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68" r:id="rId2"/>
    <p:sldId id="330" r:id="rId3"/>
    <p:sldId id="374" r:id="rId4"/>
    <p:sldId id="271" r:id="rId5"/>
    <p:sldId id="366" r:id="rId6"/>
    <p:sldId id="286" r:id="rId7"/>
    <p:sldId id="375" r:id="rId8"/>
    <p:sldId id="370" r:id="rId9"/>
    <p:sldId id="371" r:id="rId10"/>
    <p:sldId id="323" r:id="rId11"/>
    <p:sldId id="303" r:id="rId12"/>
    <p:sldId id="338" r:id="rId13"/>
    <p:sldId id="306" r:id="rId14"/>
    <p:sldId id="299" r:id="rId15"/>
    <p:sldId id="307" r:id="rId16"/>
    <p:sldId id="328" r:id="rId17"/>
    <p:sldId id="380" r:id="rId18"/>
    <p:sldId id="376" r:id="rId19"/>
    <p:sldId id="339" r:id="rId20"/>
    <p:sldId id="327" r:id="rId21"/>
    <p:sldId id="372" r:id="rId22"/>
    <p:sldId id="336" r:id="rId23"/>
    <p:sldId id="340" r:id="rId24"/>
    <p:sldId id="332" r:id="rId25"/>
    <p:sldId id="343" r:id="rId26"/>
    <p:sldId id="281" r:id="rId27"/>
    <p:sldId id="364" r:id="rId28"/>
    <p:sldId id="377" r:id="rId29"/>
    <p:sldId id="318" r:id="rId30"/>
    <p:sldId id="365" r:id="rId31"/>
    <p:sldId id="315" r:id="rId32"/>
    <p:sldId id="293" r:id="rId33"/>
    <p:sldId id="301" r:id="rId34"/>
    <p:sldId id="373" r:id="rId35"/>
    <p:sldId id="326" r:id="rId36"/>
    <p:sldId id="308" r:id="rId37"/>
    <p:sldId id="381" r:id="rId38"/>
    <p:sldId id="312" r:id="rId39"/>
    <p:sldId id="311" r:id="rId40"/>
    <p:sldId id="345" r:id="rId41"/>
    <p:sldId id="362" r:id="rId42"/>
    <p:sldId id="379" r:id="rId43"/>
    <p:sldId id="321" r:id="rId44"/>
    <p:sldId id="324" r:id="rId45"/>
    <p:sldId id="325" r:id="rId46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00FF"/>
    <a:srgbClr val="920000"/>
    <a:srgbClr val="CC00FF"/>
    <a:srgbClr val="008080"/>
    <a:srgbClr val="FFFFFF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 showGuides="1">
      <p:cViewPr>
        <p:scale>
          <a:sx n="125" d="100"/>
          <a:sy n="125" d="100"/>
        </p:scale>
        <p:origin x="-1128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notesViewPr>
    <p:cSldViewPr showGuides="1">
      <p:cViewPr varScale="1">
        <p:scale>
          <a:sx n="80" d="100"/>
          <a:sy n="80" d="100"/>
        </p:scale>
        <p:origin x="-3882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menard\My%20Files\PPPL\LDRD\HTS%20ST%20Pilot\Coil%20winding%20pack%20density%20scans\pilot_data_figures_OH_inside_TF_Jwp_scan_2016_04_27_pilot_v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 dirty="0" err="1">
                <a:effectLst/>
              </a:rPr>
              <a:t>P</a:t>
            </a:r>
            <a:r>
              <a:rPr lang="en-US" sz="2000" b="1" i="0" baseline="-25000" dirty="0" err="1">
                <a:effectLst/>
              </a:rPr>
              <a:t>net</a:t>
            </a:r>
            <a:r>
              <a:rPr lang="en-US" sz="2000" b="1" i="0" baseline="-25000" dirty="0">
                <a:effectLst/>
              </a:rPr>
              <a:t> </a:t>
            </a:r>
            <a:r>
              <a:rPr lang="en-US" sz="2000" b="1" i="0" baseline="0" dirty="0">
                <a:effectLst/>
              </a:rPr>
              <a:t>[</a:t>
            </a:r>
            <a:r>
              <a:rPr lang="en-US" sz="2000" b="1" i="0" baseline="0" dirty="0" err="1">
                <a:effectLst/>
              </a:rPr>
              <a:t>MWe</a:t>
            </a:r>
            <a:r>
              <a:rPr lang="en-US" sz="2000" b="1" i="0" baseline="0" dirty="0">
                <a:effectLst/>
              </a:rPr>
              <a:t>]</a:t>
            </a:r>
            <a:endParaRPr lang="en-US" sz="2000" dirty="0">
              <a:effectLst/>
            </a:endParaRPr>
          </a:p>
        </c:rich>
      </c:tx>
      <c:layout>
        <c:manualLayout>
          <c:xMode val="edge"/>
          <c:yMode val="edge"/>
          <c:x val="0.49000677955635713"/>
          <c:y val="1.71633997877924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665376223005852"/>
          <c:y val="0.12903501424024125"/>
          <c:w val="0.82619362454947454"/>
          <c:h val="0.69514898872935005"/>
        </c:manualLayout>
      </c:layout>
      <c:scatterChart>
        <c:scatterStyle val="lineMarker"/>
        <c:varyColors val="0"/>
        <c:ser>
          <c:idx val="0"/>
          <c:order val="0"/>
          <c:tx>
            <c:v>0.3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Parameters!$C$381:$N$381</c:f>
              <c:numCache>
                <c:formatCode>0.0000</c:formatCode>
                <c:ptCount val="12"/>
                <c:pt idx="0">
                  <c:v>-42.577879940234169</c:v>
                </c:pt>
                <c:pt idx="1">
                  <c:v>36.680220904630687</c:v>
                </c:pt>
                <c:pt idx="2">
                  <c:v>100.59187814207587</c:v>
                </c:pt>
                <c:pt idx="3">
                  <c:v>110.87911498123648</c:v>
                </c:pt>
                <c:pt idx="4">
                  <c:v>110.54330320476194</c:v>
                </c:pt>
                <c:pt idx="5">
                  <c:v>103.31920988748121</c:v>
                </c:pt>
                <c:pt idx="6">
                  <c:v>95.550797021643064</c:v>
                </c:pt>
                <c:pt idx="7">
                  <c:v>81.200509663292422</c:v>
                </c:pt>
                <c:pt idx="8">
                  <c:v>65.434964202120398</c:v>
                </c:pt>
                <c:pt idx="9">
                  <c:v>45.426718742070932</c:v>
                </c:pt>
                <c:pt idx="10">
                  <c:v>5.1488880659063057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1"/>
          <c:order val="1"/>
          <c:tx>
            <c:v>0.4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Parameters!$P$381:$AA$381</c:f>
              <c:numCache>
                <c:formatCode>0.0000</c:formatCode>
                <c:ptCount val="12"/>
                <c:pt idx="0">
                  <c:v>-72.760293038351392</c:v>
                </c:pt>
                <c:pt idx="1">
                  <c:v>-5.8829104659079405</c:v>
                </c:pt>
                <c:pt idx="2">
                  <c:v>57.813123674433285</c:v>
                </c:pt>
                <c:pt idx="3">
                  <c:v>79.516616543347595</c:v>
                </c:pt>
                <c:pt idx="4">
                  <c:v>90.224983683513983</c:v>
                </c:pt>
                <c:pt idx="5">
                  <c:v>92.725182356493718</c:v>
                </c:pt>
                <c:pt idx="6">
                  <c:v>95.275430645910404</c:v>
                </c:pt>
                <c:pt idx="7">
                  <c:v>81.181025930173774</c:v>
                </c:pt>
                <c:pt idx="8">
                  <c:v>65.431363864093498</c:v>
                </c:pt>
                <c:pt idx="9">
                  <c:v>45.425615465074202</c:v>
                </c:pt>
                <c:pt idx="10">
                  <c:v>5.1486709359573695</c:v>
                </c:pt>
                <c:pt idx="11">
                  <c:v>-28.835322286301079</c:v>
                </c:pt>
              </c:numCache>
            </c:numRef>
          </c:yVal>
          <c:smooth val="0"/>
        </c:ser>
        <c:ser>
          <c:idx val="2"/>
          <c:order val="2"/>
          <c:tx>
            <c:v>0.5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Parameters!$AC$381:$AN$381</c:f>
              <c:numCache>
                <c:formatCode>0.0000</c:formatCode>
                <c:ptCount val="12"/>
                <c:pt idx="0">
                  <c:v>-125.26581570638731</c:v>
                </c:pt>
                <c:pt idx="1">
                  <c:v>-73.56571009648971</c:v>
                </c:pt>
                <c:pt idx="2">
                  <c:v>5.208921371719839</c:v>
                </c:pt>
                <c:pt idx="3">
                  <c:v>25.863240274897294</c:v>
                </c:pt>
                <c:pt idx="4">
                  <c:v>37.294317271792806</c:v>
                </c:pt>
                <c:pt idx="5">
                  <c:v>41.508478065562969</c:v>
                </c:pt>
                <c:pt idx="6">
                  <c:v>49.304001907513566</c:v>
                </c:pt>
                <c:pt idx="7">
                  <c:v>57.32463193176909</c:v>
                </c:pt>
                <c:pt idx="8">
                  <c:v>59.717756360458537</c:v>
                </c:pt>
                <c:pt idx="9">
                  <c:v>45.426718742070932</c:v>
                </c:pt>
                <c:pt idx="10">
                  <c:v>5.1488880659060499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3"/>
          <c:order val="3"/>
          <c:tx>
            <c:v>0.6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Parameters!$AP$381:$BA$381</c:f>
              <c:numCache>
                <c:formatCode>0.0000</c:formatCode>
                <c:ptCount val="12"/>
                <c:pt idx="0">
                  <c:v>-138.5856836067025</c:v>
                </c:pt>
                <c:pt idx="1">
                  <c:v>-118.08047135982062</c:v>
                </c:pt>
                <c:pt idx="2">
                  <c:v>-81.955398783696907</c:v>
                </c:pt>
                <c:pt idx="3">
                  <c:v>-56.71948232981859</c:v>
                </c:pt>
                <c:pt idx="4">
                  <c:v>-34.884112523343305</c:v>
                </c:pt>
                <c:pt idx="5">
                  <c:v>-17.891155196406601</c:v>
                </c:pt>
                <c:pt idx="6">
                  <c:v>11.49010738489423</c:v>
                </c:pt>
                <c:pt idx="7">
                  <c:v>26.66470613856481</c:v>
                </c:pt>
                <c:pt idx="8">
                  <c:v>30.487093963590695</c:v>
                </c:pt>
                <c:pt idx="9">
                  <c:v>25.636705034583144</c:v>
                </c:pt>
                <c:pt idx="10">
                  <c:v>4.5439143958577688</c:v>
                </c:pt>
                <c:pt idx="11">
                  <c:v>-28.835252450406102</c:v>
                </c:pt>
              </c:numCache>
            </c:numRef>
          </c:yVal>
          <c:smooth val="0"/>
        </c:ser>
        <c:ser>
          <c:idx val="4"/>
          <c:order val="4"/>
          <c:tx>
            <c:v>0.7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Parameters!$BC$381:$BN$381</c:f>
              <c:numCache>
                <c:formatCode>0.0000</c:formatCode>
                <c:ptCount val="12"/>
                <c:pt idx="0">
                  <c:v>-144.72386423465088</c:v>
                </c:pt>
                <c:pt idx="1">
                  <c:v>-139.41117633556024</c:v>
                </c:pt>
                <c:pt idx="2">
                  <c:v>-129.72225757706744</c:v>
                </c:pt>
                <c:pt idx="3">
                  <c:v>-122.65166782879334</c:v>
                </c:pt>
                <c:pt idx="4">
                  <c:v>-116.34787322334553</c:v>
                </c:pt>
                <c:pt idx="5">
                  <c:v>-111.34453342391953</c:v>
                </c:pt>
                <c:pt idx="6">
                  <c:v>-102.49448164672313</c:v>
                </c:pt>
                <c:pt idx="7">
                  <c:v>-87.733623893591059</c:v>
                </c:pt>
                <c:pt idx="8">
                  <c:v>-74.405160687260519</c:v>
                </c:pt>
                <c:pt idx="9">
                  <c:v>-66.613450348872277</c:v>
                </c:pt>
                <c:pt idx="10">
                  <c:v>-63.161996979433539</c:v>
                </c:pt>
                <c:pt idx="11">
                  <c:v>-68.86538332927995</c:v>
                </c:pt>
              </c:numCache>
            </c:numRef>
          </c:yVal>
          <c:smooth val="0"/>
        </c:ser>
        <c:ser>
          <c:idx val="5"/>
          <c:order val="5"/>
          <c:tx>
            <c:v>20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Parameters!$BP$381:$CA$381</c:f>
              <c:numCache>
                <c:formatCode>0.0000</c:formatCode>
                <c:ptCount val="12"/>
                <c:pt idx="0">
                  <c:v>-144.72386423465088</c:v>
                </c:pt>
                <c:pt idx="1">
                  <c:v>-139.41117633556024</c:v>
                </c:pt>
                <c:pt idx="2">
                  <c:v>-129.72225757706747</c:v>
                </c:pt>
                <c:pt idx="3">
                  <c:v>-122.65166782879334</c:v>
                </c:pt>
                <c:pt idx="4">
                  <c:v>-116.34787322334553</c:v>
                </c:pt>
                <c:pt idx="5">
                  <c:v>-111.34453342391953</c:v>
                </c:pt>
                <c:pt idx="6">
                  <c:v>-102.49448164672316</c:v>
                </c:pt>
                <c:pt idx="7">
                  <c:v>-91.168411494748639</c:v>
                </c:pt>
                <c:pt idx="8">
                  <c:v>-96.104878889363391</c:v>
                </c:pt>
                <c:pt idx="9">
                  <c:v>-102.0119169987763</c:v>
                </c:pt>
                <c:pt idx="10">
                  <c:v>-113.11796682086603</c:v>
                </c:pt>
                <c:pt idx="11">
                  <c:v>-121.77943912521977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6950080"/>
        <c:axId val="176950656"/>
      </c:scatterChart>
      <c:valAx>
        <c:axId val="176950080"/>
        <c:scaling>
          <c:orientation val="minMax"/>
          <c:max val="4.0999999999999996"/>
          <c:min val="1.5"/>
        </c:scaling>
        <c:delete val="0"/>
        <c:axPos val="b"/>
        <c:majorGridlines/>
        <c:min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000" dirty="0" smtClean="0"/>
                  <a:t>Aspect Ratio A</a:t>
                </a:r>
                <a:endParaRPr lang="en-US" sz="2000" baseline="30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low"/>
        <c:crossAx val="176950656"/>
        <c:crosses val="autoZero"/>
        <c:crossBetween val="midCat"/>
        <c:majorUnit val="0.5"/>
        <c:minorUnit val="0.1"/>
      </c:valAx>
      <c:valAx>
        <c:axId val="176950656"/>
        <c:scaling>
          <c:orientation val="minMax"/>
          <c:min val="-150"/>
        </c:scaling>
        <c:delete val="0"/>
        <c:axPos val="l"/>
        <c:maj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76950080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 b="1" i="0" baseline="0">
                <a:effectLst/>
              </a:rPr>
              <a:t>Max B</a:t>
            </a:r>
            <a:r>
              <a:rPr lang="en-US" sz="2000" b="1" i="0" baseline="-25000">
                <a:effectLst/>
              </a:rPr>
              <a:t>T</a:t>
            </a:r>
            <a:r>
              <a:rPr lang="en-US" sz="2000" b="1" i="0" baseline="0">
                <a:effectLst/>
              </a:rPr>
              <a:t> at TF coil [T]</a:t>
            </a:r>
            <a:endParaRPr lang="en-US" sz="2000">
              <a:effectLst/>
            </a:endParaRPr>
          </a:p>
        </c:rich>
      </c:tx>
      <c:layout>
        <c:manualLayout>
          <c:xMode val="edge"/>
          <c:yMode val="edge"/>
          <c:x val="0.27230874131603383"/>
          <c:y val="1.12009880490420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467833419430921E-2"/>
          <c:y val="0.11293607652239646"/>
          <c:w val="0.84625860433463607"/>
          <c:h val="0.69611487517548676"/>
        </c:manualLayout>
      </c:layout>
      <c:scatterChart>
        <c:scatterStyle val="lineMarker"/>
        <c:varyColors val="0"/>
        <c:ser>
          <c:idx val="0"/>
          <c:order val="0"/>
          <c:tx>
            <c:v>160</c:v>
          </c:tx>
          <c:spPr>
            <a:ln>
              <a:solidFill>
                <a:schemeClr val="accent1"/>
              </a:solidFill>
            </a:ln>
          </c:spPr>
          <c:xVal>
            <c:numRef>
              <c:f>Parameters!$C$396:$N$396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Parameters!$C$539:$N$539</c:f>
              <c:numCache>
                <c:formatCode>0.00</c:formatCode>
                <c:ptCount val="12"/>
                <c:pt idx="0">
                  <c:v>18.321410814908994</c:v>
                </c:pt>
                <c:pt idx="1">
                  <c:v>18.762151977689136</c:v>
                </c:pt>
                <c:pt idx="2">
                  <c:v>19.000000000000181</c:v>
                </c:pt>
                <c:pt idx="3">
                  <c:v>19.000000000000004</c:v>
                </c:pt>
                <c:pt idx="4">
                  <c:v>19.000000000000004</c:v>
                </c:pt>
                <c:pt idx="5">
                  <c:v>19.000000000000004</c:v>
                </c:pt>
                <c:pt idx="6">
                  <c:v>19.000000000000004</c:v>
                </c:pt>
                <c:pt idx="7">
                  <c:v>19.000000000000004</c:v>
                </c:pt>
                <c:pt idx="8">
                  <c:v>19.000000000000004</c:v>
                </c:pt>
                <c:pt idx="9">
                  <c:v>19.000000000000007</c:v>
                </c:pt>
                <c:pt idx="10">
                  <c:v>19.000000000000004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1"/>
          <c:order val="1"/>
          <c:tx>
            <c:v>80</c:v>
          </c:tx>
          <c:xVal>
            <c:numRef>
              <c:f>Parameters!$P$396:$AA$396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Parameters!$P$539:$AA$539</c:f>
              <c:numCache>
                <c:formatCode>0.00</c:formatCode>
                <c:ptCount val="12"/>
                <c:pt idx="0">
                  <c:v>16.433044494267179</c:v>
                </c:pt>
                <c:pt idx="1">
                  <c:v>17.160214889652998</c:v>
                </c:pt>
                <c:pt idx="2">
                  <c:v>17.757648974632708</c:v>
                </c:pt>
                <c:pt idx="3">
                  <c:v>18.129383609933829</c:v>
                </c:pt>
                <c:pt idx="4">
                  <c:v>18.440911154953788</c:v>
                </c:pt>
                <c:pt idx="5">
                  <c:v>18.704428125533443</c:v>
                </c:pt>
                <c:pt idx="6">
                  <c:v>18.993548314828715</c:v>
                </c:pt>
                <c:pt idx="7">
                  <c:v>18.999584483786709</c:v>
                </c:pt>
                <c:pt idx="8">
                  <c:v>18.999924943368182</c:v>
                </c:pt>
                <c:pt idx="9">
                  <c:v>18.999976539590872</c:v>
                </c:pt>
                <c:pt idx="10">
                  <c:v>18.999994890126505</c:v>
                </c:pt>
                <c:pt idx="11">
                  <c:v>18.99999804207793</c:v>
                </c:pt>
              </c:numCache>
            </c:numRef>
          </c:yVal>
          <c:smooth val="0"/>
        </c:ser>
        <c:ser>
          <c:idx val="2"/>
          <c:order val="2"/>
          <c:tx>
            <c:v>40</c:v>
          </c:tx>
          <c:xVal>
            <c:numRef>
              <c:f>Parameters!$AC$396:$AN$396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Parameters!$AC$539:$AN$539</c:f>
              <c:numCache>
                <c:formatCode>0.00</c:formatCode>
                <c:ptCount val="12"/>
                <c:pt idx="0">
                  <c:v>11.265981872395248</c:v>
                </c:pt>
                <c:pt idx="1">
                  <c:v>13.891234827846997</c:v>
                </c:pt>
                <c:pt idx="2">
                  <c:v>16.035745788433367</c:v>
                </c:pt>
                <c:pt idx="3">
                  <c:v>16.49347844773785</c:v>
                </c:pt>
                <c:pt idx="4">
                  <c:v>16.868297644292056</c:v>
                </c:pt>
                <c:pt idx="5">
                  <c:v>17.179722030946465</c:v>
                </c:pt>
                <c:pt idx="6">
                  <c:v>17.627748961777652</c:v>
                </c:pt>
                <c:pt idx="7">
                  <c:v>18.276970295310754</c:v>
                </c:pt>
                <c:pt idx="8">
                  <c:v>18.821441689734087</c:v>
                </c:pt>
                <c:pt idx="9">
                  <c:v>19.000000000000014</c:v>
                </c:pt>
                <c:pt idx="10">
                  <c:v>19.000000000000004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3"/>
          <c:order val="3"/>
          <c:tx>
            <c:v>30</c:v>
          </c:tx>
          <c:xVal>
            <c:numRef>
              <c:f>Parameters!$AP$396:$BA$396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Parameters!$AP$539:$BA$539</c:f>
              <c:numCache>
                <c:formatCode>0.00</c:formatCode>
                <c:ptCount val="12"/>
                <c:pt idx="0">
                  <c:v>8.4494864042964366</c:v>
                </c:pt>
                <c:pt idx="1">
                  <c:v>10.418426120885247</c:v>
                </c:pt>
                <c:pt idx="2">
                  <c:v>12.177682804329443</c:v>
                </c:pt>
                <c:pt idx="3">
                  <c:v>13.30566925091478</c:v>
                </c:pt>
                <c:pt idx="4">
                  <c:v>14.276969485357</c:v>
                </c:pt>
                <c:pt idx="5">
                  <c:v>15.113512153388569</c:v>
                </c:pt>
                <c:pt idx="6">
                  <c:v>16.37989949636162</c:v>
                </c:pt>
                <c:pt idx="7">
                  <c:v>17.282866182195388</c:v>
                </c:pt>
                <c:pt idx="8">
                  <c:v>17.865913809383983</c:v>
                </c:pt>
                <c:pt idx="9">
                  <c:v>18.319204965620145</c:v>
                </c:pt>
                <c:pt idx="10">
                  <c:v>18.975548894019713</c:v>
                </c:pt>
                <c:pt idx="11">
                  <c:v>19.000000000000004</c:v>
                </c:pt>
              </c:numCache>
            </c:numRef>
          </c:yVal>
          <c:smooth val="0"/>
        </c:ser>
        <c:ser>
          <c:idx val="4"/>
          <c:order val="4"/>
          <c:tx>
            <c:v>20</c:v>
          </c:tx>
          <c:xVal>
            <c:numRef>
              <c:f>Parameters!$BC$396:$BN$396</c:f>
              <c:numCache>
                <c:formatCode>General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Parameters!$BC$539:$BN$539</c:f>
              <c:numCache>
                <c:formatCode>0.00</c:formatCode>
                <c:ptCount val="12"/>
                <c:pt idx="0">
                  <c:v>5.6329909361976238</c:v>
                </c:pt>
                <c:pt idx="1">
                  <c:v>6.9456174139234985</c:v>
                </c:pt>
                <c:pt idx="2">
                  <c:v>8.1184552028862935</c:v>
                </c:pt>
                <c:pt idx="3">
                  <c:v>8.8704461672765227</c:v>
                </c:pt>
                <c:pt idx="4">
                  <c:v>9.517979656904668</c:v>
                </c:pt>
                <c:pt idx="5">
                  <c:v>10.075674768925712</c:v>
                </c:pt>
                <c:pt idx="6">
                  <c:v>10.919932997574413</c:v>
                </c:pt>
                <c:pt idx="7">
                  <c:v>12.223095104875298</c:v>
                </c:pt>
                <c:pt idx="8">
                  <c:v>13.385746596116086</c:v>
                </c:pt>
                <c:pt idx="9">
                  <c:v>14.329924320387315</c:v>
                </c:pt>
                <c:pt idx="10">
                  <c:v>15.749604134679025</c:v>
                </c:pt>
                <c:pt idx="11">
                  <c:v>16.739344909380403</c:v>
                </c:pt>
              </c:numCache>
            </c:numRef>
          </c:yVal>
          <c:smooth val="0"/>
        </c:ser>
        <c:ser>
          <c:idx val="5"/>
          <c:order val="5"/>
          <c:tx>
            <c:v>20 (12T)</c:v>
          </c:tx>
          <c:xVal>
            <c:numRef>
              <c:f>Parameters!$BP$4:$CA$4</c:f>
              <c:numCache>
                <c:formatCode>0.00</c:formatCode>
                <c:ptCount val="12"/>
                <c:pt idx="0">
                  <c:v>1.6</c:v>
                </c:pt>
                <c:pt idx="1">
                  <c:v>1.7</c:v>
                </c:pt>
                <c:pt idx="2">
                  <c:v>1.8</c:v>
                </c:pt>
                <c:pt idx="3">
                  <c:v>1.9</c:v>
                </c:pt>
                <c:pt idx="4">
                  <c:v>2</c:v>
                </c:pt>
                <c:pt idx="5">
                  <c:v>2.1</c:v>
                </c:pt>
                <c:pt idx="6">
                  <c:v>2.25</c:v>
                </c:pt>
                <c:pt idx="7">
                  <c:v>2.5</c:v>
                </c:pt>
                <c:pt idx="8">
                  <c:v>2.75</c:v>
                </c:pt>
                <c:pt idx="9">
                  <c:v>3</c:v>
                </c:pt>
                <c:pt idx="10">
                  <c:v>3.5</c:v>
                </c:pt>
                <c:pt idx="11">
                  <c:v>4</c:v>
                </c:pt>
              </c:numCache>
            </c:numRef>
          </c:xVal>
          <c:yVal>
            <c:numRef>
              <c:f>Parameters!$BP$539:$CA$539</c:f>
              <c:numCache>
                <c:formatCode>0.00</c:formatCode>
                <c:ptCount val="12"/>
                <c:pt idx="0">
                  <c:v>5.6329909361976238</c:v>
                </c:pt>
                <c:pt idx="1">
                  <c:v>6.9456174139234985</c:v>
                </c:pt>
                <c:pt idx="2">
                  <c:v>8.1184552028862935</c:v>
                </c:pt>
                <c:pt idx="3">
                  <c:v>8.8704461672765227</c:v>
                </c:pt>
                <c:pt idx="4">
                  <c:v>9.517979656904668</c:v>
                </c:pt>
                <c:pt idx="5">
                  <c:v>10.075674768925712</c:v>
                </c:pt>
                <c:pt idx="6">
                  <c:v>10.919932997574413</c:v>
                </c:pt>
                <c:pt idx="7">
                  <c:v>12.00000000000006</c:v>
                </c:pt>
                <c:pt idx="8">
                  <c:v>12.000000000000004</c:v>
                </c:pt>
                <c:pt idx="9">
                  <c:v>12.000000000000004</c:v>
                </c:pt>
                <c:pt idx="10">
                  <c:v>12.000000000000005</c:v>
                </c:pt>
                <c:pt idx="11">
                  <c:v>12.000000000000005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4783232"/>
        <c:axId val="174782656"/>
      </c:scatterChart>
      <c:valAx>
        <c:axId val="174783232"/>
        <c:scaling>
          <c:orientation val="minMax"/>
          <c:max val="4.0999999999999996"/>
          <c:min val="1.5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1800" dirty="0" smtClean="0"/>
                  <a:t>Aspect ratio</a:t>
                </a:r>
                <a:endParaRPr lang="en-US" sz="1800" baseline="30000" dirty="0"/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74782656"/>
        <c:crosses val="autoZero"/>
        <c:crossBetween val="midCat"/>
        <c:majorUnit val="0.5"/>
      </c:valAx>
      <c:valAx>
        <c:axId val="174782656"/>
        <c:scaling>
          <c:orientation val="minMax"/>
          <c:max val="20"/>
          <c:min val="8"/>
        </c:scaling>
        <c:delete val="0"/>
        <c:axPos val="l"/>
        <c:majorGridlines/>
        <c:minorGridlines/>
        <c:numFmt formatCode="#,##0" sourceLinked="0"/>
        <c:majorTickMark val="out"/>
        <c:minorTickMark val="in"/>
        <c:tickLblPos val="nextTo"/>
        <c:spPr>
          <a:ln>
            <a:solidFill>
              <a:sysClr val="windowText" lastClr="000000"/>
            </a:solidFill>
          </a:ln>
        </c:spPr>
        <c:crossAx val="174783232"/>
        <c:crosses val="autoZero"/>
        <c:crossBetween val="midCat"/>
        <c:majorUnit val="2"/>
        <c:minorUnit val="1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 b="1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C68E72-7118-4BB6-BC0C-A067E02A39FA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BF9A66-EF9C-4423-829B-6D9627B95F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4651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E9CBF51-4AB4-460D-93D3-226BBE47090E}" type="datetimeFigureOut">
              <a:rPr lang="en-US"/>
              <a:pPr>
                <a:defRPr/>
              </a:pPr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36400B2-87AA-4DB1-B67D-2C60F6396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0983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2C3CE-4F25-411A-A812-F34CD5D7988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27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86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63"/>
            <a:ext cx="135572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09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"/>
            <a:ext cx="9144000" cy="78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58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776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885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89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063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47852B-F9E0-48A5-8472-675DA21CC2BF}" type="datetime1">
              <a:rPr lang="en-US" altLang="en-US"/>
              <a:pPr/>
              <a:t>1/8/2018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5007769"/>
            <a:ext cx="2133600" cy="1119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31FD35-422D-49B4-A256-A165F41582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6302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" y="800100"/>
            <a:ext cx="8991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grpSp>
        <p:nvGrpSpPr>
          <p:cNvPr id="1029" name="Group 4"/>
          <p:cNvGrpSpPr>
            <a:grpSpLocks/>
          </p:cNvGrpSpPr>
          <p:nvPr userDrawn="1"/>
        </p:nvGrpSpPr>
        <p:grpSpPr bwMode="auto">
          <a:xfrm>
            <a:off x="0" y="4916488"/>
            <a:ext cx="9144000" cy="227012"/>
            <a:chOff x="0" y="4324350"/>
            <a:chExt cx="9144000" cy="227176"/>
          </a:xfrm>
        </p:grpSpPr>
        <p:pic>
          <p:nvPicPr>
            <p:cNvPr id="1032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0" name="TextBox 11"/>
          <p:cNvSpPr txBox="1">
            <a:spLocks noChangeArrowheads="1"/>
          </p:cNvSpPr>
          <p:nvPr userDrawn="1"/>
        </p:nvSpPr>
        <p:spPr bwMode="auto">
          <a:xfrm>
            <a:off x="8458200" y="4933950"/>
            <a:ext cx="6096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>
              <a:defRPr/>
            </a:pPr>
            <a:fld id="{B68F388F-2EF6-4AC8-9EE8-B087E0ED7117}" type="slidenum">
              <a:rPr lang="en-US" altLang="en-US" sz="900" b="1" smtClean="0">
                <a:solidFill>
                  <a:srgbClr val="336699"/>
                </a:solidFill>
              </a:rPr>
              <a:pPr algn="r">
                <a:defRPr/>
              </a:pPr>
              <a:t>‹#›</a:t>
            </a:fld>
            <a:endParaRPr lang="en-US" altLang="en-US" sz="900" b="1" smtClean="0">
              <a:solidFill>
                <a:srgbClr val="336699"/>
              </a:solidFill>
            </a:endParaRPr>
          </a:p>
        </p:txBody>
      </p:sp>
      <p:sp>
        <p:nvSpPr>
          <p:cNvPr id="1031" name="TextBox 12"/>
          <p:cNvSpPr txBox="1">
            <a:spLocks noChangeArrowheads="1"/>
          </p:cNvSpPr>
          <p:nvPr userDrawn="1"/>
        </p:nvSpPr>
        <p:spPr bwMode="auto">
          <a:xfrm>
            <a:off x="914400" y="4933950"/>
            <a:ext cx="731520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6576" rIns="0" bIns="36576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US" altLang="en-US" sz="900" b="1" dirty="0" smtClean="0">
                <a:solidFill>
                  <a:srgbClr val="336699"/>
                </a:solidFill>
              </a:rPr>
              <a:t>NSTX-U PAC-39</a:t>
            </a:r>
            <a:r>
              <a:rPr lang="en-US" altLang="en-US" sz="900" b="1" baseline="0" dirty="0" smtClean="0">
                <a:solidFill>
                  <a:srgbClr val="336699"/>
                </a:solidFill>
              </a:rPr>
              <a:t> Program Overview</a:t>
            </a:r>
            <a:endParaRPr lang="en-US" altLang="en-US" sz="900" b="1" dirty="0" smtClean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2" r:id="rId3"/>
    <p:sldLayoutId id="2147483703" r:id="rId4"/>
    <p:sldLayoutId id="2147483704" r:id="rId5"/>
    <p:sldLayoutId id="2147483705" r:id="rId6"/>
    <p:sldLayoutId id="2147483708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4000">
          <a:solidFill>
            <a:srgbClr val="336699"/>
          </a:solidFill>
          <a:latin typeface="Arial" charset="0"/>
          <a:cs typeface="Arial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nstx-u.pppl.gov/program/working-groups/pfc-requirements-working-group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jpe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jpeg"/><Relationship Id="rId9" Type="http://schemas.openxmlformats.org/officeDocument/2006/relationships/image" Target="../media/image15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jpeg"/><Relationship Id="rId5" Type="http://schemas.openxmlformats.org/officeDocument/2006/relationships/image" Target="../media/image31.jpeg"/><Relationship Id="rId4" Type="http://schemas.openxmlformats.org/officeDocument/2006/relationships/image" Target="../media/image4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5" Type="http://schemas.openxmlformats.org/officeDocument/2006/relationships/image" Target="../media/image45.gif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3.jp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ubtitle 1"/>
          <p:cNvSpPr>
            <a:spLocks noGrp="1"/>
          </p:cNvSpPr>
          <p:nvPr>
            <p:ph type="subTitle" idx="1"/>
          </p:nvPr>
        </p:nvSpPr>
        <p:spPr>
          <a:xfrm>
            <a:off x="533400" y="2114550"/>
            <a:ext cx="8077200" cy="762000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charset="0"/>
                <a:cs typeface="Arial" charset="0"/>
              </a:rPr>
              <a:t>J. Menard</a:t>
            </a:r>
          </a:p>
          <a:p>
            <a:pPr eaLnBrk="1" hangingPunct="1"/>
            <a:r>
              <a:rPr lang="en-US" altLang="en-US" sz="1800" i="1" dirty="0" smtClean="0">
                <a:latin typeface="Arial" charset="0"/>
                <a:cs typeface="Arial" charset="0"/>
              </a:rPr>
              <a:t>For the NSTX-U Research and Recovery Teams</a:t>
            </a:r>
          </a:p>
        </p:txBody>
      </p:sp>
      <p:sp>
        <p:nvSpPr>
          <p:cNvPr id="4099" name="Title 2"/>
          <p:cNvSpPr>
            <a:spLocks noGrp="1"/>
          </p:cNvSpPr>
          <p:nvPr>
            <p:ph type="title"/>
          </p:nvPr>
        </p:nvSpPr>
        <p:spPr>
          <a:xfrm>
            <a:off x="152400" y="857250"/>
            <a:ext cx="8839200" cy="1333500"/>
          </a:xfrm>
        </p:spPr>
        <p:txBody>
          <a:bodyPr/>
          <a:lstStyle/>
          <a:p>
            <a:pPr eaLnBrk="1" hangingPunct="1"/>
            <a:r>
              <a:rPr lang="en-US" dirty="0" smtClean="0"/>
              <a:t>NSTX-U PAC-39 </a:t>
            </a:r>
            <a:br>
              <a:rPr lang="en-US" dirty="0" smtClean="0"/>
            </a:br>
            <a:r>
              <a:rPr lang="en-US" dirty="0" smtClean="0"/>
              <a:t>Program Overview</a:t>
            </a:r>
            <a:endParaRPr lang="en-US" altLang="en-US" dirty="0" smtClean="0">
              <a:latin typeface="Arial" charset="0"/>
              <a:cs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33400" y="3009900"/>
            <a:ext cx="8077200" cy="628650"/>
          </a:xfrm>
        </p:spPr>
        <p:txBody>
          <a:bodyPr rtlCol="0">
            <a:normAutofit lnSpcReduction="10000"/>
          </a:bodyPr>
          <a:lstStyle/>
          <a:p>
            <a:pPr>
              <a:lnSpc>
                <a:spcPct val="85000"/>
              </a:lnSpc>
              <a:defRPr/>
            </a:pPr>
            <a:r>
              <a:rPr lang="en-US" dirty="0" smtClean="0"/>
              <a:t>PPPL </a:t>
            </a:r>
          </a:p>
          <a:p>
            <a:pPr>
              <a:lnSpc>
                <a:spcPct val="85000"/>
              </a:lnSpc>
              <a:defRPr/>
            </a:pPr>
            <a:r>
              <a:rPr lang="en-US" dirty="0" smtClean="0"/>
              <a:t>January 9, 2018</a:t>
            </a:r>
            <a:endParaRPr lang="en-US" dirty="0"/>
          </a:p>
        </p:txBody>
      </p:sp>
      <p:pic>
        <p:nvPicPr>
          <p:cNvPr id="4101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152900"/>
            <a:ext cx="14414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Example: A=2</a:t>
            </a:r>
            <a:r>
              <a:rPr lang="en-US" sz="3600" dirty="0"/>
              <a:t>, R</a:t>
            </a:r>
            <a:r>
              <a:rPr lang="en-US" sz="3600" baseline="-25000" dirty="0"/>
              <a:t>0</a:t>
            </a:r>
            <a:r>
              <a:rPr lang="en-US" sz="3600" dirty="0"/>
              <a:t> = 3m HTS-TF </a:t>
            </a:r>
            <a:r>
              <a:rPr lang="en-US" sz="3600" dirty="0" smtClean="0"/>
              <a:t>Pilot Plant</a:t>
            </a:r>
            <a:endParaRPr lang="en-US" sz="3600" dirty="0"/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6" t="18252" r="10828" b="10699"/>
          <a:stretch/>
        </p:blipFill>
        <p:spPr bwMode="auto">
          <a:xfrm>
            <a:off x="76200" y="953910"/>
            <a:ext cx="3216402" cy="3483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" y="4476750"/>
            <a:ext cx="3216402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Cryostat volume ~ 1/3 of ITER</a:t>
            </a:r>
            <a:endParaRPr lang="en-US" sz="20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68801" y="895349"/>
            <a:ext cx="2729635" cy="3566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8000"/>
              </a:lnSpc>
            </a:pPr>
            <a:r>
              <a:rPr lang="en-US" b="1" dirty="0"/>
              <a:t>B</a:t>
            </a:r>
            <a:r>
              <a:rPr lang="en-US" b="1" baseline="-25000" dirty="0"/>
              <a:t>T</a:t>
            </a:r>
            <a:r>
              <a:rPr lang="en-US" b="1" dirty="0"/>
              <a:t> = 4T, I</a:t>
            </a:r>
            <a:r>
              <a:rPr lang="en-US" b="1" baseline="-25000" dirty="0"/>
              <a:t>P</a:t>
            </a:r>
            <a:r>
              <a:rPr lang="en-US" b="1" dirty="0"/>
              <a:t> = </a:t>
            </a:r>
            <a:r>
              <a:rPr lang="en-US" b="1" dirty="0" smtClean="0"/>
              <a:t>12.5MA</a:t>
            </a:r>
            <a:endParaRPr lang="en-US" b="1" dirty="0" smtClean="0">
              <a:latin typeface="Symbol" panose="05050102010706020507" pitchFamily="18" charset="2"/>
            </a:endParaRPr>
          </a:p>
          <a:p>
            <a:pPr>
              <a:lnSpc>
                <a:spcPct val="108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k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2.5,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d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0.55</a:t>
            </a:r>
          </a:p>
          <a:p>
            <a:pPr>
              <a:lnSpc>
                <a:spcPct val="108000"/>
              </a:lnSpc>
            </a:pP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sz="600" baseline="-25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4.2, 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  <a:latin typeface="Symbol" panose="05050102010706020507" pitchFamily="18" charset="2"/>
              </a:rPr>
              <a:t>b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US" sz="600" baseline="-250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en-US" sz="6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9%, </a:t>
            </a:r>
            <a:r>
              <a:rPr lang="en-US" dirty="0" err="1">
                <a:solidFill>
                  <a:schemeClr val="bg1">
                    <a:lumMod val="75000"/>
                  </a:schemeClr>
                </a:solidFill>
              </a:rPr>
              <a:t>f</a:t>
            </a:r>
            <a:r>
              <a:rPr lang="en-US" baseline="-25000" dirty="0" err="1">
                <a:solidFill>
                  <a:schemeClr val="bg1">
                    <a:lumMod val="75000"/>
                  </a:schemeClr>
                </a:solidFill>
              </a:rPr>
              <a:t>gw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=</a:t>
            </a:r>
            <a:r>
              <a:rPr lang="en-US" sz="6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0.8 </a:t>
            </a:r>
          </a:p>
          <a:p>
            <a:pPr>
              <a:lnSpc>
                <a:spcPct val="114000"/>
              </a:lnSpc>
            </a:pPr>
            <a:endParaRPr lang="en-US" sz="400" b="1" dirty="0" smtClean="0">
              <a:solidFill>
                <a:srgbClr val="336699"/>
              </a:solidFill>
            </a:endParaRP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rgbClr val="336699"/>
                </a:solidFill>
              </a:rPr>
              <a:t>H</a:t>
            </a:r>
            <a:r>
              <a:rPr lang="en-US" b="1" baseline="-25000" dirty="0" smtClean="0">
                <a:solidFill>
                  <a:srgbClr val="336699"/>
                </a:solidFill>
              </a:rPr>
              <a:t>98 </a:t>
            </a:r>
            <a:r>
              <a:rPr lang="en-US" b="1" dirty="0" smtClean="0">
                <a:solidFill>
                  <a:srgbClr val="336699"/>
                </a:solidFill>
              </a:rPr>
              <a:t>= 1.75, H</a:t>
            </a:r>
            <a:r>
              <a:rPr lang="en-US" b="1" baseline="-25000" dirty="0" smtClean="0">
                <a:solidFill>
                  <a:srgbClr val="336699"/>
                </a:solidFill>
              </a:rPr>
              <a:t>Petty-08</a:t>
            </a:r>
            <a:r>
              <a:rPr lang="en-US" b="1" dirty="0" smtClean="0">
                <a:solidFill>
                  <a:srgbClr val="336699"/>
                </a:solidFill>
              </a:rPr>
              <a:t> = 1.3</a:t>
            </a:r>
          </a:p>
          <a:p>
            <a:pPr>
              <a:lnSpc>
                <a:spcPct val="114000"/>
              </a:lnSpc>
            </a:pPr>
            <a:r>
              <a:rPr lang="en-US" b="1" dirty="0" smtClean="0">
                <a:solidFill>
                  <a:srgbClr val="336699"/>
                </a:solidFill>
              </a:rPr>
              <a:t>H</a:t>
            </a:r>
            <a:r>
              <a:rPr lang="en-US" b="1" baseline="-25000" dirty="0" smtClean="0">
                <a:solidFill>
                  <a:srgbClr val="336699"/>
                </a:solidFill>
              </a:rPr>
              <a:t>ST </a:t>
            </a:r>
            <a:r>
              <a:rPr lang="en-US" b="1" dirty="0">
                <a:solidFill>
                  <a:srgbClr val="336699"/>
                </a:solidFill>
              </a:rPr>
              <a:t>= </a:t>
            </a:r>
            <a:r>
              <a:rPr lang="en-US" b="1" dirty="0" smtClean="0">
                <a:solidFill>
                  <a:srgbClr val="336699"/>
                </a:solidFill>
              </a:rPr>
              <a:t>0.7-0.9</a:t>
            </a:r>
          </a:p>
          <a:p>
            <a:pPr>
              <a:lnSpc>
                <a:spcPct val="114000"/>
              </a:lnSpc>
            </a:pPr>
            <a:endParaRPr lang="en-US" sz="400" dirty="0" smtClean="0">
              <a:solidFill>
                <a:srgbClr val="336699"/>
              </a:solidFill>
            </a:endParaRPr>
          </a:p>
          <a:p>
            <a:pPr>
              <a:lnSpc>
                <a:spcPct val="108000"/>
              </a:lnSpc>
            </a:pPr>
            <a:r>
              <a:rPr lang="en-US" b="1" dirty="0" err="1" smtClean="0">
                <a:solidFill>
                  <a:srgbClr val="C0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NI</a:t>
            </a:r>
            <a:r>
              <a:rPr lang="en-US" b="1" baseline="-25000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= 100%, </a:t>
            </a:r>
            <a:r>
              <a:rPr lang="en-US" b="1" dirty="0" err="1" smtClean="0">
                <a:solidFill>
                  <a:srgbClr val="C00000"/>
                </a:solidFill>
              </a:rPr>
              <a:t>f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BS</a:t>
            </a:r>
            <a:r>
              <a:rPr lang="en-US" b="1" dirty="0" smtClean="0">
                <a:solidFill>
                  <a:srgbClr val="C00000"/>
                </a:solidFill>
              </a:rPr>
              <a:t> = 0.76</a:t>
            </a:r>
          </a:p>
          <a:p>
            <a:pPr>
              <a:lnSpc>
                <a:spcPct val="108000"/>
              </a:lnSpc>
            </a:pPr>
            <a:endParaRPr lang="en-US" sz="300" b="1" dirty="0" smtClean="0">
              <a:solidFill>
                <a:srgbClr val="C00000"/>
              </a:solidFill>
            </a:endParaRPr>
          </a:p>
          <a:p>
            <a:pPr>
              <a:lnSpc>
                <a:spcPct val="108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Startup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I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(OH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)~2MA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08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J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WP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 = 70MA/m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108000"/>
              </a:lnSpc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B</a:t>
            </a:r>
            <a:r>
              <a:rPr lang="en-US" baseline="-25000" dirty="0">
                <a:solidFill>
                  <a:schemeClr val="bg1">
                    <a:lumMod val="75000"/>
                  </a:schemeClr>
                </a:solidFill>
              </a:rPr>
              <a:t>T-max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=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17.5T</a:t>
            </a:r>
          </a:p>
          <a:p>
            <a:pPr>
              <a:lnSpc>
                <a:spcPct val="108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No joints in TF</a:t>
            </a:r>
          </a:p>
          <a:p>
            <a:pPr>
              <a:lnSpc>
                <a:spcPct val="108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Vertical maintenance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8437" y="894231"/>
            <a:ext cx="2969362" cy="356616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fusion</a:t>
            </a:r>
            <a:r>
              <a:rPr lang="en-US" b="1" dirty="0" smtClean="0"/>
              <a:t> = 520 MW</a:t>
            </a:r>
          </a:p>
          <a:p>
            <a:pPr>
              <a:lnSpc>
                <a:spcPct val="125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NBI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 50 MW</a:t>
            </a:r>
          </a:p>
          <a:p>
            <a:pPr>
              <a:lnSpc>
                <a:spcPct val="125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E</a:t>
            </a:r>
            <a:r>
              <a:rPr lang="en-US" baseline="-25000" dirty="0" smtClean="0">
                <a:solidFill>
                  <a:schemeClr val="bg1">
                    <a:lumMod val="75000"/>
                  </a:schemeClr>
                </a:solidFill>
              </a:rPr>
              <a:t>NBI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=0.5MeV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b="1" dirty="0"/>
              <a:t>Q</a:t>
            </a:r>
            <a:r>
              <a:rPr lang="en-US" b="1" baseline="-25000" dirty="0"/>
              <a:t>DT</a:t>
            </a:r>
            <a:r>
              <a:rPr lang="en-US" b="1" dirty="0"/>
              <a:t> = </a:t>
            </a:r>
            <a:r>
              <a:rPr lang="en-US" b="1" dirty="0" smtClean="0"/>
              <a:t>10.4</a:t>
            </a:r>
          </a:p>
          <a:p>
            <a:pPr>
              <a:lnSpc>
                <a:spcPct val="125000"/>
              </a:lnSpc>
            </a:pPr>
            <a:r>
              <a:rPr lang="en-US" b="1" dirty="0" err="1" smtClean="0"/>
              <a:t>Q</a:t>
            </a:r>
            <a:r>
              <a:rPr lang="en-US" b="1" baseline="-25000" dirty="0" err="1" smtClean="0"/>
              <a:t>eng</a:t>
            </a:r>
            <a:r>
              <a:rPr lang="en-US" b="1" baseline="-25000" dirty="0" smtClean="0"/>
              <a:t> </a:t>
            </a:r>
            <a:r>
              <a:rPr lang="en-US" b="1" dirty="0" smtClean="0"/>
              <a:t>= 1.35</a:t>
            </a:r>
          </a:p>
          <a:p>
            <a:pPr>
              <a:lnSpc>
                <a:spcPct val="125000"/>
              </a:lnSpc>
            </a:pPr>
            <a:r>
              <a:rPr lang="en-US" b="1" dirty="0" err="1" smtClean="0"/>
              <a:t>P</a:t>
            </a:r>
            <a:r>
              <a:rPr lang="en-US" b="1" baseline="-25000" dirty="0" err="1" smtClean="0"/>
              <a:t>net</a:t>
            </a:r>
            <a:r>
              <a:rPr lang="en-US" b="1" dirty="0" smtClean="0"/>
              <a:t> = 73 MW</a:t>
            </a:r>
          </a:p>
          <a:p>
            <a:pPr>
              <a:lnSpc>
                <a:spcPct val="125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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W</a:t>
            </a:r>
            <a:r>
              <a:rPr lang="en-US" baseline="-25000" dirty="0" err="1" smtClean="0">
                <a:solidFill>
                  <a:schemeClr val="bg1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  <a:sym typeface="Symbol"/>
              </a:rPr>
              <a:t>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  <a:sym typeface="Symbol"/>
              </a:rPr>
              <a:t>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= 1.3 MW/m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Peak n-flux = 2.4 MW/m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125000"/>
              </a:lnSpc>
            </a:pP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Peak n-</a:t>
            </a:r>
            <a:r>
              <a:rPr lang="en-US" dirty="0" err="1" smtClean="0">
                <a:solidFill>
                  <a:schemeClr val="bg1">
                    <a:lumMod val="75000"/>
                  </a:schemeClr>
                </a:solidFill>
              </a:rPr>
              <a:t>fluence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: 7MWy/m</a:t>
            </a:r>
            <a:r>
              <a:rPr lang="en-US" baseline="30000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</a:p>
          <a:p>
            <a:pPr>
              <a:lnSpc>
                <a:spcPct val="125000"/>
              </a:lnSpc>
            </a:pPr>
            <a:r>
              <a:rPr lang="en-US" b="1" dirty="0" smtClean="0"/>
              <a:t>TBR </a:t>
            </a:r>
            <a:r>
              <a:rPr lang="en-US" b="1" dirty="0" smtClean="0">
                <a:sym typeface="Symbol"/>
              </a:rPr>
              <a:t></a:t>
            </a:r>
            <a:r>
              <a:rPr lang="en-US" b="1" dirty="0" smtClean="0"/>
              <a:t>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0302" y="4603834"/>
            <a:ext cx="253627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1050" i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J. Menard, et al., Nucl</a:t>
            </a:r>
            <a:r>
              <a:rPr lang="it-IT" sz="1050" i="1" dirty="0">
                <a:solidFill>
                  <a:srgbClr val="336699"/>
                </a:solidFill>
                <a:latin typeface="Arial Narrow" panose="020B0606020202030204" pitchFamily="34" charset="0"/>
              </a:rPr>
              <a:t>. Fusion </a:t>
            </a:r>
            <a:r>
              <a:rPr lang="it-IT" sz="1050" b="1" i="1" dirty="0">
                <a:solidFill>
                  <a:srgbClr val="336699"/>
                </a:solidFill>
                <a:latin typeface="Arial Narrow" panose="020B0606020202030204" pitchFamily="34" charset="0"/>
              </a:rPr>
              <a:t>56</a:t>
            </a:r>
            <a:r>
              <a:rPr lang="it-IT" sz="1050" i="1" dirty="0">
                <a:solidFill>
                  <a:srgbClr val="336699"/>
                </a:solidFill>
                <a:latin typeface="Arial Narrow" panose="020B0606020202030204" pitchFamily="34" charset="0"/>
              </a:rPr>
              <a:t> (2016) </a:t>
            </a:r>
            <a:r>
              <a:rPr lang="it-IT" sz="1050" i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106023</a:t>
            </a:r>
            <a:endParaRPr lang="it-IT" sz="1050" i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2800" y="1428750"/>
            <a:ext cx="5345481" cy="1149350"/>
            <a:chOff x="3352800" y="1428750"/>
            <a:chExt cx="5345481" cy="1149350"/>
          </a:xfrm>
        </p:grpSpPr>
        <p:sp>
          <p:nvSpPr>
            <p:cNvPr id="2" name="Rounded Rectangle 1"/>
            <p:cNvSpPr/>
            <p:nvPr/>
          </p:nvSpPr>
          <p:spPr>
            <a:xfrm>
              <a:off x="3352800" y="1892300"/>
              <a:ext cx="2667000" cy="685800"/>
            </a:xfrm>
            <a:prstGeom prst="roundRect">
              <a:avLst>
                <a:gd name="adj" fmla="val 14913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wn Arrow 9"/>
            <p:cNvSpPr/>
            <p:nvPr/>
          </p:nvSpPr>
          <p:spPr>
            <a:xfrm rot="5400000">
              <a:off x="6115025" y="2057375"/>
              <a:ext cx="233730" cy="337820"/>
            </a:xfrm>
            <a:prstGeom prst="downArrow">
              <a:avLst>
                <a:gd name="adj1" fmla="val 100000"/>
                <a:gd name="adj2" fmla="val 29461"/>
              </a:avLst>
            </a:prstGeom>
            <a:solidFill>
              <a:srgbClr val="336699"/>
            </a:solidFill>
            <a:ln>
              <a:solidFill>
                <a:srgbClr val="33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172200" y="1428750"/>
              <a:ext cx="2526081" cy="1077218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336699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336699"/>
                  </a:solidFill>
                </a:rPr>
                <a:t>ST confinement scaling uncertain, but potentially favorable</a:t>
              </a:r>
              <a:endParaRPr lang="en-US" sz="2000" b="1" dirty="0">
                <a:solidFill>
                  <a:srgbClr val="336699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345180" y="2495550"/>
            <a:ext cx="5353101" cy="1323439"/>
            <a:chOff x="3345180" y="2495550"/>
            <a:chExt cx="5353101" cy="1323439"/>
          </a:xfrm>
        </p:grpSpPr>
        <p:sp>
          <p:nvSpPr>
            <p:cNvPr id="13" name="Rounded Rectangle 12"/>
            <p:cNvSpPr/>
            <p:nvPr/>
          </p:nvSpPr>
          <p:spPr>
            <a:xfrm>
              <a:off x="3345180" y="2571750"/>
              <a:ext cx="2667000" cy="342900"/>
            </a:xfrm>
            <a:prstGeom prst="roundRect">
              <a:avLst>
                <a:gd name="adj" fmla="val 14913"/>
              </a:avLst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5400000">
              <a:off x="6083142" y="2605831"/>
              <a:ext cx="236637" cy="304800"/>
            </a:xfrm>
            <a:prstGeom prst="downArrow">
              <a:avLst>
                <a:gd name="adj1" fmla="val 100000"/>
                <a:gd name="adj2" fmla="val 38642"/>
              </a:avLst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172200" y="2495550"/>
              <a:ext cx="2526081" cy="1323439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2000" b="1" dirty="0" smtClean="0">
                  <a:solidFill>
                    <a:srgbClr val="C00000"/>
                  </a:solidFill>
                </a:rPr>
                <a:t>ST non-inductive sustainment at high performance remains to be demonstrated</a:t>
              </a:r>
              <a:endParaRPr lang="en-US" sz="2000" b="1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011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-10293"/>
            <a:ext cx="9144000" cy="7201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indent="12700">
              <a:lnSpc>
                <a:spcPct val="90000"/>
              </a:lnSpc>
            </a:pPr>
            <a:r>
              <a:rPr lang="en-US" sz="2800" b="1" dirty="0" smtClean="0"/>
              <a:t>NSTX-U vital </a:t>
            </a:r>
            <a:r>
              <a:rPr lang="en-US" sz="2800" b="1" dirty="0"/>
              <a:t>for predictive </a:t>
            </a:r>
            <a:r>
              <a:rPr lang="en-US" sz="2800" b="1" dirty="0" smtClean="0"/>
              <a:t>capability, fusion science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>
                <a:solidFill>
                  <a:srgbClr val="C00000"/>
                </a:solidFill>
              </a:rPr>
              <a:t>W</a:t>
            </a:r>
            <a:r>
              <a:rPr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ill </a:t>
            </a:r>
            <a:r>
              <a:rPr sz="2400" b="1" spc="-10" dirty="0">
                <a:solidFill>
                  <a:srgbClr val="C00000"/>
                </a:solidFill>
                <a:latin typeface="Arial"/>
                <a:cs typeface="Arial"/>
              </a:rPr>
              <a:t>access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new </a:t>
            </a:r>
            <a:r>
              <a:rPr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physics</a:t>
            </a:r>
            <a:r>
              <a:rPr lang="en-US"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with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2 </a:t>
            </a:r>
            <a:r>
              <a:rPr sz="2400" b="1" spc="-5" dirty="0" smtClean="0">
                <a:solidFill>
                  <a:srgbClr val="C00000"/>
                </a:solidFill>
                <a:latin typeface="Arial"/>
                <a:cs typeface="Arial"/>
              </a:rPr>
              <a:t>new</a:t>
            </a:r>
            <a:r>
              <a:rPr sz="2400" b="1" spc="-80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C00000"/>
                </a:solidFill>
                <a:latin typeface="Arial"/>
                <a:cs typeface="Arial"/>
              </a:rPr>
              <a:t>tools:</a:t>
            </a:r>
            <a:endParaRPr sz="2800" b="1" spc="-5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0" y="3790950"/>
            <a:ext cx="4541424" cy="11285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2400" b="1" u="sng" spc="-5" dirty="0" smtClean="0">
                <a:solidFill>
                  <a:srgbClr val="336699"/>
                </a:solidFill>
                <a:latin typeface="Arial Narrow" panose="020B0606020202030204" pitchFamily="34" charset="0"/>
                <a:cs typeface="Arial Narrow"/>
              </a:rPr>
              <a:t>High normalized pressure at high T </a:t>
            </a:r>
            <a:endParaRPr sz="2400" u="sng" dirty="0" smtClean="0">
              <a:solidFill>
                <a:srgbClr val="336699"/>
              </a:solidFill>
              <a:latin typeface="Arial Narrow" panose="020B0606020202030204" pitchFamily="34" charset="0"/>
              <a:cs typeface="Symbol"/>
            </a:endParaRPr>
          </a:p>
          <a:p>
            <a:pPr marL="329565" marR="320675" algn="ctr">
              <a:spcBef>
                <a:spcPts val="70"/>
              </a:spcBef>
            </a:pPr>
            <a:r>
              <a:rPr sz="2400" spc="-5" dirty="0" smtClean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 smtClean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Unique regime, study new  transport and stability</a:t>
            </a:r>
            <a:r>
              <a:rPr sz="2400" spc="-25" dirty="0" smtClean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physics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14215" y="3806924"/>
            <a:ext cx="4629785" cy="987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730"/>
              </a:lnSpc>
            </a:pPr>
            <a:r>
              <a:rPr lang="en-US" sz="2400" b="1" u="sng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Sustain plasma without transformer</a:t>
            </a:r>
            <a:endParaRPr sz="2400" u="sng" dirty="0">
              <a:solidFill>
                <a:srgbClr val="336699"/>
              </a:solidFill>
              <a:latin typeface="Arial Narrow"/>
              <a:cs typeface="Arial Narrow"/>
            </a:endParaRPr>
          </a:p>
          <a:p>
            <a:pPr algn="ctr">
              <a:lnSpc>
                <a:spcPts val="2620"/>
              </a:lnSpc>
            </a:pPr>
            <a:r>
              <a:rPr sz="2400" spc="-5" dirty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sz="2400" spc="-5" dirty="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Not </a:t>
            </a:r>
            <a:r>
              <a:rPr lang="en-US" sz="2400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yet achieved</a:t>
            </a:r>
            <a:r>
              <a:rPr sz="2400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 at</a:t>
            </a:r>
            <a:r>
              <a:rPr sz="2400" spc="-60" dirty="0" smtClean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400" spc="-5" dirty="0">
                <a:solidFill>
                  <a:srgbClr val="C00000"/>
                </a:solidFill>
                <a:latin typeface="Arial Narrow"/>
                <a:cs typeface="Arial Narrow"/>
              </a:rPr>
              <a:t>high-</a:t>
            </a:r>
            <a:r>
              <a:rPr sz="2400" spc="-5" dirty="0">
                <a:solidFill>
                  <a:srgbClr val="C00000"/>
                </a:solidFill>
                <a:latin typeface="Symbol"/>
                <a:cs typeface="Symbol"/>
              </a:rPr>
              <a:t></a:t>
            </a:r>
            <a:r>
              <a:rPr sz="2400" spc="-7" baseline="-20833" dirty="0" smtClean="0">
                <a:solidFill>
                  <a:srgbClr val="C00000"/>
                </a:solidFill>
                <a:latin typeface="Arial"/>
                <a:cs typeface="Arial"/>
              </a:rPr>
              <a:t>T</a:t>
            </a:r>
            <a:r>
              <a:rPr lang="en-US" sz="2400" spc="-7" baseline="-20833" dirty="0" smtClean="0">
                <a:solidFill>
                  <a:srgbClr val="C00000"/>
                </a:solidFill>
                <a:latin typeface="Arial"/>
                <a:cs typeface="Arial"/>
              </a:rPr>
              <a:t>, </a:t>
            </a:r>
            <a:r>
              <a:rPr lang="en-US" sz="2400" spc="-7" dirty="0" smtClean="0">
                <a:solidFill>
                  <a:srgbClr val="C00000"/>
                </a:solidFill>
                <a:latin typeface="Arial Narrow" panose="020B0606020202030204" pitchFamily="34" charset="0"/>
                <a:cs typeface="Arial"/>
              </a:rPr>
              <a:t>low </a:t>
            </a:r>
            <a:r>
              <a:rPr lang="en-US" sz="2400" spc="-7" dirty="0" smtClean="0">
                <a:solidFill>
                  <a:srgbClr val="C00000"/>
                </a:solidFill>
                <a:latin typeface="Symbol" panose="05050102010706020507" pitchFamily="18" charset="2"/>
                <a:cs typeface="Arial"/>
              </a:rPr>
              <a:t>n</a:t>
            </a:r>
            <a:r>
              <a:rPr lang="en-US" sz="2400" spc="-7" dirty="0" smtClean="0">
                <a:solidFill>
                  <a:srgbClr val="C00000"/>
                </a:solidFill>
                <a:latin typeface="Arial"/>
                <a:cs typeface="Arial"/>
              </a:rPr>
              <a:t>*</a:t>
            </a:r>
            <a:endParaRPr sz="2400" dirty="0">
              <a:latin typeface="Arial"/>
              <a:cs typeface="Arial"/>
            </a:endParaRPr>
          </a:p>
          <a:p>
            <a:pPr algn="ctr"/>
            <a:r>
              <a:rPr sz="2000" spc="-10" dirty="0">
                <a:solidFill>
                  <a:srgbClr val="C00000"/>
                </a:solidFill>
                <a:latin typeface="Arial Narrow"/>
                <a:cs typeface="Arial Narrow"/>
              </a:rPr>
              <a:t>Essential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for any future steady-state</a:t>
            </a:r>
            <a:r>
              <a:rPr sz="2000" spc="1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 Narrow"/>
                <a:cs typeface="Arial Narrow"/>
              </a:rPr>
              <a:t>ST</a:t>
            </a:r>
            <a:endParaRPr sz="2000" dirty="0">
              <a:latin typeface="Arial Narrow"/>
              <a:cs typeface="Arial Narrow"/>
            </a:endParaRPr>
          </a:p>
        </p:txBody>
      </p:sp>
      <p:sp>
        <p:nvSpPr>
          <p:cNvPr id="16" name="object 3"/>
          <p:cNvSpPr/>
          <p:nvPr/>
        </p:nvSpPr>
        <p:spPr>
          <a:xfrm>
            <a:off x="1121452" y="1047750"/>
            <a:ext cx="2688548" cy="281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4"/>
          <p:cNvSpPr/>
          <p:nvPr/>
        </p:nvSpPr>
        <p:spPr>
          <a:xfrm>
            <a:off x="5315816" y="1060594"/>
            <a:ext cx="2703367" cy="280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Down Arrow 2"/>
          <p:cNvSpPr/>
          <p:nvPr/>
        </p:nvSpPr>
        <p:spPr>
          <a:xfrm rot="2601806">
            <a:off x="2713588" y="960750"/>
            <a:ext cx="293766" cy="114032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bject 11"/>
          <p:cNvSpPr txBox="1"/>
          <p:nvPr/>
        </p:nvSpPr>
        <p:spPr>
          <a:xfrm>
            <a:off x="0" y="800101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C00000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C00000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C00000"/>
                </a:solidFill>
                <a:latin typeface="Arial Narrow"/>
                <a:cs typeface="Arial Narrow"/>
              </a:rPr>
              <a:t>Magnet</a:t>
            </a:r>
            <a:endParaRPr sz="4000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  <p:sp>
        <p:nvSpPr>
          <p:cNvPr id="15" name="Down Arrow 14"/>
          <p:cNvSpPr/>
          <p:nvPr/>
        </p:nvSpPr>
        <p:spPr>
          <a:xfrm rot="2601806">
            <a:off x="6294990" y="960749"/>
            <a:ext cx="293766" cy="1140322"/>
          </a:xfrm>
          <a:prstGeom prst="downArrow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bject 11"/>
          <p:cNvSpPr txBox="1"/>
          <p:nvPr/>
        </p:nvSpPr>
        <p:spPr>
          <a:xfrm>
            <a:off x="4191000" y="800101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C00000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C00000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C00000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C00000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C00000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C00000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C00000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C00000"/>
                </a:solidFill>
                <a:latin typeface="Arial Narrow"/>
                <a:cs typeface="Arial Narrow"/>
              </a:rPr>
              <a:t>Beam</a:t>
            </a:r>
            <a:endParaRPr sz="2800" dirty="0">
              <a:solidFill>
                <a:srgbClr val="C00000"/>
              </a:solidFill>
              <a:latin typeface="Arial Narrow"/>
              <a:cs typeface="Arial Narrow"/>
            </a:endParaRPr>
          </a:p>
        </p:txBody>
      </p:sp>
    </p:spTree>
    <p:extLst>
      <p:ext uri="{BB962C8B-B14F-4D97-AF65-F5344CB8AC3E}">
        <p14:creationId xmlns:p14="http://schemas.microsoft.com/office/powerpoint/2010/main" val="142932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/>
              <a:t>NSTX / MAST confinement increased at higher </a:t>
            </a:r>
            <a:r>
              <a:rPr lang="en-US" sz="2800" b="1" dirty="0" err="1"/>
              <a:t>T</a:t>
            </a:r>
            <a:r>
              <a:rPr lang="en-US" sz="2800" b="1" baseline="-25000" dirty="0" err="1"/>
              <a:t>e</a:t>
            </a:r>
            <a:r>
              <a:rPr lang="en-US" sz="2400" b="1" dirty="0"/>
              <a:t/>
            </a:r>
            <a:br>
              <a:rPr lang="en-US" sz="2400" b="1" dirty="0"/>
            </a:br>
            <a:r>
              <a:rPr lang="en-US" sz="2400" b="1" dirty="0">
                <a:solidFill>
                  <a:srgbClr val="C00000"/>
                </a:solidFill>
              </a:rPr>
              <a:t>Will confinement trend continue, or look like conventional A?</a:t>
            </a:r>
            <a:endParaRPr lang="en-US" sz="2400" b="1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88046" y="4047966"/>
            <a:ext cx="4869754" cy="276999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b="1" i="0" dirty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Normalized </a:t>
            </a:r>
            <a:r>
              <a:rPr lang="en-US" b="1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electron </a:t>
            </a:r>
            <a:r>
              <a:rPr lang="en-US" b="1" i="0" dirty="0" err="1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collisionality</a:t>
            </a:r>
            <a:r>
              <a:rPr lang="en-US" b="1" i="0" dirty="0" smtClean="0">
                <a:solidFill>
                  <a:schemeClr val="tx1"/>
                </a:solidFill>
                <a:latin typeface="Arial Narrow" pitchFamily="34" charset="0"/>
                <a:cs typeface="Arial" charset="0"/>
              </a:rPr>
              <a:t> </a:t>
            </a:r>
            <a:r>
              <a:rPr lang="en-US" sz="1600" b="1" i="0" dirty="0">
                <a:solidFill>
                  <a:schemeClr val="tx1"/>
                </a:solidFill>
                <a:latin typeface="Symbol" pitchFamily="18" charset="2"/>
                <a:cs typeface="Arial" charset="0"/>
              </a:rPr>
              <a:t>n</a:t>
            </a:r>
            <a:r>
              <a:rPr lang="en-US" sz="1600" b="1" i="0" baseline="-25000" dirty="0">
                <a:solidFill>
                  <a:schemeClr val="tx1"/>
                </a:solidFill>
                <a:cs typeface="Arial" charset="0"/>
              </a:rPr>
              <a:t>e</a:t>
            </a:r>
            <a:r>
              <a:rPr lang="en-US" sz="1600" b="1" i="0" dirty="0">
                <a:solidFill>
                  <a:schemeClr val="tx1"/>
                </a:solidFill>
                <a:cs typeface="Arial" charset="0"/>
              </a:rPr>
              <a:t>* </a:t>
            </a:r>
            <a:r>
              <a:rPr lang="en-US" sz="1600" b="1" i="0" dirty="0">
                <a:solidFill>
                  <a:schemeClr val="tx1"/>
                </a:solidFill>
                <a:cs typeface="Arial" charset="0"/>
                <a:sym typeface="Symbol" pitchFamily="18" charset="2"/>
              </a:rPr>
              <a:t> </a:t>
            </a:r>
            <a:r>
              <a:rPr lang="en-US" b="1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n</a:t>
            </a:r>
            <a:r>
              <a:rPr lang="en-US" b="1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e </a:t>
            </a:r>
            <a:r>
              <a:rPr lang="en-US" b="1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/</a:t>
            </a:r>
            <a:r>
              <a:rPr lang="en-US" sz="1400" b="1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 </a:t>
            </a:r>
            <a:r>
              <a:rPr lang="en-US" b="1" i="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T</a:t>
            </a:r>
            <a:r>
              <a:rPr lang="en-US" b="1" i="0" baseline="-25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e</a:t>
            </a:r>
            <a:r>
              <a:rPr lang="en-US" b="1" i="0" baseline="30000" dirty="0">
                <a:solidFill>
                  <a:schemeClr val="tx1"/>
                </a:solidFill>
                <a:latin typeface="Arial Narrow" pitchFamily="34" charset="0"/>
                <a:cs typeface="Arial" charset="0"/>
                <a:sym typeface="Symbol" pitchFamily="18" charset="2"/>
              </a:rPr>
              <a:t>2</a:t>
            </a:r>
            <a:endParaRPr lang="en-US" sz="1600" b="1" i="0" baseline="30000" dirty="0">
              <a:solidFill>
                <a:schemeClr val="tx1"/>
              </a:solidFill>
              <a:latin typeface="Arial Narrow" pitchFamily="34" charset="0"/>
              <a:cs typeface="Arial" charset="0"/>
              <a:sym typeface="Symbol" pitchFamily="18" charset="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6220" y="2032238"/>
            <a:ext cx="873957" cy="861774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pPr algn="ctr"/>
            <a:r>
              <a:rPr lang="en-US" sz="2400" dirty="0" err="1" smtClean="0"/>
              <a:t>B</a:t>
            </a:r>
            <a:r>
              <a:rPr lang="en-US" sz="2400" baseline="-25000" dirty="0" err="1" smtClean="0"/>
              <a:t>T</a:t>
            </a:r>
            <a:r>
              <a:rPr lang="en-US" sz="3200" dirty="0" err="1" smtClean="0">
                <a:latin typeface="Symbol" panose="05050102010706020507" pitchFamily="18" charset="2"/>
              </a:rPr>
              <a:t>t</a:t>
            </a:r>
            <a:r>
              <a:rPr lang="en-US" sz="2400" baseline="-25000" dirty="0" err="1" smtClean="0"/>
              <a:t>E</a:t>
            </a:r>
            <a:r>
              <a:rPr lang="en-US" baseline="-25000" dirty="0" smtClean="0"/>
              <a:t> </a:t>
            </a:r>
          </a:p>
          <a:p>
            <a:pPr algn="ctr"/>
            <a:r>
              <a:rPr lang="en-US" dirty="0" smtClean="0"/>
              <a:t>[T-s</a:t>
            </a:r>
            <a:r>
              <a:rPr lang="en-US" dirty="0"/>
              <a:t>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4400550"/>
            <a:ext cx="8991600" cy="4154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Low </a:t>
            </a:r>
            <a:r>
              <a:rPr lang="en-US" sz="21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n</a:t>
            </a:r>
            <a:r>
              <a:rPr lang="en-U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* </a:t>
            </a:r>
            <a:r>
              <a:rPr lang="en-US" sz="2100" b="1" dirty="0" smtClean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n</a:t>
            </a:r>
            <a:r>
              <a:rPr lang="en-US" sz="21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eed higher plasma current, toroidal field, heating power, density control</a:t>
            </a:r>
            <a:endParaRPr lang="en-US" sz="21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62600" y="2266950"/>
            <a:ext cx="26670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Continued favorable confinement trends could lead to more compact ST reactors</a:t>
            </a:r>
            <a:endParaRPr lang="en-US" sz="2400" b="1" i="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971550"/>
            <a:ext cx="4038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 marL="1097280" indent="-1188720">
              <a:buNone/>
              <a:tabLst>
                <a:tab pos="2513013" algn="l"/>
              </a:tabLst>
            </a:pPr>
            <a:r>
              <a:rPr lang="en-US" sz="2000" b="1" i="0" dirty="0" smtClean="0">
                <a:solidFill>
                  <a:srgbClr val="000000"/>
                </a:solidFill>
              </a:rPr>
              <a:t>ST scaling: </a:t>
            </a:r>
            <a:r>
              <a:rPr lang="en-US" sz="2400" b="1" dirty="0" err="1">
                <a:solidFill>
                  <a:srgbClr val="C00000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b="1" baseline="-25000" dirty="0" err="1">
                <a:solidFill>
                  <a:srgbClr val="C00000"/>
                </a:solidFill>
                <a:ea typeface="ÇlÇr ñæí©" charset="0"/>
                <a:cs typeface="Times New Roman"/>
              </a:rPr>
              <a:t>E</a:t>
            </a:r>
            <a:r>
              <a:rPr lang="en-US" sz="2400" b="1" baseline="-25000" dirty="0">
                <a:solidFill>
                  <a:srgbClr val="C00000"/>
                </a:solidFill>
                <a:ea typeface="ÇlÇr ñæí©" charset="0"/>
                <a:cs typeface="Times New Roman"/>
              </a:rPr>
              <a:t>, </a:t>
            </a:r>
            <a:r>
              <a:rPr lang="en-US" sz="2400" b="1" baseline="-25000" dirty="0" err="1">
                <a:solidFill>
                  <a:srgbClr val="C00000"/>
                </a:solidFill>
                <a:ea typeface="ÇlÇr ñæí©" charset="0"/>
                <a:cs typeface="Times New Roman"/>
              </a:rPr>
              <a:t>th</a:t>
            </a:r>
            <a:r>
              <a:rPr lang="en-US" sz="2400" b="1" baseline="-25000" dirty="0">
                <a:solidFill>
                  <a:srgbClr val="C00000"/>
                </a:solidFill>
                <a:ea typeface="ÇlÇr ñæí©" charset="0"/>
                <a:cs typeface="Times New Roman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charset="2"/>
                <a:cs typeface="Symbol" charset="2"/>
              </a:rPr>
              <a:t>µ n</a:t>
            </a:r>
            <a:r>
              <a:rPr lang="en-US" sz="2400" b="1" baseline="-25000" dirty="0">
                <a:solidFill>
                  <a:srgbClr val="C00000"/>
                </a:solidFill>
              </a:rPr>
              <a:t>*e</a:t>
            </a:r>
            <a:r>
              <a:rPr lang="en-US" sz="2400" b="1" baseline="30000" dirty="0">
                <a:solidFill>
                  <a:srgbClr val="C00000"/>
                </a:solidFill>
              </a:rPr>
              <a:t>-0.8  </a:t>
            </a:r>
            <a:r>
              <a:rPr lang="en-US" sz="2400" b="1" dirty="0" smtClean="0">
                <a:solidFill>
                  <a:srgbClr val="C0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-0.0 </a:t>
            </a:r>
            <a:endParaRPr lang="en-US" sz="2000" b="1" i="0" dirty="0" smtClean="0">
              <a:solidFill>
                <a:srgbClr val="C00000"/>
              </a:solidFill>
            </a:endParaRPr>
          </a:p>
          <a:p>
            <a:pPr marL="1097280" indent="-1188720"/>
            <a:r>
              <a:rPr lang="en-US" sz="2000" b="1" dirty="0" smtClean="0"/>
              <a:t>ITER 98y,2:  </a:t>
            </a:r>
            <a:r>
              <a:rPr lang="en-US" sz="2400" b="1" dirty="0" err="1" smtClean="0">
                <a:solidFill>
                  <a:srgbClr val="C00000"/>
                </a:solidFill>
                <a:latin typeface="Symbol" charset="2"/>
                <a:ea typeface="ÇlÇr ñæí©" charset="0"/>
                <a:cs typeface="Symbol" charset="2"/>
              </a:rPr>
              <a:t>t</a:t>
            </a:r>
            <a:r>
              <a:rPr lang="en-US" sz="2400" b="1" baseline="-25000" dirty="0" err="1" smtClean="0">
                <a:solidFill>
                  <a:srgbClr val="C00000"/>
                </a:solidFill>
                <a:ea typeface="ÇlÇr ñæí©" charset="0"/>
                <a:cs typeface="Times New Roman"/>
              </a:rPr>
              <a:t>E</a:t>
            </a:r>
            <a:r>
              <a:rPr lang="en-US" sz="2400" b="1" baseline="-25000" dirty="0">
                <a:solidFill>
                  <a:srgbClr val="C00000"/>
                </a:solidFill>
                <a:ea typeface="ÇlÇr ñæí©" charset="0"/>
                <a:cs typeface="Times New Roman"/>
              </a:rPr>
              <a:t>, </a:t>
            </a:r>
            <a:r>
              <a:rPr lang="en-US" sz="2400" b="1" baseline="-25000" dirty="0" err="1">
                <a:solidFill>
                  <a:srgbClr val="C00000"/>
                </a:solidFill>
                <a:ea typeface="ÇlÇr ñæí©" charset="0"/>
                <a:cs typeface="Times New Roman"/>
              </a:rPr>
              <a:t>th</a:t>
            </a:r>
            <a:r>
              <a:rPr lang="en-US" sz="2400" b="1" baseline="-25000" dirty="0">
                <a:solidFill>
                  <a:srgbClr val="C00000"/>
                </a:solidFill>
                <a:ea typeface="ÇlÇr ñæí©" charset="0"/>
                <a:cs typeface="Times New Roman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Symbol" charset="2"/>
                <a:cs typeface="Symbol" charset="2"/>
              </a:rPr>
              <a:t>µ n</a:t>
            </a:r>
            <a:r>
              <a:rPr lang="en-US" sz="2400" b="1" baseline="-25000" dirty="0">
                <a:solidFill>
                  <a:srgbClr val="C00000"/>
                </a:solidFill>
              </a:rPr>
              <a:t>*e</a:t>
            </a:r>
            <a:r>
              <a:rPr lang="en-US" sz="2400" b="1" baseline="30000" dirty="0">
                <a:solidFill>
                  <a:srgbClr val="C00000"/>
                </a:solidFill>
              </a:rPr>
              <a:t>-0.1  </a:t>
            </a:r>
            <a:r>
              <a:rPr lang="en-US" sz="2400" b="1" dirty="0">
                <a:solidFill>
                  <a:srgbClr val="C00000"/>
                </a:solidFill>
                <a:latin typeface="Symbol" charset="2"/>
                <a:cs typeface="Symbol" charset="2"/>
              </a:rPr>
              <a:t>b</a:t>
            </a:r>
            <a:r>
              <a:rPr lang="en-US" sz="2400" b="1" baseline="30000" dirty="0">
                <a:solidFill>
                  <a:srgbClr val="C00000"/>
                </a:solidFill>
              </a:rPr>
              <a:t>-0.9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90574"/>
            <a:ext cx="3352800" cy="32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6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7315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Energy confinement scaling from “micro-tearing” modes simulated to be similar to NSTX results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600" b="1" spc="-5" dirty="0"/>
              <a:t>NSTX-U </a:t>
            </a:r>
            <a:r>
              <a:rPr lang="en-US" sz="2600" b="1" spc="-5" dirty="0" smtClean="0"/>
              <a:t>will </a:t>
            </a:r>
            <a:r>
              <a:rPr lang="en-US" sz="2600" b="1" spc="-5" dirty="0"/>
              <a:t>access </a:t>
            </a:r>
            <a:r>
              <a:rPr lang="en-US" sz="2600" b="1" spc="-5" dirty="0" smtClean="0"/>
              <a:t>and measure novel </a:t>
            </a:r>
            <a:r>
              <a:rPr lang="en-US" sz="2600" b="1" spc="-5" dirty="0"/>
              <a:t>regimes of </a:t>
            </a:r>
            <a:r>
              <a:rPr lang="en-US" sz="2600" b="1" spc="-5" dirty="0" smtClean="0"/>
              <a:t/>
            </a:r>
            <a:br>
              <a:rPr lang="en-US" sz="2600" b="1" spc="-5" dirty="0" smtClean="0"/>
            </a:br>
            <a:r>
              <a:rPr lang="en-US" sz="2600" b="1" spc="-5" dirty="0" smtClean="0"/>
              <a:t>electron turbulent transport driven </a:t>
            </a:r>
            <a:r>
              <a:rPr lang="en-US" sz="2600" b="1" spc="-5" dirty="0"/>
              <a:t>by high beta</a:t>
            </a:r>
            <a:endParaRPr lang="en-US" sz="2600" b="1" dirty="0"/>
          </a:p>
        </p:txBody>
      </p:sp>
      <p:sp>
        <p:nvSpPr>
          <p:cNvPr id="4" name="object 5"/>
          <p:cNvSpPr/>
          <p:nvPr/>
        </p:nvSpPr>
        <p:spPr>
          <a:xfrm>
            <a:off x="5704657" y="3705066"/>
            <a:ext cx="2981325" cy="0"/>
          </a:xfrm>
          <a:custGeom>
            <a:avLst/>
            <a:gdLst/>
            <a:ahLst/>
            <a:cxnLst/>
            <a:rect l="l" t="t" r="r" b="b"/>
            <a:pathLst>
              <a:path w="2981325">
                <a:moveTo>
                  <a:pt x="0" y="0"/>
                </a:moveTo>
                <a:lnTo>
                  <a:pt x="2981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6"/>
          <p:cNvSpPr/>
          <p:nvPr/>
        </p:nvSpPr>
        <p:spPr>
          <a:xfrm>
            <a:off x="5704657" y="1522413"/>
            <a:ext cx="2981325" cy="0"/>
          </a:xfrm>
          <a:custGeom>
            <a:avLst/>
            <a:gdLst/>
            <a:ahLst/>
            <a:cxnLst/>
            <a:rect l="l" t="t" r="r" b="b"/>
            <a:pathLst>
              <a:path w="2981325">
                <a:moveTo>
                  <a:pt x="0" y="0"/>
                </a:moveTo>
                <a:lnTo>
                  <a:pt x="2981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7"/>
          <p:cNvSpPr/>
          <p:nvPr/>
        </p:nvSpPr>
        <p:spPr>
          <a:xfrm>
            <a:off x="5704656" y="1522413"/>
            <a:ext cx="0" cy="2182654"/>
          </a:xfrm>
          <a:custGeom>
            <a:avLst/>
            <a:gdLst/>
            <a:ahLst/>
            <a:cxnLst/>
            <a:rect l="l" t="t" r="r" b="b"/>
            <a:pathLst>
              <a:path h="2910204">
                <a:moveTo>
                  <a:pt x="0" y="291020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8"/>
          <p:cNvSpPr/>
          <p:nvPr/>
        </p:nvSpPr>
        <p:spPr>
          <a:xfrm>
            <a:off x="8685858" y="1522412"/>
            <a:ext cx="0" cy="2182654"/>
          </a:xfrm>
          <a:custGeom>
            <a:avLst/>
            <a:gdLst/>
            <a:ahLst/>
            <a:cxnLst/>
            <a:rect l="l" t="t" r="r" b="b"/>
            <a:pathLst>
              <a:path h="2910204">
                <a:moveTo>
                  <a:pt x="0" y="291020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9"/>
          <p:cNvSpPr/>
          <p:nvPr/>
        </p:nvSpPr>
        <p:spPr>
          <a:xfrm>
            <a:off x="5704657" y="3705065"/>
            <a:ext cx="2981325" cy="0"/>
          </a:xfrm>
          <a:custGeom>
            <a:avLst/>
            <a:gdLst/>
            <a:ahLst/>
            <a:cxnLst/>
            <a:rect l="l" t="t" r="r" b="b"/>
            <a:pathLst>
              <a:path w="2981325">
                <a:moveTo>
                  <a:pt x="0" y="0"/>
                </a:moveTo>
                <a:lnTo>
                  <a:pt x="2981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0"/>
          <p:cNvSpPr/>
          <p:nvPr/>
        </p:nvSpPr>
        <p:spPr>
          <a:xfrm>
            <a:off x="5704656" y="1522412"/>
            <a:ext cx="0" cy="2182654"/>
          </a:xfrm>
          <a:custGeom>
            <a:avLst/>
            <a:gdLst/>
            <a:ahLst/>
            <a:cxnLst/>
            <a:rect l="l" t="t" r="r" b="b"/>
            <a:pathLst>
              <a:path h="2910204">
                <a:moveTo>
                  <a:pt x="0" y="291020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1"/>
          <p:cNvSpPr/>
          <p:nvPr/>
        </p:nvSpPr>
        <p:spPr>
          <a:xfrm>
            <a:off x="5704656" y="3672047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2"/>
          <p:cNvSpPr/>
          <p:nvPr/>
        </p:nvSpPr>
        <p:spPr>
          <a:xfrm>
            <a:off x="5704656" y="1522412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3"/>
          <p:cNvSpPr/>
          <p:nvPr/>
        </p:nvSpPr>
        <p:spPr>
          <a:xfrm>
            <a:off x="5704656" y="3639029"/>
            <a:ext cx="0" cy="66199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804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4"/>
          <p:cNvSpPr/>
          <p:nvPr/>
        </p:nvSpPr>
        <p:spPr>
          <a:xfrm>
            <a:off x="5704656" y="1522412"/>
            <a:ext cx="0" cy="65246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3"/>
          <p:cNvSpPr/>
          <p:nvPr/>
        </p:nvSpPr>
        <p:spPr>
          <a:xfrm>
            <a:off x="6065582" y="3672046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4"/>
          <p:cNvSpPr/>
          <p:nvPr/>
        </p:nvSpPr>
        <p:spPr>
          <a:xfrm>
            <a:off x="6065582" y="1522410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5"/>
          <p:cNvSpPr/>
          <p:nvPr/>
        </p:nvSpPr>
        <p:spPr>
          <a:xfrm>
            <a:off x="6279288" y="3672045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6"/>
          <p:cNvSpPr/>
          <p:nvPr/>
        </p:nvSpPr>
        <p:spPr>
          <a:xfrm>
            <a:off x="6279288" y="1522410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7"/>
          <p:cNvSpPr/>
          <p:nvPr/>
        </p:nvSpPr>
        <p:spPr>
          <a:xfrm>
            <a:off x="6428883" y="3672045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/>
          <p:cNvSpPr/>
          <p:nvPr/>
        </p:nvSpPr>
        <p:spPr>
          <a:xfrm>
            <a:off x="6428883" y="1522410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9"/>
          <p:cNvSpPr/>
          <p:nvPr/>
        </p:nvSpPr>
        <p:spPr>
          <a:xfrm>
            <a:off x="6546421" y="3672044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0"/>
          <p:cNvSpPr/>
          <p:nvPr/>
        </p:nvSpPr>
        <p:spPr>
          <a:xfrm>
            <a:off x="6546421" y="1522410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1"/>
          <p:cNvSpPr/>
          <p:nvPr/>
        </p:nvSpPr>
        <p:spPr>
          <a:xfrm>
            <a:off x="6640214" y="3672044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2"/>
          <p:cNvSpPr/>
          <p:nvPr/>
        </p:nvSpPr>
        <p:spPr>
          <a:xfrm>
            <a:off x="6640214" y="1522410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3"/>
          <p:cNvSpPr/>
          <p:nvPr/>
        </p:nvSpPr>
        <p:spPr>
          <a:xfrm>
            <a:off x="6720948" y="3672044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4"/>
          <p:cNvSpPr/>
          <p:nvPr/>
        </p:nvSpPr>
        <p:spPr>
          <a:xfrm>
            <a:off x="6720948" y="1522409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5"/>
          <p:cNvSpPr/>
          <p:nvPr/>
        </p:nvSpPr>
        <p:spPr>
          <a:xfrm>
            <a:off x="6790996" y="3672044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6"/>
          <p:cNvSpPr/>
          <p:nvPr/>
        </p:nvSpPr>
        <p:spPr>
          <a:xfrm>
            <a:off x="6790996" y="1522409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7"/>
          <p:cNvSpPr/>
          <p:nvPr/>
        </p:nvSpPr>
        <p:spPr>
          <a:xfrm>
            <a:off x="6852733" y="3672044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8"/>
          <p:cNvSpPr/>
          <p:nvPr/>
        </p:nvSpPr>
        <p:spPr>
          <a:xfrm>
            <a:off x="6852733" y="1522408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9"/>
          <p:cNvSpPr/>
          <p:nvPr/>
        </p:nvSpPr>
        <p:spPr>
          <a:xfrm>
            <a:off x="6907348" y="3672043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0"/>
          <p:cNvSpPr/>
          <p:nvPr/>
        </p:nvSpPr>
        <p:spPr>
          <a:xfrm>
            <a:off x="6907348" y="1522408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1"/>
          <p:cNvSpPr/>
          <p:nvPr/>
        </p:nvSpPr>
        <p:spPr>
          <a:xfrm>
            <a:off x="6907348" y="3639025"/>
            <a:ext cx="0" cy="66199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804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2"/>
          <p:cNvSpPr/>
          <p:nvPr/>
        </p:nvSpPr>
        <p:spPr>
          <a:xfrm>
            <a:off x="6907348" y="1522409"/>
            <a:ext cx="0" cy="65246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1"/>
          <p:cNvSpPr/>
          <p:nvPr/>
        </p:nvSpPr>
        <p:spPr>
          <a:xfrm>
            <a:off x="7269460" y="3672042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2"/>
          <p:cNvSpPr/>
          <p:nvPr/>
        </p:nvSpPr>
        <p:spPr>
          <a:xfrm>
            <a:off x="7269460" y="1522407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3"/>
          <p:cNvSpPr/>
          <p:nvPr/>
        </p:nvSpPr>
        <p:spPr>
          <a:xfrm>
            <a:off x="7483167" y="3672042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4"/>
          <p:cNvSpPr/>
          <p:nvPr/>
        </p:nvSpPr>
        <p:spPr>
          <a:xfrm>
            <a:off x="7483167" y="1522407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5"/>
          <p:cNvSpPr/>
          <p:nvPr/>
        </p:nvSpPr>
        <p:spPr>
          <a:xfrm>
            <a:off x="7632761" y="3672041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6"/>
          <p:cNvSpPr/>
          <p:nvPr/>
        </p:nvSpPr>
        <p:spPr>
          <a:xfrm>
            <a:off x="7632761" y="1522407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7"/>
          <p:cNvSpPr/>
          <p:nvPr/>
        </p:nvSpPr>
        <p:spPr>
          <a:xfrm>
            <a:off x="7750300" y="3672041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8"/>
          <p:cNvSpPr/>
          <p:nvPr/>
        </p:nvSpPr>
        <p:spPr>
          <a:xfrm>
            <a:off x="7750300" y="1522406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9"/>
          <p:cNvSpPr/>
          <p:nvPr/>
        </p:nvSpPr>
        <p:spPr>
          <a:xfrm>
            <a:off x="7844093" y="3672041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60"/>
          <p:cNvSpPr/>
          <p:nvPr/>
        </p:nvSpPr>
        <p:spPr>
          <a:xfrm>
            <a:off x="7844093" y="1522406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1"/>
          <p:cNvSpPr/>
          <p:nvPr/>
        </p:nvSpPr>
        <p:spPr>
          <a:xfrm>
            <a:off x="7926014" y="3672041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2"/>
          <p:cNvSpPr/>
          <p:nvPr/>
        </p:nvSpPr>
        <p:spPr>
          <a:xfrm>
            <a:off x="7926014" y="1522406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3"/>
          <p:cNvSpPr/>
          <p:nvPr/>
        </p:nvSpPr>
        <p:spPr>
          <a:xfrm>
            <a:off x="7994875" y="3672041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4"/>
          <p:cNvSpPr/>
          <p:nvPr/>
        </p:nvSpPr>
        <p:spPr>
          <a:xfrm>
            <a:off x="7994875" y="1522405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5"/>
          <p:cNvSpPr/>
          <p:nvPr/>
        </p:nvSpPr>
        <p:spPr>
          <a:xfrm>
            <a:off x="8056612" y="3672040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6"/>
          <p:cNvSpPr/>
          <p:nvPr/>
        </p:nvSpPr>
        <p:spPr>
          <a:xfrm>
            <a:off x="8056612" y="1522405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7"/>
          <p:cNvSpPr/>
          <p:nvPr/>
        </p:nvSpPr>
        <p:spPr>
          <a:xfrm>
            <a:off x="8111226" y="3672040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8"/>
          <p:cNvSpPr/>
          <p:nvPr/>
        </p:nvSpPr>
        <p:spPr>
          <a:xfrm>
            <a:off x="8111226" y="1522405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9"/>
          <p:cNvSpPr/>
          <p:nvPr/>
        </p:nvSpPr>
        <p:spPr>
          <a:xfrm>
            <a:off x="8111226" y="3639022"/>
            <a:ext cx="0" cy="66199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88047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70"/>
          <p:cNvSpPr/>
          <p:nvPr/>
        </p:nvSpPr>
        <p:spPr>
          <a:xfrm>
            <a:off x="8111226" y="1522405"/>
            <a:ext cx="0" cy="65246"/>
          </a:xfrm>
          <a:custGeom>
            <a:avLst/>
            <a:gdLst/>
            <a:ahLst/>
            <a:cxnLst/>
            <a:rect l="l" t="t" r="r" b="b"/>
            <a:pathLst>
              <a:path h="86994">
                <a:moveTo>
                  <a:pt x="0" y="0"/>
                </a:moveTo>
                <a:lnTo>
                  <a:pt x="0" y="868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8"/>
          <p:cNvSpPr/>
          <p:nvPr/>
        </p:nvSpPr>
        <p:spPr>
          <a:xfrm>
            <a:off x="8474526" y="3672039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9"/>
          <p:cNvSpPr/>
          <p:nvPr/>
        </p:nvSpPr>
        <p:spPr>
          <a:xfrm>
            <a:off x="8474526" y="1522404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80"/>
          <p:cNvSpPr/>
          <p:nvPr/>
        </p:nvSpPr>
        <p:spPr>
          <a:xfrm>
            <a:off x="8685858" y="3672038"/>
            <a:ext cx="0" cy="33338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02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1"/>
          <p:cNvSpPr/>
          <p:nvPr/>
        </p:nvSpPr>
        <p:spPr>
          <a:xfrm>
            <a:off x="8685858" y="1522404"/>
            <a:ext cx="0" cy="32385"/>
          </a:xfrm>
          <a:custGeom>
            <a:avLst/>
            <a:gdLst/>
            <a:ahLst/>
            <a:cxnLst/>
            <a:rect l="l" t="t" r="r" b="b"/>
            <a:pathLst>
              <a:path h="43180">
                <a:moveTo>
                  <a:pt x="0" y="0"/>
                </a:moveTo>
                <a:lnTo>
                  <a:pt x="0" y="4286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2"/>
          <p:cNvSpPr/>
          <p:nvPr/>
        </p:nvSpPr>
        <p:spPr>
          <a:xfrm>
            <a:off x="5704656" y="33244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3"/>
          <p:cNvSpPr/>
          <p:nvPr/>
        </p:nvSpPr>
        <p:spPr>
          <a:xfrm>
            <a:off x="8641930" y="33244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4"/>
          <p:cNvSpPr/>
          <p:nvPr/>
        </p:nvSpPr>
        <p:spPr>
          <a:xfrm>
            <a:off x="5704656" y="33575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5"/>
          <p:cNvSpPr/>
          <p:nvPr/>
        </p:nvSpPr>
        <p:spPr>
          <a:xfrm>
            <a:off x="8641930" y="33575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6"/>
          <p:cNvSpPr/>
          <p:nvPr/>
        </p:nvSpPr>
        <p:spPr>
          <a:xfrm>
            <a:off x="5704656" y="33939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7"/>
          <p:cNvSpPr/>
          <p:nvPr/>
        </p:nvSpPr>
        <p:spPr>
          <a:xfrm>
            <a:off x="8641930" y="33939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8"/>
          <p:cNvSpPr/>
          <p:nvPr/>
        </p:nvSpPr>
        <p:spPr>
          <a:xfrm>
            <a:off x="5704656" y="343656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9"/>
          <p:cNvSpPr/>
          <p:nvPr/>
        </p:nvSpPr>
        <p:spPr>
          <a:xfrm>
            <a:off x="8641930" y="343656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90"/>
          <p:cNvSpPr/>
          <p:nvPr/>
        </p:nvSpPr>
        <p:spPr>
          <a:xfrm>
            <a:off x="5704656" y="348609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1"/>
          <p:cNvSpPr/>
          <p:nvPr/>
        </p:nvSpPr>
        <p:spPr>
          <a:xfrm>
            <a:off x="8641930" y="348609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2"/>
          <p:cNvSpPr/>
          <p:nvPr/>
        </p:nvSpPr>
        <p:spPr>
          <a:xfrm>
            <a:off x="5704656" y="35434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3"/>
          <p:cNvSpPr/>
          <p:nvPr/>
        </p:nvSpPr>
        <p:spPr>
          <a:xfrm>
            <a:off x="8641930" y="35434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4"/>
          <p:cNvSpPr/>
          <p:nvPr/>
        </p:nvSpPr>
        <p:spPr>
          <a:xfrm>
            <a:off x="5704656" y="361295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5"/>
          <p:cNvSpPr/>
          <p:nvPr/>
        </p:nvSpPr>
        <p:spPr>
          <a:xfrm>
            <a:off x="8641930" y="361295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6"/>
          <p:cNvSpPr/>
          <p:nvPr/>
        </p:nvSpPr>
        <p:spPr>
          <a:xfrm>
            <a:off x="5704656" y="370505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7"/>
          <p:cNvSpPr/>
          <p:nvPr/>
        </p:nvSpPr>
        <p:spPr>
          <a:xfrm>
            <a:off x="8641930" y="370505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8"/>
          <p:cNvSpPr/>
          <p:nvPr/>
        </p:nvSpPr>
        <p:spPr>
          <a:xfrm>
            <a:off x="5704657" y="3324479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0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9"/>
          <p:cNvSpPr/>
          <p:nvPr/>
        </p:nvSpPr>
        <p:spPr>
          <a:xfrm>
            <a:off x="8596815" y="3324479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8904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9"/>
          <p:cNvSpPr/>
          <p:nvPr/>
        </p:nvSpPr>
        <p:spPr>
          <a:xfrm>
            <a:off x="5704656" y="310551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10"/>
          <p:cNvSpPr/>
          <p:nvPr/>
        </p:nvSpPr>
        <p:spPr>
          <a:xfrm>
            <a:off x="8641930" y="310551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1"/>
          <p:cNvSpPr/>
          <p:nvPr/>
        </p:nvSpPr>
        <p:spPr>
          <a:xfrm>
            <a:off x="5704656" y="29769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2"/>
          <p:cNvSpPr/>
          <p:nvPr/>
        </p:nvSpPr>
        <p:spPr>
          <a:xfrm>
            <a:off x="8641930" y="297692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3"/>
          <p:cNvSpPr/>
          <p:nvPr/>
        </p:nvSpPr>
        <p:spPr>
          <a:xfrm>
            <a:off x="5704656" y="288568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4"/>
          <p:cNvSpPr/>
          <p:nvPr/>
        </p:nvSpPr>
        <p:spPr>
          <a:xfrm>
            <a:off x="8641930" y="28856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5"/>
          <p:cNvSpPr/>
          <p:nvPr/>
        </p:nvSpPr>
        <p:spPr>
          <a:xfrm>
            <a:off x="5704656" y="281530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6"/>
          <p:cNvSpPr/>
          <p:nvPr/>
        </p:nvSpPr>
        <p:spPr>
          <a:xfrm>
            <a:off x="8641930" y="281530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7"/>
          <p:cNvSpPr/>
          <p:nvPr/>
        </p:nvSpPr>
        <p:spPr>
          <a:xfrm>
            <a:off x="5704656" y="275796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8"/>
          <p:cNvSpPr/>
          <p:nvPr/>
        </p:nvSpPr>
        <p:spPr>
          <a:xfrm>
            <a:off x="8641930" y="275796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9"/>
          <p:cNvSpPr/>
          <p:nvPr/>
        </p:nvSpPr>
        <p:spPr>
          <a:xfrm>
            <a:off x="5704656" y="270930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20"/>
          <p:cNvSpPr/>
          <p:nvPr/>
        </p:nvSpPr>
        <p:spPr>
          <a:xfrm>
            <a:off x="8641930" y="270930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1"/>
          <p:cNvSpPr/>
          <p:nvPr/>
        </p:nvSpPr>
        <p:spPr>
          <a:xfrm>
            <a:off x="5704656" y="266672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2"/>
          <p:cNvSpPr/>
          <p:nvPr/>
        </p:nvSpPr>
        <p:spPr>
          <a:xfrm>
            <a:off x="8641930" y="266672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3"/>
          <p:cNvSpPr/>
          <p:nvPr/>
        </p:nvSpPr>
        <p:spPr>
          <a:xfrm>
            <a:off x="5704656" y="263023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4"/>
          <p:cNvSpPr/>
          <p:nvPr/>
        </p:nvSpPr>
        <p:spPr>
          <a:xfrm>
            <a:off x="8641930" y="263023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5"/>
          <p:cNvSpPr/>
          <p:nvPr/>
        </p:nvSpPr>
        <p:spPr>
          <a:xfrm>
            <a:off x="5704656" y="259634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6"/>
          <p:cNvSpPr/>
          <p:nvPr/>
        </p:nvSpPr>
        <p:spPr>
          <a:xfrm>
            <a:off x="8641930" y="259634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7"/>
          <p:cNvSpPr/>
          <p:nvPr/>
        </p:nvSpPr>
        <p:spPr>
          <a:xfrm>
            <a:off x="5704657" y="2596347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0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8"/>
          <p:cNvSpPr/>
          <p:nvPr/>
        </p:nvSpPr>
        <p:spPr>
          <a:xfrm>
            <a:off x="8596815" y="2596346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8904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7"/>
          <p:cNvSpPr/>
          <p:nvPr/>
        </p:nvSpPr>
        <p:spPr>
          <a:xfrm>
            <a:off x="5704656" y="23773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8"/>
          <p:cNvSpPr/>
          <p:nvPr/>
        </p:nvSpPr>
        <p:spPr>
          <a:xfrm>
            <a:off x="8641930" y="237738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9"/>
          <p:cNvSpPr/>
          <p:nvPr/>
        </p:nvSpPr>
        <p:spPr>
          <a:xfrm>
            <a:off x="5704656" y="224965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40"/>
          <p:cNvSpPr/>
          <p:nvPr/>
        </p:nvSpPr>
        <p:spPr>
          <a:xfrm>
            <a:off x="8641930" y="224965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1"/>
          <p:cNvSpPr/>
          <p:nvPr/>
        </p:nvSpPr>
        <p:spPr>
          <a:xfrm>
            <a:off x="5704656" y="215842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2"/>
          <p:cNvSpPr/>
          <p:nvPr/>
        </p:nvSpPr>
        <p:spPr>
          <a:xfrm>
            <a:off x="8641930" y="215842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3"/>
          <p:cNvSpPr/>
          <p:nvPr/>
        </p:nvSpPr>
        <p:spPr>
          <a:xfrm>
            <a:off x="5704656" y="20880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4"/>
          <p:cNvSpPr/>
          <p:nvPr/>
        </p:nvSpPr>
        <p:spPr>
          <a:xfrm>
            <a:off x="8641930" y="208804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5"/>
          <p:cNvSpPr/>
          <p:nvPr/>
        </p:nvSpPr>
        <p:spPr>
          <a:xfrm>
            <a:off x="5704656" y="20306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6"/>
          <p:cNvSpPr/>
          <p:nvPr/>
        </p:nvSpPr>
        <p:spPr>
          <a:xfrm>
            <a:off x="8641930" y="203069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7"/>
          <p:cNvSpPr/>
          <p:nvPr/>
        </p:nvSpPr>
        <p:spPr>
          <a:xfrm>
            <a:off x="5704656" y="198117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8"/>
          <p:cNvSpPr/>
          <p:nvPr/>
        </p:nvSpPr>
        <p:spPr>
          <a:xfrm>
            <a:off x="8641930" y="198117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9"/>
          <p:cNvSpPr/>
          <p:nvPr/>
        </p:nvSpPr>
        <p:spPr>
          <a:xfrm>
            <a:off x="5704656" y="193946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50"/>
          <p:cNvSpPr/>
          <p:nvPr/>
        </p:nvSpPr>
        <p:spPr>
          <a:xfrm>
            <a:off x="8641930" y="193946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1"/>
          <p:cNvSpPr/>
          <p:nvPr/>
        </p:nvSpPr>
        <p:spPr>
          <a:xfrm>
            <a:off x="5704656" y="19021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2"/>
          <p:cNvSpPr/>
          <p:nvPr/>
        </p:nvSpPr>
        <p:spPr>
          <a:xfrm>
            <a:off x="8641930" y="190210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3"/>
          <p:cNvSpPr/>
          <p:nvPr/>
        </p:nvSpPr>
        <p:spPr>
          <a:xfrm>
            <a:off x="5704656" y="186908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4"/>
          <p:cNvSpPr/>
          <p:nvPr/>
        </p:nvSpPr>
        <p:spPr>
          <a:xfrm>
            <a:off x="8641930" y="186908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5"/>
          <p:cNvSpPr/>
          <p:nvPr/>
        </p:nvSpPr>
        <p:spPr>
          <a:xfrm>
            <a:off x="5704656" y="1869081"/>
            <a:ext cx="55244" cy="0"/>
          </a:xfrm>
          <a:custGeom>
            <a:avLst/>
            <a:gdLst/>
            <a:ahLst/>
            <a:cxnLst/>
            <a:rect l="l" t="t" r="r" b="b"/>
            <a:pathLst>
              <a:path w="55245">
                <a:moveTo>
                  <a:pt x="0" y="0"/>
                </a:moveTo>
                <a:lnTo>
                  <a:pt x="5481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6"/>
          <p:cNvSpPr/>
          <p:nvPr/>
        </p:nvSpPr>
        <p:spPr>
          <a:xfrm>
            <a:off x="8596815" y="1869081"/>
            <a:ext cx="89535" cy="0"/>
          </a:xfrm>
          <a:custGeom>
            <a:avLst/>
            <a:gdLst/>
            <a:ahLst/>
            <a:cxnLst/>
            <a:rect l="l" t="t" r="r" b="b"/>
            <a:pathLst>
              <a:path w="89534">
                <a:moveTo>
                  <a:pt x="89044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4"/>
          <p:cNvSpPr/>
          <p:nvPr/>
        </p:nvSpPr>
        <p:spPr>
          <a:xfrm>
            <a:off x="5704656" y="16501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5"/>
          <p:cNvSpPr/>
          <p:nvPr/>
        </p:nvSpPr>
        <p:spPr>
          <a:xfrm>
            <a:off x="8641930" y="165012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6"/>
          <p:cNvSpPr/>
          <p:nvPr/>
        </p:nvSpPr>
        <p:spPr>
          <a:xfrm>
            <a:off x="5704656" y="15223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92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7"/>
          <p:cNvSpPr/>
          <p:nvPr/>
        </p:nvSpPr>
        <p:spPr>
          <a:xfrm>
            <a:off x="8641930" y="152239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3928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8"/>
          <p:cNvSpPr/>
          <p:nvPr/>
        </p:nvSpPr>
        <p:spPr>
          <a:xfrm>
            <a:off x="5704657" y="3705046"/>
            <a:ext cx="2981325" cy="0"/>
          </a:xfrm>
          <a:custGeom>
            <a:avLst/>
            <a:gdLst/>
            <a:ahLst/>
            <a:cxnLst/>
            <a:rect l="l" t="t" r="r" b="b"/>
            <a:pathLst>
              <a:path w="2981325">
                <a:moveTo>
                  <a:pt x="0" y="0"/>
                </a:moveTo>
                <a:lnTo>
                  <a:pt x="2981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9"/>
          <p:cNvSpPr/>
          <p:nvPr/>
        </p:nvSpPr>
        <p:spPr>
          <a:xfrm>
            <a:off x="5704657" y="1522392"/>
            <a:ext cx="2981325" cy="0"/>
          </a:xfrm>
          <a:custGeom>
            <a:avLst/>
            <a:gdLst/>
            <a:ahLst/>
            <a:cxnLst/>
            <a:rect l="l" t="t" r="r" b="b"/>
            <a:pathLst>
              <a:path w="2981325">
                <a:moveTo>
                  <a:pt x="0" y="0"/>
                </a:moveTo>
                <a:lnTo>
                  <a:pt x="298120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70"/>
          <p:cNvSpPr/>
          <p:nvPr/>
        </p:nvSpPr>
        <p:spPr>
          <a:xfrm>
            <a:off x="5704656" y="1522393"/>
            <a:ext cx="0" cy="2182654"/>
          </a:xfrm>
          <a:custGeom>
            <a:avLst/>
            <a:gdLst/>
            <a:ahLst/>
            <a:cxnLst/>
            <a:rect l="l" t="t" r="r" b="b"/>
            <a:pathLst>
              <a:path h="2910204">
                <a:moveTo>
                  <a:pt x="0" y="291020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1"/>
          <p:cNvSpPr/>
          <p:nvPr/>
        </p:nvSpPr>
        <p:spPr>
          <a:xfrm>
            <a:off x="8685858" y="1522393"/>
            <a:ext cx="0" cy="2182654"/>
          </a:xfrm>
          <a:custGeom>
            <a:avLst/>
            <a:gdLst/>
            <a:ahLst/>
            <a:cxnLst/>
            <a:rect l="l" t="t" r="r" b="b"/>
            <a:pathLst>
              <a:path h="2910204">
                <a:moveTo>
                  <a:pt x="0" y="2910203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2"/>
          <p:cNvSpPr/>
          <p:nvPr/>
        </p:nvSpPr>
        <p:spPr>
          <a:xfrm>
            <a:off x="7624450" y="2447760"/>
            <a:ext cx="77470" cy="148590"/>
          </a:xfrm>
          <a:custGeom>
            <a:avLst/>
            <a:gdLst/>
            <a:ahLst/>
            <a:cxnLst/>
            <a:rect l="l" t="t" r="r" b="b"/>
            <a:pathLst>
              <a:path w="77470" h="198120">
                <a:moveTo>
                  <a:pt x="0" y="0"/>
                </a:moveTo>
                <a:lnTo>
                  <a:pt x="77171" y="0"/>
                </a:lnTo>
                <a:lnTo>
                  <a:pt x="77171" y="198108"/>
                </a:lnTo>
                <a:lnTo>
                  <a:pt x="0" y="198108"/>
                </a:lnTo>
                <a:lnTo>
                  <a:pt x="0" y="0"/>
                </a:lnTo>
                <a:close/>
              </a:path>
            </a:pathLst>
          </a:custGeom>
          <a:solidFill>
            <a:srgbClr val="B2C7FF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3"/>
          <p:cNvSpPr/>
          <p:nvPr/>
        </p:nvSpPr>
        <p:spPr>
          <a:xfrm>
            <a:off x="7624450" y="2447761"/>
            <a:ext cx="77470" cy="148590"/>
          </a:xfrm>
          <a:custGeom>
            <a:avLst/>
            <a:gdLst/>
            <a:ahLst/>
            <a:cxnLst/>
            <a:rect l="l" t="t" r="r" b="b"/>
            <a:pathLst>
              <a:path w="77470" h="198120">
                <a:moveTo>
                  <a:pt x="0" y="0"/>
                </a:moveTo>
                <a:lnTo>
                  <a:pt x="77171" y="0"/>
                </a:lnTo>
                <a:lnTo>
                  <a:pt x="77171" y="198107"/>
                </a:lnTo>
                <a:lnTo>
                  <a:pt x="0" y="1981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B2C7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4"/>
          <p:cNvSpPr/>
          <p:nvPr/>
        </p:nvSpPr>
        <p:spPr>
          <a:xfrm>
            <a:off x="6100013" y="3432213"/>
            <a:ext cx="362585" cy="46196"/>
          </a:xfrm>
          <a:custGeom>
            <a:avLst/>
            <a:gdLst/>
            <a:ahLst/>
            <a:cxnLst/>
            <a:rect l="l" t="t" r="r" b="b"/>
            <a:pathLst>
              <a:path w="362584" h="61595">
                <a:moveTo>
                  <a:pt x="0" y="61401"/>
                </a:moveTo>
                <a:lnTo>
                  <a:pt x="362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5"/>
          <p:cNvSpPr/>
          <p:nvPr/>
        </p:nvSpPr>
        <p:spPr>
          <a:xfrm>
            <a:off x="6462126" y="3112461"/>
            <a:ext cx="478790" cy="320040"/>
          </a:xfrm>
          <a:custGeom>
            <a:avLst/>
            <a:gdLst/>
            <a:ahLst/>
            <a:cxnLst/>
            <a:rect l="l" t="t" r="r" b="b"/>
            <a:pathLst>
              <a:path w="478790" h="426720">
                <a:moveTo>
                  <a:pt x="0" y="426335"/>
                </a:moveTo>
                <a:lnTo>
                  <a:pt x="47846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6"/>
          <p:cNvSpPr/>
          <p:nvPr/>
        </p:nvSpPr>
        <p:spPr>
          <a:xfrm>
            <a:off x="6940591" y="2814432"/>
            <a:ext cx="363855" cy="298133"/>
          </a:xfrm>
          <a:custGeom>
            <a:avLst/>
            <a:gdLst/>
            <a:ahLst/>
            <a:cxnLst/>
            <a:rect l="l" t="t" r="r" b="b"/>
            <a:pathLst>
              <a:path w="363854" h="397510">
                <a:moveTo>
                  <a:pt x="0" y="397372"/>
                </a:moveTo>
                <a:lnTo>
                  <a:pt x="36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7"/>
          <p:cNvSpPr/>
          <p:nvPr/>
        </p:nvSpPr>
        <p:spPr>
          <a:xfrm>
            <a:off x="7303892" y="2544207"/>
            <a:ext cx="362585" cy="270510"/>
          </a:xfrm>
          <a:custGeom>
            <a:avLst/>
            <a:gdLst/>
            <a:ahLst/>
            <a:cxnLst/>
            <a:rect l="l" t="t" r="r" b="b"/>
            <a:pathLst>
              <a:path w="362584" h="360679">
                <a:moveTo>
                  <a:pt x="0" y="360299"/>
                </a:moveTo>
                <a:lnTo>
                  <a:pt x="362113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8"/>
          <p:cNvSpPr/>
          <p:nvPr/>
        </p:nvSpPr>
        <p:spPr>
          <a:xfrm>
            <a:off x="7666005" y="2300918"/>
            <a:ext cx="363855" cy="243364"/>
          </a:xfrm>
          <a:custGeom>
            <a:avLst/>
            <a:gdLst/>
            <a:ahLst/>
            <a:cxnLst/>
            <a:rect l="l" t="t" r="r" b="b"/>
            <a:pathLst>
              <a:path w="363854" h="324485">
                <a:moveTo>
                  <a:pt x="0" y="324385"/>
                </a:moveTo>
                <a:lnTo>
                  <a:pt x="3633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9"/>
          <p:cNvSpPr/>
          <p:nvPr/>
        </p:nvSpPr>
        <p:spPr>
          <a:xfrm>
            <a:off x="8029305" y="2122795"/>
            <a:ext cx="211454" cy="178594"/>
          </a:xfrm>
          <a:custGeom>
            <a:avLst/>
            <a:gdLst/>
            <a:ahLst/>
            <a:cxnLst/>
            <a:rect l="l" t="t" r="r" b="b"/>
            <a:pathLst>
              <a:path w="211454" h="238125">
                <a:moveTo>
                  <a:pt x="0" y="237496"/>
                </a:moveTo>
                <a:lnTo>
                  <a:pt x="211331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80"/>
          <p:cNvSpPr/>
          <p:nvPr/>
        </p:nvSpPr>
        <p:spPr>
          <a:xfrm>
            <a:off x="8240637" y="2122794"/>
            <a:ext cx="151130" cy="41910"/>
          </a:xfrm>
          <a:custGeom>
            <a:avLst/>
            <a:gdLst/>
            <a:ahLst/>
            <a:cxnLst/>
            <a:rect l="l" t="t" r="r" b="b"/>
            <a:pathLst>
              <a:path w="151129" h="55879">
                <a:moveTo>
                  <a:pt x="0" y="0"/>
                </a:moveTo>
                <a:lnTo>
                  <a:pt x="150781" y="5560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1"/>
          <p:cNvSpPr/>
          <p:nvPr/>
        </p:nvSpPr>
        <p:spPr>
          <a:xfrm>
            <a:off x="6083390" y="3466968"/>
            <a:ext cx="32384" cy="2286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16622" y="30122"/>
                </a:moveTo>
                <a:lnTo>
                  <a:pt x="10686" y="28963"/>
                </a:lnTo>
                <a:lnTo>
                  <a:pt x="3562" y="24328"/>
                </a:lnTo>
                <a:lnTo>
                  <a:pt x="1188" y="19694"/>
                </a:lnTo>
                <a:lnTo>
                  <a:pt x="0" y="15061"/>
                </a:lnTo>
                <a:lnTo>
                  <a:pt x="1188" y="10427"/>
                </a:lnTo>
                <a:lnTo>
                  <a:pt x="3562" y="5793"/>
                </a:lnTo>
                <a:lnTo>
                  <a:pt x="7124" y="2318"/>
                </a:lnTo>
                <a:lnTo>
                  <a:pt x="10686" y="1158"/>
                </a:lnTo>
                <a:lnTo>
                  <a:pt x="16622" y="0"/>
                </a:lnTo>
                <a:lnTo>
                  <a:pt x="21370" y="1158"/>
                </a:lnTo>
                <a:lnTo>
                  <a:pt x="24933" y="2318"/>
                </a:lnTo>
                <a:lnTo>
                  <a:pt x="28495" y="5793"/>
                </a:lnTo>
                <a:lnTo>
                  <a:pt x="30869" y="10427"/>
                </a:lnTo>
                <a:lnTo>
                  <a:pt x="32057" y="15061"/>
                </a:lnTo>
                <a:lnTo>
                  <a:pt x="30869" y="19694"/>
                </a:lnTo>
                <a:lnTo>
                  <a:pt x="28495" y="24328"/>
                </a:lnTo>
                <a:lnTo>
                  <a:pt x="21370" y="28963"/>
                </a:lnTo>
                <a:lnTo>
                  <a:pt x="16622" y="3012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2"/>
          <p:cNvSpPr/>
          <p:nvPr/>
        </p:nvSpPr>
        <p:spPr>
          <a:xfrm>
            <a:off x="6083391" y="3466968"/>
            <a:ext cx="32384" cy="22860"/>
          </a:xfrm>
          <a:custGeom>
            <a:avLst/>
            <a:gdLst/>
            <a:ahLst/>
            <a:cxnLst/>
            <a:rect l="l" t="t" r="r" b="b"/>
            <a:pathLst>
              <a:path w="32385" h="30479">
                <a:moveTo>
                  <a:pt x="16621" y="0"/>
                </a:moveTo>
                <a:lnTo>
                  <a:pt x="32055" y="15060"/>
                </a:lnTo>
                <a:lnTo>
                  <a:pt x="30868" y="19694"/>
                </a:lnTo>
                <a:lnTo>
                  <a:pt x="28494" y="24328"/>
                </a:lnTo>
                <a:lnTo>
                  <a:pt x="24932" y="26645"/>
                </a:lnTo>
                <a:lnTo>
                  <a:pt x="21370" y="28963"/>
                </a:lnTo>
                <a:lnTo>
                  <a:pt x="16621" y="30121"/>
                </a:lnTo>
                <a:lnTo>
                  <a:pt x="10685" y="28963"/>
                </a:lnTo>
                <a:lnTo>
                  <a:pt x="7123" y="26645"/>
                </a:lnTo>
                <a:lnTo>
                  <a:pt x="3561" y="24328"/>
                </a:lnTo>
                <a:lnTo>
                  <a:pt x="1187" y="19694"/>
                </a:lnTo>
                <a:lnTo>
                  <a:pt x="0" y="15060"/>
                </a:lnTo>
                <a:lnTo>
                  <a:pt x="1187" y="10426"/>
                </a:lnTo>
                <a:lnTo>
                  <a:pt x="3561" y="5792"/>
                </a:lnTo>
                <a:lnTo>
                  <a:pt x="7123" y="2317"/>
                </a:lnTo>
                <a:lnTo>
                  <a:pt x="10685" y="1158"/>
                </a:lnTo>
                <a:lnTo>
                  <a:pt x="1662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3"/>
          <p:cNvSpPr/>
          <p:nvPr/>
        </p:nvSpPr>
        <p:spPr>
          <a:xfrm>
            <a:off x="6446692" y="3420916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5" y="30122"/>
                </a:moveTo>
                <a:lnTo>
                  <a:pt x="0" y="15061"/>
                </a:lnTo>
                <a:lnTo>
                  <a:pt x="2375" y="5793"/>
                </a:lnTo>
                <a:lnTo>
                  <a:pt x="5937" y="2318"/>
                </a:lnTo>
                <a:lnTo>
                  <a:pt x="10686" y="0"/>
                </a:lnTo>
                <a:lnTo>
                  <a:pt x="20184" y="0"/>
                </a:lnTo>
                <a:lnTo>
                  <a:pt x="24932" y="2318"/>
                </a:lnTo>
                <a:lnTo>
                  <a:pt x="27308" y="5793"/>
                </a:lnTo>
                <a:lnTo>
                  <a:pt x="29681" y="10427"/>
                </a:lnTo>
                <a:lnTo>
                  <a:pt x="30868" y="15061"/>
                </a:lnTo>
                <a:lnTo>
                  <a:pt x="29681" y="19694"/>
                </a:lnTo>
                <a:lnTo>
                  <a:pt x="24932" y="26647"/>
                </a:lnTo>
                <a:lnTo>
                  <a:pt x="20184" y="28963"/>
                </a:lnTo>
                <a:lnTo>
                  <a:pt x="15435" y="3012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4"/>
          <p:cNvSpPr/>
          <p:nvPr/>
        </p:nvSpPr>
        <p:spPr>
          <a:xfrm>
            <a:off x="6446692" y="3420917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0"/>
                </a:moveTo>
                <a:lnTo>
                  <a:pt x="20183" y="0"/>
                </a:lnTo>
                <a:lnTo>
                  <a:pt x="24932" y="2317"/>
                </a:lnTo>
                <a:lnTo>
                  <a:pt x="27306" y="5792"/>
                </a:lnTo>
                <a:lnTo>
                  <a:pt x="29681" y="10426"/>
                </a:lnTo>
                <a:lnTo>
                  <a:pt x="30868" y="15060"/>
                </a:lnTo>
                <a:lnTo>
                  <a:pt x="29681" y="19694"/>
                </a:lnTo>
                <a:lnTo>
                  <a:pt x="27306" y="23170"/>
                </a:lnTo>
                <a:lnTo>
                  <a:pt x="24932" y="26645"/>
                </a:lnTo>
                <a:lnTo>
                  <a:pt x="20183" y="28963"/>
                </a:lnTo>
                <a:lnTo>
                  <a:pt x="15434" y="30121"/>
                </a:lnTo>
                <a:lnTo>
                  <a:pt x="10685" y="28963"/>
                </a:lnTo>
                <a:lnTo>
                  <a:pt x="5936" y="26645"/>
                </a:lnTo>
                <a:lnTo>
                  <a:pt x="2374" y="23170"/>
                </a:lnTo>
                <a:lnTo>
                  <a:pt x="1187" y="19694"/>
                </a:lnTo>
                <a:lnTo>
                  <a:pt x="0" y="15060"/>
                </a:lnTo>
                <a:lnTo>
                  <a:pt x="1187" y="10426"/>
                </a:lnTo>
                <a:lnTo>
                  <a:pt x="2374" y="5792"/>
                </a:lnTo>
                <a:lnTo>
                  <a:pt x="5936" y="2317"/>
                </a:lnTo>
                <a:lnTo>
                  <a:pt x="10685" y="0"/>
                </a:lnTo>
                <a:lnTo>
                  <a:pt x="1543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5"/>
          <p:cNvSpPr/>
          <p:nvPr/>
        </p:nvSpPr>
        <p:spPr>
          <a:xfrm>
            <a:off x="6925157" y="3101166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20183" y="30120"/>
                </a:moveTo>
                <a:lnTo>
                  <a:pt x="10685" y="30120"/>
                </a:lnTo>
                <a:lnTo>
                  <a:pt x="7123" y="27804"/>
                </a:lnTo>
                <a:lnTo>
                  <a:pt x="3561" y="24328"/>
                </a:lnTo>
                <a:lnTo>
                  <a:pt x="1188" y="19694"/>
                </a:lnTo>
                <a:lnTo>
                  <a:pt x="0" y="15059"/>
                </a:lnTo>
                <a:lnTo>
                  <a:pt x="1188" y="10425"/>
                </a:lnTo>
                <a:lnTo>
                  <a:pt x="3561" y="6948"/>
                </a:lnTo>
                <a:lnTo>
                  <a:pt x="7123" y="3475"/>
                </a:lnTo>
                <a:lnTo>
                  <a:pt x="10685" y="1157"/>
                </a:lnTo>
                <a:lnTo>
                  <a:pt x="15434" y="0"/>
                </a:lnTo>
                <a:lnTo>
                  <a:pt x="20183" y="1157"/>
                </a:lnTo>
                <a:lnTo>
                  <a:pt x="24932" y="3475"/>
                </a:lnTo>
                <a:lnTo>
                  <a:pt x="28494" y="6948"/>
                </a:lnTo>
                <a:lnTo>
                  <a:pt x="30868" y="10425"/>
                </a:lnTo>
                <a:lnTo>
                  <a:pt x="30868" y="19694"/>
                </a:lnTo>
                <a:lnTo>
                  <a:pt x="28494" y="24328"/>
                </a:lnTo>
                <a:lnTo>
                  <a:pt x="24932" y="27804"/>
                </a:lnTo>
                <a:lnTo>
                  <a:pt x="20183" y="3012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6"/>
          <p:cNvSpPr/>
          <p:nvPr/>
        </p:nvSpPr>
        <p:spPr>
          <a:xfrm>
            <a:off x="6925157" y="3101165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0"/>
                </a:moveTo>
                <a:lnTo>
                  <a:pt x="20183" y="1158"/>
                </a:lnTo>
                <a:lnTo>
                  <a:pt x="24932" y="3475"/>
                </a:lnTo>
                <a:lnTo>
                  <a:pt x="28494" y="6951"/>
                </a:lnTo>
                <a:lnTo>
                  <a:pt x="30868" y="10426"/>
                </a:lnTo>
                <a:lnTo>
                  <a:pt x="30868" y="15060"/>
                </a:lnTo>
                <a:lnTo>
                  <a:pt x="30868" y="19694"/>
                </a:lnTo>
                <a:lnTo>
                  <a:pt x="28494" y="24328"/>
                </a:lnTo>
                <a:lnTo>
                  <a:pt x="24932" y="27804"/>
                </a:lnTo>
                <a:lnTo>
                  <a:pt x="20183" y="30121"/>
                </a:lnTo>
                <a:lnTo>
                  <a:pt x="15434" y="30121"/>
                </a:lnTo>
                <a:lnTo>
                  <a:pt x="10685" y="30121"/>
                </a:lnTo>
                <a:lnTo>
                  <a:pt x="7123" y="27804"/>
                </a:lnTo>
                <a:lnTo>
                  <a:pt x="3561" y="24328"/>
                </a:lnTo>
                <a:lnTo>
                  <a:pt x="1187" y="19694"/>
                </a:lnTo>
                <a:lnTo>
                  <a:pt x="0" y="15060"/>
                </a:lnTo>
                <a:lnTo>
                  <a:pt x="1187" y="10426"/>
                </a:lnTo>
                <a:lnTo>
                  <a:pt x="3561" y="6951"/>
                </a:lnTo>
                <a:lnTo>
                  <a:pt x="7123" y="3475"/>
                </a:lnTo>
                <a:lnTo>
                  <a:pt x="10685" y="1158"/>
                </a:lnTo>
                <a:lnTo>
                  <a:pt x="1543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7"/>
          <p:cNvSpPr/>
          <p:nvPr/>
        </p:nvSpPr>
        <p:spPr>
          <a:xfrm>
            <a:off x="7288458" y="2803134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30123"/>
                </a:moveTo>
                <a:lnTo>
                  <a:pt x="10685" y="28965"/>
                </a:lnTo>
                <a:lnTo>
                  <a:pt x="5936" y="26647"/>
                </a:lnTo>
                <a:lnTo>
                  <a:pt x="2374" y="24328"/>
                </a:lnTo>
                <a:lnTo>
                  <a:pt x="0" y="19696"/>
                </a:lnTo>
                <a:lnTo>
                  <a:pt x="0" y="10427"/>
                </a:lnTo>
                <a:lnTo>
                  <a:pt x="2374" y="5793"/>
                </a:lnTo>
                <a:lnTo>
                  <a:pt x="5936" y="2318"/>
                </a:lnTo>
                <a:lnTo>
                  <a:pt x="10685" y="0"/>
                </a:lnTo>
                <a:lnTo>
                  <a:pt x="20183" y="0"/>
                </a:lnTo>
                <a:lnTo>
                  <a:pt x="23745" y="2318"/>
                </a:lnTo>
                <a:lnTo>
                  <a:pt x="27306" y="5793"/>
                </a:lnTo>
                <a:lnTo>
                  <a:pt x="29680" y="10427"/>
                </a:lnTo>
                <a:lnTo>
                  <a:pt x="30868" y="15061"/>
                </a:lnTo>
                <a:lnTo>
                  <a:pt x="29680" y="19696"/>
                </a:lnTo>
                <a:lnTo>
                  <a:pt x="27306" y="24328"/>
                </a:lnTo>
                <a:lnTo>
                  <a:pt x="20183" y="28965"/>
                </a:lnTo>
                <a:lnTo>
                  <a:pt x="15434" y="30123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8"/>
          <p:cNvSpPr/>
          <p:nvPr/>
        </p:nvSpPr>
        <p:spPr>
          <a:xfrm>
            <a:off x="7288458" y="2803135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0"/>
                </a:moveTo>
                <a:lnTo>
                  <a:pt x="20183" y="0"/>
                </a:lnTo>
                <a:lnTo>
                  <a:pt x="23745" y="2317"/>
                </a:lnTo>
                <a:lnTo>
                  <a:pt x="27306" y="5792"/>
                </a:lnTo>
                <a:lnTo>
                  <a:pt x="29681" y="10426"/>
                </a:lnTo>
                <a:lnTo>
                  <a:pt x="30868" y="15060"/>
                </a:lnTo>
                <a:lnTo>
                  <a:pt x="29681" y="19694"/>
                </a:lnTo>
                <a:lnTo>
                  <a:pt x="27306" y="24328"/>
                </a:lnTo>
                <a:lnTo>
                  <a:pt x="23745" y="26645"/>
                </a:lnTo>
                <a:lnTo>
                  <a:pt x="20183" y="28963"/>
                </a:lnTo>
                <a:lnTo>
                  <a:pt x="15434" y="30121"/>
                </a:lnTo>
                <a:lnTo>
                  <a:pt x="10685" y="28963"/>
                </a:lnTo>
                <a:lnTo>
                  <a:pt x="5936" y="26645"/>
                </a:lnTo>
                <a:lnTo>
                  <a:pt x="2374" y="24328"/>
                </a:lnTo>
                <a:lnTo>
                  <a:pt x="0" y="19694"/>
                </a:lnTo>
                <a:lnTo>
                  <a:pt x="0" y="15060"/>
                </a:lnTo>
                <a:lnTo>
                  <a:pt x="0" y="10426"/>
                </a:lnTo>
                <a:lnTo>
                  <a:pt x="2374" y="5792"/>
                </a:lnTo>
                <a:lnTo>
                  <a:pt x="5936" y="2317"/>
                </a:lnTo>
                <a:lnTo>
                  <a:pt x="10685" y="0"/>
                </a:lnTo>
                <a:lnTo>
                  <a:pt x="1543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9"/>
          <p:cNvSpPr/>
          <p:nvPr/>
        </p:nvSpPr>
        <p:spPr>
          <a:xfrm>
            <a:off x="7650571" y="2532909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3" y="30122"/>
                </a:moveTo>
                <a:lnTo>
                  <a:pt x="0" y="15061"/>
                </a:lnTo>
                <a:lnTo>
                  <a:pt x="1186" y="10427"/>
                </a:lnTo>
                <a:lnTo>
                  <a:pt x="3561" y="5793"/>
                </a:lnTo>
                <a:lnTo>
                  <a:pt x="5935" y="2318"/>
                </a:lnTo>
                <a:lnTo>
                  <a:pt x="15433" y="0"/>
                </a:lnTo>
                <a:lnTo>
                  <a:pt x="24932" y="2318"/>
                </a:lnTo>
                <a:lnTo>
                  <a:pt x="28494" y="5793"/>
                </a:lnTo>
                <a:lnTo>
                  <a:pt x="30867" y="15061"/>
                </a:lnTo>
                <a:lnTo>
                  <a:pt x="28494" y="24328"/>
                </a:lnTo>
                <a:lnTo>
                  <a:pt x="24932" y="26647"/>
                </a:lnTo>
                <a:lnTo>
                  <a:pt x="20183" y="28963"/>
                </a:lnTo>
                <a:lnTo>
                  <a:pt x="15433" y="3012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90"/>
          <p:cNvSpPr/>
          <p:nvPr/>
        </p:nvSpPr>
        <p:spPr>
          <a:xfrm>
            <a:off x="7650571" y="2532910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0"/>
                </a:moveTo>
                <a:lnTo>
                  <a:pt x="20183" y="1158"/>
                </a:lnTo>
                <a:lnTo>
                  <a:pt x="24932" y="2317"/>
                </a:lnTo>
                <a:lnTo>
                  <a:pt x="28494" y="5792"/>
                </a:lnTo>
                <a:lnTo>
                  <a:pt x="29681" y="10426"/>
                </a:lnTo>
                <a:lnTo>
                  <a:pt x="30868" y="15060"/>
                </a:lnTo>
                <a:lnTo>
                  <a:pt x="29681" y="19694"/>
                </a:lnTo>
                <a:lnTo>
                  <a:pt x="28494" y="24328"/>
                </a:lnTo>
                <a:lnTo>
                  <a:pt x="24932" y="26645"/>
                </a:lnTo>
                <a:lnTo>
                  <a:pt x="20183" y="28963"/>
                </a:lnTo>
                <a:lnTo>
                  <a:pt x="15434" y="30121"/>
                </a:lnTo>
                <a:lnTo>
                  <a:pt x="10685" y="28963"/>
                </a:lnTo>
                <a:lnTo>
                  <a:pt x="5936" y="26645"/>
                </a:lnTo>
                <a:lnTo>
                  <a:pt x="3561" y="24328"/>
                </a:lnTo>
                <a:lnTo>
                  <a:pt x="1187" y="19694"/>
                </a:lnTo>
                <a:lnTo>
                  <a:pt x="0" y="15060"/>
                </a:lnTo>
                <a:lnTo>
                  <a:pt x="1187" y="10426"/>
                </a:lnTo>
                <a:lnTo>
                  <a:pt x="3561" y="5792"/>
                </a:lnTo>
                <a:lnTo>
                  <a:pt x="5936" y="2317"/>
                </a:lnTo>
                <a:lnTo>
                  <a:pt x="10685" y="1158"/>
                </a:lnTo>
                <a:lnTo>
                  <a:pt x="1543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1"/>
          <p:cNvSpPr/>
          <p:nvPr/>
        </p:nvSpPr>
        <p:spPr>
          <a:xfrm>
            <a:off x="8012682" y="2288753"/>
            <a:ext cx="32384" cy="23813"/>
          </a:xfrm>
          <a:custGeom>
            <a:avLst/>
            <a:gdLst/>
            <a:ahLst/>
            <a:cxnLst/>
            <a:rect l="l" t="t" r="r" b="b"/>
            <a:pathLst>
              <a:path w="32384" h="31750">
                <a:moveTo>
                  <a:pt x="16622" y="31278"/>
                </a:moveTo>
                <a:lnTo>
                  <a:pt x="0" y="16216"/>
                </a:lnTo>
                <a:lnTo>
                  <a:pt x="1188" y="10425"/>
                </a:lnTo>
                <a:lnTo>
                  <a:pt x="3562" y="6949"/>
                </a:lnTo>
                <a:lnTo>
                  <a:pt x="7124" y="3473"/>
                </a:lnTo>
                <a:lnTo>
                  <a:pt x="10686" y="1157"/>
                </a:lnTo>
                <a:lnTo>
                  <a:pt x="16622" y="0"/>
                </a:lnTo>
                <a:lnTo>
                  <a:pt x="21370" y="1157"/>
                </a:lnTo>
                <a:lnTo>
                  <a:pt x="24933" y="3473"/>
                </a:lnTo>
                <a:lnTo>
                  <a:pt x="28495" y="6949"/>
                </a:lnTo>
                <a:lnTo>
                  <a:pt x="30869" y="10425"/>
                </a:lnTo>
                <a:lnTo>
                  <a:pt x="32057" y="16216"/>
                </a:lnTo>
                <a:lnTo>
                  <a:pt x="30869" y="20852"/>
                </a:lnTo>
                <a:lnTo>
                  <a:pt x="28495" y="24326"/>
                </a:lnTo>
                <a:lnTo>
                  <a:pt x="24933" y="27802"/>
                </a:lnTo>
                <a:lnTo>
                  <a:pt x="21370" y="30120"/>
                </a:lnTo>
                <a:lnTo>
                  <a:pt x="16622" y="31278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2"/>
          <p:cNvSpPr/>
          <p:nvPr/>
        </p:nvSpPr>
        <p:spPr>
          <a:xfrm>
            <a:off x="8012683" y="2288751"/>
            <a:ext cx="32384" cy="23813"/>
          </a:xfrm>
          <a:custGeom>
            <a:avLst/>
            <a:gdLst/>
            <a:ahLst/>
            <a:cxnLst/>
            <a:rect l="l" t="t" r="r" b="b"/>
            <a:pathLst>
              <a:path w="32384" h="31750">
                <a:moveTo>
                  <a:pt x="16621" y="0"/>
                </a:moveTo>
                <a:lnTo>
                  <a:pt x="32055" y="16219"/>
                </a:lnTo>
                <a:lnTo>
                  <a:pt x="30868" y="20853"/>
                </a:lnTo>
                <a:lnTo>
                  <a:pt x="28494" y="24328"/>
                </a:lnTo>
                <a:lnTo>
                  <a:pt x="24932" y="27804"/>
                </a:lnTo>
                <a:lnTo>
                  <a:pt x="21370" y="30121"/>
                </a:lnTo>
                <a:lnTo>
                  <a:pt x="16621" y="31280"/>
                </a:lnTo>
                <a:lnTo>
                  <a:pt x="10685" y="30121"/>
                </a:lnTo>
                <a:lnTo>
                  <a:pt x="7123" y="27804"/>
                </a:lnTo>
                <a:lnTo>
                  <a:pt x="3561" y="24328"/>
                </a:lnTo>
                <a:lnTo>
                  <a:pt x="1187" y="20853"/>
                </a:lnTo>
                <a:lnTo>
                  <a:pt x="0" y="16219"/>
                </a:lnTo>
                <a:lnTo>
                  <a:pt x="1187" y="10426"/>
                </a:lnTo>
                <a:lnTo>
                  <a:pt x="3561" y="6951"/>
                </a:lnTo>
                <a:lnTo>
                  <a:pt x="7123" y="3475"/>
                </a:lnTo>
                <a:lnTo>
                  <a:pt x="10685" y="1158"/>
                </a:lnTo>
                <a:lnTo>
                  <a:pt x="1662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3"/>
          <p:cNvSpPr/>
          <p:nvPr/>
        </p:nvSpPr>
        <p:spPr>
          <a:xfrm>
            <a:off x="8225202" y="2111499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20184" y="30120"/>
                </a:moveTo>
                <a:lnTo>
                  <a:pt x="10686" y="30120"/>
                </a:lnTo>
                <a:lnTo>
                  <a:pt x="5936" y="27802"/>
                </a:lnTo>
                <a:lnTo>
                  <a:pt x="2375" y="24328"/>
                </a:lnTo>
                <a:lnTo>
                  <a:pt x="0" y="19692"/>
                </a:lnTo>
                <a:lnTo>
                  <a:pt x="0" y="10425"/>
                </a:lnTo>
                <a:lnTo>
                  <a:pt x="2375" y="5791"/>
                </a:lnTo>
                <a:lnTo>
                  <a:pt x="5936" y="3473"/>
                </a:lnTo>
                <a:lnTo>
                  <a:pt x="10686" y="1157"/>
                </a:lnTo>
                <a:lnTo>
                  <a:pt x="15435" y="0"/>
                </a:lnTo>
                <a:lnTo>
                  <a:pt x="20184" y="1157"/>
                </a:lnTo>
                <a:lnTo>
                  <a:pt x="27308" y="5791"/>
                </a:lnTo>
                <a:lnTo>
                  <a:pt x="29681" y="10425"/>
                </a:lnTo>
                <a:lnTo>
                  <a:pt x="30868" y="15059"/>
                </a:lnTo>
                <a:lnTo>
                  <a:pt x="29681" y="19692"/>
                </a:lnTo>
                <a:lnTo>
                  <a:pt x="27308" y="24328"/>
                </a:lnTo>
                <a:lnTo>
                  <a:pt x="23746" y="27802"/>
                </a:lnTo>
                <a:lnTo>
                  <a:pt x="20184" y="30120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4"/>
          <p:cNvSpPr/>
          <p:nvPr/>
        </p:nvSpPr>
        <p:spPr>
          <a:xfrm>
            <a:off x="8225204" y="2111498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0"/>
                </a:moveTo>
                <a:lnTo>
                  <a:pt x="20183" y="1158"/>
                </a:lnTo>
                <a:lnTo>
                  <a:pt x="23745" y="3475"/>
                </a:lnTo>
                <a:lnTo>
                  <a:pt x="27306" y="5792"/>
                </a:lnTo>
                <a:lnTo>
                  <a:pt x="29681" y="10426"/>
                </a:lnTo>
                <a:lnTo>
                  <a:pt x="30868" y="15060"/>
                </a:lnTo>
                <a:lnTo>
                  <a:pt x="29681" y="19694"/>
                </a:lnTo>
                <a:lnTo>
                  <a:pt x="27306" y="24328"/>
                </a:lnTo>
                <a:lnTo>
                  <a:pt x="23745" y="27804"/>
                </a:lnTo>
                <a:lnTo>
                  <a:pt x="20183" y="30121"/>
                </a:lnTo>
                <a:lnTo>
                  <a:pt x="15434" y="30121"/>
                </a:lnTo>
                <a:lnTo>
                  <a:pt x="10685" y="30121"/>
                </a:lnTo>
                <a:lnTo>
                  <a:pt x="5936" y="27804"/>
                </a:lnTo>
                <a:lnTo>
                  <a:pt x="2374" y="24328"/>
                </a:lnTo>
                <a:lnTo>
                  <a:pt x="0" y="19694"/>
                </a:lnTo>
                <a:lnTo>
                  <a:pt x="0" y="15060"/>
                </a:lnTo>
                <a:lnTo>
                  <a:pt x="0" y="10426"/>
                </a:lnTo>
                <a:lnTo>
                  <a:pt x="2374" y="5792"/>
                </a:lnTo>
                <a:lnTo>
                  <a:pt x="5936" y="3475"/>
                </a:lnTo>
                <a:lnTo>
                  <a:pt x="10685" y="1158"/>
                </a:lnTo>
                <a:lnTo>
                  <a:pt x="1543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5"/>
          <p:cNvSpPr/>
          <p:nvPr/>
        </p:nvSpPr>
        <p:spPr>
          <a:xfrm>
            <a:off x="8375984" y="2153204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5" y="30122"/>
                </a:moveTo>
                <a:lnTo>
                  <a:pt x="5936" y="27804"/>
                </a:lnTo>
                <a:lnTo>
                  <a:pt x="2375" y="24328"/>
                </a:lnTo>
                <a:lnTo>
                  <a:pt x="0" y="15061"/>
                </a:lnTo>
                <a:lnTo>
                  <a:pt x="2375" y="5793"/>
                </a:lnTo>
                <a:lnTo>
                  <a:pt x="5936" y="2318"/>
                </a:lnTo>
                <a:lnTo>
                  <a:pt x="15435" y="0"/>
                </a:lnTo>
                <a:lnTo>
                  <a:pt x="24932" y="2318"/>
                </a:lnTo>
                <a:lnTo>
                  <a:pt x="27308" y="5793"/>
                </a:lnTo>
                <a:lnTo>
                  <a:pt x="29681" y="10427"/>
                </a:lnTo>
                <a:lnTo>
                  <a:pt x="30868" y="15061"/>
                </a:lnTo>
                <a:lnTo>
                  <a:pt x="29681" y="19694"/>
                </a:lnTo>
                <a:lnTo>
                  <a:pt x="27308" y="24328"/>
                </a:lnTo>
                <a:lnTo>
                  <a:pt x="24932" y="27804"/>
                </a:lnTo>
                <a:lnTo>
                  <a:pt x="15435" y="30122"/>
                </a:lnTo>
                <a:close/>
              </a:path>
            </a:pathLst>
          </a:custGeom>
          <a:solidFill>
            <a:srgbClr val="000000"/>
          </a:solidFill>
          <a:ln w="12700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6"/>
          <p:cNvSpPr/>
          <p:nvPr/>
        </p:nvSpPr>
        <p:spPr>
          <a:xfrm>
            <a:off x="8375985" y="2153205"/>
            <a:ext cx="31115" cy="22860"/>
          </a:xfrm>
          <a:custGeom>
            <a:avLst/>
            <a:gdLst/>
            <a:ahLst/>
            <a:cxnLst/>
            <a:rect l="l" t="t" r="r" b="b"/>
            <a:pathLst>
              <a:path w="31115" h="30479">
                <a:moveTo>
                  <a:pt x="15434" y="0"/>
                </a:moveTo>
                <a:lnTo>
                  <a:pt x="20183" y="1158"/>
                </a:lnTo>
                <a:lnTo>
                  <a:pt x="24932" y="2317"/>
                </a:lnTo>
                <a:lnTo>
                  <a:pt x="27306" y="5792"/>
                </a:lnTo>
                <a:lnTo>
                  <a:pt x="29681" y="10426"/>
                </a:lnTo>
                <a:lnTo>
                  <a:pt x="30868" y="15060"/>
                </a:lnTo>
                <a:lnTo>
                  <a:pt x="29681" y="19694"/>
                </a:lnTo>
                <a:lnTo>
                  <a:pt x="27306" y="24328"/>
                </a:lnTo>
                <a:lnTo>
                  <a:pt x="24932" y="27804"/>
                </a:lnTo>
                <a:lnTo>
                  <a:pt x="20183" y="28963"/>
                </a:lnTo>
                <a:lnTo>
                  <a:pt x="15434" y="30121"/>
                </a:lnTo>
                <a:lnTo>
                  <a:pt x="10685" y="28963"/>
                </a:lnTo>
                <a:lnTo>
                  <a:pt x="5936" y="27804"/>
                </a:lnTo>
                <a:lnTo>
                  <a:pt x="2374" y="24328"/>
                </a:lnTo>
                <a:lnTo>
                  <a:pt x="1187" y="19694"/>
                </a:lnTo>
                <a:lnTo>
                  <a:pt x="0" y="15060"/>
                </a:lnTo>
                <a:lnTo>
                  <a:pt x="1187" y="10426"/>
                </a:lnTo>
                <a:lnTo>
                  <a:pt x="2374" y="5792"/>
                </a:lnTo>
                <a:lnTo>
                  <a:pt x="5936" y="2317"/>
                </a:lnTo>
                <a:lnTo>
                  <a:pt x="10685" y="1158"/>
                </a:lnTo>
                <a:lnTo>
                  <a:pt x="15434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78"/>
          <p:cNvSpPr txBox="1"/>
          <p:nvPr/>
        </p:nvSpPr>
        <p:spPr>
          <a:xfrm>
            <a:off x="7169731" y="2900623"/>
            <a:ext cx="1230502" cy="289823"/>
          </a:xfrm>
          <a:prstGeom prst="rect">
            <a:avLst/>
          </a:prstGeom>
          <a:ln w="12700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 smtClean="0">
                <a:latin typeface="Arial"/>
                <a:cs typeface="Arial"/>
              </a:rPr>
              <a:t>sim</a:t>
            </a:r>
            <a:r>
              <a:rPr lang="en-US" sz="1800" dirty="0" smtClean="0">
                <a:latin typeface="Arial"/>
                <a:cs typeface="Arial"/>
              </a:rPr>
              <a:t>ulation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250" name="object 282"/>
          <p:cNvSpPr txBox="1"/>
          <p:nvPr/>
        </p:nvSpPr>
        <p:spPr>
          <a:xfrm>
            <a:off x="5653878" y="4172924"/>
            <a:ext cx="29705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10" dirty="0">
                <a:solidFill>
                  <a:srgbClr val="1F497D"/>
                </a:solidFill>
                <a:latin typeface="Arial"/>
                <a:cs typeface="Arial"/>
              </a:rPr>
              <a:t>Guttenfelder, </a:t>
            </a:r>
            <a:r>
              <a:rPr sz="1400" spc="-5" dirty="0">
                <a:solidFill>
                  <a:srgbClr val="1F497D"/>
                </a:solidFill>
                <a:latin typeface="Arial"/>
                <a:cs typeface="Arial"/>
              </a:rPr>
              <a:t>PRL </a:t>
            </a:r>
            <a:r>
              <a:rPr sz="1400" spc="-20" dirty="0">
                <a:solidFill>
                  <a:srgbClr val="1F497D"/>
                </a:solidFill>
                <a:latin typeface="Arial"/>
                <a:cs typeface="Arial"/>
              </a:rPr>
              <a:t>(2011), </a:t>
            </a:r>
            <a:r>
              <a:rPr sz="1400" spc="-5" dirty="0">
                <a:solidFill>
                  <a:srgbClr val="1F497D"/>
                </a:solidFill>
                <a:latin typeface="Arial"/>
                <a:cs typeface="Arial"/>
              </a:rPr>
              <a:t>PoP</a:t>
            </a:r>
            <a:r>
              <a:rPr sz="1400" spc="-1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97D"/>
                </a:solidFill>
                <a:latin typeface="Arial"/>
                <a:cs typeface="Arial"/>
              </a:rPr>
              <a:t>(2012)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51" name="object 283"/>
          <p:cNvSpPr/>
          <p:nvPr/>
        </p:nvSpPr>
        <p:spPr>
          <a:xfrm>
            <a:off x="351458" y="1698785"/>
            <a:ext cx="3028949" cy="2788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85"/>
          <p:cNvSpPr txBox="1"/>
          <p:nvPr/>
        </p:nvSpPr>
        <p:spPr>
          <a:xfrm>
            <a:off x="410209" y="4520172"/>
            <a:ext cx="301244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1F497D"/>
                </a:solidFill>
                <a:latin typeface="Arial"/>
                <a:cs typeface="Arial"/>
              </a:rPr>
              <a:t>Visualization courtesy </a:t>
            </a:r>
            <a:r>
              <a:rPr sz="1400" spc="-85" dirty="0">
                <a:solidFill>
                  <a:srgbClr val="1F497D"/>
                </a:solidFill>
                <a:latin typeface="Arial"/>
                <a:cs typeface="Arial"/>
              </a:rPr>
              <a:t>F. </a:t>
            </a:r>
            <a:r>
              <a:rPr sz="1400" spc="-5" dirty="0">
                <a:solidFill>
                  <a:srgbClr val="1F497D"/>
                </a:solidFill>
                <a:latin typeface="Arial"/>
                <a:cs typeface="Arial"/>
              </a:rPr>
              <a:t>Scotti</a:t>
            </a:r>
            <a:r>
              <a:rPr sz="1400" spc="25" dirty="0">
                <a:solidFill>
                  <a:srgbClr val="1F497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1F497D"/>
                </a:solidFill>
                <a:latin typeface="Arial"/>
                <a:cs typeface="Arial"/>
              </a:rPr>
              <a:t>(LLNL)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3" name="TextBox 252"/>
          <p:cNvSpPr txBox="1"/>
          <p:nvPr/>
        </p:nvSpPr>
        <p:spPr>
          <a:xfrm>
            <a:off x="5512867" y="3884905"/>
            <a:ext cx="3313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Normalized collision frequency</a:t>
            </a:r>
            <a:endParaRPr lang="en-US" dirty="0"/>
          </a:p>
        </p:txBody>
      </p:sp>
      <p:sp>
        <p:nvSpPr>
          <p:cNvPr id="254" name="TextBox 253"/>
          <p:cNvSpPr txBox="1"/>
          <p:nvPr/>
        </p:nvSpPr>
        <p:spPr>
          <a:xfrm rot="16200000">
            <a:off x="3685338" y="2575757"/>
            <a:ext cx="27879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Normalized transport rate</a:t>
            </a:r>
          </a:p>
          <a:p>
            <a:pPr algn="ctr"/>
            <a:r>
              <a:rPr lang="en-US" dirty="0" err="1" smtClean="0">
                <a:latin typeface="Symbol" panose="05050102010706020507" pitchFamily="18" charset="2"/>
              </a:rPr>
              <a:t>c</a:t>
            </a:r>
            <a:r>
              <a:rPr lang="en-US" baseline="-25000" dirty="0" err="1" smtClean="0"/>
              <a:t>e</a:t>
            </a:r>
            <a:r>
              <a:rPr lang="en-US" baseline="-25000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baseline="-25000" dirty="0" smtClean="0"/>
              <a:t>s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  <a:r>
              <a:rPr lang="en-US" baseline="-25000" dirty="0" smtClean="0"/>
              <a:t>s</a:t>
            </a:r>
            <a:r>
              <a:rPr lang="en-US" dirty="0" smtClean="0"/>
              <a:t>/a)</a:t>
            </a:r>
            <a:endParaRPr lang="en-US" dirty="0"/>
          </a:p>
        </p:txBody>
      </p:sp>
      <p:sp>
        <p:nvSpPr>
          <p:cNvPr id="255" name="object 278"/>
          <p:cNvSpPr txBox="1"/>
          <p:nvPr/>
        </p:nvSpPr>
        <p:spPr>
          <a:xfrm>
            <a:off x="6421162" y="1779737"/>
            <a:ext cx="2019633" cy="289823"/>
          </a:xfrm>
          <a:prstGeom prst="rect">
            <a:avLst/>
          </a:prstGeom>
          <a:ln w="12700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rgbClr val="3366CC"/>
                </a:solidFill>
                <a:latin typeface="Arial"/>
                <a:cs typeface="Arial"/>
              </a:rPr>
              <a:t>NSTX experiment</a:t>
            </a:r>
            <a:endParaRPr sz="1800" dirty="0">
              <a:solidFill>
                <a:srgbClr val="3366CC"/>
              </a:solidFill>
              <a:latin typeface="Arial"/>
              <a:cs typeface="Arial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5309516" y="3214202"/>
            <a:ext cx="433131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0.1</a:t>
            </a:r>
            <a:endParaRPr lang="en-US" sz="1400" b="1" dirty="0"/>
          </a:p>
        </p:txBody>
      </p:sp>
      <p:sp>
        <p:nvSpPr>
          <p:cNvPr id="257" name="TextBox 256"/>
          <p:cNvSpPr txBox="1"/>
          <p:nvPr/>
        </p:nvSpPr>
        <p:spPr>
          <a:xfrm>
            <a:off x="5402475" y="2498322"/>
            <a:ext cx="284052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58" name="TextBox 257"/>
          <p:cNvSpPr txBox="1"/>
          <p:nvPr/>
        </p:nvSpPr>
        <p:spPr>
          <a:xfrm>
            <a:off x="5352782" y="1779736"/>
            <a:ext cx="383438" cy="307777"/>
          </a:xfrm>
          <a:prstGeom prst="rect">
            <a:avLst/>
          </a:prstGeom>
          <a:noFill/>
          <a:ln w="12700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10</a:t>
            </a:r>
            <a:endParaRPr lang="en-US" sz="1400" b="1" dirty="0"/>
          </a:p>
        </p:txBody>
      </p:sp>
      <p:sp>
        <p:nvSpPr>
          <p:cNvPr id="259" name="TextBox 258"/>
          <p:cNvSpPr txBox="1"/>
          <p:nvPr/>
        </p:nvSpPr>
        <p:spPr>
          <a:xfrm>
            <a:off x="5488090" y="3705046"/>
            <a:ext cx="4331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0.1</a:t>
            </a:r>
            <a:endParaRPr lang="en-US" sz="1400" b="1" dirty="0"/>
          </a:p>
        </p:txBody>
      </p:sp>
      <p:sp>
        <p:nvSpPr>
          <p:cNvPr id="260" name="TextBox 259"/>
          <p:cNvSpPr txBox="1"/>
          <p:nvPr/>
        </p:nvSpPr>
        <p:spPr>
          <a:xfrm>
            <a:off x="6781201" y="3703951"/>
            <a:ext cx="2840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</a:t>
            </a:r>
            <a:endParaRPr lang="en-US" sz="1400" b="1" dirty="0"/>
          </a:p>
        </p:txBody>
      </p:sp>
      <p:sp>
        <p:nvSpPr>
          <p:cNvPr id="261" name="TextBox 260"/>
          <p:cNvSpPr txBox="1"/>
          <p:nvPr/>
        </p:nvSpPr>
        <p:spPr>
          <a:xfrm>
            <a:off x="7930613" y="3693478"/>
            <a:ext cx="383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10</a:t>
            </a:r>
            <a:endParaRPr lang="en-US" sz="1400" b="1" dirty="0"/>
          </a:p>
        </p:txBody>
      </p:sp>
      <p:sp>
        <p:nvSpPr>
          <p:cNvPr id="262" name="object 278"/>
          <p:cNvSpPr txBox="1"/>
          <p:nvPr/>
        </p:nvSpPr>
        <p:spPr>
          <a:xfrm>
            <a:off x="6022230" y="2538382"/>
            <a:ext cx="1048383" cy="566822"/>
          </a:xfrm>
          <a:prstGeom prst="rect">
            <a:avLst/>
          </a:prstGeom>
          <a:ln w="12700">
            <a:noFill/>
          </a:ln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1800" dirty="0" smtClean="0">
                <a:solidFill>
                  <a:srgbClr val="C00000"/>
                </a:solidFill>
                <a:latin typeface="Arial"/>
                <a:cs typeface="Arial"/>
              </a:rPr>
              <a:t>NSTX-U regime</a:t>
            </a:r>
          </a:p>
        </p:txBody>
      </p:sp>
      <p:cxnSp>
        <p:nvCxnSpPr>
          <p:cNvPr id="265" name="Straight Arrow Connector 264"/>
          <p:cNvCxnSpPr>
            <a:stCxn id="262" idx="2"/>
          </p:cNvCxnSpPr>
          <p:nvPr/>
        </p:nvCxnSpPr>
        <p:spPr>
          <a:xfrm>
            <a:off x="6546422" y="3105204"/>
            <a:ext cx="155099" cy="167278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Arrow Connector 267"/>
          <p:cNvCxnSpPr/>
          <p:nvPr/>
        </p:nvCxnSpPr>
        <p:spPr>
          <a:xfrm>
            <a:off x="7405617" y="2003582"/>
            <a:ext cx="227144" cy="419018"/>
          </a:xfrm>
          <a:prstGeom prst="straightConnector1">
            <a:avLst/>
          </a:prstGeom>
          <a:ln>
            <a:solidFill>
              <a:srgbClr val="3366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TextBox 195"/>
          <p:cNvSpPr txBox="1"/>
          <p:nvPr/>
        </p:nvSpPr>
        <p:spPr>
          <a:xfrm>
            <a:off x="3764001" y="4478977"/>
            <a:ext cx="5379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Arial Narrow" panose="020B0606020202030204" pitchFamily="34" charset="0"/>
              </a:rPr>
              <a:t>Dissipative trapped electron modes (DTEM) </a:t>
            </a:r>
            <a:r>
              <a:rPr lang="en-US" i="1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 similar scaling</a:t>
            </a:r>
            <a:endParaRPr lang="en-US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75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NSTX-U design enables access to 3</a:t>
            </a:r>
            <a:r>
              <a:rPr lang="en-US" sz="2800" b="1" dirty="0" smtClean="0">
                <a:latin typeface="Calibri"/>
                <a:cs typeface="Calibri"/>
              </a:rPr>
              <a:t>× </a:t>
            </a:r>
            <a:r>
              <a:rPr lang="en-US" sz="2800" b="1" dirty="0" smtClean="0">
                <a:latin typeface="+mj-lt"/>
                <a:cs typeface="Calibri"/>
              </a:rPr>
              <a:t>higher</a:t>
            </a:r>
            <a:br>
              <a:rPr lang="en-US" sz="2800" b="1" dirty="0" smtClean="0">
                <a:latin typeface="+mj-lt"/>
                <a:cs typeface="Calibri"/>
              </a:rPr>
            </a:br>
            <a:r>
              <a:rPr lang="en-US" sz="2800" b="1" dirty="0" smtClean="0">
                <a:latin typeface="+mj-lt"/>
                <a:cs typeface="Calibri"/>
              </a:rPr>
              <a:t>plasma pressure, temperature than MAST-U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pic>
        <p:nvPicPr>
          <p:cNvPr id="1027" name="Picture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3358" y="1051063"/>
            <a:ext cx="2596878" cy="3587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2" y="1085850"/>
            <a:ext cx="2021715" cy="347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Arrow Connector 5"/>
          <p:cNvCxnSpPr>
            <a:endCxn id="14" idx="1"/>
          </p:cNvCxnSpPr>
          <p:nvPr/>
        </p:nvCxnSpPr>
        <p:spPr>
          <a:xfrm flipH="1">
            <a:off x="1606775" y="3026750"/>
            <a:ext cx="1317615" cy="0"/>
          </a:xfrm>
          <a:prstGeom prst="straightConnector1">
            <a:avLst/>
          </a:prstGeom>
          <a:ln w="76200">
            <a:solidFill>
              <a:srgbClr val="FFC000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/>
          <p:cNvSpPr txBox="1">
            <a:spLocks/>
          </p:cNvSpPr>
          <p:nvPr/>
        </p:nvSpPr>
        <p:spPr>
          <a:xfrm>
            <a:off x="6324600" y="838200"/>
            <a:ext cx="2133600" cy="51435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MAST-U</a:t>
            </a:r>
            <a:endParaRPr lang="en-US" sz="3200" b="1" dirty="0"/>
          </a:p>
        </p:txBody>
      </p:sp>
      <p:sp>
        <p:nvSpPr>
          <p:cNvPr id="16" name="Content Placeholder 1"/>
          <p:cNvSpPr txBox="1">
            <a:spLocks/>
          </p:cNvSpPr>
          <p:nvPr/>
        </p:nvSpPr>
        <p:spPr>
          <a:xfrm>
            <a:off x="304800" y="819149"/>
            <a:ext cx="2133600" cy="543505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9144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 smtClean="0"/>
              <a:t>NSTX-U</a:t>
            </a:r>
            <a:endParaRPr lang="en-US" sz="3200" b="1" dirty="0"/>
          </a:p>
        </p:txBody>
      </p:sp>
      <p:sp>
        <p:nvSpPr>
          <p:cNvPr id="14" name="Right Brace 13"/>
          <p:cNvSpPr/>
          <p:nvPr/>
        </p:nvSpPr>
        <p:spPr>
          <a:xfrm rot="20464457">
            <a:off x="1310213" y="2757815"/>
            <a:ext cx="304800" cy="612015"/>
          </a:xfrm>
          <a:prstGeom prst="rightBrace">
            <a:avLst>
              <a:gd name="adj1" fmla="val 34420"/>
              <a:gd name="adj2" fmla="val 50000"/>
            </a:avLst>
          </a:prstGeom>
          <a:ln w="762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924390" y="2253555"/>
            <a:ext cx="26382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6A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Conducting plates suppress kink instabilities,</a:t>
            </a:r>
          </a:p>
          <a:p>
            <a:r>
              <a:rPr lang="en-US" sz="2400" b="1" dirty="0" smtClean="0">
                <a:cs typeface="Arial" panose="020B0604020202020204" pitchFamily="34" charset="0"/>
              </a:rPr>
              <a:t>1.5</a:t>
            </a:r>
            <a:r>
              <a:rPr lang="en-US" sz="2400" b="1" dirty="0" smtClean="0">
                <a:cs typeface="Calibri"/>
              </a:rPr>
              <a:t>× higher </a:t>
            </a:r>
            <a:r>
              <a:rPr lang="en-US" sz="2400" b="1" dirty="0" err="1" smtClean="0">
                <a:latin typeface="Symbol" panose="05050102010706020507" pitchFamily="18" charset="2"/>
                <a:cs typeface="Calibri"/>
              </a:rPr>
              <a:t>b</a:t>
            </a:r>
            <a:r>
              <a:rPr lang="en-US" sz="2400" b="1" baseline="-25000" dirty="0" err="1" smtClean="0">
                <a:cs typeface="Calibri"/>
              </a:rPr>
              <a:t>N</a:t>
            </a:r>
            <a:r>
              <a:rPr lang="en-US" sz="2400" b="1" dirty="0" smtClean="0">
                <a:cs typeface="Calibri"/>
              </a:rPr>
              <a:t>, </a:t>
            </a:r>
            <a:r>
              <a:rPr lang="en-US" sz="2400" b="1" dirty="0" err="1" smtClean="0">
                <a:latin typeface="Symbol" panose="05050102010706020507" pitchFamily="18" charset="2"/>
                <a:cs typeface="Calibri"/>
              </a:rPr>
              <a:t>b</a:t>
            </a:r>
            <a:r>
              <a:rPr lang="en-US" sz="2400" b="1" baseline="-25000" dirty="0" err="1" smtClean="0">
                <a:cs typeface="Calibri"/>
              </a:rPr>
              <a:t>T</a:t>
            </a:r>
            <a:endParaRPr lang="en-US" sz="2400" b="1" dirty="0"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28650" y="1733550"/>
            <a:ext cx="2266950" cy="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86075" y="895350"/>
            <a:ext cx="25241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E6AF00"/>
                </a:solidFill>
                <a:cs typeface="Arial" panose="020B0604020202020204" pitchFamily="34" charset="0"/>
              </a:rPr>
              <a:t>NSTX-U design provides 1.4</a:t>
            </a:r>
            <a:r>
              <a:rPr lang="en-US" sz="2000" b="1" dirty="0" smtClean="0">
                <a:solidFill>
                  <a:srgbClr val="E6AF00"/>
                </a:solidFill>
                <a:cs typeface="Calibri"/>
              </a:rPr>
              <a:t>× higher B</a:t>
            </a:r>
            <a:r>
              <a:rPr lang="en-US" sz="2000" b="1" baseline="-25000" dirty="0" smtClean="0">
                <a:solidFill>
                  <a:srgbClr val="E6AF00"/>
                </a:solidFill>
                <a:cs typeface="Calibri"/>
              </a:rPr>
              <a:t>T</a:t>
            </a:r>
            <a:r>
              <a:rPr lang="en-US" sz="2000" b="1" dirty="0" smtClean="0">
                <a:solidFill>
                  <a:srgbClr val="E6AF00"/>
                </a:solidFill>
                <a:cs typeface="Calibri"/>
              </a:rPr>
              <a:t> and </a:t>
            </a:r>
          </a:p>
          <a:p>
            <a:r>
              <a:rPr lang="en-US" sz="2400" b="1" dirty="0" smtClean="0">
                <a:cs typeface="Arial" panose="020B0604020202020204" pitchFamily="34" charset="0"/>
              </a:rPr>
              <a:t>2</a:t>
            </a:r>
            <a:r>
              <a:rPr lang="en-US" sz="2400" b="1" dirty="0" smtClean="0">
                <a:cs typeface="Calibri"/>
              </a:rPr>
              <a:t>×</a:t>
            </a:r>
            <a:r>
              <a:rPr lang="en-US" sz="2400" b="1" dirty="0" smtClean="0">
                <a:cs typeface="Arial" panose="020B0604020202020204" pitchFamily="34" charset="0"/>
              </a:rPr>
              <a:t> higher B</a:t>
            </a:r>
            <a:r>
              <a:rPr lang="en-US" sz="2400" b="1" baseline="-25000" dirty="0" smtClean="0">
                <a:cs typeface="Arial" panose="020B0604020202020204" pitchFamily="34" charset="0"/>
              </a:rPr>
              <a:t>T</a:t>
            </a:r>
            <a:r>
              <a:rPr lang="en-US" sz="2400" b="1" baseline="30000" dirty="0" smtClean="0">
                <a:cs typeface="Arial" panose="020B0604020202020204" pitchFamily="34" charset="0"/>
              </a:rPr>
              <a:t>2</a:t>
            </a:r>
            <a:endParaRPr lang="en-US" sz="2400" b="1" dirty="0">
              <a:cs typeface="Arial" panose="020B0604020202020204" pitchFamily="34" charset="0"/>
            </a:endParaRPr>
          </a:p>
        </p:txBody>
      </p:sp>
      <p:sp>
        <p:nvSpPr>
          <p:cNvPr id="13" name="Content Placeholder 1"/>
          <p:cNvSpPr>
            <a:spLocks noGrp="1"/>
          </p:cNvSpPr>
          <p:nvPr>
            <p:ph idx="1"/>
          </p:nvPr>
        </p:nvSpPr>
        <p:spPr>
          <a:xfrm>
            <a:off x="2819400" y="3790949"/>
            <a:ext cx="2743199" cy="978479"/>
          </a:xfr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+mn-lt"/>
                <a:cs typeface="Calibri"/>
              </a:rPr>
              <a:t>p </a:t>
            </a:r>
            <a:r>
              <a:rPr lang="en-US" b="1" dirty="0" smtClean="0">
                <a:latin typeface="+mn-lt"/>
              </a:rPr>
              <a:t>∝ </a:t>
            </a:r>
            <a:r>
              <a:rPr lang="en-US" b="1" dirty="0" err="1" smtClean="0">
                <a:latin typeface="Symbol" panose="05050102010706020507" pitchFamily="18" charset="2"/>
              </a:rPr>
              <a:t>b</a:t>
            </a:r>
            <a:r>
              <a:rPr lang="en-US" b="1" baseline="-25000" dirty="0" err="1" smtClean="0"/>
              <a:t>T</a:t>
            </a:r>
            <a:r>
              <a:rPr lang="en-US" b="1" dirty="0" smtClean="0">
                <a:latin typeface="+mn-lt"/>
              </a:rPr>
              <a:t> B</a:t>
            </a:r>
            <a:r>
              <a:rPr lang="en-US" b="1" baseline="-25000" dirty="0" smtClean="0">
                <a:latin typeface="+mn-lt"/>
              </a:rPr>
              <a:t>T</a:t>
            </a:r>
            <a:r>
              <a:rPr lang="en-US" b="1" baseline="30000" dirty="0" smtClean="0">
                <a:latin typeface="+mn-lt"/>
              </a:rPr>
              <a:t>2</a:t>
            </a:r>
          </a:p>
          <a:p>
            <a:pPr marL="0" indent="0" algn="ctr">
              <a:buNone/>
            </a:pPr>
            <a:r>
              <a:rPr lang="en-US" sz="2400" b="1" dirty="0" smtClean="0"/>
              <a:t>3</a:t>
            </a:r>
            <a:r>
              <a:rPr lang="en-US" sz="2400" b="1" dirty="0" smtClean="0">
                <a:cs typeface="Calibri"/>
              </a:rPr>
              <a:t>× higher</a:t>
            </a:r>
            <a:endParaRPr lang="en-US" sz="2400" baseline="300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6890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/>
              <a:t>NSTX-U </a:t>
            </a:r>
            <a:r>
              <a:rPr lang="en-US" sz="2800" b="1" dirty="0" smtClean="0"/>
              <a:t>will test whether high-performance STs </a:t>
            </a:r>
            <a:br>
              <a:rPr lang="en-US" sz="2800" b="1" dirty="0" smtClean="0"/>
            </a:br>
            <a:r>
              <a:rPr lang="en-US" sz="2800" b="1" dirty="0" smtClean="0"/>
              <a:t>can be sustained for future fusion applications</a:t>
            </a:r>
            <a:endParaRPr lang="en-US" sz="2800" b="1" dirty="0"/>
          </a:p>
        </p:txBody>
      </p:sp>
      <p:grpSp>
        <p:nvGrpSpPr>
          <p:cNvPr id="2" name="Group 1"/>
          <p:cNvGrpSpPr/>
          <p:nvPr/>
        </p:nvGrpSpPr>
        <p:grpSpPr>
          <a:xfrm>
            <a:off x="4826817" y="860107"/>
            <a:ext cx="4240983" cy="4007367"/>
            <a:chOff x="3534467" y="932969"/>
            <a:chExt cx="5654645" cy="4007367"/>
          </a:xfrm>
        </p:grpSpPr>
        <p:pic>
          <p:nvPicPr>
            <p:cNvPr id="4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5291" y="992700"/>
              <a:ext cx="5288280" cy="3947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4166236" y="980544"/>
              <a:ext cx="689956" cy="3837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151570" y="932969"/>
              <a:ext cx="4935942" cy="4924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tIns="91440" rIns="0" bIns="91440" rtlCol="0">
              <a:spAutoFit/>
            </a:bodyPr>
            <a:lstStyle/>
            <a:p>
              <a:pPr algn="ctr"/>
              <a:r>
                <a:rPr lang="en-US" sz="2000" b="1" dirty="0" smtClean="0">
                  <a:latin typeface="Arial Narrow" panose="020B0606020202030204" pitchFamily="34" charset="0"/>
                </a:rPr>
                <a:t>Non-inductive current fraction</a:t>
              </a:r>
              <a:endParaRPr lang="en-US" sz="2000" b="1" dirty="0">
                <a:latin typeface="Arial Narrow" panose="020B0606020202030204" pitchFamily="34" charset="0"/>
              </a:endParaRPr>
            </a:p>
          </p:txBody>
        </p:sp>
        <p:grpSp>
          <p:nvGrpSpPr>
            <p:cNvPr id="36" name="Group 35"/>
            <p:cNvGrpSpPr/>
            <p:nvPr/>
          </p:nvGrpSpPr>
          <p:grpSpPr>
            <a:xfrm>
              <a:off x="3534467" y="2223611"/>
              <a:ext cx="689956" cy="767460"/>
              <a:chOff x="3620191" y="2773445"/>
              <a:chExt cx="689956" cy="1023280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3620191" y="2773445"/>
                <a:ext cx="689956" cy="102328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27" name="Right Arrow 26"/>
              <p:cNvSpPr/>
              <p:nvPr/>
            </p:nvSpPr>
            <p:spPr>
              <a:xfrm rot="10800000" flipH="1">
                <a:off x="3840997" y="2884200"/>
                <a:ext cx="456695" cy="252624"/>
              </a:xfrm>
              <a:prstGeom prst="rightArrow">
                <a:avLst/>
              </a:prstGeom>
              <a:solidFill>
                <a:srgbClr val="C0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</p:grpSp>
        <p:sp>
          <p:nvSpPr>
            <p:cNvPr id="20" name="Right Arrow 19"/>
            <p:cNvSpPr/>
            <p:nvPr/>
          </p:nvSpPr>
          <p:spPr>
            <a:xfrm rot="10800000" flipH="1">
              <a:off x="3555248" y="1486662"/>
              <a:ext cx="648395" cy="189468"/>
            </a:xfrm>
            <a:prstGeom prst="rightArrow">
              <a:avLst/>
            </a:prstGeom>
            <a:solidFill>
              <a:srgbClr val="0000CC"/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9" name="object 4"/>
            <p:cNvSpPr>
              <a:spLocks noChangeAspect="1"/>
            </p:cNvSpPr>
            <p:nvPr/>
          </p:nvSpPr>
          <p:spPr>
            <a:xfrm rot="10800000">
              <a:off x="6672949" y="3075264"/>
              <a:ext cx="1265706" cy="96001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0" name="Snip Single Corner Rectangle 29"/>
            <p:cNvSpPr/>
            <p:nvPr/>
          </p:nvSpPr>
          <p:spPr>
            <a:xfrm>
              <a:off x="4942358" y="1550222"/>
              <a:ext cx="3507275" cy="2493869"/>
            </a:xfrm>
            <a:prstGeom prst="snip1Rect">
              <a:avLst>
                <a:gd name="adj" fmla="val 31951"/>
              </a:avLst>
            </a:prstGeom>
            <a:solidFill>
              <a:schemeClr val="accent1">
                <a:alpha val="10000"/>
              </a:schemeClr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sp>
          <p:nvSpPr>
            <p:cNvPr id="31" name="Right Triangle 30"/>
            <p:cNvSpPr/>
            <p:nvPr/>
          </p:nvSpPr>
          <p:spPr>
            <a:xfrm>
              <a:off x="6209356" y="2381729"/>
              <a:ext cx="1118755" cy="584789"/>
            </a:xfrm>
            <a:prstGeom prst="rtTriangle">
              <a:avLst/>
            </a:prstGeom>
            <a:solidFill>
              <a:srgbClr val="C0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942357" y="2381729"/>
              <a:ext cx="1266998" cy="1662362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6209356" y="2966518"/>
              <a:ext cx="1118755" cy="1077573"/>
            </a:xfrm>
            <a:prstGeom prst="rect">
              <a:avLst/>
            </a:prstGeom>
            <a:solidFill>
              <a:srgbClr val="C0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4942357" y="2381729"/>
              <a:ext cx="126699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6209356" y="2381730"/>
              <a:ext cx="1118755" cy="5847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319797" y="2966518"/>
              <a:ext cx="0" cy="106876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4921911" y="1615495"/>
              <a:ext cx="298882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CC"/>
                  </a:solidFill>
                </a:rPr>
                <a:t>NSTX-U projections</a:t>
              </a:r>
              <a:endParaRPr lang="en-US" sz="1600" b="1" dirty="0">
                <a:solidFill>
                  <a:srgbClr val="0000CC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51971" y="3153601"/>
              <a:ext cx="16119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/>
                <a:t>NSTX data</a:t>
              </a:r>
              <a:endParaRPr lang="en-US" sz="1600" b="1" dirty="0"/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7856651" y="3478316"/>
              <a:ext cx="615980" cy="5770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New</a:t>
              </a:r>
            </a:p>
            <a:p>
              <a:pPr algn="ctr"/>
              <a:r>
                <a:rPr lang="en-US" sz="1050" b="1" dirty="0" smtClean="0"/>
                <a:t>2</a:t>
              </a:r>
              <a:r>
                <a:rPr lang="en-US" sz="1050" b="1" baseline="30000" dirty="0" smtClean="0"/>
                <a:t>nd</a:t>
              </a:r>
              <a:endParaRPr lang="en-US" sz="1050" b="1" dirty="0"/>
            </a:p>
            <a:p>
              <a:pPr algn="ctr"/>
              <a:r>
                <a:rPr lang="en-US" sz="1050" b="1" dirty="0" smtClean="0"/>
                <a:t>NBI</a:t>
              </a:r>
              <a:endParaRPr lang="en-US" sz="1050" b="1" baseline="30000" dirty="0" smtClean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170831" y="3559159"/>
              <a:ext cx="57109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50" b="1" dirty="0" smtClean="0"/>
                <a:t>1</a:t>
              </a:r>
              <a:r>
                <a:rPr lang="en-US" sz="1050" b="1" baseline="30000" dirty="0" smtClean="0"/>
                <a:t>st</a:t>
              </a:r>
            </a:p>
            <a:p>
              <a:pPr algn="ctr"/>
              <a:r>
                <a:rPr lang="en-US" sz="1050" b="1" dirty="0" smtClean="0"/>
                <a:t>NBI</a:t>
              </a:r>
              <a:endParaRPr lang="en-US" sz="1050" b="1" baseline="30000" dirty="0"/>
            </a:p>
          </p:txBody>
        </p:sp>
        <p:sp>
          <p:nvSpPr>
            <p:cNvPr id="53" name="object 282"/>
            <p:cNvSpPr txBox="1"/>
            <p:nvPr/>
          </p:nvSpPr>
          <p:spPr>
            <a:xfrm>
              <a:off x="7665112" y="4502273"/>
              <a:ext cx="1524000" cy="348172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en-US" sz="1050" spc="-10" dirty="0" smtClean="0">
                  <a:solidFill>
                    <a:srgbClr val="1F497D"/>
                  </a:solidFill>
                  <a:latin typeface="Arial"/>
                  <a:cs typeface="Arial"/>
                </a:rPr>
                <a:t>Gerhardt, </a:t>
              </a:r>
            </a:p>
            <a:p>
              <a:pPr marL="12700" algn="ctr">
                <a:lnSpc>
                  <a:spcPct val="100000"/>
                </a:lnSpc>
                <a:spcBef>
                  <a:spcPts val="95"/>
                </a:spcBef>
              </a:pPr>
              <a:r>
                <a:rPr lang="en-US" sz="1050" spc="-10" dirty="0" smtClean="0">
                  <a:solidFill>
                    <a:srgbClr val="1F497D"/>
                  </a:solidFill>
                  <a:latin typeface="Arial"/>
                  <a:cs typeface="Arial"/>
                </a:rPr>
                <a:t>NF (2012)</a:t>
              </a:r>
              <a:endParaRPr sz="1050" dirty="0">
                <a:latin typeface="Arial"/>
                <a:cs typeface="Arial"/>
              </a:endParaRPr>
            </a:p>
          </p:txBody>
        </p:sp>
      </p:grpSp>
      <p:sp>
        <p:nvSpPr>
          <p:cNvPr id="26" name="Content Placeholder 1"/>
          <p:cNvSpPr txBox="1">
            <a:spLocks/>
          </p:cNvSpPr>
          <p:nvPr/>
        </p:nvSpPr>
        <p:spPr>
          <a:xfrm>
            <a:off x="778190" y="860108"/>
            <a:ext cx="4214231" cy="11767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0" rtlCol="0" anchor="ctr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0000"/>
              </a:lnSpc>
              <a:buNone/>
            </a:pPr>
            <a:r>
              <a:rPr lang="en-US" sz="24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NSTX-U greatly expands plasma current operating space: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100% non-inductive at ~1MA, 5s</a:t>
            </a:r>
          </a:p>
          <a:p>
            <a:pPr marL="0" indent="0" algn="ctr">
              <a:lnSpc>
                <a:spcPct val="70000"/>
              </a:lnSpc>
              <a:buNone/>
            </a:pPr>
            <a:r>
              <a:rPr lang="en-US" sz="2000" b="1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Plasma current up to 2MA for 5s</a:t>
            </a: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1523999" y="2114551"/>
            <a:ext cx="3468421" cy="533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75000"/>
              </a:lnSpc>
              <a:buNone/>
            </a:pP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NSTX ≤ 65% non-inductive</a:t>
            </a:r>
          </a:p>
          <a:p>
            <a:pPr marL="0" indent="0" algn="ctr">
              <a:lnSpc>
                <a:spcPct val="75000"/>
              </a:lnSpc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</a:t>
            </a:r>
            <a:r>
              <a:rPr lang="en-US" sz="1800" b="1" baseline="-25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P</a:t>
            </a:r>
            <a:r>
              <a:rPr lang="en-US" sz="18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 = 1MA for ~1s, 1.3MA for 0.2s</a:t>
            </a:r>
            <a:endParaRPr lang="en-US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0" indent="0" algn="ctr">
              <a:lnSpc>
                <a:spcPct val="75000"/>
              </a:lnSpc>
              <a:buNone/>
            </a:pPr>
            <a:endParaRPr lang="en-US" sz="18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33" name="Group 64"/>
          <p:cNvGrpSpPr>
            <a:grpSpLocks noChangeAspect="1"/>
          </p:cNvGrpSpPr>
          <p:nvPr/>
        </p:nvGrpSpPr>
        <p:grpSpPr bwMode="auto">
          <a:xfrm>
            <a:off x="2493846" y="2800350"/>
            <a:ext cx="2382955" cy="2057401"/>
            <a:chOff x="6019800" y="3850289"/>
            <a:chExt cx="3055070" cy="2677393"/>
          </a:xfrm>
        </p:grpSpPr>
        <p:pic>
          <p:nvPicPr>
            <p:cNvPr id="34" name="Picture 1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019800" y="3936882"/>
              <a:ext cx="3048000" cy="2590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Text Box 28"/>
            <p:cNvSpPr txBox="1">
              <a:spLocks noChangeArrowheads="1"/>
            </p:cNvSpPr>
            <p:nvPr/>
          </p:nvSpPr>
          <p:spPr bwMode="auto">
            <a:xfrm>
              <a:off x="8152749" y="5410448"/>
              <a:ext cx="915051" cy="672881"/>
            </a:xfrm>
            <a:prstGeom prst="rect">
              <a:avLst/>
            </a:prstGeom>
            <a:solidFill>
              <a:srgbClr val="EAEAEA"/>
            </a:solidFill>
            <a:ln w="635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91440" rIns="0" bIns="0"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900" b="1" i="0" dirty="0">
                  <a:solidFill>
                    <a:srgbClr val="009999"/>
                  </a:solidFill>
                  <a:latin typeface="Arial Narrow" pitchFamily="34" charset="0"/>
                </a:rPr>
                <a:t>R</a:t>
              </a:r>
              <a:r>
                <a:rPr lang="en-US" sz="900" b="1" i="0" baseline="-25000" dirty="0">
                  <a:solidFill>
                    <a:srgbClr val="009999"/>
                  </a:solidFill>
                  <a:latin typeface="Arial Narrow" pitchFamily="34" charset="0"/>
                </a:rPr>
                <a:t>TAN </a:t>
              </a:r>
              <a:r>
                <a:rPr lang="en-US" sz="900" b="1" i="0" dirty="0">
                  <a:solidFill>
                    <a:srgbClr val="009999"/>
                  </a:solidFill>
                  <a:latin typeface="Arial Narrow" pitchFamily="34" charset="0"/>
                </a:rPr>
                <a:t>[cm]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900" b="1" i="0" baseline="30000" dirty="0">
                  <a:solidFill>
                    <a:srgbClr val="009999"/>
                  </a:solidFill>
                  <a:latin typeface="Arial Narrow" pitchFamily="34" charset="0"/>
                </a:rPr>
                <a:t>__________________ 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900" b="1" i="0" dirty="0">
                  <a:solidFill>
                    <a:srgbClr val="000000"/>
                  </a:solidFill>
                  <a:latin typeface="Arial Narrow" pitchFamily="34" charset="0"/>
                </a:rPr>
                <a:t> 50,  60, 70, 130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900" b="1" i="0" dirty="0">
                  <a:solidFill>
                    <a:srgbClr val="FF0000"/>
                  </a:solidFill>
                  <a:latin typeface="Arial Narrow" pitchFamily="34" charset="0"/>
                </a:rPr>
                <a:t> 60,  70,120,130</a:t>
              </a:r>
            </a:p>
            <a:p>
              <a:pPr algn="ctr">
                <a:lnSpc>
                  <a:spcPct val="50000"/>
                </a:lnSpc>
                <a:spcBef>
                  <a:spcPct val="20000"/>
                </a:spcBef>
                <a:defRPr/>
              </a:pPr>
              <a:r>
                <a:rPr lang="en-US" sz="900" b="1" i="0" dirty="0">
                  <a:solidFill>
                    <a:srgbClr val="3333CC"/>
                  </a:solidFill>
                  <a:latin typeface="Arial Narrow" pitchFamily="34" charset="0"/>
                </a:rPr>
                <a:t>70,110,120,130</a:t>
              </a:r>
            </a:p>
          </p:txBody>
        </p:sp>
        <p:grpSp>
          <p:nvGrpSpPr>
            <p:cNvPr id="38" name="Group 36"/>
            <p:cNvGrpSpPr/>
            <p:nvPr/>
          </p:nvGrpSpPr>
          <p:grpSpPr>
            <a:xfrm>
              <a:off x="6600822" y="4470282"/>
              <a:ext cx="957262" cy="619973"/>
              <a:chOff x="5818188" y="3756025"/>
              <a:chExt cx="957262" cy="619973"/>
            </a:xfrm>
            <a:solidFill>
              <a:schemeClr val="bg1"/>
            </a:solidFill>
          </p:grpSpPr>
          <p:grpSp>
            <p:nvGrpSpPr>
              <p:cNvPr id="41" name="Group 13"/>
              <p:cNvGrpSpPr>
                <a:grpSpLocks/>
              </p:cNvGrpSpPr>
              <p:nvPr/>
            </p:nvGrpSpPr>
            <p:grpSpPr bwMode="auto">
              <a:xfrm>
                <a:off x="5818188" y="3756025"/>
                <a:ext cx="825500" cy="579438"/>
                <a:chOff x="3739" y="3074"/>
                <a:chExt cx="371" cy="230"/>
              </a:xfrm>
              <a:grpFill/>
            </p:grpSpPr>
            <p:sp>
              <p:nvSpPr>
                <p:cNvPr id="59" name="Rectangle 12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100" b="1" i="0" dirty="0"/>
                </a:p>
              </p:txBody>
            </p:sp>
            <p:sp>
              <p:nvSpPr>
                <p:cNvPr id="60" name="Rectangle 13"/>
                <p:cNvSpPr>
                  <a:spLocks noChangeArrowheads="1"/>
                </p:cNvSpPr>
                <p:nvPr/>
              </p:nvSpPr>
              <p:spPr bwMode="auto">
                <a:xfrm>
                  <a:off x="3739" y="3074"/>
                  <a:ext cx="371" cy="230"/>
                </a:xfrm>
                <a:prstGeom prst="rect">
                  <a:avLst/>
                </a:prstGeom>
                <a:grpFill/>
                <a:ln w="6350" cap="rnd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>
                    <a:spcBef>
                      <a:spcPct val="20000"/>
                    </a:spcBef>
                    <a:defRPr/>
                  </a:pPr>
                  <a:endParaRPr lang="en-US" sz="1100" b="1" i="0" dirty="0"/>
                </a:p>
              </p:txBody>
            </p:sp>
          </p:grp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5897563" y="4256088"/>
                <a:ext cx="217487" cy="25400"/>
              </a:xfrm>
              <a:custGeom>
                <a:avLst/>
                <a:gdLst>
                  <a:gd name="T0" fmla="*/ 0 w 98"/>
                  <a:gd name="T1" fmla="*/ 0 h 9"/>
                  <a:gd name="T2" fmla="*/ 2147483647 w 98"/>
                  <a:gd name="T3" fmla="*/ 0 h 9"/>
                  <a:gd name="T4" fmla="*/ 2147483647 w 98"/>
                  <a:gd name="T5" fmla="*/ 2147483647 h 9"/>
                  <a:gd name="T6" fmla="*/ 0 w 98"/>
                  <a:gd name="T7" fmla="*/ 2147483647 h 9"/>
                  <a:gd name="T8" fmla="*/ 0 w 98"/>
                  <a:gd name="T9" fmla="*/ 0 h 9"/>
                  <a:gd name="T10" fmla="*/ 2147483647 w 98"/>
                  <a:gd name="T11" fmla="*/ 0 h 9"/>
                  <a:gd name="T12" fmla="*/ 2147483647 w 98"/>
                  <a:gd name="T13" fmla="*/ 0 h 9"/>
                  <a:gd name="T14" fmla="*/ 2147483647 w 98"/>
                  <a:gd name="T15" fmla="*/ 2147483647 h 9"/>
                  <a:gd name="T16" fmla="*/ 2147483647 w 98"/>
                  <a:gd name="T17" fmla="*/ 2147483647 h 9"/>
                  <a:gd name="T18" fmla="*/ 2147483647 w 98"/>
                  <a:gd name="T19" fmla="*/ 0 h 9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8"/>
                  <a:gd name="T31" fmla="*/ 0 h 9"/>
                  <a:gd name="T32" fmla="*/ 98 w 98"/>
                  <a:gd name="T33" fmla="*/ 9 h 9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8" h="9">
                    <a:moveTo>
                      <a:pt x="0" y="0"/>
                    </a:moveTo>
                    <a:lnTo>
                      <a:pt x="36" y="0"/>
                    </a:lnTo>
                    <a:lnTo>
                      <a:pt x="36" y="9"/>
                    </a:lnTo>
                    <a:lnTo>
                      <a:pt x="0" y="9"/>
                    </a:lnTo>
                    <a:lnTo>
                      <a:pt x="0" y="0"/>
                    </a:lnTo>
                    <a:close/>
                    <a:moveTo>
                      <a:pt x="62" y="0"/>
                    </a:moveTo>
                    <a:lnTo>
                      <a:pt x="98" y="0"/>
                    </a:lnTo>
                    <a:lnTo>
                      <a:pt x="98" y="9"/>
                    </a:lnTo>
                    <a:lnTo>
                      <a:pt x="62" y="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chemeClr val="tx1"/>
              </a:solidFill>
              <a:ln w="0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sz="1100" b="1" i="0" dirty="0"/>
              </a:p>
            </p:txBody>
          </p:sp>
          <p:grpSp>
            <p:nvGrpSpPr>
              <p:cNvPr id="43" name="Group 39"/>
              <p:cNvGrpSpPr>
                <a:grpSpLocks/>
              </p:cNvGrpSpPr>
              <p:nvPr/>
            </p:nvGrpSpPr>
            <p:grpSpPr bwMode="auto">
              <a:xfrm>
                <a:off x="5867400" y="3783013"/>
                <a:ext cx="908050" cy="320675"/>
                <a:chOff x="3115" y="2129"/>
                <a:chExt cx="572" cy="202"/>
              </a:xfrm>
              <a:grpFill/>
            </p:grpSpPr>
            <p:sp>
              <p:nvSpPr>
                <p:cNvPr id="52" name="Line 14"/>
                <p:cNvSpPr>
                  <a:spLocks noChangeShapeType="1"/>
                </p:cNvSpPr>
                <p:nvPr/>
              </p:nvSpPr>
              <p:spPr bwMode="auto">
                <a:xfrm>
                  <a:off x="3134" y="2331"/>
                  <a:ext cx="148" cy="0"/>
                </a:xfrm>
                <a:prstGeom prst="line">
                  <a:avLst/>
                </a:prstGeom>
                <a:grp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en-US" sz="1100" b="1" i="0" dirty="0"/>
                </a:p>
              </p:txBody>
            </p:sp>
            <p:sp>
              <p:nvSpPr>
                <p:cNvPr id="54" name="Rectangle 16"/>
                <p:cNvSpPr>
                  <a:spLocks noChangeArrowheads="1"/>
                </p:cNvSpPr>
                <p:nvPr/>
              </p:nvSpPr>
              <p:spPr bwMode="auto">
                <a:xfrm>
                  <a:off x="3115" y="2129"/>
                  <a:ext cx="57" cy="11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900" b="1" i="0" dirty="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 sz="1600" b="1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5" name="Rectangle 17"/>
                <p:cNvSpPr>
                  <a:spLocks noChangeArrowheads="1"/>
                </p:cNvSpPr>
                <p:nvPr/>
              </p:nvSpPr>
              <p:spPr bwMode="auto">
                <a:xfrm>
                  <a:off x="3165" y="2183"/>
                  <a:ext cx="40" cy="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700" b="1" i="0" dirty="0">
                      <a:solidFill>
                        <a:srgbClr val="000000"/>
                      </a:solidFill>
                      <a:latin typeface="Arial" pitchFamily="34" charset="0"/>
                    </a:rPr>
                    <a:t>e</a:t>
                  </a:r>
                  <a:endParaRPr lang="en-US" sz="1600" b="1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6" name="Rectangle 18"/>
                <p:cNvSpPr>
                  <a:spLocks noChangeArrowheads="1"/>
                </p:cNvSpPr>
                <p:nvPr/>
              </p:nvSpPr>
              <p:spPr bwMode="auto">
                <a:xfrm>
                  <a:off x="3218" y="2129"/>
                  <a:ext cx="52" cy="11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900" b="1" i="0" dirty="0">
                      <a:solidFill>
                        <a:srgbClr val="000000"/>
                      </a:solidFill>
                      <a:latin typeface="Arial" pitchFamily="34" charset="0"/>
                    </a:rPr>
                    <a:t>/ </a:t>
                  </a:r>
                  <a:endParaRPr lang="en-US" sz="1600" b="1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7" name="Rectangle 19"/>
                <p:cNvSpPr>
                  <a:spLocks noChangeArrowheads="1"/>
                </p:cNvSpPr>
                <p:nvPr/>
              </p:nvSpPr>
              <p:spPr bwMode="auto">
                <a:xfrm>
                  <a:off x="3264" y="2129"/>
                  <a:ext cx="57" cy="114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900" b="1" i="0" dirty="0">
                      <a:solidFill>
                        <a:srgbClr val="000000"/>
                      </a:solidFill>
                      <a:latin typeface="Arial" pitchFamily="34" charset="0"/>
                    </a:rPr>
                    <a:t>n</a:t>
                  </a:r>
                  <a:endParaRPr lang="en-US" sz="1600" b="1" i="0" dirty="0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8" name="Rectangle 20"/>
                <p:cNvSpPr>
                  <a:spLocks noChangeArrowheads="1"/>
                </p:cNvSpPr>
                <p:nvPr/>
              </p:nvSpPr>
              <p:spPr bwMode="auto">
                <a:xfrm>
                  <a:off x="3315" y="2183"/>
                  <a:ext cx="372" cy="88"/>
                </a:xfrm>
                <a:prstGeom prst="rect">
                  <a:avLst/>
                </a:prstGeom>
                <a:grp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pPr>
                    <a:spcBef>
                      <a:spcPct val="20000"/>
                    </a:spcBef>
                    <a:defRPr/>
                  </a:pPr>
                  <a:r>
                    <a:rPr lang="en-US" sz="700" b="1" i="0" dirty="0">
                      <a:solidFill>
                        <a:srgbClr val="000000"/>
                      </a:solidFill>
                      <a:latin typeface="Arial" pitchFamily="34" charset="0"/>
                    </a:rPr>
                    <a:t>Greenwald</a:t>
                  </a:r>
                  <a:endParaRPr lang="en-US" sz="1600" b="1" i="0" dirty="0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48" name="Rectangle 21"/>
              <p:cNvSpPr>
                <a:spLocks noChangeArrowheads="1"/>
              </p:cNvSpPr>
              <p:nvPr/>
            </p:nvSpPr>
            <p:spPr bwMode="auto">
              <a:xfrm>
                <a:off x="6222999" y="4043364"/>
                <a:ext cx="287718" cy="1802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900" b="1" i="0" dirty="0">
                    <a:solidFill>
                      <a:srgbClr val="000000"/>
                    </a:solidFill>
                    <a:latin typeface="Arial" pitchFamily="34" charset="0"/>
                  </a:rPr>
                  <a:t>0.95</a:t>
                </a:r>
                <a:endParaRPr lang="en-US" sz="1400" b="1" i="0" dirty="0"/>
              </a:p>
            </p:txBody>
          </p:sp>
          <p:sp>
            <p:nvSpPr>
              <p:cNvPr id="49" name="Rectangle 22"/>
              <p:cNvSpPr>
                <a:spLocks noChangeArrowheads="1"/>
              </p:cNvSpPr>
              <p:nvPr/>
            </p:nvSpPr>
            <p:spPr bwMode="auto">
              <a:xfrm>
                <a:off x="6224588" y="4195763"/>
                <a:ext cx="287718" cy="18023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en-US" sz="900" b="1" i="0" dirty="0">
                    <a:solidFill>
                      <a:srgbClr val="000000"/>
                    </a:solidFill>
                    <a:latin typeface="Arial" pitchFamily="34" charset="0"/>
                  </a:rPr>
                  <a:t>0.72</a:t>
                </a:r>
                <a:endParaRPr lang="en-US" sz="1400" b="1" i="0" dirty="0"/>
              </a:p>
            </p:txBody>
          </p:sp>
        </p:grpSp>
        <p:sp>
          <p:nvSpPr>
            <p:cNvPr id="39" name="TextBox 63"/>
            <p:cNvSpPr txBox="1">
              <a:spLocks noChangeArrowheads="1"/>
            </p:cNvSpPr>
            <p:nvPr/>
          </p:nvSpPr>
          <p:spPr bwMode="auto">
            <a:xfrm>
              <a:off x="6144101" y="3850289"/>
              <a:ext cx="2930769" cy="40252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 lIns="0" tIns="182880" rIns="0" bIns="0">
              <a:spAutoFit/>
            </a:bodyPr>
            <a:lstStyle/>
            <a:p>
              <a:pPr algn="ctr">
                <a:lnSpc>
                  <a:spcPct val="90000"/>
                </a:lnSpc>
                <a:spcBef>
                  <a:spcPct val="20000"/>
                </a:spcBef>
                <a:defRPr/>
              </a:pPr>
              <a:r>
                <a:rPr lang="en-US" sz="900" b="1" i="0" dirty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I</a:t>
              </a:r>
              <a:r>
                <a:rPr lang="en-US" sz="900" b="1" i="0" baseline="-25000" dirty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P</a:t>
              </a:r>
              <a:r>
                <a:rPr lang="en-US" sz="900" b="1" i="0" dirty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=0.95MA, </a:t>
              </a:r>
              <a:r>
                <a:rPr lang="en-US" sz="900" b="1" i="0" dirty="0" err="1" smtClean="0">
                  <a:solidFill>
                    <a:schemeClr val="bg1">
                      <a:lumMod val="65000"/>
                    </a:schemeClr>
                  </a:solidFill>
                  <a:latin typeface="Symbol" pitchFamily="18" charset="2"/>
                </a:rPr>
                <a:t>b</a:t>
              </a:r>
              <a:r>
                <a:rPr lang="en-US" sz="900" b="1" i="0" baseline="-25000" dirty="0" err="1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N</a:t>
              </a:r>
              <a:r>
                <a:rPr lang="en-US" sz="900" b="1" i="0" dirty="0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=5</a:t>
              </a:r>
              <a:r>
                <a:rPr lang="en-US" sz="900" b="1" i="0" dirty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, </a:t>
              </a:r>
              <a:r>
                <a:rPr lang="en-US" sz="900" b="1" i="0" dirty="0" err="1">
                  <a:solidFill>
                    <a:schemeClr val="bg1">
                      <a:lumMod val="65000"/>
                    </a:schemeClr>
                  </a:solidFill>
                  <a:latin typeface="Symbol" pitchFamily="18" charset="2"/>
                </a:rPr>
                <a:t>b</a:t>
              </a:r>
              <a:r>
                <a:rPr lang="en-US" sz="900" b="1" i="0" baseline="-25000" dirty="0" err="1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T</a:t>
              </a:r>
              <a:r>
                <a:rPr lang="en-US" sz="900" b="1" i="0" dirty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 = 10</a:t>
              </a:r>
              <a:r>
                <a:rPr lang="en-US" sz="900" b="1" i="0" dirty="0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%, B</a:t>
              </a:r>
              <a:r>
                <a:rPr lang="en-US" sz="900" b="1" i="0" baseline="-25000" dirty="0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T </a:t>
              </a:r>
              <a:r>
                <a:rPr lang="en-US" sz="900" b="1" i="0" dirty="0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= 1T, P</a:t>
              </a:r>
              <a:r>
                <a:rPr lang="en-US" sz="900" b="1" i="0" baseline="-25000" dirty="0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NBI </a:t>
              </a:r>
              <a:r>
                <a:rPr lang="en-US" sz="900" b="1" i="0" dirty="0" smtClean="0">
                  <a:solidFill>
                    <a:schemeClr val="bg1">
                      <a:lumMod val="65000"/>
                    </a:schemeClr>
                  </a:solidFill>
                  <a:latin typeface="Arial Narrow" pitchFamily="34" charset="0"/>
                </a:rPr>
                <a:t>= 10MW</a:t>
              </a:r>
              <a:endParaRPr lang="en-US" sz="900" b="1" i="0" dirty="0">
                <a:solidFill>
                  <a:schemeClr val="bg1">
                    <a:lumMod val="65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61" name="Content Placeholder 1"/>
          <p:cNvSpPr txBox="1">
            <a:spLocks/>
          </p:cNvSpPr>
          <p:nvPr/>
        </p:nvSpPr>
        <p:spPr>
          <a:xfrm>
            <a:off x="76200" y="3456393"/>
            <a:ext cx="2743200" cy="1401357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0" rtlCol="0" anchor="ctr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20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Vary &amp; control </a:t>
            </a:r>
            <a:r>
              <a:rPr lang="en-US" sz="2000" b="1" dirty="0" err="1" smtClean="0">
                <a:solidFill>
                  <a:srgbClr val="008080"/>
                </a:solidFill>
                <a:latin typeface="Arial Narrow" panose="020B0606020202030204" pitchFamily="34" charset="0"/>
              </a:rPr>
              <a:t>q</a:t>
            </a:r>
            <a:r>
              <a:rPr lang="en-US" sz="2000" b="1" baseline="-25000" dirty="0" err="1" smtClean="0">
                <a:solidFill>
                  <a:srgbClr val="008080"/>
                </a:solidFill>
                <a:latin typeface="Arial Narrow" panose="020B0606020202030204" pitchFamily="34" charset="0"/>
              </a:rPr>
              <a:t>min</a:t>
            </a:r>
            <a:r>
              <a:rPr lang="en-US" sz="20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 via:</a:t>
            </a:r>
            <a:endParaRPr lang="en-US" sz="2000" b="1" dirty="0">
              <a:solidFill>
                <a:srgbClr val="008080"/>
              </a:solidFill>
              <a:latin typeface="Arial Narrow" panose="020B0606020202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beam source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plasma density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solidFill>
                  <a:srgbClr val="008080"/>
                </a:solidFill>
                <a:latin typeface="Arial Narrow" panose="020B0606020202030204" pitchFamily="34" charset="0"/>
              </a:rPr>
              <a:t>outer gap (not shown) </a:t>
            </a:r>
            <a:endParaRPr lang="en-US" sz="1800" b="1" dirty="0" smtClean="0">
              <a:solidFill>
                <a:srgbClr val="008080"/>
              </a:solidFill>
              <a:latin typeface="Arial Narrow" panose="020B0606020202030204" pitchFamily="34" charset="0"/>
            </a:endParaRPr>
          </a:p>
        </p:txBody>
      </p:sp>
      <p:sp>
        <p:nvSpPr>
          <p:cNvPr id="62" name="object 282"/>
          <p:cNvSpPr txBox="1"/>
          <p:nvPr/>
        </p:nvSpPr>
        <p:spPr>
          <a:xfrm>
            <a:off x="168590" y="3394024"/>
            <a:ext cx="1219200" cy="1737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1050" spc="-10" dirty="0" smtClean="0">
                <a:solidFill>
                  <a:srgbClr val="1F497D"/>
                </a:solidFill>
                <a:latin typeface="Arial"/>
                <a:cs typeface="Arial"/>
              </a:rPr>
              <a:t>Boyer, NF (2015)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63" name="Right Arrow 62"/>
          <p:cNvSpPr/>
          <p:nvPr/>
        </p:nvSpPr>
        <p:spPr>
          <a:xfrm rot="10800000" flipH="1">
            <a:off x="1995321" y="4016074"/>
            <a:ext cx="366879" cy="411819"/>
          </a:xfrm>
          <a:prstGeom prst="rightArrow">
            <a:avLst>
              <a:gd name="adj1" fmla="val 100000"/>
              <a:gd name="adj2" fmla="val 33384"/>
            </a:avLst>
          </a:prstGeom>
          <a:solidFill>
            <a:srgbClr val="0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357274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0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NSTX-U will be leading (only) ST able to </a:t>
            </a:r>
            <a:br>
              <a:rPr lang="en-US" sz="2800" b="1" dirty="0" smtClean="0"/>
            </a:br>
            <a:r>
              <a:rPr lang="en-US" sz="2800" b="1" dirty="0" smtClean="0"/>
              <a:t>access </a:t>
            </a:r>
            <a:r>
              <a:rPr lang="en-US" sz="2800" b="1" dirty="0"/>
              <a:t>and study kinetic RWM physics in-depth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993" y="819150"/>
            <a:ext cx="8991600" cy="381000"/>
          </a:xfrm>
        </p:spPr>
        <p:txBody>
          <a:bodyPr anchor="ctr">
            <a:noAutofit/>
          </a:bodyPr>
          <a:lstStyle/>
          <a:p>
            <a:pPr marL="230188" indent="-230188"/>
            <a:r>
              <a:rPr lang="en-US" sz="2200" b="1" dirty="0" smtClean="0">
                <a:latin typeface="Arial Narrow" panose="020B0606020202030204" pitchFamily="34" charset="0"/>
              </a:rPr>
              <a:t>NSTX showed that resonant damping can stabilize resistive wall mode (RWM)</a:t>
            </a:r>
            <a:endParaRPr lang="en-US" sz="2200" b="1" dirty="0">
              <a:latin typeface="Arial Narrow" panose="020B0606020202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6180492" y="1344006"/>
            <a:ext cx="2887308" cy="3285144"/>
            <a:chOff x="6021042" y="1320076"/>
            <a:chExt cx="2887308" cy="328514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1042" y="1884106"/>
              <a:ext cx="2887308" cy="2721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8681708" y="2952751"/>
              <a:ext cx="191661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Content Placeholder 1"/>
            <p:cNvSpPr txBox="1">
              <a:spLocks/>
            </p:cNvSpPr>
            <p:nvPr/>
          </p:nvSpPr>
          <p:spPr>
            <a:xfrm>
              <a:off x="6317550" y="1320076"/>
              <a:ext cx="2286000" cy="564030"/>
            </a:xfrm>
            <a:prstGeom prst="rect">
              <a:avLst/>
            </a:prstGeom>
          </p:spPr>
          <p:txBody>
            <a:bodyPr vert="horz" lIns="0" tIns="45720" rIns="0" bIns="45720" rtlCol="0">
              <a:noAutofit/>
            </a:bodyPr>
            <a:lstStyle>
              <a:lvl1pPr marL="228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457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–"/>
                <a:defRPr sz="2400" kern="1200">
                  <a:solidFill>
                    <a:srgbClr val="336699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685800" indent="-228600" algn="l" defTabSz="914400" rtl="0" eaLnBrk="1" latinLnBrk="0" hangingPunct="1">
                <a:spcBef>
                  <a:spcPct val="20000"/>
                </a:spcBef>
                <a:buFont typeface="Wingdings" panose="05000000000000000000" pitchFamily="2" charset="2"/>
                <a:buChar char="§"/>
                <a:defRPr sz="2000" kern="1200">
                  <a:solidFill>
                    <a:srgbClr val="92000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85725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rgbClr val="008080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028700" indent="-17145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»"/>
                <a:defRPr sz="16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80000"/>
                </a:lnSpc>
                <a:buNone/>
              </a:pPr>
              <a:r>
                <a:rPr lang="en-US" sz="1600" b="1" dirty="0">
                  <a:latin typeface="Arial Narrow" panose="020B0606020202030204" pitchFamily="34" charset="0"/>
                </a:rPr>
                <a:t>Reduced drift-kinetic </a:t>
              </a:r>
              <a:r>
                <a:rPr lang="en-US" sz="1600" b="1" dirty="0" smtClean="0">
                  <a:latin typeface="Arial Narrow" panose="020B0606020202030204" pitchFamily="34" charset="0"/>
                </a:rPr>
                <a:t>MHD</a:t>
              </a:r>
            </a:p>
            <a:p>
              <a:pPr marL="0" indent="0" algn="ctr">
                <a:lnSpc>
                  <a:spcPct val="80000"/>
                </a:lnSpc>
                <a:buNone/>
              </a:pPr>
              <a:r>
                <a:rPr lang="en-US" sz="2000" b="1" dirty="0" smtClean="0">
                  <a:latin typeface="Arial Narrow" panose="020B0606020202030204" pitchFamily="34" charset="0"/>
                </a:rPr>
                <a:t>RWM stability map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310108" y="1962150"/>
              <a:ext cx="755015" cy="43088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r>
                <a:rPr lang="en-US" sz="2800" b="1" dirty="0" err="1" smtClean="0">
                  <a:solidFill>
                    <a:schemeClr val="bg1"/>
                  </a:solidFill>
                  <a:latin typeface="Symbol" panose="05050102010706020507" pitchFamily="18" charset="2"/>
                </a:rPr>
                <a:t>gt</a:t>
              </a:r>
              <a:r>
                <a:rPr lang="en-US" sz="2800" b="1" baseline="-25000" dirty="0" err="1" smtClean="0">
                  <a:solidFill>
                    <a:schemeClr val="bg1"/>
                  </a:solidFill>
                </a:rPr>
                <a:t>wall</a:t>
              </a:r>
              <a:endParaRPr lang="en-US" sz="2800" b="1" baseline="-250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87357" y="1536893"/>
            <a:ext cx="2704307" cy="2865995"/>
            <a:chOff x="5451475" y="1097993"/>
            <a:chExt cx="2704307" cy="2865995"/>
          </a:xfrm>
        </p:grpSpPr>
        <p:sp>
          <p:nvSpPr>
            <p:cNvPr id="27" name="Text Box 17"/>
            <p:cNvSpPr txBox="1">
              <a:spLocks noChangeArrowheads="1"/>
            </p:cNvSpPr>
            <p:nvPr/>
          </p:nvSpPr>
          <p:spPr bwMode="auto">
            <a:xfrm>
              <a:off x="5755482" y="1097993"/>
              <a:ext cx="2400300" cy="430887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sz="1400" b="1" i="0" dirty="0"/>
                <a:t>Torque Profiles From 6 </a:t>
              </a:r>
              <a:endParaRPr lang="en-US" sz="1400" b="1" i="0" dirty="0" smtClean="0"/>
            </a:p>
            <a:p>
              <a:pPr algn="ctr"/>
              <a:r>
                <a:rPr lang="en-US" sz="1400" b="1" i="0" dirty="0" smtClean="0"/>
                <a:t>Different NBI </a:t>
              </a:r>
              <a:r>
                <a:rPr lang="en-US" sz="1400" b="1" i="0" dirty="0"/>
                <a:t>Sources</a:t>
              </a: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608637" y="2589213"/>
              <a:ext cx="768350" cy="396875"/>
            </a:xfrm>
            <a:prstGeom prst="rect">
              <a:avLst/>
            </a:prstGeom>
            <a:noFill/>
            <a:ln w="1587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174625" indent="-174625">
                <a:lnSpc>
                  <a:spcPct val="70000"/>
                </a:lnSpc>
              </a:pPr>
              <a:r>
                <a:rPr lang="en-US"/>
                <a:t>Neutral </a:t>
              </a:r>
            </a:p>
            <a:p>
              <a:pPr marL="174625" indent="-174625">
                <a:lnSpc>
                  <a:spcPct val="70000"/>
                </a:lnSpc>
              </a:pPr>
              <a:r>
                <a:rPr lang="en-US"/>
                <a:t>Beams</a:t>
              </a:r>
            </a:p>
            <a:p>
              <a:pPr marL="174625" indent="-174625">
                <a:lnSpc>
                  <a:spcPct val="70000"/>
                </a:lnSpc>
              </a:pPr>
              <a:r>
                <a:rPr lang="en-US"/>
                <a:t>(TRANSP)</a:t>
              </a:r>
            </a:p>
          </p:txBody>
        </p:sp>
        <p:pic>
          <p:nvPicPr>
            <p:cNvPr id="30" name="Picture 24" descr="Screen shot 2012-04-09 at 1.44.52 P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451475" y="1550988"/>
              <a:ext cx="2632075" cy="241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2"/>
            <p:cNvSpPr txBox="1">
              <a:spLocks noChangeArrowheads="1"/>
            </p:cNvSpPr>
            <p:nvPr/>
          </p:nvSpPr>
          <p:spPr bwMode="auto">
            <a:xfrm>
              <a:off x="6837362" y="1611313"/>
              <a:ext cx="1147763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12" tIns="41005" rIns="82012" bIns="41005">
              <a:spAutoFit/>
            </a:bodyPr>
            <a:lstStyle/>
            <a:p>
              <a:r>
                <a:rPr lang="en-US" sz="1300">
                  <a:solidFill>
                    <a:srgbClr val="A14796"/>
                  </a:solidFill>
                </a:rPr>
                <a:t>Largest R</a:t>
              </a:r>
              <a:r>
                <a:rPr lang="en-US" sz="1300" baseline="-25000">
                  <a:solidFill>
                    <a:srgbClr val="A14796"/>
                  </a:solidFill>
                </a:rPr>
                <a:t>tan</a:t>
              </a:r>
              <a:endParaRPr lang="en-US" sz="1300">
                <a:solidFill>
                  <a:srgbClr val="A14796"/>
                </a:solidFill>
              </a:endParaRPr>
            </a:p>
          </p:txBody>
        </p:sp>
        <p:sp>
          <p:nvSpPr>
            <p:cNvPr id="32" name="TextBox 33"/>
            <p:cNvSpPr txBox="1">
              <a:spLocks noChangeArrowheads="1"/>
            </p:cNvSpPr>
            <p:nvPr/>
          </p:nvSpPr>
          <p:spPr bwMode="auto">
            <a:xfrm>
              <a:off x="6535737" y="3225800"/>
              <a:ext cx="1230313" cy="282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82012" tIns="41005" rIns="82012" bIns="41005">
              <a:spAutoFit/>
            </a:bodyPr>
            <a:lstStyle/>
            <a:p>
              <a:r>
                <a:rPr lang="en-US" sz="1300">
                  <a:solidFill>
                    <a:srgbClr val="FF0000"/>
                  </a:solidFill>
                </a:rPr>
                <a:t>Smallest R</a:t>
              </a:r>
              <a:r>
                <a:rPr lang="en-US" sz="1300" baseline="-25000">
                  <a:solidFill>
                    <a:srgbClr val="FF0000"/>
                  </a:solidFill>
                </a:rPr>
                <a:t>tan</a:t>
              </a:r>
              <a:endParaRPr lang="en-US" sz="1300">
                <a:solidFill>
                  <a:srgbClr val="FF0000"/>
                </a:solidFill>
              </a:endParaRPr>
            </a:p>
          </p:txBody>
        </p:sp>
        <p:cxnSp>
          <p:nvCxnSpPr>
            <p:cNvPr id="33" name="Straight Connector 35"/>
            <p:cNvCxnSpPr>
              <a:cxnSpLocks noChangeShapeType="1"/>
            </p:cNvCxnSpPr>
            <p:nvPr/>
          </p:nvCxnSpPr>
          <p:spPr bwMode="auto">
            <a:xfrm rot="16200000" flipV="1">
              <a:off x="6772275" y="3022600"/>
              <a:ext cx="336550" cy="6985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</p:cxnSp>
        <p:cxnSp>
          <p:nvCxnSpPr>
            <p:cNvPr id="34" name="Straight Connector 36"/>
            <p:cNvCxnSpPr>
              <a:cxnSpLocks noChangeShapeType="1"/>
            </p:cNvCxnSpPr>
            <p:nvPr/>
          </p:nvCxnSpPr>
          <p:spPr bwMode="auto">
            <a:xfrm rot="5400000">
              <a:off x="7235031" y="1928019"/>
              <a:ext cx="212725" cy="39687"/>
            </a:xfrm>
            <a:prstGeom prst="line">
              <a:avLst/>
            </a:prstGeom>
            <a:noFill/>
            <a:ln w="15875">
              <a:solidFill>
                <a:srgbClr val="910F7B"/>
              </a:solidFill>
              <a:round/>
              <a:headEnd/>
              <a:tailEnd type="triangle" w="med" len="med"/>
            </a:ln>
          </p:spPr>
        </p:cxnSp>
      </p:grpSp>
      <p:grpSp>
        <p:nvGrpSpPr>
          <p:cNvPr id="56" name="Group 55"/>
          <p:cNvGrpSpPr/>
          <p:nvPr/>
        </p:nvGrpSpPr>
        <p:grpSpPr>
          <a:xfrm>
            <a:off x="2881254" y="1276350"/>
            <a:ext cx="3214746" cy="3215110"/>
            <a:chOff x="27736" y="1330464"/>
            <a:chExt cx="3214746" cy="3215110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2114550"/>
              <a:ext cx="3090082" cy="2431024"/>
              <a:chOff x="5959118" y="2274326"/>
              <a:chExt cx="3090082" cy="2431024"/>
            </a:xfrm>
          </p:grpSpPr>
          <p:pic>
            <p:nvPicPr>
              <p:cNvPr id="1024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000" y="2274326"/>
                <a:ext cx="1250235" cy="12851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45" name="Picture 5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416299" y="2360186"/>
                <a:ext cx="1632901" cy="11908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" name="Content Placeholder 1"/>
              <p:cNvSpPr txBox="1">
                <a:spLocks/>
              </p:cNvSpPr>
              <p:nvPr/>
            </p:nvSpPr>
            <p:spPr>
              <a:xfrm>
                <a:off x="5959118" y="3629254"/>
                <a:ext cx="2974128" cy="107609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1pPr>
                <a:lvl2pPr marL="457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400" kern="1200">
                    <a:solidFill>
                      <a:srgbClr val="336699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2pPr>
                <a:lvl3pPr marL="685800" indent="-228600" algn="l" defTabSz="914400" rtl="0" eaLnBrk="1" latinLnBrk="0" hangingPunct="1">
                  <a:spcBef>
                    <a:spcPct val="20000"/>
                  </a:spcBef>
                  <a:buFont typeface="Wingdings" panose="05000000000000000000" pitchFamily="2" charset="2"/>
                  <a:buChar char="§"/>
                  <a:defRPr sz="2000" kern="1200">
                    <a:solidFill>
                      <a:srgbClr val="92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3pPr>
                <a:lvl4pPr marL="85725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rgbClr val="00808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4pPr>
                <a:lvl5pPr marL="1028700" indent="-1714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600" kern="120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ctr">
                  <a:lnSpc>
                    <a:spcPct val="80000"/>
                  </a:lnSpc>
                  <a:buNone/>
                </a:pPr>
                <a:r>
                  <a:rPr lang="en-US" sz="2000" b="1" dirty="0" smtClean="0">
                    <a:latin typeface="Arial Narrow" panose="020B0606020202030204" pitchFamily="34" charset="0"/>
                  </a:rPr>
                  <a:t>Use neutral beams, rotation damping from 3D fields, other actuators to control rotation for </a:t>
                </a:r>
                <a:r>
                  <a:rPr lang="en-US" sz="2000" b="1" dirty="0" smtClean="0">
                    <a:solidFill>
                      <a:srgbClr val="0000FF"/>
                    </a:solidFill>
                    <a:latin typeface="Arial Narrow" panose="020B0606020202030204" pitchFamily="34" charset="0"/>
                  </a:rPr>
                  <a:t>RWM stability</a:t>
                </a:r>
                <a:endParaRPr lang="en-US" sz="2000" b="1" dirty="0">
                  <a:solidFill>
                    <a:srgbClr val="0000FF"/>
                  </a:solidFill>
                  <a:latin typeface="Arial Narrow" panose="020B0606020202030204" pitchFamily="34" charset="0"/>
                </a:endParaRP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 flipH="1">
              <a:off x="2144263" y="1962150"/>
              <a:ext cx="140884" cy="711439"/>
            </a:xfrm>
            <a:prstGeom prst="straightConnector1">
              <a:avLst/>
            </a:prstGeom>
            <a:ln w="22225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27736" y="1330464"/>
              <a:ext cx="31726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latin typeface="Arial Narrow" panose="020B0606020202030204" pitchFamily="34" charset="0"/>
                </a:rPr>
                <a:t>Passive stabilizing plates:  </a:t>
              </a:r>
            </a:p>
            <a:p>
              <a:pPr algn="ctr"/>
              <a:r>
                <a:rPr lang="en-US" b="1" dirty="0" err="1" smtClean="0">
                  <a:latin typeface="Symbol" panose="05050102010706020507" pitchFamily="18" charset="2"/>
                </a:rPr>
                <a:t>b</a:t>
              </a:r>
              <a:r>
                <a:rPr lang="en-US" b="1" baseline="-25000" dirty="0" err="1" smtClean="0">
                  <a:latin typeface="Arial Narrow" panose="020B0606020202030204" pitchFamily="34" charset="0"/>
                </a:rPr>
                <a:t>N</a:t>
              </a:r>
              <a:r>
                <a:rPr lang="en-US" b="1" dirty="0" smtClean="0">
                  <a:latin typeface="Arial Narrow" panose="020B0606020202030204" pitchFamily="34" charset="0"/>
                </a:rPr>
                <a:t> </a:t>
              </a:r>
              <a:r>
                <a:rPr lang="en-US" b="1" dirty="0" smtClean="0">
                  <a:latin typeface="Arial Narrow" panose="020B0606020202030204" pitchFamily="34" charset="0"/>
                  <a:sym typeface="Symbol"/>
                </a:rPr>
                <a:t></a:t>
              </a:r>
              <a:r>
                <a:rPr lang="en-US" b="1" dirty="0" smtClean="0">
                  <a:latin typeface="Arial Narrow" panose="020B0606020202030204" pitchFamily="34" charset="0"/>
                </a:rPr>
                <a:t> 4 (no-wall) </a:t>
              </a:r>
              <a:r>
                <a:rPr lang="en-US" b="1" dirty="0" smtClean="0">
                  <a:latin typeface="Arial Narrow" panose="020B0606020202030204" pitchFamily="34" charset="0"/>
                  <a:sym typeface="Wingdings" panose="05000000000000000000" pitchFamily="2" charset="2"/>
                </a:rPr>
                <a:t> 6 (with-wall)</a:t>
              </a:r>
              <a:endParaRPr lang="en-US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9" name="Right Arrow 58"/>
          <p:cNvSpPr/>
          <p:nvPr/>
        </p:nvSpPr>
        <p:spPr>
          <a:xfrm rot="9060426" flipH="1" flipV="1">
            <a:off x="5766234" y="3861862"/>
            <a:ext cx="1493473" cy="189274"/>
          </a:xfrm>
          <a:prstGeom prst="rightArrow">
            <a:avLst>
              <a:gd name="adj1" fmla="val 61870"/>
              <a:gd name="adj2" fmla="val 52374"/>
            </a:avLst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477000" y="4629150"/>
            <a:ext cx="204934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dirty="0" smtClean="0">
                <a:latin typeface="Arial Narrow" panose="020B0606020202030204" pitchFamily="34" charset="0"/>
              </a:rPr>
              <a:t>J. </a:t>
            </a:r>
            <a:r>
              <a:rPr lang="en-US" sz="1200" dirty="0" err="1" smtClean="0">
                <a:latin typeface="Arial Narrow" panose="020B0606020202030204" pitchFamily="34" charset="0"/>
              </a:rPr>
              <a:t>Berkery</a:t>
            </a:r>
            <a:r>
              <a:rPr lang="en-US" sz="1200" dirty="0" smtClean="0">
                <a:latin typeface="Arial Narrow" panose="020B0606020202030204" pitchFamily="34" charset="0"/>
              </a:rPr>
              <a:t>, Phys. Plasmas</a:t>
            </a:r>
            <a:r>
              <a:rPr lang="en-US" sz="1200" dirty="0">
                <a:latin typeface="Arial Narrow" panose="020B0606020202030204" pitchFamily="34" charset="0"/>
              </a:rPr>
              <a:t> </a:t>
            </a:r>
            <a:r>
              <a:rPr lang="en-US" sz="1200" dirty="0" smtClean="0">
                <a:latin typeface="Arial Narrow" panose="020B0606020202030204" pitchFamily="34" charset="0"/>
              </a:rPr>
              <a:t>(2017)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8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/>
              <p:cNvSpPr>
                <a:spLocks noGrp="1"/>
              </p:cNvSpPr>
              <p:nvPr>
                <p:ph idx="1"/>
              </p:nvPr>
            </p:nvSpPr>
            <p:spPr>
              <a:xfrm>
                <a:off x="76200" y="800100"/>
                <a:ext cx="8991600" cy="3653156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sz="2400" dirty="0" smtClean="0">
                    <a:solidFill>
                      <a:srgbClr val="920000"/>
                    </a:solidFill>
                  </a:rPr>
                  <a:t>Significant uncertainty (factor of 2) in projected scrape-off layer heat flux width </a:t>
                </a:r>
                <a:r>
                  <a:rPr lang="en-US" sz="2400" dirty="0" err="1" smtClean="0">
                    <a:solidFill>
                      <a:srgbClr val="920000"/>
                    </a:solidFill>
                    <a:latin typeface="Symbol" panose="05050102010706020507" pitchFamily="18" charset="2"/>
                  </a:rPr>
                  <a:t>l</a:t>
                </a:r>
                <a:r>
                  <a:rPr lang="en-US" sz="2400" baseline="-25000" dirty="0" err="1" smtClean="0">
                    <a:solidFill>
                      <a:srgbClr val="920000"/>
                    </a:solidFill>
                  </a:rPr>
                  <a:t>q</a:t>
                </a:r>
                <a:r>
                  <a:rPr lang="en-US" sz="2400" dirty="0" smtClean="0">
                    <a:solidFill>
                      <a:srgbClr val="920000"/>
                    </a:solidFill>
                  </a:rPr>
                  <a:t> at full performance NSTX-U (2MA, 1T, 10MW)</a:t>
                </a:r>
              </a:p>
              <a:p>
                <a:endParaRPr lang="en-US" sz="1400" b="1" u="sng" dirty="0" smtClean="0"/>
              </a:p>
              <a:p>
                <a:r>
                  <a:rPr lang="en-US" sz="2000" b="1" dirty="0" smtClean="0"/>
                  <a:t>Heuristic Drift Scaling [</a:t>
                </a:r>
                <a:r>
                  <a:rPr lang="en-US" sz="2000" b="1" dirty="0" err="1" smtClean="0"/>
                  <a:t>Eich</a:t>
                </a:r>
                <a:r>
                  <a:rPr lang="en-US" sz="2000" b="1" dirty="0" smtClean="0"/>
                  <a:t>, PRL 2011]: 		1.9 </a:t>
                </a:r>
                <a:r>
                  <a:rPr lang="en-US" sz="2000" b="1" dirty="0"/>
                  <a:t>[mm]</a:t>
                </a:r>
              </a:p>
              <a:p>
                <a:pPr marL="0" indent="0">
                  <a:buNone/>
                </a:pPr>
                <a:r>
                  <a:rPr lang="en-US" sz="2000" b="1" dirty="0"/>
                  <a:t> </a:t>
                </a:r>
                <a:r>
                  <a:rPr lang="en-US" sz="2000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latin typeface="Cambria Math"/>
                          </a:rPr>
                          <m:t>𝝀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𝒒</m:t>
                        </m:r>
                      </m:sub>
                    </m:sSub>
                    <m:r>
                      <a:rPr lang="en-US" sz="2000" b="1" i="1" smtClean="0">
                        <a:latin typeface="Cambria Math"/>
                      </a:rPr>
                      <m:t> ~ </m:t>
                    </m:r>
                    <m:sSubSup>
                      <m:sSub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0" smtClean="0">
                            <a:latin typeface="Cambria Math"/>
                          </a:rPr>
                          <m:t>𝐁</m:t>
                        </m:r>
                      </m:e>
                      <m:sub>
                        <m:r>
                          <a:rPr lang="en-US" sz="2000" b="1" i="0" smtClean="0">
                            <a:latin typeface="Cambria Math"/>
                          </a:rPr>
                          <m:t>𝐓</m:t>
                        </m:r>
                      </m:sub>
                      <m:sup>
                        <m:r>
                          <a:rPr lang="en-US" sz="2000" b="1" i="0" smtClean="0">
                            <a:latin typeface="Cambria Math"/>
                          </a:rPr>
                          <m:t>−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𝟕</m:t>
                        </m:r>
                        <m:r>
                          <a:rPr lang="en-US" sz="2000" b="1" i="0" smtClean="0">
                            <a:latin typeface="Cambria Math"/>
                          </a:rPr>
                          <m:t>/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𝟖</m:t>
                        </m:r>
                      </m:sup>
                    </m:sSubSup>
                    <m:sSubSup>
                      <m:sSubSupPr>
                        <m:ctrlPr>
                          <a:rPr lang="en-US" sz="2000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000" b="1" i="1" smtClean="0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en-US" sz="2000" b="1" i="1" smtClean="0">
                            <a:latin typeface="Cambria Math"/>
                          </a:rPr>
                          <m:t>𝒄𝒚𝒍</m:t>
                        </m:r>
                      </m:sub>
                      <m:sup>
                        <m:r>
                          <a:rPr lang="en-US" sz="2000" b="1" i="1" smtClean="0">
                            <a:latin typeface="Cambria Math"/>
                          </a:rPr>
                          <m:t>𝟗</m:t>
                        </m:r>
                        <m:r>
                          <a:rPr lang="en-US" sz="2000" b="1" i="1" smtClean="0">
                            <a:latin typeface="Cambria Math"/>
                          </a:rPr>
                          <m:t>/</m:t>
                        </m:r>
                        <m:r>
                          <a:rPr lang="en-US" sz="2000" b="1" i="1" smtClean="0">
                            <a:latin typeface="Cambria Math"/>
                          </a:rPr>
                          <m:t>𝟖</m:t>
                        </m:r>
                      </m:sup>
                    </m:sSubSup>
                  </m:oMath>
                </a14:m>
                <a:r>
                  <a:rPr lang="en-US" sz="2000" b="1" dirty="0" smtClean="0"/>
                  <a:t>  </a:t>
                </a:r>
                <a:r>
                  <a:rPr lang="en-US" sz="1600" b="1" dirty="0" smtClean="0"/>
                  <a:t>(used for Recovery PFC re-design </a:t>
                </a:r>
                <a:r>
                  <a:rPr lang="en-US" sz="1600" dirty="0" smtClean="0"/>
                  <a:t>– </a:t>
                </a:r>
                <a:r>
                  <a:rPr lang="en-US" sz="1600" i="1" dirty="0" smtClean="0"/>
                  <a:t>see Gerhardt presentation</a:t>
                </a:r>
                <a:r>
                  <a:rPr lang="en-US" sz="1600" b="1" dirty="0" smtClean="0"/>
                  <a:t>)</a:t>
                </a:r>
              </a:p>
              <a:p>
                <a:r>
                  <a:rPr lang="en-US" sz="2000" dirty="0" smtClean="0"/>
                  <a:t>Multi-machine </a:t>
                </a:r>
                <a:r>
                  <a:rPr lang="en-US" sz="2000" dirty="0" err="1" smtClean="0"/>
                  <a:t>Eich</a:t>
                </a:r>
                <a:r>
                  <a:rPr lang="en-US" sz="2000" dirty="0" smtClean="0"/>
                  <a:t> </a:t>
                </a:r>
                <a:r>
                  <a:rPr lang="en-US" sz="2000" dirty="0"/>
                  <a:t>Scaling </a:t>
                </a:r>
                <a:r>
                  <a:rPr lang="en-US" sz="2000" dirty="0" smtClean="0"/>
                  <a:t>(</a:t>
                </a:r>
                <a:r>
                  <a:rPr lang="en-US" sz="2000" dirty="0" err="1" smtClean="0"/>
                  <a:t>Eich</a:t>
                </a:r>
                <a:r>
                  <a:rPr lang="en-US" sz="2000" dirty="0"/>
                  <a:t>, NF </a:t>
                </a:r>
                <a:r>
                  <a:rPr lang="en-US" sz="2000" dirty="0" smtClean="0"/>
                  <a:t>2013</a:t>
                </a:r>
                <a:r>
                  <a:rPr lang="en-US" sz="2000" dirty="0"/>
                  <a:t>)</a:t>
                </a:r>
                <a:r>
                  <a:rPr lang="en-US" sz="2000" dirty="0" smtClean="0"/>
                  <a:t>:</a:t>
                </a:r>
                <a:r>
                  <a:rPr lang="en-US" sz="2000" dirty="0"/>
                  <a:t>	</a:t>
                </a:r>
                <a:r>
                  <a:rPr lang="en-US" sz="2000" dirty="0" smtClean="0"/>
                  <a:t>	</a:t>
                </a:r>
                <a:r>
                  <a:rPr lang="en-US" sz="2000" dirty="0" smtClean="0">
                    <a:ea typeface="Cambria Math"/>
                  </a:rPr>
                  <a:t>2.0 </a:t>
                </a:r>
                <a:r>
                  <a:rPr lang="en-US" sz="2000" dirty="0">
                    <a:ea typeface="Cambria Math"/>
                  </a:rPr>
                  <a:t>[mm</a:t>
                </a:r>
                <a:r>
                  <a:rPr lang="en-US" sz="2000" dirty="0" smtClean="0">
                    <a:ea typeface="Cambria Math"/>
                  </a:rPr>
                  <a:t>]</a:t>
                </a:r>
                <a:endParaRPr lang="en-US" sz="2000" dirty="0" smtClean="0"/>
              </a:p>
              <a:p>
                <a:r>
                  <a:rPr lang="en-US" sz="2000" dirty="0" smtClean="0"/>
                  <a:t>NSTX </a:t>
                </a:r>
                <a:r>
                  <a:rPr lang="en-US" sz="2000" dirty="0"/>
                  <a:t>scaling </a:t>
                </a:r>
                <a:r>
                  <a:rPr lang="en-US" sz="2000" dirty="0" smtClean="0"/>
                  <a:t>(Gray</a:t>
                </a:r>
                <a:r>
                  <a:rPr lang="en-US" sz="2000" dirty="0"/>
                  <a:t>, JNM </a:t>
                </a:r>
                <a:r>
                  <a:rPr lang="en-US" sz="2000" dirty="0" smtClean="0"/>
                  <a:t>2011): </a:t>
                </a:r>
                <a:r>
                  <a:rPr lang="en-US" sz="2000" dirty="0"/>
                  <a:t>	    	</a:t>
                </a:r>
                <a:r>
                  <a:rPr lang="en-US" sz="2000" dirty="0" smtClean="0"/>
                  <a:t>	</a:t>
                </a:r>
                <a:r>
                  <a:rPr lang="en-US" sz="2000" dirty="0" smtClean="0">
                    <a:ea typeface="Cambria Math"/>
                  </a:rPr>
                  <a:t>3.0 </a:t>
                </a:r>
                <a:r>
                  <a:rPr lang="en-US" sz="2000" dirty="0">
                    <a:ea typeface="Cambria Math"/>
                  </a:rPr>
                  <a:t>[mm</a:t>
                </a:r>
                <a:r>
                  <a:rPr lang="en-US" sz="2000" dirty="0" smtClean="0">
                    <a:ea typeface="Cambria Math"/>
                  </a:rPr>
                  <a:t>]</a:t>
                </a:r>
                <a:r>
                  <a:rPr lang="en-US" sz="2000" dirty="0" smtClean="0"/>
                  <a:t>             </a:t>
                </a:r>
              </a:p>
              <a:p>
                <a:r>
                  <a:rPr lang="en-US" sz="2000" dirty="0" smtClean="0"/>
                  <a:t>MAST scaling (Thornton, PPCF 2014</a:t>
                </a:r>
                <a:r>
                  <a:rPr lang="en-US" sz="2000" dirty="0"/>
                  <a:t>)</a:t>
                </a:r>
                <a:r>
                  <a:rPr lang="en-US" sz="2000" dirty="0" smtClean="0"/>
                  <a:t>:			</a:t>
                </a:r>
                <a:r>
                  <a:rPr lang="en-US" sz="2000" dirty="0" smtClean="0">
                    <a:ea typeface="Cambria Math"/>
                  </a:rPr>
                  <a:t>4.1 </a:t>
                </a:r>
                <a:r>
                  <a:rPr lang="en-US" sz="2000" dirty="0">
                    <a:ea typeface="Cambria Math"/>
                  </a:rPr>
                  <a:t>[mm</a:t>
                </a:r>
                <a:r>
                  <a:rPr lang="en-US" sz="2000" dirty="0" smtClean="0">
                    <a:ea typeface="Cambria Math"/>
                  </a:rPr>
                  <a:t>]</a:t>
                </a:r>
                <a:endParaRPr lang="en-US" sz="2000" dirty="0" smtClean="0"/>
              </a:p>
              <a:p>
                <a:r>
                  <a:rPr lang="en-US" sz="2000" dirty="0" smtClean="0">
                    <a:ea typeface="Cambria Math"/>
                  </a:rPr>
                  <a:t>XGC-1 simulation (unpublished – see backup):</a:t>
                </a:r>
                <a:r>
                  <a:rPr lang="en-US" sz="2000" dirty="0">
                    <a:ea typeface="Cambria Math"/>
                  </a:rPr>
                  <a:t>	</a:t>
                </a:r>
                <a:r>
                  <a:rPr lang="en-US" sz="2000" dirty="0" smtClean="0">
                    <a:ea typeface="Cambria Math"/>
                  </a:rPr>
                  <a:t>	3.0 </a:t>
                </a:r>
                <a:r>
                  <a:rPr lang="en-US" sz="2000" dirty="0">
                    <a:ea typeface="Cambria Math"/>
                  </a:rPr>
                  <a:t>[mm</a:t>
                </a:r>
                <a:r>
                  <a:rPr lang="en-US" sz="2000" dirty="0" smtClean="0">
                    <a:ea typeface="Cambria Math"/>
                  </a:rPr>
                  <a:t>]</a:t>
                </a:r>
                <a:endParaRPr lang="en-US" sz="2000" dirty="0">
                  <a:ea typeface="Cambria Math"/>
                </a:endParaRPr>
              </a:p>
            </p:txBody>
          </p:sp>
        </mc:Choice>
        <mc:Fallback xmlns="">
          <p:sp>
            <p:nvSpPr>
              <p:cNvPr id="2" name="Content Placeholder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800100"/>
                <a:ext cx="8991600" cy="3653156"/>
              </a:xfrm>
              <a:blipFill rotWithShape="1">
                <a:blip r:embed="rId2"/>
                <a:stretch>
                  <a:fillRect l="-1085" t="-1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spc="-45" dirty="0" smtClean="0"/>
              <a:t>NSTX-U at high </a:t>
            </a:r>
            <a:r>
              <a:rPr lang="en-US" sz="2800" b="1" spc="-45" dirty="0"/>
              <a:t>plasma current will play important role in understanding power exhaust </a:t>
            </a:r>
            <a:r>
              <a:rPr lang="en-US" sz="2800" b="1" spc="-45" dirty="0" smtClean="0"/>
              <a:t>width scaling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2057400" y="4453256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</a:t>
            </a:r>
            <a:r>
              <a:rPr lang="en-US" i="1" dirty="0" smtClean="0"/>
              <a:t>ee M. </a:t>
            </a:r>
            <a:r>
              <a:rPr lang="en-US" i="1" dirty="0" err="1" smtClean="0"/>
              <a:t>Reinke</a:t>
            </a:r>
            <a:r>
              <a:rPr lang="en-US" i="1" dirty="0" smtClean="0"/>
              <a:t> presentation for more detail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748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PAC Members and charge questions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ST and NSTX-U research goals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Program impacts from extended outage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questions addressed by NSTX-U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World-leading ST capabilities during initial ops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1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/>
              <a:t>REMINDER: </a:t>
            </a:r>
            <a:r>
              <a:rPr lang="en-US" sz="2400" dirty="0"/>
              <a:t>In FY2016 NSTX-U had </a:t>
            </a:r>
            <a:r>
              <a:rPr lang="en-US" sz="2400" dirty="0" smtClean="0"/>
              <a:t>scientifically </a:t>
            </a:r>
            <a:r>
              <a:rPr lang="en-US" sz="2400" dirty="0"/>
              <a:t>productive </a:t>
            </a:r>
            <a:r>
              <a:rPr lang="en-US" sz="2400" dirty="0" smtClean="0"/>
              <a:t>    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year, </a:t>
            </a:r>
            <a:r>
              <a:rPr lang="en-US" altLang="en-US" sz="2400" dirty="0" smtClean="0"/>
              <a:t>but </a:t>
            </a:r>
            <a:r>
              <a:rPr lang="en-US" altLang="en-US" sz="2400" dirty="0"/>
              <a:t>had </a:t>
            </a:r>
            <a:r>
              <a:rPr lang="en-US" altLang="en-US" sz="2400" dirty="0" smtClean="0"/>
              <a:t>to </a:t>
            </a:r>
            <a:r>
              <a:rPr lang="en-US" altLang="en-US" sz="2400" dirty="0"/>
              <a:t>cease operations due to failed </a:t>
            </a:r>
            <a:r>
              <a:rPr lang="en-US" altLang="en-US" sz="2400" dirty="0" err="1"/>
              <a:t>divertor</a:t>
            </a:r>
            <a:r>
              <a:rPr lang="en-US" altLang="en-US" sz="2400" dirty="0"/>
              <a:t> PF coil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89063" y="895350"/>
            <a:ext cx="5963368" cy="3050977"/>
          </a:xfrm>
          <a:prstGeom prst="roundRect">
            <a:avLst>
              <a:gd name="adj" fmla="val 3764"/>
            </a:avLst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189063" y="895350"/>
            <a:ext cx="6096000" cy="36957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Achieved H-mode on 8</a:t>
            </a:r>
            <a:r>
              <a:rPr lang="en-US" sz="2000" baseline="30000" dirty="0" smtClean="0">
                <a:latin typeface="Arial Narrow" panose="020B0606020202030204" pitchFamily="34" charset="0"/>
              </a:rPr>
              <a:t>th</a:t>
            </a:r>
            <a:r>
              <a:rPr lang="en-US" sz="2000" dirty="0" smtClean="0">
                <a:latin typeface="Arial Narrow" panose="020B0606020202030204" pitchFamily="34" charset="0"/>
              </a:rPr>
              <a:t> day of 10 weeks of operation</a:t>
            </a:r>
          </a:p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Surpassed magnetic field and pulse-duration of NSTX</a:t>
            </a:r>
          </a:p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Matched best NSTX H-mode performance at ~1MA</a:t>
            </a:r>
          </a:p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Identified, corrected dominant error fields (more to do…)</a:t>
            </a:r>
          </a:p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Commissioned all magnetic and kinetic profile diagnostics</a:t>
            </a:r>
          </a:p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New 2</a:t>
            </a:r>
            <a:r>
              <a:rPr lang="en-US" sz="2000" baseline="30000" dirty="0" smtClean="0">
                <a:latin typeface="Arial Narrow" panose="020B0606020202030204" pitchFamily="34" charset="0"/>
              </a:rPr>
              <a:t>nd</a:t>
            </a:r>
            <a:r>
              <a:rPr lang="en-US" sz="2000" dirty="0" smtClean="0">
                <a:latin typeface="Arial Narrow" panose="020B0606020202030204" pitchFamily="34" charset="0"/>
              </a:rPr>
              <a:t> NBI suppresses Global Alfven </a:t>
            </a:r>
            <a:r>
              <a:rPr lang="en-US" sz="2000" dirty="0" err="1" smtClean="0">
                <a:latin typeface="Arial Narrow" panose="020B0606020202030204" pitchFamily="34" charset="0"/>
              </a:rPr>
              <a:t>Eigenmodes</a:t>
            </a:r>
            <a:r>
              <a:rPr lang="en-US" sz="2000" dirty="0" smtClean="0">
                <a:latin typeface="Arial Narrow" panose="020B0606020202030204" pitchFamily="34" charset="0"/>
              </a:rPr>
              <a:t> (GAE)</a:t>
            </a:r>
          </a:p>
          <a:p>
            <a:pPr lvl="1">
              <a:lnSpc>
                <a:spcPct val="95000"/>
              </a:lnSpc>
            </a:pPr>
            <a:r>
              <a:rPr lang="en-US" sz="1600" dirty="0" smtClean="0">
                <a:latin typeface="Arial Narrow" panose="020B0606020202030204" pitchFamily="34" charset="0"/>
              </a:rPr>
              <a:t>Fredrickson – APS invited, PRL 2017</a:t>
            </a:r>
          </a:p>
          <a:p>
            <a:pPr>
              <a:lnSpc>
                <a:spcPct val="95000"/>
              </a:lnSpc>
            </a:pPr>
            <a:r>
              <a:rPr lang="en-US" sz="2000" dirty="0" smtClean="0">
                <a:latin typeface="Arial Narrow" panose="020B0606020202030204" pitchFamily="34" charset="0"/>
              </a:rPr>
              <a:t>Implemented techniques for controlled plasma shut down, disruption detection, commissioned new tools for mitigation</a:t>
            </a:r>
          </a:p>
          <a:p>
            <a:endParaRPr lang="en-US" sz="1000" dirty="0" smtClean="0">
              <a:latin typeface="Arial Narrow" panose="020B0606020202030204" pitchFamily="34" charset="0"/>
            </a:endParaRPr>
          </a:p>
          <a:p>
            <a:endParaRPr lang="en-US" sz="1000" dirty="0" smtClean="0">
              <a:latin typeface="Arial Narrow" panose="020B0606020202030204" pitchFamily="34" charset="0"/>
            </a:endParaRPr>
          </a:p>
          <a:p>
            <a:r>
              <a:rPr lang="en-US" sz="2000" b="1" dirty="0" smtClean="0">
                <a:latin typeface="Arial Narrow" panose="020B0606020202030204" pitchFamily="34" charset="0"/>
              </a:rPr>
              <a:t>PF1A upper coil failed very slowly over ~1000 pulses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895350"/>
            <a:ext cx="2286000" cy="228600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8" name="Picture 7" descr="IMG_1914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516" y="3638549"/>
            <a:ext cx="1811183" cy="120745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44000" y="3330773"/>
            <a:ext cx="1848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latin typeface="Arial Narrow" panose="020B0606020202030204" pitchFamily="34" charset="0"/>
              </a:rPr>
              <a:t>Section of failed PF1AU</a:t>
            </a:r>
            <a:endParaRPr lang="en-US" sz="1400" b="1" dirty="0">
              <a:latin typeface="Arial Narrow" panose="020B0606020202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827863" y="4361319"/>
            <a:ext cx="649137" cy="304800"/>
          </a:xfrm>
          <a:prstGeom prst="rightArrow">
            <a:avLst/>
          </a:prstGeom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71349" y="3943350"/>
            <a:ext cx="394691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200" i="1" dirty="0" smtClean="0">
                <a:latin typeface="Arial Narrow" panose="020B0606020202030204" pitchFamily="34" charset="0"/>
              </a:rPr>
              <a:t>Several papers on NSTX-U results published, in-press, or submitted</a:t>
            </a:r>
            <a:endParaRPr lang="en-US" sz="1200" i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1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PAC Members and charge questions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ST and NSTX-U research goals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Program impacts from extended outage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Key questions addressed by NSTX-U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World-leading ST capabilities during initial ops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00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44602"/>
            <a:ext cx="914400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>
              <a:lnSpc>
                <a:spcPct val="100000"/>
              </a:lnSpc>
            </a:pPr>
            <a:r>
              <a:rPr sz="2800" b="1" spc="-5" dirty="0">
                <a:latin typeface="Arial"/>
                <a:cs typeface="Arial"/>
              </a:rPr>
              <a:t>NSTX-U </a:t>
            </a:r>
            <a:r>
              <a:rPr lang="en-US" sz="2800" b="1" spc="-5" dirty="0" smtClean="0">
                <a:latin typeface="Arial"/>
                <a:cs typeface="Arial"/>
              </a:rPr>
              <a:t>targeting </a:t>
            </a:r>
            <a:r>
              <a:rPr sz="2800" b="1" spc="-5" dirty="0" smtClean="0">
                <a:latin typeface="Arial"/>
                <a:cs typeface="Arial"/>
              </a:rPr>
              <a:t>major </a:t>
            </a:r>
            <a:r>
              <a:rPr lang="en-US" sz="2800" b="1" spc="-5" dirty="0" smtClean="0">
                <a:latin typeface="Arial"/>
                <a:cs typeface="Arial"/>
              </a:rPr>
              <a:t>increase</a:t>
            </a:r>
            <a:r>
              <a:rPr sz="2800" b="1" spc="-5" dirty="0" smtClean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in</a:t>
            </a:r>
            <a:r>
              <a:rPr sz="2800" b="1" spc="-70" dirty="0">
                <a:latin typeface="Arial"/>
                <a:cs typeface="Arial"/>
              </a:rPr>
              <a:t> </a:t>
            </a:r>
            <a:r>
              <a:rPr sz="2800" b="1" spc="-5" dirty="0" smtClean="0">
                <a:latin typeface="Arial"/>
                <a:cs typeface="Arial"/>
              </a:rPr>
              <a:t>performanc</a:t>
            </a:r>
            <a:r>
              <a:rPr lang="en-US" sz="2800" b="1" spc="-5" dirty="0" smtClean="0">
                <a:latin typeface="Arial"/>
                <a:cs typeface="Arial"/>
              </a:rPr>
              <a:t>e</a:t>
            </a:r>
            <a:endParaRPr sz="2800" b="1" spc="-5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43000" y="971550"/>
            <a:ext cx="2688548" cy="2811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0" y="970360"/>
            <a:ext cx="2703367" cy="2801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55702" y="1029865"/>
            <a:ext cx="909319" cy="1007745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0" y="102552"/>
                </a:lnTo>
                <a:lnTo>
                  <a:pt x="641591" y="1216812"/>
                </a:lnTo>
                <a:lnTo>
                  <a:pt x="552538" y="1268082"/>
                </a:lnTo>
                <a:lnTo>
                  <a:pt x="833196" y="1343634"/>
                </a:lnTo>
                <a:lnTo>
                  <a:pt x="894943" y="1114259"/>
                </a:lnTo>
                <a:lnTo>
                  <a:pt x="819696" y="1114259"/>
                </a:lnTo>
                <a:lnTo>
                  <a:pt x="178104" y="0"/>
                </a:lnTo>
                <a:close/>
              </a:path>
              <a:path w="909319" h="1343660">
                <a:moveTo>
                  <a:pt x="908748" y="1062977"/>
                </a:moveTo>
                <a:lnTo>
                  <a:pt x="819696" y="1114259"/>
                </a:lnTo>
                <a:lnTo>
                  <a:pt x="894943" y="1114259"/>
                </a:lnTo>
                <a:lnTo>
                  <a:pt x="908748" y="1062977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55702" y="1029865"/>
            <a:ext cx="909319" cy="1007745"/>
          </a:xfrm>
          <a:custGeom>
            <a:avLst/>
            <a:gdLst/>
            <a:ahLst/>
            <a:cxnLst/>
            <a:rect l="l" t="t" r="r" b="b"/>
            <a:pathLst>
              <a:path w="909319" h="1343660">
                <a:moveTo>
                  <a:pt x="178104" y="0"/>
                </a:moveTo>
                <a:lnTo>
                  <a:pt x="819696" y="1114259"/>
                </a:lnTo>
                <a:lnTo>
                  <a:pt x="908748" y="1062977"/>
                </a:lnTo>
                <a:lnTo>
                  <a:pt x="833196" y="1343634"/>
                </a:lnTo>
                <a:lnTo>
                  <a:pt x="552538" y="1268082"/>
                </a:lnTo>
                <a:lnTo>
                  <a:pt x="641591" y="1216812"/>
                </a:lnTo>
                <a:lnTo>
                  <a:pt x="0" y="102552"/>
                </a:lnTo>
                <a:lnTo>
                  <a:pt x="178104" y="0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42660" y="1035676"/>
            <a:ext cx="608330" cy="550545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0" y="447763"/>
                </a:moveTo>
                <a:lnTo>
                  <a:pt x="50164" y="734047"/>
                </a:lnTo>
                <a:lnTo>
                  <a:pt x="336461" y="683882"/>
                </a:lnTo>
                <a:lnTo>
                  <a:pt x="252336" y="624852"/>
                </a:lnTo>
                <a:lnTo>
                  <a:pt x="335186" y="506793"/>
                </a:lnTo>
                <a:lnTo>
                  <a:pt x="84112" y="506793"/>
                </a:lnTo>
                <a:lnTo>
                  <a:pt x="0" y="447763"/>
                </a:lnTo>
                <a:close/>
              </a:path>
              <a:path w="608329" h="734060">
                <a:moveTo>
                  <a:pt x="439762" y="0"/>
                </a:moveTo>
                <a:lnTo>
                  <a:pt x="84112" y="506793"/>
                </a:lnTo>
                <a:lnTo>
                  <a:pt x="335186" y="506793"/>
                </a:lnTo>
                <a:lnTo>
                  <a:pt x="607987" y="118059"/>
                </a:lnTo>
                <a:lnTo>
                  <a:pt x="439762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42660" y="1035677"/>
            <a:ext cx="608330" cy="550545"/>
          </a:xfrm>
          <a:custGeom>
            <a:avLst/>
            <a:gdLst/>
            <a:ahLst/>
            <a:cxnLst/>
            <a:rect l="l" t="t" r="r" b="b"/>
            <a:pathLst>
              <a:path w="608329" h="734060">
                <a:moveTo>
                  <a:pt x="607987" y="118059"/>
                </a:moveTo>
                <a:lnTo>
                  <a:pt x="252336" y="624852"/>
                </a:lnTo>
                <a:lnTo>
                  <a:pt x="336461" y="683882"/>
                </a:lnTo>
                <a:lnTo>
                  <a:pt x="50164" y="734047"/>
                </a:lnTo>
                <a:lnTo>
                  <a:pt x="0" y="447763"/>
                </a:lnTo>
                <a:lnTo>
                  <a:pt x="84112" y="506793"/>
                </a:lnTo>
                <a:lnTo>
                  <a:pt x="439762" y="0"/>
                </a:lnTo>
                <a:lnTo>
                  <a:pt x="607987" y="118059"/>
                </a:lnTo>
                <a:close/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74346" y="3755628"/>
            <a:ext cx="3640454" cy="10259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toroidal field (0.5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1T)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plasma current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2MA)</a:t>
            </a:r>
            <a:endParaRPr sz="2400" dirty="0">
              <a:latin typeface="Arial Narrow"/>
              <a:cs typeface="Arial Narrow"/>
            </a:endParaRPr>
          </a:p>
          <a:p>
            <a:pPr marL="12700">
              <a:lnSpc>
                <a:spcPts val="2735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5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longer pulse (1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5s)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463728" y="3573245"/>
            <a:ext cx="4513580" cy="1308050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800"/>
              </a:lnSpc>
            </a:pPr>
            <a:r>
              <a:rPr sz="2400" spc="-5" dirty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2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heating power (5 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14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10MW)</a:t>
            </a:r>
            <a:endParaRPr sz="2400" dirty="0">
              <a:latin typeface="Arial Narrow"/>
              <a:cs typeface="Arial Narrow"/>
            </a:endParaRPr>
          </a:p>
          <a:p>
            <a:pPr marL="355600" indent="-228600">
              <a:lnSpc>
                <a:spcPts val="2170"/>
              </a:lnSpc>
              <a:buFont typeface="Arial"/>
              <a:buChar char="•"/>
              <a:tabLst>
                <a:tab pos="355600" algn="l"/>
              </a:tabLst>
            </a:pPr>
            <a:r>
              <a:rPr sz="2000" spc="-25" dirty="0">
                <a:solidFill>
                  <a:srgbClr val="FF0000"/>
                </a:solidFill>
                <a:latin typeface="Arial Narrow"/>
                <a:cs typeface="Arial Narrow"/>
              </a:rPr>
              <a:t>Tangential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NBI </a:t>
            </a:r>
            <a:r>
              <a:rPr sz="2000" spc="-5" dirty="0">
                <a:solidFill>
                  <a:srgbClr val="FF0000"/>
                </a:solidFill>
                <a:latin typeface="Wingdings"/>
                <a:cs typeface="Wingdings"/>
              </a:rPr>
              <a:t></a:t>
            </a:r>
            <a:r>
              <a:rPr sz="20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2</a:t>
            </a:r>
            <a:r>
              <a:rPr sz="2000" spc="-5" dirty="0">
                <a:solidFill>
                  <a:srgbClr val="FF0000"/>
                </a:solidFill>
                <a:latin typeface="Arial"/>
                <a:cs typeface="Arial"/>
              </a:rPr>
              <a:t>× </a:t>
            </a:r>
            <a:r>
              <a:rPr sz="2000" spc="-5" dirty="0">
                <a:solidFill>
                  <a:srgbClr val="FF0000"/>
                </a:solidFill>
                <a:latin typeface="Arial Narrow"/>
                <a:cs typeface="Arial Narrow"/>
              </a:rPr>
              <a:t>current drive</a:t>
            </a:r>
            <a:r>
              <a:rPr sz="2000" spc="-130" dirty="0">
                <a:solidFill>
                  <a:srgbClr val="FF0000"/>
                </a:solidFill>
                <a:latin typeface="Arial Narrow"/>
                <a:cs typeface="Arial Narrow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Arial Narrow"/>
                <a:cs typeface="Arial Narrow"/>
              </a:rPr>
              <a:t>efficiency</a:t>
            </a:r>
            <a:endParaRPr sz="2000" dirty="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lang="en-US" sz="2400" dirty="0">
                <a:latin typeface="Wingdings"/>
                <a:cs typeface="Wingdings"/>
              </a:rPr>
              <a:t></a:t>
            </a:r>
            <a:r>
              <a:rPr lang="en-US" sz="2400" dirty="0">
                <a:latin typeface="Arial Narrow"/>
                <a:cs typeface="Arial Narrow"/>
              </a:rPr>
              <a:t>Up </a:t>
            </a:r>
            <a:r>
              <a:rPr lang="en-US" sz="2400" spc="-5" dirty="0">
                <a:latin typeface="Arial Narrow"/>
                <a:cs typeface="Arial Narrow"/>
              </a:rPr>
              <a:t>to 10</a:t>
            </a:r>
            <a:r>
              <a:rPr lang="en-US" sz="2400" spc="-5" dirty="0">
                <a:latin typeface="Arial"/>
                <a:cs typeface="Arial"/>
              </a:rPr>
              <a:t>× </a:t>
            </a:r>
            <a:r>
              <a:rPr lang="en-US" sz="2400" spc="-5" dirty="0">
                <a:latin typeface="Arial Narrow"/>
                <a:cs typeface="Arial Narrow"/>
              </a:rPr>
              <a:t>higher </a:t>
            </a:r>
            <a:r>
              <a:rPr lang="en-US" sz="2400" spc="-5" dirty="0" err="1">
                <a:latin typeface="Arial Narrow"/>
                <a:cs typeface="Arial Narrow"/>
              </a:rPr>
              <a:t>nT</a:t>
            </a:r>
            <a:r>
              <a:rPr lang="en-US" sz="2400" spc="-5" dirty="0" err="1">
                <a:latin typeface="Symbol"/>
                <a:cs typeface="Symbol"/>
              </a:rPr>
              <a:t></a:t>
            </a:r>
            <a:r>
              <a:rPr lang="en-US" sz="2400" spc="-7" baseline="-20833" dirty="0" err="1">
                <a:latin typeface="Arial"/>
                <a:cs typeface="Arial"/>
              </a:rPr>
              <a:t>E</a:t>
            </a:r>
            <a:r>
              <a:rPr lang="en-US" sz="2400" spc="-7" baseline="-20833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 Narrow"/>
                <a:cs typeface="Arial Narrow"/>
              </a:rPr>
              <a:t>(~MJ</a:t>
            </a:r>
            <a:r>
              <a:rPr lang="en-US" sz="2400" spc="60" dirty="0">
                <a:latin typeface="Arial Narrow"/>
                <a:cs typeface="Arial Narrow"/>
              </a:rPr>
              <a:t> </a:t>
            </a:r>
            <a:r>
              <a:rPr lang="en-US" sz="2400" spc="-5" dirty="0">
                <a:latin typeface="Arial Narrow"/>
                <a:cs typeface="Arial Narrow"/>
              </a:rPr>
              <a:t>plasmas)</a:t>
            </a:r>
            <a:endParaRPr lang="en-US" sz="2400" dirty="0">
              <a:latin typeface="Arial Narrow"/>
              <a:cs typeface="Arial Narrow"/>
            </a:endParaRPr>
          </a:p>
          <a:p>
            <a:pPr marL="12700">
              <a:lnSpc>
                <a:spcPts val="2590"/>
              </a:lnSpc>
            </a:pPr>
            <a:r>
              <a:rPr sz="2400" spc="-5" dirty="0" smtClean="0">
                <a:latin typeface="Wingdings"/>
                <a:cs typeface="Wingdings"/>
              </a:rPr>
              <a:t></a:t>
            </a:r>
            <a:r>
              <a:rPr sz="2400" spc="-5" dirty="0">
                <a:latin typeface="Arial Narrow"/>
                <a:cs typeface="Arial Narrow"/>
              </a:rPr>
              <a:t>4</a:t>
            </a:r>
            <a:r>
              <a:rPr sz="2400" spc="-5" dirty="0">
                <a:latin typeface="Arial"/>
                <a:cs typeface="Arial"/>
              </a:rPr>
              <a:t>× </a:t>
            </a:r>
            <a:r>
              <a:rPr sz="2400" spc="-5" dirty="0">
                <a:latin typeface="Arial Narrow"/>
                <a:cs typeface="Arial Narrow"/>
              </a:rPr>
              <a:t>divertor heat flux (</a:t>
            </a:r>
            <a:r>
              <a:rPr sz="2400" spc="-5" dirty="0">
                <a:latin typeface="Wingdings"/>
                <a:cs typeface="Wingdings"/>
              </a:rPr>
              <a:t>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ITER</a:t>
            </a:r>
            <a:r>
              <a:rPr sz="2400" spc="-120" dirty="0">
                <a:latin typeface="Arial Narrow"/>
                <a:cs typeface="Arial Narrow"/>
              </a:rPr>
              <a:t> </a:t>
            </a:r>
            <a:r>
              <a:rPr sz="2400" spc="-5" dirty="0">
                <a:latin typeface="Arial Narrow"/>
                <a:cs typeface="Arial Narrow"/>
              </a:rPr>
              <a:t>levels</a:t>
            </a:r>
            <a:r>
              <a:rPr sz="2400" spc="-5" dirty="0" smtClean="0">
                <a:latin typeface="Arial Narrow"/>
                <a:cs typeface="Arial Narrow"/>
              </a:rPr>
              <a:t>)</a:t>
            </a:r>
            <a:endParaRPr sz="2400" dirty="0">
              <a:latin typeface="Arial Narrow"/>
              <a:cs typeface="Arial Narrow"/>
            </a:endParaRPr>
          </a:p>
        </p:txBody>
      </p:sp>
      <p:sp>
        <p:nvSpPr>
          <p:cNvPr id="16" name="object 11"/>
          <p:cNvSpPr txBox="1"/>
          <p:nvPr/>
        </p:nvSpPr>
        <p:spPr>
          <a:xfrm>
            <a:off x="4191000" y="800101"/>
            <a:ext cx="4953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. </a:t>
            </a:r>
            <a:r>
              <a:rPr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Tangential</a:t>
            </a:r>
            <a:r>
              <a:rPr lang="en-US" sz="2800" b="1" spc="-37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lang="en-US" sz="2800" b="1" spc="-37" dirty="0" smtClean="0">
                <a:solidFill>
                  <a:srgbClr val="336699"/>
                </a:solidFill>
                <a:latin typeface="Arial Narrow"/>
                <a:cs typeface="Arial Narrow"/>
              </a:rPr>
              <a:t>2</a:t>
            </a:r>
            <a:r>
              <a:rPr lang="en-US" sz="2800" b="1" spc="-37" baseline="30000" dirty="0" smtClean="0">
                <a:solidFill>
                  <a:srgbClr val="336699"/>
                </a:solidFill>
                <a:latin typeface="Arial Narrow"/>
                <a:cs typeface="Arial Narrow"/>
              </a:rPr>
              <a:t>nd </a:t>
            </a:r>
            <a:r>
              <a:rPr sz="2800" b="1" spc="-7" dirty="0" smtClean="0">
                <a:solidFill>
                  <a:srgbClr val="336699"/>
                </a:solidFill>
                <a:latin typeface="Arial Narrow"/>
                <a:cs typeface="Arial Narrow"/>
              </a:rPr>
              <a:t>Neutral</a:t>
            </a:r>
            <a:r>
              <a:rPr sz="2800" b="1" spc="247" dirty="0" smtClean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7" dirty="0">
                <a:solidFill>
                  <a:srgbClr val="336699"/>
                </a:solidFill>
                <a:latin typeface="Arial Narrow"/>
                <a:cs typeface="Arial Narrow"/>
              </a:rPr>
              <a:t>Beam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0" y="800101"/>
            <a:ext cx="4191000" cy="43088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  <a:tabLst>
                <a:tab pos="4187825" algn="l"/>
              </a:tabLst>
            </a:pP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1. New</a:t>
            </a:r>
            <a:r>
              <a:rPr sz="2800" b="1" spc="25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>
                <a:solidFill>
                  <a:srgbClr val="336699"/>
                </a:solidFill>
                <a:latin typeface="Arial Narrow"/>
                <a:cs typeface="Arial Narrow"/>
              </a:rPr>
              <a:t>Central</a:t>
            </a:r>
            <a:r>
              <a:rPr sz="2800" b="1" dirty="0">
                <a:solidFill>
                  <a:srgbClr val="336699"/>
                </a:solidFill>
                <a:latin typeface="Arial Narrow"/>
                <a:cs typeface="Arial Narrow"/>
              </a:rPr>
              <a:t> </a:t>
            </a:r>
            <a:r>
              <a:rPr sz="2800" b="1" spc="-5" dirty="0" smtClean="0">
                <a:solidFill>
                  <a:srgbClr val="336699"/>
                </a:solidFill>
                <a:latin typeface="Arial Narrow"/>
                <a:cs typeface="Arial Narrow"/>
              </a:rPr>
              <a:t>Magnet</a:t>
            </a:r>
            <a:endParaRPr sz="4000" dirty="0">
              <a:latin typeface="Arial Narrow"/>
              <a:cs typeface="Arial Narrow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0" y="3028950"/>
            <a:ext cx="4410182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Ultimate Performance 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oals: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4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5337"/>
            <a:ext cx="9144000" cy="68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9055"/>
            <a:r>
              <a:rPr lang="en-US" sz="2800" b="1" dirty="0" smtClean="0"/>
              <a:t>Achieving NSTX-U Ultimate Performance Goals requires Recovery Project </a:t>
            </a:r>
            <a:r>
              <a:rPr lang="en-US" sz="2000" dirty="0" smtClean="0"/>
              <a:t>(see </a:t>
            </a:r>
            <a:r>
              <a:rPr lang="en-US" sz="2000" dirty="0"/>
              <a:t>S. Gerhardt presentation)</a:t>
            </a:r>
            <a:endParaRPr sz="2000" spc="-5" dirty="0">
              <a:latin typeface="Arial"/>
              <a:cs typeface="Arial"/>
            </a:endParaRP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-1" y="778074"/>
            <a:ext cx="9144001" cy="726876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US" sz="2000" b="1" dirty="0" smtClean="0"/>
              <a:t>FY2017: DOE requested</a:t>
            </a:r>
            <a:r>
              <a:rPr lang="en-US" sz="2000" b="1" dirty="0" smtClean="0">
                <a:sym typeface="Wingdings" panose="05000000000000000000" pitchFamily="2" charset="2"/>
              </a:rPr>
              <a:t> PPPL to rev</a:t>
            </a:r>
            <a:r>
              <a:rPr lang="en-US" sz="2000" b="1" dirty="0" smtClean="0"/>
              <a:t>iew “Extent of Condition” of entire NSTX-U facility including reliability, submit Corrective Action Plan (CAP)</a:t>
            </a:r>
          </a:p>
          <a:p>
            <a:pPr lvl="1"/>
            <a:endParaRPr lang="en-US" sz="2000" b="1" dirty="0"/>
          </a:p>
          <a:p>
            <a:pPr lvl="2">
              <a:buNone/>
            </a:pPr>
            <a:endParaRPr lang="en-US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30367"/>
            <a:ext cx="5679620" cy="301790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6248401" y="1730367"/>
            <a:ext cx="2666999" cy="30162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73038" indent="-17303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Recovery = </a:t>
            </a: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Implement CAP using operations funding:  </a:t>
            </a:r>
            <a:r>
              <a:rPr lang="en-US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$48M base + $</a:t>
            </a:r>
            <a:r>
              <a:rPr lang="en-US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15M </a:t>
            </a:r>
            <a:r>
              <a:rPr lang="en-US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contingency</a:t>
            </a:r>
            <a:endParaRPr lang="en-US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pPr marL="173038" indent="-17303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Normal / planned maintenance and run preparation:  </a:t>
            </a:r>
            <a:r>
              <a:rPr lang="en-US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$34M base + $</a:t>
            </a:r>
            <a:r>
              <a:rPr lang="en-US" sz="2000" dirty="0">
                <a:solidFill>
                  <a:srgbClr val="C00000"/>
                </a:solidFill>
                <a:latin typeface="Arial Narrow" panose="020B0606020202030204" pitchFamily="34" charset="0"/>
              </a:rPr>
              <a:t>4M </a:t>
            </a:r>
            <a:r>
              <a:rPr lang="en-US" sz="2000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contingency</a:t>
            </a:r>
          </a:p>
          <a:p>
            <a:pPr marL="173038" indent="-173038">
              <a:lnSpc>
                <a:spcPct val="95000"/>
              </a:lnSpc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Recovery following DOE 413.3b guidelines </a:t>
            </a:r>
            <a:endParaRPr lang="en-US" sz="2000" b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ight Arrow 19"/>
          <p:cNvSpPr/>
          <p:nvPr/>
        </p:nvSpPr>
        <p:spPr>
          <a:xfrm rot="5400000">
            <a:off x="7507291" y="1084260"/>
            <a:ext cx="301618" cy="990600"/>
          </a:xfrm>
          <a:prstGeom prst="rightArrow">
            <a:avLst>
              <a:gd name="adj1" fmla="val 79906"/>
              <a:gd name="adj2" fmla="val 6906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25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14800"/>
          </a:xfrm>
        </p:spPr>
        <p:txBody>
          <a:bodyPr>
            <a:noAutofit/>
          </a:bodyPr>
          <a:lstStyle/>
          <a:p>
            <a:r>
              <a:rPr lang="en-US" dirty="0" smtClean="0"/>
              <a:t>Research operations delayed until sometime in FY20</a:t>
            </a:r>
          </a:p>
          <a:p>
            <a:pPr lvl="1">
              <a:lnSpc>
                <a:spcPct val="97000"/>
              </a:lnSpc>
            </a:pPr>
            <a:r>
              <a:rPr lang="en-US" sz="2000" dirty="0" smtClean="0"/>
              <a:t>Several FY17 and FY18-19 research Milestones redirected toward Recovery / future operations</a:t>
            </a:r>
          </a:p>
          <a:p>
            <a:pPr lvl="1"/>
            <a:r>
              <a:rPr lang="en-US" sz="2000" dirty="0" smtClean="0"/>
              <a:t>In April, FES redirected NSTX-U funded “science” collaborators to new FES “ST” solicitation (international) and DIII-D solicitation</a:t>
            </a:r>
          </a:p>
          <a:p>
            <a:pPr lvl="1"/>
            <a:r>
              <a:rPr lang="en-US" sz="2000" dirty="0" smtClean="0"/>
              <a:t>NSTX-U University and Industry diagnostic collaborations remain funded in FY18, but smaller diagnostics can be relocated to other facilities</a:t>
            </a:r>
          </a:p>
          <a:p>
            <a:pPr lvl="2"/>
            <a:r>
              <a:rPr lang="en-US" sz="1600" dirty="0" smtClean="0"/>
              <a:t>Modest Recovery scope/funding for collaborating national labs – PFCs, diagnostics</a:t>
            </a:r>
          </a:p>
          <a:p>
            <a:pPr lvl="1"/>
            <a:r>
              <a:rPr lang="en-US" sz="2000" dirty="0" smtClean="0"/>
              <a:t>Within PPPL, NSTX-U researchers redirected to find collaboration opportunities – preferably aligned with NSTX-U research goals</a:t>
            </a:r>
          </a:p>
          <a:p>
            <a:pPr lvl="1"/>
            <a:r>
              <a:rPr lang="en-US" sz="2000" dirty="0"/>
              <a:t>S. Kaye </a:t>
            </a:r>
            <a:r>
              <a:rPr lang="en-US" sz="2000" dirty="0" smtClean="0"/>
              <a:t>helped coordinate DIII-D National Campaign (FY17 only)</a:t>
            </a:r>
          </a:p>
          <a:p>
            <a:pPr lvl="2"/>
            <a:r>
              <a:rPr lang="en-US" sz="1800" dirty="0" smtClean="0"/>
              <a:t>S. Kaye also coordinating PPPL MAST-U collaborations, </a:t>
            </a:r>
            <a:r>
              <a:rPr lang="en-US" sz="1800" dirty="0"/>
              <a:t>M. Ono for QUEST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program impacts due to Recovery (1)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4052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</p:spPr>
        <p:txBody>
          <a:bodyPr>
            <a:noAutofit/>
          </a:bodyPr>
          <a:lstStyle/>
          <a:p>
            <a:r>
              <a:rPr lang="en-US" sz="2000" dirty="0" smtClean="0"/>
              <a:t>Improved / more in-depth understanding of </a:t>
            </a:r>
            <a:r>
              <a:rPr lang="en-US" sz="2000" dirty="0" err="1" smtClean="0"/>
              <a:t>divertor</a:t>
            </a:r>
            <a:r>
              <a:rPr lang="en-US" sz="2000" dirty="0" smtClean="0"/>
              <a:t> heat and halo loads requires re-design of some plasma facing components </a:t>
            </a:r>
            <a:r>
              <a:rPr lang="en-US" sz="1600" dirty="0" smtClean="0"/>
              <a:t>(Gerhardt presentation)</a:t>
            </a:r>
          </a:p>
          <a:p>
            <a:r>
              <a:rPr lang="en-US" sz="2000" dirty="0" smtClean="0"/>
              <a:t>Changes to “polar regions” to minimize vacuum and magnet risk eliminate lower insulator, reduce inboard-outboard gap </a:t>
            </a:r>
            <a:r>
              <a:rPr lang="en-US" sz="2000" dirty="0" smtClean="0">
                <a:sym typeface="Wingdings" panose="05000000000000000000" pitchFamily="2" charset="2"/>
              </a:rPr>
              <a:t> no Coaxial Helicity Injection </a:t>
            </a:r>
            <a:r>
              <a:rPr lang="en-US" sz="1600" dirty="0" smtClean="0">
                <a:sym typeface="Wingdings" panose="05000000000000000000" pitchFamily="2" charset="2"/>
              </a:rPr>
              <a:t>(Gerhardt presentation)</a:t>
            </a:r>
          </a:p>
          <a:p>
            <a:pPr lvl="1"/>
            <a:r>
              <a:rPr lang="en-US" sz="1800" dirty="0" smtClean="0">
                <a:sym typeface="Wingdings" panose="05000000000000000000" pitchFamily="2" charset="2"/>
              </a:rPr>
              <a:t>Non-inductive start-up research carried out through collaborations  NSTX-U implementation deferred </a:t>
            </a:r>
            <a:r>
              <a:rPr lang="en-US" sz="1400" dirty="0" smtClean="0">
                <a:sym typeface="Wingdings" panose="05000000000000000000" pitchFamily="2" charset="2"/>
              </a:rPr>
              <a:t>(Raman presentation)</a:t>
            </a:r>
          </a:p>
          <a:p>
            <a:r>
              <a:rPr lang="en-US" sz="2000" dirty="0" smtClean="0"/>
              <a:t>No high-harmonic fast-wave (HHFW) enhancement scope in Recovery + budget uncertainty </a:t>
            </a:r>
            <a:endParaRPr lang="en-US" sz="2000" dirty="0">
              <a:sym typeface="Wingdings" panose="05000000000000000000" pitchFamily="2" charset="2"/>
            </a:endParaRP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Wingdings" panose="05000000000000000000" pitchFamily="2" charset="2"/>
              </a:rPr>
              <a:t>HHFW program on hiatus, retaining staff for re-start (budget-dependent)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Wingdings" panose="05000000000000000000" pitchFamily="2" charset="2"/>
              </a:rPr>
              <a:t>Recovery: modeling / projections of antenna limiter heat loading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sym typeface="Wingdings" panose="05000000000000000000" pitchFamily="2" charset="2"/>
              </a:rPr>
              <a:t>Possible future activities: Design of dedicated non-HHFW outboard limiter, RF test-stand activities to improve voltage stand-off / RF power coupling</a:t>
            </a:r>
            <a:endParaRPr lang="en-US" sz="1800" dirty="0"/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Major program impacts due to Recovery (2)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2174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8991600" cy="419100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</a:pPr>
            <a:r>
              <a:rPr lang="en-US" sz="2400" dirty="0" smtClean="0"/>
              <a:t>Aided Extent of Condition reviews: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Aided in System Design Description (SDD) formulation, edits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Design Validation and Verification Reviews (DVVRs)</a:t>
            </a:r>
          </a:p>
          <a:p>
            <a:pPr lvl="2">
              <a:lnSpc>
                <a:spcPct val="85000"/>
              </a:lnSpc>
            </a:pPr>
            <a:r>
              <a:rPr lang="en-US" sz="1600" dirty="0" smtClean="0"/>
              <a:t>Aided in preparation of presentations, chit submission, chit response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New PFC requirements working group (click </a:t>
            </a:r>
            <a:r>
              <a:rPr lang="en-US" sz="2400" dirty="0">
                <a:hlinkClick r:id="rId2"/>
              </a:rPr>
              <a:t>here</a:t>
            </a:r>
            <a:r>
              <a:rPr lang="en-US" sz="2400" dirty="0"/>
              <a:t> for more info)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Extent </a:t>
            </a:r>
            <a:r>
              <a:rPr lang="en-US" sz="2000" dirty="0"/>
              <a:t>of Condition review process </a:t>
            </a:r>
            <a:r>
              <a:rPr lang="en-US" sz="2000" dirty="0" smtClean="0"/>
              <a:t>identified </a:t>
            </a:r>
            <a:r>
              <a:rPr lang="en-US" sz="2000" dirty="0"/>
              <a:t>PFC power handling </a:t>
            </a:r>
            <a:r>
              <a:rPr lang="en-US" sz="2000" dirty="0" smtClean="0"/>
              <a:t>issues</a:t>
            </a:r>
          </a:p>
          <a:p>
            <a:pPr lvl="2">
              <a:lnSpc>
                <a:spcPct val="85000"/>
              </a:lnSpc>
            </a:pPr>
            <a:r>
              <a:rPr lang="en-US" sz="1600" dirty="0" smtClean="0"/>
              <a:t>Narrower SOL width not incorporated in General Requirements Document (2009-2012)</a:t>
            </a:r>
          </a:p>
          <a:p>
            <a:pPr lvl="2">
              <a:lnSpc>
                <a:spcPct val="85000"/>
              </a:lnSpc>
            </a:pPr>
            <a:r>
              <a:rPr lang="en-US" sz="1600" dirty="0" smtClean="0"/>
              <a:t>Increased </a:t>
            </a:r>
            <a:r>
              <a:rPr lang="en-US" sz="1600" dirty="0"/>
              <a:t>halo peaking on IBDH </a:t>
            </a:r>
            <a:r>
              <a:rPr lang="en-US" sz="1600" dirty="0">
                <a:sym typeface="Wingdings" panose="05000000000000000000" pitchFamily="2" charset="2"/>
              </a:rPr>
              <a:t> </a:t>
            </a:r>
            <a:r>
              <a:rPr lang="en-US" sz="1600" dirty="0"/>
              <a:t>T-bar design </a:t>
            </a:r>
            <a:r>
              <a:rPr lang="en-US" sz="1600" dirty="0" smtClean="0"/>
              <a:t>insufficient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Extensive equilibrium &amp; heat-flux scans performed, more to come </a:t>
            </a:r>
          </a:p>
          <a:p>
            <a:pPr>
              <a:lnSpc>
                <a:spcPct val="85000"/>
              </a:lnSpc>
            </a:pPr>
            <a:r>
              <a:rPr lang="en-US" sz="2400" dirty="0" smtClean="0"/>
              <a:t>Topical Science Group contributions: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Re-assessed scenario needs: first 2yrs of ops + 5/7 year plan</a:t>
            </a:r>
          </a:p>
          <a:p>
            <a:pPr lvl="2">
              <a:lnSpc>
                <a:spcPct val="85000"/>
              </a:lnSpc>
            </a:pPr>
            <a:r>
              <a:rPr lang="en-US" sz="1800" dirty="0" smtClean="0"/>
              <a:t>Magnetic balance and </a:t>
            </a:r>
            <a:r>
              <a:rPr lang="en-US" sz="1800" b="1" dirty="0" smtClean="0">
                <a:latin typeface="Symbol" panose="05050102010706020507" pitchFamily="18" charset="2"/>
              </a:rPr>
              <a:t>d</a:t>
            </a:r>
            <a:r>
              <a:rPr lang="en-US" sz="1800" dirty="0" smtClean="0"/>
              <a:t> variations influence </a:t>
            </a:r>
            <a:r>
              <a:rPr lang="en-US" sz="1800" dirty="0"/>
              <a:t>PFC </a:t>
            </a:r>
            <a:r>
              <a:rPr lang="en-US" sz="1800" dirty="0" smtClean="0"/>
              <a:t>design considerations</a:t>
            </a:r>
          </a:p>
          <a:p>
            <a:pPr lvl="1">
              <a:lnSpc>
                <a:spcPct val="85000"/>
              </a:lnSpc>
            </a:pPr>
            <a:r>
              <a:rPr lang="en-US" sz="2000" dirty="0" smtClean="0"/>
              <a:t>Assessed impact of polar region mods on research plans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smtClean="0"/>
              <a:t>NSTX-U researchers actively engaged in Recovery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522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dirty="0" smtClean="0"/>
              <a:t>Overall NSTX-U goals balanced and coordinated</a:t>
            </a:r>
            <a:br>
              <a:rPr lang="en-US" sz="2600" b="1" dirty="0" smtClean="0"/>
            </a:br>
            <a:r>
              <a:rPr lang="en-US" sz="2600" b="1" dirty="0" smtClean="0"/>
              <a:t>across Recovery </a:t>
            </a:r>
            <a:r>
              <a:rPr lang="en-US" sz="2600" b="1" dirty="0"/>
              <a:t>and Research </a:t>
            </a:r>
            <a:r>
              <a:rPr lang="en-US" sz="2600" b="1" dirty="0" smtClean="0"/>
              <a:t>departments</a:t>
            </a:r>
            <a:endParaRPr lang="en-US" sz="2600" b="1" dirty="0"/>
          </a:p>
        </p:txBody>
      </p:sp>
      <p:sp>
        <p:nvSpPr>
          <p:cNvPr id="274" name="Line 17"/>
          <p:cNvSpPr>
            <a:spLocks noChangeAspect="1" noChangeShapeType="1"/>
          </p:cNvSpPr>
          <p:nvPr/>
        </p:nvSpPr>
        <p:spPr bwMode="auto">
          <a:xfrm>
            <a:off x="5749530" y="3030075"/>
            <a:ext cx="2107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75" name="Line 18"/>
          <p:cNvSpPr>
            <a:spLocks noChangeAspect="1" noChangeShapeType="1"/>
          </p:cNvSpPr>
          <p:nvPr/>
        </p:nvSpPr>
        <p:spPr bwMode="auto">
          <a:xfrm>
            <a:off x="5756674" y="3449144"/>
            <a:ext cx="2107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76" name="Line 19"/>
          <p:cNvSpPr>
            <a:spLocks noChangeAspect="1" noChangeShapeType="1"/>
          </p:cNvSpPr>
          <p:nvPr/>
        </p:nvSpPr>
        <p:spPr bwMode="auto">
          <a:xfrm>
            <a:off x="5749530" y="3886135"/>
            <a:ext cx="21074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77" name="Line 21"/>
          <p:cNvSpPr>
            <a:spLocks noChangeAspect="1" noChangeShapeType="1"/>
          </p:cNvSpPr>
          <p:nvPr/>
        </p:nvSpPr>
        <p:spPr bwMode="auto">
          <a:xfrm>
            <a:off x="5738814" y="4376938"/>
            <a:ext cx="2107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78" name="Line 24"/>
          <p:cNvSpPr>
            <a:spLocks noChangeAspect="1" noChangeShapeType="1"/>
          </p:cNvSpPr>
          <p:nvPr/>
        </p:nvSpPr>
        <p:spPr bwMode="auto">
          <a:xfrm>
            <a:off x="6138268" y="2108898"/>
            <a:ext cx="0" cy="23217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79" name="Line 25"/>
          <p:cNvSpPr>
            <a:spLocks noChangeAspect="1" noChangeShapeType="1"/>
          </p:cNvSpPr>
          <p:nvPr/>
        </p:nvSpPr>
        <p:spPr bwMode="auto">
          <a:xfrm>
            <a:off x="6883600" y="2539309"/>
            <a:ext cx="0" cy="16272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0" name="Line 29"/>
          <p:cNvSpPr>
            <a:spLocks noChangeAspect="1" noChangeShapeType="1"/>
          </p:cNvSpPr>
          <p:nvPr/>
        </p:nvSpPr>
        <p:spPr bwMode="auto">
          <a:xfrm>
            <a:off x="7862271" y="2090722"/>
            <a:ext cx="0" cy="261905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2" name="Rectangle 47"/>
          <p:cNvSpPr>
            <a:spLocks noChangeArrowheads="1"/>
          </p:cNvSpPr>
          <p:nvPr/>
        </p:nvSpPr>
        <p:spPr bwMode="auto">
          <a:xfrm>
            <a:off x="5638801" y="2215459"/>
            <a:ext cx="998935" cy="54887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u="sng" dirty="0"/>
              <a:t>Experimental</a:t>
            </a:r>
          </a:p>
          <a:p>
            <a:pPr algn="ctr"/>
            <a:r>
              <a:rPr lang="en-US" sz="800" b="1" u="sng" dirty="0"/>
              <a:t>Research </a:t>
            </a:r>
            <a:endParaRPr lang="en-US" sz="800" b="1" u="sng" dirty="0" smtClean="0"/>
          </a:p>
          <a:p>
            <a:pPr algn="ctr"/>
            <a:r>
              <a:rPr lang="en-US" sz="800" b="1" u="sng" dirty="0" smtClean="0"/>
              <a:t>Operations</a:t>
            </a:r>
            <a:endParaRPr lang="en-US" sz="800" b="1" dirty="0"/>
          </a:p>
          <a:p>
            <a:pPr algn="ctr"/>
            <a:r>
              <a:rPr lang="en-US" sz="800" dirty="0" smtClean="0"/>
              <a:t>S. Gerhardt</a:t>
            </a:r>
            <a:endParaRPr lang="en-US" sz="800" dirty="0"/>
          </a:p>
        </p:txBody>
      </p:sp>
      <p:sp>
        <p:nvSpPr>
          <p:cNvPr id="283" name="Rectangle 58"/>
          <p:cNvSpPr>
            <a:spLocks noChangeAspect="1" noChangeArrowheads="1"/>
          </p:cNvSpPr>
          <p:nvPr/>
        </p:nvSpPr>
        <p:spPr bwMode="auto">
          <a:xfrm>
            <a:off x="5853114" y="3266085"/>
            <a:ext cx="857250" cy="36909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/>
              <a:t>RF </a:t>
            </a:r>
            <a:r>
              <a:rPr lang="en-US" sz="700" u="sng" dirty="0" smtClean="0"/>
              <a:t>Operations</a:t>
            </a:r>
            <a:endParaRPr lang="en-US" sz="700" u="sng" dirty="0"/>
          </a:p>
          <a:p>
            <a:pPr algn="ctr"/>
            <a:r>
              <a:rPr lang="en-US" sz="700" dirty="0" smtClean="0"/>
              <a:t>R. Perkins</a:t>
            </a:r>
            <a:endParaRPr lang="en-US" sz="700" dirty="0"/>
          </a:p>
        </p:txBody>
      </p:sp>
      <p:sp>
        <p:nvSpPr>
          <p:cNvPr id="284" name="Rectangle 59"/>
          <p:cNvSpPr>
            <a:spLocks noChangeAspect="1" noChangeArrowheads="1"/>
          </p:cNvSpPr>
          <p:nvPr/>
        </p:nvSpPr>
        <p:spPr bwMode="auto">
          <a:xfrm>
            <a:off x="5853114" y="2822906"/>
            <a:ext cx="85725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/>
              <a:t>Physics </a:t>
            </a:r>
            <a:r>
              <a:rPr lang="en-US" sz="700" u="sng" dirty="0" smtClean="0"/>
              <a:t>Operations</a:t>
            </a:r>
            <a:endParaRPr lang="en-US" sz="700" u="sng" dirty="0"/>
          </a:p>
          <a:p>
            <a:pPr algn="ctr"/>
            <a:r>
              <a:rPr lang="en-US" sz="700" dirty="0" smtClean="0"/>
              <a:t>D. </a:t>
            </a:r>
            <a:r>
              <a:rPr lang="en-US" sz="700" dirty="0" err="1" smtClean="0"/>
              <a:t>Battaglia</a:t>
            </a:r>
            <a:endParaRPr lang="en-US" sz="700" dirty="0"/>
          </a:p>
        </p:txBody>
      </p:sp>
      <p:sp>
        <p:nvSpPr>
          <p:cNvPr id="285" name="Rectangle 61"/>
          <p:cNvSpPr>
            <a:spLocks noChangeArrowheads="1"/>
          </p:cNvSpPr>
          <p:nvPr/>
        </p:nvSpPr>
        <p:spPr bwMode="auto">
          <a:xfrm>
            <a:off x="5853114" y="3686110"/>
            <a:ext cx="857250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 smtClean="0"/>
              <a:t>Diagnostic</a:t>
            </a:r>
          </a:p>
          <a:p>
            <a:pPr algn="ctr"/>
            <a:r>
              <a:rPr lang="en-US" sz="700" u="sng" dirty="0" smtClean="0"/>
              <a:t>Operations &amp; R&amp;D</a:t>
            </a:r>
            <a:endParaRPr lang="en-US" sz="700" dirty="0"/>
          </a:p>
          <a:p>
            <a:pPr algn="ctr"/>
            <a:r>
              <a:rPr lang="en-US" sz="700" dirty="0"/>
              <a:t>B. Stratton</a:t>
            </a:r>
          </a:p>
        </p:txBody>
      </p:sp>
      <p:sp>
        <p:nvSpPr>
          <p:cNvPr id="286" name="Rectangle 62"/>
          <p:cNvSpPr>
            <a:spLocks noChangeArrowheads="1"/>
          </p:cNvSpPr>
          <p:nvPr/>
        </p:nvSpPr>
        <p:spPr bwMode="auto">
          <a:xfrm>
            <a:off x="5853114" y="4140599"/>
            <a:ext cx="857250" cy="4488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/>
              <a:t>Boundary Physics</a:t>
            </a:r>
          </a:p>
          <a:p>
            <a:pPr algn="ctr"/>
            <a:r>
              <a:rPr lang="en-US" sz="700" u="sng" dirty="0"/>
              <a:t>Operations</a:t>
            </a:r>
          </a:p>
          <a:p>
            <a:pPr algn="ctr"/>
            <a:r>
              <a:rPr lang="en-US" sz="700" dirty="0" smtClean="0"/>
              <a:t>M. </a:t>
            </a:r>
            <a:r>
              <a:rPr lang="en-US" sz="700" dirty="0" err="1" smtClean="0"/>
              <a:t>Jaworski</a:t>
            </a:r>
            <a:endParaRPr lang="en-US" sz="700" dirty="0"/>
          </a:p>
        </p:txBody>
      </p:sp>
      <p:sp>
        <p:nvSpPr>
          <p:cNvPr id="287" name="Line 86"/>
          <p:cNvSpPr>
            <a:spLocks noChangeAspect="1" noChangeShapeType="1"/>
          </p:cNvSpPr>
          <p:nvPr/>
        </p:nvSpPr>
        <p:spPr bwMode="auto">
          <a:xfrm>
            <a:off x="6883600" y="4166596"/>
            <a:ext cx="2107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8" name="Line 104"/>
          <p:cNvSpPr>
            <a:spLocks noChangeAspect="1" noChangeShapeType="1"/>
          </p:cNvSpPr>
          <p:nvPr/>
        </p:nvSpPr>
        <p:spPr bwMode="auto">
          <a:xfrm>
            <a:off x="7852746" y="3194762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89" name="Rectangle 110"/>
          <p:cNvSpPr>
            <a:spLocks noChangeArrowheads="1"/>
          </p:cNvSpPr>
          <p:nvPr/>
        </p:nvSpPr>
        <p:spPr bwMode="auto">
          <a:xfrm>
            <a:off x="6997900" y="3880846"/>
            <a:ext cx="742950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/>
              <a:t>Theory &amp;</a:t>
            </a:r>
          </a:p>
          <a:p>
            <a:pPr algn="ctr"/>
            <a:r>
              <a:rPr lang="en-US" sz="700" u="sng" dirty="0"/>
              <a:t>Simulation</a:t>
            </a:r>
          </a:p>
          <a:p>
            <a:pPr algn="ctr"/>
            <a:endParaRPr lang="en-US" sz="200" dirty="0"/>
          </a:p>
          <a:p>
            <a:pPr algn="ctr"/>
            <a:r>
              <a:rPr lang="en-US" sz="700" dirty="0" smtClean="0"/>
              <a:t>A. </a:t>
            </a:r>
            <a:r>
              <a:rPr lang="en-US" sz="700" dirty="0" err="1" smtClean="0"/>
              <a:t>Bhattacharjee</a:t>
            </a:r>
            <a:endParaRPr lang="en-US" sz="700" dirty="0"/>
          </a:p>
        </p:txBody>
      </p:sp>
      <p:sp>
        <p:nvSpPr>
          <p:cNvPr id="290" name="Line 111"/>
          <p:cNvSpPr>
            <a:spLocks noChangeAspect="1" noChangeShapeType="1"/>
          </p:cNvSpPr>
          <p:nvPr/>
        </p:nvSpPr>
        <p:spPr bwMode="auto">
          <a:xfrm>
            <a:off x="7340800" y="2566396"/>
            <a:ext cx="0" cy="3393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1" name="Rectangle 113"/>
          <p:cNvSpPr>
            <a:spLocks noChangeArrowheads="1"/>
          </p:cNvSpPr>
          <p:nvPr/>
        </p:nvSpPr>
        <p:spPr bwMode="auto">
          <a:xfrm>
            <a:off x="6997900" y="2680696"/>
            <a:ext cx="721519" cy="2964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dirty="0"/>
              <a:t>Publications &amp; </a:t>
            </a:r>
          </a:p>
          <a:p>
            <a:pPr algn="ctr"/>
            <a:r>
              <a:rPr lang="en-US" sz="700" dirty="0"/>
              <a:t>Presentations</a:t>
            </a:r>
          </a:p>
        </p:txBody>
      </p:sp>
      <p:sp>
        <p:nvSpPr>
          <p:cNvPr id="292" name="Line 114"/>
          <p:cNvSpPr>
            <a:spLocks noChangeAspect="1" noChangeShapeType="1"/>
          </p:cNvSpPr>
          <p:nvPr/>
        </p:nvSpPr>
        <p:spPr bwMode="auto">
          <a:xfrm>
            <a:off x="6883600" y="3480796"/>
            <a:ext cx="2107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3" name="Rectangle 115"/>
          <p:cNvSpPr>
            <a:spLocks noChangeArrowheads="1"/>
          </p:cNvSpPr>
          <p:nvPr/>
        </p:nvSpPr>
        <p:spPr bwMode="auto">
          <a:xfrm>
            <a:off x="6997900" y="3137896"/>
            <a:ext cx="721519" cy="6286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 smtClean="0"/>
              <a:t>Computational</a:t>
            </a:r>
          </a:p>
          <a:p>
            <a:pPr algn="ctr"/>
            <a:r>
              <a:rPr lang="en-US" sz="700" u="sng" dirty="0" smtClean="0"/>
              <a:t>Support</a:t>
            </a:r>
          </a:p>
          <a:p>
            <a:pPr algn="ctr"/>
            <a:r>
              <a:rPr lang="en-US" sz="700" dirty="0" smtClean="0">
                <a:latin typeface="Arial Narrow" panose="020B0606020202030204" pitchFamily="34" charset="0"/>
              </a:rPr>
              <a:t>G. </a:t>
            </a:r>
            <a:r>
              <a:rPr lang="en-US" sz="800" dirty="0">
                <a:latin typeface="Arial Narrow" panose="020B0606020202030204" pitchFamily="34" charset="0"/>
              </a:rPr>
              <a:t> </a:t>
            </a:r>
            <a:r>
              <a:rPr lang="en-US" sz="800" dirty="0" err="1">
                <a:latin typeface="Arial Narrow" panose="020B0606020202030204" pitchFamily="34" charset="0"/>
              </a:rPr>
              <a:t>Tchilinguirian</a:t>
            </a:r>
            <a:endParaRPr lang="en-US" sz="800" dirty="0">
              <a:latin typeface="Arial Narrow" panose="020B0606020202030204" pitchFamily="34" charset="0"/>
            </a:endParaRPr>
          </a:p>
        </p:txBody>
      </p:sp>
      <p:sp>
        <p:nvSpPr>
          <p:cNvPr id="294" name="Rectangle 40"/>
          <p:cNvSpPr>
            <a:spLocks noChangeArrowheads="1"/>
          </p:cNvSpPr>
          <p:nvPr/>
        </p:nvSpPr>
        <p:spPr bwMode="auto">
          <a:xfrm>
            <a:off x="8012601" y="2992934"/>
            <a:ext cx="878683" cy="41731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 smtClean="0"/>
              <a:t>Integrated Scenarios</a:t>
            </a:r>
          </a:p>
          <a:p>
            <a:pPr algn="ctr"/>
            <a:r>
              <a:rPr lang="en-US" sz="700" dirty="0" smtClean="0"/>
              <a:t>S. Gerhardt</a:t>
            </a:r>
            <a:endParaRPr lang="en-US" sz="700" dirty="0"/>
          </a:p>
        </p:txBody>
      </p:sp>
      <p:sp>
        <p:nvSpPr>
          <p:cNvPr id="295" name="Line 8"/>
          <p:cNvSpPr>
            <a:spLocks noChangeAspect="1" noChangeShapeType="1"/>
          </p:cNvSpPr>
          <p:nvPr/>
        </p:nvSpPr>
        <p:spPr bwMode="auto">
          <a:xfrm>
            <a:off x="6138268" y="2103540"/>
            <a:ext cx="171447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6" name="Line 30"/>
          <p:cNvSpPr>
            <a:spLocks noChangeAspect="1" noChangeShapeType="1"/>
          </p:cNvSpPr>
          <p:nvPr/>
        </p:nvSpPr>
        <p:spPr bwMode="auto">
          <a:xfrm>
            <a:off x="7872959" y="2710469"/>
            <a:ext cx="2083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298" name="Rectangle 41"/>
          <p:cNvSpPr>
            <a:spLocks noChangeArrowheads="1"/>
          </p:cNvSpPr>
          <p:nvPr/>
        </p:nvSpPr>
        <p:spPr bwMode="auto">
          <a:xfrm>
            <a:off x="8011123" y="2535734"/>
            <a:ext cx="880161" cy="40005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 smtClean="0"/>
              <a:t>Core Science</a:t>
            </a:r>
          </a:p>
          <a:p>
            <a:pPr algn="ctr"/>
            <a:r>
              <a:rPr lang="en-US" sz="700" dirty="0" smtClean="0"/>
              <a:t>S. Kaye</a:t>
            </a:r>
            <a:endParaRPr lang="en-US" sz="700" dirty="0">
              <a:cs typeface="Arial" charset="0"/>
            </a:endParaRPr>
          </a:p>
        </p:txBody>
      </p:sp>
      <p:sp>
        <p:nvSpPr>
          <p:cNvPr id="299" name="Line 24"/>
          <p:cNvSpPr>
            <a:spLocks noChangeAspect="1" noChangeShapeType="1"/>
          </p:cNvSpPr>
          <p:nvPr/>
        </p:nvSpPr>
        <p:spPr bwMode="auto">
          <a:xfrm>
            <a:off x="7194762" y="1263510"/>
            <a:ext cx="0" cy="1188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00" name="Text Box 52"/>
          <p:cNvSpPr txBox="1">
            <a:spLocks noChangeArrowheads="1"/>
          </p:cNvSpPr>
          <p:nvPr/>
        </p:nvSpPr>
        <p:spPr bwMode="auto">
          <a:xfrm>
            <a:off x="8008885" y="1687502"/>
            <a:ext cx="886113" cy="33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900" b="1" dirty="0" smtClean="0">
                <a:latin typeface="Arial Narrow" panose="020B0606020202030204" pitchFamily="34" charset="0"/>
              </a:rPr>
              <a:t>Science Groups, Task Forces,</a:t>
            </a:r>
          </a:p>
          <a:p>
            <a:pPr algn="ctr">
              <a:lnSpc>
                <a:spcPct val="80000"/>
              </a:lnSpc>
            </a:pPr>
            <a:r>
              <a:rPr lang="en-US" sz="900" b="1" dirty="0">
                <a:latin typeface="Arial Narrow" panose="020B0606020202030204" pitchFamily="34" charset="0"/>
              </a:rPr>
              <a:t>Working </a:t>
            </a:r>
            <a:r>
              <a:rPr lang="en-US" sz="900" b="1" dirty="0" smtClean="0">
                <a:latin typeface="Arial Narrow" panose="020B0606020202030204" pitchFamily="34" charset="0"/>
              </a:rPr>
              <a:t>Groups</a:t>
            </a:r>
            <a:endParaRPr lang="en-US" sz="900" b="1" dirty="0">
              <a:latin typeface="Arial Narrow" panose="020B0606020202030204" pitchFamily="34" charset="0"/>
            </a:endParaRPr>
          </a:p>
        </p:txBody>
      </p:sp>
      <p:sp>
        <p:nvSpPr>
          <p:cNvPr id="301" name="Line 32"/>
          <p:cNvSpPr>
            <a:spLocks noChangeAspect="1" noChangeShapeType="1"/>
          </p:cNvSpPr>
          <p:nvPr/>
        </p:nvSpPr>
        <p:spPr bwMode="auto">
          <a:xfrm>
            <a:off x="6995507" y="1809750"/>
            <a:ext cx="20579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02" name="Line 29"/>
          <p:cNvSpPr>
            <a:spLocks noChangeAspect="1" noChangeShapeType="1"/>
          </p:cNvSpPr>
          <p:nvPr/>
        </p:nvSpPr>
        <p:spPr bwMode="auto">
          <a:xfrm>
            <a:off x="5737421" y="2764338"/>
            <a:ext cx="0" cy="162427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03" name="Line 104"/>
          <p:cNvSpPr>
            <a:spLocks noChangeAspect="1" noChangeShapeType="1"/>
          </p:cNvSpPr>
          <p:nvPr/>
        </p:nvSpPr>
        <p:spPr bwMode="auto">
          <a:xfrm>
            <a:off x="7875628" y="3668082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04" name="Rectangle 112"/>
          <p:cNvSpPr>
            <a:spLocks noChangeAspect="1" noChangeArrowheads="1"/>
          </p:cNvSpPr>
          <p:nvPr/>
        </p:nvSpPr>
        <p:spPr bwMode="auto">
          <a:xfrm>
            <a:off x="8013985" y="3472590"/>
            <a:ext cx="877196" cy="46583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 anchor="ctr">
            <a:noAutofit/>
          </a:bodyPr>
          <a:lstStyle/>
          <a:p>
            <a:pPr algn="ctr"/>
            <a:r>
              <a:rPr lang="en-US" sz="700" u="sng" dirty="0" smtClean="0">
                <a:latin typeface="+mn-lt"/>
              </a:rPr>
              <a:t>PFC Requirements Working Group</a:t>
            </a:r>
          </a:p>
          <a:p>
            <a:pPr algn="ctr"/>
            <a:r>
              <a:rPr lang="en-US" sz="700" dirty="0">
                <a:latin typeface="+mn-lt"/>
              </a:rPr>
              <a:t>M</a:t>
            </a:r>
            <a:r>
              <a:rPr lang="en-US" sz="700" dirty="0" smtClean="0">
                <a:latin typeface="+mn-lt"/>
              </a:rPr>
              <a:t>. </a:t>
            </a:r>
            <a:r>
              <a:rPr lang="en-US" sz="700" dirty="0" err="1" smtClean="0">
                <a:latin typeface="+mn-lt"/>
              </a:rPr>
              <a:t>Reinke</a:t>
            </a:r>
            <a:r>
              <a:rPr lang="en-US" sz="700" dirty="0" smtClean="0">
                <a:latin typeface="+mn-lt"/>
              </a:rPr>
              <a:t> </a:t>
            </a:r>
          </a:p>
          <a:p>
            <a:pPr algn="ctr"/>
            <a:r>
              <a:rPr lang="en-US" sz="500" dirty="0" smtClean="0">
                <a:latin typeface="+mn-lt"/>
              </a:rPr>
              <a:t>(Oak Ridge National Lab)</a:t>
            </a:r>
          </a:p>
          <a:p>
            <a:pPr algn="ctr"/>
            <a:endParaRPr lang="en-US" sz="100" b="1" dirty="0" smtClean="0">
              <a:latin typeface="Arial Narrow" panose="020B0606020202030204" pitchFamily="34" charset="0"/>
            </a:endParaRPr>
          </a:p>
        </p:txBody>
      </p:sp>
      <p:sp>
        <p:nvSpPr>
          <p:cNvPr id="305" name="Rectangle 112"/>
          <p:cNvSpPr>
            <a:spLocks noChangeAspect="1" noChangeArrowheads="1"/>
          </p:cNvSpPr>
          <p:nvPr/>
        </p:nvSpPr>
        <p:spPr bwMode="auto">
          <a:xfrm>
            <a:off x="6826450" y="2224984"/>
            <a:ext cx="882254" cy="3714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/>
              <a:t>Physics Analysis </a:t>
            </a:r>
          </a:p>
          <a:p>
            <a:pPr algn="ctr"/>
            <a:endParaRPr lang="en-US" sz="200" u="sng" dirty="0"/>
          </a:p>
          <a:p>
            <a:pPr algn="ctr"/>
            <a:r>
              <a:rPr lang="en-US" sz="700" dirty="0" smtClean="0"/>
              <a:t>S. </a:t>
            </a:r>
            <a:r>
              <a:rPr lang="en-US" sz="700" dirty="0"/>
              <a:t>Kaye</a:t>
            </a:r>
          </a:p>
        </p:txBody>
      </p:sp>
      <p:sp>
        <p:nvSpPr>
          <p:cNvPr id="306" name="Line 104"/>
          <p:cNvSpPr>
            <a:spLocks noChangeAspect="1" noChangeShapeType="1"/>
          </p:cNvSpPr>
          <p:nvPr/>
        </p:nvSpPr>
        <p:spPr bwMode="auto">
          <a:xfrm>
            <a:off x="7875526" y="4200803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307" name="Rectangle 112"/>
          <p:cNvSpPr>
            <a:spLocks noChangeAspect="1" noChangeArrowheads="1"/>
          </p:cNvSpPr>
          <p:nvPr/>
        </p:nvSpPr>
        <p:spPr bwMode="auto">
          <a:xfrm>
            <a:off x="8013883" y="3992431"/>
            <a:ext cx="877298" cy="4455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 anchor="ctr">
            <a:noAutofit/>
          </a:bodyPr>
          <a:lstStyle/>
          <a:p>
            <a:pPr algn="ctr"/>
            <a:r>
              <a:rPr lang="en-US" sz="700" u="sng" dirty="0" smtClean="0">
                <a:latin typeface="+mn-lt"/>
              </a:rPr>
              <a:t>Disruption PAM Working Group</a:t>
            </a:r>
          </a:p>
          <a:p>
            <a:pPr algn="ctr"/>
            <a:r>
              <a:rPr lang="en-US" sz="700" dirty="0" smtClean="0">
                <a:latin typeface="+mn-lt"/>
              </a:rPr>
              <a:t>S. </a:t>
            </a:r>
            <a:r>
              <a:rPr lang="en-US" sz="700" dirty="0" err="1" smtClean="0">
                <a:latin typeface="+mn-lt"/>
              </a:rPr>
              <a:t>Sabbagh</a:t>
            </a:r>
            <a:r>
              <a:rPr lang="en-US" sz="700" dirty="0" smtClean="0">
                <a:latin typeface="+mn-lt"/>
              </a:rPr>
              <a:t> </a:t>
            </a:r>
          </a:p>
          <a:p>
            <a:pPr algn="ctr"/>
            <a:r>
              <a:rPr lang="en-US" sz="500" dirty="0" smtClean="0">
                <a:latin typeface="+mn-lt"/>
              </a:rPr>
              <a:t>(Columbia University)</a:t>
            </a:r>
          </a:p>
          <a:p>
            <a:pPr algn="ctr"/>
            <a:endParaRPr lang="en-US" sz="100" b="1" dirty="0" smtClean="0">
              <a:latin typeface="Arial Narrow" panose="020B0606020202030204" pitchFamily="34" charset="0"/>
            </a:endParaRPr>
          </a:p>
        </p:txBody>
      </p:sp>
      <p:sp>
        <p:nvSpPr>
          <p:cNvPr id="308" name="Rectangle 78"/>
          <p:cNvSpPr>
            <a:spLocks noChangeArrowheads="1"/>
          </p:cNvSpPr>
          <p:nvPr/>
        </p:nvSpPr>
        <p:spPr bwMode="auto">
          <a:xfrm>
            <a:off x="5995684" y="1600792"/>
            <a:ext cx="1050131" cy="3915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800" b="1" u="sng" dirty="0"/>
              <a:t>Run </a:t>
            </a:r>
            <a:r>
              <a:rPr lang="en-US" sz="800" b="1" u="sng" dirty="0" smtClean="0"/>
              <a:t>Coordination</a:t>
            </a:r>
            <a:endParaRPr lang="en-US" sz="800" b="1" u="sng" dirty="0"/>
          </a:p>
          <a:p>
            <a:pPr algn="ctr"/>
            <a:r>
              <a:rPr lang="en-US" sz="700" dirty="0" smtClean="0"/>
              <a:t>TBD for next run</a:t>
            </a:r>
            <a:endParaRPr lang="en-US" sz="700" dirty="0"/>
          </a:p>
          <a:p>
            <a:pPr algn="ctr"/>
            <a:r>
              <a:rPr lang="en-US" sz="700" dirty="0" smtClean="0"/>
              <a:t>Deputy:  TBD</a:t>
            </a:r>
            <a:endParaRPr lang="en-US" sz="700" dirty="0"/>
          </a:p>
        </p:txBody>
      </p:sp>
      <p:sp>
        <p:nvSpPr>
          <p:cNvPr id="310" name="Line 24"/>
          <p:cNvSpPr>
            <a:spLocks noChangeAspect="1" noChangeShapeType="1"/>
          </p:cNvSpPr>
          <p:nvPr/>
        </p:nvSpPr>
        <p:spPr bwMode="auto">
          <a:xfrm rot="16200000">
            <a:off x="2932992" y="1420302"/>
            <a:ext cx="0" cy="595689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cxnSp>
        <p:nvCxnSpPr>
          <p:cNvPr id="311" name="Straight Connector 310"/>
          <p:cNvCxnSpPr/>
          <p:nvPr/>
        </p:nvCxnSpPr>
        <p:spPr>
          <a:xfrm flipH="1">
            <a:off x="3230836" y="2295594"/>
            <a:ext cx="774" cy="520975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2" name="Line 24"/>
          <p:cNvSpPr>
            <a:spLocks noChangeAspect="1" noChangeShapeType="1"/>
          </p:cNvSpPr>
          <p:nvPr/>
        </p:nvSpPr>
        <p:spPr bwMode="auto">
          <a:xfrm rot="16200000">
            <a:off x="2874212" y="1127611"/>
            <a:ext cx="0" cy="164707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sp>
        <p:nvSpPr>
          <p:cNvPr id="313" name="Rectangle 312"/>
          <p:cNvSpPr/>
          <p:nvPr/>
        </p:nvSpPr>
        <p:spPr>
          <a:xfrm>
            <a:off x="76202" y="3270129"/>
            <a:ext cx="4251870" cy="1435221"/>
          </a:xfrm>
          <a:prstGeom prst="rect">
            <a:avLst/>
          </a:prstGeom>
          <a:solidFill>
            <a:srgbClr val="CCFFCC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"/>
          </a:p>
        </p:txBody>
      </p:sp>
      <p:sp>
        <p:nvSpPr>
          <p:cNvPr id="314" name="Line 23"/>
          <p:cNvSpPr>
            <a:spLocks noChangeAspect="1" noChangeShapeType="1"/>
          </p:cNvSpPr>
          <p:nvPr/>
        </p:nvSpPr>
        <p:spPr bwMode="auto">
          <a:xfrm>
            <a:off x="679390" y="2299980"/>
            <a:ext cx="0" cy="46291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600" u="sng"/>
          </a:p>
        </p:txBody>
      </p:sp>
      <p:sp>
        <p:nvSpPr>
          <p:cNvPr id="315" name="Line 14"/>
          <p:cNvSpPr>
            <a:spLocks noChangeAspect="1" noChangeShapeType="1"/>
          </p:cNvSpPr>
          <p:nvPr/>
        </p:nvSpPr>
        <p:spPr bwMode="auto">
          <a:xfrm>
            <a:off x="941037" y="4344441"/>
            <a:ext cx="4904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sp>
        <p:nvSpPr>
          <p:cNvPr id="316" name="Line 14"/>
          <p:cNvSpPr>
            <a:spLocks noChangeAspect="1" noChangeShapeType="1"/>
          </p:cNvSpPr>
          <p:nvPr/>
        </p:nvSpPr>
        <p:spPr bwMode="auto">
          <a:xfrm>
            <a:off x="1521990" y="2955322"/>
            <a:ext cx="1272441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600" u="sng"/>
          </a:p>
        </p:txBody>
      </p:sp>
      <p:sp>
        <p:nvSpPr>
          <p:cNvPr id="317" name="Line 14"/>
          <p:cNvSpPr>
            <a:spLocks noChangeAspect="1" noChangeShapeType="1"/>
          </p:cNvSpPr>
          <p:nvPr/>
        </p:nvSpPr>
        <p:spPr bwMode="auto">
          <a:xfrm>
            <a:off x="1051194" y="3570235"/>
            <a:ext cx="383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sp>
        <p:nvSpPr>
          <p:cNvPr id="318" name="Line 14"/>
          <p:cNvSpPr>
            <a:spLocks noChangeAspect="1" noChangeShapeType="1"/>
          </p:cNvSpPr>
          <p:nvPr/>
        </p:nvSpPr>
        <p:spPr bwMode="auto">
          <a:xfrm>
            <a:off x="2520790" y="3472538"/>
            <a:ext cx="58119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cxnSp>
        <p:nvCxnSpPr>
          <p:cNvPr id="319" name="Straight Connector 318"/>
          <p:cNvCxnSpPr/>
          <p:nvPr/>
        </p:nvCxnSpPr>
        <p:spPr>
          <a:xfrm flipH="1">
            <a:off x="2082167" y="1271280"/>
            <a:ext cx="794" cy="1697355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0" name="Rectangle 69"/>
          <p:cNvSpPr>
            <a:spLocks noChangeAspect="1" noChangeArrowheads="1"/>
          </p:cNvSpPr>
          <p:nvPr/>
        </p:nvSpPr>
        <p:spPr bwMode="auto">
          <a:xfrm>
            <a:off x="205509" y="2368807"/>
            <a:ext cx="991297" cy="3252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Systems Engineering</a:t>
            </a:r>
          </a:p>
          <a:p>
            <a:pPr algn="ctr"/>
            <a:r>
              <a:rPr lang="en-US" sz="700" u="sng" dirty="0" smtClean="0"/>
              <a:t>and Integration</a:t>
            </a:r>
            <a:endParaRPr lang="en-US" sz="700" u="sng" dirty="0"/>
          </a:p>
          <a:p>
            <a:pPr algn="ctr"/>
            <a:r>
              <a:rPr lang="en-US" sz="700" dirty="0" smtClean="0"/>
              <a:t>S. Gerhardt</a:t>
            </a:r>
            <a:endParaRPr lang="en-US" sz="700" dirty="0"/>
          </a:p>
        </p:txBody>
      </p:sp>
      <p:cxnSp>
        <p:nvCxnSpPr>
          <p:cNvPr id="321" name="Straight Connector 320"/>
          <p:cNvCxnSpPr>
            <a:stCxn id="314" idx="0"/>
          </p:cNvCxnSpPr>
          <p:nvPr/>
        </p:nvCxnSpPr>
        <p:spPr>
          <a:xfrm>
            <a:off x="679390" y="2299980"/>
            <a:ext cx="3319389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2" name="Rectangle 3"/>
          <p:cNvSpPr>
            <a:spLocks noChangeArrowheads="1"/>
          </p:cNvSpPr>
          <p:nvPr/>
        </p:nvSpPr>
        <p:spPr bwMode="auto">
          <a:xfrm>
            <a:off x="76200" y="2822008"/>
            <a:ext cx="551754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Integrated </a:t>
            </a:r>
          </a:p>
          <a:p>
            <a:pPr algn="ctr"/>
            <a:r>
              <a:rPr lang="en-US" sz="700" u="sng" dirty="0" smtClean="0"/>
              <a:t>Analysis</a:t>
            </a:r>
          </a:p>
          <a:p>
            <a:pPr algn="ctr"/>
            <a:r>
              <a:rPr lang="en-US" sz="700" dirty="0" smtClean="0"/>
              <a:t>P. Titus</a:t>
            </a:r>
            <a:endParaRPr lang="en-US" sz="700" dirty="0"/>
          </a:p>
        </p:txBody>
      </p:sp>
      <p:sp>
        <p:nvSpPr>
          <p:cNvPr id="323" name="Line 14"/>
          <p:cNvSpPr>
            <a:spLocks noChangeAspect="1" noChangeShapeType="1"/>
          </p:cNvSpPr>
          <p:nvPr/>
        </p:nvSpPr>
        <p:spPr bwMode="auto">
          <a:xfrm>
            <a:off x="2575518" y="3826242"/>
            <a:ext cx="522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sp>
        <p:nvSpPr>
          <p:cNvPr id="324" name="Line 14"/>
          <p:cNvSpPr>
            <a:spLocks noChangeAspect="1" noChangeShapeType="1"/>
          </p:cNvSpPr>
          <p:nvPr/>
        </p:nvSpPr>
        <p:spPr bwMode="auto">
          <a:xfrm>
            <a:off x="2579428" y="4140858"/>
            <a:ext cx="522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sp>
        <p:nvSpPr>
          <p:cNvPr id="325" name="Line 14"/>
          <p:cNvSpPr>
            <a:spLocks noChangeAspect="1" noChangeShapeType="1"/>
          </p:cNvSpPr>
          <p:nvPr/>
        </p:nvSpPr>
        <p:spPr bwMode="auto">
          <a:xfrm>
            <a:off x="2575518" y="4502151"/>
            <a:ext cx="52255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sp>
        <p:nvSpPr>
          <p:cNvPr id="326" name="Rectangle 7"/>
          <p:cNvSpPr>
            <a:spLocks noChangeArrowheads="1"/>
          </p:cNvSpPr>
          <p:nvPr/>
        </p:nvSpPr>
        <p:spPr bwMode="auto">
          <a:xfrm>
            <a:off x="1590402" y="4003529"/>
            <a:ext cx="985116" cy="2865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Diagnostics</a:t>
            </a:r>
          </a:p>
          <a:p>
            <a:pPr algn="ctr"/>
            <a:r>
              <a:rPr lang="en-US" sz="700" dirty="0"/>
              <a:t>R. Ellis III</a:t>
            </a:r>
          </a:p>
        </p:txBody>
      </p:sp>
      <p:sp>
        <p:nvSpPr>
          <p:cNvPr id="327" name="Rectangle 2"/>
          <p:cNvSpPr>
            <a:spLocks noChangeArrowheads="1"/>
          </p:cNvSpPr>
          <p:nvPr/>
        </p:nvSpPr>
        <p:spPr bwMode="auto">
          <a:xfrm>
            <a:off x="2992308" y="4003529"/>
            <a:ext cx="985116" cy="2865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Central I&amp;</a:t>
            </a:r>
            <a:r>
              <a:rPr lang="en-US" sz="700" u="sng" dirty="0" smtClean="0"/>
              <a:t>C</a:t>
            </a:r>
            <a:endParaRPr lang="en-US" sz="700" u="sng" dirty="0"/>
          </a:p>
          <a:p>
            <a:pPr algn="ctr"/>
            <a:r>
              <a:rPr lang="en-US" sz="700" dirty="0"/>
              <a:t>G. Tchilinguirian</a:t>
            </a:r>
          </a:p>
        </p:txBody>
      </p:sp>
      <p:sp>
        <p:nvSpPr>
          <p:cNvPr id="328" name="Rectangle 5"/>
          <p:cNvSpPr>
            <a:spLocks noChangeArrowheads="1"/>
          </p:cNvSpPr>
          <p:nvPr/>
        </p:nvSpPr>
        <p:spPr bwMode="auto">
          <a:xfrm>
            <a:off x="2992308" y="3310166"/>
            <a:ext cx="985116" cy="34158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Real Time Control</a:t>
            </a:r>
          </a:p>
          <a:p>
            <a:pPr algn="ctr"/>
            <a:r>
              <a:rPr lang="en-US" sz="700" u="sng" dirty="0"/>
              <a:t>&amp; Protection</a:t>
            </a:r>
          </a:p>
          <a:p>
            <a:pPr algn="ctr"/>
            <a:r>
              <a:rPr lang="en-US" sz="700" dirty="0"/>
              <a:t>F. Hoffmann</a:t>
            </a:r>
          </a:p>
        </p:txBody>
      </p:sp>
      <p:sp>
        <p:nvSpPr>
          <p:cNvPr id="329" name="Rectangle 6"/>
          <p:cNvSpPr>
            <a:spLocks noChangeArrowheads="1"/>
          </p:cNvSpPr>
          <p:nvPr/>
        </p:nvSpPr>
        <p:spPr bwMode="auto">
          <a:xfrm>
            <a:off x="1590402" y="3310166"/>
            <a:ext cx="985116" cy="3056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Power </a:t>
            </a:r>
            <a:r>
              <a:rPr lang="en-US" sz="700" u="sng" dirty="0" smtClean="0"/>
              <a:t>Systems</a:t>
            </a:r>
            <a:endParaRPr lang="en-US" sz="700" u="sng" dirty="0"/>
          </a:p>
          <a:p>
            <a:pPr algn="ctr"/>
            <a:r>
              <a:rPr lang="en-US" sz="700" dirty="0"/>
              <a:t>J. </a:t>
            </a:r>
            <a:r>
              <a:rPr lang="en-US" sz="700" dirty="0" err="1"/>
              <a:t>Dellas</a:t>
            </a:r>
            <a:endParaRPr lang="en-US" sz="700" dirty="0"/>
          </a:p>
        </p:txBody>
      </p:sp>
      <p:sp>
        <p:nvSpPr>
          <p:cNvPr id="330" name="Rectangle 7"/>
          <p:cNvSpPr>
            <a:spLocks noChangeArrowheads="1"/>
          </p:cNvSpPr>
          <p:nvPr/>
        </p:nvSpPr>
        <p:spPr bwMode="auto">
          <a:xfrm>
            <a:off x="2992308" y="3686844"/>
            <a:ext cx="985116" cy="2787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Heating </a:t>
            </a:r>
            <a:r>
              <a:rPr lang="en-US" sz="700" u="sng" dirty="0" smtClean="0"/>
              <a:t>Systems</a:t>
            </a:r>
            <a:endParaRPr lang="en-US" sz="700" u="sng" dirty="0"/>
          </a:p>
          <a:p>
            <a:pPr algn="ctr"/>
            <a:r>
              <a:rPr lang="en-US" sz="700" dirty="0"/>
              <a:t>T. Stevenson</a:t>
            </a:r>
          </a:p>
        </p:txBody>
      </p:sp>
      <p:sp>
        <p:nvSpPr>
          <p:cNvPr id="331" name="Rectangle 4"/>
          <p:cNvSpPr>
            <a:spLocks noChangeArrowheads="1"/>
          </p:cNvSpPr>
          <p:nvPr/>
        </p:nvSpPr>
        <p:spPr bwMode="auto">
          <a:xfrm>
            <a:off x="2992308" y="4344441"/>
            <a:ext cx="985116" cy="3154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Vacuum &amp; Fueling </a:t>
            </a:r>
          </a:p>
          <a:p>
            <a:pPr algn="ctr"/>
            <a:r>
              <a:rPr lang="en-US" sz="700" u="sng" dirty="0" smtClean="0"/>
              <a:t>Systems</a:t>
            </a:r>
            <a:endParaRPr lang="en-US" sz="700" u="sng" dirty="0"/>
          </a:p>
          <a:p>
            <a:pPr algn="ctr"/>
            <a:r>
              <a:rPr lang="en-US" sz="700" dirty="0"/>
              <a:t>D. Cai</a:t>
            </a:r>
          </a:p>
        </p:txBody>
      </p:sp>
      <p:sp>
        <p:nvSpPr>
          <p:cNvPr id="332" name="Rectangle 2"/>
          <p:cNvSpPr>
            <a:spLocks noChangeArrowheads="1"/>
          </p:cNvSpPr>
          <p:nvPr/>
        </p:nvSpPr>
        <p:spPr bwMode="auto">
          <a:xfrm>
            <a:off x="210623" y="3430837"/>
            <a:ext cx="985116" cy="2787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VV &amp; Internal Hdwe</a:t>
            </a:r>
          </a:p>
          <a:p>
            <a:pPr algn="ctr"/>
            <a:r>
              <a:rPr lang="en-US" sz="700" dirty="0"/>
              <a:t>M. Smith</a:t>
            </a:r>
          </a:p>
        </p:txBody>
      </p:sp>
      <p:sp>
        <p:nvSpPr>
          <p:cNvPr id="333" name="Rectangle 2"/>
          <p:cNvSpPr>
            <a:spLocks noChangeArrowheads="1"/>
          </p:cNvSpPr>
          <p:nvPr/>
        </p:nvSpPr>
        <p:spPr bwMode="auto">
          <a:xfrm>
            <a:off x="210301" y="4210677"/>
            <a:ext cx="985116" cy="27879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Magnets</a:t>
            </a:r>
          </a:p>
          <a:p>
            <a:pPr algn="ctr"/>
            <a:r>
              <a:rPr lang="en-US" sz="700" dirty="0"/>
              <a:t>S. Raftopoulos</a:t>
            </a:r>
          </a:p>
        </p:txBody>
      </p:sp>
      <p:sp>
        <p:nvSpPr>
          <p:cNvPr id="334" name="Rectangle 5"/>
          <p:cNvSpPr>
            <a:spLocks noChangeArrowheads="1"/>
          </p:cNvSpPr>
          <p:nvPr/>
        </p:nvSpPr>
        <p:spPr bwMode="auto">
          <a:xfrm>
            <a:off x="1590402" y="3651752"/>
            <a:ext cx="985116" cy="3148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Cooling &amp; Bakeout </a:t>
            </a:r>
          </a:p>
          <a:p>
            <a:pPr algn="ctr"/>
            <a:r>
              <a:rPr lang="en-US" sz="700" u="sng" dirty="0" smtClean="0"/>
              <a:t>Systems</a:t>
            </a:r>
            <a:endParaRPr lang="en-US" sz="700" u="sng" dirty="0"/>
          </a:p>
          <a:p>
            <a:pPr algn="ctr"/>
            <a:r>
              <a:rPr lang="en-US" sz="700" dirty="0"/>
              <a:t>J. Petrella</a:t>
            </a:r>
          </a:p>
        </p:txBody>
      </p:sp>
      <p:sp>
        <p:nvSpPr>
          <p:cNvPr id="335" name="Rectangle 7"/>
          <p:cNvSpPr>
            <a:spLocks noChangeArrowheads="1"/>
          </p:cNvSpPr>
          <p:nvPr/>
        </p:nvSpPr>
        <p:spPr bwMode="auto">
          <a:xfrm>
            <a:off x="1595217" y="4344441"/>
            <a:ext cx="985116" cy="31458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Test Cell</a:t>
            </a:r>
          </a:p>
          <a:p>
            <a:pPr algn="ctr"/>
            <a:r>
              <a:rPr lang="en-US" sz="700" dirty="0"/>
              <a:t>N. Atnafu</a:t>
            </a:r>
          </a:p>
        </p:txBody>
      </p:sp>
      <p:sp>
        <p:nvSpPr>
          <p:cNvPr id="336" name="Rectangle 3"/>
          <p:cNvSpPr>
            <a:spLocks noChangeArrowheads="1"/>
          </p:cNvSpPr>
          <p:nvPr/>
        </p:nvSpPr>
        <p:spPr bwMode="auto">
          <a:xfrm>
            <a:off x="2955845" y="1569833"/>
            <a:ext cx="946493" cy="2838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Planning &amp; Control</a:t>
            </a:r>
          </a:p>
          <a:p>
            <a:pPr algn="ctr"/>
            <a:r>
              <a:rPr lang="en-US" sz="700" dirty="0" smtClean="0"/>
              <a:t>S. </a:t>
            </a:r>
            <a:r>
              <a:rPr lang="en-US" sz="700" dirty="0" err="1" smtClean="0"/>
              <a:t>Langish</a:t>
            </a:r>
            <a:endParaRPr lang="en-US" sz="700" dirty="0"/>
          </a:p>
        </p:txBody>
      </p:sp>
      <p:sp>
        <p:nvSpPr>
          <p:cNvPr id="337" name="Rectangle 3"/>
          <p:cNvSpPr>
            <a:spLocks noChangeAspect="1" noChangeArrowheads="1"/>
          </p:cNvSpPr>
          <p:nvPr/>
        </p:nvSpPr>
        <p:spPr bwMode="auto">
          <a:xfrm>
            <a:off x="3025483" y="2812337"/>
            <a:ext cx="411480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dirty="0" smtClean="0"/>
              <a:t>COEs</a:t>
            </a:r>
          </a:p>
        </p:txBody>
      </p:sp>
      <p:cxnSp>
        <p:nvCxnSpPr>
          <p:cNvPr id="338" name="Straight Connector 337"/>
          <p:cNvCxnSpPr/>
          <p:nvPr/>
        </p:nvCxnSpPr>
        <p:spPr>
          <a:xfrm>
            <a:off x="2791856" y="2955322"/>
            <a:ext cx="0" cy="1546829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9" name="Straight Connector 338"/>
          <p:cNvCxnSpPr>
            <a:endCxn id="315" idx="1"/>
          </p:cNvCxnSpPr>
          <p:nvPr/>
        </p:nvCxnSpPr>
        <p:spPr>
          <a:xfrm>
            <a:off x="1431489" y="3126911"/>
            <a:ext cx="0" cy="1217531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0" name="Line 14"/>
          <p:cNvSpPr>
            <a:spLocks noChangeAspect="1" noChangeShapeType="1"/>
          </p:cNvSpPr>
          <p:nvPr/>
        </p:nvSpPr>
        <p:spPr bwMode="auto">
          <a:xfrm>
            <a:off x="933657" y="3973311"/>
            <a:ext cx="49255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700" u="sng"/>
          </a:p>
        </p:txBody>
      </p:sp>
      <p:sp>
        <p:nvSpPr>
          <p:cNvPr id="341" name="Rectangle 2"/>
          <p:cNvSpPr>
            <a:spLocks noChangeArrowheads="1"/>
          </p:cNvSpPr>
          <p:nvPr/>
        </p:nvSpPr>
        <p:spPr bwMode="auto">
          <a:xfrm>
            <a:off x="201147" y="3790950"/>
            <a:ext cx="985116" cy="35135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Plasma Facing </a:t>
            </a:r>
          </a:p>
          <a:p>
            <a:pPr algn="ctr"/>
            <a:r>
              <a:rPr lang="en-US" sz="700" u="sng" dirty="0"/>
              <a:t>Components</a:t>
            </a:r>
          </a:p>
          <a:p>
            <a:pPr algn="ctr"/>
            <a:r>
              <a:rPr lang="en-US" sz="700" dirty="0"/>
              <a:t>M. Jaworski</a:t>
            </a:r>
          </a:p>
        </p:txBody>
      </p:sp>
      <p:sp>
        <p:nvSpPr>
          <p:cNvPr id="342" name="Rectangle 2"/>
          <p:cNvSpPr>
            <a:spLocks noChangeArrowheads="1"/>
          </p:cNvSpPr>
          <p:nvPr/>
        </p:nvSpPr>
        <p:spPr bwMode="auto">
          <a:xfrm>
            <a:off x="1316759" y="2816569"/>
            <a:ext cx="611104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err="1" smtClean="0"/>
              <a:t>Tokamak</a:t>
            </a:r>
            <a:r>
              <a:rPr lang="en-US" sz="700" u="sng" dirty="0" smtClean="0"/>
              <a:t> </a:t>
            </a:r>
          </a:p>
          <a:p>
            <a:pPr algn="ctr"/>
            <a:r>
              <a:rPr lang="en-US" sz="700" u="sng" dirty="0" smtClean="0"/>
              <a:t>Core </a:t>
            </a:r>
          </a:p>
          <a:p>
            <a:pPr algn="ctr"/>
            <a:r>
              <a:rPr lang="en-US" sz="700" dirty="0" smtClean="0"/>
              <a:t>D. Loesser</a:t>
            </a:r>
            <a:endParaRPr lang="en-US" sz="700" dirty="0"/>
          </a:p>
        </p:txBody>
      </p:sp>
      <p:sp>
        <p:nvSpPr>
          <p:cNvPr id="343" name="TextBox 342"/>
          <p:cNvSpPr txBox="1"/>
          <p:nvPr/>
        </p:nvSpPr>
        <p:spPr>
          <a:xfrm rot="16200000">
            <a:off x="3409393" y="3883495"/>
            <a:ext cx="1457564" cy="230832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Responsible Engineers</a:t>
            </a:r>
          </a:p>
        </p:txBody>
      </p:sp>
      <p:sp>
        <p:nvSpPr>
          <p:cNvPr id="344" name="Rectangle 3"/>
          <p:cNvSpPr>
            <a:spLocks noChangeArrowheads="1"/>
          </p:cNvSpPr>
          <p:nvPr/>
        </p:nvSpPr>
        <p:spPr bwMode="auto">
          <a:xfrm>
            <a:off x="2956562" y="1059024"/>
            <a:ext cx="946511" cy="2935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Project Administration</a:t>
            </a:r>
          </a:p>
          <a:p>
            <a:pPr algn="ctr"/>
            <a:r>
              <a:rPr lang="en-US" sz="700" dirty="0" smtClean="0"/>
              <a:t>K. Lukazik</a:t>
            </a:r>
            <a:endParaRPr lang="en-US" sz="700" dirty="0"/>
          </a:p>
        </p:txBody>
      </p:sp>
      <p:sp>
        <p:nvSpPr>
          <p:cNvPr id="345" name="Rectangle 69"/>
          <p:cNvSpPr>
            <a:spLocks noChangeAspect="1" noChangeArrowheads="1"/>
          </p:cNvSpPr>
          <p:nvPr/>
        </p:nvSpPr>
        <p:spPr bwMode="auto">
          <a:xfrm>
            <a:off x="2853692" y="2398889"/>
            <a:ext cx="745162" cy="32526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Operations, ASO</a:t>
            </a:r>
            <a:endParaRPr lang="en-US" sz="700" u="sng" dirty="0"/>
          </a:p>
          <a:p>
            <a:pPr algn="ctr"/>
            <a:r>
              <a:rPr lang="en-US" sz="700" u="sng" dirty="0"/>
              <a:t>T. Stevenson</a:t>
            </a:r>
          </a:p>
        </p:txBody>
      </p:sp>
      <p:sp>
        <p:nvSpPr>
          <p:cNvPr id="346" name="TextBox 345"/>
          <p:cNvSpPr txBox="1"/>
          <p:nvPr/>
        </p:nvSpPr>
        <p:spPr>
          <a:xfrm>
            <a:off x="1349206" y="1990695"/>
            <a:ext cx="571161" cy="20005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</a:ln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00" dirty="0"/>
              <a:t>Red = OBS</a:t>
            </a:r>
          </a:p>
        </p:txBody>
      </p:sp>
      <p:cxnSp>
        <p:nvCxnSpPr>
          <p:cNvPr id="347" name="Straight Connector 346"/>
          <p:cNvCxnSpPr/>
          <p:nvPr/>
        </p:nvCxnSpPr>
        <p:spPr>
          <a:xfrm>
            <a:off x="3998779" y="2299980"/>
            <a:ext cx="7162" cy="559833"/>
          </a:xfrm>
          <a:prstGeom prst="line">
            <a:avLst/>
          </a:prstGeom>
          <a:ln w="28575"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8" name="Rectangle 69"/>
          <p:cNvSpPr>
            <a:spLocks noChangeAspect="1" noChangeArrowheads="1"/>
          </p:cNvSpPr>
          <p:nvPr/>
        </p:nvSpPr>
        <p:spPr bwMode="auto">
          <a:xfrm>
            <a:off x="3676652" y="2399716"/>
            <a:ext cx="651419" cy="32443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/>
              <a:t>Construction</a:t>
            </a:r>
          </a:p>
          <a:p>
            <a:pPr algn="ctr"/>
            <a:r>
              <a:rPr lang="en-US" sz="700" u="sng" dirty="0"/>
              <a:t>L. Dudek</a:t>
            </a:r>
          </a:p>
        </p:txBody>
      </p:sp>
      <p:sp>
        <p:nvSpPr>
          <p:cNvPr id="349" name="Rectangle 3"/>
          <p:cNvSpPr>
            <a:spLocks noChangeArrowheads="1"/>
          </p:cNvSpPr>
          <p:nvPr/>
        </p:nvSpPr>
        <p:spPr bwMode="auto">
          <a:xfrm>
            <a:off x="707737" y="2822008"/>
            <a:ext cx="551470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CAD </a:t>
            </a:r>
          </a:p>
          <a:p>
            <a:pPr algn="ctr"/>
            <a:r>
              <a:rPr lang="en-US" sz="700" u="sng" dirty="0" smtClean="0"/>
              <a:t>Integration</a:t>
            </a:r>
          </a:p>
          <a:p>
            <a:pPr algn="ctr"/>
            <a:r>
              <a:rPr lang="en-US" sz="700" dirty="0" smtClean="0"/>
              <a:t>J. Mitchell</a:t>
            </a:r>
            <a:endParaRPr lang="en-US" sz="700" dirty="0"/>
          </a:p>
        </p:txBody>
      </p:sp>
      <p:cxnSp>
        <p:nvCxnSpPr>
          <p:cNvPr id="350" name="Straight Connector 349"/>
          <p:cNvCxnSpPr/>
          <p:nvPr/>
        </p:nvCxnSpPr>
        <p:spPr>
          <a:xfrm>
            <a:off x="361428" y="2762895"/>
            <a:ext cx="635923" cy="0"/>
          </a:xfrm>
          <a:prstGeom prst="line">
            <a:avLst/>
          </a:prstGeom>
          <a:ln w="285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1" name="Line 23"/>
          <p:cNvSpPr>
            <a:spLocks noChangeAspect="1" noChangeShapeType="1"/>
          </p:cNvSpPr>
          <p:nvPr/>
        </p:nvSpPr>
        <p:spPr bwMode="auto">
          <a:xfrm>
            <a:off x="370780" y="2770573"/>
            <a:ext cx="0" cy="5143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600" u="sng"/>
          </a:p>
        </p:txBody>
      </p:sp>
      <p:sp>
        <p:nvSpPr>
          <p:cNvPr id="352" name="Line 23"/>
          <p:cNvSpPr>
            <a:spLocks noChangeAspect="1" noChangeShapeType="1"/>
          </p:cNvSpPr>
          <p:nvPr/>
        </p:nvSpPr>
        <p:spPr bwMode="auto">
          <a:xfrm>
            <a:off x="988000" y="2770573"/>
            <a:ext cx="0" cy="51435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600" u="sng"/>
          </a:p>
        </p:txBody>
      </p:sp>
      <p:sp>
        <p:nvSpPr>
          <p:cNvPr id="353" name="Rectangle 3"/>
          <p:cNvSpPr>
            <a:spLocks noChangeAspect="1" noChangeArrowheads="1"/>
          </p:cNvSpPr>
          <p:nvPr/>
        </p:nvSpPr>
        <p:spPr bwMode="auto">
          <a:xfrm>
            <a:off x="3679861" y="2812682"/>
            <a:ext cx="652161" cy="35236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Work Control </a:t>
            </a:r>
          </a:p>
          <a:p>
            <a:pPr algn="ctr"/>
            <a:r>
              <a:rPr lang="en-US" sz="700" u="sng" dirty="0" smtClean="0"/>
              <a:t>Center</a:t>
            </a:r>
          </a:p>
          <a:p>
            <a:pPr algn="ctr"/>
            <a:r>
              <a:rPr lang="en-US" sz="700" dirty="0" smtClean="0"/>
              <a:t>F. Jones</a:t>
            </a:r>
          </a:p>
        </p:txBody>
      </p:sp>
      <p:sp>
        <p:nvSpPr>
          <p:cNvPr id="354" name="Rectangle 2"/>
          <p:cNvSpPr>
            <a:spLocks noChangeAspect="1" noChangeArrowheads="1"/>
          </p:cNvSpPr>
          <p:nvPr/>
        </p:nvSpPr>
        <p:spPr bwMode="auto">
          <a:xfrm>
            <a:off x="1521990" y="1542344"/>
            <a:ext cx="1113156" cy="34360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900" u="sng" dirty="0" smtClean="0"/>
              <a:t>Project Manager</a:t>
            </a:r>
            <a:endParaRPr lang="en-US" sz="900" u="sng" dirty="0"/>
          </a:p>
          <a:p>
            <a:pPr algn="ctr"/>
            <a:r>
              <a:rPr lang="en-US" sz="900" dirty="0"/>
              <a:t>R. Feder</a:t>
            </a:r>
            <a:endParaRPr lang="en-US" sz="900" dirty="0" err="1"/>
          </a:p>
        </p:txBody>
      </p:sp>
      <p:sp>
        <p:nvSpPr>
          <p:cNvPr id="355" name="Line 24"/>
          <p:cNvSpPr>
            <a:spLocks noChangeAspect="1" noChangeShapeType="1"/>
          </p:cNvSpPr>
          <p:nvPr/>
        </p:nvSpPr>
        <p:spPr bwMode="auto">
          <a:xfrm rot="16200000">
            <a:off x="1286200" y="1151161"/>
            <a:ext cx="0" cy="178788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sp>
        <p:nvSpPr>
          <p:cNvPr id="356" name="Line 24"/>
          <p:cNvSpPr>
            <a:spLocks noChangeAspect="1" noChangeShapeType="1"/>
          </p:cNvSpPr>
          <p:nvPr/>
        </p:nvSpPr>
        <p:spPr bwMode="auto">
          <a:xfrm rot="16200000">
            <a:off x="2216234" y="1971027"/>
            <a:ext cx="0" cy="256918"/>
          </a:xfrm>
          <a:prstGeom prst="line">
            <a:avLst/>
          </a:pr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sp>
        <p:nvSpPr>
          <p:cNvPr id="357" name="Rectangle 356"/>
          <p:cNvSpPr>
            <a:spLocks noChangeArrowheads="1"/>
          </p:cNvSpPr>
          <p:nvPr/>
        </p:nvSpPr>
        <p:spPr bwMode="auto">
          <a:xfrm>
            <a:off x="1332759" y="971550"/>
            <a:ext cx="1463040" cy="502920"/>
          </a:xfrm>
          <a:prstGeom prst="rect">
            <a:avLst/>
          </a:prstGeom>
          <a:solidFill>
            <a:srgbClr val="FFFF99"/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anchor="ctr"/>
          <a:lstStyle/>
          <a:p>
            <a:pPr algn="ctr">
              <a:spcBef>
                <a:spcPts val="3000"/>
              </a:spcBef>
              <a:spcAft>
                <a:spcPts val="0"/>
              </a:spcAft>
            </a:pPr>
            <a:r>
              <a:rPr lang="en-US" sz="1100" b="1" u="sng" dirty="0"/>
              <a:t>NSTX-U </a:t>
            </a:r>
            <a:r>
              <a:rPr lang="en-US" sz="1100" b="1" u="sng" dirty="0" smtClean="0"/>
              <a:t>Recovery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/>
              <a:t>Director: </a:t>
            </a:r>
            <a:r>
              <a:rPr lang="en-US" sz="900" dirty="0" smtClean="0"/>
              <a:t>J. Menard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 b="1" dirty="0" smtClean="0"/>
              <a:t>Deputy</a:t>
            </a:r>
            <a:r>
              <a:rPr lang="en-US" sz="900" b="1" dirty="0"/>
              <a:t>: </a:t>
            </a:r>
            <a:r>
              <a:rPr lang="en-US" sz="900" dirty="0"/>
              <a:t>S. Gerhardt</a:t>
            </a:r>
          </a:p>
        </p:txBody>
      </p:sp>
      <p:sp>
        <p:nvSpPr>
          <p:cNvPr id="358" name="Line 24"/>
          <p:cNvSpPr>
            <a:spLocks noChangeAspect="1" noChangeShapeType="1"/>
          </p:cNvSpPr>
          <p:nvPr/>
        </p:nvSpPr>
        <p:spPr bwMode="auto">
          <a:xfrm rot="16200000">
            <a:off x="1044601" y="1844760"/>
            <a:ext cx="0" cy="295138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cxnSp>
        <p:nvCxnSpPr>
          <p:cNvPr id="359" name="Straight Connector 358"/>
          <p:cNvCxnSpPr/>
          <p:nvPr/>
        </p:nvCxnSpPr>
        <p:spPr>
          <a:xfrm>
            <a:off x="1196806" y="1123950"/>
            <a:ext cx="0" cy="868380"/>
          </a:xfrm>
          <a:prstGeom prst="line">
            <a:avLst/>
          </a:prstGeom>
          <a:ln w="12700">
            <a:solidFill>
              <a:srgbClr val="000000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0" name="Line 24"/>
          <p:cNvSpPr>
            <a:spLocks noChangeAspect="1" noChangeShapeType="1"/>
          </p:cNvSpPr>
          <p:nvPr/>
        </p:nvSpPr>
        <p:spPr bwMode="auto">
          <a:xfrm rot="16200000">
            <a:off x="1039546" y="1531808"/>
            <a:ext cx="0" cy="31452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sp>
        <p:nvSpPr>
          <p:cNvPr id="361" name="Line 24"/>
          <p:cNvSpPr>
            <a:spLocks noChangeAspect="1" noChangeShapeType="1"/>
          </p:cNvSpPr>
          <p:nvPr/>
        </p:nvSpPr>
        <p:spPr bwMode="auto">
          <a:xfrm rot="16200000">
            <a:off x="1035977" y="1258650"/>
            <a:ext cx="0" cy="31452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sp>
        <p:nvSpPr>
          <p:cNvPr id="362" name="Line 24"/>
          <p:cNvSpPr>
            <a:spLocks noChangeAspect="1" noChangeShapeType="1"/>
          </p:cNvSpPr>
          <p:nvPr/>
        </p:nvSpPr>
        <p:spPr bwMode="auto">
          <a:xfrm rot="16200000">
            <a:off x="1032026" y="966690"/>
            <a:ext cx="0" cy="314520"/>
          </a:xfrm>
          <a:prstGeom prst="line">
            <a:avLst/>
          </a:prstGeom>
          <a:noFill/>
          <a:ln w="12700" cmpd="sng">
            <a:solidFill>
              <a:srgbClr val="000000"/>
            </a:solidFill>
            <a:prstDash val="sysDash"/>
            <a:round/>
            <a:headEnd/>
            <a:tailEnd/>
          </a:ln>
          <a:effectLst/>
        </p:spPr>
        <p:txBody>
          <a:bodyPr/>
          <a:lstStyle/>
          <a:p>
            <a:endParaRPr lang="en-US" sz="600"/>
          </a:p>
        </p:txBody>
      </p:sp>
      <p:sp>
        <p:nvSpPr>
          <p:cNvPr id="363" name="Rectangle 3"/>
          <p:cNvSpPr>
            <a:spLocks noChangeArrowheads="1"/>
          </p:cNvSpPr>
          <p:nvPr/>
        </p:nvSpPr>
        <p:spPr bwMode="auto">
          <a:xfrm>
            <a:off x="173993" y="1581150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Quality Assurance</a:t>
            </a:r>
          </a:p>
          <a:p>
            <a:pPr algn="ctr"/>
            <a:r>
              <a:rPr lang="en-US" sz="700" dirty="0" smtClean="0"/>
              <a:t>F. Malinowski</a:t>
            </a:r>
            <a:endParaRPr lang="en-US" sz="700" dirty="0"/>
          </a:p>
        </p:txBody>
      </p:sp>
      <p:sp>
        <p:nvSpPr>
          <p:cNvPr id="364" name="Rectangle 3"/>
          <p:cNvSpPr>
            <a:spLocks noChangeArrowheads="1"/>
          </p:cNvSpPr>
          <p:nvPr/>
        </p:nvSpPr>
        <p:spPr bwMode="auto">
          <a:xfrm>
            <a:off x="171221" y="130160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ES&amp;H</a:t>
            </a:r>
          </a:p>
          <a:p>
            <a:pPr algn="ctr"/>
            <a:r>
              <a:rPr lang="en-US" sz="700" dirty="0"/>
              <a:t>J. Levine</a:t>
            </a:r>
          </a:p>
        </p:txBody>
      </p:sp>
      <p:sp>
        <p:nvSpPr>
          <p:cNvPr id="365" name="Rectangle 3"/>
          <p:cNvSpPr>
            <a:spLocks noChangeArrowheads="1"/>
          </p:cNvSpPr>
          <p:nvPr/>
        </p:nvSpPr>
        <p:spPr bwMode="auto">
          <a:xfrm>
            <a:off x="171221" y="1018165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Chief Engineer</a:t>
            </a:r>
          </a:p>
          <a:p>
            <a:pPr algn="ctr"/>
            <a:r>
              <a:rPr lang="en-US" sz="700" dirty="0" smtClean="0"/>
              <a:t>V. Riccardo</a:t>
            </a:r>
            <a:endParaRPr lang="en-US" sz="700" dirty="0"/>
          </a:p>
        </p:txBody>
      </p:sp>
      <p:sp>
        <p:nvSpPr>
          <p:cNvPr id="366" name="Rectangle 3"/>
          <p:cNvSpPr>
            <a:spLocks noChangeArrowheads="1"/>
          </p:cNvSpPr>
          <p:nvPr/>
        </p:nvSpPr>
        <p:spPr bwMode="auto">
          <a:xfrm>
            <a:off x="176517" y="1857289"/>
            <a:ext cx="914400" cy="2286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Procurement Liaison</a:t>
            </a:r>
          </a:p>
          <a:p>
            <a:pPr algn="ctr"/>
            <a:r>
              <a:rPr lang="en-US" sz="700" dirty="0" smtClean="0"/>
              <a:t>A. White</a:t>
            </a:r>
            <a:endParaRPr lang="en-US" sz="700" dirty="0"/>
          </a:p>
        </p:txBody>
      </p:sp>
      <p:sp>
        <p:nvSpPr>
          <p:cNvPr id="367" name="Rectangle 2"/>
          <p:cNvSpPr>
            <a:spLocks noChangeArrowheads="1"/>
          </p:cNvSpPr>
          <p:nvPr/>
        </p:nvSpPr>
        <p:spPr bwMode="auto">
          <a:xfrm>
            <a:off x="2187406" y="1962150"/>
            <a:ext cx="914400" cy="27432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800" u="sng" dirty="0" smtClean="0"/>
              <a:t>Project Engineer</a:t>
            </a:r>
            <a:endParaRPr lang="en-US" sz="800" u="sng" dirty="0"/>
          </a:p>
          <a:p>
            <a:pPr algn="ctr"/>
            <a:r>
              <a:rPr lang="en-US" sz="800" dirty="0" smtClean="0"/>
              <a:t>C. </a:t>
            </a:r>
            <a:r>
              <a:rPr lang="en-US" sz="800" dirty="0" err="1" smtClean="0"/>
              <a:t>Neumeyer</a:t>
            </a:r>
          </a:p>
        </p:txBody>
      </p:sp>
      <p:sp>
        <p:nvSpPr>
          <p:cNvPr id="368" name="Line 32"/>
          <p:cNvSpPr>
            <a:spLocks noChangeAspect="1" noChangeShapeType="1"/>
          </p:cNvSpPr>
          <p:nvPr/>
        </p:nvSpPr>
        <p:spPr bwMode="auto">
          <a:xfrm>
            <a:off x="7846340" y="1223451"/>
            <a:ext cx="175754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600"/>
          </a:p>
        </p:txBody>
      </p:sp>
      <p:sp>
        <p:nvSpPr>
          <p:cNvPr id="369" name="Rectangle 3"/>
          <p:cNvSpPr>
            <a:spLocks noChangeArrowheads="1"/>
          </p:cNvSpPr>
          <p:nvPr/>
        </p:nvSpPr>
        <p:spPr bwMode="auto">
          <a:xfrm>
            <a:off x="8005170" y="1068681"/>
            <a:ext cx="877196" cy="28386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sz="700" u="sng" dirty="0" smtClean="0"/>
              <a:t>Planning &amp; Control</a:t>
            </a:r>
          </a:p>
          <a:p>
            <a:pPr algn="ctr"/>
            <a:r>
              <a:rPr lang="en-US" sz="700" dirty="0" smtClean="0"/>
              <a:t>T. </a:t>
            </a:r>
            <a:r>
              <a:rPr lang="en-US" sz="700" dirty="0" err="1" smtClean="0"/>
              <a:t>Egebo</a:t>
            </a:r>
            <a:endParaRPr lang="en-US" sz="700" dirty="0"/>
          </a:p>
        </p:txBody>
      </p:sp>
      <p:sp>
        <p:nvSpPr>
          <p:cNvPr id="370" name="Rectangle 68"/>
          <p:cNvSpPr>
            <a:spLocks noChangeArrowheads="1"/>
          </p:cNvSpPr>
          <p:nvPr/>
        </p:nvSpPr>
        <p:spPr bwMode="auto">
          <a:xfrm>
            <a:off x="6453766" y="971550"/>
            <a:ext cx="1463040" cy="506751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100" b="1" u="sng" dirty="0"/>
              <a:t>NSTX-U Research</a:t>
            </a:r>
          </a:p>
          <a:p>
            <a:pPr algn="ctr"/>
            <a:r>
              <a:rPr lang="en-US" sz="900" b="1" dirty="0" smtClean="0"/>
              <a:t>Director: </a:t>
            </a:r>
            <a:r>
              <a:rPr lang="en-US" sz="900" dirty="0" smtClean="0"/>
              <a:t>J. </a:t>
            </a:r>
            <a:r>
              <a:rPr lang="en-US" sz="900" dirty="0"/>
              <a:t>Menard</a:t>
            </a:r>
          </a:p>
          <a:p>
            <a:pPr algn="ctr"/>
            <a:r>
              <a:rPr lang="en-US" sz="900" b="1" dirty="0"/>
              <a:t>Deputy: </a:t>
            </a:r>
            <a:r>
              <a:rPr lang="en-US" sz="900" dirty="0" smtClean="0"/>
              <a:t>S. </a:t>
            </a:r>
            <a:r>
              <a:rPr lang="en-US" sz="900" dirty="0"/>
              <a:t>Kaye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844183" y="4140599"/>
            <a:ext cx="866181" cy="448866"/>
          </a:xfrm>
          <a:prstGeom prst="roundRect">
            <a:avLst/>
          </a:prstGeom>
          <a:noFill/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Rounded Rectangle 372"/>
          <p:cNvSpPr/>
          <p:nvPr/>
        </p:nvSpPr>
        <p:spPr>
          <a:xfrm>
            <a:off x="200626" y="2331344"/>
            <a:ext cx="979310" cy="392806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5638800" y="2215458"/>
            <a:ext cx="998935" cy="548880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ounded Rectangle 374"/>
          <p:cNvSpPr/>
          <p:nvPr/>
        </p:nvSpPr>
        <p:spPr>
          <a:xfrm>
            <a:off x="1318651" y="976994"/>
            <a:ext cx="1492734" cy="50130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Rounded Rectangle 375"/>
          <p:cNvSpPr/>
          <p:nvPr/>
        </p:nvSpPr>
        <p:spPr>
          <a:xfrm>
            <a:off x="6445858" y="971550"/>
            <a:ext cx="1492734" cy="506751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Rounded Rectangle 378"/>
          <p:cNvSpPr/>
          <p:nvPr/>
        </p:nvSpPr>
        <p:spPr>
          <a:xfrm>
            <a:off x="7977138" y="2535734"/>
            <a:ext cx="960119" cy="888179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Rounded Rectangle 379"/>
          <p:cNvSpPr/>
          <p:nvPr/>
        </p:nvSpPr>
        <p:spPr>
          <a:xfrm>
            <a:off x="208346" y="3430837"/>
            <a:ext cx="979310" cy="297899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998779" y="860953"/>
            <a:ext cx="230768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6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Deliver reliable facility to support science goals within available resources</a:t>
            </a:r>
            <a:endParaRPr lang="en-US" sz="16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253590" y="1771708"/>
            <a:ext cx="1503084" cy="166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>
                <a:solidFill>
                  <a:srgbClr val="0000FF"/>
                </a:solidFill>
                <a:latin typeface="Arial Narrow" panose="020B0606020202030204" pitchFamily="34" charset="0"/>
              </a:rPr>
              <a:t>R</a:t>
            </a:r>
            <a:r>
              <a:rPr lang="en-US" sz="16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equirements to achieve operational scenarios (example: magnet  alignment vs error-fields)</a:t>
            </a:r>
            <a:endParaRPr lang="en-US" sz="1600" b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4253590" y="3555352"/>
            <a:ext cx="1544605" cy="127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PFC RE is physicist ensuring requirements and research goals are met</a:t>
            </a:r>
            <a:endParaRPr lang="en-US" sz="1600" b="1" dirty="0">
              <a:solidFill>
                <a:srgbClr val="CC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11" name="Rounded Rectangle 110"/>
          <p:cNvSpPr/>
          <p:nvPr/>
        </p:nvSpPr>
        <p:spPr>
          <a:xfrm>
            <a:off x="200626" y="4206602"/>
            <a:ext cx="979310" cy="297899"/>
          </a:xfrm>
          <a:prstGeom prst="roundRect">
            <a:avLst/>
          </a:prstGeom>
          <a:noFill/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ounded Rectangle 111"/>
          <p:cNvSpPr/>
          <p:nvPr/>
        </p:nvSpPr>
        <p:spPr>
          <a:xfrm>
            <a:off x="8009523" y="3429498"/>
            <a:ext cx="889381" cy="518248"/>
          </a:xfrm>
          <a:prstGeom prst="roundRect">
            <a:avLst/>
          </a:prstGeom>
          <a:noFill/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ounded Rectangle 112"/>
          <p:cNvSpPr/>
          <p:nvPr/>
        </p:nvSpPr>
        <p:spPr>
          <a:xfrm>
            <a:off x="210623" y="3751064"/>
            <a:ext cx="969313" cy="403890"/>
          </a:xfrm>
          <a:prstGeom prst="roundRect">
            <a:avLst/>
          </a:prstGeom>
          <a:noFill/>
          <a:ln w="76200"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Line 104"/>
          <p:cNvSpPr>
            <a:spLocks noChangeAspect="1" noChangeShapeType="1"/>
          </p:cNvSpPr>
          <p:nvPr/>
        </p:nvSpPr>
        <p:spPr bwMode="auto">
          <a:xfrm>
            <a:off x="7872766" y="4706171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115" name="Rectangle 112"/>
          <p:cNvSpPr>
            <a:spLocks noChangeAspect="1" noChangeArrowheads="1"/>
          </p:cNvSpPr>
          <p:nvPr/>
        </p:nvSpPr>
        <p:spPr bwMode="auto">
          <a:xfrm>
            <a:off x="8011123" y="4497799"/>
            <a:ext cx="877298" cy="34448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lIns="0" rIns="0" anchor="ctr">
            <a:noAutofit/>
          </a:bodyPr>
          <a:lstStyle/>
          <a:p>
            <a:pPr algn="ctr"/>
            <a:r>
              <a:rPr lang="en-US" sz="700" u="sng" dirty="0" smtClean="0">
                <a:latin typeface="+mn-lt"/>
              </a:rPr>
              <a:t>Particle Control </a:t>
            </a:r>
          </a:p>
          <a:p>
            <a:pPr algn="ctr"/>
            <a:r>
              <a:rPr lang="en-US" sz="700" u="sng" dirty="0" smtClean="0">
                <a:latin typeface="+mn-lt"/>
              </a:rPr>
              <a:t>Task Force</a:t>
            </a:r>
            <a:r>
              <a:rPr lang="en-US" sz="700" dirty="0">
                <a:latin typeface="+mn-lt"/>
              </a:rPr>
              <a:t> </a:t>
            </a:r>
            <a:r>
              <a:rPr lang="en-US" sz="700" dirty="0" smtClean="0">
                <a:latin typeface="+mn-lt"/>
              </a:rPr>
              <a:t>- TBD</a:t>
            </a:r>
            <a:endParaRPr lang="en-US" sz="500" dirty="0" smtClean="0">
              <a:latin typeface="+mn-lt"/>
            </a:endParaRPr>
          </a:p>
          <a:p>
            <a:pPr algn="ctr"/>
            <a:endParaRPr lang="en-US" sz="100" b="1" dirty="0" smtClean="0">
              <a:latin typeface="Arial Narrow" panose="020B0606020202030204" pitchFamily="34" charset="0"/>
            </a:endParaRPr>
          </a:p>
        </p:txBody>
      </p:sp>
      <p:sp>
        <p:nvSpPr>
          <p:cNvPr id="116" name="Line 30"/>
          <p:cNvSpPr>
            <a:spLocks noChangeAspect="1" noChangeShapeType="1"/>
          </p:cNvSpPr>
          <p:nvPr/>
        </p:nvSpPr>
        <p:spPr bwMode="auto">
          <a:xfrm>
            <a:off x="7867604" y="2253406"/>
            <a:ext cx="20836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sz="1400"/>
          </a:p>
        </p:txBody>
      </p:sp>
      <p:sp>
        <p:nvSpPr>
          <p:cNvPr id="117" name="Rectangle 50"/>
          <p:cNvSpPr>
            <a:spLocks noChangeArrowheads="1"/>
          </p:cNvSpPr>
          <p:nvPr/>
        </p:nvSpPr>
        <p:spPr bwMode="auto">
          <a:xfrm>
            <a:off x="8011123" y="2038350"/>
            <a:ext cx="880160" cy="430113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700" u="sng" dirty="0" smtClean="0"/>
              <a:t>Boundary Science</a:t>
            </a:r>
          </a:p>
          <a:p>
            <a:pPr algn="ctr"/>
            <a:r>
              <a:rPr lang="en-US" sz="700" dirty="0" smtClean="0"/>
              <a:t>R. </a:t>
            </a:r>
            <a:r>
              <a:rPr lang="en-US" sz="700" dirty="0" err="1" smtClean="0"/>
              <a:t>Maingi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36054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819150"/>
            <a:ext cx="8915400" cy="3962400"/>
          </a:xfrm>
        </p:spPr>
        <p:txBody>
          <a:bodyPr lIns="0" rIns="0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400" dirty="0" smtClean="0"/>
              <a:t>Complete </a:t>
            </a:r>
            <a:r>
              <a:rPr lang="en-US" sz="2400" dirty="0"/>
              <a:t>final design reviews for </a:t>
            </a:r>
            <a:r>
              <a:rPr lang="en-US" sz="2400" dirty="0" smtClean="0"/>
              <a:t>the 6 PF1 coils 3/31/2018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Prepare Recovery project to be ready for baselining (4/30/2018)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Build </a:t>
            </a:r>
            <a:r>
              <a:rPr lang="en-US" sz="2400" dirty="0"/>
              <a:t>at least one </a:t>
            </a:r>
            <a:r>
              <a:rPr lang="en-US" sz="2400" dirty="0" smtClean="0"/>
              <a:t>prototype </a:t>
            </a:r>
            <a:r>
              <a:rPr lang="en-US" sz="2400" dirty="0"/>
              <a:t>PF1A </a:t>
            </a:r>
            <a:r>
              <a:rPr lang="en-US" sz="2400" dirty="0" smtClean="0"/>
              <a:t>coil (7/15/2018)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Qualify coil </a:t>
            </a:r>
            <a:r>
              <a:rPr lang="en-US" sz="2000" dirty="0"/>
              <a:t>by </a:t>
            </a:r>
            <a:r>
              <a:rPr lang="en-US" sz="2000" dirty="0" smtClean="0"/>
              <a:t>operating at both max required current, max heating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Verify </a:t>
            </a:r>
            <a:r>
              <a:rPr lang="en-US" sz="2000" dirty="0"/>
              <a:t>the quality of the coil's insulation system through electrical testing followed by destructive sectioning and </a:t>
            </a:r>
            <a:r>
              <a:rPr lang="en-US" sz="2000" dirty="0" smtClean="0"/>
              <a:t>inspection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Build </a:t>
            </a:r>
            <a:r>
              <a:rPr lang="en-US" sz="2400" dirty="0"/>
              <a:t>and test at least one of each type </a:t>
            </a:r>
            <a:r>
              <a:rPr lang="en-US" sz="2400" dirty="0" smtClean="0"/>
              <a:t>(PF1A, B, C) of </a:t>
            </a:r>
            <a:r>
              <a:rPr lang="en-US" sz="2400" dirty="0"/>
              <a:t>production </a:t>
            </a:r>
            <a:r>
              <a:rPr lang="en-US" sz="2400" dirty="0" smtClean="0"/>
              <a:t>inner poloidal field coil (9/30/2018)</a:t>
            </a:r>
            <a:endParaRPr lang="en-US" sz="24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/>
              <a:t>Qualify a PF1A </a:t>
            </a:r>
            <a:r>
              <a:rPr lang="en-US" sz="2000" dirty="0"/>
              <a:t>coil by operating </a:t>
            </a:r>
            <a:r>
              <a:rPr lang="en-US" sz="2000" dirty="0" smtClean="0"/>
              <a:t>at both max required current, max heating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/>
              <a:t>FY18 Recovery Notable Outcomes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000" b="1" dirty="0" smtClean="0">
                <a:latin typeface="Arial Narrow" panose="020B0606020202030204" pitchFamily="34" charset="0"/>
              </a:rPr>
              <a:t>(Notable Outcome = annual DOE management contract goal)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5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742950"/>
            <a:ext cx="9067800" cy="4114800"/>
          </a:xfrm>
        </p:spPr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en-US" b="1" dirty="0" smtClean="0">
                <a:latin typeface="+mn-lt"/>
              </a:rPr>
              <a:t>Notable Outcome: </a:t>
            </a:r>
            <a:r>
              <a:rPr lang="en-US" dirty="0">
                <a:latin typeface="+mn-lt"/>
              </a:rPr>
              <a:t>Provide leadership, coordination, </a:t>
            </a:r>
            <a:r>
              <a:rPr lang="en-US" dirty="0" smtClean="0">
                <a:latin typeface="+mn-lt"/>
              </a:rPr>
              <a:t>support </a:t>
            </a:r>
            <a:r>
              <a:rPr lang="en-US" dirty="0">
                <a:latin typeface="+mn-lt"/>
              </a:rPr>
              <a:t>to </a:t>
            </a:r>
            <a:r>
              <a:rPr lang="en-US" dirty="0" smtClean="0">
                <a:latin typeface="+mn-lt"/>
              </a:rPr>
              <a:t>FES </a:t>
            </a:r>
            <a:r>
              <a:rPr lang="en-US" dirty="0">
                <a:latin typeface="+mn-lt"/>
              </a:rPr>
              <a:t>joint research target (JRT) </a:t>
            </a:r>
            <a:r>
              <a:rPr lang="en-US" dirty="0" smtClean="0">
                <a:latin typeface="+mn-lt"/>
              </a:rPr>
              <a:t>with goal </a:t>
            </a:r>
            <a:r>
              <a:rPr lang="en-US" dirty="0">
                <a:latin typeface="+mn-lt"/>
              </a:rPr>
              <a:t>of testing predictive models of fast-ion transport by multiple Alfven </a:t>
            </a:r>
            <a:r>
              <a:rPr lang="en-US" dirty="0" err="1">
                <a:latin typeface="+mn-lt"/>
              </a:rPr>
              <a:t>eigenmodes</a:t>
            </a:r>
            <a:r>
              <a:rPr lang="en-US" dirty="0">
                <a:latin typeface="+mn-lt"/>
              </a:rPr>
              <a:t>.  </a:t>
            </a:r>
          </a:p>
          <a:p>
            <a:pPr lvl="0">
              <a:lnSpc>
                <a:spcPct val="110000"/>
              </a:lnSpc>
            </a:pPr>
            <a:r>
              <a:rPr lang="en-US" b="1" dirty="0" smtClean="0">
                <a:latin typeface="+mn-lt"/>
              </a:rPr>
              <a:t>Research:</a:t>
            </a:r>
          </a:p>
          <a:p>
            <a:pPr lvl="1" indent="-282575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latin typeface="Arial Narrow" panose="020B0606020202030204" pitchFamily="34" charset="0"/>
              </a:rPr>
              <a:t>Develop/benchmark reduced </a:t>
            </a:r>
            <a:r>
              <a:rPr lang="en-US" sz="2600" dirty="0">
                <a:latin typeface="Arial Narrow" panose="020B0606020202030204" pitchFamily="34" charset="0"/>
              </a:rPr>
              <a:t>heat flux </a:t>
            </a:r>
            <a:r>
              <a:rPr lang="en-US" sz="2600" dirty="0" smtClean="0">
                <a:latin typeface="Arial Narrow" panose="020B0606020202030204" pitchFamily="34" charset="0"/>
              </a:rPr>
              <a:t>&amp; thermo-mech. </a:t>
            </a:r>
            <a:r>
              <a:rPr lang="en-US" sz="2600" dirty="0">
                <a:latin typeface="Arial Narrow" panose="020B0606020202030204" pitchFamily="34" charset="0"/>
              </a:rPr>
              <a:t>models for PFC </a:t>
            </a:r>
            <a:r>
              <a:rPr lang="en-US" sz="2600" dirty="0" smtClean="0">
                <a:latin typeface="Arial Narrow" panose="020B0606020202030204" pitchFamily="34" charset="0"/>
              </a:rPr>
              <a:t>monitoring</a:t>
            </a:r>
          </a:p>
          <a:p>
            <a:pPr lvl="1" indent="-282575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latin typeface="Arial Narrow" panose="020B0606020202030204" pitchFamily="34" charset="0"/>
              </a:rPr>
              <a:t>Develop </a:t>
            </a:r>
            <a:r>
              <a:rPr lang="en-US" sz="2600" dirty="0">
                <a:latin typeface="Arial Narrow" panose="020B0606020202030204" pitchFamily="34" charset="0"/>
              </a:rPr>
              <a:t>simulation framework for </a:t>
            </a:r>
            <a:r>
              <a:rPr lang="en-US" sz="2600" dirty="0" smtClean="0">
                <a:latin typeface="Arial Narrow" panose="020B0606020202030204" pitchFamily="34" charset="0"/>
              </a:rPr>
              <a:t>ST </a:t>
            </a:r>
            <a:r>
              <a:rPr lang="en-US" sz="2600" dirty="0">
                <a:latin typeface="Arial Narrow" panose="020B0606020202030204" pitchFamily="34" charset="0"/>
              </a:rPr>
              <a:t>breakdown and current </a:t>
            </a:r>
            <a:r>
              <a:rPr lang="en-US" sz="2600" dirty="0" smtClean="0">
                <a:latin typeface="Arial Narrow" panose="020B0606020202030204" pitchFamily="34" charset="0"/>
              </a:rPr>
              <a:t>ramp-up</a:t>
            </a:r>
          </a:p>
          <a:p>
            <a:pPr lvl="1" indent="-282575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latin typeface="Arial Narrow" panose="020B0606020202030204" pitchFamily="34" charset="0"/>
              </a:rPr>
              <a:t>Validate &amp; further </a:t>
            </a:r>
            <a:r>
              <a:rPr lang="en-US" sz="2600" dirty="0">
                <a:latin typeface="Arial Narrow" panose="020B0606020202030204" pitchFamily="34" charset="0"/>
              </a:rPr>
              <a:t>develop reduced transport models for electron thermal </a:t>
            </a:r>
            <a:r>
              <a:rPr lang="en-US" sz="2600" dirty="0" smtClean="0">
                <a:latin typeface="Arial Narrow" panose="020B0606020202030204" pitchFamily="34" charset="0"/>
              </a:rPr>
              <a:t>transport</a:t>
            </a:r>
          </a:p>
          <a:p>
            <a:pPr lvl="1" indent="-282575">
              <a:lnSpc>
                <a:spcPct val="110000"/>
              </a:lnSpc>
              <a:buFont typeface="+mj-lt"/>
              <a:buAutoNum type="arabicPeriod"/>
            </a:pPr>
            <a:r>
              <a:rPr lang="en-US" sz="2600" dirty="0" smtClean="0">
                <a:latin typeface="Arial Narrow" panose="020B0606020202030204" pitchFamily="34" charset="0"/>
              </a:rPr>
              <a:t>Optimize </a:t>
            </a:r>
            <a:r>
              <a:rPr lang="en-US" sz="2600" dirty="0">
                <a:latin typeface="Arial Narrow" panose="020B0606020202030204" pitchFamily="34" charset="0"/>
              </a:rPr>
              <a:t>energetic particle distribution function for improved plasma </a:t>
            </a:r>
            <a:r>
              <a:rPr lang="en-US" sz="2600" dirty="0" smtClean="0">
                <a:latin typeface="Arial Narrow" panose="020B0606020202030204" pitchFamily="34" charset="0"/>
              </a:rPr>
              <a:t>performance</a:t>
            </a:r>
          </a:p>
          <a:p>
            <a:pPr>
              <a:lnSpc>
                <a:spcPct val="110000"/>
              </a:lnSpc>
            </a:pPr>
            <a:r>
              <a:rPr lang="en-US" b="1" dirty="0" smtClean="0">
                <a:latin typeface="+mn-lt"/>
              </a:rPr>
              <a:t>Facility:  </a:t>
            </a:r>
            <a:r>
              <a:rPr lang="en-US" dirty="0" smtClean="0">
                <a:latin typeface="+mn-lt"/>
              </a:rPr>
              <a:t>Evaluate </a:t>
            </a:r>
            <a:r>
              <a:rPr lang="en-US" dirty="0">
                <a:latin typeface="+mn-lt"/>
              </a:rPr>
              <a:t>PFC operational </a:t>
            </a:r>
            <a:r>
              <a:rPr lang="en-US" dirty="0" smtClean="0">
                <a:latin typeface="+mn-lt"/>
              </a:rPr>
              <a:t>limits </a:t>
            </a:r>
            <a:r>
              <a:rPr lang="en-US" dirty="0">
                <a:latin typeface="+mn-lt"/>
              </a:rPr>
              <a:t>and develop integrated diagnostic plans for </a:t>
            </a:r>
            <a:r>
              <a:rPr lang="en-US" dirty="0" smtClean="0">
                <a:latin typeface="+mn-lt"/>
              </a:rPr>
              <a:t>operations</a:t>
            </a:r>
            <a:endParaRPr lang="en-US" dirty="0">
              <a:latin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/>
              <a:t>FY18 </a:t>
            </a:r>
            <a:r>
              <a:rPr lang="en-US" sz="3600" b="1" dirty="0" smtClean="0"/>
              <a:t>Research Milestones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0369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PAC Members and charge questions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ST and NSTX-U research goals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Program impacts from extended outage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Key questions addressed by NSTX-U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World-leading ST capabilities during initial ops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Summary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26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b="1" dirty="0" smtClean="0"/>
              <a:t>Science Group presentations address key questions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799" y="742950"/>
            <a:ext cx="7696201" cy="4133850"/>
          </a:xfrm>
        </p:spPr>
        <p:txBody>
          <a:bodyPr>
            <a:noAutofit/>
          </a:bodyPr>
          <a:lstStyle/>
          <a:p>
            <a:pPr marL="0" indent="0" algn="ctr">
              <a:spcBef>
                <a:spcPts val="400"/>
              </a:spcBef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Key research questions: </a:t>
            </a:r>
            <a:r>
              <a:rPr lang="en-US" sz="2400" b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First 1-3 years</a:t>
            </a:r>
            <a:r>
              <a:rPr lang="en-US" sz="2400" b="1" dirty="0" smtClean="0">
                <a:latin typeface="Arial Narrow" panose="020B0606020202030204" pitchFamily="34" charset="0"/>
              </a:rPr>
              <a:t>, </a:t>
            </a:r>
            <a:r>
              <a:rPr lang="en-US" sz="2400" b="1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3-5 years, </a:t>
            </a: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5-10 years</a:t>
            </a:r>
            <a:endParaRPr lang="en-US" sz="2400" b="1" dirty="0">
              <a:latin typeface="Arial Narrow" panose="020B0606020202030204" pitchFamily="34" charset="0"/>
            </a:endParaRP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Can a high-performance ST have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100% non-inductive current,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equilibrated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Does “ST” confinement scaling persist to (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3</a:t>
            </a:r>
            <a:r>
              <a:rPr lang="en-US" sz="2000" dirty="0">
                <a:solidFill>
                  <a:srgbClr val="0000FF"/>
                </a:solidFill>
                <a:latin typeface="Calibri"/>
                <a:cs typeface="Calibri"/>
              </a:rPr>
              <a:t>×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Arial Narrow" panose="020B0606020202030204" pitchFamily="34" charset="0"/>
              </a:rPr>
              <a:t>to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6</a:t>
            </a:r>
            <a:r>
              <a:rPr lang="en-US" sz="2000" dirty="0" smtClean="0">
                <a:solidFill>
                  <a:srgbClr val="CC00FF"/>
                </a:solidFill>
                <a:latin typeface="Calibri"/>
                <a:cs typeface="Calibri"/>
              </a:rPr>
              <a:t>×</a:t>
            </a:r>
            <a:r>
              <a:rPr lang="en-US" sz="2000" dirty="0" smtClean="0">
                <a:latin typeface="Calibri"/>
                <a:cs typeface="Calibri"/>
              </a:rPr>
              <a:t>) </a:t>
            </a:r>
            <a:r>
              <a:rPr lang="en-US" sz="2000" dirty="0" smtClean="0">
                <a:latin typeface="Arial Narrow" panose="020B0606020202030204" pitchFamily="34" charset="0"/>
              </a:rPr>
              <a:t>lower </a:t>
            </a:r>
            <a:r>
              <a:rPr lang="en-US" sz="2000" dirty="0" err="1" smtClean="0">
                <a:latin typeface="Arial Narrow" panose="020B0606020202030204" pitchFamily="34" charset="0"/>
              </a:rPr>
              <a:t>collisionality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latin typeface="Arial Narrow" panose="020B0606020202030204" pitchFamily="34" charset="0"/>
              </a:rPr>
              <a:t>*?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Can </a:t>
            </a:r>
            <a:r>
              <a:rPr lang="en-US" sz="2000" dirty="0" err="1" smtClean="0">
                <a:latin typeface="Arial Narrow" panose="020B0606020202030204" pitchFamily="34" charset="0"/>
              </a:rPr>
              <a:t>Alfvénic</a:t>
            </a:r>
            <a:r>
              <a:rPr lang="en-US" sz="2000" dirty="0" smtClean="0">
                <a:latin typeface="Arial Narrow" panose="020B0606020202030204" pitchFamily="34" charset="0"/>
              </a:rPr>
              <a:t> instabilities be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modelled/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understood, manipulated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to control core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Can passive &amp; active RWM stabilization be achieved at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low </a:t>
            </a:r>
            <a:r>
              <a:rPr lang="en-US" sz="2000" dirty="0" smtClean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* </a:t>
            </a:r>
            <a:r>
              <a:rPr lang="en-US" sz="2000" dirty="0" smtClean="0">
                <a:latin typeface="Arial Narrow" panose="020B0606020202030204" pitchFamily="34" charset="0"/>
              </a:rPr>
              <a:t>and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sustained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How will pedestal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transport</a:t>
            </a:r>
            <a:r>
              <a:rPr lang="en-US" sz="2000" dirty="0" smtClean="0">
                <a:latin typeface="Arial Narrow" panose="020B0606020202030204" pitchFamily="34" charset="0"/>
              </a:rPr>
              <a:t>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&amp; turbulence </a:t>
            </a:r>
            <a:r>
              <a:rPr lang="en-US" sz="2000" dirty="0" smtClean="0">
                <a:latin typeface="Arial Narrow" panose="020B0606020202030204" pitchFamily="34" charset="0"/>
              </a:rPr>
              <a:t>vary vs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lower </a:t>
            </a:r>
            <a:r>
              <a:rPr lang="en-US" sz="2000" dirty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*,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higher I</a:t>
            </a:r>
            <a:r>
              <a:rPr lang="en-US" sz="2000" baseline="-25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P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, Li coatings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How </a:t>
            </a:r>
            <a:r>
              <a:rPr lang="en-US" sz="2000" dirty="0">
                <a:latin typeface="Arial Narrow" panose="020B0606020202030204" pitchFamily="34" charset="0"/>
              </a:rPr>
              <a:t>does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heat-flux width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scale?   Can n</a:t>
            </a:r>
            <a:r>
              <a:rPr lang="en-US" sz="2000" baseline="-25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e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control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be sustained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  </a:t>
            </a:r>
            <a:r>
              <a:rPr lang="en-US" sz="2000" dirty="0" smtClean="0">
                <a:latin typeface="Arial Narrow" panose="020B0606020202030204" pitchFamily="34" charset="0"/>
              </a:rPr>
              <a:t>(see backup)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Can heat fluxes be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mitigated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consistent with high core performance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Can liquid metals provide a solution for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higher confinement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power exhaust</a:t>
            </a:r>
            <a:r>
              <a:rPr lang="en-US" sz="2000" dirty="0" smtClean="0">
                <a:latin typeface="Arial Narrow" panose="020B0606020202030204" pitchFamily="34" charset="0"/>
              </a:rPr>
              <a:t>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>
                <a:latin typeface="Arial Narrow" panose="020B0606020202030204" pitchFamily="34" charset="0"/>
              </a:rPr>
              <a:t>Can high-harmonic fast-waves provide </a:t>
            </a:r>
            <a:r>
              <a:rPr lang="en-US" sz="2000" dirty="0">
                <a:solidFill>
                  <a:srgbClr val="CC00FF"/>
                </a:solidFill>
                <a:latin typeface="Arial Narrow" panose="020B0606020202030204" pitchFamily="34" charset="0"/>
              </a:rPr>
              <a:t>reliable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Arial Narrow" panose="020B0606020202030204" pitchFamily="34" charset="0"/>
              </a:rPr>
              <a:t>heating</a:t>
            </a:r>
            <a:r>
              <a:rPr lang="en-US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en-US" sz="2000" dirty="0">
                <a:solidFill>
                  <a:srgbClr val="CC00FF"/>
                </a:solidFill>
                <a:latin typeface="Arial Narrow" panose="020B0606020202030204" pitchFamily="34" charset="0"/>
              </a:rPr>
              <a:t>and CD </a:t>
            </a:r>
            <a:r>
              <a:rPr lang="en-US" sz="2000" dirty="0">
                <a:latin typeface="Arial Narrow" panose="020B0606020202030204" pitchFamily="34" charset="0"/>
              </a:rPr>
              <a:t>in H-mode?</a:t>
            </a:r>
          </a:p>
          <a:p>
            <a:pPr>
              <a:lnSpc>
                <a:spcPct val="102000"/>
              </a:lnSpc>
              <a:spcBef>
                <a:spcPts val="400"/>
              </a:spcBef>
            </a:pPr>
            <a:r>
              <a:rPr lang="en-US" sz="2000" dirty="0" smtClean="0">
                <a:latin typeface="Arial Narrow" panose="020B0606020202030204" pitchFamily="34" charset="0"/>
              </a:rPr>
              <a:t>Can NSTX-U demonstrate solenoidal-free </a:t>
            </a:r>
            <a:r>
              <a:rPr lang="en-US" sz="20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initiation</a:t>
            </a:r>
            <a:r>
              <a:rPr lang="en-US" sz="2000" dirty="0" smtClean="0">
                <a:latin typeface="Arial Narrow" panose="020B0606020202030204" pitchFamily="34" charset="0"/>
              </a:rPr>
              <a:t>, </a:t>
            </a:r>
            <a:r>
              <a:rPr lang="en-US" sz="2000" dirty="0" smtClean="0">
                <a:solidFill>
                  <a:srgbClr val="CC00FF"/>
                </a:solidFill>
                <a:latin typeface="Arial Narrow" panose="020B0606020202030204" pitchFamily="34" charset="0"/>
              </a:rPr>
              <a:t>ramp-up</a:t>
            </a:r>
            <a:r>
              <a:rPr lang="en-US" sz="2000" dirty="0" smtClean="0">
                <a:latin typeface="Arial Narrow" panose="020B0606020202030204" pitchFamily="34" charset="0"/>
              </a:rPr>
              <a:t>, and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 smtClean="0">
                <a:solidFill>
                  <a:srgbClr val="0000FF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flat-top</a:t>
            </a:r>
            <a:r>
              <a:rPr lang="en-US" sz="2000" dirty="0" smtClean="0">
                <a:latin typeface="Arial Narrow" panose="020B0606020202030204" pitchFamily="34" charset="0"/>
                <a:sym typeface="Wingdings" panose="05000000000000000000" pitchFamily="2" charset="2"/>
              </a:rPr>
              <a:t>?</a:t>
            </a:r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7" name="Pentagon 6"/>
          <p:cNvSpPr/>
          <p:nvPr/>
        </p:nvSpPr>
        <p:spPr>
          <a:xfrm>
            <a:off x="76200" y="1657350"/>
            <a:ext cx="1371598" cy="914400"/>
          </a:xfrm>
          <a:prstGeom prst="homePlate">
            <a:avLst>
              <a:gd name="adj" fmla="val 174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Core</a:t>
            </a:r>
          </a:p>
          <a:p>
            <a:pPr algn="ctr"/>
            <a:r>
              <a:rPr lang="en-US" sz="1000" dirty="0" smtClean="0"/>
              <a:t>W. </a:t>
            </a:r>
            <a:r>
              <a:rPr lang="en-US" sz="1000" dirty="0" err="1" smtClean="0"/>
              <a:t>Guttenfelder</a:t>
            </a:r>
            <a:endParaRPr lang="en-US" sz="1000" dirty="0"/>
          </a:p>
          <a:p>
            <a:pPr algn="ctr"/>
            <a:r>
              <a:rPr lang="en-US" sz="1000" dirty="0" smtClean="0"/>
              <a:t>M. Podesta</a:t>
            </a:r>
          </a:p>
          <a:p>
            <a:pPr algn="ctr"/>
            <a:r>
              <a:rPr lang="en-US" sz="1000" dirty="0" smtClean="0"/>
              <a:t>S. </a:t>
            </a:r>
            <a:r>
              <a:rPr lang="en-US" sz="1000" dirty="0" err="1" smtClean="0"/>
              <a:t>Sabbagh</a:t>
            </a:r>
            <a:endParaRPr lang="en-US" sz="1000" dirty="0" smtClean="0"/>
          </a:p>
        </p:txBody>
      </p:sp>
      <p:sp>
        <p:nvSpPr>
          <p:cNvPr id="8" name="Pentagon 7"/>
          <p:cNvSpPr/>
          <p:nvPr/>
        </p:nvSpPr>
        <p:spPr>
          <a:xfrm>
            <a:off x="76197" y="2647950"/>
            <a:ext cx="1371599" cy="1371600"/>
          </a:xfrm>
          <a:prstGeom prst="homePlate">
            <a:avLst>
              <a:gd name="adj" fmla="val 113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Boundary</a:t>
            </a:r>
          </a:p>
          <a:p>
            <a:pPr algn="ctr"/>
            <a:r>
              <a:rPr lang="en-US" sz="1000" dirty="0" smtClean="0"/>
              <a:t>A. Diallo</a:t>
            </a:r>
            <a:endParaRPr lang="en-US" sz="1000" dirty="0"/>
          </a:p>
          <a:p>
            <a:pPr algn="ctr"/>
            <a:r>
              <a:rPr lang="en-US" sz="1000" dirty="0" smtClean="0"/>
              <a:t>M. </a:t>
            </a:r>
            <a:r>
              <a:rPr lang="en-US" sz="1000" dirty="0" err="1" smtClean="0"/>
              <a:t>Reinke</a:t>
            </a:r>
            <a:endParaRPr lang="en-US" sz="1000" dirty="0" smtClean="0"/>
          </a:p>
          <a:p>
            <a:pPr algn="ctr"/>
            <a:r>
              <a:rPr lang="en-US" sz="1000" dirty="0" smtClean="0"/>
              <a:t>M. </a:t>
            </a:r>
            <a:r>
              <a:rPr lang="en-US" sz="1000" dirty="0" err="1" smtClean="0"/>
              <a:t>Jaworski</a:t>
            </a:r>
            <a:endParaRPr lang="en-US" sz="1000" dirty="0" smtClean="0"/>
          </a:p>
        </p:txBody>
      </p:sp>
      <p:sp>
        <p:nvSpPr>
          <p:cNvPr id="9" name="Pentagon 8"/>
          <p:cNvSpPr/>
          <p:nvPr/>
        </p:nvSpPr>
        <p:spPr>
          <a:xfrm>
            <a:off x="76200" y="1123950"/>
            <a:ext cx="1371598" cy="457200"/>
          </a:xfrm>
          <a:prstGeom prst="homePlate">
            <a:avLst>
              <a:gd name="adj" fmla="val 3243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Scenarios</a:t>
            </a:r>
          </a:p>
          <a:p>
            <a:pPr algn="ctr"/>
            <a:r>
              <a:rPr lang="en-US" sz="1000" dirty="0" smtClean="0"/>
              <a:t>D. </a:t>
            </a:r>
            <a:r>
              <a:rPr lang="en-US" sz="1000" dirty="0" err="1" smtClean="0"/>
              <a:t>Battaglia</a:t>
            </a:r>
            <a:endParaRPr lang="en-US" sz="1000" dirty="0" smtClean="0"/>
          </a:p>
        </p:txBody>
      </p:sp>
      <p:sp>
        <p:nvSpPr>
          <p:cNvPr id="14" name="Pentagon 13"/>
          <p:cNvSpPr/>
          <p:nvPr/>
        </p:nvSpPr>
        <p:spPr>
          <a:xfrm>
            <a:off x="82551" y="4095750"/>
            <a:ext cx="1371599" cy="685800"/>
          </a:xfrm>
          <a:prstGeom prst="homePlate">
            <a:avLst>
              <a:gd name="adj" fmla="val 2411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Scenarios</a:t>
            </a:r>
          </a:p>
          <a:p>
            <a:pPr algn="ctr"/>
            <a:r>
              <a:rPr lang="en-US" sz="1000" dirty="0" smtClean="0"/>
              <a:t>R. Perkins</a:t>
            </a:r>
          </a:p>
          <a:p>
            <a:pPr algn="ctr"/>
            <a:r>
              <a:rPr lang="en-US" sz="1000" dirty="0" smtClean="0"/>
              <a:t>R. Raman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4239" y="742950"/>
            <a:ext cx="1111161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b="1" dirty="0" smtClean="0">
                <a:latin typeface="Arial Narrow" panose="020B0606020202030204" pitchFamily="34" charset="0"/>
              </a:rPr>
              <a:t>Science Group </a:t>
            </a:r>
            <a:r>
              <a:rPr lang="en-US" sz="1200" dirty="0" smtClean="0">
                <a:latin typeface="Arial Narrow" panose="020B0606020202030204" pitchFamily="34" charset="0"/>
              </a:rPr>
              <a:t>and presenter</a:t>
            </a:r>
            <a:endParaRPr lang="en-US" sz="1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03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/>
              <a:t>PAC Members and charge questions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ST and NSTX-U research goals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Program impacts from extended outage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questions addressed by NSTX-U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World-leading ST capabilities during initial ops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51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42950"/>
            <a:ext cx="9144000" cy="4191000"/>
          </a:xfrm>
        </p:spPr>
        <p:txBody>
          <a:bodyPr rIns="0">
            <a:normAutofit fontScale="92500" lnSpcReduction="10000"/>
          </a:bodyPr>
          <a:lstStyle/>
          <a:p>
            <a:r>
              <a:rPr lang="en-US" dirty="0" smtClean="0"/>
              <a:t>Access up to 3</a:t>
            </a:r>
            <a:r>
              <a:rPr lang="en-US" dirty="0" smtClean="0">
                <a:latin typeface="Calibri"/>
                <a:cs typeface="Calibri"/>
              </a:rPr>
              <a:t>×</a:t>
            </a:r>
            <a:r>
              <a:rPr lang="en-US" dirty="0" smtClean="0"/>
              <a:t> higher ST pressure, temperature</a:t>
            </a:r>
          </a:p>
          <a:p>
            <a:r>
              <a:rPr lang="en-US" dirty="0"/>
              <a:t>S</a:t>
            </a:r>
            <a:r>
              <a:rPr lang="en-US" dirty="0" smtClean="0"/>
              <a:t>tudy transport physics in unique regime: high </a:t>
            </a:r>
            <a:r>
              <a:rPr lang="en-US" dirty="0" smtClean="0">
                <a:latin typeface="Symbol" panose="05050102010706020507" pitchFamily="18" charset="2"/>
              </a:rPr>
              <a:t>b</a:t>
            </a:r>
            <a:r>
              <a:rPr lang="en-US" dirty="0" smtClean="0"/>
              <a:t>, low </a:t>
            </a:r>
            <a:r>
              <a:rPr lang="en-US" dirty="0" smtClean="0">
                <a:latin typeface="Symbol" panose="05050102010706020507" pitchFamily="18" charset="2"/>
              </a:rPr>
              <a:t>n</a:t>
            </a:r>
            <a:r>
              <a:rPr lang="en-US" dirty="0" smtClean="0"/>
              <a:t>*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Advanced </a:t>
            </a:r>
            <a:r>
              <a:rPr lang="en-US" dirty="0" smtClean="0"/>
              <a:t>diagnostics for electron and ion-scale turbulence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Li-coatings </a:t>
            </a:r>
            <a:r>
              <a:rPr lang="en-US" dirty="0"/>
              <a:t>(on C) for confinement </a:t>
            </a:r>
            <a:r>
              <a:rPr lang="en-US" dirty="0" smtClean="0"/>
              <a:t>vs. recycling </a:t>
            </a:r>
            <a:r>
              <a:rPr lang="en-US" dirty="0"/>
              <a:t>in large </a:t>
            </a:r>
            <a:r>
              <a:rPr lang="en-US" dirty="0" smtClean="0"/>
              <a:t>ST</a:t>
            </a:r>
          </a:p>
          <a:p>
            <a:r>
              <a:rPr lang="en-US" dirty="0" smtClean="0"/>
              <a:t>Only ST to access </a:t>
            </a:r>
            <a:r>
              <a:rPr lang="en-US" dirty="0"/>
              <a:t>to wall-stabilized regime, </a:t>
            </a:r>
            <a:r>
              <a:rPr lang="en-US" dirty="0" smtClean="0"/>
              <a:t>highest </a:t>
            </a:r>
            <a:r>
              <a:rPr lang="en-US" dirty="0">
                <a:latin typeface="Symbol" panose="05050102010706020507" pitchFamily="18" charset="2"/>
              </a:rPr>
              <a:t>b</a:t>
            </a:r>
            <a:r>
              <a:rPr lang="en-US" dirty="0"/>
              <a:t> values through </a:t>
            </a:r>
            <a:r>
              <a:rPr lang="en-US" dirty="0" smtClean="0"/>
              <a:t>kinetic stabilization, advanced </a:t>
            </a:r>
            <a:r>
              <a:rPr lang="en-US" dirty="0"/>
              <a:t>control</a:t>
            </a:r>
          </a:p>
          <a:p>
            <a:r>
              <a:rPr lang="en-US" dirty="0" smtClean="0"/>
              <a:t>High-power NBI heating and current drive tools ready to: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Pursue 100% non-inductive scenarios at high-performance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Study high </a:t>
            </a:r>
            <a:r>
              <a:rPr lang="en-US" dirty="0" err="1" smtClean="0"/>
              <a:t>divertor</a:t>
            </a:r>
            <a:r>
              <a:rPr lang="en-US" dirty="0" smtClean="0"/>
              <a:t> heat flux mitigation (sweep, flare, detach, …)</a:t>
            </a:r>
            <a:endParaRPr lang="en-US" dirty="0" smtClean="0">
              <a:latin typeface="Arial Narrow" panose="020B060602020203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dirty="0" smtClean="0"/>
              <a:t>Explore fast-ion instabilities and control for burning plasmas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Complement DIII-D higher-A, MAST-U boundary emphasis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NSTX-U will be world-leading ST in several </a:t>
            </a:r>
            <a:br>
              <a:rPr lang="en-US" sz="2800" b="1" dirty="0" smtClean="0"/>
            </a:br>
            <a:r>
              <a:rPr lang="en-US" sz="2800" b="1" dirty="0" smtClean="0"/>
              <a:t>research areas when operations resume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0182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9159862" cy="72327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Summary:  </a:t>
            </a:r>
            <a:r>
              <a:rPr lang="en-US" sz="2800" dirty="0" smtClean="0"/>
              <a:t>NSTX-U will address key scientific issues </a:t>
            </a:r>
            <a:r>
              <a:rPr lang="en-US" sz="2800" dirty="0"/>
              <a:t>to </a:t>
            </a:r>
            <a:r>
              <a:rPr lang="en-US" sz="2800" dirty="0" smtClean="0"/>
              <a:t>accelerate fusion science understanding, performance </a:t>
            </a:r>
            <a:endParaRPr lang="en-US" sz="2800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617879" y="4748564"/>
            <a:ext cx="8449921" cy="9338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16200000" flipH="1">
            <a:off x="-1686819" y="2637531"/>
            <a:ext cx="4086494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Fusion Technology and Performance</a:t>
            </a:r>
            <a:endParaRPr lang="en-US" sz="17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617879" y="771256"/>
            <a:ext cx="11626" cy="3986646"/>
          </a:xfrm>
          <a:prstGeom prst="straightConnector1">
            <a:avLst/>
          </a:prstGeom>
          <a:ln w="5715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5209408" y="742950"/>
            <a:ext cx="3934592" cy="1640288"/>
            <a:chOff x="5114467" y="1367981"/>
            <a:chExt cx="3934592" cy="2187049"/>
          </a:xfrm>
        </p:grpSpPr>
        <p:sp>
          <p:nvSpPr>
            <p:cNvPr id="10" name="TextBox 9"/>
            <p:cNvSpPr txBox="1"/>
            <p:nvPr/>
          </p:nvSpPr>
          <p:spPr>
            <a:xfrm>
              <a:off x="5114467" y="1367981"/>
              <a:ext cx="2241329" cy="72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High-temperature superconductors for compact and efficient ST fusion core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pic>
          <p:nvPicPr>
            <p:cNvPr id="11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2027" y="2045144"/>
              <a:ext cx="1080135" cy="1456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Image result for HTS Corc cable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259" y="2079180"/>
              <a:ext cx="434523" cy="5492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6221751" y="2828677"/>
              <a:ext cx="1379508" cy="7263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Liquid metal blankets for high thermal efficiency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287625" y="1424502"/>
              <a:ext cx="1761434" cy="640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ST Pilot Plant for</a:t>
              </a:r>
              <a:endParaRPr lang="en-US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70000"/>
                </a:lnSpc>
              </a:pPr>
              <a:r>
                <a:rPr lang="en-US" b="1" dirty="0">
                  <a:latin typeface="Arial Narrow" panose="020B0606020202030204" pitchFamily="34" charset="0"/>
                  <a:cs typeface="Arial" panose="020B0604020202020204" pitchFamily="34" charset="0"/>
                </a:rPr>
                <a:t>n</a:t>
              </a:r>
              <a:r>
                <a:rPr lang="en-US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et electricity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05884" y="4428351"/>
            <a:ext cx="3256516" cy="276999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 anchor="ctr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NSTX </a:t>
            </a:r>
            <a:r>
              <a:rPr lang="en-US" sz="1400" dirty="0" smtClean="0">
                <a:latin typeface="Arial Narrow" panose="020B0606020202030204" pitchFamily="34" charset="0"/>
              </a:rPr>
              <a:t>Explored </a:t>
            </a:r>
            <a:r>
              <a:rPr lang="en-US" sz="1400" dirty="0">
                <a:latin typeface="Arial Narrow" panose="020B0606020202030204" pitchFamily="34" charset="0"/>
              </a:rPr>
              <a:t>ST stability </a:t>
            </a:r>
            <a:r>
              <a:rPr lang="en-US" sz="1400" dirty="0" smtClean="0">
                <a:latin typeface="Arial Narrow" panose="020B0606020202030204" pitchFamily="34" charset="0"/>
              </a:rPr>
              <a:t>&amp; confinement</a:t>
            </a:r>
            <a:endParaRPr lang="en-US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565942" y="1252152"/>
            <a:ext cx="2723531" cy="1144360"/>
            <a:chOff x="3529494" y="2039007"/>
            <a:chExt cx="2723531" cy="1525812"/>
          </a:xfrm>
        </p:grpSpPr>
        <p:sp>
          <p:nvSpPr>
            <p:cNvPr id="18" name="object 14"/>
            <p:cNvSpPr>
              <a:spLocks/>
            </p:cNvSpPr>
            <p:nvPr/>
          </p:nvSpPr>
          <p:spPr>
            <a:xfrm>
              <a:off x="5546429" y="2560343"/>
              <a:ext cx="665523" cy="100447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pPr>
                <a:lnSpc>
                  <a:spcPct val="80000"/>
                </a:lnSpc>
              </a:pPr>
              <a:endParaRPr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29494" y="2598864"/>
              <a:ext cx="1996658" cy="927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Provide steady-state fusion neutron environment for nuclear material and component R&amp;D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611752" y="2039007"/>
              <a:ext cx="1641273" cy="6435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70000"/>
                </a:lnSpc>
              </a:pPr>
              <a:r>
                <a:rPr lang="en-US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ST-based </a:t>
              </a:r>
              <a:r>
                <a:rPr lang="en-US" b="1" dirty="0">
                  <a:latin typeface="Arial Narrow" panose="020B0606020202030204" pitchFamily="34" charset="0"/>
                  <a:cs typeface="Arial" panose="020B0604020202020204" pitchFamily="34" charset="0"/>
                </a:rPr>
                <a:t>f</a:t>
              </a:r>
              <a:r>
                <a:rPr lang="en-US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usion neutron source</a:t>
              </a:r>
              <a:endParaRPr lang="en-US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1" name="Picture 2" descr="http://nstx.pppl.gov/DragNDrop/Presentation_Template/NSTX_cutaway_high_res.png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702" y="3638550"/>
            <a:ext cx="715999" cy="77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867338" y="801452"/>
            <a:ext cx="2673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0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ST</a:t>
            </a:r>
            <a:r>
              <a:rPr lang="en-US" sz="2000" b="1" u="sng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n-US" sz="2000" b="1" u="sng" dirty="0" smtClean="0">
                <a:latin typeface="Arial Narrow" panose="020B0606020202030204" pitchFamily="34" charset="0"/>
                <a:cs typeface="Arial" panose="020B0604020202020204" pitchFamily="34" charset="0"/>
              </a:rPr>
              <a:t>= Spherical Torus:</a:t>
            </a: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en-US" sz="20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A magnetic confinement configuration that could lead to a smaller and more cost-competitive fusion energy source</a:t>
            </a:r>
            <a:endParaRPr lang="en-US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398" y="2450469"/>
            <a:ext cx="6975173" cy="1873881"/>
            <a:chOff x="1775458" y="2450469"/>
            <a:chExt cx="6975173" cy="1873881"/>
          </a:xfrm>
        </p:grpSpPr>
        <p:grpSp>
          <p:nvGrpSpPr>
            <p:cNvPr id="23" name="Group 22"/>
            <p:cNvGrpSpPr/>
            <p:nvPr/>
          </p:nvGrpSpPr>
          <p:grpSpPr>
            <a:xfrm>
              <a:off x="5545305" y="2824617"/>
              <a:ext cx="1193953" cy="1473153"/>
              <a:chOff x="5754873" y="4136392"/>
              <a:chExt cx="1193953" cy="1964204"/>
            </a:xfrm>
          </p:grpSpPr>
          <p:pic>
            <p:nvPicPr>
              <p:cNvPr id="37" name="Picture 3"/>
              <p:cNvPicPr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33252" y="4982100"/>
                <a:ext cx="837735" cy="11184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5754873" y="4136392"/>
                <a:ext cx="1193953" cy="927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 smtClean="0">
                    <a:latin typeface="Arial Narrow" panose="020B0606020202030204" pitchFamily="34" charset="0"/>
                  </a:rPr>
                  <a:t>Demonstrate sustainment for future steady-state operation</a:t>
                </a:r>
                <a:endParaRPr lang="en-US" sz="1400" dirty="0">
                  <a:latin typeface="Arial Narrow" panose="020B0606020202030204" pitchFamily="34" charset="0"/>
                </a:endParaRPr>
              </a:p>
            </p:txBody>
          </p:sp>
        </p:grpSp>
        <p:grpSp>
          <p:nvGrpSpPr>
            <p:cNvPr id="24" name="Group 23"/>
            <p:cNvGrpSpPr>
              <a:grpSpLocks/>
            </p:cNvGrpSpPr>
            <p:nvPr/>
          </p:nvGrpSpPr>
          <p:grpSpPr>
            <a:xfrm>
              <a:off x="6703306" y="2842050"/>
              <a:ext cx="2047325" cy="1418379"/>
              <a:chOff x="6691638" y="4114611"/>
              <a:chExt cx="2591225" cy="1891174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6691638" y="4114611"/>
                <a:ext cx="2591225" cy="7294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US" sz="1400" dirty="0" smtClean="0">
                    <a:latin typeface="Arial Narrow" panose="020B0606020202030204" pitchFamily="34" charset="0"/>
                  </a:rPr>
                  <a:t>Longer-term: High-power tests of liquid metals as transformative wall solution </a:t>
                </a:r>
                <a:endParaRPr lang="en-US" sz="1400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36" name="Picture 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14150" y="4861553"/>
                <a:ext cx="1570401" cy="1144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9" name="TextBox 28"/>
            <p:cNvSpPr txBox="1"/>
            <p:nvPr/>
          </p:nvSpPr>
          <p:spPr>
            <a:xfrm>
              <a:off x="2811257" y="3753004"/>
              <a:ext cx="2693408" cy="544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Advanced diagnostics + computation provide fundamental understanding and basis for next-step ST devices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41387" y="3650207"/>
              <a:ext cx="523288" cy="610222"/>
            </a:xfrm>
            <a:prstGeom prst="rect">
              <a:avLst/>
            </a:prstGeom>
          </p:spPr>
        </p:pic>
        <p:sp>
          <p:nvSpPr>
            <p:cNvPr id="31" name="object 3"/>
            <p:cNvSpPr>
              <a:spLocks/>
            </p:cNvSpPr>
            <p:nvPr/>
          </p:nvSpPr>
          <p:spPr>
            <a:xfrm>
              <a:off x="1837910" y="2647950"/>
              <a:ext cx="930242" cy="97277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Picture 31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77564" y="3198201"/>
              <a:ext cx="874667" cy="544124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773963" y="2824616"/>
              <a:ext cx="2771342" cy="393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dirty="0" smtClean="0">
                  <a:latin typeface="Arial Narrow" panose="020B0606020202030204" pitchFamily="34" charset="0"/>
                </a:rPr>
                <a:t>Extend ST confinement understanding to fusion-relevant temperatures</a:t>
              </a:r>
              <a:endParaRPr lang="en-US" sz="1400" dirty="0">
                <a:latin typeface="Arial Narrow" panose="020B0606020202030204" pitchFamily="34" charset="0"/>
              </a:endParaRPr>
            </a:p>
          </p:txBody>
        </p:sp>
        <p:pic>
          <p:nvPicPr>
            <p:cNvPr id="34" name="Picture 3" descr="C:\Users\jmenard\Desktop\Pages from Diallo_NSTX_pedestal_evolution_NF2013_v2.png"/>
            <p:cNvPicPr>
              <a:picLocks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4206" y="3180331"/>
              <a:ext cx="527546" cy="6029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2454839" y="2450469"/>
              <a:ext cx="5732659" cy="369332"/>
            </a:xfrm>
            <a:prstGeom prst="rect">
              <a:avLst/>
            </a:prstGeom>
            <a:noFill/>
          </p:spPr>
          <p:txBody>
            <a:bodyPr wrap="none" tIns="0" bIns="0" rtlCol="0">
              <a:spAutoFit/>
            </a:bodyPr>
            <a:lstStyle/>
            <a:p>
              <a:pPr algn="ctr"/>
              <a:r>
                <a:rPr lang="en-US" sz="2400" b="1" dirty="0" smtClean="0">
                  <a:latin typeface="Arial Narrow" panose="020B0606020202030204" pitchFamily="34" charset="0"/>
                  <a:cs typeface="Arial" panose="020B0604020202020204" pitchFamily="34" charset="0"/>
                </a:rPr>
                <a:t>NSTX Upgrade Facility and Research Program</a:t>
              </a:r>
              <a:endParaRPr lang="en-US" sz="2400" b="1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1775458" y="2458785"/>
              <a:ext cx="6929451" cy="1865565"/>
            </a:xfrm>
            <a:prstGeom prst="roundRect">
              <a:avLst>
                <a:gd name="adj" fmla="val 15216"/>
              </a:avLst>
            </a:prstGeom>
            <a:solidFill>
              <a:schemeClr val="bg1">
                <a:lumMod val="75000"/>
                <a:alpha val="9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962400" y="4388570"/>
            <a:ext cx="491777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336699"/>
                </a:solidFill>
                <a:cs typeface="Arial" panose="020B0604020202020204" pitchFamily="34" charset="0"/>
              </a:rPr>
              <a:t>Fundamental Plasma and Materials Science</a:t>
            </a:r>
            <a:endParaRPr lang="en-US" b="1" dirty="0">
              <a:solidFill>
                <a:srgbClr val="336699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32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NSTX-U Backup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98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52269"/>
            <a:ext cx="9144000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b="1" dirty="0" smtClean="0">
                <a:latin typeface="Arial"/>
                <a:cs typeface="Arial"/>
              </a:rPr>
              <a:t>NSTX-U </a:t>
            </a:r>
            <a:r>
              <a:rPr b="1" dirty="0" smtClean="0">
                <a:latin typeface="Arial"/>
                <a:cs typeface="Arial"/>
              </a:rPr>
              <a:t>Mission</a:t>
            </a:r>
            <a:r>
              <a:rPr lang="en-US" b="1" dirty="0" smtClean="0">
                <a:latin typeface="Arial"/>
                <a:cs typeface="Arial"/>
              </a:rPr>
              <a:t> Elements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4" name="object 4"/>
          <p:cNvSpPr>
            <a:spLocks/>
          </p:cNvSpPr>
          <p:nvPr/>
        </p:nvSpPr>
        <p:spPr>
          <a:xfrm>
            <a:off x="7543800" y="861830"/>
            <a:ext cx="1092439" cy="11276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52399" y="951283"/>
            <a:ext cx="5486401" cy="11926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indent="-169545">
              <a:lnSpc>
                <a:spcPts val="3145"/>
              </a:lnSpc>
              <a:buChar char="•"/>
              <a:tabLst>
                <a:tab pos="182880" algn="l"/>
              </a:tabLst>
            </a:pPr>
            <a:r>
              <a:rPr sz="2400" dirty="0" smtClean="0">
                <a:latin typeface="Arial"/>
                <a:cs typeface="Arial"/>
              </a:rPr>
              <a:t>Explore </a:t>
            </a:r>
            <a:r>
              <a:rPr sz="2400" dirty="0">
                <a:latin typeface="Arial"/>
                <a:cs typeface="Arial"/>
              </a:rPr>
              <a:t>unique </a:t>
            </a:r>
            <a:r>
              <a:rPr sz="2400" spc="-5" dirty="0">
                <a:latin typeface="Arial"/>
                <a:cs typeface="Arial"/>
              </a:rPr>
              <a:t>ST</a:t>
            </a:r>
            <a:r>
              <a:rPr sz="2400" spc="-80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parameter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regimes to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advance predictive</a:t>
            </a:r>
            <a:r>
              <a:rPr lang="en-US" sz="2400" dirty="0" smtClean="0">
                <a:latin typeface="Arial"/>
                <a:cs typeface="Arial"/>
              </a:rPr>
              <a:t> capability </a:t>
            </a:r>
            <a:r>
              <a:rPr sz="2400" dirty="0" smtClean="0">
                <a:latin typeface="Arial"/>
                <a:cs typeface="Arial"/>
              </a:rPr>
              <a:t>for </a:t>
            </a:r>
            <a:r>
              <a:rPr lang="en-US" sz="2400" dirty="0" smtClean="0">
                <a:latin typeface="Arial"/>
                <a:cs typeface="Arial"/>
              </a:rPr>
              <a:t>burning plasmas and beyond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35878" y="2442686"/>
            <a:ext cx="5102861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69545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sz="2400" dirty="0">
                <a:latin typeface="Arial"/>
                <a:cs typeface="Arial"/>
              </a:rPr>
              <a:t>Develop solutions for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plasma-  material interface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lang="en-US" sz="2400" dirty="0" smtClean="0">
                <a:latin typeface="Arial"/>
                <a:cs typeface="Arial"/>
              </a:rPr>
              <a:t>challenge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6200" y="3754040"/>
            <a:ext cx="510286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245" marR="5080" indent="-169545">
              <a:lnSpc>
                <a:spcPct val="100000"/>
              </a:lnSpc>
              <a:buChar char="•"/>
              <a:tabLst>
                <a:tab pos="182880" algn="l"/>
              </a:tabLst>
            </a:pPr>
            <a:r>
              <a:rPr sz="2400" dirty="0">
                <a:latin typeface="Arial"/>
                <a:cs typeface="Arial"/>
              </a:rPr>
              <a:t>Advance </a:t>
            </a:r>
            <a:r>
              <a:rPr sz="2400" spc="-5" dirty="0">
                <a:latin typeface="Arial"/>
                <a:cs typeface="Arial"/>
              </a:rPr>
              <a:t>ST </a:t>
            </a:r>
            <a:r>
              <a:rPr sz="2400" dirty="0">
                <a:latin typeface="Arial"/>
                <a:cs typeface="Arial"/>
              </a:rPr>
              <a:t>as Fusion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Nuclear  Science Facility and </a:t>
            </a:r>
            <a:r>
              <a:rPr sz="2400" spc="-5" dirty="0">
                <a:latin typeface="Arial"/>
                <a:cs typeface="Arial"/>
              </a:rPr>
              <a:t>Pilot</a:t>
            </a:r>
            <a:r>
              <a:rPr sz="2400" spc="-9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Plant</a:t>
            </a:r>
          </a:p>
        </p:txBody>
      </p:sp>
      <p:sp>
        <p:nvSpPr>
          <p:cNvPr id="9" name="object 9"/>
          <p:cNvSpPr/>
          <p:nvPr/>
        </p:nvSpPr>
        <p:spPr>
          <a:xfrm>
            <a:off x="6096000" y="2157930"/>
            <a:ext cx="1147762" cy="7429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5722461" y="2943739"/>
            <a:ext cx="1894839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 Narrow"/>
                <a:cs typeface="Arial Narrow"/>
              </a:rPr>
              <a:t>Liquid </a:t>
            </a:r>
            <a:r>
              <a:rPr sz="1800" spc="-5" dirty="0">
                <a:latin typeface="Arial Narrow"/>
                <a:cs typeface="Arial Narrow"/>
              </a:rPr>
              <a:t>metals </a:t>
            </a:r>
            <a:r>
              <a:rPr sz="1800" dirty="0">
                <a:latin typeface="Arial Narrow"/>
                <a:cs typeface="Arial Narrow"/>
              </a:rPr>
              <a:t>/</a:t>
            </a:r>
            <a:r>
              <a:rPr sz="1800" spc="-35" dirty="0">
                <a:latin typeface="Arial Narrow"/>
                <a:cs typeface="Arial Narrow"/>
              </a:rPr>
              <a:t> </a:t>
            </a:r>
            <a:r>
              <a:rPr sz="1800" spc="-5" dirty="0">
                <a:latin typeface="Arial Narrow"/>
                <a:cs typeface="Arial Narrow"/>
              </a:rPr>
              <a:t>Lithium</a:t>
            </a:r>
            <a:endParaRPr sz="1800" dirty="0">
              <a:latin typeface="Arial Narrow"/>
              <a:cs typeface="Arial Narrow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77436" y="2930651"/>
            <a:ext cx="1390364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1800" spc="-5" dirty="0" smtClean="0">
                <a:latin typeface="Arial Narrow" panose="020B0606020202030204" pitchFamily="34" charset="0"/>
                <a:cs typeface="Arial"/>
              </a:rPr>
              <a:t>Snowflake</a:t>
            </a:r>
            <a:r>
              <a:rPr lang="en-US" sz="1800" spc="-5" dirty="0" smtClean="0">
                <a:latin typeface="Arial Narrow" panose="020B0606020202030204" pitchFamily="34" charset="0"/>
                <a:cs typeface="Arial"/>
              </a:rPr>
              <a:t> </a:t>
            </a:r>
            <a:r>
              <a:rPr sz="1800" spc="-5" dirty="0" smtClean="0">
                <a:latin typeface="Arial Narrow" panose="020B0606020202030204" pitchFamily="34" charset="0"/>
                <a:cs typeface="Arial"/>
              </a:rPr>
              <a:t>/</a:t>
            </a:r>
            <a:r>
              <a:rPr lang="en-US" sz="1800" spc="-5" dirty="0" smtClean="0">
                <a:latin typeface="Arial Narrow" panose="020B0606020202030204" pitchFamily="34" charset="0"/>
                <a:cs typeface="Arial"/>
              </a:rPr>
              <a:t> </a:t>
            </a:r>
            <a:r>
              <a:rPr sz="1800" spc="-5" dirty="0" smtClean="0">
                <a:latin typeface="Arial Narrow" panose="020B0606020202030204" pitchFamily="34" charset="0"/>
                <a:cs typeface="Arial"/>
              </a:rPr>
              <a:t>X</a:t>
            </a:r>
            <a:endParaRPr sz="1800" dirty="0">
              <a:latin typeface="Arial Narrow" panose="020B0606020202030204" pitchFamily="34" charset="0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83129" y="2157930"/>
            <a:ext cx="956071" cy="78580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677436" y="3365734"/>
            <a:ext cx="1104900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20" dirty="0">
                <a:latin typeface="Arial"/>
                <a:cs typeface="Arial"/>
              </a:rPr>
              <a:t>ST-FNSF</a:t>
            </a:r>
            <a:r>
              <a:rPr sz="1800" spc="-7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/</a:t>
            </a:r>
          </a:p>
          <a:p>
            <a:pPr marL="30480">
              <a:lnSpc>
                <a:spcPct val="100000"/>
              </a:lnSpc>
            </a:pPr>
            <a:r>
              <a:rPr sz="1800" spc="-5" dirty="0">
                <a:latin typeface="Arial"/>
                <a:cs typeface="Arial"/>
              </a:rPr>
              <a:t>Pilot-Plant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29455" y="3410141"/>
            <a:ext cx="1127007" cy="12572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696200" y="3919732"/>
            <a:ext cx="1033516" cy="98145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941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" y="0"/>
            <a:ext cx="9144000" cy="72009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336499"/>
                </a:solidFill>
              </a:rPr>
              <a:t>NSTX-U and DIII-D are powerful and complementary tools enabling </a:t>
            </a:r>
            <a:r>
              <a:rPr lang="en-US" sz="2800" b="1" dirty="0">
                <a:solidFill>
                  <a:srgbClr val="336499"/>
                </a:solidFill>
              </a:rPr>
              <a:t>U.S</a:t>
            </a:r>
            <a:r>
              <a:rPr lang="en-US" sz="2800" b="1" dirty="0" smtClean="0">
                <a:solidFill>
                  <a:srgbClr val="336499"/>
                </a:solidFill>
              </a:rPr>
              <a:t>. leadership in core fusion science</a:t>
            </a:r>
            <a:endParaRPr lang="en-US" sz="2800" b="1" dirty="0">
              <a:solidFill>
                <a:srgbClr val="336499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04" y="785412"/>
            <a:ext cx="3511296" cy="2173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819400" y="783830"/>
            <a:ext cx="3598884" cy="2175568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020" y="1174505"/>
            <a:ext cx="921795" cy="965690"/>
          </a:xfrm>
          <a:prstGeom prst="rect">
            <a:avLst/>
          </a:prstGeom>
        </p:spPr>
      </p:pic>
      <p:sp>
        <p:nvSpPr>
          <p:cNvPr id="7" name="object 5"/>
          <p:cNvSpPr/>
          <p:nvPr/>
        </p:nvSpPr>
        <p:spPr>
          <a:xfrm>
            <a:off x="2204057" y="1794633"/>
            <a:ext cx="954877" cy="8632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Content Placeholder 1"/>
          <p:cNvSpPr txBox="1">
            <a:spLocks/>
          </p:cNvSpPr>
          <p:nvPr/>
        </p:nvSpPr>
        <p:spPr>
          <a:xfrm>
            <a:off x="76200" y="2876550"/>
            <a:ext cx="9067800" cy="2057399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3000"/>
              </a:lnSpc>
            </a:pPr>
            <a:r>
              <a:rPr lang="en-US" dirty="0" smtClean="0"/>
              <a:t>Variation of aspect ratio A provides robust physics validation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Understand tokamak MHD stability, thermal and fast ion transport, pedestal structure</a:t>
            </a:r>
          </a:p>
          <a:p>
            <a:pPr>
              <a:lnSpc>
                <a:spcPct val="103000"/>
              </a:lnSpc>
            </a:pPr>
            <a:r>
              <a:rPr lang="en-US" dirty="0" smtClean="0"/>
              <a:t>Together, NSTX-U and DIII-D provide the U.S. world-leading and complementary </a:t>
            </a:r>
            <a:r>
              <a:rPr lang="en-US" dirty="0"/>
              <a:t>capabilities to </a:t>
            </a:r>
            <a:r>
              <a:rPr lang="en-US" dirty="0" smtClean="0"/>
              <a:t>address core physics issues</a:t>
            </a:r>
            <a:endParaRPr lang="en-US" dirty="0"/>
          </a:p>
          <a:p>
            <a:pPr lvl="1">
              <a:lnSpc>
                <a:spcPct val="103000"/>
              </a:lnSpc>
            </a:pPr>
            <a:r>
              <a:rPr lang="en-US" dirty="0" smtClean="0"/>
              <a:t>Both have excellent diagnostics, strong and flexible beam and wave heating systems</a:t>
            </a:r>
            <a:endParaRPr lang="en-US" dirty="0"/>
          </a:p>
          <a:p>
            <a:pPr lvl="1">
              <a:lnSpc>
                <a:spcPct val="103000"/>
              </a:lnSpc>
            </a:pPr>
            <a:r>
              <a:rPr lang="en-US" dirty="0" smtClean="0"/>
              <a:t>Complementary boundary approaches: </a:t>
            </a:r>
            <a:r>
              <a:rPr lang="en-US" dirty="0" err="1" smtClean="0"/>
              <a:t>cryo</a:t>
            </a:r>
            <a:r>
              <a:rPr lang="en-US" dirty="0" smtClean="0"/>
              <a:t>-pumping </a:t>
            </a:r>
            <a:r>
              <a:rPr lang="en-US" dirty="0"/>
              <a:t>vs. lithium, solid vs. </a:t>
            </a:r>
            <a:r>
              <a:rPr lang="en-US" dirty="0" smtClean="0"/>
              <a:t>liquid</a:t>
            </a:r>
          </a:p>
          <a:p>
            <a:pPr lvl="1">
              <a:lnSpc>
                <a:spcPct val="103000"/>
              </a:lnSpc>
            </a:pPr>
            <a:r>
              <a:rPr lang="en-US" dirty="0" smtClean="0"/>
              <a:t>Together, can identify optimal aspect ratio for possible fusion next-steps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81148" y="1047750"/>
            <a:ext cx="1546403" cy="1220847"/>
            <a:chOff x="87108" y="1210813"/>
            <a:chExt cx="1546403" cy="1220847"/>
          </a:xfrm>
        </p:grpSpPr>
        <p:sp>
          <p:nvSpPr>
            <p:cNvPr id="15" name="object 4"/>
            <p:cNvSpPr txBox="1"/>
            <p:nvPr/>
          </p:nvSpPr>
          <p:spPr>
            <a:xfrm>
              <a:off x="87108" y="1210813"/>
              <a:ext cx="1546403" cy="1220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 smtClean="0">
                  <a:cs typeface="Century Gothic"/>
                </a:rPr>
                <a:t>DIII-D</a:t>
              </a:r>
              <a:endParaRPr lang="en-US" sz="2400" b="1" spc="-5" dirty="0" smtClean="0">
                <a:cs typeface="Century Gothic"/>
              </a:endParaRPr>
            </a:p>
            <a:p>
              <a:pPr marL="12700" algn="ctr">
                <a:spcBef>
                  <a:spcPts val="100"/>
                </a:spcBef>
              </a:pPr>
              <a:r>
                <a:rPr lang="en-US" b="1" dirty="0"/>
                <a:t>A = 3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spc="-5" dirty="0" smtClean="0">
                  <a:cs typeface="Century Gothic"/>
                </a:rPr>
                <a:t>San Diego, CA</a:t>
              </a:r>
            </a:p>
          </p:txBody>
        </p:sp>
        <p:pic>
          <p:nvPicPr>
            <p:cNvPr id="2054" name="Picture 6" descr="Related imag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544" y="1657350"/>
              <a:ext cx="1453656" cy="7268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>
            <a:off x="6934200" y="1046925"/>
            <a:ext cx="1619596" cy="1220847"/>
            <a:chOff x="7448205" y="1200150"/>
            <a:chExt cx="1619596" cy="1220847"/>
          </a:xfrm>
        </p:grpSpPr>
        <p:sp>
          <p:nvSpPr>
            <p:cNvPr id="20" name="object 7"/>
            <p:cNvSpPr txBox="1"/>
            <p:nvPr/>
          </p:nvSpPr>
          <p:spPr>
            <a:xfrm>
              <a:off x="7448205" y="1200150"/>
              <a:ext cx="1619596" cy="122084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2400" b="1" spc="-5" dirty="0" smtClean="0">
                  <a:cs typeface="Century Gothic"/>
                </a:rPr>
                <a:t>NSTX-U</a:t>
              </a:r>
              <a:endParaRPr lang="en-US" sz="2400" b="1" spc="-5" dirty="0" smtClean="0">
                <a:cs typeface="Century Gothic"/>
              </a:endParaRPr>
            </a:p>
            <a:p>
              <a:pPr marL="12700" algn="ctr">
                <a:spcBef>
                  <a:spcPts val="100"/>
                </a:spcBef>
              </a:pPr>
              <a:r>
                <a:rPr lang="en-US" b="1" dirty="0"/>
                <a:t>A = 1.6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b="1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400" spc="-5" dirty="0" smtClean="0">
                  <a:cs typeface="Century Gothic"/>
                </a:rPr>
                <a:t>Princeton, NJ</a:t>
              </a:r>
            </a:p>
          </p:txBody>
        </p:sp>
        <p:pic>
          <p:nvPicPr>
            <p:cNvPr id="21" name="Picture 2" descr="Image result for PPPL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626" y="1879054"/>
              <a:ext cx="770754" cy="2698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779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49867" y="3115000"/>
            <a:ext cx="4517933" cy="120935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MAST-U – emphasis on boundary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marL="342900" lvl="1" indent="-171450"/>
            <a:r>
              <a:rPr lang="en-US" sz="1600" dirty="0" smtClean="0"/>
              <a:t>Designed with world’s most flexible, well-diagnosed power exhaust system (super-X </a:t>
            </a:r>
            <a:r>
              <a:rPr lang="en-US" sz="1600" dirty="0" err="1" smtClean="0"/>
              <a:t>divertor</a:t>
            </a:r>
            <a:r>
              <a:rPr lang="en-US" sz="1600" dirty="0" smtClean="0"/>
              <a:t>) for heat-flux mitigation studies</a:t>
            </a:r>
            <a:endParaRPr lang="en-US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>
                <a:solidFill>
                  <a:srgbClr val="336499"/>
                </a:solidFill>
              </a:rPr>
              <a:t>NSTX-U and </a:t>
            </a:r>
            <a:r>
              <a:rPr lang="en-US" sz="2800" b="1" dirty="0" smtClean="0">
                <a:solidFill>
                  <a:srgbClr val="336499"/>
                </a:solidFill>
              </a:rPr>
              <a:t>MAST-U are the most capable ST devices in a world-wide ST research program</a:t>
            </a:r>
            <a:endParaRPr lang="en-US" sz="2800" b="1" dirty="0">
              <a:solidFill>
                <a:srgbClr val="336499"/>
              </a:solidFill>
            </a:endParaRPr>
          </a:p>
        </p:txBody>
      </p:sp>
      <p:pic>
        <p:nvPicPr>
          <p:cNvPr id="3074" name="Picture 2" descr="https://e516d81d-a-44384764-s-sites.googlegroups.com/a/pppl.gov/iea-st/sts-around-the-world/world_sts_v2.png?attachauth=ANoY7cq-AgaFytWxsOCEnivxvSzCV9z732_Puqm3ZazKhM-HqsIHU67BuM9qAob1-3jTwMTU1n6rechyI0YJTVzSUj-Ao7JjX3mb33E3JXx1OJgqhlFgLMF4DoIt3w78-YDio87uqbmSzEjsILk3L-ML1Wx__nwzDR76WqQVk--TfDVEHBk6r0s-q5b_tCApNUBP9VLsVEXP5LVr2d3UY_Z0Uj7jzde8VfPyDctmkNqrwPgZY0ZqijE%3D&amp;attredirects=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82682"/>
            <a:ext cx="3714961" cy="2048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AST-U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2008371"/>
            <a:ext cx="1066800" cy="1182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43" y="1809750"/>
            <a:ext cx="1177849" cy="1260544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202970" y="798828"/>
            <a:ext cx="1619596" cy="961802"/>
            <a:chOff x="202970" y="1065104"/>
            <a:chExt cx="1619596" cy="1282403"/>
          </a:xfrm>
        </p:grpSpPr>
        <p:sp>
          <p:nvSpPr>
            <p:cNvPr id="17" name="object 7"/>
            <p:cNvSpPr txBox="1"/>
            <p:nvPr/>
          </p:nvSpPr>
          <p:spPr>
            <a:xfrm>
              <a:off x="202970" y="1065104"/>
              <a:ext cx="1619596" cy="128240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2800" b="1" spc="-5" dirty="0" smtClean="0">
                  <a:cs typeface="Century Gothic"/>
                </a:rPr>
                <a:t>NSTX-U</a:t>
              </a:r>
              <a:endParaRPr lang="en-US" sz="2400" b="1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sz="1600" b="1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5" dirty="0" smtClean="0">
                  <a:cs typeface="Century Gothic"/>
                </a:rPr>
                <a:t>Princeton, NJ</a:t>
              </a:r>
            </a:p>
          </p:txBody>
        </p:sp>
        <p:pic>
          <p:nvPicPr>
            <p:cNvPr id="18" name="Picture 2" descr="Image result for PPPL logo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55" y="1599475"/>
              <a:ext cx="786545" cy="3657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9" name="Content Placeholder 1"/>
          <p:cNvSpPr txBox="1">
            <a:spLocks/>
          </p:cNvSpPr>
          <p:nvPr/>
        </p:nvSpPr>
        <p:spPr>
          <a:xfrm>
            <a:off x="0" y="3162917"/>
            <a:ext cx="4838924" cy="126984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NSTX-U – emphasis on core</a:t>
            </a:r>
            <a:endParaRPr lang="en-US" sz="2400" b="1" dirty="0" smtClean="0">
              <a:latin typeface="Arial Narrow" panose="020B0606020202030204" pitchFamily="34" charset="0"/>
            </a:endParaRPr>
          </a:p>
          <a:p>
            <a:pPr marL="285750" lvl="1" indent="-171450"/>
            <a:r>
              <a:rPr lang="en-US" sz="1900" dirty="0" smtClean="0"/>
              <a:t>Designed to access highest ST plasma pressure, temperature by 3</a:t>
            </a:r>
            <a:r>
              <a:rPr lang="en-US" sz="1900" dirty="0" smtClean="0">
                <a:latin typeface="Calibri"/>
                <a:cs typeface="Calibri"/>
              </a:rPr>
              <a:t>×</a:t>
            </a:r>
            <a:r>
              <a:rPr lang="en-US" sz="1900" dirty="0" smtClean="0"/>
              <a:t>, </a:t>
            </a:r>
            <a:r>
              <a:rPr lang="en-US" sz="1900" dirty="0" err="1" smtClean="0">
                <a:latin typeface="Symbol" panose="05050102010706020507" pitchFamily="18" charset="2"/>
              </a:rPr>
              <a:t>b</a:t>
            </a:r>
            <a:r>
              <a:rPr lang="en-US" sz="1900" baseline="-25000" dirty="0" err="1" smtClean="0"/>
              <a:t>T</a:t>
            </a:r>
            <a:r>
              <a:rPr lang="en-US" sz="1900" dirty="0"/>
              <a:t> </a:t>
            </a:r>
            <a:r>
              <a:rPr lang="en-US" sz="1900" dirty="0" smtClean="0"/>
              <a:t>&amp; </a:t>
            </a:r>
            <a:r>
              <a:rPr lang="en-US" sz="1900" dirty="0" err="1" smtClean="0">
                <a:latin typeface="Symbol" panose="05050102010706020507" pitchFamily="18" charset="2"/>
              </a:rPr>
              <a:t>b</a:t>
            </a:r>
            <a:r>
              <a:rPr lang="en-US" sz="1900" baseline="-25000" dirty="0" err="1" smtClean="0"/>
              <a:t>N</a:t>
            </a:r>
            <a:r>
              <a:rPr lang="en-US" sz="1900" dirty="0" smtClean="0"/>
              <a:t> by 1.5</a:t>
            </a:r>
            <a:r>
              <a:rPr lang="en-US" sz="1900" dirty="0" smtClean="0">
                <a:latin typeface="Calibri"/>
                <a:cs typeface="Calibri"/>
              </a:rPr>
              <a:t>×</a:t>
            </a:r>
            <a:endParaRPr lang="en-US" sz="1900" dirty="0" smtClean="0">
              <a:latin typeface="Symbol" panose="05050102010706020507" pitchFamily="18" charset="2"/>
            </a:endParaRPr>
          </a:p>
          <a:p>
            <a:pPr marL="285750" lvl="1" indent="-171450"/>
            <a:r>
              <a:rPr lang="en-US" sz="1900" dirty="0" smtClean="0"/>
              <a:t>Diagnose, understand core transport and turbulence, stability, sustainment</a:t>
            </a:r>
            <a:endParaRPr lang="en-US" sz="1900" dirty="0"/>
          </a:p>
        </p:txBody>
      </p:sp>
      <p:cxnSp>
        <p:nvCxnSpPr>
          <p:cNvPr id="11" name="Straight Arrow Connector 10"/>
          <p:cNvCxnSpPr>
            <a:stCxn id="29" idx="1"/>
          </p:cNvCxnSpPr>
          <p:nvPr/>
        </p:nvCxnSpPr>
        <p:spPr>
          <a:xfrm flipH="1" flipV="1">
            <a:off x="4600680" y="1228126"/>
            <a:ext cx="2536631" cy="1564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822567" y="1205670"/>
            <a:ext cx="1911233" cy="17891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ontent Placeholder 1"/>
          <p:cNvSpPr txBox="1">
            <a:spLocks/>
          </p:cNvSpPr>
          <p:nvPr/>
        </p:nvSpPr>
        <p:spPr>
          <a:xfrm>
            <a:off x="76200" y="4432761"/>
            <a:ext cx="8986974" cy="42498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Together, NSTX-U and MAST-U will provide majority of ST physics basis</a:t>
            </a:r>
            <a:endParaRPr lang="en-US" sz="2000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Content Placeholder 1"/>
          <p:cNvSpPr txBox="1">
            <a:spLocks/>
          </p:cNvSpPr>
          <p:nvPr/>
        </p:nvSpPr>
        <p:spPr>
          <a:xfrm>
            <a:off x="2307474" y="2599536"/>
            <a:ext cx="4495800" cy="343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u="sng" dirty="0" smtClean="0">
                <a:latin typeface="Arial Narrow" panose="020B0606020202030204" pitchFamily="34" charset="0"/>
              </a:rPr>
              <a:t>Complementary Research:</a:t>
            </a:r>
            <a:endParaRPr lang="en-US" sz="2400" u="sng" dirty="0">
              <a:latin typeface="Arial Narrow" panose="020B060602020203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137311" y="789551"/>
            <a:ext cx="1619596" cy="1190069"/>
            <a:chOff x="7137311" y="1052735"/>
            <a:chExt cx="1619596" cy="1586757"/>
          </a:xfrm>
        </p:grpSpPr>
        <p:sp>
          <p:nvSpPr>
            <p:cNvPr id="29" name="object 7"/>
            <p:cNvSpPr txBox="1"/>
            <p:nvPr/>
          </p:nvSpPr>
          <p:spPr>
            <a:xfrm>
              <a:off x="7137311" y="1052735"/>
              <a:ext cx="1619596" cy="158675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2800" b="1" spc="-5" dirty="0" smtClean="0">
                  <a:cs typeface="Century Gothic"/>
                </a:rPr>
                <a:t>MAST-U</a:t>
              </a:r>
              <a:endParaRPr lang="en-US" sz="2400" b="1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sz="2400" b="1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endParaRPr lang="en-US" sz="500" b="1" spc="-5" dirty="0" smtClean="0">
                <a:cs typeface="Century Gothic"/>
              </a:endParaRP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en-US" sz="1600" spc="-5" dirty="0" err="1" smtClean="0">
                  <a:cs typeface="Century Gothic"/>
                </a:rPr>
                <a:t>Culham</a:t>
              </a:r>
              <a:r>
                <a:rPr lang="en-US" sz="1600" spc="-5" dirty="0" smtClean="0">
                  <a:cs typeface="Century Gothic"/>
                </a:rPr>
                <a:t>, UK</a:t>
              </a:r>
            </a:p>
          </p:txBody>
        </p:sp>
        <p:pic>
          <p:nvPicPr>
            <p:cNvPr id="31" name="Picture 7"/>
            <p:cNvPicPr>
              <a:picLocks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02957" y="1703293"/>
              <a:ext cx="1075603" cy="473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24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NSTX-U excellent </a:t>
            </a:r>
            <a:r>
              <a:rPr lang="en-US" sz="3200" b="1" dirty="0"/>
              <a:t>testbed for </a:t>
            </a:r>
            <a:r>
              <a:rPr lang="en-US" sz="3200" b="1" dirty="0" smtClean="0">
                <a:latin typeface="Symbol"/>
                <a:cs typeface="Symbol"/>
              </a:rPr>
              <a:t></a:t>
            </a:r>
            <a:r>
              <a:rPr lang="en-US" sz="3200" b="1" dirty="0"/>
              <a:t>-particle</a:t>
            </a:r>
            <a:r>
              <a:rPr lang="en-US" sz="3200" b="1" spc="15" dirty="0"/>
              <a:t> </a:t>
            </a:r>
            <a:r>
              <a:rPr lang="en-US" sz="3200" b="1" dirty="0"/>
              <a:t>physics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0" y="819150"/>
            <a:ext cx="3657600" cy="2857500"/>
            <a:chOff x="381000" y="2209800"/>
            <a:chExt cx="5106988" cy="4144180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09800"/>
              <a:ext cx="5106988" cy="4144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4876800" y="2438400"/>
              <a:ext cx="381000" cy="381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Content Placeholder 2"/>
          <p:cNvSpPr txBox="1">
            <a:spLocks/>
          </p:cNvSpPr>
          <p:nvPr/>
        </p:nvSpPr>
        <p:spPr>
          <a:xfrm>
            <a:off x="5236313" y="1502044"/>
            <a:ext cx="3810000" cy="242655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/>
              <a:t>NSTX-U: larger fast-ion dynamic range spanning ST and conventional A</a:t>
            </a:r>
          </a:p>
          <a:p>
            <a:pPr marL="396875" lvl="1" indent="-222250"/>
            <a:r>
              <a:rPr lang="en-US" sz="2000" b="1" spc="-5" dirty="0" smtClean="0">
                <a:solidFill>
                  <a:srgbClr val="C00000"/>
                </a:solidFill>
                <a:latin typeface="+mn-lt"/>
                <a:cs typeface="Arial"/>
              </a:rPr>
              <a:t>Toroidal field 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lang="en-US" sz="2000" b="1" spc="-5" dirty="0">
                <a:solidFill>
                  <a:srgbClr val="C00000"/>
                </a:solidFill>
                <a:latin typeface="Calibri"/>
                <a:cs typeface="Calibri"/>
              </a:rPr>
              <a:t>× </a:t>
            </a:r>
            <a:r>
              <a:rPr lang="en-US" sz="2000" b="1" spc="-5" dirty="0">
                <a:solidFill>
                  <a:srgbClr val="C00000"/>
                </a:solidFill>
                <a:cs typeface="Calibri"/>
              </a:rPr>
              <a:t>NSTX 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 can stabilize modes (</a:t>
            </a:r>
            <a:r>
              <a:rPr lang="en-US" sz="2000" spc="-5" dirty="0" err="1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sz="2000" spc="-7" baseline="-20833" dirty="0" err="1" smtClean="0">
                <a:solidFill>
                  <a:srgbClr val="C00000"/>
                </a:solidFill>
                <a:latin typeface="Arial"/>
                <a:cs typeface="Arial"/>
              </a:rPr>
              <a:t>f</a:t>
            </a:r>
            <a:r>
              <a:rPr lang="en-US" sz="2000" spc="-7" baseline="-20833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Arial"/>
                <a:cs typeface="Arial"/>
              </a:rPr>
              <a:t>&lt; </a:t>
            </a:r>
            <a:r>
              <a:rPr lang="en-US" sz="2000" spc="-90" dirty="0" smtClean="0">
                <a:solidFill>
                  <a:srgbClr val="C00000"/>
                </a:solidFill>
                <a:latin typeface="Arial"/>
                <a:cs typeface="Arial"/>
              </a:rPr>
              <a:t>V</a:t>
            </a:r>
            <a:r>
              <a:rPr lang="en-US" sz="2000" spc="-135" baseline="-20833" dirty="0" smtClean="0">
                <a:solidFill>
                  <a:srgbClr val="C00000"/>
                </a:solidFill>
                <a:latin typeface="Arial"/>
                <a:cs typeface="Arial"/>
              </a:rPr>
              <a:t>A</a:t>
            </a:r>
            <a:r>
              <a:rPr lang="en-US" sz="2000" spc="135" baseline="-20833" dirty="0" smtClean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lang="en-US" sz="2000" spc="-5" dirty="0">
                <a:solidFill>
                  <a:srgbClr val="C00000"/>
                </a:solidFill>
                <a:latin typeface="Arial"/>
                <a:cs typeface="Arial"/>
                <a:sym typeface="Wingdings" panose="05000000000000000000" pitchFamily="2" charset="2"/>
              </a:rPr>
              <a:t>)</a:t>
            </a:r>
            <a:endParaRPr lang="en-US" sz="2000" dirty="0" smtClean="0"/>
          </a:p>
          <a:p>
            <a:pPr marL="396875" lvl="1" indent="-222250"/>
            <a:r>
              <a:rPr lang="en-US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Tangential 2</a:t>
            </a:r>
            <a:r>
              <a:rPr lang="en-US" sz="2000" b="1" spc="-7" baseline="24305" dirty="0" smtClean="0">
                <a:solidFill>
                  <a:srgbClr val="C00000"/>
                </a:solidFill>
                <a:latin typeface="Arial"/>
                <a:cs typeface="Arial"/>
              </a:rPr>
              <a:t>nd 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Arial"/>
              </a:rPr>
              <a:t>NBI </a:t>
            </a:r>
            <a:r>
              <a:rPr lang="en-US" sz="2000" spc="-5" dirty="0" smtClean="0">
                <a:solidFill>
                  <a:srgbClr val="C00000"/>
                </a:solidFill>
                <a:latin typeface="Wingdings"/>
                <a:cs typeface="Wingdings"/>
              </a:rPr>
              <a:t></a:t>
            </a:r>
            <a:r>
              <a:rPr lang="en-US" sz="2000" spc="-5" dirty="0" smtClean="0">
                <a:solidFill>
                  <a:srgbClr val="C00000"/>
                </a:solidFill>
                <a:latin typeface="Arial"/>
                <a:cs typeface="Arial"/>
              </a:rPr>
              <a:t> highly flexible fast-ion distribution</a:t>
            </a:r>
          </a:p>
          <a:p>
            <a:pPr marL="625475" lvl="2" indent="-222250"/>
            <a:r>
              <a:rPr lang="en-US" sz="1600" spc="-5" dirty="0" smtClean="0">
                <a:solidFill>
                  <a:srgbClr val="336699"/>
                </a:solidFill>
                <a:latin typeface="Arial"/>
                <a:cs typeface="Arial"/>
              </a:rPr>
              <a:t>Vary pitch angle, pressure profile</a:t>
            </a:r>
            <a:endParaRPr lang="en-US" sz="1600" dirty="0">
              <a:solidFill>
                <a:srgbClr val="336699"/>
              </a:solidFill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737305" y="2360485"/>
            <a:ext cx="1730047" cy="350044"/>
          </a:xfrm>
          <a:prstGeom prst="straightConnector1">
            <a:avLst/>
          </a:prstGeom>
          <a:ln w="38100">
            <a:solidFill>
              <a:srgbClr val="C00000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ject 26"/>
          <p:cNvSpPr txBox="1"/>
          <p:nvPr/>
        </p:nvSpPr>
        <p:spPr>
          <a:xfrm>
            <a:off x="228295" y="4116624"/>
            <a:ext cx="8687409" cy="66492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rgbClr val="000000"/>
            </a:solidFill>
          </a:ln>
        </p:spPr>
        <p:txBody>
          <a:bodyPr vert="horz" wrap="square" lIns="0" tIns="3175" rIns="0" bIns="45720" rtlCol="0">
            <a:spAutoFit/>
          </a:bodyPr>
          <a:lstStyle/>
          <a:p>
            <a:pPr marL="342900" indent="-139700"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Are fast-ions well confined in </a:t>
            </a:r>
            <a:r>
              <a:rPr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high</a:t>
            </a:r>
            <a:r>
              <a:rPr lang="en-US" sz="20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lang="en-US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performance ST regimes?</a:t>
            </a:r>
          </a:p>
          <a:p>
            <a:pPr marL="342900" indent="-139700">
              <a:spcBef>
                <a:spcPts val="25"/>
              </a:spcBef>
              <a:buFont typeface="Arial" panose="020B0604020202020204" pitchFamily="34" charset="0"/>
              <a:buChar char="•"/>
            </a:pPr>
            <a:r>
              <a:rPr lang="en-US" sz="2000" b="1" spc="-5" dirty="0" smtClean="0">
                <a:solidFill>
                  <a:srgbClr val="C00000"/>
                </a:solidFill>
                <a:latin typeface="Arial"/>
                <a:cs typeface="Arial"/>
              </a:rPr>
              <a:t>Can we predict fast-ion confinement for burning plasmas / ITER?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704852" y="2892694"/>
            <a:ext cx="4895849" cy="7144"/>
          </a:xfrm>
          <a:prstGeom prst="line">
            <a:avLst/>
          </a:prstGeom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62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 b="1" spc="-45" dirty="0" smtClean="0"/>
              <a:t>NSTX-U experiments </a:t>
            </a:r>
            <a:r>
              <a:rPr lang="en-US" sz="2600" b="1" spc="-45" dirty="0" smtClean="0"/>
              <a:t>at higher plasma current will </a:t>
            </a:r>
            <a:r>
              <a:rPr lang="en-US" sz="2600" b="1" spc="-45" dirty="0"/>
              <a:t>play </a:t>
            </a:r>
            <a:r>
              <a:rPr lang="en-US" sz="2600" b="1" spc="-45" dirty="0" smtClean="0"/>
              <a:t>important </a:t>
            </a:r>
            <a:r>
              <a:rPr lang="en-US" sz="2600" b="1" spc="-45" dirty="0"/>
              <a:t>role in </a:t>
            </a:r>
            <a:r>
              <a:rPr lang="en-US" sz="2600" b="1" spc="-45" dirty="0" smtClean="0"/>
              <a:t>understanding power exhaust width</a:t>
            </a:r>
            <a:endParaRPr lang="en-US" sz="2600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23" y="819150"/>
            <a:ext cx="4553402" cy="360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sosceles Triangle 4"/>
          <p:cNvSpPr/>
          <p:nvPr/>
        </p:nvSpPr>
        <p:spPr>
          <a:xfrm rot="10800000">
            <a:off x="1765683" y="2481812"/>
            <a:ext cx="215517" cy="139590"/>
          </a:xfrm>
          <a:prstGeom prst="triangl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Isosceles Triangle 5"/>
          <p:cNvSpPr/>
          <p:nvPr/>
        </p:nvSpPr>
        <p:spPr>
          <a:xfrm rot="10800000">
            <a:off x="2819401" y="2838444"/>
            <a:ext cx="215517" cy="139590"/>
          </a:xfrm>
          <a:prstGeom prst="triangle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TextBox 6"/>
          <p:cNvSpPr txBox="1"/>
          <p:nvPr/>
        </p:nvSpPr>
        <p:spPr>
          <a:xfrm>
            <a:off x="2779891" y="2427806"/>
            <a:ext cx="14642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 Narrow" panose="020B0606020202030204" pitchFamily="34" charset="0"/>
              </a:rPr>
              <a:t>2MA NSTX-U</a:t>
            </a:r>
            <a:endParaRPr lang="en-US" sz="2000" b="1" dirty="0">
              <a:latin typeface="Arial Narrow" panose="020B060602020203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0800000">
            <a:off x="3104730" y="2781558"/>
            <a:ext cx="2532984" cy="247392"/>
          </a:xfrm>
          <a:prstGeom prst="rightArrow">
            <a:avLst>
              <a:gd name="adj1" fmla="val 41956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33383" y="1161371"/>
            <a:ext cx="3334417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sz="24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XGC1 simulations predict turbulence will widen edge heat flux in ITER</a:t>
            </a:r>
            <a:endParaRPr lang="en-US" sz="2400" b="1" dirty="0">
              <a:solidFill>
                <a:srgbClr val="336699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0800000">
            <a:off x="5410199" y="1816940"/>
            <a:ext cx="433137" cy="21523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47045"/>
            <a:ext cx="442342" cy="692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70971"/>
            <a:ext cx="390907" cy="57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476873" y="2427806"/>
            <a:ext cx="3667127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Preliminary XGC1 shows deviation from </a:t>
            </a:r>
            <a:r>
              <a:rPr lang="en-US" sz="2400" b="1" dirty="0" err="1" smtClean="0">
                <a:solidFill>
                  <a:srgbClr val="336699"/>
                </a:solidFill>
                <a:latin typeface="Symbol" panose="05050102010706020507" pitchFamily="18" charset="2"/>
              </a:rPr>
              <a:t>l</a:t>
            </a:r>
            <a:r>
              <a:rPr lang="en-US" sz="2400" b="1" baseline="-25000" dirty="0" err="1" smtClean="0">
                <a:solidFill>
                  <a:srgbClr val="336699"/>
                </a:solidFill>
                <a:latin typeface="Arial Narrow" panose="020B0606020202030204" pitchFamily="34" charset="0"/>
              </a:rPr>
              <a:t>q</a:t>
            </a:r>
            <a:r>
              <a:rPr lang="en-US" sz="24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 ~ I</a:t>
            </a:r>
            <a:r>
              <a:rPr lang="en-US" sz="2400" b="1" baseline="-25000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P</a:t>
            </a:r>
            <a:r>
              <a:rPr lang="en-US" sz="2400" b="1" baseline="30000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-1</a:t>
            </a:r>
            <a:r>
              <a:rPr lang="en-US" sz="2400" b="1" dirty="0" smtClean="0">
                <a:solidFill>
                  <a:srgbClr val="336699"/>
                </a:solidFill>
                <a:latin typeface="Arial Narrow" panose="020B0606020202030204" pitchFamily="34" charset="0"/>
              </a:rPr>
              <a:t> for full current (2MA) NSTX-U  </a:t>
            </a:r>
          </a:p>
          <a:p>
            <a:pPr algn="ctr">
              <a:lnSpc>
                <a:spcPct val="85000"/>
              </a:lnSpc>
            </a:pPr>
            <a:endParaRPr lang="en-US" sz="300" b="1" dirty="0" smtClean="0">
              <a:solidFill>
                <a:srgbClr val="C000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85000"/>
              </a:lnSpc>
            </a:pPr>
            <a:endParaRPr lang="en-US" sz="1400" b="1" dirty="0" smtClean="0">
              <a:solidFill>
                <a:srgbClr val="C00000"/>
              </a:solidFill>
              <a:latin typeface="Arial Narrow" panose="020B0606020202030204" pitchFamily="34" charset="0"/>
              <a:sym typeface="Wingdings" panose="05000000000000000000" pitchFamily="2" charset="2"/>
            </a:endParaRPr>
          </a:p>
          <a:p>
            <a:pPr algn="ctr">
              <a:lnSpc>
                <a:spcPct val="80000"/>
              </a:lnSpc>
            </a:pPr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Need additional simulations and analysis to better understand underlying physics, implications for STs</a:t>
            </a:r>
            <a:endParaRPr lang="en-U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574066" y="2050350"/>
            <a:ext cx="25699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Arial Narrow" panose="020B0606020202030204" pitchFamily="34" charset="0"/>
              </a:rPr>
              <a:t>C.S. Chang et al 2017 </a:t>
            </a:r>
            <a:r>
              <a:rPr lang="fr-FR" sz="1100" dirty="0" err="1">
                <a:latin typeface="Arial Narrow" panose="020B0606020202030204" pitchFamily="34" charset="0"/>
              </a:rPr>
              <a:t>Nucl</a:t>
            </a:r>
            <a:r>
              <a:rPr lang="fr-FR" sz="1100" dirty="0">
                <a:latin typeface="Arial Narrow" panose="020B0606020202030204" pitchFamily="34" charset="0"/>
              </a:rPr>
              <a:t>. Fusion </a:t>
            </a:r>
            <a:r>
              <a:rPr lang="fr-FR" sz="1100" b="1" dirty="0">
                <a:latin typeface="Arial Narrow" panose="020B0606020202030204" pitchFamily="34" charset="0"/>
              </a:rPr>
              <a:t>57</a:t>
            </a:r>
            <a:r>
              <a:rPr lang="fr-FR" sz="1100" dirty="0">
                <a:latin typeface="Arial Narrow" panose="020B0606020202030204" pitchFamily="34" charset="0"/>
              </a:rPr>
              <a:t> 116023</a:t>
            </a:r>
            <a:endParaRPr lang="en-US" sz="110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86400" y="2189676"/>
            <a:ext cx="1333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 panose="020B0606020202030204" pitchFamily="34" charset="0"/>
              </a:rPr>
              <a:t>1MA NSTX-U</a:t>
            </a:r>
            <a:endParaRPr lang="en-US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7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2800" b="1" dirty="0" smtClean="0"/>
              <a:t>NSTX-U will study confinement improvement from Li wall coatings, and power exhaust on liquid metal </a:t>
            </a:r>
            <a:r>
              <a:rPr lang="en-US" altLang="en-US" sz="2800" b="1" dirty="0" err="1" smtClean="0"/>
              <a:t>divertors</a:t>
            </a:r>
            <a:endParaRPr lang="en-US" altLang="en-US" sz="2800" b="1" dirty="0" smtClean="0"/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1099126" y="3925364"/>
            <a:ext cx="2838720" cy="26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183" tIns="45591" rIns="91183" bIns="45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" i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D.P. Boyle, et al., J. </a:t>
            </a:r>
            <a:r>
              <a:rPr lang="en-US" sz="1100" i="1" kern="0" dirty="0" err="1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Nucl</a:t>
            </a:r>
            <a:r>
              <a:rPr lang="en-US" sz="1100" i="1" kern="0" dirty="0" smtClean="0">
                <a:solidFill>
                  <a:sysClr val="windowText" lastClr="000000"/>
                </a:solidFill>
                <a:latin typeface="Arial Narrow" panose="020B0606020202030204" pitchFamily="34" charset="0"/>
              </a:rPr>
              <a:t>. Mater. 438 (2013) S979   </a:t>
            </a:r>
            <a:endParaRPr lang="en-US" sz="1100" i="1" kern="0" dirty="0">
              <a:solidFill>
                <a:sysClr val="windowText" lastClr="000000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870991" y="1352550"/>
            <a:ext cx="3167609" cy="2562902"/>
            <a:chOff x="457200" y="2413000"/>
            <a:chExt cx="3520282" cy="3770312"/>
          </a:xfrm>
        </p:grpSpPr>
        <p:pic>
          <p:nvPicPr>
            <p:cNvPr id="67591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2413000"/>
              <a:ext cx="3520282" cy="3770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595" name="Straight Connector 2"/>
            <p:cNvCxnSpPr>
              <a:cxnSpLocks noChangeShapeType="1"/>
            </p:cNvCxnSpPr>
            <p:nvPr/>
          </p:nvCxnSpPr>
          <p:spPr bwMode="auto">
            <a:xfrm flipV="1">
              <a:off x="1119379" y="4159515"/>
              <a:ext cx="2614421" cy="18787"/>
            </a:xfrm>
            <a:prstGeom prst="line">
              <a:avLst/>
            </a:prstGeom>
            <a:noFill/>
            <a:ln w="38100">
              <a:solidFill>
                <a:srgbClr val="02CC3A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Box 5"/>
            <p:cNvSpPr txBox="1">
              <a:spLocks noChangeArrowheads="1"/>
            </p:cNvSpPr>
            <p:nvPr/>
          </p:nvSpPr>
          <p:spPr bwMode="auto">
            <a:xfrm>
              <a:off x="2780464" y="3727207"/>
              <a:ext cx="682052" cy="5457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/>
          </p:spPr>
          <p:txBody>
            <a:bodyPr wrap="none" lIns="91183" tIns="45591" rIns="91183" bIns="45591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entury Gothic" charset="0"/>
                  <a:ea typeface="ＭＳ Ｐゴシック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FontTx/>
                <a:buNone/>
                <a:defRPr/>
              </a:pPr>
              <a:r>
                <a:rPr lang="en-US" sz="2000" b="1" i="0" kern="0" dirty="0" smtClean="0">
                  <a:solidFill>
                    <a:srgbClr val="02CC3A"/>
                  </a:solidFill>
                  <a:latin typeface="+mn-lt"/>
                </a:rPr>
                <a:t>H</a:t>
              </a:r>
              <a:r>
                <a:rPr lang="en-US" sz="2000" b="1" i="0" kern="0" baseline="-25000" dirty="0" smtClean="0">
                  <a:solidFill>
                    <a:srgbClr val="02CC3A"/>
                  </a:solidFill>
                  <a:latin typeface="+mn-lt"/>
                </a:rPr>
                <a:t>98</a:t>
              </a:r>
              <a:r>
                <a:rPr lang="en-US" sz="2000" b="1" i="0" kern="0" dirty="0" smtClean="0">
                  <a:solidFill>
                    <a:srgbClr val="02CC3A"/>
                  </a:solidFill>
                  <a:latin typeface="+mn-lt"/>
                </a:rPr>
                <a:t>~1</a:t>
              </a:r>
              <a:endParaRPr lang="en-US" sz="2000" b="1" i="0" kern="0" dirty="0">
                <a:solidFill>
                  <a:srgbClr val="02CC3A"/>
                </a:solidFill>
                <a:latin typeface="+mn-lt"/>
              </a:endParaRPr>
            </a:p>
          </p:txBody>
        </p:sp>
      </p:grpSp>
      <p:sp>
        <p:nvSpPr>
          <p:cNvPr id="2" name="AutoShape 2" descr="Image result for Schematic diagram of the actively-supplied, capillary-restrained systems. The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Image result for Schematic diagram of the actively-supplied, capillary-restrained systems. The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17340"/>
            <a:ext cx="253365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52400" y="4075089"/>
            <a:ext cx="7696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NSTX-U:  Will double Li deposition, increase confinement</a:t>
            </a:r>
          </a:p>
          <a:p>
            <a:pPr algn="r"/>
            <a:r>
              <a:rPr lang="en-US" sz="24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Test liquid metals for power handling</a:t>
            </a:r>
            <a:endParaRPr lang="en-US" sz="24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68880" y="3264689"/>
            <a:ext cx="4057521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Example:  Capillary Porous System</a:t>
            </a:r>
          </a:p>
          <a:p>
            <a:pPr algn="ctr"/>
            <a:r>
              <a:rPr lang="en-US" sz="1600" dirty="0" smtClean="0"/>
              <a:t>M. </a:t>
            </a:r>
            <a:r>
              <a:rPr lang="en-US" sz="1600" dirty="0" err="1" smtClean="0"/>
              <a:t>Jaworski</a:t>
            </a:r>
            <a:r>
              <a:rPr lang="en-US" sz="1600" dirty="0" smtClean="0"/>
              <a:t>, PPCF (2013)</a:t>
            </a:r>
            <a:endParaRPr lang="en-US" sz="1600" dirty="0"/>
          </a:p>
        </p:txBody>
      </p:sp>
      <p:sp>
        <p:nvSpPr>
          <p:cNvPr id="8" name="Bent-Up Arrow 7"/>
          <p:cNvSpPr/>
          <p:nvPr/>
        </p:nvSpPr>
        <p:spPr>
          <a:xfrm>
            <a:off x="7543798" y="3714750"/>
            <a:ext cx="1066801" cy="1055543"/>
          </a:xfrm>
          <a:prstGeom prst="bentUpArrow">
            <a:avLst>
              <a:gd name="adj1" fmla="val 12789"/>
              <a:gd name="adj2" fmla="val 14155"/>
              <a:gd name="adj3" fmla="val 28737"/>
            </a:avLst>
          </a:prstGeom>
          <a:solidFill>
            <a:srgbClr val="C00000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44010" y="782438"/>
            <a:ext cx="3294590" cy="58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83" tIns="45591" rIns="91183" bIns="45591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fontAlgn="auto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2000" b="1" i="0" kern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NSTX:  </a:t>
            </a:r>
            <a:r>
              <a:rPr lang="en-US" sz="1800" b="1" i="0" kern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Higher lithium deposition </a:t>
            </a:r>
            <a:r>
              <a:rPr lang="en-US" sz="1800" b="1" i="0" kern="0" dirty="0" smtClean="0">
                <a:solidFill>
                  <a:srgbClr val="0000CC"/>
                </a:solidFill>
                <a:latin typeface="Arial Narrow" panose="020B0606020202030204" pitchFamily="34" charset="0"/>
                <a:sym typeface="Wingdings" panose="05000000000000000000" pitchFamily="2" charset="2"/>
              </a:rPr>
              <a:t> higher</a:t>
            </a:r>
            <a:r>
              <a:rPr lang="en-US" sz="1800" b="1" i="0" kern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 </a:t>
            </a:r>
            <a:r>
              <a:rPr lang="en-US" sz="1800" b="1" kern="0" dirty="0" smtClean="0">
                <a:solidFill>
                  <a:srgbClr val="0000CC"/>
                </a:solidFill>
                <a:latin typeface="Arial Narrow" panose="020B0606020202030204" pitchFamily="34" charset="0"/>
              </a:rPr>
              <a:t>confinement</a:t>
            </a:r>
            <a:endParaRPr lang="en-US" sz="1800" b="1" i="0" kern="0" dirty="0">
              <a:solidFill>
                <a:srgbClr val="0000CC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6388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STs leading advanced </a:t>
            </a:r>
            <a:r>
              <a:rPr lang="en-US" sz="3200" b="1" dirty="0" err="1" smtClean="0"/>
              <a:t>divertor</a:t>
            </a:r>
            <a:r>
              <a:rPr lang="en-US" sz="3200" b="1" dirty="0" smtClean="0"/>
              <a:t> development</a:t>
            </a:r>
            <a:br>
              <a:rPr lang="en-US" sz="3200" b="1" dirty="0" smtClean="0"/>
            </a:br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NSTX-U / MAST-U collaborating on 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1</a:t>
            </a:r>
            <a:r>
              <a:rPr lang="en-US" sz="2000" b="1" baseline="30000" dirty="0">
                <a:solidFill>
                  <a:srgbClr val="C00000"/>
                </a:solidFill>
                <a:latin typeface="Arial Narrow" panose="020B0606020202030204" pitchFamily="34" charset="0"/>
              </a:rPr>
              <a:t>st</a:t>
            </a:r>
            <a:r>
              <a:rPr lang="en-US" sz="2000" b="1" dirty="0">
                <a:solidFill>
                  <a:srgbClr val="C00000"/>
                </a:solidFill>
                <a:latin typeface="Arial Narrow" panose="020B0606020202030204" pitchFamily="34" charset="0"/>
              </a:rPr>
              <a:t> plasma, scenarios, </a:t>
            </a:r>
            <a:r>
              <a:rPr lang="en-US" sz="2000" b="1" dirty="0" err="1" smtClean="0">
                <a:solidFill>
                  <a:srgbClr val="C00000"/>
                </a:solidFill>
                <a:latin typeface="Arial Narrow" panose="020B0606020202030204" pitchFamily="34" charset="0"/>
              </a:rPr>
              <a:t>divertors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0" y="819150"/>
            <a:ext cx="4724400" cy="923235"/>
          </a:xfrm>
          <a:noFill/>
        </p:spPr>
        <p:txBody>
          <a:bodyPr lIns="0" rIns="0">
            <a:noAutofit/>
          </a:bodyPr>
          <a:lstStyle/>
          <a:p>
            <a:pPr marL="0" indent="0" algn="ctr">
              <a:buNone/>
            </a:pPr>
            <a:r>
              <a:rPr lang="en-US" dirty="0" smtClean="0">
                <a:latin typeface="Arial Narrow" panose="020B0606020202030204" pitchFamily="34" charset="0"/>
              </a:rPr>
              <a:t>MAST-U: world-leading tests of l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ong-leg/</a:t>
            </a:r>
            <a:r>
              <a:rPr lang="en-US" dirty="0" smtClean="0">
                <a:latin typeface="Arial Narrow" panose="020B0606020202030204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uper-X w/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variable flaring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773341"/>
            <a:ext cx="3195239" cy="2724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562600" y="4552950"/>
            <a:ext cx="3392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base"/>
            <a:r>
              <a:rPr lang="en-US" sz="1000" i="1" dirty="0" smtClean="0">
                <a:latin typeface="Arial Narrow" panose="020B0606020202030204" pitchFamily="34" charset="0"/>
              </a:rPr>
              <a:t>E. </a:t>
            </a:r>
            <a:r>
              <a:rPr lang="en-US" sz="1000" i="1" dirty="0" err="1" smtClean="0">
                <a:latin typeface="Arial Narrow" panose="020B0606020202030204" pitchFamily="34" charset="0"/>
              </a:rPr>
              <a:t>Havlickova</a:t>
            </a:r>
            <a:r>
              <a:rPr lang="en-US" sz="1000" i="1" dirty="0" smtClean="0">
                <a:latin typeface="Arial Narrow" panose="020B0606020202030204" pitchFamily="34" charset="0"/>
              </a:rPr>
              <a:t>, et al., </a:t>
            </a:r>
            <a:r>
              <a:rPr lang="fr-FR" sz="1000" i="1" dirty="0" smtClean="0">
                <a:latin typeface="Arial Narrow" panose="020B0606020202030204" pitchFamily="34" charset="0"/>
              </a:rPr>
              <a:t>Plasma </a:t>
            </a:r>
            <a:r>
              <a:rPr lang="fr-FR" sz="1000" i="1" dirty="0">
                <a:latin typeface="Arial Narrow" panose="020B0606020202030204" pitchFamily="34" charset="0"/>
              </a:rPr>
              <a:t>Phys. Control. Fusion </a:t>
            </a:r>
            <a:r>
              <a:rPr lang="fr-FR" sz="1000" b="1" i="1" dirty="0">
                <a:latin typeface="Arial Narrow" panose="020B0606020202030204" pitchFamily="34" charset="0"/>
              </a:rPr>
              <a:t>56</a:t>
            </a:r>
            <a:r>
              <a:rPr lang="fr-FR" sz="1000" i="1" dirty="0">
                <a:latin typeface="Arial Narrow" panose="020B0606020202030204" pitchFamily="34" charset="0"/>
              </a:rPr>
              <a:t> (2014) 075008</a:t>
            </a:r>
            <a:endParaRPr lang="en-US" sz="1000" i="1" dirty="0">
              <a:latin typeface="Arial Narrow" panose="020B0606020202030204" pitchFamily="34" charset="0"/>
            </a:endParaRPr>
          </a:p>
        </p:txBody>
      </p:sp>
      <p:sp>
        <p:nvSpPr>
          <p:cNvPr id="18" name="object 24"/>
          <p:cNvSpPr txBox="1"/>
          <p:nvPr/>
        </p:nvSpPr>
        <p:spPr>
          <a:xfrm>
            <a:off x="0" y="863184"/>
            <a:ext cx="4114800" cy="8703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034" marR="5080" indent="-13970" algn="ctr">
              <a:lnSpc>
                <a:spcPct val="101000"/>
              </a:lnSpc>
            </a:pPr>
            <a:r>
              <a:rPr sz="2800" spc="-5" dirty="0" smtClean="0">
                <a:latin typeface="Arial Narrow" panose="020B0606020202030204" pitchFamily="34" charset="0"/>
                <a:cs typeface="Arial"/>
              </a:rPr>
              <a:t>NSTX-U</a:t>
            </a:r>
            <a:r>
              <a:rPr lang="en-US" sz="2800" spc="-5" dirty="0" smtClean="0">
                <a:latin typeface="Arial Narrow" panose="020B0606020202030204" pitchFamily="34" charset="0"/>
                <a:cs typeface="Arial"/>
              </a:rPr>
              <a:t>:  Flared </a:t>
            </a:r>
            <a:r>
              <a:rPr lang="en-US" sz="2800" spc="-5" dirty="0" err="1" smtClean="0">
                <a:latin typeface="Arial Narrow" panose="020B0606020202030204" pitchFamily="34" charset="0"/>
                <a:cs typeface="Arial"/>
              </a:rPr>
              <a:t>divertor</a:t>
            </a:r>
            <a:r>
              <a:rPr lang="en-US" sz="2800" spc="-5" dirty="0" smtClean="0">
                <a:latin typeface="Arial Narrow" panose="020B0606020202030204" pitchFamily="34" charset="0"/>
                <a:cs typeface="Arial"/>
              </a:rPr>
              <a:t> using “snowflake / X” + radiation</a:t>
            </a:r>
            <a:endParaRPr sz="2800" dirty="0">
              <a:latin typeface="Arial Narrow" panose="020B0606020202030204" pitchFamily="34" charset="0"/>
              <a:cs typeface="Arial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37" y="1885950"/>
            <a:ext cx="2802563" cy="1995151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87343" y="4019550"/>
            <a:ext cx="42370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New PF1 coils in NSTX-U central magnet</a:t>
            </a:r>
            <a:endParaRPr lang="en-US" sz="2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Right Brace 21"/>
          <p:cNvSpPr/>
          <p:nvPr/>
        </p:nvSpPr>
        <p:spPr>
          <a:xfrm rot="5400000">
            <a:off x="1152525" y="3343275"/>
            <a:ext cx="285750" cy="1066799"/>
          </a:xfrm>
          <a:prstGeom prst="rightBrace">
            <a:avLst>
              <a:gd name="adj1" fmla="val 41822"/>
              <a:gd name="adj2" fmla="val 50000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59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Thank you to PAC-39 members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513" y="895350"/>
            <a:ext cx="7622487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9643" y="1135618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new</a:t>
            </a:r>
            <a:endParaRPr lang="en-US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643" y="2220236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new</a:t>
            </a:r>
            <a:endParaRPr lang="en-US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643" y="2800350"/>
            <a:ext cx="553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b="1" i="1" dirty="0" smtClean="0">
                <a:solidFill>
                  <a:srgbClr val="0000FF"/>
                </a:solidFill>
                <a:latin typeface="Arial Narrow" panose="020B0606020202030204" pitchFamily="34" charset="0"/>
              </a:rPr>
              <a:t>new</a:t>
            </a:r>
            <a:endParaRPr lang="en-US" b="1" i="1" dirty="0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1559" y="1425773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C00000"/>
                </a:solidFill>
              </a:rPr>
              <a:t>Remote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180" y="3102173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C00000"/>
                </a:solidFill>
              </a:rPr>
              <a:t>Unavailable</a:t>
            </a:r>
            <a:endParaRPr lang="en-US" sz="1400" i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180" y="2530673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i="1" dirty="0" smtClean="0">
                <a:solidFill>
                  <a:srgbClr val="C00000"/>
                </a:solidFill>
              </a:rPr>
              <a:t>Unavailable</a:t>
            </a:r>
            <a:endParaRPr lang="en-US" sz="14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017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338427" y="754257"/>
            <a:ext cx="6653173" cy="868803"/>
          </a:xfrm>
        </p:spPr>
        <p:txBody>
          <a:bodyPr>
            <a:normAutofit/>
          </a:bodyPr>
          <a:lstStyle/>
          <a:p>
            <a:r>
              <a:rPr lang="en-US" sz="2000" b="1" dirty="0" err="1" smtClean="0"/>
              <a:t>Divertor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cryo</a:t>
            </a:r>
            <a:r>
              <a:rPr lang="en-US" sz="2000" b="1" dirty="0" smtClean="0"/>
              <a:t>-pump (graphite </a:t>
            </a:r>
            <a:r>
              <a:rPr lang="en-US" sz="2000" b="1" dirty="0" smtClean="0">
                <a:sym typeface="Wingdings" panose="05000000000000000000" pitchFamily="2" charset="2"/>
              </a:rPr>
              <a:t> </a:t>
            </a:r>
            <a:r>
              <a:rPr lang="en-US" sz="2000" b="1" dirty="0" smtClean="0"/>
              <a:t>high-Z PFCs)</a:t>
            </a:r>
          </a:p>
          <a:p>
            <a:pPr marL="511175" lvl="1" indent="-223838">
              <a:lnSpc>
                <a:spcPct val="90000"/>
              </a:lnSpc>
            </a:pPr>
            <a:r>
              <a:rPr lang="en-US" sz="1400" dirty="0" smtClean="0"/>
              <a:t>Control density and </a:t>
            </a:r>
            <a:r>
              <a:rPr lang="en-US" sz="1400" dirty="0" smtClean="0">
                <a:latin typeface="Symbol" panose="05050102010706020507" pitchFamily="18" charset="2"/>
              </a:rPr>
              <a:t>n</a:t>
            </a:r>
            <a:r>
              <a:rPr lang="en-US" sz="1400" dirty="0" smtClean="0"/>
              <a:t>* without Li, compare to Li wall-coatings</a:t>
            </a:r>
          </a:p>
          <a:p>
            <a:pPr marL="511175" lvl="1" indent="-223838">
              <a:lnSpc>
                <a:spcPct val="90000"/>
              </a:lnSpc>
            </a:pPr>
            <a:r>
              <a:rPr lang="en-US" sz="1400" dirty="0" smtClean="0"/>
              <a:t>Use </a:t>
            </a:r>
            <a:r>
              <a:rPr lang="en-US" sz="1400" dirty="0" err="1" smtClean="0"/>
              <a:t>bakeable</a:t>
            </a:r>
            <a:r>
              <a:rPr lang="en-US" sz="1400" dirty="0" smtClean="0"/>
              <a:t> baffle + high-Z </a:t>
            </a:r>
            <a:r>
              <a:rPr lang="en-US" sz="1400" dirty="0"/>
              <a:t>PFCs for </a:t>
            </a:r>
            <a:r>
              <a:rPr lang="en-US" sz="1400" dirty="0" smtClean="0"/>
              <a:t>initial liquid </a:t>
            </a:r>
            <a:r>
              <a:rPr lang="en-US" sz="1400" dirty="0"/>
              <a:t>metal </a:t>
            </a:r>
            <a:r>
              <a:rPr lang="en-US" sz="1400" dirty="0" smtClean="0"/>
              <a:t>tests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Motivations for future facility enhancements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33" name="Picture 5" descr="Screen Shot 2014-11-29 at 9.09.58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4398" y="2800350"/>
            <a:ext cx="493605" cy="1496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" name="Pentagon 39"/>
          <p:cNvSpPr/>
          <p:nvPr/>
        </p:nvSpPr>
        <p:spPr>
          <a:xfrm rot="10800000">
            <a:off x="2024622" y="857250"/>
            <a:ext cx="514989" cy="217319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0" y="3028950"/>
            <a:ext cx="2485705" cy="1812182"/>
            <a:chOff x="2461177" y="3960152"/>
            <a:chExt cx="3347751" cy="2440648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974952" y="4721865"/>
              <a:ext cx="810106" cy="356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>
                <a:lnSpc>
                  <a:spcPct val="80000"/>
                </a:lnSpc>
                <a:buFontTx/>
                <a:buNone/>
              </a:pPr>
              <a:r>
                <a:rPr lang="en-US" sz="1400" i="0" dirty="0" smtClean="0">
                  <a:solidFill>
                    <a:srgbClr val="FF0000"/>
                  </a:solidFill>
                  <a:latin typeface="Arial Narrow" charset="0"/>
                  <a:ea typeface="MS PGothic" charset="0"/>
                  <a:cs typeface="MS PGothic" charset="0"/>
                </a:rPr>
                <a:t>NCC</a:t>
              </a:r>
              <a:endParaRPr lang="en-US" sz="1400" i="0" dirty="0">
                <a:solidFill>
                  <a:srgbClr val="FF0000"/>
                </a:solidFill>
                <a:latin typeface="Arial Narrow" charset="0"/>
                <a:ea typeface="MS PGothic" charset="0"/>
                <a:cs typeface="MS PGothic" charset="0"/>
              </a:endParaRPr>
            </a:p>
          </p:txBody>
        </p: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2461177" y="5121071"/>
              <a:ext cx="1216445" cy="820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2pPr>
              <a:lvl3pPr marL="11430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3pPr>
              <a:lvl4pPr marL="16002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4pPr>
              <a:lvl5pPr marL="2057400" indent="-228600" eaLnBrk="0" hangingPunct="0"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200" b="1" i="1">
                  <a:solidFill>
                    <a:srgbClr val="1822CD"/>
                  </a:solidFill>
                  <a:latin typeface="Helvetica" charset="0"/>
                  <a:ea typeface="ＭＳ Ｐゴシック" charset="0"/>
                </a:defRPr>
              </a:lvl9pPr>
            </a:lstStyle>
            <a:p>
              <a:pPr algn="r">
                <a:lnSpc>
                  <a:spcPct val="80000"/>
                </a:lnSpc>
                <a:buFontTx/>
                <a:buNone/>
              </a:pPr>
              <a:r>
                <a:rPr lang="en-US" sz="1400" i="0" dirty="0" smtClean="0">
                  <a:solidFill>
                    <a:srgbClr val="0000FF"/>
                  </a:solidFill>
                  <a:latin typeface="Arial Narrow" charset="0"/>
                  <a:ea typeface="MS PGothic" charset="0"/>
                  <a:cs typeface="MS PGothic" charset="0"/>
                </a:rPr>
                <a:t>Existing</a:t>
              </a:r>
            </a:p>
            <a:p>
              <a:pPr algn="r">
                <a:lnSpc>
                  <a:spcPct val="80000"/>
                </a:lnSpc>
                <a:buFontTx/>
                <a:buNone/>
              </a:pPr>
              <a:r>
                <a:rPr lang="en-US" sz="1400" i="0" dirty="0" smtClean="0">
                  <a:solidFill>
                    <a:srgbClr val="0000FF"/>
                  </a:solidFill>
                  <a:latin typeface="Arial Narrow" charset="0"/>
                  <a:ea typeface="MS PGothic" charset="0"/>
                  <a:cs typeface="MS PGothic" charset="0"/>
                </a:rPr>
                <a:t>RWM/EFC coils</a:t>
              </a:r>
              <a:endParaRPr lang="en-US" sz="1400" i="0" dirty="0">
                <a:solidFill>
                  <a:srgbClr val="0000FF"/>
                </a:solidFill>
                <a:latin typeface="Arial Narrow" charset="0"/>
                <a:ea typeface="MS PGothic" charset="0"/>
                <a:cs typeface="MS PGothic" charset="0"/>
              </a:endParaRPr>
            </a:p>
          </p:txBody>
        </p:sp>
        <p:pic>
          <p:nvPicPr>
            <p:cNvPr id="7" name="Picture 8" descr="plot2NSTXv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0809" y="4264963"/>
              <a:ext cx="1877378" cy="2135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 9"/>
            <p:cNvGrpSpPr>
              <a:grpSpLocks/>
            </p:cNvGrpSpPr>
            <p:nvPr/>
          </p:nvGrpSpPr>
          <p:grpSpPr bwMode="auto">
            <a:xfrm>
              <a:off x="4011681" y="4771596"/>
              <a:ext cx="1255015" cy="702088"/>
              <a:chOff x="492" y="1582"/>
              <a:chExt cx="1940" cy="1020"/>
            </a:xfrm>
          </p:grpSpPr>
          <p:sp>
            <p:nvSpPr>
              <p:cNvPr id="9" name="Freeform 10"/>
              <p:cNvSpPr>
                <a:spLocks/>
              </p:cNvSpPr>
              <p:nvPr/>
            </p:nvSpPr>
            <p:spPr bwMode="auto">
              <a:xfrm>
                <a:off x="2082" y="2174"/>
                <a:ext cx="350" cy="396"/>
              </a:xfrm>
              <a:custGeom>
                <a:avLst/>
                <a:gdLst>
                  <a:gd name="T0" fmla="*/ 328 w 350"/>
                  <a:gd name="T1" fmla="*/ 0 h 396"/>
                  <a:gd name="T2" fmla="*/ 224 w 350"/>
                  <a:gd name="T3" fmla="*/ 32 h 396"/>
                  <a:gd name="T4" fmla="*/ 118 w 350"/>
                  <a:gd name="T5" fmla="*/ 60 h 396"/>
                  <a:gd name="T6" fmla="*/ 0 w 350"/>
                  <a:gd name="T7" fmla="*/ 82 h 396"/>
                  <a:gd name="T8" fmla="*/ 30 w 350"/>
                  <a:gd name="T9" fmla="*/ 396 h 396"/>
                  <a:gd name="T10" fmla="*/ 130 w 350"/>
                  <a:gd name="T11" fmla="*/ 378 h 396"/>
                  <a:gd name="T12" fmla="*/ 272 w 350"/>
                  <a:gd name="T13" fmla="*/ 346 h 396"/>
                  <a:gd name="T14" fmla="*/ 350 w 350"/>
                  <a:gd name="T15" fmla="*/ 320 h 39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50"/>
                  <a:gd name="T25" fmla="*/ 0 h 396"/>
                  <a:gd name="T26" fmla="*/ 350 w 350"/>
                  <a:gd name="T27" fmla="*/ 396 h 39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50" h="396">
                    <a:moveTo>
                      <a:pt x="328" y="0"/>
                    </a:moveTo>
                    <a:lnTo>
                      <a:pt x="224" y="32"/>
                    </a:lnTo>
                    <a:lnTo>
                      <a:pt x="118" y="60"/>
                    </a:lnTo>
                    <a:lnTo>
                      <a:pt x="0" y="82"/>
                    </a:lnTo>
                    <a:lnTo>
                      <a:pt x="30" y="396"/>
                    </a:lnTo>
                    <a:lnTo>
                      <a:pt x="130" y="378"/>
                    </a:lnTo>
                    <a:lnTo>
                      <a:pt x="272" y="346"/>
                    </a:lnTo>
                    <a:lnTo>
                      <a:pt x="350" y="32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0" name="Freeform 11"/>
              <p:cNvSpPr>
                <a:spLocks/>
              </p:cNvSpPr>
              <p:nvPr/>
            </p:nvSpPr>
            <p:spPr bwMode="auto">
              <a:xfrm>
                <a:off x="1462" y="2266"/>
                <a:ext cx="556" cy="336"/>
              </a:xfrm>
              <a:custGeom>
                <a:avLst/>
                <a:gdLst>
                  <a:gd name="T0" fmla="*/ 24 w 556"/>
                  <a:gd name="T1" fmla="*/ 0 h 336"/>
                  <a:gd name="T2" fmla="*/ 166 w 556"/>
                  <a:gd name="T3" fmla="*/ 14 h 336"/>
                  <a:gd name="T4" fmla="*/ 278 w 556"/>
                  <a:gd name="T5" fmla="*/ 16 h 336"/>
                  <a:gd name="T6" fmla="*/ 392 w 556"/>
                  <a:gd name="T7" fmla="*/ 14 h 336"/>
                  <a:gd name="T8" fmla="*/ 472 w 556"/>
                  <a:gd name="T9" fmla="*/ 8 h 336"/>
                  <a:gd name="T10" fmla="*/ 528 w 556"/>
                  <a:gd name="T11" fmla="*/ 0 h 336"/>
                  <a:gd name="T12" fmla="*/ 556 w 556"/>
                  <a:gd name="T13" fmla="*/ 312 h 336"/>
                  <a:gd name="T14" fmla="*/ 550 w 556"/>
                  <a:gd name="T15" fmla="*/ 322 h 336"/>
                  <a:gd name="T16" fmla="*/ 428 w 556"/>
                  <a:gd name="T17" fmla="*/ 332 h 336"/>
                  <a:gd name="T18" fmla="*/ 274 w 556"/>
                  <a:gd name="T19" fmla="*/ 336 h 336"/>
                  <a:gd name="T20" fmla="*/ 92 w 556"/>
                  <a:gd name="T21" fmla="*/ 326 h 336"/>
                  <a:gd name="T22" fmla="*/ 0 w 556"/>
                  <a:gd name="T23" fmla="*/ 318 h 336"/>
                  <a:gd name="T24" fmla="*/ 24 w 556"/>
                  <a:gd name="T25" fmla="*/ 0 h 3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56"/>
                  <a:gd name="T40" fmla="*/ 0 h 336"/>
                  <a:gd name="T41" fmla="*/ 556 w 556"/>
                  <a:gd name="T42" fmla="*/ 336 h 3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56" h="336">
                    <a:moveTo>
                      <a:pt x="24" y="0"/>
                    </a:moveTo>
                    <a:lnTo>
                      <a:pt x="166" y="14"/>
                    </a:lnTo>
                    <a:lnTo>
                      <a:pt x="278" y="16"/>
                    </a:lnTo>
                    <a:lnTo>
                      <a:pt x="392" y="14"/>
                    </a:lnTo>
                    <a:lnTo>
                      <a:pt x="472" y="8"/>
                    </a:lnTo>
                    <a:lnTo>
                      <a:pt x="528" y="0"/>
                    </a:lnTo>
                    <a:lnTo>
                      <a:pt x="556" y="312"/>
                    </a:lnTo>
                    <a:lnTo>
                      <a:pt x="550" y="322"/>
                    </a:lnTo>
                    <a:lnTo>
                      <a:pt x="428" y="332"/>
                    </a:lnTo>
                    <a:lnTo>
                      <a:pt x="274" y="336"/>
                    </a:lnTo>
                    <a:lnTo>
                      <a:pt x="92" y="326"/>
                    </a:lnTo>
                    <a:lnTo>
                      <a:pt x="0" y="318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1" name="Freeform 12"/>
              <p:cNvSpPr>
                <a:spLocks/>
              </p:cNvSpPr>
              <p:nvPr/>
            </p:nvSpPr>
            <p:spPr bwMode="auto">
              <a:xfrm>
                <a:off x="878" y="2126"/>
                <a:ext cx="522" cy="448"/>
              </a:xfrm>
              <a:custGeom>
                <a:avLst/>
                <a:gdLst>
                  <a:gd name="T0" fmla="*/ 78 w 522"/>
                  <a:gd name="T1" fmla="*/ 0 h 448"/>
                  <a:gd name="T2" fmla="*/ 180 w 522"/>
                  <a:gd name="T3" fmla="*/ 44 h 448"/>
                  <a:gd name="T4" fmla="*/ 304 w 522"/>
                  <a:gd name="T5" fmla="*/ 84 h 448"/>
                  <a:gd name="T6" fmla="*/ 404 w 522"/>
                  <a:gd name="T7" fmla="*/ 108 h 448"/>
                  <a:gd name="T8" fmla="*/ 476 w 522"/>
                  <a:gd name="T9" fmla="*/ 122 h 448"/>
                  <a:gd name="T10" fmla="*/ 522 w 522"/>
                  <a:gd name="T11" fmla="*/ 130 h 448"/>
                  <a:gd name="T12" fmla="*/ 492 w 522"/>
                  <a:gd name="T13" fmla="*/ 448 h 448"/>
                  <a:gd name="T14" fmla="*/ 376 w 522"/>
                  <a:gd name="T15" fmla="*/ 424 h 448"/>
                  <a:gd name="T16" fmla="*/ 232 w 522"/>
                  <a:gd name="T17" fmla="*/ 390 h 448"/>
                  <a:gd name="T18" fmla="*/ 108 w 522"/>
                  <a:gd name="T19" fmla="*/ 350 h 448"/>
                  <a:gd name="T20" fmla="*/ 0 w 522"/>
                  <a:gd name="T21" fmla="*/ 306 h 448"/>
                  <a:gd name="T22" fmla="*/ 78 w 522"/>
                  <a:gd name="T23" fmla="*/ 0 h 44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522"/>
                  <a:gd name="T37" fmla="*/ 0 h 448"/>
                  <a:gd name="T38" fmla="*/ 522 w 522"/>
                  <a:gd name="T39" fmla="*/ 448 h 44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522" h="448">
                    <a:moveTo>
                      <a:pt x="78" y="0"/>
                    </a:moveTo>
                    <a:lnTo>
                      <a:pt x="180" y="44"/>
                    </a:lnTo>
                    <a:lnTo>
                      <a:pt x="304" y="84"/>
                    </a:lnTo>
                    <a:lnTo>
                      <a:pt x="404" y="108"/>
                    </a:lnTo>
                    <a:lnTo>
                      <a:pt x="476" y="122"/>
                    </a:lnTo>
                    <a:lnTo>
                      <a:pt x="522" y="130"/>
                    </a:lnTo>
                    <a:lnTo>
                      <a:pt x="492" y="448"/>
                    </a:lnTo>
                    <a:lnTo>
                      <a:pt x="376" y="424"/>
                    </a:lnTo>
                    <a:lnTo>
                      <a:pt x="232" y="390"/>
                    </a:lnTo>
                    <a:lnTo>
                      <a:pt x="108" y="350"/>
                    </a:lnTo>
                    <a:lnTo>
                      <a:pt x="0" y="306"/>
                    </a:lnTo>
                    <a:lnTo>
                      <a:pt x="78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2" name="Freeform 13"/>
              <p:cNvSpPr>
                <a:spLocks/>
              </p:cNvSpPr>
              <p:nvPr/>
            </p:nvSpPr>
            <p:spPr bwMode="auto">
              <a:xfrm>
                <a:off x="552" y="1884"/>
                <a:ext cx="320" cy="496"/>
              </a:xfrm>
              <a:custGeom>
                <a:avLst/>
                <a:gdLst>
                  <a:gd name="T0" fmla="*/ 320 w 320"/>
                  <a:gd name="T1" fmla="*/ 196 h 496"/>
                  <a:gd name="T2" fmla="*/ 238 w 320"/>
                  <a:gd name="T3" fmla="*/ 144 h 496"/>
                  <a:gd name="T4" fmla="*/ 156 w 320"/>
                  <a:gd name="T5" fmla="*/ 76 h 496"/>
                  <a:gd name="T6" fmla="*/ 96 w 320"/>
                  <a:gd name="T7" fmla="*/ 0 h 496"/>
                  <a:gd name="T8" fmla="*/ 0 w 320"/>
                  <a:gd name="T9" fmla="*/ 286 h 496"/>
                  <a:gd name="T10" fmla="*/ 48 w 320"/>
                  <a:gd name="T11" fmla="*/ 346 h 496"/>
                  <a:gd name="T12" fmla="*/ 122 w 320"/>
                  <a:gd name="T13" fmla="*/ 416 h 496"/>
                  <a:gd name="T14" fmla="*/ 210 w 320"/>
                  <a:gd name="T15" fmla="*/ 482 h 496"/>
                  <a:gd name="T16" fmla="*/ 240 w 320"/>
                  <a:gd name="T17" fmla="*/ 496 h 49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20"/>
                  <a:gd name="T28" fmla="*/ 0 h 496"/>
                  <a:gd name="T29" fmla="*/ 320 w 320"/>
                  <a:gd name="T30" fmla="*/ 496 h 49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20" h="496">
                    <a:moveTo>
                      <a:pt x="320" y="196"/>
                    </a:moveTo>
                    <a:lnTo>
                      <a:pt x="238" y="144"/>
                    </a:lnTo>
                    <a:lnTo>
                      <a:pt x="156" y="76"/>
                    </a:lnTo>
                    <a:lnTo>
                      <a:pt x="96" y="0"/>
                    </a:lnTo>
                    <a:lnTo>
                      <a:pt x="0" y="286"/>
                    </a:lnTo>
                    <a:lnTo>
                      <a:pt x="48" y="346"/>
                    </a:lnTo>
                    <a:lnTo>
                      <a:pt x="122" y="416"/>
                    </a:lnTo>
                    <a:lnTo>
                      <a:pt x="210" y="482"/>
                    </a:lnTo>
                    <a:lnTo>
                      <a:pt x="240" y="496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3" name="Freeform 14"/>
              <p:cNvSpPr>
                <a:spLocks/>
              </p:cNvSpPr>
              <p:nvPr/>
            </p:nvSpPr>
            <p:spPr bwMode="auto">
              <a:xfrm>
                <a:off x="492" y="1582"/>
                <a:ext cx="132" cy="390"/>
              </a:xfrm>
              <a:custGeom>
                <a:avLst/>
                <a:gdLst>
                  <a:gd name="T0" fmla="*/ 0 w 132"/>
                  <a:gd name="T1" fmla="*/ 390 h 390"/>
                  <a:gd name="T2" fmla="*/ 4 w 132"/>
                  <a:gd name="T3" fmla="*/ 328 h 390"/>
                  <a:gd name="T4" fmla="*/ 132 w 132"/>
                  <a:gd name="T5" fmla="*/ 0 h 390"/>
                  <a:gd name="T6" fmla="*/ 108 w 132"/>
                  <a:gd name="T7" fmla="*/ 82 h 390"/>
                  <a:gd name="T8" fmla="*/ 104 w 132"/>
                  <a:gd name="T9" fmla="*/ 126 h 390"/>
                  <a:gd name="T10" fmla="*/ 106 w 132"/>
                  <a:gd name="T11" fmla="*/ 168 h 390"/>
                  <a:gd name="T12" fmla="*/ 118 w 132"/>
                  <a:gd name="T13" fmla="*/ 216 h 390"/>
                  <a:gd name="T14" fmla="*/ 132 w 132"/>
                  <a:gd name="T15" fmla="*/ 238 h 39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2"/>
                  <a:gd name="T25" fmla="*/ 0 h 390"/>
                  <a:gd name="T26" fmla="*/ 132 w 132"/>
                  <a:gd name="T27" fmla="*/ 390 h 39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2" h="390">
                    <a:moveTo>
                      <a:pt x="0" y="390"/>
                    </a:moveTo>
                    <a:lnTo>
                      <a:pt x="4" y="328"/>
                    </a:lnTo>
                    <a:lnTo>
                      <a:pt x="132" y="0"/>
                    </a:lnTo>
                    <a:lnTo>
                      <a:pt x="108" y="82"/>
                    </a:lnTo>
                    <a:lnTo>
                      <a:pt x="104" y="126"/>
                    </a:lnTo>
                    <a:lnTo>
                      <a:pt x="106" y="168"/>
                    </a:lnTo>
                    <a:lnTo>
                      <a:pt x="118" y="216"/>
                    </a:lnTo>
                    <a:lnTo>
                      <a:pt x="132" y="238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14" name="Group 21"/>
            <p:cNvGrpSpPr>
              <a:grpSpLocks/>
            </p:cNvGrpSpPr>
            <p:nvPr/>
          </p:nvGrpSpPr>
          <p:grpSpPr bwMode="auto">
            <a:xfrm>
              <a:off x="4063116" y="5788724"/>
              <a:ext cx="1213867" cy="457771"/>
              <a:chOff x="548" y="3006"/>
              <a:chExt cx="1884" cy="658"/>
            </a:xfrm>
          </p:grpSpPr>
          <p:sp>
            <p:nvSpPr>
              <p:cNvPr id="15" name="Freeform 22"/>
              <p:cNvSpPr>
                <a:spLocks/>
              </p:cNvSpPr>
              <p:nvPr/>
            </p:nvSpPr>
            <p:spPr bwMode="auto">
              <a:xfrm>
                <a:off x="2104" y="3342"/>
                <a:ext cx="326" cy="92"/>
              </a:xfrm>
              <a:custGeom>
                <a:avLst/>
                <a:gdLst>
                  <a:gd name="T0" fmla="*/ 326 w 326"/>
                  <a:gd name="T1" fmla="*/ 0 h 92"/>
                  <a:gd name="T2" fmla="*/ 204 w 326"/>
                  <a:gd name="T3" fmla="*/ 36 h 92"/>
                  <a:gd name="T4" fmla="*/ 98 w 326"/>
                  <a:gd name="T5" fmla="*/ 62 h 92"/>
                  <a:gd name="T6" fmla="*/ 4 w 326"/>
                  <a:gd name="T7" fmla="*/ 76 h 92"/>
                  <a:gd name="T8" fmla="*/ 0 w 326"/>
                  <a:gd name="T9" fmla="*/ 92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6"/>
                  <a:gd name="T16" fmla="*/ 0 h 92"/>
                  <a:gd name="T17" fmla="*/ 326 w 326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6" h="92">
                    <a:moveTo>
                      <a:pt x="326" y="0"/>
                    </a:moveTo>
                    <a:lnTo>
                      <a:pt x="204" y="36"/>
                    </a:lnTo>
                    <a:lnTo>
                      <a:pt x="98" y="62"/>
                    </a:lnTo>
                    <a:lnTo>
                      <a:pt x="4" y="76"/>
                    </a:lnTo>
                    <a:lnTo>
                      <a:pt x="0" y="92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6" name="Freeform 23"/>
              <p:cNvSpPr>
                <a:spLocks/>
              </p:cNvSpPr>
              <p:nvPr/>
            </p:nvSpPr>
            <p:spPr bwMode="auto">
              <a:xfrm>
                <a:off x="2090" y="3540"/>
                <a:ext cx="342" cy="86"/>
              </a:xfrm>
              <a:custGeom>
                <a:avLst/>
                <a:gdLst>
                  <a:gd name="T0" fmla="*/ 0 w 342"/>
                  <a:gd name="T1" fmla="*/ 86 h 86"/>
                  <a:gd name="T2" fmla="*/ 144 w 342"/>
                  <a:gd name="T3" fmla="*/ 60 h 86"/>
                  <a:gd name="T4" fmla="*/ 224 w 342"/>
                  <a:gd name="T5" fmla="*/ 40 h 86"/>
                  <a:gd name="T6" fmla="*/ 310 w 342"/>
                  <a:gd name="T7" fmla="*/ 12 h 86"/>
                  <a:gd name="T8" fmla="*/ 342 w 342"/>
                  <a:gd name="T9" fmla="*/ 0 h 8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2"/>
                  <a:gd name="T16" fmla="*/ 0 h 86"/>
                  <a:gd name="T17" fmla="*/ 342 w 342"/>
                  <a:gd name="T18" fmla="*/ 86 h 8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2" h="86">
                    <a:moveTo>
                      <a:pt x="0" y="86"/>
                    </a:moveTo>
                    <a:lnTo>
                      <a:pt x="144" y="60"/>
                    </a:lnTo>
                    <a:lnTo>
                      <a:pt x="224" y="40"/>
                    </a:lnTo>
                    <a:lnTo>
                      <a:pt x="310" y="12"/>
                    </a:lnTo>
                    <a:lnTo>
                      <a:pt x="34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7" name="Freeform 24"/>
              <p:cNvSpPr>
                <a:spLocks/>
              </p:cNvSpPr>
              <p:nvPr/>
            </p:nvSpPr>
            <p:spPr bwMode="auto">
              <a:xfrm>
                <a:off x="1462" y="3432"/>
                <a:ext cx="560" cy="232"/>
              </a:xfrm>
              <a:custGeom>
                <a:avLst/>
                <a:gdLst>
                  <a:gd name="T0" fmla="*/ 0 w 560"/>
                  <a:gd name="T1" fmla="*/ 0 h 232"/>
                  <a:gd name="T2" fmla="*/ 22 w 560"/>
                  <a:gd name="T3" fmla="*/ 216 h 232"/>
                  <a:gd name="T4" fmla="*/ 206 w 560"/>
                  <a:gd name="T5" fmla="*/ 228 h 232"/>
                  <a:gd name="T6" fmla="*/ 286 w 560"/>
                  <a:gd name="T7" fmla="*/ 232 h 232"/>
                  <a:gd name="T8" fmla="*/ 406 w 560"/>
                  <a:gd name="T9" fmla="*/ 224 h 232"/>
                  <a:gd name="T10" fmla="*/ 528 w 560"/>
                  <a:gd name="T11" fmla="*/ 218 h 232"/>
                  <a:gd name="T12" fmla="*/ 560 w 560"/>
                  <a:gd name="T13" fmla="*/ 0 h 232"/>
                  <a:gd name="T14" fmla="*/ 420 w 560"/>
                  <a:gd name="T15" fmla="*/ 12 h 232"/>
                  <a:gd name="T16" fmla="*/ 274 w 560"/>
                  <a:gd name="T17" fmla="*/ 18 h 232"/>
                  <a:gd name="T18" fmla="*/ 116 w 560"/>
                  <a:gd name="T19" fmla="*/ 12 h 232"/>
                  <a:gd name="T20" fmla="*/ 0 w 560"/>
                  <a:gd name="T21" fmla="*/ 0 h 23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60"/>
                  <a:gd name="T34" fmla="*/ 0 h 232"/>
                  <a:gd name="T35" fmla="*/ 560 w 560"/>
                  <a:gd name="T36" fmla="*/ 232 h 23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60" h="232">
                    <a:moveTo>
                      <a:pt x="0" y="0"/>
                    </a:moveTo>
                    <a:lnTo>
                      <a:pt x="22" y="216"/>
                    </a:lnTo>
                    <a:lnTo>
                      <a:pt x="206" y="228"/>
                    </a:lnTo>
                    <a:lnTo>
                      <a:pt x="286" y="232"/>
                    </a:lnTo>
                    <a:lnTo>
                      <a:pt x="406" y="224"/>
                    </a:lnTo>
                    <a:lnTo>
                      <a:pt x="528" y="218"/>
                    </a:lnTo>
                    <a:lnTo>
                      <a:pt x="560" y="0"/>
                    </a:lnTo>
                    <a:lnTo>
                      <a:pt x="420" y="12"/>
                    </a:lnTo>
                    <a:lnTo>
                      <a:pt x="274" y="18"/>
                    </a:lnTo>
                    <a:lnTo>
                      <a:pt x="116" y="1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8" name="Freeform 25"/>
              <p:cNvSpPr>
                <a:spLocks/>
              </p:cNvSpPr>
              <p:nvPr/>
            </p:nvSpPr>
            <p:spPr bwMode="auto">
              <a:xfrm>
                <a:off x="892" y="3282"/>
                <a:ext cx="498" cy="362"/>
              </a:xfrm>
              <a:custGeom>
                <a:avLst/>
                <a:gdLst>
                  <a:gd name="T0" fmla="*/ 498 w 498"/>
                  <a:gd name="T1" fmla="*/ 362 h 362"/>
                  <a:gd name="T2" fmla="*/ 352 w 498"/>
                  <a:gd name="T3" fmla="*/ 334 h 362"/>
                  <a:gd name="T4" fmla="*/ 228 w 498"/>
                  <a:gd name="T5" fmla="*/ 298 h 362"/>
                  <a:gd name="T6" fmla="*/ 118 w 498"/>
                  <a:gd name="T7" fmla="*/ 260 h 362"/>
                  <a:gd name="T8" fmla="*/ 68 w 498"/>
                  <a:gd name="T9" fmla="*/ 236 h 362"/>
                  <a:gd name="T10" fmla="*/ 0 w 498"/>
                  <a:gd name="T11" fmla="*/ 0 h 362"/>
                  <a:gd name="T12" fmla="*/ 90 w 498"/>
                  <a:gd name="T13" fmla="*/ 34 h 362"/>
                  <a:gd name="T14" fmla="*/ 150 w 498"/>
                  <a:gd name="T15" fmla="*/ 56 h 362"/>
                  <a:gd name="T16" fmla="*/ 228 w 498"/>
                  <a:gd name="T17" fmla="*/ 84 h 362"/>
                  <a:gd name="T18" fmla="*/ 306 w 498"/>
                  <a:gd name="T19" fmla="*/ 104 h 362"/>
                  <a:gd name="T20" fmla="*/ 374 w 498"/>
                  <a:gd name="T21" fmla="*/ 120 h 362"/>
                  <a:gd name="T22" fmla="*/ 478 w 498"/>
                  <a:gd name="T23" fmla="*/ 138 h 362"/>
                  <a:gd name="T24" fmla="*/ 482 w 498"/>
                  <a:gd name="T25" fmla="*/ 154 h 36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98"/>
                  <a:gd name="T40" fmla="*/ 0 h 362"/>
                  <a:gd name="T41" fmla="*/ 498 w 498"/>
                  <a:gd name="T42" fmla="*/ 362 h 362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98" h="362">
                    <a:moveTo>
                      <a:pt x="498" y="362"/>
                    </a:moveTo>
                    <a:lnTo>
                      <a:pt x="352" y="334"/>
                    </a:lnTo>
                    <a:lnTo>
                      <a:pt x="228" y="298"/>
                    </a:lnTo>
                    <a:lnTo>
                      <a:pt x="118" y="260"/>
                    </a:lnTo>
                    <a:lnTo>
                      <a:pt x="68" y="236"/>
                    </a:lnTo>
                    <a:lnTo>
                      <a:pt x="0" y="0"/>
                    </a:lnTo>
                    <a:lnTo>
                      <a:pt x="90" y="34"/>
                    </a:lnTo>
                    <a:lnTo>
                      <a:pt x="150" y="56"/>
                    </a:lnTo>
                    <a:lnTo>
                      <a:pt x="228" y="84"/>
                    </a:lnTo>
                    <a:lnTo>
                      <a:pt x="306" y="104"/>
                    </a:lnTo>
                    <a:lnTo>
                      <a:pt x="374" y="120"/>
                    </a:lnTo>
                    <a:lnTo>
                      <a:pt x="478" y="138"/>
                    </a:lnTo>
                    <a:lnTo>
                      <a:pt x="482" y="154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19" name="Freeform 26"/>
              <p:cNvSpPr>
                <a:spLocks/>
              </p:cNvSpPr>
              <p:nvPr/>
            </p:nvSpPr>
            <p:spPr bwMode="auto">
              <a:xfrm>
                <a:off x="548" y="3006"/>
                <a:ext cx="276" cy="440"/>
              </a:xfrm>
              <a:custGeom>
                <a:avLst/>
                <a:gdLst>
                  <a:gd name="T0" fmla="*/ 276 w 276"/>
                  <a:gd name="T1" fmla="*/ 440 h 440"/>
                  <a:gd name="T2" fmla="*/ 212 w 276"/>
                  <a:gd name="T3" fmla="*/ 388 h 440"/>
                  <a:gd name="T4" fmla="*/ 144 w 276"/>
                  <a:gd name="T5" fmla="*/ 318 h 440"/>
                  <a:gd name="T6" fmla="*/ 112 w 276"/>
                  <a:gd name="T7" fmla="*/ 274 h 440"/>
                  <a:gd name="T8" fmla="*/ 96 w 276"/>
                  <a:gd name="T9" fmla="*/ 254 h 440"/>
                  <a:gd name="T10" fmla="*/ 0 w 276"/>
                  <a:gd name="T11" fmla="*/ 0 h 440"/>
                  <a:gd name="T12" fmla="*/ 72 w 276"/>
                  <a:gd name="T13" fmla="*/ 96 h 440"/>
                  <a:gd name="T14" fmla="*/ 114 w 276"/>
                  <a:gd name="T15" fmla="*/ 134 h 440"/>
                  <a:gd name="T16" fmla="*/ 156 w 276"/>
                  <a:gd name="T17" fmla="*/ 166 h 440"/>
                  <a:gd name="T18" fmla="*/ 194 w 276"/>
                  <a:gd name="T19" fmla="*/ 194 h 440"/>
                  <a:gd name="T20" fmla="*/ 252 w 276"/>
                  <a:gd name="T21" fmla="*/ 230 h 440"/>
                  <a:gd name="T22" fmla="*/ 274 w 276"/>
                  <a:gd name="T23" fmla="*/ 240 h 44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76"/>
                  <a:gd name="T37" fmla="*/ 0 h 440"/>
                  <a:gd name="T38" fmla="*/ 276 w 276"/>
                  <a:gd name="T39" fmla="*/ 440 h 44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76" h="440">
                    <a:moveTo>
                      <a:pt x="276" y="440"/>
                    </a:moveTo>
                    <a:lnTo>
                      <a:pt x="212" y="388"/>
                    </a:lnTo>
                    <a:lnTo>
                      <a:pt x="144" y="318"/>
                    </a:lnTo>
                    <a:lnTo>
                      <a:pt x="112" y="274"/>
                    </a:lnTo>
                    <a:lnTo>
                      <a:pt x="96" y="254"/>
                    </a:lnTo>
                    <a:lnTo>
                      <a:pt x="0" y="0"/>
                    </a:lnTo>
                    <a:lnTo>
                      <a:pt x="72" y="96"/>
                    </a:lnTo>
                    <a:lnTo>
                      <a:pt x="114" y="134"/>
                    </a:lnTo>
                    <a:lnTo>
                      <a:pt x="156" y="166"/>
                    </a:lnTo>
                    <a:lnTo>
                      <a:pt x="194" y="194"/>
                    </a:lnTo>
                    <a:lnTo>
                      <a:pt x="252" y="230"/>
                    </a:lnTo>
                    <a:lnTo>
                      <a:pt x="274" y="24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</p:grpSp>
        <p:grpSp>
          <p:nvGrpSpPr>
            <p:cNvPr id="20" name="Group 27"/>
            <p:cNvGrpSpPr>
              <a:grpSpLocks/>
            </p:cNvGrpSpPr>
            <p:nvPr/>
          </p:nvGrpSpPr>
          <p:grpSpPr bwMode="auto">
            <a:xfrm>
              <a:off x="3886951" y="4870609"/>
              <a:ext cx="1870949" cy="1211294"/>
              <a:chOff x="296" y="1708"/>
              <a:chExt cx="2888" cy="1756"/>
            </a:xfrm>
          </p:grpSpPr>
          <p:sp>
            <p:nvSpPr>
              <p:cNvPr id="21" name="Freeform 28"/>
              <p:cNvSpPr>
                <a:spLocks/>
              </p:cNvSpPr>
              <p:nvPr/>
            </p:nvSpPr>
            <p:spPr bwMode="auto">
              <a:xfrm>
                <a:off x="1010" y="2704"/>
                <a:ext cx="1422" cy="760"/>
              </a:xfrm>
              <a:custGeom>
                <a:avLst/>
                <a:gdLst>
                  <a:gd name="T0" fmla="*/ 0 w 1422"/>
                  <a:gd name="T1" fmla="*/ 96 h 760"/>
                  <a:gd name="T2" fmla="*/ 92 w 1422"/>
                  <a:gd name="T3" fmla="*/ 118 h 760"/>
                  <a:gd name="T4" fmla="*/ 92 w 1422"/>
                  <a:gd name="T5" fmla="*/ 0 h 760"/>
                  <a:gd name="T6" fmla="*/ 194 w 1422"/>
                  <a:gd name="T7" fmla="*/ 22 h 760"/>
                  <a:gd name="T8" fmla="*/ 300 w 1422"/>
                  <a:gd name="T9" fmla="*/ 44 h 760"/>
                  <a:gd name="T10" fmla="*/ 422 w 1422"/>
                  <a:gd name="T11" fmla="*/ 58 h 760"/>
                  <a:gd name="T12" fmla="*/ 586 w 1422"/>
                  <a:gd name="T13" fmla="*/ 74 h 760"/>
                  <a:gd name="T14" fmla="*/ 726 w 1422"/>
                  <a:gd name="T15" fmla="*/ 78 h 760"/>
                  <a:gd name="T16" fmla="*/ 840 w 1422"/>
                  <a:gd name="T17" fmla="*/ 76 h 760"/>
                  <a:gd name="T18" fmla="*/ 982 w 1422"/>
                  <a:gd name="T19" fmla="*/ 64 h 760"/>
                  <a:gd name="T20" fmla="*/ 1088 w 1422"/>
                  <a:gd name="T21" fmla="*/ 56 h 760"/>
                  <a:gd name="T22" fmla="*/ 1190 w 1422"/>
                  <a:gd name="T23" fmla="*/ 40 h 760"/>
                  <a:gd name="T24" fmla="*/ 1254 w 1422"/>
                  <a:gd name="T25" fmla="*/ 26 h 760"/>
                  <a:gd name="T26" fmla="*/ 1278 w 1422"/>
                  <a:gd name="T27" fmla="*/ 24 h 760"/>
                  <a:gd name="T28" fmla="*/ 1278 w 1422"/>
                  <a:gd name="T29" fmla="*/ 210 h 760"/>
                  <a:gd name="T30" fmla="*/ 1422 w 1422"/>
                  <a:gd name="T31" fmla="*/ 178 h 760"/>
                  <a:gd name="T32" fmla="*/ 1422 w 1422"/>
                  <a:gd name="T33" fmla="*/ 486 h 760"/>
                  <a:gd name="T34" fmla="*/ 1278 w 1422"/>
                  <a:gd name="T35" fmla="*/ 520 h 760"/>
                  <a:gd name="T36" fmla="*/ 1278 w 1422"/>
                  <a:gd name="T37" fmla="*/ 706 h 760"/>
                  <a:gd name="T38" fmla="*/ 1082 w 1422"/>
                  <a:gd name="T39" fmla="*/ 740 h 760"/>
                  <a:gd name="T40" fmla="*/ 938 w 1422"/>
                  <a:gd name="T41" fmla="*/ 756 h 760"/>
                  <a:gd name="T42" fmla="*/ 742 w 1422"/>
                  <a:gd name="T43" fmla="*/ 760 h 760"/>
                  <a:gd name="T44" fmla="*/ 654 w 1422"/>
                  <a:gd name="T45" fmla="*/ 760 h 760"/>
                  <a:gd name="T46" fmla="*/ 506 w 1422"/>
                  <a:gd name="T47" fmla="*/ 752 h 760"/>
                  <a:gd name="T48" fmla="*/ 366 w 1422"/>
                  <a:gd name="T49" fmla="*/ 736 h 760"/>
                  <a:gd name="T50" fmla="*/ 254 w 1422"/>
                  <a:gd name="T51" fmla="*/ 724 h 760"/>
                  <a:gd name="T52" fmla="*/ 146 w 1422"/>
                  <a:gd name="T53" fmla="*/ 700 h 760"/>
                  <a:gd name="T54" fmla="*/ 92 w 1422"/>
                  <a:gd name="T55" fmla="*/ 692 h 760"/>
                  <a:gd name="T56" fmla="*/ 92 w 1422"/>
                  <a:gd name="T57" fmla="*/ 570 h 760"/>
                  <a:gd name="T58" fmla="*/ 0 w 1422"/>
                  <a:gd name="T59" fmla="*/ 546 h 760"/>
                  <a:gd name="T60" fmla="*/ 0 w 1422"/>
                  <a:gd name="T61" fmla="*/ 96 h 760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1422"/>
                  <a:gd name="T94" fmla="*/ 0 h 760"/>
                  <a:gd name="T95" fmla="*/ 1422 w 1422"/>
                  <a:gd name="T96" fmla="*/ 760 h 760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1422" h="760">
                    <a:moveTo>
                      <a:pt x="0" y="96"/>
                    </a:moveTo>
                    <a:lnTo>
                      <a:pt x="92" y="118"/>
                    </a:lnTo>
                    <a:lnTo>
                      <a:pt x="92" y="0"/>
                    </a:lnTo>
                    <a:lnTo>
                      <a:pt x="194" y="22"/>
                    </a:lnTo>
                    <a:lnTo>
                      <a:pt x="300" y="44"/>
                    </a:lnTo>
                    <a:lnTo>
                      <a:pt x="422" y="58"/>
                    </a:lnTo>
                    <a:lnTo>
                      <a:pt x="586" y="74"/>
                    </a:lnTo>
                    <a:lnTo>
                      <a:pt x="726" y="78"/>
                    </a:lnTo>
                    <a:lnTo>
                      <a:pt x="840" y="76"/>
                    </a:lnTo>
                    <a:lnTo>
                      <a:pt x="982" y="64"/>
                    </a:lnTo>
                    <a:lnTo>
                      <a:pt x="1088" y="56"/>
                    </a:lnTo>
                    <a:lnTo>
                      <a:pt x="1190" y="40"/>
                    </a:lnTo>
                    <a:lnTo>
                      <a:pt x="1254" y="26"/>
                    </a:lnTo>
                    <a:lnTo>
                      <a:pt x="1278" y="24"/>
                    </a:lnTo>
                    <a:lnTo>
                      <a:pt x="1278" y="210"/>
                    </a:lnTo>
                    <a:lnTo>
                      <a:pt x="1422" y="178"/>
                    </a:lnTo>
                    <a:lnTo>
                      <a:pt x="1422" y="486"/>
                    </a:lnTo>
                    <a:lnTo>
                      <a:pt x="1278" y="520"/>
                    </a:lnTo>
                    <a:lnTo>
                      <a:pt x="1278" y="706"/>
                    </a:lnTo>
                    <a:lnTo>
                      <a:pt x="1082" y="740"/>
                    </a:lnTo>
                    <a:lnTo>
                      <a:pt x="938" y="756"/>
                    </a:lnTo>
                    <a:lnTo>
                      <a:pt x="742" y="760"/>
                    </a:lnTo>
                    <a:lnTo>
                      <a:pt x="654" y="760"/>
                    </a:lnTo>
                    <a:lnTo>
                      <a:pt x="506" y="752"/>
                    </a:lnTo>
                    <a:lnTo>
                      <a:pt x="366" y="736"/>
                    </a:lnTo>
                    <a:lnTo>
                      <a:pt x="254" y="724"/>
                    </a:lnTo>
                    <a:lnTo>
                      <a:pt x="146" y="700"/>
                    </a:lnTo>
                    <a:lnTo>
                      <a:pt x="92" y="692"/>
                    </a:lnTo>
                    <a:lnTo>
                      <a:pt x="92" y="570"/>
                    </a:lnTo>
                    <a:lnTo>
                      <a:pt x="0" y="546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2" name="Freeform 29"/>
              <p:cNvSpPr>
                <a:spLocks/>
              </p:cNvSpPr>
              <p:nvPr/>
            </p:nvSpPr>
            <p:spPr bwMode="auto">
              <a:xfrm>
                <a:off x="296" y="2116"/>
                <a:ext cx="696" cy="1228"/>
              </a:xfrm>
              <a:custGeom>
                <a:avLst/>
                <a:gdLst>
                  <a:gd name="T0" fmla="*/ 2 w 696"/>
                  <a:gd name="T1" fmla="*/ 0 h 1228"/>
                  <a:gd name="T2" fmla="*/ 30 w 696"/>
                  <a:gd name="T3" fmla="*/ 94 h 1228"/>
                  <a:gd name="T4" fmla="*/ 96 w 696"/>
                  <a:gd name="T5" fmla="*/ 202 h 1228"/>
                  <a:gd name="T6" fmla="*/ 182 w 696"/>
                  <a:gd name="T7" fmla="*/ 296 h 1228"/>
                  <a:gd name="T8" fmla="*/ 272 w 696"/>
                  <a:gd name="T9" fmla="*/ 364 h 1228"/>
                  <a:gd name="T10" fmla="*/ 334 w 696"/>
                  <a:gd name="T11" fmla="*/ 406 h 1228"/>
                  <a:gd name="T12" fmla="*/ 434 w 696"/>
                  <a:gd name="T13" fmla="*/ 456 h 1228"/>
                  <a:gd name="T14" fmla="*/ 472 w 696"/>
                  <a:gd name="T15" fmla="*/ 478 h 1228"/>
                  <a:gd name="T16" fmla="*/ 548 w 696"/>
                  <a:gd name="T17" fmla="*/ 508 h 1228"/>
                  <a:gd name="T18" fmla="*/ 640 w 696"/>
                  <a:gd name="T19" fmla="*/ 546 h 1228"/>
                  <a:gd name="T20" fmla="*/ 640 w 696"/>
                  <a:gd name="T21" fmla="*/ 662 h 1228"/>
                  <a:gd name="T22" fmla="*/ 696 w 696"/>
                  <a:gd name="T23" fmla="*/ 677 h 1228"/>
                  <a:gd name="T24" fmla="*/ 696 w 696"/>
                  <a:gd name="T25" fmla="*/ 1130 h 1228"/>
                  <a:gd name="T26" fmla="*/ 638 w 696"/>
                  <a:gd name="T27" fmla="*/ 1110 h 1228"/>
                  <a:gd name="T28" fmla="*/ 638 w 696"/>
                  <a:gd name="T29" fmla="*/ 1228 h 1228"/>
                  <a:gd name="T30" fmla="*/ 472 w 696"/>
                  <a:gd name="T31" fmla="*/ 1166 h 1228"/>
                  <a:gd name="T32" fmla="*/ 406 w 696"/>
                  <a:gd name="T33" fmla="*/ 1130 h 1228"/>
                  <a:gd name="T34" fmla="*/ 288 w 696"/>
                  <a:gd name="T35" fmla="*/ 1062 h 1228"/>
                  <a:gd name="T36" fmla="*/ 196 w 696"/>
                  <a:gd name="T37" fmla="*/ 990 h 1228"/>
                  <a:gd name="T38" fmla="*/ 96 w 696"/>
                  <a:gd name="T39" fmla="*/ 888 h 1228"/>
                  <a:gd name="T40" fmla="*/ 32 w 696"/>
                  <a:gd name="T41" fmla="*/ 786 h 1228"/>
                  <a:gd name="T42" fmla="*/ 0 w 696"/>
                  <a:gd name="T43" fmla="*/ 676 h 1228"/>
                  <a:gd name="T44" fmla="*/ 2 w 696"/>
                  <a:gd name="T45" fmla="*/ 0 h 1228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696"/>
                  <a:gd name="T70" fmla="*/ 0 h 1228"/>
                  <a:gd name="T71" fmla="*/ 696 w 696"/>
                  <a:gd name="T72" fmla="*/ 1228 h 1228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696" h="1228">
                    <a:moveTo>
                      <a:pt x="2" y="0"/>
                    </a:moveTo>
                    <a:lnTo>
                      <a:pt x="30" y="94"/>
                    </a:lnTo>
                    <a:lnTo>
                      <a:pt x="96" y="202"/>
                    </a:lnTo>
                    <a:lnTo>
                      <a:pt x="182" y="296"/>
                    </a:lnTo>
                    <a:lnTo>
                      <a:pt x="272" y="364"/>
                    </a:lnTo>
                    <a:lnTo>
                      <a:pt x="334" y="406"/>
                    </a:lnTo>
                    <a:lnTo>
                      <a:pt x="434" y="456"/>
                    </a:lnTo>
                    <a:lnTo>
                      <a:pt x="472" y="478"/>
                    </a:lnTo>
                    <a:lnTo>
                      <a:pt x="548" y="508"/>
                    </a:lnTo>
                    <a:lnTo>
                      <a:pt x="640" y="546"/>
                    </a:lnTo>
                    <a:lnTo>
                      <a:pt x="640" y="662"/>
                    </a:lnTo>
                    <a:lnTo>
                      <a:pt x="696" y="677"/>
                    </a:lnTo>
                    <a:lnTo>
                      <a:pt x="696" y="1130"/>
                    </a:lnTo>
                    <a:lnTo>
                      <a:pt x="638" y="1110"/>
                    </a:lnTo>
                    <a:lnTo>
                      <a:pt x="638" y="1228"/>
                    </a:lnTo>
                    <a:lnTo>
                      <a:pt x="472" y="1166"/>
                    </a:lnTo>
                    <a:lnTo>
                      <a:pt x="406" y="1130"/>
                    </a:lnTo>
                    <a:lnTo>
                      <a:pt x="288" y="1062"/>
                    </a:lnTo>
                    <a:lnTo>
                      <a:pt x="196" y="990"/>
                    </a:lnTo>
                    <a:lnTo>
                      <a:pt x="96" y="888"/>
                    </a:lnTo>
                    <a:lnTo>
                      <a:pt x="32" y="786"/>
                    </a:lnTo>
                    <a:lnTo>
                      <a:pt x="0" y="676"/>
                    </a:lnTo>
                    <a:lnTo>
                      <a:pt x="2" y="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23" name="Group 30"/>
              <p:cNvGrpSpPr>
                <a:grpSpLocks/>
              </p:cNvGrpSpPr>
              <p:nvPr/>
            </p:nvGrpSpPr>
            <p:grpSpPr bwMode="auto">
              <a:xfrm>
                <a:off x="302" y="1708"/>
                <a:ext cx="324" cy="958"/>
                <a:chOff x="302" y="1708"/>
                <a:chExt cx="324" cy="958"/>
              </a:xfrm>
            </p:grpSpPr>
            <p:sp>
              <p:nvSpPr>
                <p:cNvPr id="28" name="Freeform 31"/>
                <p:cNvSpPr>
                  <a:spLocks/>
                </p:cNvSpPr>
                <p:nvPr/>
              </p:nvSpPr>
              <p:spPr bwMode="auto">
                <a:xfrm>
                  <a:off x="302" y="1708"/>
                  <a:ext cx="176" cy="406"/>
                </a:xfrm>
                <a:custGeom>
                  <a:avLst/>
                  <a:gdLst>
                    <a:gd name="T0" fmla="*/ 0 w 176"/>
                    <a:gd name="T1" fmla="*/ 406 h 406"/>
                    <a:gd name="T2" fmla="*/ 0 w 176"/>
                    <a:gd name="T3" fmla="*/ 280 h 406"/>
                    <a:gd name="T4" fmla="*/ 38 w 176"/>
                    <a:gd name="T5" fmla="*/ 166 h 406"/>
                    <a:gd name="T6" fmla="*/ 96 w 176"/>
                    <a:gd name="T7" fmla="*/ 80 h 406"/>
                    <a:gd name="T8" fmla="*/ 176 w 176"/>
                    <a:gd name="T9" fmla="*/ 0 h 406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76"/>
                    <a:gd name="T16" fmla="*/ 0 h 406"/>
                    <a:gd name="T17" fmla="*/ 176 w 176"/>
                    <a:gd name="T18" fmla="*/ 406 h 40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76" h="406">
                      <a:moveTo>
                        <a:pt x="0" y="406"/>
                      </a:moveTo>
                      <a:lnTo>
                        <a:pt x="0" y="280"/>
                      </a:lnTo>
                      <a:lnTo>
                        <a:pt x="38" y="166"/>
                      </a:lnTo>
                      <a:lnTo>
                        <a:pt x="96" y="80"/>
                      </a:lnTo>
                      <a:lnTo>
                        <a:pt x="176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29" name="Freeform 32"/>
                <p:cNvSpPr>
                  <a:spLocks/>
                </p:cNvSpPr>
                <p:nvPr/>
              </p:nvSpPr>
              <p:spPr bwMode="auto">
                <a:xfrm>
                  <a:off x="304" y="2282"/>
                  <a:ext cx="322" cy="384"/>
                </a:xfrm>
                <a:custGeom>
                  <a:avLst/>
                  <a:gdLst>
                    <a:gd name="T0" fmla="*/ 0 w 322"/>
                    <a:gd name="T1" fmla="*/ 242 h 384"/>
                    <a:gd name="T2" fmla="*/ 0 w 322"/>
                    <a:gd name="T3" fmla="*/ 384 h 384"/>
                    <a:gd name="T4" fmla="*/ 32 w 322"/>
                    <a:gd name="T5" fmla="*/ 290 h 384"/>
                    <a:gd name="T6" fmla="*/ 96 w 322"/>
                    <a:gd name="T7" fmla="*/ 192 h 384"/>
                    <a:gd name="T8" fmla="*/ 186 w 322"/>
                    <a:gd name="T9" fmla="*/ 98 h 384"/>
                    <a:gd name="T10" fmla="*/ 322 w 322"/>
                    <a:gd name="T11" fmla="*/ 0 h 38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2"/>
                    <a:gd name="T19" fmla="*/ 0 h 384"/>
                    <a:gd name="T20" fmla="*/ 322 w 322"/>
                    <a:gd name="T21" fmla="*/ 384 h 38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2" h="384">
                      <a:moveTo>
                        <a:pt x="0" y="242"/>
                      </a:moveTo>
                      <a:lnTo>
                        <a:pt x="0" y="384"/>
                      </a:lnTo>
                      <a:lnTo>
                        <a:pt x="32" y="290"/>
                      </a:lnTo>
                      <a:lnTo>
                        <a:pt x="96" y="192"/>
                      </a:lnTo>
                      <a:lnTo>
                        <a:pt x="186" y="98"/>
                      </a:lnTo>
                      <a:lnTo>
                        <a:pt x="322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  <p:sp>
            <p:nvSpPr>
              <p:cNvPr id="24" name="Freeform 33"/>
              <p:cNvSpPr>
                <a:spLocks/>
              </p:cNvSpPr>
              <p:nvPr/>
            </p:nvSpPr>
            <p:spPr bwMode="auto">
              <a:xfrm>
                <a:off x="2454" y="2162"/>
                <a:ext cx="730" cy="1162"/>
              </a:xfrm>
              <a:custGeom>
                <a:avLst/>
                <a:gdLst>
                  <a:gd name="T0" fmla="*/ 0 w 730"/>
                  <a:gd name="T1" fmla="*/ 710 h 1162"/>
                  <a:gd name="T2" fmla="*/ 0 w 730"/>
                  <a:gd name="T3" fmla="*/ 1022 h 1162"/>
                  <a:gd name="T4" fmla="*/ 154 w 730"/>
                  <a:gd name="T5" fmla="*/ 972 h 1162"/>
                  <a:gd name="T6" fmla="*/ 154 w 730"/>
                  <a:gd name="T7" fmla="*/ 1162 h 1162"/>
                  <a:gd name="T8" fmla="*/ 232 w 730"/>
                  <a:gd name="T9" fmla="*/ 1130 h 1162"/>
                  <a:gd name="T10" fmla="*/ 310 w 730"/>
                  <a:gd name="T11" fmla="*/ 1090 h 1162"/>
                  <a:gd name="T12" fmla="*/ 418 w 730"/>
                  <a:gd name="T13" fmla="*/ 1028 h 1162"/>
                  <a:gd name="T14" fmla="*/ 508 w 730"/>
                  <a:gd name="T15" fmla="*/ 964 h 1162"/>
                  <a:gd name="T16" fmla="*/ 594 w 730"/>
                  <a:gd name="T17" fmla="*/ 884 h 1162"/>
                  <a:gd name="T18" fmla="*/ 652 w 730"/>
                  <a:gd name="T19" fmla="*/ 812 h 1162"/>
                  <a:gd name="T20" fmla="*/ 682 w 730"/>
                  <a:gd name="T21" fmla="*/ 762 h 1162"/>
                  <a:gd name="T22" fmla="*/ 714 w 730"/>
                  <a:gd name="T23" fmla="*/ 676 h 1162"/>
                  <a:gd name="T24" fmla="*/ 714 w 730"/>
                  <a:gd name="T25" fmla="*/ 556 h 1162"/>
                  <a:gd name="T26" fmla="*/ 730 w 730"/>
                  <a:gd name="T27" fmla="*/ 490 h 1162"/>
                  <a:gd name="T28" fmla="*/ 730 w 730"/>
                  <a:gd name="T29" fmla="*/ 34 h 1162"/>
                  <a:gd name="T30" fmla="*/ 714 w 730"/>
                  <a:gd name="T31" fmla="*/ 112 h 1162"/>
                  <a:gd name="T32" fmla="*/ 714 w 730"/>
                  <a:gd name="T33" fmla="*/ 0 h 1162"/>
                  <a:gd name="T34" fmla="*/ 662 w 730"/>
                  <a:gd name="T35" fmla="*/ 120 h 1162"/>
                  <a:gd name="T36" fmla="*/ 628 w 730"/>
                  <a:gd name="T37" fmla="*/ 168 h 1162"/>
                  <a:gd name="T38" fmla="*/ 572 w 730"/>
                  <a:gd name="T39" fmla="*/ 228 h 1162"/>
                  <a:gd name="T40" fmla="*/ 464 w 730"/>
                  <a:gd name="T41" fmla="*/ 314 h 1162"/>
                  <a:gd name="T42" fmla="*/ 400 w 730"/>
                  <a:gd name="T43" fmla="*/ 358 h 1162"/>
                  <a:gd name="T44" fmla="*/ 310 w 730"/>
                  <a:gd name="T45" fmla="*/ 406 h 1162"/>
                  <a:gd name="T46" fmla="*/ 192 w 730"/>
                  <a:gd name="T47" fmla="*/ 460 h 1162"/>
                  <a:gd name="T48" fmla="*/ 152 w 730"/>
                  <a:gd name="T49" fmla="*/ 476 h 1162"/>
                  <a:gd name="T50" fmla="*/ 152 w 730"/>
                  <a:gd name="T51" fmla="*/ 664 h 1162"/>
                  <a:gd name="T52" fmla="*/ 0 w 730"/>
                  <a:gd name="T53" fmla="*/ 710 h 1162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730"/>
                  <a:gd name="T82" fmla="*/ 0 h 1162"/>
                  <a:gd name="T83" fmla="*/ 730 w 730"/>
                  <a:gd name="T84" fmla="*/ 1162 h 1162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730" h="1162">
                    <a:moveTo>
                      <a:pt x="0" y="710"/>
                    </a:moveTo>
                    <a:lnTo>
                      <a:pt x="0" y="1022"/>
                    </a:lnTo>
                    <a:lnTo>
                      <a:pt x="154" y="972"/>
                    </a:lnTo>
                    <a:lnTo>
                      <a:pt x="154" y="1162"/>
                    </a:lnTo>
                    <a:lnTo>
                      <a:pt x="232" y="1130"/>
                    </a:lnTo>
                    <a:lnTo>
                      <a:pt x="310" y="1090"/>
                    </a:lnTo>
                    <a:lnTo>
                      <a:pt x="418" y="1028"/>
                    </a:lnTo>
                    <a:lnTo>
                      <a:pt x="508" y="964"/>
                    </a:lnTo>
                    <a:lnTo>
                      <a:pt x="594" y="884"/>
                    </a:lnTo>
                    <a:lnTo>
                      <a:pt x="652" y="812"/>
                    </a:lnTo>
                    <a:lnTo>
                      <a:pt x="682" y="762"/>
                    </a:lnTo>
                    <a:lnTo>
                      <a:pt x="714" y="676"/>
                    </a:lnTo>
                    <a:lnTo>
                      <a:pt x="714" y="556"/>
                    </a:lnTo>
                    <a:lnTo>
                      <a:pt x="730" y="490"/>
                    </a:lnTo>
                    <a:lnTo>
                      <a:pt x="730" y="34"/>
                    </a:lnTo>
                    <a:lnTo>
                      <a:pt x="714" y="112"/>
                    </a:lnTo>
                    <a:lnTo>
                      <a:pt x="714" y="0"/>
                    </a:lnTo>
                    <a:lnTo>
                      <a:pt x="662" y="120"/>
                    </a:lnTo>
                    <a:lnTo>
                      <a:pt x="628" y="168"/>
                    </a:lnTo>
                    <a:lnTo>
                      <a:pt x="572" y="228"/>
                    </a:lnTo>
                    <a:lnTo>
                      <a:pt x="464" y="314"/>
                    </a:lnTo>
                    <a:lnTo>
                      <a:pt x="400" y="358"/>
                    </a:lnTo>
                    <a:lnTo>
                      <a:pt x="310" y="406"/>
                    </a:lnTo>
                    <a:lnTo>
                      <a:pt x="192" y="460"/>
                    </a:lnTo>
                    <a:lnTo>
                      <a:pt x="152" y="476"/>
                    </a:lnTo>
                    <a:lnTo>
                      <a:pt x="152" y="664"/>
                    </a:lnTo>
                    <a:lnTo>
                      <a:pt x="0" y="710"/>
                    </a:lnTo>
                    <a:close/>
                  </a:path>
                </a:pathLst>
              </a:cu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grpSp>
            <p:nvGrpSpPr>
              <p:cNvPr id="25" name="Group 34"/>
              <p:cNvGrpSpPr>
                <a:grpSpLocks/>
              </p:cNvGrpSpPr>
              <p:nvPr/>
            </p:nvGrpSpPr>
            <p:grpSpPr bwMode="auto">
              <a:xfrm>
                <a:off x="3126" y="1862"/>
                <a:ext cx="58" cy="880"/>
                <a:chOff x="3126" y="1862"/>
                <a:chExt cx="58" cy="880"/>
              </a:xfrm>
            </p:grpSpPr>
            <p:sp>
              <p:nvSpPr>
                <p:cNvPr id="26" name="Freeform 35"/>
                <p:cNvSpPr>
                  <a:spLocks/>
                </p:cNvSpPr>
                <p:nvPr/>
              </p:nvSpPr>
              <p:spPr bwMode="auto">
                <a:xfrm>
                  <a:off x="3126" y="2534"/>
                  <a:ext cx="58" cy="208"/>
                </a:xfrm>
                <a:custGeom>
                  <a:avLst/>
                  <a:gdLst>
                    <a:gd name="T0" fmla="*/ 58 w 58"/>
                    <a:gd name="T1" fmla="*/ 150 h 208"/>
                    <a:gd name="T2" fmla="*/ 58 w 58"/>
                    <a:gd name="T3" fmla="*/ 208 h 208"/>
                    <a:gd name="T4" fmla="*/ 48 w 58"/>
                    <a:gd name="T5" fmla="*/ 132 h 208"/>
                    <a:gd name="T6" fmla="*/ 26 w 58"/>
                    <a:gd name="T7" fmla="*/ 68 h 208"/>
                    <a:gd name="T8" fmla="*/ 10 w 58"/>
                    <a:gd name="T9" fmla="*/ 26 h 208"/>
                    <a:gd name="T10" fmla="*/ 0 w 58"/>
                    <a:gd name="T11" fmla="*/ 0 h 20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8"/>
                    <a:gd name="T19" fmla="*/ 0 h 208"/>
                    <a:gd name="T20" fmla="*/ 58 w 58"/>
                    <a:gd name="T21" fmla="*/ 208 h 20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8" h="208">
                      <a:moveTo>
                        <a:pt x="58" y="150"/>
                      </a:moveTo>
                      <a:lnTo>
                        <a:pt x="58" y="208"/>
                      </a:lnTo>
                      <a:lnTo>
                        <a:pt x="48" y="132"/>
                      </a:lnTo>
                      <a:lnTo>
                        <a:pt x="26" y="68"/>
                      </a:lnTo>
                      <a:lnTo>
                        <a:pt x="10" y="2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  <p:sp>
              <p:nvSpPr>
                <p:cNvPr id="27" name="Freeform 36"/>
                <p:cNvSpPr>
                  <a:spLocks/>
                </p:cNvSpPr>
                <p:nvPr/>
              </p:nvSpPr>
              <p:spPr bwMode="auto">
                <a:xfrm>
                  <a:off x="3128" y="1862"/>
                  <a:ext cx="56" cy="350"/>
                </a:xfrm>
                <a:custGeom>
                  <a:avLst/>
                  <a:gdLst>
                    <a:gd name="T0" fmla="*/ 56 w 56"/>
                    <a:gd name="T1" fmla="*/ 350 h 350"/>
                    <a:gd name="T2" fmla="*/ 54 w 56"/>
                    <a:gd name="T3" fmla="*/ 218 h 350"/>
                    <a:gd name="T4" fmla="*/ 54 w 56"/>
                    <a:gd name="T5" fmla="*/ 188 h 350"/>
                    <a:gd name="T6" fmla="*/ 44 w 56"/>
                    <a:gd name="T7" fmla="*/ 112 h 350"/>
                    <a:gd name="T8" fmla="*/ 14 w 56"/>
                    <a:gd name="T9" fmla="*/ 30 h 350"/>
                    <a:gd name="T10" fmla="*/ 0 w 56"/>
                    <a:gd name="T11" fmla="*/ 0 h 35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56"/>
                    <a:gd name="T19" fmla="*/ 0 h 350"/>
                    <a:gd name="T20" fmla="*/ 56 w 56"/>
                    <a:gd name="T21" fmla="*/ 350 h 35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56" h="350">
                      <a:moveTo>
                        <a:pt x="56" y="350"/>
                      </a:moveTo>
                      <a:lnTo>
                        <a:pt x="54" y="218"/>
                      </a:lnTo>
                      <a:lnTo>
                        <a:pt x="54" y="188"/>
                      </a:lnTo>
                      <a:lnTo>
                        <a:pt x="44" y="112"/>
                      </a:lnTo>
                      <a:lnTo>
                        <a:pt x="14" y="3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 sz="1400"/>
                </a:p>
              </p:txBody>
            </p:sp>
          </p:grpSp>
        </p:grpSp>
        <p:sp>
          <p:nvSpPr>
            <p:cNvPr id="30" name="Line 46"/>
            <p:cNvSpPr>
              <a:spLocks noChangeShapeType="1"/>
            </p:cNvSpPr>
            <p:nvPr/>
          </p:nvSpPr>
          <p:spPr bwMode="auto">
            <a:xfrm>
              <a:off x="3677621" y="4858647"/>
              <a:ext cx="334059" cy="11964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400"/>
            </a:p>
          </p:txBody>
        </p:sp>
        <p:sp>
          <p:nvSpPr>
            <p:cNvPr id="31" name="Line 47"/>
            <p:cNvSpPr>
              <a:spLocks noChangeShapeType="1"/>
            </p:cNvSpPr>
            <p:nvPr/>
          </p:nvSpPr>
          <p:spPr bwMode="auto">
            <a:xfrm>
              <a:off x="3590067" y="5522064"/>
              <a:ext cx="302066" cy="937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lIns="0" tIns="0" rIns="0" bIns="0" anchor="ctr"/>
            <a:lstStyle/>
            <a:p>
              <a:endParaRPr lang="en-US" sz="1400"/>
            </a:p>
          </p:txBody>
        </p:sp>
        <p:sp>
          <p:nvSpPr>
            <p:cNvPr id="41" name="Rectangle 1"/>
            <p:cNvSpPr>
              <a:spLocks noChangeArrowheads="1"/>
            </p:cNvSpPr>
            <p:nvPr/>
          </p:nvSpPr>
          <p:spPr bwMode="auto">
            <a:xfrm>
              <a:off x="2713944" y="3960152"/>
              <a:ext cx="3094984" cy="78757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>
              <a:spAutoFit/>
            </a:bodyPr>
            <a:lstStyle/>
            <a:p>
              <a:pPr>
                <a:buFontTx/>
                <a:buNone/>
              </a:pPr>
              <a:r>
                <a:rPr lang="en-US" sz="1600" b="1" i="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Full toroidal </a:t>
              </a:r>
              <a:endParaRPr lang="en-US" sz="1600" b="1" i="0" dirty="0" smtClean="0">
                <a:solidFill>
                  <a:srgbClr val="FF0000"/>
                </a:solidFill>
                <a:latin typeface="Arial Narrow" panose="020B0606020202030204" pitchFamily="34" charset="0"/>
              </a:endParaRPr>
            </a:p>
            <a:p>
              <a:pPr>
                <a:buFontTx/>
                <a:buNone/>
              </a:pPr>
              <a:r>
                <a:rPr lang="en-US" sz="1600" b="1" i="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array </a:t>
              </a:r>
              <a:r>
                <a:rPr lang="en-US" sz="1600" b="1" i="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(</a:t>
              </a:r>
              <a:r>
                <a:rPr lang="en-US" sz="1600" b="1" i="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2</a:t>
              </a:r>
              <a:r>
                <a:rPr lang="en-US" sz="1600" b="1" i="0" dirty="0" smtClean="0">
                  <a:solidFill>
                    <a:srgbClr val="FF0000"/>
                  </a:solidFill>
                  <a:latin typeface="Calibri"/>
                  <a:cs typeface="Calibri"/>
                </a:rPr>
                <a:t>×</a:t>
              </a:r>
              <a:r>
                <a:rPr lang="en-US" sz="1600" b="1" i="0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12</a:t>
              </a:r>
              <a:r>
                <a:rPr lang="en-US" sz="1600" b="1" i="0" dirty="0">
                  <a:solidFill>
                    <a:srgbClr val="FF0000"/>
                  </a:solidFill>
                  <a:latin typeface="Arial Narrow" panose="020B0606020202030204" pitchFamily="34" charset="0"/>
                </a:rPr>
                <a:t>) </a:t>
              </a:r>
            </a:p>
          </p:txBody>
        </p:sp>
      </p:grpSp>
      <p:sp>
        <p:nvSpPr>
          <p:cNvPr id="44" name="Content Placeholder 1"/>
          <p:cNvSpPr txBox="1">
            <a:spLocks/>
          </p:cNvSpPr>
          <p:nvPr/>
        </p:nvSpPr>
        <p:spPr>
          <a:xfrm>
            <a:off x="3327255" y="2913618"/>
            <a:ext cx="5283345" cy="101481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/>
              <a:t>  28GHz / 1-2MW </a:t>
            </a:r>
            <a:r>
              <a:rPr lang="en-US" sz="2400" b="1" dirty="0" err="1" smtClean="0"/>
              <a:t>gyrotron</a:t>
            </a:r>
            <a:r>
              <a:rPr lang="en-US" sz="2400" b="1" dirty="0" smtClean="0"/>
              <a:t> (Tsukuba)</a:t>
            </a:r>
          </a:p>
          <a:p>
            <a:pPr lvl="1" indent="-225425">
              <a:lnSpc>
                <a:spcPct val="90000"/>
              </a:lnSpc>
            </a:pPr>
            <a:r>
              <a:rPr lang="en-US" sz="1700" dirty="0"/>
              <a:t>EC/EBW-only </a:t>
            </a:r>
            <a:r>
              <a:rPr lang="en-US" sz="1700" dirty="0" smtClean="0"/>
              <a:t>current-drive for </a:t>
            </a:r>
            <a:r>
              <a:rPr lang="en-US" sz="1700" dirty="0"/>
              <a:t>start-up</a:t>
            </a:r>
          </a:p>
          <a:p>
            <a:pPr lvl="1" indent="-225425">
              <a:lnSpc>
                <a:spcPct val="90000"/>
              </a:lnSpc>
            </a:pPr>
            <a:r>
              <a:rPr lang="en-US" sz="1700" dirty="0" smtClean="0"/>
              <a:t>Heat helicity injection target with ECH for HHFW/NBI</a:t>
            </a:r>
          </a:p>
          <a:p>
            <a:pPr lvl="1" indent="-225425">
              <a:lnSpc>
                <a:spcPct val="90000"/>
              </a:lnSpc>
            </a:pPr>
            <a:r>
              <a:rPr lang="en-US" sz="1700" dirty="0" smtClean="0"/>
              <a:t>Longer-term: EBW CD for sustainment</a:t>
            </a:r>
          </a:p>
        </p:txBody>
      </p:sp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7" y="830579"/>
            <a:ext cx="1852663" cy="157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5" name="Straight Arrow Connector 44"/>
          <p:cNvCxnSpPr/>
          <p:nvPr/>
        </p:nvCxnSpPr>
        <p:spPr>
          <a:xfrm flipH="1">
            <a:off x="1150419" y="1491720"/>
            <a:ext cx="1536463" cy="12614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ontent Placeholder 1"/>
          <p:cNvSpPr txBox="1">
            <a:spLocks/>
          </p:cNvSpPr>
          <p:nvPr/>
        </p:nvSpPr>
        <p:spPr>
          <a:xfrm>
            <a:off x="2743200" y="4095750"/>
            <a:ext cx="6400800" cy="80593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/>
              <a:t>Non-axisymmetric control coils (NCC)</a:t>
            </a:r>
          </a:p>
          <a:p>
            <a:pPr marL="511175" lvl="1" indent="-223838"/>
            <a:r>
              <a:rPr lang="en-US" sz="2300" dirty="0" smtClean="0"/>
              <a:t>Resonant/non-resonant NTV rotation control</a:t>
            </a:r>
            <a:r>
              <a:rPr lang="en-US" sz="2300" dirty="0"/>
              <a:t>, </a:t>
            </a:r>
            <a:r>
              <a:rPr lang="en-US" sz="2300" dirty="0" smtClean="0"/>
              <a:t>enhanced RWM/EF control</a:t>
            </a:r>
          </a:p>
          <a:p>
            <a:pPr marL="511175" lvl="1" indent="-223838"/>
            <a:r>
              <a:rPr lang="en-US" sz="2300" dirty="0" smtClean="0"/>
              <a:t>Assess RMP ELM suppression </a:t>
            </a:r>
            <a:r>
              <a:rPr lang="en-US" sz="2300" dirty="0"/>
              <a:t>(</a:t>
            </a:r>
            <a:r>
              <a:rPr lang="en-US" sz="2300" dirty="0" smtClean="0"/>
              <a:t>not yet achieved in ST)</a:t>
            </a:r>
          </a:p>
        </p:txBody>
      </p:sp>
      <p:sp>
        <p:nvSpPr>
          <p:cNvPr id="53" name="Pentagon 52"/>
          <p:cNvSpPr/>
          <p:nvPr/>
        </p:nvSpPr>
        <p:spPr>
          <a:xfrm rot="10800000">
            <a:off x="2539610" y="4117961"/>
            <a:ext cx="432189" cy="217319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Pentagon 53"/>
          <p:cNvSpPr/>
          <p:nvPr/>
        </p:nvSpPr>
        <p:spPr>
          <a:xfrm>
            <a:off x="7848600" y="2979590"/>
            <a:ext cx="514989" cy="217319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bject 9"/>
          <p:cNvSpPr/>
          <p:nvPr/>
        </p:nvSpPr>
        <p:spPr>
          <a:xfrm>
            <a:off x="1828800" y="2199048"/>
            <a:ext cx="1066336" cy="7537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Content Placeholder 1"/>
          <p:cNvSpPr txBox="1">
            <a:spLocks/>
          </p:cNvSpPr>
          <p:nvPr/>
        </p:nvSpPr>
        <p:spPr>
          <a:xfrm>
            <a:off x="2743200" y="1743001"/>
            <a:ext cx="6284805" cy="1042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dirty="0" smtClean="0"/>
              <a:t>  Transition from all graphite to W/TZM PFCs</a:t>
            </a:r>
          </a:p>
          <a:p>
            <a:pPr marL="511175" lvl="1" indent="-223838"/>
            <a:r>
              <a:rPr lang="en-US" sz="2500" dirty="0" smtClean="0"/>
              <a:t>Assess integration of high-performance ST with reactor-relevant wall</a:t>
            </a:r>
          </a:p>
          <a:p>
            <a:pPr marL="511175" lvl="1" indent="-223838"/>
            <a:r>
              <a:rPr lang="en-US" sz="2500" dirty="0" smtClean="0"/>
              <a:t>Implement </a:t>
            </a:r>
            <a:r>
              <a:rPr lang="en-US" sz="2500" dirty="0"/>
              <a:t>wall compatible with bulk / flowing liquid metals </a:t>
            </a:r>
            <a:endParaRPr lang="en-US" sz="2500" dirty="0" smtClean="0"/>
          </a:p>
          <a:p>
            <a:pPr marL="511175" lvl="1" indent="-223838"/>
            <a:r>
              <a:rPr lang="en-US" sz="2500" dirty="0" smtClean="0"/>
              <a:t>Extend </a:t>
            </a:r>
            <a:r>
              <a:rPr lang="en-US" sz="2500" dirty="0"/>
              <a:t>LTX-</a:t>
            </a:r>
            <a:r>
              <a:rPr lang="en-US" sz="2500" dirty="0">
                <a:latin typeface="Symbol" panose="05050102010706020507" pitchFamily="18" charset="2"/>
              </a:rPr>
              <a:t>b</a:t>
            </a:r>
            <a:r>
              <a:rPr lang="en-US" sz="2500" dirty="0"/>
              <a:t> liquid-Li confinement experiments to higher </a:t>
            </a:r>
            <a:r>
              <a:rPr lang="en-US" sz="2500" dirty="0" smtClean="0"/>
              <a:t>performance</a:t>
            </a:r>
            <a:endParaRPr lang="en-US" sz="2500" dirty="0"/>
          </a:p>
        </p:txBody>
      </p:sp>
      <p:sp>
        <p:nvSpPr>
          <p:cNvPr id="62" name="Pentagon 61"/>
          <p:cNvSpPr/>
          <p:nvPr/>
        </p:nvSpPr>
        <p:spPr>
          <a:xfrm rot="8304289">
            <a:off x="2438169" y="2014726"/>
            <a:ext cx="514989" cy="217319"/>
          </a:xfrm>
          <a:prstGeom prst="homePlate">
            <a:avLst/>
          </a:prstGeom>
          <a:solidFill>
            <a:srgbClr val="92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21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FNSF / Pilot Plant Backup</a:t>
            </a:r>
            <a:endParaRPr lang="en-US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2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Design studies show </a:t>
            </a:r>
            <a:r>
              <a:rPr lang="en-US" sz="2800" spc="-5" dirty="0"/>
              <a:t>ST </a:t>
            </a:r>
            <a:r>
              <a:rPr lang="en-US" sz="2800" dirty="0"/>
              <a:t>potentially attractive as</a:t>
            </a:r>
            <a:br>
              <a:rPr lang="en-US" sz="2800" dirty="0"/>
            </a:br>
            <a:r>
              <a:rPr lang="en-US" sz="2800" dirty="0"/>
              <a:t>Fusion Nuclear Science Facility </a:t>
            </a:r>
            <a:r>
              <a:rPr lang="en-US" sz="2800" spc="-5" dirty="0"/>
              <a:t>(FNSF) or</a:t>
            </a:r>
            <a:r>
              <a:rPr lang="en-US" sz="2800" dirty="0"/>
              <a:t> </a:t>
            </a:r>
            <a:r>
              <a:rPr lang="en-US" sz="2800" spc="-5" dirty="0"/>
              <a:t>Pilot</a:t>
            </a:r>
            <a:r>
              <a:rPr lang="en-US" sz="2800" spc="-60" dirty="0"/>
              <a:t> </a:t>
            </a:r>
            <a:r>
              <a:rPr lang="en-US" sz="2800" dirty="0"/>
              <a:t>Plant</a:t>
            </a:r>
          </a:p>
        </p:txBody>
      </p:sp>
      <p:sp>
        <p:nvSpPr>
          <p:cNvPr id="4" name="object 4"/>
          <p:cNvSpPr>
            <a:spLocks noChangeAspect="1"/>
          </p:cNvSpPr>
          <p:nvPr/>
        </p:nvSpPr>
        <p:spPr>
          <a:xfrm>
            <a:off x="5821680" y="2695440"/>
            <a:ext cx="1973860" cy="21368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25534" y="1657350"/>
            <a:ext cx="3579724" cy="810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sz="2000" b="1" spc="-5" dirty="0">
                <a:latin typeface="Arial"/>
                <a:cs typeface="Arial"/>
              </a:rPr>
              <a:t>FNSF with </a:t>
            </a:r>
            <a:r>
              <a:rPr sz="2000" b="1" spc="-10" dirty="0">
                <a:latin typeface="Arial"/>
                <a:cs typeface="Arial"/>
              </a:rPr>
              <a:t>copper </a:t>
            </a:r>
            <a:r>
              <a:rPr sz="2000" b="1" spc="-5" dirty="0">
                <a:latin typeface="Arial"/>
                <a:cs typeface="Arial"/>
              </a:rPr>
              <a:t>TF</a:t>
            </a:r>
            <a:r>
              <a:rPr sz="2000" b="1" spc="-1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A=1.7, </a:t>
            </a:r>
            <a:r>
              <a:rPr sz="2000"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 1.7m, </a:t>
            </a:r>
            <a:r>
              <a:rPr sz="2000"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z="2000" spc="254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2.7</a:t>
            </a:r>
            <a:endParaRPr sz="2000"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lang="en-US" sz="2000" spc="-5" dirty="0" err="1">
                <a:solidFill>
                  <a:srgbClr val="C00000"/>
                </a:solidFill>
                <a:cs typeface="Arial"/>
              </a:rPr>
              <a:t>F</a:t>
            </a:r>
            <a:r>
              <a:rPr lang="en-US" sz="2000" spc="-5" dirty="0" err="1" smtClean="0">
                <a:solidFill>
                  <a:srgbClr val="C00000"/>
                </a:solidFill>
                <a:cs typeface="Arial"/>
              </a:rPr>
              <a:t>luence</a:t>
            </a:r>
            <a:r>
              <a:rPr lang="en-US" sz="2000" spc="-5" dirty="0" smtClean="0">
                <a:solidFill>
                  <a:srgbClr val="C00000"/>
                </a:solidFill>
                <a:cs typeface="Arial"/>
              </a:rPr>
              <a:t> = </a:t>
            </a: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z="1950"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, TBR ~</a:t>
            </a:r>
            <a:r>
              <a:rPr sz="2000" spc="-12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72000" y="1684559"/>
            <a:ext cx="4495800" cy="81099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2285"/>
              </a:lnSpc>
            </a:pPr>
            <a:r>
              <a:rPr lang="en-US" sz="2000" b="1" spc="-5" dirty="0" smtClean="0">
                <a:latin typeface="Arial"/>
                <a:cs typeface="Arial"/>
              </a:rPr>
              <a:t>FNSF / </a:t>
            </a:r>
            <a:r>
              <a:rPr sz="2000" b="1" spc="-5" dirty="0" smtClean="0">
                <a:latin typeface="Arial"/>
                <a:cs typeface="Arial"/>
              </a:rPr>
              <a:t>Pilot </a:t>
            </a:r>
            <a:r>
              <a:rPr sz="2000" b="1" spc="-5" dirty="0">
                <a:latin typeface="Arial"/>
                <a:cs typeface="Arial"/>
              </a:rPr>
              <a:t>Plant with HTS TF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coils</a:t>
            </a:r>
            <a:endParaRPr sz="2000" dirty="0">
              <a:latin typeface="Arial"/>
              <a:cs typeface="Arial"/>
            </a:endParaRPr>
          </a:p>
          <a:p>
            <a:pPr algn="ctr">
              <a:lnSpc>
                <a:spcPts val="2160"/>
              </a:lnSpc>
            </a:pP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A=2, </a:t>
            </a:r>
            <a:r>
              <a:rPr sz="2000" spc="5" dirty="0">
                <a:solidFill>
                  <a:srgbClr val="336699"/>
                </a:solidFill>
                <a:latin typeface="Arial"/>
                <a:cs typeface="Arial"/>
              </a:rPr>
              <a:t>R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0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 3m, </a:t>
            </a:r>
            <a:r>
              <a:rPr sz="2000" spc="5" dirty="0">
                <a:solidFill>
                  <a:srgbClr val="336699"/>
                </a:solidFill>
                <a:latin typeface="Symbol"/>
                <a:cs typeface="Symbol"/>
              </a:rPr>
              <a:t></a:t>
            </a:r>
            <a:r>
              <a:rPr sz="1950" spc="7" baseline="-21367" dirty="0">
                <a:solidFill>
                  <a:srgbClr val="336699"/>
                </a:solidFill>
                <a:latin typeface="Arial"/>
                <a:cs typeface="Arial"/>
              </a:rPr>
              <a:t>x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=</a:t>
            </a:r>
            <a:r>
              <a:rPr sz="2000" spc="260" dirty="0">
                <a:solidFill>
                  <a:srgbClr val="336699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Arial"/>
                <a:cs typeface="Arial"/>
              </a:rPr>
              <a:t>2.5</a:t>
            </a:r>
            <a:endParaRPr sz="2000" dirty="0">
              <a:solidFill>
                <a:srgbClr val="336699"/>
              </a:solidFill>
              <a:latin typeface="Arial"/>
              <a:cs typeface="Arial"/>
            </a:endParaRPr>
          </a:p>
          <a:p>
            <a:pPr algn="ctr">
              <a:lnSpc>
                <a:spcPts val="2275"/>
              </a:lnSpc>
            </a:pPr>
            <a:r>
              <a:rPr sz="2000" spc="-5" dirty="0" smtClean="0">
                <a:solidFill>
                  <a:srgbClr val="C00000"/>
                </a:solidFill>
                <a:latin typeface="Arial"/>
                <a:cs typeface="Arial"/>
              </a:rPr>
              <a:t>6MWy/m</a:t>
            </a:r>
            <a:r>
              <a:rPr sz="1950" spc="-7" baseline="25641" dirty="0" smtClean="0">
                <a:solidFill>
                  <a:srgbClr val="C00000"/>
                </a:solidFill>
                <a:latin typeface="Arial"/>
                <a:cs typeface="Arial"/>
              </a:rPr>
              <a:t>2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, TBR ~ 1, </a:t>
            </a:r>
            <a:r>
              <a:rPr sz="2000" spc="5" dirty="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sz="1950" spc="7" baseline="-21367" dirty="0">
                <a:solidFill>
                  <a:srgbClr val="C00000"/>
                </a:solidFill>
                <a:latin typeface="Arial"/>
                <a:cs typeface="Arial"/>
              </a:rPr>
              <a:t>eng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~</a:t>
            </a:r>
            <a:r>
              <a:rPr sz="2000" spc="6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C00000"/>
                </a:solidFill>
                <a:latin typeface="Arial"/>
                <a:cs typeface="Arial"/>
              </a:rPr>
              <a:t>1</a:t>
            </a:r>
            <a:endParaRPr sz="2000" dirty="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800100"/>
            <a:ext cx="8991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Arial Narrow" panose="020B0606020202030204" pitchFamily="34" charset="0"/>
              </a:rPr>
              <a:t>FNSF:  </a:t>
            </a:r>
            <a:r>
              <a:rPr lang="en-US" sz="2200" dirty="0" smtClean="0">
                <a:latin typeface="Arial Narrow" panose="020B0606020202030204" pitchFamily="34" charset="0"/>
              </a:rPr>
              <a:t>Provide neutron </a:t>
            </a:r>
            <a:r>
              <a:rPr lang="en-US" sz="2200" dirty="0" err="1" smtClean="0">
                <a:latin typeface="Arial Narrow" panose="020B0606020202030204" pitchFamily="34" charset="0"/>
              </a:rPr>
              <a:t>fluence</a:t>
            </a:r>
            <a:r>
              <a:rPr lang="en-US" sz="2200" dirty="0" smtClean="0">
                <a:latin typeface="Arial Narrow" panose="020B0606020202030204" pitchFamily="34" charset="0"/>
              </a:rPr>
              <a:t> for material/component R&amp;D (+ T self-sufficiency?)</a:t>
            </a:r>
          </a:p>
          <a:p>
            <a:r>
              <a:rPr lang="en-US" sz="2200" b="1" dirty="0" smtClean="0">
                <a:latin typeface="Arial Narrow" panose="020B0606020202030204" pitchFamily="34" charset="0"/>
              </a:rPr>
              <a:t>Pilot Plant:  </a:t>
            </a:r>
            <a:r>
              <a:rPr lang="en-US" sz="2200" dirty="0" smtClean="0">
                <a:latin typeface="Arial Narrow" panose="020B0606020202030204" pitchFamily="34" charset="0"/>
              </a:rPr>
              <a:t>Electrical self-sufficiency: </a:t>
            </a:r>
            <a:r>
              <a:rPr lang="en-US" sz="2200" dirty="0" err="1" smtClean="0">
                <a:latin typeface="Arial Narrow" panose="020B0606020202030204" pitchFamily="34" charset="0"/>
              </a:rPr>
              <a:t>Q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eng</a:t>
            </a:r>
            <a:r>
              <a:rPr lang="en-US" sz="2200" dirty="0" smtClean="0">
                <a:latin typeface="Arial Narrow" panose="020B0606020202030204" pitchFamily="34" charset="0"/>
              </a:rPr>
              <a:t> = </a:t>
            </a:r>
            <a:r>
              <a:rPr lang="en-US" sz="2200" dirty="0" err="1" smtClean="0">
                <a:latin typeface="Arial Narrow" panose="020B0606020202030204" pitchFamily="34" charset="0"/>
              </a:rPr>
              <a:t>P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elec</a:t>
            </a:r>
            <a:r>
              <a:rPr lang="en-US" sz="2200" baseline="-25000" dirty="0" smtClean="0">
                <a:latin typeface="Arial Narrow" panose="020B0606020202030204" pitchFamily="34" charset="0"/>
              </a:rPr>
              <a:t> </a:t>
            </a:r>
            <a:r>
              <a:rPr lang="en-US" sz="2200" dirty="0" smtClean="0">
                <a:latin typeface="Arial Narrow" panose="020B0606020202030204" pitchFamily="34" charset="0"/>
              </a:rPr>
              <a:t>/ </a:t>
            </a:r>
            <a:r>
              <a:rPr lang="en-US" sz="2200" dirty="0" err="1" smtClean="0">
                <a:latin typeface="Arial Narrow" panose="020B0606020202030204" pitchFamily="34" charset="0"/>
              </a:rPr>
              <a:t>P</a:t>
            </a:r>
            <a:r>
              <a:rPr lang="en-US" sz="2200" baseline="-25000" dirty="0" err="1" smtClean="0">
                <a:latin typeface="Arial Narrow" panose="020B0606020202030204" pitchFamily="34" charset="0"/>
              </a:rPr>
              <a:t>consumed</a:t>
            </a:r>
            <a:r>
              <a:rPr lang="en-US" sz="2200" dirty="0" smtClean="0">
                <a:latin typeface="Arial Narrow" panose="020B0606020202030204" pitchFamily="34" charset="0"/>
              </a:rPr>
              <a:t> ≥ 1 (+ FNSF mission?)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 l="23093" t="23322" r="19881" b="13478"/>
          <a:stretch>
            <a:fillRect/>
          </a:stretch>
        </p:blipFill>
        <p:spPr bwMode="auto">
          <a:xfrm>
            <a:off x="990600" y="2520276"/>
            <a:ext cx="2849592" cy="234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541819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74295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2800" b="1" dirty="0" smtClean="0"/>
              <a:t>At lower A, high TF winding-pack current density</a:t>
            </a:r>
            <a:br>
              <a:rPr lang="en-US" sz="2800" b="1" dirty="0" smtClean="0"/>
            </a:br>
            <a:r>
              <a:rPr lang="en-US" sz="2800" b="1" dirty="0" smtClean="0"/>
              <a:t>enables access to maximum allowed B</a:t>
            </a:r>
            <a:r>
              <a:rPr lang="en-US" sz="2800" b="1" baseline="-25000" dirty="0" smtClean="0"/>
              <a:t>T</a:t>
            </a:r>
            <a:r>
              <a:rPr lang="en-US" sz="2800" b="1" dirty="0" smtClean="0"/>
              <a:t> at coil</a:t>
            </a:r>
            <a:endParaRPr lang="en-US" sz="2800" b="1" dirty="0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1729794" y="2549924"/>
            <a:ext cx="1819274" cy="116482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12T:  ITER-like TF coil limit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(Nb</a:t>
            </a:r>
            <a:r>
              <a:rPr lang="en-US" sz="2000" b="1" baseline="-2500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3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Sn, 11.8T)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1718761" y="1253879"/>
            <a:ext cx="2352674" cy="76708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rgbClr val="FF0000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 Narrow" panose="020B0606020202030204" pitchFamily="34" charset="0"/>
              </a:rPr>
              <a:t>19T:  Present CORC HTS limit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3341767" y="1487560"/>
            <a:ext cx="718635" cy="0"/>
          </a:xfrm>
          <a:prstGeom prst="straightConnector1">
            <a:avLst/>
          </a:prstGeom>
          <a:ln w="57150">
            <a:solidFill>
              <a:schemeClr val="tx1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3548565" y="2800350"/>
            <a:ext cx="533903" cy="0"/>
          </a:xfrm>
          <a:prstGeom prst="straightConnector1">
            <a:avLst/>
          </a:prstGeom>
          <a:ln w="57150">
            <a:solidFill>
              <a:srgbClr val="FF9933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2281545"/>
              </p:ext>
            </p:extLst>
          </p:nvPr>
        </p:nvGraphicFramePr>
        <p:xfrm>
          <a:off x="4071435" y="911624"/>
          <a:ext cx="5054865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85800" y="4248150"/>
            <a:ext cx="7772400" cy="5909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Coil structure sized to maintain ≤ 0.3% strain on winding pack</a:t>
            </a:r>
          </a:p>
          <a:p>
            <a:pPr marL="177800" indent="-1778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dirty="0"/>
              <a:t>Effective inboard </a:t>
            </a:r>
            <a:r>
              <a:rPr lang="en-US" dirty="0" smtClean="0"/>
              <a:t>tungsten carbide (WC) </a:t>
            </a:r>
            <a:r>
              <a:rPr lang="en-US" dirty="0"/>
              <a:t>neutron shield thickness = </a:t>
            </a:r>
            <a:r>
              <a:rPr lang="en-US" dirty="0" smtClean="0"/>
              <a:t>60cm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1270722"/>
            <a:ext cx="1421052" cy="2444028"/>
            <a:chOff x="152400" y="1270722"/>
            <a:chExt cx="1421052" cy="2444028"/>
          </a:xfrm>
        </p:grpSpPr>
        <p:grpSp>
          <p:nvGrpSpPr>
            <p:cNvPr id="8" name="Group 7"/>
            <p:cNvGrpSpPr/>
            <p:nvPr/>
          </p:nvGrpSpPr>
          <p:grpSpPr>
            <a:xfrm>
              <a:off x="152400" y="1270722"/>
              <a:ext cx="1066550" cy="2444028"/>
              <a:chOff x="302515" y="1890047"/>
              <a:chExt cx="1066550" cy="3120929"/>
            </a:xfrm>
          </p:grpSpPr>
          <p:sp>
            <p:nvSpPr>
              <p:cNvPr id="7" name="TextBox 6"/>
              <p:cNvSpPr txBox="1"/>
              <p:nvPr/>
            </p:nvSpPr>
            <p:spPr>
              <a:xfrm>
                <a:off x="302515" y="1890047"/>
                <a:ext cx="1039254" cy="1272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3200" b="1" dirty="0" smtClean="0">
                    <a:latin typeface="Arial Narrow" panose="020B0606020202030204" pitchFamily="34" charset="0"/>
                  </a:rPr>
                  <a:t>J</a:t>
                </a:r>
                <a:r>
                  <a:rPr lang="en-US" sz="3200" b="1" baseline="-25000" dirty="0" smtClean="0">
                    <a:latin typeface="Arial Narrow" panose="020B0606020202030204" pitchFamily="34" charset="0"/>
                  </a:rPr>
                  <a:t>WP</a:t>
                </a:r>
                <a:r>
                  <a:rPr lang="en-US" sz="2400" b="1" dirty="0" smtClean="0">
                    <a:latin typeface="Arial Narrow" panose="020B0606020202030204" pitchFamily="34" charset="0"/>
                  </a:rPr>
                  <a:t> [MA/m</a:t>
                </a:r>
                <a:r>
                  <a:rPr lang="en-US" sz="2400" b="1" baseline="30000" dirty="0" smtClean="0">
                    <a:latin typeface="Arial Narrow" panose="020B0606020202030204" pitchFamily="34" charset="0"/>
                  </a:rPr>
                  <a:t>2</a:t>
                </a:r>
                <a:r>
                  <a:rPr lang="en-US" sz="2400" b="1" dirty="0" smtClean="0">
                    <a:latin typeface="Arial Narrow" panose="020B0606020202030204" pitchFamily="34" charset="0"/>
                  </a:rPr>
                  <a:t>]</a:t>
                </a:r>
                <a:endParaRPr lang="en-US" sz="2400" b="1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810" y="3020252"/>
                <a:ext cx="1039255" cy="19907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9" name="TextBox 18"/>
            <p:cNvSpPr txBox="1"/>
            <p:nvPr/>
          </p:nvSpPr>
          <p:spPr>
            <a:xfrm>
              <a:off x="990600" y="3328416"/>
              <a:ext cx="582852" cy="32932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tx1"/>
              </a:solidFill>
            </a:ln>
          </p:spPr>
          <p:txBody>
            <a:bodyPr wrap="none" lIns="45720" tIns="54864" rIns="45720" bIns="27432" rtlCol="0">
              <a:spAutoFit/>
            </a:bodyPr>
            <a:lstStyle/>
            <a:p>
              <a:r>
                <a:rPr lang="en-US" sz="1600" b="1" dirty="0" smtClean="0"/>
                <a:t>(12T)</a:t>
              </a:r>
              <a:endParaRPr lang="en-US" sz="1600" b="1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944881" y="3257550"/>
              <a:ext cx="45719" cy="381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990600" y="3181350"/>
              <a:ext cx="121920" cy="1524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2498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en-US" sz="3000" b="1" dirty="0" smtClean="0"/>
              <a:t>A = 1.8-2.3 maximizes TF magnet utilization,</a:t>
            </a:r>
            <a:br>
              <a:rPr lang="en-US" sz="3000" b="1" dirty="0" smtClean="0"/>
            </a:br>
            <a:r>
              <a:rPr lang="en-US" sz="3000" b="1" dirty="0" smtClean="0"/>
              <a:t>and TF will be significant fraction of core cost </a:t>
            </a:r>
            <a:endParaRPr lang="en-US" sz="3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1550"/>
            <a:ext cx="6324600" cy="3777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053971" y="1123950"/>
            <a:ext cx="1480429" cy="1935839"/>
            <a:chOff x="7534685" y="1968880"/>
            <a:chExt cx="1480429" cy="2395267"/>
          </a:xfrm>
        </p:grpSpPr>
        <p:sp>
          <p:nvSpPr>
            <p:cNvPr id="32" name="Rectangle 31"/>
            <p:cNvSpPr/>
            <p:nvPr/>
          </p:nvSpPr>
          <p:spPr>
            <a:xfrm>
              <a:off x="7534685" y="1968880"/>
              <a:ext cx="1480429" cy="23952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4" name="Freeform 201"/>
            <p:cNvSpPr>
              <a:spLocks/>
            </p:cNvSpPr>
            <p:nvPr/>
          </p:nvSpPr>
          <p:spPr bwMode="auto">
            <a:xfrm>
              <a:off x="7753350" y="2914579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4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9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9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4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81BD"/>
            </a:solidFill>
            <a:ln w="1588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202"/>
            <p:cNvSpPr>
              <a:spLocks/>
            </p:cNvSpPr>
            <p:nvPr/>
          </p:nvSpPr>
          <p:spPr bwMode="auto">
            <a:xfrm>
              <a:off x="7910490" y="2864936"/>
              <a:ext cx="151722" cy="136518"/>
            </a:xfrm>
            <a:custGeom>
              <a:avLst/>
              <a:gdLst>
                <a:gd name="T0" fmla="*/ 56 w 111"/>
                <a:gd name="T1" fmla="*/ 0 h 112"/>
                <a:gd name="T2" fmla="*/ 111 w 111"/>
                <a:gd name="T3" fmla="*/ 56 h 112"/>
                <a:gd name="T4" fmla="*/ 56 w 111"/>
                <a:gd name="T5" fmla="*/ 112 h 112"/>
                <a:gd name="T6" fmla="*/ 0 w 111"/>
                <a:gd name="T7" fmla="*/ 56 h 112"/>
                <a:gd name="T8" fmla="*/ 56 w 11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lnTo>
                    <a:pt x="111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203"/>
            <p:cNvSpPr>
              <a:spLocks noEditPoints="1"/>
            </p:cNvSpPr>
            <p:nvPr/>
          </p:nvSpPr>
          <p:spPr bwMode="auto">
            <a:xfrm>
              <a:off x="7902363" y="2857489"/>
              <a:ext cx="167977" cy="151411"/>
            </a:xfrm>
            <a:custGeom>
              <a:avLst/>
              <a:gdLst>
                <a:gd name="T0" fmla="*/ 58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1 w 123"/>
                <a:gd name="T7" fmla="*/ 57 h 123"/>
                <a:gd name="T8" fmla="*/ 123 w 123"/>
                <a:gd name="T9" fmla="*/ 61 h 123"/>
                <a:gd name="T10" fmla="*/ 121 w 123"/>
                <a:gd name="T11" fmla="*/ 65 h 123"/>
                <a:gd name="T12" fmla="*/ 65 w 123"/>
                <a:gd name="T13" fmla="*/ 123 h 123"/>
                <a:gd name="T14" fmla="*/ 62 w 123"/>
                <a:gd name="T15" fmla="*/ 123 h 123"/>
                <a:gd name="T16" fmla="*/ 58 w 123"/>
                <a:gd name="T17" fmla="*/ 123 h 123"/>
                <a:gd name="T18" fmla="*/ 0 w 123"/>
                <a:gd name="T19" fmla="*/ 65 h 123"/>
                <a:gd name="T20" fmla="*/ 0 w 123"/>
                <a:gd name="T21" fmla="*/ 61 h 123"/>
                <a:gd name="T22" fmla="*/ 0 w 123"/>
                <a:gd name="T23" fmla="*/ 57 h 123"/>
                <a:gd name="T24" fmla="*/ 58 w 123"/>
                <a:gd name="T25" fmla="*/ 2 h 123"/>
                <a:gd name="T26" fmla="*/ 10 w 123"/>
                <a:gd name="T27" fmla="*/ 65 h 123"/>
                <a:gd name="T28" fmla="*/ 10 w 123"/>
                <a:gd name="T29" fmla="*/ 57 h 123"/>
                <a:gd name="T30" fmla="*/ 65 w 123"/>
                <a:gd name="T31" fmla="*/ 113 h 123"/>
                <a:gd name="T32" fmla="*/ 58 w 123"/>
                <a:gd name="T33" fmla="*/ 113 h 123"/>
                <a:gd name="T34" fmla="*/ 113 w 123"/>
                <a:gd name="T35" fmla="*/ 57 h 123"/>
                <a:gd name="T36" fmla="*/ 113 w 123"/>
                <a:gd name="T37" fmla="*/ 65 h 123"/>
                <a:gd name="T38" fmla="*/ 58 w 123"/>
                <a:gd name="T39" fmla="*/ 9 h 123"/>
                <a:gd name="T40" fmla="*/ 65 w 123"/>
                <a:gd name="T41" fmla="*/ 9 h 123"/>
                <a:gd name="T42" fmla="*/ 10 w 123"/>
                <a:gd name="T43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58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1" y="57"/>
                  </a:lnTo>
                  <a:lnTo>
                    <a:pt x="123" y="61"/>
                  </a:lnTo>
                  <a:lnTo>
                    <a:pt x="121" y="65"/>
                  </a:lnTo>
                  <a:lnTo>
                    <a:pt x="65" y="123"/>
                  </a:lnTo>
                  <a:lnTo>
                    <a:pt x="62" y="123"/>
                  </a:lnTo>
                  <a:lnTo>
                    <a:pt x="58" y="12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58" y="2"/>
                  </a:lnTo>
                  <a:close/>
                  <a:moveTo>
                    <a:pt x="10" y="65"/>
                  </a:moveTo>
                  <a:lnTo>
                    <a:pt x="10" y="57"/>
                  </a:lnTo>
                  <a:lnTo>
                    <a:pt x="65" y="113"/>
                  </a:lnTo>
                  <a:lnTo>
                    <a:pt x="58" y="113"/>
                  </a:lnTo>
                  <a:lnTo>
                    <a:pt x="113" y="57"/>
                  </a:lnTo>
                  <a:lnTo>
                    <a:pt x="113" y="65"/>
                  </a:lnTo>
                  <a:lnTo>
                    <a:pt x="58" y="9"/>
                  </a:lnTo>
                  <a:lnTo>
                    <a:pt x="65" y="9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4A7EBB"/>
            </a:solidFill>
            <a:ln w="1588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204"/>
            <p:cNvSpPr>
              <a:spLocks noChangeArrowheads="1"/>
            </p:cNvSpPr>
            <p:nvPr/>
          </p:nvSpPr>
          <p:spPr bwMode="auto">
            <a:xfrm>
              <a:off x="8297456" y="2727551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8" name="Freeform 205"/>
            <p:cNvSpPr>
              <a:spLocks/>
            </p:cNvSpPr>
            <p:nvPr/>
          </p:nvSpPr>
          <p:spPr bwMode="auto">
            <a:xfrm>
              <a:off x="7753350" y="321740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206"/>
            <p:cNvSpPr>
              <a:spLocks noChangeArrowheads="1"/>
            </p:cNvSpPr>
            <p:nvPr/>
          </p:nvSpPr>
          <p:spPr bwMode="auto">
            <a:xfrm>
              <a:off x="7910490" y="3170240"/>
              <a:ext cx="151722" cy="13651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207"/>
            <p:cNvSpPr>
              <a:spLocks noEditPoints="1"/>
            </p:cNvSpPr>
            <p:nvPr/>
          </p:nvSpPr>
          <p:spPr bwMode="auto">
            <a:xfrm>
              <a:off x="7902363" y="3162793"/>
              <a:ext cx="167977" cy="151411"/>
            </a:xfrm>
            <a:custGeom>
              <a:avLst/>
              <a:gdLst>
                <a:gd name="T0" fmla="*/ 0 w 123"/>
                <a:gd name="T1" fmla="*/ 6 h 123"/>
                <a:gd name="T2" fmla="*/ 0 w 123"/>
                <a:gd name="T3" fmla="*/ 0 h 123"/>
                <a:gd name="T4" fmla="*/ 6 w 123"/>
                <a:gd name="T5" fmla="*/ 0 h 123"/>
                <a:gd name="T6" fmla="*/ 117 w 123"/>
                <a:gd name="T7" fmla="*/ 0 h 123"/>
                <a:gd name="T8" fmla="*/ 121 w 123"/>
                <a:gd name="T9" fmla="*/ 0 h 123"/>
                <a:gd name="T10" fmla="*/ 123 w 123"/>
                <a:gd name="T11" fmla="*/ 6 h 123"/>
                <a:gd name="T12" fmla="*/ 123 w 123"/>
                <a:gd name="T13" fmla="*/ 118 h 123"/>
                <a:gd name="T14" fmla="*/ 121 w 123"/>
                <a:gd name="T15" fmla="*/ 121 h 123"/>
                <a:gd name="T16" fmla="*/ 117 w 123"/>
                <a:gd name="T17" fmla="*/ 123 h 123"/>
                <a:gd name="T18" fmla="*/ 6 w 123"/>
                <a:gd name="T19" fmla="*/ 123 h 123"/>
                <a:gd name="T20" fmla="*/ 0 w 123"/>
                <a:gd name="T21" fmla="*/ 121 h 123"/>
                <a:gd name="T22" fmla="*/ 0 w 123"/>
                <a:gd name="T23" fmla="*/ 118 h 123"/>
                <a:gd name="T24" fmla="*/ 0 w 123"/>
                <a:gd name="T25" fmla="*/ 6 h 123"/>
                <a:gd name="T26" fmla="*/ 12 w 123"/>
                <a:gd name="T27" fmla="*/ 118 h 123"/>
                <a:gd name="T28" fmla="*/ 6 w 123"/>
                <a:gd name="T29" fmla="*/ 112 h 123"/>
                <a:gd name="T30" fmla="*/ 117 w 123"/>
                <a:gd name="T31" fmla="*/ 112 h 123"/>
                <a:gd name="T32" fmla="*/ 112 w 123"/>
                <a:gd name="T33" fmla="*/ 118 h 123"/>
                <a:gd name="T34" fmla="*/ 112 w 123"/>
                <a:gd name="T35" fmla="*/ 6 h 123"/>
                <a:gd name="T36" fmla="*/ 117 w 123"/>
                <a:gd name="T37" fmla="*/ 12 h 123"/>
                <a:gd name="T38" fmla="*/ 6 w 123"/>
                <a:gd name="T39" fmla="*/ 12 h 123"/>
                <a:gd name="T40" fmla="*/ 12 w 123"/>
                <a:gd name="T41" fmla="*/ 6 h 123"/>
                <a:gd name="T42" fmla="*/ 12 w 123"/>
                <a:gd name="T43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3" y="6"/>
                  </a:lnTo>
                  <a:lnTo>
                    <a:pt x="123" y="118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6"/>
                  </a:lnTo>
                  <a:close/>
                  <a:moveTo>
                    <a:pt x="12" y="118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18"/>
                  </a:lnTo>
                  <a:lnTo>
                    <a:pt x="112" y="6"/>
                  </a:lnTo>
                  <a:lnTo>
                    <a:pt x="117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Rectangle 208"/>
            <p:cNvSpPr>
              <a:spLocks noChangeArrowheads="1"/>
            </p:cNvSpPr>
            <p:nvPr/>
          </p:nvSpPr>
          <p:spPr bwMode="auto">
            <a:xfrm>
              <a:off x="8297456" y="3032855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Freeform 209"/>
            <p:cNvSpPr>
              <a:spLocks/>
            </p:cNvSpPr>
            <p:nvPr/>
          </p:nvSpPr>
          <p:spPr bwMode="auto">
            <a:xfrm>
              <a:off x="7753350" y="352022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210"/>
            <p:cNvSpPr>
              <a:spLocks/>
            </p:cNvSpPr>
            <p:nvPr/>
          </p:nvSpPr>
          <p:spPr bwMode="auto">
            <a:xfrm>
              <a:off x="7910490" y="3473061"/>
              <a:ext cx="151722" cy="136518"/>
            </a:xfrm>
            <a:custGeom>
              <a:avLst/>
              <a:gdLst>
                <a:gd name="T0" fmla="*/ 56 w 111"/>
                <a:gd name="T1" fmla="*/ 0 h 111"/>
                <a:gd name="T2" fmla="*/ 111 w 111"/>
                <a:gd name="T3" fmla="*/ 111 h 111"/>
                <a:gd name="T4" fmla="*/ 0 w 111"/>
                <a:gd name="T5" fmla="*/ 111 h 111"/>
                <a:gd name="T6" fmla="*/ 56 w 111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111" y="111"/>
                  </a:lnTo>
                  <a:lnTo>
                    <a:pt x="0" y="1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4" name="Freeform 212"/>
            <p:cNvSpPr>
              <a:spLocks noEditPoints="1"/>
            </p:cNvSpPr>
            <p:nvPr/>
          </p:nvSpPr>
          <p:spPr bwMode="auto">
            <a:xfrm>
              <a:off x="7902362" y="3465613"/>
              <a:ext cx="167977" cy="151411"/>
            </a:xfrm>
            <a:custGeom>
              <a:avLst/>
              <a:gdLst>
                <a:gd name="T0" fmla="*/ 56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3 w 123"/>
                <a:gd name="T7" fmla="*/ 116 h 123"/>
                <a:gd name="T8" fmla="*/ 121 w 123"/>
                <a:gd name="T9" fmla="*/ 121 h 123"/>
                <a:gd name="T10" fmla="*/ 117 w 123"/>
                <a:gd name="T11" fmla="*/ 123 h 123"/>
                <a:gd name="T12" fmla="*/ 6 w 123"/>
                <a:gd name="T13" fmla="*/ 123 h 123"/>
                <a:gd name="T14" fmla="*/ 0 w 123"/>
                <a:gd name="T15" fmla="*/ 121 h 123"/>
                <a:gd name="T16" fmla="*/ 0 w 123"/>
                <a:gd name="T17" fmla="*/ 116 h 123"/>
                <a:gd name="T18" fmla="*/ 56 w 123"/>
                <a:gd name="T19" fmla="*/ 2 h 123"/>
                <a:gd name="T20" fmla="*/ 10 w 123"/>
                <a:gd name="T21" fmla="*/ 121 h 123"/>
                <a:gd name="T22" fmla="*/ 6 w 123"/>
                <a:gd name="T23" fmla="*/ 112 h 123"/>
                <a:gd name="T24" fmla="*/ 117 w 123"/>
                <a:gd name="T25" fmla="*/ 112 h 123"/>
                <a:gd name="T26" fmla="*/ 112 w 123"/>
                <a:gd name="T27" fmla="*/ 121 h 123"/>
                <a:gd name="T28" fmla="*/ 56 w 123"/>
                <a:gd name="T29" fmla="*/ 8 h 123"/>
                <a:gd name="T30" fmla="*/ 65 w 123"/>
                <a:gd name="T31" fmla="*/ 8 h 123"/>
                <a:gd name="T32" fmla="*/ 10 w 123"/>
                <a:gd name="T33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23">
                  <a:moveTo>
                    <a:pt x="56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3" y="116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56" y="2"/>
                  </a:lnTo>
                  <a:close/>
                  <a:moveTo>
                    <a:pt x="10" y="121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21"/>
                  </a:lnTo>
                  <a:lnTo>
                    <a:pt x="56" y="8"/>
                  </a:lnTo>
                  <a:lnTo>
                    <a:pt x="65" y="8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Rectangle 213"/>
            <p:cNvSpPr>
              <a:spLocks noChangeArrowheads="1"/>
            </p:cNvSpPr>
            <p:nvPr/>
          </p:nvSpPr>
          <p:spPr bwMode="auto">
            <a:xfrm>
              <a:off x="8297454" y="3335674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6" name="Freeform 214"/>
            <p:cNvSpPr>
              <a:spLocks/>
            </p:cNvSpPr>
            <p:nvPr/>
          </p:nvSpPr>
          <p:spPr bwMode="auto">
            <a:xfrm>
              <a:off x="7753350" y="3825524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Freeform 215"/>
            <p:cNvSpPr>
              <a:spLocks noEditPoints="1"/>
            </p:cNvSpPr>
            <p:nvPr/>
          </p:nvSpPr>
          <p:spPr bwMode="auto">
            <a:xfrm>
              <a:off x="7910490" y="3775881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0 w 111"/>
                <a:gd name="T7" fmla="*/ 111 h 111"/>
                <a:gd name="T8" fmla="*/ 111 w 111"/>
                <a:gd name="T9" fmla="*/ 0 h 111"/>
                <a:gd name="T10" fmla="*/ 0 w 111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8" name="Freeform 216"/>
            <p:cNvSpPr>
              <a:spLocks noEditPoints="1"/>
            </p:cNvSpPr>
            <p:nvPr/>
          </p:nvSpPr>
          <p:spPr bwMode="auto">
            <a:xfrm>
              <a:off x="7902362" y="3770917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2 h 121"/>
                <a:gd name="T8" fmla="*/ 112 w 121"/>
                <a:gd name="T9" fmla="*/ 121 h 121"/>
                <a:gd name="T10" fmla="*/ 0 w 121"/>
                <a:gd name="T11" fmla="*/ 112 h 121"/>
                <a:gd name="T12" fmla="*/ 112 w 121"/>
                <a:gd name="T13" fmla="*/ 0 h 121"/>
                <a:gd name="T14" fmla="*/ 121 w 121"/>
                <a:gd name="T15" fmla="*/ 10 h 121"/>
                <a:gd name="T16" fmla="*/ 10 w 121"/>
                <a:gd name="T17" fmla="*/ 121 h 121"/>
                <a:gd name="T18" fmla="*/ 0 w 121"/>
                <a:gd name="T1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2"/>
                  </a:lnTo>
                  <a:lnTo>
                    <a:pt x="112" y="121"/>
                  </a:lnTo>
                  <a:close/>
                  <a:moveTo>
                    <a:pt x="0" y="112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Rectangle 217"/>
            <p:cNvSpPr>
              <a:spLocks noChangeArrowheads="1"/>
            </p:cNvSpPr>
            <p:nvPr/>
          </p:nvSpPr>
          <p:spPr bwMode="auto">
            <a:xfrm>
              <a:off x="8297454" y="3638496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Freeform 218"/>
            <p:cNvSpPr>
              <a:spLocks/>
            </p:cNvSpPr>
            <p:nvPr/>
          </p:nvSpPr>
          <p:spPr bwMode="auto">
            <a:xfrm>
              <a:off x="7753350" y="4128345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Freeform 219"/>
            <p:cNvSpPr>
              <a:spLocks noEditPoints="1"/>
            </p:cNvSpPr>
            <p:nvPr/>
          </p:nvSpPr>
          <p:spPr bwMode="auto">
            <a:xfrm>
              <a:off x="7910490" y="4078702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56 w 111"/>
                <a:gd name="T7" fmla="*/ 0 h 111"/>
                <a:gd name="T8" fmla="*/ 56 w 111"/>
                <a:gd name="T9" fmla="*/ 111 h 111"/>
                <a:gd name="T10" fmla="*/ 56 w 111"/>
                <a:gd name="T11" fmla="*/ 0 h 111"/>
                <a:gd name="T12" fmla="*/ 0 w 111"/>
                <a:gd name="T13" fmla="*/ 111 h 111"/>
                <a:gd name="T14" fmla="*/ 111 w 111"/>
                <a:gd name="T15" fmla="*/ 0 h 111"/>
                <a:gd name="T16" fmla="*/ 0 w 111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56" y="0"/>
                  </a:moveTo>
                  <a:lnTo>
                    <a:pt x="56" y="111"/>
                  </a:lnTo>
                  <a:lnTo>
                    <a:pt x="56" y="0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2" name="Freeform 220"/>
            <p:cNvSpPr>
              <a:spLocks noEditPoints="1"/>
            </p:cNvSpPr>
            <p:nvPr/>
          </p:nvSpPr>
          <p:spPr bwMode="auto">
            <a:xfrm>
              <a:off x="7902362" y="4073738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1 h 121"/>
                <a:gd name="T8" fmla="*/ 112 w 121"/>
                <a:gd name="T9" fmla="*/ 121 h 121"/>
                <a:gd name="T10" fmla="*/ 67 w 121"/>
                <a:gd name="T11" fmla="*/ 6 h 121"/>
                <a:gd name="T12" fmla="*/ 67 w 121"/>
                <a:gd name="T13" fmla="*/ 117 h 121"/>
                <a:gd name="T14" fmla="*/ 56 w 121"/>
                <a:gd name="T15" fmla="*/ 117 h 121"/>
                <a:gd name="T16" fmla="*/ 56 w 121"/>
                <a:gd name="T17" fmla="*/ 6 h 121"/>
                <a:gd name="T18" fmla="*/ 67 w 121"/>
                <a:gd name="T19" fmla="*/ 6 h 121"/>
                <a:gd name="T20" fmla="*/ 0 w 121"/>
                <a:gd name="T21" fmla="*/ 111 h 121"/>
                <a:gd name="T22" fmla="*/ 112 w 121"/>
                <a:gd name="T23" fmla="*/ 0 h 121"/>
                <a:gd name="T24" fmla="*/ 121 w 121"/>
                <a:gd name="T25" fmla="*/ 10 h 121"/>
                <a:gd name="T26" fmla="*/ 10 w 121"/>
                <a:gd name="T27" fmla="*/ 121 h 121"/>
                <a:gd name="T28" fmla="*/ 0 w 121"/>
                <a:gd name="T2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1"/>
                  </a:lnTo>
                  <a:lnTo>
                    <a:pt x="112" y="121"/>
                  </a:lnTo>
                  <a:close/>
                  <a:moveTo>
                    <a:pt x="67" y="6"/>
                  </a:moveTo>
                  <a:lnTo>
                    <a:pt x="67" y="117"/>
                  </a:lnTo>
                  <a:lnTo>
                    <a:pt x="56" y="117"/>
                  </a:lnTo>
                  <a:lnTo>
                    <a:pt x="56" y="6"/>
                  </a:lnTo>
                  <a:lnTo>
                    <a:pt x="67" y="6"/>
                  </a:lnTo>
                  <a:close/>
                  <a:moveTo>
                    <a:pt x="0" y="111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3" name="Rectangle 221"/>
            <p:cNvSpPr>
              <a:spLocks noChangeArrowheads="1"/>
            </p:cNvSpPr>
            <p:nvPr/>
          </p:nvSpPr>
          <p:spPr bwMode="auto">
            <a:xfrm>
              <a:off x="8297454" y="3943798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7672113" y="1968880"/>
              <a:ext cx="1225014" cy="94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Eff. shield</a:t>
              </a:r>
            </a:p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thickness: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581400" y="1504950"/>
            <a:ext cx="213360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J</a:t>
            </a:r>
            <a:r>
              <a:rPr lang="en-US" sz="2000" b="1" baseline="-25000" dirty="0" smtClean="0"/>
              <a:t>WP</a:t>
            </a:r>
            <a:r>
              <a:rPr lang="en-US" sz="2000" b="1" dirty="0" smtClean="0"/>
              <a:t> = 70MA/m</a:t>
            </a:r>
            <a:r>
              <a:rPr lang="en-US" sz="2000" b="1" baseline="30000" dirty="0" smtClean="0"/>
              <a:t>2</a:t>
            </a:r>
            <a:endParaRPr lang="en-US" sz="2000" b="1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6391685" y="3409950"/>
            <a:ext cx="2701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A=4 utilization ~1/3-1/2 of maximum at low A</a:t>
            </a:r>
            <a:endParaRPr lang="en-US" b="1" dirty="0"/>
          </a:p>
        </p:txBody>
      </p:sp>
      <p:sp>
        <p:nvSpPr>
          <p:cNvPr id="30" name="Right Brace 29"/>
          <p:cNvSpPr/>
          <p:nvPr/>
        </p:nvSpPr>
        <p:spPr>
          <a:xfrm>
            <a:off x="6172200" y="3379019"/>
            <a:ext cx="159407" cy="448662"/>
          </a:xfrm>
          <a:prstGeom prst="rightBrace">
            <a:avLst>
              <a:gd name="adj1" fmla="val 16995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31" name="Straight Connector 30"/>
          <p:cNvCxnSpPr>
            <a:stCxn id="30" idx="1"/>
          </p:cNvCxnSpPr>
          <p:nvPr/>
        </p:nvCxnSpPr>
        <p:spPr>
          <a:xfrm>
            <a:off x="6331607" y="3603350"/>
            <a:ext cx="120157" cy="3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ight Brace 32"/>
          <p:cNvSpPr/>
          <p:nvPr/>
        </p:nvSpPr>
        <p:spPr>
          <a:xfrm rot="5400000">
            <a:off x="1998114" y="3621636"/>
            <a:ext cx="194770" cy="1143001"/>
          </a:xfrm>
          <a:prstGeom prst="rightBrace">
            <a:avLst>
              <a:gd name="adj1" fmla="val 16995"/>
              <a:gd name="adj2" fmla="val 7258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H="1">
            <a:off x="1621384" y="4290520"/>
            <a:ext cx="207416" cy="26243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152400" y="448841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Optimal range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42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/>
              <a:t>A </a:t>
            </a:r>
            <a:r>
              <a:rPr lang="en-US" b="1" dirty="0"/>
              <a:t>≥</a:t>
            </a:r>
            <a:r>
              <a:rPr lang="en-US" sz="3600" b="1" dirty="0" smtClean="0"/>
              <a:t> 3 maximizes blanket volume utilization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1099"/>
            <a:ext cx="6578633" cy="3946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6729616" y="3333750"/>
            <a:ext cx="2261984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</a:t>
            </a:r>
            <a:r>
              <a:rPr lang="en-US" sz="2400" baseline="-25000" dirty="0" smtClean="0"/>
              <a:t>WP</a:t>
            </a:r>
            <a:r>
              <a:rPr lang="en-US" sz="2400" dirty="0" smtClean="0"/>
              <a:t> = 70MA/m</a:t>
            </a:r>
            <a:r>
              <a:rPr lang="en-US" sz="2400" baseline="30000" dirty="0" smtClean="0"/>
              <a:t>2</a:t>
            </a:r>
            <a:endParaRPr lang="en-US" sz="2400" baseline="300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7130171" y="1276350"/>
            <a:ext cx="1480429" cy="1935839"/>
            <a:chOff x="7534685" y="1968880"/>
            <a:chExt cx="1480429" cy="2395267"/>
          </a:xfrm>
        </p:grpSpPr>
        <p:sp>
          <p:nvSpPr>
            <p:cNvPr id="31" name="Rectangle 30"/>
            <p:cNvSpPr/>
            <p:nvPr/>
          </p:nvSpPr>
          <p:spPr>
            <a:xfrm>
              <a:off x="7534685" y="1968880"/>
              <a:ext cx="1480429" cy="23952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2" name="Freeform 201"/>
            <p:cNvSpPr>
              <a:spLocks/>
            </p:cNvSpPr>
            <p:nvPr/>
          </p:nvSpPr>
          <p:spPr bwMode="auto">
            <a:xfrm>
              <a:off x="7753350" y="2914579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4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9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9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4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F81BD"/>
            </a:solidFill>
            <a:ln w="1588">
              <a:solidFill>
                <a:srgbClr val="4F81BD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202"/>
            <p:cNvSpPr>
              <a:spLocks/>
            </p:cNvSpPr>
            <p:nvPr/>
          </p:nvSpPr>
          <p:spPr bwMode="auto">
            <a:xfrm>
              <a:off x="7910490" y="2864936"/>
              <a:ext cx="151722" cy="136518"/>
            </a:xfrm>
            <a:custGeom>
              <a:avLst/>
              <a:gdLst>
                <a:gd name="T0" fmla="*/ 56 w 111"/>
                <a:gd name="T1" fmla="*/ 0 h 112"/>
                <a:gd name="T2" fmla="*/ 111 w 111"/>
                <a:gd name="T3" fmla="*/ 56 h 112"/>
                <a:gd name="T4" fmla="*/ 56 w 111"/>
                <a:gd name="T5" fmla="*/ 112 h 112"/>
                <a:gd name="T6" fmla="*/ 0 w 111"/>
                <a:gd name="T7" fmla="*/ 56 h 112"/>
                <a:gd name="T8" fmla="*/ 56 w 111"/>
                <a:gd name="T9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2">
                  <a:moveTo>
                    <a:pt x="56" y="0"/>
                  </a:moveTo>
                  <a:lnTo>
                    <a:pt x="111" y="56"/>
                  </a:lnTo>
                  <a:lnTo>
                    <a:pt x="56" y="112"/>
                  </a:lnTo>
                  <a:lnTo>
                    <a:pt x="0" y="56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203"/>
            <p:cNvSpPr>
              <a:spLocks noEditPoints="1"/>
            </p:cNvSpPr>
            <p:nvPr/>
          </p:nvSpPr>
          <p:spPr bwMode="auto">
            <a:xfrm>
              <a:off x="7902363" y="2857489"/>
              <a:ext cx="167977" cy="151411"/>
            </a:xfrm>
            <a:custGeom>
              <a:avLst/>
              <a:gdLst>
                <a:gd name="T0" fmla="*/ 58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1 w 123"/>
                <a:gd name="T7" fmla="*/ 57 h 123"/>
                <a:gd name="T8" fmla="*/ 123 w 123"/>
                <a:gd name="T9" fmla="*/ 61 h 123"/>
                <a:gd name="T10" fmla="*/ 121 w 123"/>
                <a:gd name="T11" fmla="*/ 65 h 123"/>
                <a:gd name="T12" fmla="*/ 65 w 123"/>
                <a:gd name="T13" fmla="*/ 123 h 123"/>
                <a:gd name="T14" fmla="*/ 62 w 123"/>
                <a:gd name="T15" fmla="*/ 123 h 123"/>
                <a:gd name="T16" fmla="*/ 58 w 123"/>
                <a:gd name="T17" fmla="*/ 123 h 123"/>
                <a:gd name="T18" fmla="*/ 0 w 123"/>
                <a:gd name="T19" fmla="*/ 65 h 123"/>
                <a:gd name="T20" fmla="*/ 0 w 123"/>
                <a:gd name="T21" fmla="*/ 61 h 123"/>
                <a:gd name="T22" fmla="*/ 0 w 123"/>
                <a:gd name="T23" fmla="*/ 57 h 123"/>
                <a:gd name="T24" fmla="*/ 58 w 123"/>
                <a:gd name="T25" fmla="*/ 2 h 123"/>
                <a:gd name="T26" fmla="*/ 10 w 123"/>
                <a:gd name="T27" fmla="*/ 65 h 123"/>
                <a:gd name="T28" fmla="*/ 10 w 123"/>
                <a:gd name="T29" fmla="*/ 57 h 123"/>
                <a:gd name="T30" fmla="*/ 65 w 123"/>
                <a:gd name="T31" fmla="*/ 113 h 123"/>
                <a:gd name="T32" fmla="*/ 58 w 123"/>
                <a:gd name="T33" fmla="*/ 113 h 123"/>
                <a:gd name="T34" fmla="*/ 113 w 123"/>
                <a:gd name="T35" fmla="*/ 57 h 123"/>
                <a:gd name="T36" fmla="*/ 113 w 123"/>
                <a:gd name="T37" fmla="*/ 65 h 123"/>
                <a:gd name="T38" fmla="*/ 58 w 123"/>
                <a:gd name="T39" fmla="*/ 9 h 123"/>
                <a:gd name="T40" fmla="*/ 65 w 123"/>
                <a:gd name="T41" fmla="*/ 9 h 123"/>
                <a:gd name="T42" fmla="*/ 10 w 123"/>
                <a:gd name="T43" fmla="*/ 6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58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1" y="57"/>
                  </a:lnTo>
                  <a:lnTo>
                    <a:pt x="123" y="61"/>
                  </a:lnTo>
                  <a:lnTo>
                    <a:pt x="121" y="65"/>
                  </a:lnTo>
                  <a:lnTo>
                    <a:pt x="65" y="123"/>
                  </a:lnTo>
                  <a:lnTo>
                    <a:pt x="62" y="123"/>
                  </a:lnTo>
                  <a:lnTo>
                    <a:pt x="58" y="123"/>
                  </a:lnTo>
                  <a:lnTo>
                    <a:pt x="0" y="65"/>
                  </a:lnTo>
                  <a:lnTo>
                    <a:pt x="0" y="61"/>
                  </a:lnTo>
                  <a:lnTo>
                    <a:pt x="0" y="57"/>
                  </a:lnTo>
                  <a:lnTo>
                    <a:pt x="58" y="2"/>
                  </a:lnTo>
                  <a:close/>
                  <a:moveTo>
                    <a:pt x="10" y="65"/>
                  </a:moveTo>
                  <a:lnTo>
                    <a:pt x="10" y="57"/>
                  </a:lnTo>
                  <a:lnTo>
                    <a:pt x="65" y="113"/>
                  </a:lnTo>
                  <a:lnTo>
                    <a:pt x="58" y="113"/>
                  </a:lnTo>
                  <a:lnTo>
                    <a:pt x="113" y="57"/>
                  </a:lnTo>
                  <a:lnTo>
                    <a:pt x="113" y="65"/>
                  </a:lnTo>
                  <a:lnTo>
                    <a:pt x="58" y="9"/>
                  </a:lnTo>
                  <a:lnTo>
                    <a:pt x="65" y="9"/>
                  </a:lnTo>
                  <a:lnTo>
                    <a:pt x="10" y="65"/>
                  </a:lnTo>
                  <a:close/>
                </a:path>
              </a:pathLst>
            </a:custGeom>
            <a:solidFill>
              <a:srgbClr val="4A7EBB"/>
            </a:solidFill>
            <a:ln w="1588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Rectangle 204"/>
            <p:cNvSpPr>
              <a:spLocks noChangeArrowheads="1"/>
            </p:cNvSpPr>
            <p:nvPr/>
          </p:nvSpPr>
          <p:spPr bwMode="auto">
            <a:xfrm>
              <a:off x="8297456" y="2727551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0.3m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Freeform 205"/>
            <p:cNvSpPr>
              <a:spLocks/>
            </p:cNvSpPr>
            <p:nvPr/>
          </p:nvSpPr>
          <p:spPr bwMode="auto">
            <a:xfrm>
              <a:off x="7753350" y="321740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Rectangle 206"/>
            <p:cNvSpPr>
              <a:spLocks noChangeArrowheads="1"/>
            </p:cNvSpPr>
            <p:nvPr/>
          </p:nvSpPr>
          <p:spPr bwMode="auto">
            <a:xfrm>
              <a:off x="7910490" y="3170240"/>
              <a:ext cx="151722" cy="136518"/>
            </a:xfrm>
            <a:prstGeom prst="rect">
              <a:avLst/>
            </a:prstGeom>
            <a:solidFill>
              <a:srgbClr val="C050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207"/>
            <p:cNvSpPr>
              <a:spLocks noEditPoints="1"/>
            </p:cNvSpPr>
            <p:nvPr/>
          </p:nvSpPr>
          <p:spPr bwMode="auto">
            <a:xfrm>
              <a:off x="7902363" y="3162793"/>
              <a:ext cx="167977" cy="151411"/>
            </a:xfrm>
            <a:custGeom>
              <a:avLst/>
              <a:gdLst>
                <a:gd name="T0" fmla="*/ 0 w 123"/>
                <a:gd name="T1" fmla="*/ 6 h 123"/>
                <a:gd name="T2" fmla="*/ 0 w 123"/>
                <a:gd name="T3" fmla="*/ 0 h 123"/>
                <a:gd name="T4" fmla="*/ 6 w 123"/>
                <a:gd name="T5" fmla="*/ 0 h 123"/>
                <a:gd name="T6" fmla="*/ 117 w 123"/>
                <a:gd name="T7" fmla="*/ 0 h 123"/>
                <a:gd name="T8" fmla="*/ 121 w 123"/>
                <a:gd name="T9" fmla="*/ 0 h 123"/>
                <a:gd name="T10" fmla="*/ 123 w 123"/>
                <a:gd name="T11" fmla="*/ 6 h 123"/>
                <a:gd name="T12" fmla="*/ 123 w 123"/>
                <a:gd name="T13" fmla="*/ 118 h 123"/>
                <a:gd name="T14" fmla="*/ 121 w 123"/>
                <a:gd name="T15" fmla="*/ 121 h 123"/>
                <a:gd name="T16" fmla="*/ 117 w 123"/>
                <a:gd name="T17" fmla="*/ 123 h 123"/>
                <a:gd name="T18" fmla="*/ 6 w 123"/>
                <a:gd name="T19" fmla="*/ 123 h 123"/>
                <a:gd name="T20" fmla="*/ 0 w 123"/>
                <a:gd name="T21" fmla="*/ 121 h 123"/>
                <a:gd name="T22" fmla="*/ 0 w 123"/>
                <a:gd name="T23" fmla="*/ 118 h 123"/>
                <a:gd name="T24" fmla="*/ 0 w 123"/>
                <a:gd name="T25" fmla="*/ 6 h 123"/>
                <a:gd name="T26" fmla="*/ 12 w 123"/>
                <a:gd name="T27" fmla="*/ 118 h 123"/>
                <a:gd name="T28" fmla="*/ 6 w 123"/>
                <a:gd name="T29" fmla="*/ 112 h 123"/>
                <a:gd name="T30" fmla="*/ 117 w 123"/>
                <a:gd name="T31" fmla="*/ 112 h 123"/>
                <a:gd name="T32" fmla="*/ 112 w 123"/>
                <a:gd name="T33" fmla="*/ 118 h 123"/>
                <a:gd name="T34" fmla="*/ 112 w 123"/>
                <a:gd name="T35" fmla="*/ 6 h 123"/>
                <a:gd name="T36" fmla="*/ 117 w 123"/>
                <a:gd name="T37" fmla="*/ 12 h 123"/>
                <a:gd name="T38" fmla="*/ 6 w 123"/>
                <a:gd name="T39" fmla="*/ 12 h 123"/>
                <a:gd name="T40" fmla="*/ 12 w 123"/>
                <a:gd name="T41" fmla="*/ 6 h 123"/>
                <a:gd name="T42" fmla="*/ 12 w 123"/>
                <a:gd name="T43" fmla="*/ 118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23" h="123">
                  <a:moveTo>
                    <a:pt x="0" y="6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3" y="6"/>
                  </a:lnTo>
                  <a:lnTo>
                    <a:pt x="123" y="118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8"/>
                  </a:lnTo>
                  <a:lnTo>
                    <a:pt x="0" y="6"/>
                  </a:lnTo>
                  <a:close/>
                  <a:moveTo>
                    <a:pt x="12" y="118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18"/>
                  </a:lnTo>
                  <a:lnTo>
                    <a:pt x="112" y="6"/>
                  </a:lnTo>
                  <a:lnTo>
                    <a:pt x="117" y="12"/>
                  </a:lnTo>
                  <a:lnTo>
                    <a:pt x="6" y="12"/>
                  </a:lnTo>
                  <a:lnTo>
                    <a:pt x="12" y="6"/>
                  </a:lnTo>
                  <a:lnTo>
                    <a:pt x="12" y="118"/>
                  </a:lnTo>
                  <a:close/>
                </a:path>
              </a:pathLst>
            </a:custGeom>
            <a:solidFill>
              <a:srgbClr val="BE4B48"/>
            </a:solidFill>
            <a:ln w="1588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Rectangle 208"/>
            <p:cNvSpPr>
              <a:spLocks noChangeArrowheads="1"/>
            </p:cNvSpPr>
            <p:nvPr/>
          </p:nvSpPr>
          <p:spPr bwMode="auto">
            <a:xfrm>
              <a:off x="8297456" y="3032855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0.4m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Freeform 209"/>
            <p:cNvSpPr>
              <a:spLocks/>
            </p:cNvSpPr>
            <p:nvPr/>
          </p:nvSpPr>
          <p:spPr bwMode="auto">
            <a:xfrm>
              <a:off x="7753350" y="3520220"/>
              <a:ext cx="463294" cy="42197"/>
            </a:xfrm>
            <a:custGeom>
              <a:avLst/>
              <a:gdLst>
                <a:gd name="T0" fmla="*/ 17 w 341"/>
                <a:gd name="T1" fmla="*/ 0 h 34"/>
                <a:gd name="T2" fmla="*/ 324 w 341"/>
                <a:gd name="T3" fmla="*/ 0 h 34"/>
                <a:gd name="T4" fmla="*/ 330 w 341"/>
                <a:gd name="T5" fmla="*/ 0 h 34"/>
                <a:gd name="T6" fmla="*/ 336 w 341"/>
                <a:gd name="T7" fmla="*/ 3 h 34"/>
                <a:gd name="T8" fmla="*/ 340 w 341"/>
                <a:gd name="T9" fmla="*/ 9 h 34"/>
                <a:gd name="T10" fmla="*/ 341 w 341"/>
                <a:gd name="T11" fmla="*/ 17 h 34"/>
                <a:gd name="T12" fmla="*/ 340 w 341"/>
                <a:gd name="T13" fmla="*/ 23 h 34"/>
                <a:gd name="T14" fmla="*/ 336 w 341"/>
                <a:gd name="T15" fmla="*/ 28 h 34"/>
                <a:gd name="T16" fmla="*/ 330 w 341"/>
                <a:gd name="T17" fmla="*/ 32 h 34"/>
                <a:gd name="T18" fmla="*/ 324 w 341"/>
                <a:gd name="T19" fmla="*/ 34 h 34"/>
                <a:gd name="T20" fmla="*/ 17 w 341"/>
                <a:gd name="T21" fmla="*/ 34 h 34"/>
                <a:gd name="T22" fmla="*/ 9 w 341"/>
                <a:gd name="T23" fmla="*/ 32 h 34"/>
                <a:gd name="T24" fmla="*/ 4 w 341"/>
                <a:gd name="T25" fmla="*/ 28 h 34"/>
                <a:gd name="T26" fmla="*/ 0 w 341"/>
                <a:gd name="T27" fmla="*/ 23 h 34"/>
                <a:gd name="T28" fmla="*/ 0 w 341"/>
                <a:gd name="T29" fmla="*/ 17 h 34"/>
                <a:gd name="T30" fmla="*/ 0 w 341"/>
                <a:gd name="T31" fmla="*/ 9 h 34"/>
                <a:gd name="T32" fmla="*/ 4 w 341"/>
                <a:gd name="T33" fmla="*/ 3 h 34"/>
                <a:gd name="T34" fmla="*/ 9 w 341"/>
                <a:gd name="T35" fmla="*/ 0 h 34"/>
                <a:gd name="T36" fmla="*/ 17 w 341"/>
                <a:gd name="T37" fmla="*/ 0 h 34"/>
                <a:gd name="T38" fmla="*/ 17 w 341"/>
                <a:gd name="T39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4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3"/>
                  </a:lnTo>
                  <a:lnTo>
                    <a:pt x="340" y="9"/>
                  </a:lnTo>
                  <a:lnTo>
                    <a:pt x="341" y="17"/>
                  </a:lnTo>
                  <a:lnTo>
                    <a:pt x="340" y="23"/>
                  </a:lnTo>
                  <a:lnTo>
                    <a:pt x="336" y="28"/>
                  </a:lnTo>
                  <a:lnTo>
                    <a:pt x="330" y="32"/>
                  </a:lnTo>
                  <a:lnTo>
                    <a:pt x="324" y="34"/>
                  </a:lnTo>
                  <a:lnTo>
                    <a:pt x="17" y="34"/>
                  </a:lnTo>
                  <a:lnTo>
                    <a:pt x="9" y="32"/>
                  </a:lnTo>
                  <a:lnTo>
                    <a:pt x="4" y="28"/>
                  </a:lnTo>
                  <a:lnTo>
                    <a:pt x="0" y="23"/>
                  </a:lnTo>
                  <a:lnTo>
                    <a:pt x="0" y="17"/>
                  </a:lnTo>
                  <a:lnTo>
                    <a:pt x="0" y="9"/>
                  </a:lnTo>
                  <a:lnTo>
                    <a:pt x="4" y="3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210"/>
            <p:cNvSpPr>
              <a:spLocks/>
            </p:cNvSpPr>
            <p:nvPr/>
          </p:nvSpPr>
          <p:spPr bwMode="auto">
            <a:xfrm>
              <a:off x="7910490" y="3473061"/>
              <a:ext cx="151722" cy="136518"/>
            </a:xfrm>
            <a:custGeom>
              <a:avLst/>
              <a:gdLst>
                <a:gd name="T0" fmla="*/ 56 w 111"/>
                <a:gd name="T1" fmla="*/ 0 h 111"/>
                <a:gd name="T2" fmla="*/ 111 w 111"/>
                <a:gd name="T3" fmla="*/ 111 h 111"/>
                <a:gd name="T4" fmla="*/ 0 w 111"/>
                <a:gd name="T5" fmla="*/ 111 h 111"/>
                <a:gd name="T6" fmla="*/ 56 w 111"/>
                <a:gd name="T7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1" h="111">
                  <a:moveTo>
                    <a:pt x="56" y="0"/>
                  </a:moveTo>
                  <a:lnTo>
                    <a:pt x="111" y="111"/>
                  </a:lnTo>
                  <a:lnTo>
                    <a:pt x="0" y="111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9BBB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2" name="Freeform 212"/>
            <p:cNvSpPr>
              <a:spLocks noEditPoints="1"/>
            </p:cNvSpPr>
            <p:nvPr/>
          </p:nvSpPr>
          <p:spPr bwMode="auto">
            <a:xfrm>
              <a:off x="7902362" y="3465613"/>
              <a:ext cx="167977" cy="151411"/>
            </a:xfrm>
            <a:custGeom>
              <a:avLst/>
              <a:gdLst>
                <a:gd name="T0" fmla="*/ 56 w 123"/>
                <a:gd name="T1" fmla="*/ 2 h 123"/>
                <a:gd name="T2" fmla="*/ 62 w 123"/>
                <a:gd name="T3" fmla="*/ 0 h 123"/>
                <a:gd name="T4" fmla="*/ 65 w 123"/>
                <a:gd name="T5" fmla="*/ 2 h 123"/>
                <a:gd name="T6" fmla="*/ 123 w 123"/>
                <a:gd name="T7" fmla="*/ 116 h 123"/>
                <a:gd name="T8" fmla="*/ 121 w 123"/>
                <a:gd name="T9" fmla="*/ 121 h 123"/>
                <a:gd name="T10" fmla="*/ 117 w 123"/>
                <a:gd name="T11" fmla="*/ 123 h 123"/>
                <a:gd name="T12" fmla="*/ 6 w 123"/>
                <a:gd name="T13" fmla="*/ 123 h 123"/>
                <a:gd name="T14" fmla="*/ 0 w 123"/>
                <a:gd name="T15" fmla="*/ 121 h 123"/>
                <a:gd name="T16" fmla="*/ 0 w 123"/>
                <a:gd name="T17" fmla="*/ 116 h 123"/>
                <a:gd name="T18" fmla="*/ 56 w 123"/>
                <a:gd name="T19" fmla="*/ 2 h 123"/>
                <a:gd name="T20" fmla="*/ 10 w 123"/>
                <a:gd name="T21" fmla="*/ 121 h 123"/>
                <a:gd name="T22" fmla="*/ 6 w 123"/>
                <a:gd name="T23" fmla="*/ 112 h 123"/>
                <a:gd name="T24" fmla="*/ 117 w 123"/>
                <a:gd name="T25" fmla="*/ 112 h 123"/>
                <a:gd name="T26" fmla="*/ 112 w 123"/>
                <a:gd name="T27" fmla="*/ 121 h 123"/>
                <a:gd name="T28" fmla="*/ 56 w 123"/>
                <a:gd name="T29" fmla="*/ 8 h 123"/>
                <a:gd name="T30" fmla="*/ 65 w 123"/>
                <a:gd name="T31" fmla="*/ 8 h 123"/>
                <a:gd name="T32" fmla="*/ 10 w 123"/>
                <a:gd name="T33" fmla="*/ 1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3" h="123">
                  <a:moveTo>
                    <a:pt x="56" y="2"/>
                  </a:moveTo>
                  <a:lnTo>
                    <a:pt x="62" y="0"/>
                  </a:lnTo>
                  <a:lnTo>
                    <a:pt x="65" y="2"/>
                  </a:lnTo>
                  <a:lnTo>
                    <a:pt x="123" y="116"/>
                  </a:lnTo>
                  <a:lnTo>
                    <a:pt x="121" y="121"/>
                  </a:lnTo>
                  <a:lnTo>
                    <a:pt x="117" y="123"/>
                  </a:lnTo>
                  <a:lnTo>
                    <a:pt x="6" y="123"/>
                  </a:lnTo>
                  <a:lnTo>
                    <a:pt x="0" y="121"/>
                  </a:lnTo>
                  <a:lnTo>
                    <a:pt x="0" y="116"/>
                  </a:lnTo>
                  <a:lnTo>
                    <a:pt x="56" y="2"/>
                  </a:lnTo>
                  <a:close/>
                  <a:moveTo>
                    <a:pt x="10" y="121"/>
                  </a:moveTo>
                  <a:lnTo>
                    <a:pt x="6" y="112"/>
                  </a:lnTo>
                  <a:lnTo>
                    <a:pt x="117" y="112"/>
                  </a:lnTo>
                  <a:lnTo>
                    <a:pt x="112" y="121"/>
                  </a:lnTo>
                  <a:lnTo>
                    <a:pt x="56" y="8"/>
                  </a:lnTo>
                  <a:lnTo>
                    <a:pt x="65" y="8"/>
                  </a:lnTo>
                  <a:lnTo>
                    <a:pt x="10" y="121"/>
                  </a:lnTo>
                  <a:close/>
                </a:path>
              </a:pathLst>
            </a:custGeom>
            <a:solidFill>
              <a:srgbClr val="98B954"/>
            </a:solidFill>
            <a:ln w="1588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Rectangle 213"/>
            <p:cNvSpPr>
              <a:spLocks noChangeArrowheads="1"/>
            </p:cNvSpPr>
            <p:nvPr/>
          </p:nvSpPr>
          <p:spPr bwMode="auto">
            <a:xfrm>
              <a:off x="8297454" y="3335674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0.5m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4" name="Freeform 214"/>
            <p:cNvSpPr>
              <a:spLocks/>
            </p:cNvSpPr>
            <p:nvPr/>
          </p:nvSpPr>
          <p:spPr bwMode="auto">
            <a:xfrm>
              <a:off x="7753350" y="3825524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5" name="Freeform 215"/>
            <p:cNvSpPr>
              <a:spLocks noEditPoints="1"/>
            </p:cNvSpPr>
            <p:nvPr/>
          </p:nvSpPr>
          <p:spPr bwMode="auto">
            <a:xfrm>
              <a:off x="7910490" y="3775881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0 w 111"/>
                <a:gd name="T7" fmla="*/ 111 h 111"/>
                <a:gd name="T8" fmla="*/ 111 w 111"/>
                <a:gd name="T9" fmla="*/ 0 h 111"/>
                <a:gd name="T10" fmla="*/ 0 w 111"/>
                <a:gd name="T11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8064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6" name="Freeform 216"/>
            <p:cNvSpPr>
              <a:spLocks noEditPoints="1"/>
            </p:cNvSpPr>
            <p:nvPr/>
          </p:nvSpPr>
          <p:spPr bwMode="auto">
            <a:xfrm>
              <a:off x="7902362" y="3770917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2 h 121"/>
                <a:gd name="T8" fmla="*/ 112 w 121"/>
                <a:gd name="T9" fmla="*/ 121 h 121"/>
                <a:gd name="T10" fmla="*/ 0 w 121"/>
                <a:gd name="T11" fmla="*/ 112 h 121"/>
                <a:gd name="T12" fmla="*/ 112 w 121"/>
                <a:gd name="T13" fmla="*/ 0 h 121"/>
                <a:gd name="T14" fmla="*/ 121 w 121"/>
                <a:gd name="T15" fmla="*/ 10 h 121"/>
                <a:gd name="T16" fmla="*/ 10 w 121"/>
                <a:gd name="T17" fmla="*/ 121 h 121"/>
                <a:gd name="T18" fmla="*/ 0 w 121"/>
                <a:gd name="T19" fmla="*/ 112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2"/>
                  </a:lnTo>
                  <a:lnTo>
                    <a:pt x="112" y="121"/>
                  </a:lnTo>
                  <a:close/>
                  <a:moveTo>
                    <a:pt x="0" y="112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2"/>
                  </a:lnTo>
                  <a:close/>
                </a:path>
              </a:pathLst>
            </a:custGeom>
            <a:solidFill>
              <a:srgbClr val="7D60A0"/>
            </a:solidFill>
            <a:ln w="1588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7" name="Rectangle 217"/>
            <p:cNvSpPr>
              <a:spLocks noChangeArrowheads="1"/>
            </p:cNvSpPr>
            <p:nvPr/>
          </p:nvSpPr>
          <p:spPr bwMode="auto">
            <a:xfrm>
              <a:off x="8297454" y="3638496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0.6m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8" name="Freeform 218"/>
            <p:cNvSpPr>
              <a:spLocks/>
            </p:cNvSpPr>
            <p:nvPr/>
          </p:nvSpPr>
          <p:spPr bwMode="auto">
            <a:xfrm>
              <a:off x="7753350" y="4128345"/>
              <a:ext cx="463294" cy="42197"/>
            </a:xfrm>
            <a:custGeom>
              <a:avLst/>
              <a:gdLst>
                <a:gd name="T0" fmla="*/ 17 w 341"/>
                <a:gd name="T1" fmla="*/ 0 h 35"/>
                <a:gd name="T2" fmla="*/ 324 w 341"/>
                <a:gd name="T3" fmla="*/ 0 h 35"/>
                <a:gd name="T4" fmla="*/ 330 w 341"/>
                <a:gd name="T5" fmla="*/ 0 h 35"/>
                <a:gd name="T6" fmla="*/ 336 w 341"/>
                <a:gd name="T7" fmla="*/ 4 h 35"/>
                <a:gd name="T8" fmla="*/ 340 w 341"/>
                <a:gd name="T9" fmla="*/ 10 h 35"/>
                <a:gd name="T10" fmla="*/ 341 w 341"/>
                <a:gd name="T11" fmla="*/ 18 h 35"/>
                <a:gd name="T12" fmla="*/ 340 w 341"/>
                <a:gd name="T13" fmla="*/ 23 h 35"/>
                <a:gd name="T14" fmla="*/ 336 w 341"/>
                <a:gd name="T15" fmla="*/ 29 h 35"/>
                <a:gd name="T16" fmla="*/ 330 w 341"/>
                <a:gd name="T17" fmla="*/ 33 h 35"/>
                <a:gd name="T18" fmla="*/ 324 w 341"/>
                <a:gd name="T19" fmla="*/ 35 h 35"/>
                <a:gd name="T20" fmla="*/ 17 w 341"/>
                <a:gd name="T21" fmla="*/ 35 h 35"/>
                <a:gd name="T22" fmla="*/ 9 w 341"/>
                <a:gd name="T23" fmla="*/ 33 h 35"/>
                <a:gd name="T24" fmla="*/ 4 w 341"/>
                <a:gd name="T25" fmla="*/ 29 h 35"/>
                <a:gd name="T26" fmla="*/ 0 w 341"/>
                <a:gd name="T27" fmla="*/ 23 h 35"/>
                <a:gd name="T28" fmla="*/ 0 w 341"/>
                <a:gd name="T29" fmla="*/ 18 h 35"/>
                <a:gd name="T30" fmla="*/ 0 w 341"/>
                <a:gd name="T31" fmla="*/ 10 h 35"/>
                <a:gd name="T32" fmla="*/ 4 w 341"/>
                <a:gd name="T33" fmla="*/ 4 h 35"/>
                <a:gd name="T34" fmla="*/ 9 w 341"/>
                <a:gd name="T35" fmla="*/ 0 h 35"/>
                <a:gd name="T36" fmla="*/ 17 w 341"/>
                <a:gd name="T37" fmla="*/ 0 h 35"/>
                <a:gd name="T38" fmla="*/ 17 w 341"/>
                <a:gd name="T3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1" h="35">
                  <a:moveTo>
                    <a:pt x="17" y="0"/>
                  </a:moveTo>
                  <a:lnTo>
                    <a:pt x="324" y="0"/>
                  </a:lnTo>
                  <a:lnTo>
                    <a:pt x="330" y="0"/>
                  </a:lnTo>
                  <a:lnTo>
                    <a:pt x="336" y="4"/>
                  </a:lnTo>
                  <a:lnTo>
                    <a:pt x="340" y="10"/>
                  </a:lnTo>
                  <a:lnTo>
                    <a:pt x="341" y="18"/>
                  </a:lnTo>
                  <a:lnTo>
                    <a:pt x="340" y="23"/>
                  </a:lnTo>
                  <a:lnTo>
                    <a:pt x="336" y="29"/>
                  </a:lnTo>
                  <a:lnTo>
                    <a:pt x="330" y="33"/>
                  </a:lnTo>
                  <a:lnTo>
                    <a:pt x="324" y="35"/>
                  </a:lnTo>
                  <a:lnTo>
                    <a:pt x="17" y="35"/>
                  </a:lnTo>
                  <a:lnTo>
                    <a:pt x="9" y="33"/>
                  </a:lnTo>
                  <a:lnTo>
                    <a:pt x="4" y="29"/>
                  </a:lnTo>
                  <a:lnTo>
                    <a:pt x="0" y="23"/>
                  </a:lnTo>
                  <a:lnTo>
                    <a:pt x="0" y="18"/>
                  </a:lnTo>
                  <a:lnTo>
                    <a:pt x="0" y="10"/>
                  </a:lnTo>
                  <a:lnTo>
                    <a:pt x="4" y="4"/>
                  </a:lnTo>
                  <a:lnTo>
                    <a:pt x="9" y="0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9" name="Freeform 219"/>
            <p:cNvSpPr>
              <a:spLocks noEditPoints="1"/>
            </p:cNvSpPr>
            <p:nvPr/>
          </p:nvSpPr>
          <p:spPr bwMode="auto">
            <a:xfrm>
              <a:off x="7910490" y="4078702"/>
              <a:ext cx="151722" cy="139000"/>
            </a:xfrm>
            <a:custGeom>
              <a:avLst/>
              <a:gdLst>
                <a:gd name="T0" fmla="*/ 111 w 111"/>
                <a:gd name="T1" fmla="*/ 111 h 111"/>
                <a:gd name="T2" fmla="*/ 0 w 111"/>
                <a:gd name="T3" fmla="*/ 0 h 111"/>
                <a:gd name="T4" fmla="*/ 111 w 111"/>
                <a:gd name="T5" fmla="*/ 111 h 111"/>
                <a:gd name="T6" fmla="*/ 56 w 111"/>
                <a:gd name="T7" fmla="*/ 0 h 111"/>
                <a:gd name="T8" fmla="*/ 56 w 111"/>
                <a:gd name="T9" fmla="*/ 111 h 111"/>
                <a:gd name="T10" fmla="*/ 56 w 111"/>
                <a:gd name="T11" fmla="*/ 0 h 111"/>
                <a:gd name="T12" fmla="*/ 0 w 111"/>
                <a:gd name="T13" fmla="*/ 111 h 111"/>
                <a:gd name="T14" fmla="*/ 111 w 111"/>
                <a:gd name="T15" fmla="*/ 0 h 111"/>
                <a:gd name="T16" fmla="*/ 0 w 111"/>
                <a:gd name="T17" fmla="*/ 111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1" h="111">
                  <a:moveTo>
                    <a:pt x="111" y="111"/>
                  </a:moveTo>
                  <a:lnTo>
                    <a:pt x="0" y="0"/>
                  </a:lnTo>
                  <a:lnTo>
                    <a:pt x="111" y="111"/>
                  </a:lnTo>
                  <a:close/>
                  <a:moveTo>
                    <a:pt x="56" y="0"/>
                  </a:moveTo>
                  <a:lnTo>
                    <a:pt x="56" y="111"/>
                  </a:lnTo>
                  <a:lnTo>
                    <a:pt x="56" y="0"/>
                  </a:lnTo>
                  <a:close/>
                  <a:moveTo>
                    <a:pt x="0" y="111"/>
                  </a:moveTo>
                  <a:lnTo>
                    <a:pt x="111" y="0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BAC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0" name="Freeform 220"/>
            <p:cNvSpPr>
              <a:spLocks noEditPoints="1"/>
            </p:cNvSpPr>
            <p:nvPr/>
          </p:nvSpPr>
          <p:spPr bwMode="auto">
            <a:xfrm>
              <a:off x="7902362" y="4073738"/>
              <a:ext cx="165269" cy="148928"/>
            </a:xfrm>
            <a:custGeom>
              <a:avLst/>
              <a:gdLst>
                <a:gd name="T0" fmla="*/ 112 w 121"/>
                <a:gd name="T1" fmla="*/ 121 h 121"/>
                <a:gd name="T2" fmla="*/ 0 w 121"/>
                <a:gd name="T3" fmla="*/ 10 h 121"/>
                <a:gd name="T4" fmla="*/ 10 w 121"/>
                <a:gd name="T5" fmla="*/ 0 h 121"/>
                <a:gd name="T6" fmla="*/ 121 w 121"/>
                <a:gd name="T7" fmla="*/ 111 h 121"/>
                <a:gd name="T8" fmla="*/ 112 w 121"/>
                <a:gd name="T9" fmla="*/ 121 h 121"/>
                <a:gd name="T10" fmla="*/ 67 w 121"/>
                <a:gd name="T11" fmla="*/ 6 h 121"/>
                <a:gd name="T12" fmla="*/ 67 w 121"/>
                <a:gd name="T13" fmla="*/ 117 h 121"/>
                <a:gd name="T14" fmla="*/ 56 w 121"/>
                <a:gd name="T15" fmla="*/ 117 h 121"/>
                <a:gd name="T16" fmla="*/ 56 w 121"/>
                <a:gd name="T17" fmla="*/ 6 h 121"/>
                <a:gd name="T18" fmla="*/ 67 w 121"/>
                <a:gd name="T19" fmla="*/ 6 h 121"/>
                <a:gd name="T20" fmla="*/ 0 w 121"/>
                <a:gd name="T21" fmla="*/ 111 h 121"/>
                <a:gd name="T22" fmla="*/ 112 w 121"/>
                <a:gd name="T23" fmla="*/ 0 h 121"/>
                <a:gd name="T24" fmla="*/ 121 w 121"/>
                <a:gd name="T25" fmla="*/ 10 h 121"/>
                <a:gd name="T26" fmla="*/ 10 w 121"/>
                <a:gd name="T27" fmla="*/ 121 h 121"/>
                <a:gd name="T28" fmla="*/ 0 w 121"/>
                <a:gd name="T2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" h="121">
                  <a:moveTo>
                    <a:pt x="112" y="121"/>
                  </a:moveTo>
                  <a:lnTo>
                    <a:pt x="0" y="10"/>
                  </a:lnTo>
                  <a:lnTo>
                    <a:pt x="10" y="0"/>
                  </a:lnTo>
                  <a:lnTo>
                    <a:pt x="121" y="111"/>
                  </a:lnTo>
                  <a:lnTo>
                    <a:pt x="112" y="121"/>
                  </a:lnTo>
                  <a:close/>
                  <a:moveTo>
                    <a:pt x="67" y="6"/>
                  </a:moveTo>
                  <a:lnTo>
                    <a:pt x="67" y="117"/>
                  </a:lnTo>
                  <a:lnTo>
                    <a:pt x="56" y="117"/>
                  </a:lnTo>
                  <a:lnTo>
                    <a:pt x="56" y="6"/>
                  </a:lnTo>
                  <a:lnTo>
                    <a:pt x="67" y="6"/>
                  </a:lnTo>
                  <a:close/>
                  <a:moveTo>
                    <a:pt x="0" y="111"/>
                  </a:moveTo>
                  <a:lnTo>
                    <a:pt x="112" y="0"/>
                  </a:lnTo>
                  <a:lnTo>
                    <a:pt x="121" y="10"/>
                  </a:lnTo>
                  <a:lnTo>
                    <a:pt x="10" y="121"/>
                  </a:lnTo>
                  <a:lnTo>
                    <a:pt x="0" y="111"/>
                  </a:lnTo>
                  <a:close/>
                </a:path>
              </a:pathLst>
            </a:custGeom>
            <a:solidFill>
              <a:srgbClr val="46AAC5"/>
            </a:solidFill>
            <a:ln w="1588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51" name="Rectangle 221"/>
            <p:cNvSpPr>
              <a:spLocks noChangeArrowheads="1"/>
            </p:cNvSpPr>
            <p:nvPr/>
          </p:nvSpPr>
          <p:spPr bwMode="auto">
            <a:xfrm>
              <a:off x="8297454" y="3943798"/>
              <a:ext cx="5257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0.7m</a:t>
              </a:r>
              <a:endPara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72113" y="1968880"/>
              <a:ext cx="1225014" cy="943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Eff. shield</a:t>
              </a:r>
            </a:p>
            <a:p>
              <a:pPr algn="ctr"/>
              <a:r>
                <a:rPr lang="en-US" sz="2000" b="1" i="0" dirty="0" smtClean="0">
                  <a:latin typeface="Arial Narrow" panose="020B0606020202030204" pitchFamily="34" charset="0"/>
                </a:rPr>
                <a:t>thickness:</a:t>
              </a:r>
              <a:endParaRPr lang="en-US" sz="2000" b="1" i="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140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request “real-time” PAC assistance in helping our team put forward the most compelling arguments for NSTX-U – the mission, program, facility</a:t>
            </a:r>
            <a:r>
              <a:rPr lang="en-US" dirty="0"/>
              <a:t> </a:t>
            </a:r>
            <a:r>
              <a:rPr lang="en-US" dirty="0" smtClean="0"/>
              <a:t>/ Recovery</a:t>
            </a:r>
          </a:p>
          <a:p>
            <a:pPr lvl="1"/>
            <a:r>
              <a:rPr lang="en-US" dirty="0" smtClean="0"/>
              <a:t>We encourage the PAC to request improved arguments and slide content homework - overnight especially, longer-term</a:t>
            </a:r>
          </a:p>
          <a:p>
            <a:pPr lvl="1"/>
            <a:r>
              <a:rPr lang="en-US" dirty="0" smtClean="0"/>
              <a:t>It would be most valuable to have any PAC consensus and endorsement of NSTX-U major strengths in the PPT debrief</a:t>
            </a:r>
          </a:p>
          <a:p>
            <a:r>
              <a:rPr lang="en-US" dirty="0" smtClean="0"/>
              <a:t>Technical discussions should focus on the charges</a:t>
            </a:r>
          </a:p>
          <a:p>
            <a:r>
              <a:rPr lang="en-US" dirty="0" smtClean="0"/>
              <a:t>Keep questions until end of talks to help stay on time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 for this PAC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2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95350"/>
            <a:ext cx="8991600" cy="3905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Arial Narrow" panose="020B0606020202030204" pitchFamily="34" charset="0"/>
              </a:rPr>
              <a:t>The </a:t>
            </a:r>
            <a:r>
              <a:rPr lang="en-US" sz="2000" b="1" dirty="0">
                <a:latin typeface="Arial Narrow" panose="020B0606020202030204" pitchFamily="34" charset="0"/>
              </a:rPr>
              <a:t>NSTX-U research program requests PAC-39 comments and recommendations on: </a:t>
            </a:r>
            <a:endParaRPr lang="en-US" sz="2000" b="1" dirty="0" smtClean="0"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1400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Quality </a:t>
            </a:r>
            <a:r>
              <a:rPr lang="en-US" sz="2000" b="1" dirty="0">
                <a:latin typeface="Arial Narrow" panose="020B0606020202030204" pitchFamily="34" charset="0"/>
              </a:rPr>
              <a:t>and importance of recent </a:t>
            </a:r>
            <a:r>
              <a:rPr lang="en-US" sz="2000" b="1" dirty="0" smtClean="0">
                <a:latin typeface="Arial Narrow" panose="020B0606020202030204" pitchFamily="34" charset="0"/>
              </a:rPr>
              <a:t>NSTX / NSTX-U </a:t>
            </a:r>
            <a:r>
              <a:rPr lang="en-US" sz="2000" b="1" dirty="0">
                <a:latin typeface="Arial Narrow" panose="020B0606020202030204" pitchFamily="34" charset="0"/>
              </a:rPr>
              <a:t>research </a:t>
            </a:r>
            <a:r>
              <a:rPr lang="en-US" sz="2000" b="1" dirty="0" smtClean="0">
                <a:latin typeface="Arial Narrow" panose="020B0606020202030204" pitchFamily="34" charset="0"/>
              </a:rPr>
              <a:t>results</a:t>
            </a:r>
            <a:endParaRPr lang="en-US" sz="2000" b="1" dirty="0">
              <a:latin typeface="Arial Narrow" panose="020B0606020202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endParaRPr lang="en-US" sz="10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Uniqueness / timeliness </a:t>
            </a:r>
            <a:r>
              <a:rPr lang="en-US" sz="2000" b="1" dirty="0">
                <a:latin typeface="Arial Narrow" panose="020B0606020202030204" pitchFamily="34" charset="0"/>
              </a:rPr>
              <a:t>of important questions NSTX-U will answer for </a:t>
            </a:r>
            <a:r>
              <a:rPr lang="en-US" sz="2000" b="1" dirty="0" smtClean="0">
                <a:latin typeface="Arial Narrow" panose="020B0606020202030204" pitchFamily="34" charset="0"/>
              </a:rPr>
              <a:t>fusion science</a:t>
            </a:r>
            <a:endParaRPr lang="en-US" sz="10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endParaRPr lang="en-US" sz="10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How / whether </a:t>
            </a:r>
            <a:r>
              <a:rPr lang="en-US" sz="2000" b="1" dirty="0">
                <a:latin typeface="Arial Narrow" panose="020B0606020202030204" pitchFamily="34" charset="0"/>
              </a:rPr>
              <a:t>NSTX-U will be world-leading </a:t>
            </a:r>
            <a:r>
              <a:rPr lang="en-US" sz="2000" b="1" dirty="0" smtClean="0">
                <a:latin typeface="Arial Narrow" panose="020B0606020202030204" pitchFamily="34" charset="0"/>
              </a:rPr>
              <a:t>when </a:t>
            </a:r>
            <a:r>
              <a:rPr lang="en-US" sz="2000" b="1" dirty="0">
                <a:latin typeface="Arial Narrow" panose="020B0606020202030204" pitchFamily="34" charset="0"/>
              </a:rPr>
              <a:t>operation resumes in 2020</a:t>
            </a:r>
          </a:p>
          <a:p>
            <a:pPr marL="285750" indent="-285750">
              <a:buFont typeface="+mj-lt"/>
              <a:buAutoNum type="arabicPeriod"/>
            </a:pPr>
            <a:endParaRPr lang="en-US" sz="1000" b="1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+mj-lt"/>
              <a:buAutoNum type="arabicPeriod"/>
            </a:pPr>
            <a:r>
              <a:rPr lang="en-US" sz="2000" b="1" dirty="0" smtClean="0">
                <a:latin typeface="Arial Narrow" panose="020B0606020202030204" pitchFamily="34" charset="0"/>
              </a:rPr>
              <a:t>Important </a:t>
            </a:r>
            <a:r>
              <a:rPr lang="en-US" sz="2000" b="1" dirty="0">
                <a:latin typeface="Arial Narrow" panose="020B0606020202030204" pitchFamily="34" charset="0"/>
              </a:rPr>
              <a:t>scientific and technological findings </a:t>
            </a:r>
            <a:r>
              <a:rPr lang="en-US" sz="2000" b="1" dirty="0" smtClean="0">
                <a:latin typeface="Arial Narrow" panose="020B0606020202030204" pitchFamily="34" charset="0"/>
              </a:rPr>
              <a:t>since: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Original </a:t>
            </a:r>
            <a:r>
              <a:rPr lang="en-US" sz="1600" dirty="0">
                <a:latin typeface="+mn-lt"/>
              </a:rPr>
              <a:t>physics design of NSTX-U (2009) </a:t>
            </a:r>
            <a:endParaRPr lang="en-US" sz="1600" dirty="0" smtClean="0">
              <a:latin typeface="+mn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+mn-lt"/>
              </a:rPr>
              <a:t>And/or </a:t>
            </a:r>
            <a:r>
              <a:rPr lang="en-US" sz="1600" dirty="0">
                <a:latin typeface="+mn-lt"/>
              </a:rPr>
              <a:t>since the last 5 year plan was written (</a:t>
            </a:r>
            <a:r>
              <a:rPr lang="en-US" sz="1600" dirty="0" smtClean="0">
                <a:latin typeface="+mn-lt"/>
              </a:rPr>
              <a:t>2014)</a:t>
            </a:r>
          </a:p>
          <a:p>
            <a:pPr marL="228600" lvl="1" indent="0">
              <a:buNone/>
            </a:pPr>
            <a:r>
              <a:rPr lang="en-US" sz="1600" dirty="0" smtClean="0">
                <a:latin typeface="+mn-lt"/>
              </a:rPr>
              <a:t>And how </a:t>
            </a:r>
            <a:r>
              <a:rPr lang="en-US" sz="1600" dirty="0">
                <a:latin typeface="+mn-lt"/>
              </a:rPr>
              <a:t>such findings influence the impact of medium-term research on NSTX-U (2020-2025) and the long-term NSTX-U vision (2025-2030).</a:t>
            </a:r>
          </a:p>
          <a:p>
            <a:endParaRPr lang="en-US" sz="2000" dirty="0">
              <a:latin typeface="Arial Narrow" panose="020B060602020203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PAC-39 Charge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08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PAC Members and charge questions</a:t>
            </a:r>
          </a:p>
          <a:p>
            <a:pPr>
              <a:lnSpc>
                <a:spcPct val="120000"/>
              </a:lnSpc>
            </a:pPr>
            <a:r>
              <a:rPr lang="en-US" sz="3200" dirty="0" smtClean="0"/>
              <a:t>ST and NSTX-U research goals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Program impacts from extended outage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Key questions addressed by NSTX-U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World-leading ST capabilities during initial ops</a:t>
            </a:r>
          </a:p>
          <a:p>
            <a:pPr>
              <a:lnSpc>
                <a:spcPct val="120000"/>
              </a:lnSpc>
            </a:pPr>
            <a:r>
              <a:rPr lang="en-US" sz="3200" dirty="0" smtClean="0">
                <a:solidFill>
                  <a:schemeClr val="bg1">
                    <a:lumMod val="85000"/>
                  </a:schemeClr>
                </a:solidFill>
              </a:rPr>
              <a:t>Summary</a:t>
            </a:r>
            <a:endParaRPr lang="en-US" sz="32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67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95350"/>
            <a:ext cx="7391400" cy="3962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ST accesses unique </a:t>
            </a:r>
            <a:r>
              <a:rPr lang="en-US" sz="2400" dirty="0"/>
              <a:t>regime of high normalized </a:t>
            </a:r>
            <a:r>
              <a:rPr lang="en-US" sz="2400" i="1" dirty="0" smtClean="0"/>
              <a:t>p</a:t>
            </a:r>
          </a:p>
          <a:p>
            <a:pPr lvl="1">
              <a:spcBef>
                <a:spcPts val="600"/>
              </a:spcBef>
            </a:pPr>
            <a:r>
              <a:rPr lang="en-US" sz="2000" dirty="0" smtClean="0">
                <a:sym typeface="Wingdings" panose="05000000000000000000" pitchFamily="2" charset="2"/>
              </a:rPr>
              <a:t>F</a:t>
            </a:r>
            <a:r>
              <a:rPr lang="en-US" sz="2000" dirty="0" smtClean="0"/>
              <a:t>undamental changes in nature of turbulence, MHD stability     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 Enhanced electromagnetic and super-</a:t>
            </a:r>
            <a:r>
              <a:rPr lang="en-US" sz="2000" dirty="0" err="1" smtClean="0">
                <a:solidFill>
                  <a:srgbClr val="C00000"/>
                </a:solidFill>
                <a:sym typeface="Wingdings" panose="05000000000000000000" pitchFamily="2" charset="2"/>
              </a:rPr>
              <a:t>Alfvénic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 effects</a:t>
            </a:r>
            <a:endParaRPr lang="en-US" sz="2000" dirty="0" smtClean="0">
              <a:solidFill>
                <a:srgbClr val="C00000"/>
              </a:solidFill>
            </a:endParaRPr>
          </a:p>
          <a:p>
            <a:pPr lvl="1">
              <a:spcBef>
                <a:spcPts val="600"/>
              </a:spcBef>
            </a:pPr>
            <a:r>
              <a:rPr lang="en-US" sz="2000" dirty="0" smtClean="0"/>
              <a:t>STs can more </a:t>
            </a:r>
            <a:r>
              <a:rPr lang="en-US" sz="2000" dirty="0"/>
              <a:t>easily study electron-scale turbulence at high </a:t>
            </a:r>
            <a:r>
              <a:rPr lang="en-US" sz="2000" dirty="0" smtClean="0"/>
              <a:t>temperature </a:t>
            </a:r>
            <a:r>
              <a:rPr lang="en-US" sz="2000" dirty="0" smtClean="0">
                <a:solidFill>
                  <a:srgbClr val="C00000"/>
                </a:solidFill>
                <a:sym typeface="Wingdings" panose="05000000000000000000" pitchFamily="2" charset="2"/>
              </a:rPr>
              <a:t></a:t>
            </a:r>
            <a:r>
              <a:rPr lang="en-US" sz="2000" dirty="0" smtClean="0">
                <a:solidFill>
                  <a:srgbClr val="C00000"/>
                </a:solidFill>
              </a:rPr>
              <a:t> Important </a:t>
            </a:r>
            <a:r>
              <a:rPr lang="en-US" sz="2000" dirty="0">
                <a:solidFill>
                  <a:srgbClr val="C00000"/>
                </a:solidFill>
              </a:rPr>
              <a:t>for all toroidal </a:t>
            </a:r>
            <a:r>
              <a:rPr lang="en-US" sz="2000" dirty="0" smtClean="0">
                <a:solidFill>
                  <a:srgbClr val="C00000"/>
                </a:solidFill>
              </a:rPr>
              <a:t>configurations</a:t>
            </a:r>
          </a:p>
          <a:p>
            <a:pPr lvl="1">
              <a:spcBef>
                <a:spcPts val="600"/>
              </a:spcBef>
            </a:pPr>
            <a:r>
              <a:rPr lang="en-US" sz="2000" dirty="0"/>
              <a:t>Neutral beam fast-ions in present STs mimic </a:t>
            </a:r>
            <a:r>
              <a:rPr lang="en-US" sz="2000" dirty="0" smtClean="0"/>
              <a:t>ITER </a:t>
            </a:r>
            <a:r>
              <a:rPr lang="en-US" sz="2000" dirty="0"/>
              <a:t>DT fusion products </a:t>
            </a:r>
            <a:r>
              <a:rPr lang="en-US" sz="2000" dirty="0">
                <a:solidFill>
                  <a:srgbClr val="C00000"/>
                </a:solidFill>
                <a:sym typeface="Wingdings" panose="05000000000000000000" pitchFamily="2" charset="2"/>
              </a:rPr>
              <a:t> S</a:t>
            </a:r>
            <a:r>
              <a:rPr lang="en-US" sz="2000" dirty="0">
                <a:solidFill>
                  <a:srgbClr val="C00000"/>
                </a:solidFill>
              </a:rPr>
              <a:t>tudy burning plasma </a:t>
            </a:r>
            <a:r>
              <a:rPr lang="en-US" sz="2000" dirty="0" smtClean="0">
                <a:solidFill>
                  <a:srgbClr val="C00000"/>
                </a:solidFill>
              </a:rPr>
              <a:t>science</a:t>
            </a:r>
            <a:endParaRPr lang="en-US" sz="2000" dirty="0">
              <a:solidFill>
                <a:srgbClr val="C00000"/>
              </a:solidFill>
            </a:endParaRPr>
          </a:p>
          <a:p>
            <a:endParaRPr lang="en-US" sz="1400" dirty="0" smtClean="0"/>
          </a:p>
          <a:p>
            <a:r>
              <a:rPr lang="en-US" sz="2400" dirty="0" smtClean="0"/>
              <a:t>If </a:t>
            </a:r>
            <a:r>
              <a:rPr lang="en-US" sz="2400" dirty="0"/>
              <a:t>physics results </a:t>
            </a:r>
            <a:r>
              <a:rPr lang="en-US" sz="2400" dirty="0" smtClean="0"/>
              <a:t>favorable</a:t>
            </a:r>
            <a:r>
              <a:rPr lang="en-US" sz="2400" dirty="0"/>
              <a:t>, STs could provide more economical fusion </a:t>
            </a:r>
            <a:r>
              <a:rPr lang="en-US" sz="2400" dirty="0" smtClean="0"/>
              <a:t>development &amp; energy systems</a:t>
            </a:r>
            <a:endParaRPr lang="en-US" sz="2400" dirty="0"/>
          </a:p>
          <a:p>
            <a:pPr lvl="1">
              <a:spcBef>
                <a:spcPts val="600"/>
              </a:spcBef>
            </a:pPr>
            <a:r>
              <a:rPr lang="en-US" sz="2000" dirty="0"/>
              <a:t>Potentially reduced magnet </a:t>
            </a:r>
            <a:r>
              <a:rPr lang="en-US" sz="2000" dirty="0" smtClean="0"/>
              <a:t>and device size </a:t>
            </a:r>
            <a:r>
              <a:rPr lang="en-US" sz="2000" dirty="0"/>
              <a:t>and</a:t>
            </a:r>
            <a:r>
              <a:rPr lang="en-US" sz="2000" dirty="0">
                <a:sym typeface="Wingdings" panose="05000000000000000000" pitchFamily="2" charset="2"/>
              </a:rPr>
              <a:t> c</a:t>
            </a:r>
            <a:r>
              <a:rPr lang="en-US" sz="2000" dirty="0"/>
              <a:t>ost</a:t>
            </a:r>
          </a:p>
          <a:p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/>
              <a:t>Low aspect ratio “Spherical </a:t>
            </a:r>
            <a:r>
              <a:rPr lang="en-US" sz="2400" b="1" dirty="0" smtClean="0"/>
              <a:t>Torus / Tokamak</a:t>
            </a:r>
            <a:r>
              <a:rPr lang="en-US" sz="2400" b="1" dirty="0"/>
              <a:t>” (</a:t>
            </a:r>
            <a:r>
              <a:rPr lang="en-US" sz="2400" b="1" dirty="0" smtClean="0"/>
              <a:t>ST) vital for predictive </a:t>
            </a:r>
            <a:r>
              <a:rPr lang="en-US" sz="2400" b="1" dirty="0"/>
              <a:t>capability for toroidal </a:t>
            </a:r>
            <a:r>
              <a:rPr lang="en-US" sz="2400" b="1" dirty="0" smtClean="0"/>
              <a:t>science and fusion energy</a:t>
            </a:r>
            <a:endParaRPr lang="en-US" sz="2400" b="1" dirty="0"/>
          </a:p>
        </p:txBody>
      </p:sp>
      <p:pic>
        <p:nvPicPr>
          <p:cNvPr id="4" name="Picture 3" descr="C:\Users\jmenard\Documents\My Files\PPPL\Projects\ITER\Graphics and Images\iter_plasma_med.jpg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15887" y="2343150"/>
            <a:ext cx="1356683" cy="1337310"/>
          </a:xfrm>
          <a:prstGeom prst="rect">
            <a:avLst/>
          </a:prstGeom>
          <a:noFill/>
        </p:spPr>
      </p:pic>
      <p:sp>
        <p:nvSpPr>
          <p:cNvPr id="5" name="object 283"/>
          <p:cNvSpPr>
            <a:spLocks noChangeAspect="1"/>
          </p:cNvSpPr>
          <p:nvPr/>
        </p:nvSpPr>
        <p:spPr>
          <a:xfrm>
            <a:off x="7592087" y="971551"/>
            <a:ext cx="1158758" cy="1066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7" name="Picture 2"/>
          <p:cNvPicPr preferRelativeResize="0"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86" t="18252" r="10828" b="10699"/>
          <a:stretch/>
        </p:blipFill>
        <p:spPr bwMode="auto">
          <a:xfrm>
            <a:off x="8234108" y="3954732"/>
            <a:ext cx="833692" cy="903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957081" y="2090968"/>
            <a:ext cx="4732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Narrow" panose="020B0606020202030204" pitchFamily="34" charset="0"/>
              </a:rPr>
              <a:t>ITER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63487" y="739973"/>
            <a:ext cx="17043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Arial Narrow" panose="020B0606020202030204" pitchFamily="34" charset="0"/>
              </a:rPr>
              <a:t>Electromagnetic turbulence</a:t>
            </a:r>
            <a:endParaRPr lang="en-US" sz="1100" b="1" dirty="0">
              <a:latin typeface="Arial Narrow" panose="020B0606020202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64375" y="3714750"/>
            <a:ext cx="8034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Narrow" panose="020B0606020202030204" pitchFamily="34" charset="0"/>
              </a:rPr>
              <a:t>Pilot Plant</a:t>
            </a:r>
            <a:endParaRPr lang="en-US" sz="1200" b="1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67600" y="3867150"/>
            <a:ext cx="793900" cy="22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050" b="1" dirty="0" smtClean="0">
                <a:latin typeface="Arial Narrow" panose="020B0606020202030204" pitchFamily="34" charset="0"/>
              </a:rPr>
              <a:t>FNSF / CTF</a:t>
            </a:r>
            <a:endParaRPr lang="en-US" sz="1050" b="1" dirty="0">
              <a:latin typeface="Arial Narrow" panose="020B060602020203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037380"/>
            <a:ext cx="620957" cy="66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2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4295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High-current-density </a:t>
            </a:r>
            <a:r>
              <a:rPr lang="en-US" sz="2400" b="1" dirty="0"/>
              <a:t>rare earth barium copper oxide (REBCO)</a:t>
            </a:r>
            <a:r>
              <a:rPr lang="en-US" sz="2400" b="1" dirty="0" smtClean="0"/>
              <a:t> superconductors motivate consideration </a:t>
            </a:r>
            <a:r>
              <a:rPr lang="en-US" sz="2400" b="1" dirty="0"/>
              <a:t>of </a:t>
            </a:r>
            <a:r>
              <a:rPr lang="en-US" sz="2400" b="1" dirty="0" smtClean="0"/>
              <a:t>low-A pilot </a:t>
            </a:r>
            <a:r>
              <a:rPr lang="en-US" sz="2400" b="1" dirty="0"/>
              <a:t>plants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578" y="4447232"/>
            <a:ext cx="442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0000CC"/>
                </a:solidFill>
              </a:rPr>
              <a:t>Base cable: </a:t>
            </a:r>
            <a:r>
              <a:rPr lang="en-US" sz="1200" dirty="0">
                <a:solidFill>
                  <a:srgbClr val="0000CC"/>
                </a:solidFill>
              </a:rPr>
              <a:t>5</a:t>
            </a:r>
            <a:r>
              <a:rPr lang="en-US" sz="1200" dirty="0" smtClean="0">
                <a:solidFill>
                  <a:srgbClr val="0000CC"/>
                </a:solidFill>
              </a:rPr>
              <a:t>0 tapes YBCO  Tapes with 38 </a:t>
            </a:r>
            <a:r>
              <a:rPr lang="en-US" sz="1200" dirty="0" smtClean="0">
                <a:solidFill>
                  <a:srgbClr val="0000CC"/>
                </a:solidFill>
                <a:latin typeface="Symbol" panose="05050102010706020507" pitchFamily="18" charset="2"/>
              </a:rPr>
              <a:t>m</a:t>
            </a:r>
            <a:r>
              <a:rPr lang="en-US" sz="1200" dirty="0" smtClean="0">
                <a:solidFill>
                  <a:srgbClr val="0000CC"/>
                </a:solidFill>
              </a:rPr>
              <a:t>m substrate</a:t>
            </a:r>
          </a:p>
          <a:p>
            <a:pPr algn="ctr"/>
            <a:r>
              <a:rPr lang="en-US" sz="1100" i="1" dirty="0" smtClean="0">
                <a:latin typeface="Arial Narrow" panose="020B0606020202030204" pitchFamily="34" charset="0"/>
              </a:rPr>
              <a:t>(</a:t>
            </a:r>
            <a:r>
              <a:rPr lang="en-US" sz="1100" i="1" dirty="0" smtClean="0">
                <a:latin typeface="Arial Narrow" panose="020B0606020202030204" pitchFamily="34" charset="0"/>
                <a:cs typeface="Calibri"/>
              </a:rPr>
              <a:t>Van </a:t>
            </a:r>
            <a:r>
              <a:rPr lang="en-US" sz="1100" i="1" dirty="0">
                <a:latin typeface="Arial Narrow" panose="020B0606020202030204" pitchFamily="34" charset="0"/>
                <a:cs typeface="Calibri"/>
              </a:rPr>
              <a:t>Der </a:t>
            </a:r>
            <a:r>
              <a:rPr lang="en-US" sz="1100" i="1" dirty="0" err="1">
                <a:latin typeface="Arial Narrow" panose="020B0606020202030204" pitchFamily="34" charset="0"/>
                <a:cs typeface="Calibri"/>
              </a:rPr>
              <a:t>Laan</a:t>
            </a:r>
            <a:r>
              <a:rPr lang="en-US" sz="1100" i="1" dirty="0">
                <a:latin typeface="Arial Narrow" panose="020B0606020202030204" pitchFamily="34" charset="0"/>
                <a:cs typeface="Calibri"/>
              </a:rPr>
              <a:t>, HTS4Fusion, 2015</a:t>
            </a:r>
            <a:r>
              <a:rPr lang="en-US" sz="1100" i="1" dirty="0" smtClean="0">
                <a:latin typeface="Arial Narrow" panose="020B0606020202030204" pitchFamily="34" charset="0"/>
              </a:rPr>
              <a:t>)</a:t>
            </a:r>
          </a:p>
        </p:txBody>
      </p:sp>
      <p:sp>
        <p:nvSpPr>
          <p:cNvPr id="53" name="Title 1"/>
          <p:cNvSpPr txBox="1">
            <a:spLocks/>
          </p:cNvSpPr>
          <p:nvPr/>
        </p:nvSpPr>
        <p:spPr bwMode="auto">
          <a:xfrm>
            <a:off x="72912" y="783580"/>
            <a:ext cx="4499088" cy="178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0000CC"/>
                </a:solidFill>
                <a:latin typeface="Arial" panose="020B0604020202020204" pitchFamily="34" charset="0"/>
                <a:ea typeface="ＭＳ Ｐゴシック" charset="-128"/>
                <a:cs typeface="Arial" panose="020B0604020202020204" pitchFamily="34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en-US" sz="2000" b="1" dirty="0" smtClean="0"/>
              <a:t>Conductor on Round Core Cables (CORC): High winding pack current density at high magnetic field </a:t>
            </a:r>
          </a:p>
          <a:p>
            <a:r>
              <a:rPr lang="en-US" sz="2400" b="1" dirty="0" smtClean="0">
                <a:solidFill>
                  <a:srgbClr val="C00000"/>
                </a:solidFill>
              </a:rPr>
              <a:t>J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WP </a:t>
            </a:r>
            <a:r>
              <a:rPr lang="en-US" sz="2400" b="1" dirty="0" smtClean="0">
                <a:solidFill>
                  <a:srgbClr val="C00000"/>
                </a:solidFill>
              </a:rPr>
              <a:t>~ 70MA/m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2</a:t>
            </a:r>
            <a:r>
              <a:rPr lang="en-US" sz="2400" b="1" dirty="0" smtClean="0">
                <a:solidFill>
                  <a:srgbClr val="C00000"/>
                </a:solidFill>
              </a:rPr>
              <a:t> at 19T </a:t>
            </a:r>
          </a:p>
          <a:p>
            <a:r>
              <a:rPr lang="en-US" sz="1600" i="1" dirty="0" smtClean="0">
                <a:solidFill>
                  <a:srgbClr val="C00000"/>
                </a:solidFill>
              </a:rPr>
              <a:t>Higher current densities, B likely possible…</a:t>
            </a:r>
            <a:endParaRPr lang="en-US" sz="1600" i="1" dirty="0">
              <a:solidFill>
                <a:srgbClr val="C00000"/>
              </a:solidFill>
            </a:endParaRPr>
          </a:p>
        </p:txBody>
      </p:sp>
      <p:pic>
        <p:nvPicPr>
          <p:cNvPr id="8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27" y="2780383"/>
            <a:ext cx="1283547" cy="1283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2251319" y="2571750"/>
            <a:ext cx="2015881" cy="1492180"/>
            <a:chOff x="5908918" y="935125"/>
            <a:chExt cx="2519852" cy="1865225"/>
          </a:xfrm>
        </p:grpSpPr>
        <p:cxnSp>
          <p:nvCxnSpPr>
            <p:cNvPr id="89" name="Straight Connector 88"/>
            <p:cNvCxnSpPr>
              <a:cxnSpLocks noChangeAspect="1"/>
            </p:cNvCxnSpPr>
            <p:nvPr/>
          </p:nvCxnSpPr>
          <p:spPr>
            <a:xfrm>
              <a:off x="7380312" y="1402035"/>
              <a:ext cx="4927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>
              <a:cxnSpLocks noChangeAspect="1"/>
            </p:cNvCxnSpPr>
            <p:nvPr/>
          </p:nvCxnSpPr>
          <p:spPr>
            <a:xfrm>
              <a:off x="7380312" y="2787887"/>
              <a:ext cx="492797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cxnSpLocks noChangeAspect="1"/>
            </p:cNvCxnSpPr>
            <p:nvPr/>
          </p:nvCxnSpPr>
          <p:spPr>
            <a:xfrm>
              <a:off x="7626710" y="1402035"/>
              <a:ext cx="0" cy="1398315"/>
            </a:xfrm>
            <a:prstGeom prst="straightConnector1">
              <a:avLst/>
            </a:prstGeom>
            <a:ln w="190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2" name="TextBox 91"/>
            <p:cNvSpPr txBox="1">
              <a:spLocks noChangeAspect="1"/>
            </p:cNvSpPr>
            <p:nvPr/>
          </p:nvSpPr>
          <p:spPr>
            <a:xfrm>
              <a:off x="7604266" y="1961150"/>
              <a:ext cx="824504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10 mm</a:t>
              </a:r>
              <a:endParaRPr lang="en-US" sz="1100" b="1" dirty="0"/>
            </a:p>
          </p:txBody>
        </p:sp>
        <p:cxnSp>
          <p:nvCxnSpPr>
            <p:cNvPr id="93" name="Straight Connector 92"/>
            <p:cNvCxnSpPr>
              <a:cxnSpLocks noChangeAspect="1"/>
            </p:cNvCxnSpPr>
            <p:nvPr/>
          </p:nvCxnSpPr>
          <p:spPr>
            <a:xfrm flipV="1">
              <a:off x="5915776" y="1022976"/>
              <a:ext cx="0" cy="395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>
              <a:cxnSpLocks noChangeAspect="1"/>
            </p:cNvCxnSpPr>
            <p:nvPr/>
          </p:nvCxnSpPr>
          <p:spPr>
            <a:xfrm flipV="1">
              <a:off x="7334829" y="1014672"/>
              <a:ext cx="0" cy="3950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>
              <a:cxnSpLocks noChangeAspect="1"/>
            </p:cNvCxnSpPr>
            <p:nvPr/>
          </p:nvCxnSpPr>
          <p:spPr>
            <a:xfrm>
              <a:off x="5908918" y="1212183"/>
              <a:ext cx="1422349" cy="0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TextBox 95"/>
            <p:cNvSpPr txBox="1">
              <a:spLocks noChangeAspect="1"/>
            </p:cNvSpPr>
            <p:nvPr/>
          </p:nvSpPr>
          <p:spPr>
            <a:xfrm>
              <a:off x="6269316" y="935125"/>
              <a:ext cx="858094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10 mm</a:t>
              </a:r>
              <a:endParaRPr lang="en-US" sz="1100" b="1" dirty="0"/>
            </a:p>
          </p:txBody>
        </p:sp>
        <p:sp>
          <p:nvSpPr>
            <p:cNvPr id="86" name="Oval 85"/>
            <p:cNvSpPr>
              <a:spLocks noChangeAspect="1"/>
            </p:cNvSpPr>
            <p:nvPr/>
          </p:nvSpPr>
          <p:spPr>
            <a:xfrm>
              <a:off x="6045326" y="1492064"/>
              <a:ext cx="1185062" cy="118506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87" name="Rounded Rectangle 86"/>
            <p:cNvSpPr>
              <a:spLocks noChangeAspect="1"/>
            </p:cNvSpPr>
            <p:nvPr/>
          </p:nvSpPr>
          <p:spPr>
            <a:xfrm>
              <a:off x="5915776" y="1378060"/>
              <a:ext cx="1415491" cy="141307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sp>
          <p:nvSpPr>
            <p:cNvPr id="88" name="Rounded Rectangle 87"/>
            <p:cNvSpPr>
              <a:spLocks noChangeAspect="1"/>
            </p:cNvSpPr>
            <p:nvPr/>
          </p:nvSpPr>
          <p:spPr>
            <a:xfrm>
              <a:off x="6045326" y="1492064"/>
              <a:ext cx="1171217" cy="1185063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00" b="1"/>
            </a:p>
          </p:txBody>
        </p:sp>
        <p:cxnSp>
          <p:nvCxnSpPr>
            <p:cNvPr id="97" name="Straight Connector 96"/>
            <p:cNvCxnSpPr>
              <a:cxnSpLocks noChangeAspect="1"/>
              <a:stCxn id="86" idx="1"/>
              <a:endCxn id="86" idx="5"/>
            </p:cNvCxnSpPr>
            <p:nvPr/>
          </p:nvCxnSpPr>
          <p:spPr>
            <a:xfrm>
              <a:off x="6218874" y="1665613"/>
              <a:ext cx="837965" cy="837965"/>
            </a:xfrm>
            <a:prstGeom prst="line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/>
            <p:cNvSpPr txBox="1">
              <a:spLocks noChangeAspect="1"/>
            </p:cNvSpPr>
            <p:nvPr/>
          </p:nvSpPr>
          <p:spPr>
            <a:xfrm rot="2667634">
              <a:off x="6407453" y="1851125"/>
              <a:ext cx="706566" cy="3270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/>
                <a:t>6</a:t>
              </a:r>
              <a:r>
                <a:rPr lang="en-US" sz="1100" b="1" dirty="0" smtClean="0"/>
                <a:t> mm</a:t>
              </a:r>
              <a:endParaRPr lang="en-US" sz="1100" b="1" dirty="0"/>
            </a:p>
          </p:txBody>
        </p:sp>
      </p:grpSp>
      <p:sp>
        <p:nvSpPr>
          <p:cNvPr id="99" name="TextBox 98"/>
          <p:cNvSpPr txBox="1">
            <a:spLocks noChangeAspect="1"/>
          </p:cNvSpPr>
          <p:nvPr/>
        </p:nvSpPr>
        <p:spPr>
          <a:xfrm>
            <a:off x="661440" y="4089328"/>
            <a:ext cx="31561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0000CC"/>
                </a:solidFill>
              </a:rPr>
              <a:t>7</a:t>
            </a:r>
            <a:r>
              <a:rPr lang="en-US" sz="1600" b="1" dirty="0" smtClean="0">
                <a:solidFill>
                  <a:srgbClr val="0000CC"/>
                </a:solidFill>
              </a:rPr>
              <a:t> kA CORC (4.2K, 19 T) cable </a:t>
            </a:r>
          </a:p>
        </p:txBody>
      </p:sp>
      <p:graphicFrame>
        <p:nvGraphicFramePr>
          <p:cNvPr id="54" name="Chart 5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153392"/>
              </p:ext>
            </p:extLst>
          </p:nvPr>
        </p:nvGraphicFramePr>
        <p:xfrm>
          <a:off x="4647715" y="1296792"/>
          <a:ext cx="3886685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8153400" y="1710574"/>
            <a:ext cx="902878" cy="1394576"/>
            <a:chOff x="8001000" y="973627"/>
            <a:chExt cx="1128597" cy="1743220"/>
          </a:xfrm>
        </p:grpSpPr>
        <p:grpSp>
          <p:nvGrpSpPr>
            <p:cNvPr id="85" name="Group 84"/>
            <p:cNvGrpSpPr/>
            <p:nvPr/>
          </p:nvGrpSpPr>
          <p:grpSpPr>
            <a:xfrm>
              <a:off x="8001000" y="973627"/>
              <a:ext cx="799913" cy="1743220"/>
              <a:chOff x="302515" y="2030509"/>
              <a:chExt cx="1066550" cy="2968033"/>
            </a:xfrm>
            <a:solidFill>
              <a:schemeClr val="bg1"/>
            </a:solidFill>
          </p:grpSpPr>
          <p:sp>
            <p:nvSpPr>
              <p:cNvPr id="103" name="TextBox 102"/>
              <p:cNvSpPr txBox="1"/>
              <p:nvPr/>
            </p:nvSpPr>
            <p:spPr>
              <a:xfrm>
                <a:off x="302515" y="2030509"/>
                <a:ext cx="1039253" cy="111355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b="1" dirty="0" smtClean="0">
                    <a:latin typeface="Arial Narrow" panose="020B0606020202030204" pitchFamily="34" charset="0"/>
                  </a:rPr>
                  <a:t>J</a:t>
                </a:r>
                <a:r>
                  <a:rPr lang="en-US" sz="1600" b="1" baseline="-25000" dirty="0" smtClean="0">
                    <a:latin typeface="Arial Narrow" panose="020B0606020202030204" pitchFamily="34" charset="0"/>
                  </a:rPr>
                  <a:t>WP</a:t>
                </a:r>
                <a:r>
                  <a:rPr lang="en-US" sz="1200" b="1" dirty="0" smtClean="0">
                    <a:latin typeface="Arial Narrow" panose="020B0606020202030204" pitchFamily="34" charset="0"/>
                  </a:rPr>
                  <a:t> [MA/m</a:t>
                </a:r>
                <a:r>
                  <a:rPr lang="en-US" sz="1200" b="1" baseline="30000" dirty="0" smtClean="0">
                    <a:latin typeface="Arial Narrow" panose="020B0606020202030204" pitchFamily="34" charset="0"/>
                  </a:rPr>
                  <a:t>2</a:t>
                </a:r>
                <a:r>
                  <a:rPr lang="en-US" sz="1200" b="1" dirty="0" smtClean="0">
                    <a:latin typeface="Arial Narrow" panose="020B0606020202030204" pitchFamily="34" charset="0"/>
                  </a:rPr>
                  <a:t>]</a:t>
                </a:r>
                <a:endParaRPr lang="en-US" sz="1200" b="1" dirty="0">
                  <a:latin typeface="Arial Narrow" panose="020B0606020202030204" pitchFamily="34" charset="0"/>
                </a:endParaRPr>
              </a:p>
            </p:txBody>
          </p:sp>
          <p:pic>
            <p:nvPicPr>
              <p:cNvPr id="10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9810" y="3052453"/>
                <a:ext cx="1039255" cy="1946089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0" name="TextBox 99"/>
            <p:cNvSpPr txBox="1"/>
            <p:nvPr/>
          </p:nvSpPr>
          <p:spPr>
            <a:xfrm>
              <a:off x="8739666" y="2502064"/>
              <a:ext cx="389931" cy="173124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square" lIns="45720" tIns="0" rIns="45720" bIns="0" rtlCol="0">
              <a:spAutoFit/>
            </a:bodyPr>
            <a:lstStyle/>
            <a:p>
              <a:r>
                <a:rPr lang="en-US" sz="900" b="1" dirty="0" smtClean="0"/>
                <a:t>12T</a:t>
              </a:r>
              <a:endParaRPr lang="en-US" sz="900" b="1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8739666" y="1630401"/>
              <a:ext cx="389931" cy="868680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tx1"/>
              </a:solidFill>
            </a:ln>
          </p:spPr>
          <p:txBody>
            <a:bodyPr wrap="none" lIns="45720" tIns="54864" rIns="45720" bIns="27432" rtlCol="0">
              <a:spAutoFit/>
            </a:bodyPr>
            <a:lstStyle/>
            <a:p>
              <a:endParaRPr lang="en-US" sz="1000" b="1" dirty="0" smtClean="0"/>
            </a:p>
            <a:p>
              <a:endParaRPr lang="en-US" sz="700" b="1" dirty="0"/>
            </a:p>
            <a:p>
              <a:r>
                <a:rPr lang="en-US" sz="1000" b="1" dirty="0" smtClean="0"/>
                <a:t>19T</a:t>
              </a:r>
            </a:p>
          </p:txBody>
        </p:sp>
      </p:grpSp>
      <p:sp>
        <p:nvSpPr>
          <p:cNvPr id="106" name="Down Arrow 105"/>
          <p:cNvSpPr/>
          <p:nvPr/>
        </p:nvSpPr>
        <p:spPr>
          <a:xfrm rot="7662191">
            <a:off x="6235015" y="1473978"/>
            <a:ext cx="549582" cy="2510404"/>
          </a:xfrm>
          <a:prstGeom prst="downArrow">
            <a:avLst>
              <a:gd name="adj1" fmla="val 58879"/>
              <a:gd name="adj2" fmla="val 56278"/>
            </a:avLst>
          </a:prstGeom>
          <a:solidFill>
            <a:schemeClr val="tx1">
              <a:alpha val="2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</a:rPr>
              <a:t>Increasing J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WP</a:t>
            </a:r>
            <a:endParaRPr lang="en-US" sz="1400" b="1" baseline="-25000" dirty="0">
              <a:solidFill>
                <a:srgbClr val="FFFF00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7924800" y="4248150"/>
            <a:ext cx="12028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700" b="1" dirty="0" smtClean="0">
                <a:latin typeface="Arial Narrow" panose="020B0606020202030204" pitchFamily="34" charset="0"/>
              </a:rPr>
              <a:t>R = 3m</a:t>
            </a:r>
          </a:p>
          <a:p>
            <a:pPr algn="r"/>
            <a:r>
              <a:rPr lang="en-US" sz="700" b="1" dirty="0">
                <a:latin typeface="Arial Narrow" panose="020B0606020202030204" pitchFamily="34" charset="0"/>
              </a:rPr>
              <a:t>TBR ~ </a:t>
            </a:r>
            <a:r>
              <a:rPr lang="en-US" sz="700" b="1" dirty="0" smtClean="0">
                <a:latin typeface="Arial Narrow" panose="020B0606020202030204" pitchFamily="34" charset="0"/>
              </a:rPr>
              <a:t>1</a:t>
            </a:r>
          </a:p>
          <a:p>
            <a:pPr algn="r"/>
            <a:r>
              <a:rPr lang="en-US" sz="700" b="1" dirty="0" smtClean="0">
                <a:latin typeface="Arial Narrow" panose="020B0606020202030204" pitchFamily="34" charset="0"/>
              </a:rPr>
              <a:t>P</a:t>
            </a:r>
            <a:r>
              <a:rPr lang="en-US" sz="700" b="1" baseline="-25000" dirty="0" smtClean="0">
                <a:latin typeface="Arial Narrow" panose="020B0606020202030204" pitchFamily="34" charset="0"/>
              </a:rPr>
              <a:t>NBI </a:t>
            </a:r>
            <a:r>
              <a:rPr lang="en-US" sz="700" b="1" dirty="0" smtClean="0">
                <a:latin typeface="Arial Narrow" panose="020B0606020202030204" pitchFamily="34" charset="0"/>
              </a:rPr>
              <a:t>= 50MW</a:t>
            </a:r>
          </a:p>
          <a:p>
            <a:pPr algn="r"/>
            <a:r>
              <a:rPr lang="en-US" sz="700" b="1" dirty="0">
                <a:latin typeface="Arial Narrow" panose="020B0606020202030204" pitchFamily="34" charset="0"/>
              </a:rPr>
              <a:t>100% non-inductive</a:t>
            </a:r>
          </a:p>
          <a:p>
            <a:pPr algn="r"/>
            <a:r>
              <a:rPr lang="en-US" sz="700" b="1" dirty="0" err="1" smtClean="0">
                <a:latin typeface="Symbol" panose="05050102010706020507" pitchFamily="18" charset="2"/>
              </a:rPr>
              <a:t>b</a:t>
            </a:r>
            <a:r>
              <a:rPr lang="en-US" sz="700" b="1" baseline="-25000" dirty="0" err="1" smtClean="0">
                <a:latin typeface="Arial Narrow" panose="020B0606020202030204" pitchFamily="34" charset="0"/>
              </a:rPr>
              <a:t>N</a:t>
            </a:r>
            <a:r>
              <a:rPr lang="en-US" sz="700" b="1" baseline="-25000" dirty="0" smtClean="0">
                <a:latin typeface="Arial Narrow" panose="020B0606020202030204" pitchFamily="34" charset="0"/>
              </a:rPr>
              <a:t> </a:t>
            </a:r>
            <a:r>
              <a:rPr lang="en-US" sz="700" b="1" dirty="0" smtClean="0">
                <a:latin typeface="Arial Narrow" panose="020B0606020202030204" pitchFamily="34" charset="0"/>
              </a:rPr>
              <a:t>(A) at no-wall limit</a:t>
            </a:r>
          </a:p>
        </p:txBody>
      </p:sp>
      <p:sp>
        <p:nvSpPr>
          <p:cNvPr id="108" name="TextBox 107"/>
          <p:cNvSpPr txBox="1"/>
          <p:nvPr/>
        </p:nvSpPr>
        <p:spPr>
          <a:xfrm>
            <a:off x="5093083" y="819150"/>
            <a:ext cx="4050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A ~ 2 attractive at high J</a:t>
            </a:r>
            <a:r>
              <a:rPr lang="en-US" sz="2400" b="1" baseline="-25000" dirty="0" smtClean="0">
                <a:solidFill>
                  <a:srgbClr val="C00000"/>
                </a:solidFill>
              </a:rPr>
              <a:t>WP</a:t>
            </a:r>
            <a:endParaRPr lang="en-US" sz="2400" b="1" baseline="-25000" dirty="0">
              <a:solidFill>
                <a:srgbClr val="C00000"/>
              </a:solidFill>
            </a:endParaRPr>
          </a:p>
        </p:txBody>
      </p:sp>
      <p:sp>
        <p:nvSpPr>
          <p:cNvPr id="109" name="Down Arrow 108"/>
          <p:cNvSpPr/>
          <p:nvPr/>
        </p:nvSpPr>
        <p:spPr>
          <a:xfrm>
            <a:off x="5658596" y="1305031"/>
            <a:ext cx="359944" cy="372634"/>
          </a:xfrm>
          <a:prstGeom prst="down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5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11182</TotalTime>
  <Words>3710</Words>
  <Application>Microsoft Office PowerPoint</Application>
  <PresentationFormat>On-screen Show (16:9)</PresentationFormat>
  <Paragraphs>614</Paragraphs>
  <Slides>45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NSTX Upgrade</vt:lpstr>
      <vt:lpstr>NSTX-U PAC-39  Program Overview</vt:lpstr>
      <vt:lpstr>Outline</vt:lpstr>
      <vt:lpstr>Outline</vt:lpstr>
      <vt:lpstr>Thank you to PAC-39 members</vt:lpstr>
      <vt:lpstr>Process for this PAC</vt:lpstr>
      <vt:lpstr>PAC-39 Charge Questions</vt:lpstr>
      <vt:lpstr>Outline</vt:lpstr>
      <vt:lpstr>Low aspect ratio “Spherical Torus / Tokamak” (ST) vital for predictive capability for toroidal science and fusion energy</vt:lpstr>
      <vt:lpstr>High-current-density rare earth barium copper oxide (REBCO) superconductors motivate consideration of low-A pilot plants</vt:lpstr>
      <vt:lpstr>Example: A=2, R0 = 3m HTS-TF Pilot Plant</vt:lpstr>
      <vt:lpstr>NSTX-U vital for predictive capability, fusion science Will access new physics with 2 new tools:</vt:lpstr>
      <vt:lpstr>NSTX / MAST confinement increased at higher Te Will confinement trend continue, or look like conventional A?</vt:lpstr>
      <vt:lpstr>NSTX-U will access and measure novel regimes of  electron turbulent transport driven by high beta</vt:lpstr>
      <vt:lpstr>NSTX-U design enables access to 3× higher plasma pressure, temperature than MAST-U </vt:lpstr>
      <vt:lpstr>NSTX-U will test whether high-performance STs  can be sustained for future fusion applications</vt:lpstr>
      <vt:lpstr>NSTX-U will be leading (only) ST able to  access and study kinetic RWM physics in-depth</vt:lpstr>
      <vt:lpstr>NSTX-U at high plasma current will play important role in understanding power exhaust width scaling</vt:lpstr>
      <vt:lpstr>Outline</vt:lpstr>
      <vt:lpstr>REMINDER: In FY2016 NSTX-U had scientifically productive      1st year, but had to cease operations due to failed divertor PF coil</vt:lpstr>
      <vt:lpstr>NSTX-U targeting major increase in performance</vt:lpstr>
      <vt:lpstr>Achieving NSTX-U Ultimate Performance Goals requires Recovery Project (see S. Gerhardt presentation)</vt:lpstr>
      <vt:lpstr>Major program impacts due to Recovery (1)</vt:lpstr>
      <vt:lpstr>Major program impacts due to Recovery (2)</vt:lpstr>
      <vt:lpstr>NSTX-U researchers actively engaged in Recovery</vt:lpstr>
      <vt:lpstr>Overall NSTX-U goals balanced and coordinated across Recovery and Research departments</vt:lpstr>
      <vt:lpstr>FY18 Recovery Notable Outcomes (Notable Outcome = annual DOE management contract goal)</vt:lpstr>
      <vt:lpstr>FY18 Research Milestones</vt:lpstr>
      <vt:lpstr>Outline</vt:lpstr>
      <vt:lpstr>Science Group presentations address key questions</vt:lpstr>
      <vt:lpstr>NSTX-U will be world-leading ST in several  research areas when operations resume</vt:lpstr>
      <vt:lpstr>Summary:  NSTX-U will address key scientific issues to accelerate fusion science understanding, performance </vt:lpstr>
      <vt:lpstr>NSTX-U Backup</vt:lpstr>
      <vt:lpstr>NSTX-U Mission Elements</vt:lpstr>
      <vt:lpstr>NSTX-U and DIII-D are powerful and complementary tools enabling U.S. leadership in core fusion science</vt:lpstr>
      <vt:lpstr>NSTX-U and MAST-U are the most capable ST devices in a world-wide ST research program</vt:lpstr>
      <vt:lpstr>NSTX-U excellent testbed for -particle physics</vt:lpstr>
      <vt:lpstr>NSTX-U experiments at higher plasma current will play important role in understanding power exhaust width</vt:lpstr>
      <vt:lpstr>NSTX-U will study confinement improvement from Li wall coatings, and power exhaust on liquid metal divertors</vt:lpstr>
      <vt:lpstr>STs leading advanced divertor development NSTX-U / MAST-U collaborating on 1st plasma, scenarios, divertors</vt:lpstr>
      <vt:lpstr>Motivations for future facility enhancements</vt:lpstr>
      <vt:lpstr>FNSF / Pilot Plant Backup</vt:lpstr>
      <vt:lpstr>Design studies show ST potentially attractive as Fusion Nuclear Science Facility (FNSF) or Pilot Plant</vt:lpstr>
      <vt:lpstr>At lower A, high TF winding-pack current density enables access to maximum allowed BT at coil</vt:lpstr>
      <vt:lpstr>A = 1.8-2.3 maximizes TF magnet utilization, and TF will be significant fraction of core cost </vt:lpstr>
      <vt:lpstr>A ≥ 3 maximizes blanket volume utilization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709</cp:revision>
  <dcterms:created xsi:type="dcterms:W3CDTF">2015-07-16T16:59:24Z</dcterms:created>
  <dcterms:modified xsi:type="dcterms:W3CDTF">2018-01-08T19:29:41Z</dcterms:modified>
</cp:coreProperties>
</file>