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8" r:id="rId2"/>
    <p:sldId id="298" r:id="rId3"/>
    <p:sldId id="299" r:id="rId4"/>
    <p:sldId id="269" r:id="rId5"/>
    <p:sldId id="284" r:id="rId6"/>
    <p:sldId id="270" r:id="rId7"/>
    <p:sldId id="294" r:id="rId8"/>
    <p:sldId id="289" r:id="rId9"/>
    <p:sldId id="300" r:id="rId10"/>
    <p:sldId id="282" r:id="rId11"/>
    <p:sldId id="273" r:id="rId12"/>
    <p:sldId id="307" r:id="rId13"/>
    <p:sldId id="297" r:id="rId14"/>
    <p:sldId id="291" r:id="rId15"/>
    <p:sldId id="301" r:id="rId16"/>
    <p:sldId id="278" r:id="rId17"/>
    <p:sldId id="279" r:id="rId18"/>
    <p:sldId id="302" r:id="rId19"/>
    <p:sldId id="280" r:id="rId20"/>
    <p:sldId id="292" r:id="rId21"/>
    <p:sldId id="308" r:id="rId22"/>
    <p:sldId id="309" r:id="rId23"/>
    <p:sldId id="311" r:id="rId24"/>
    <p:sldId id="285" r:id="rId25"/>
    <p:sldId id="286" r:id="rId26"/>
    <p:sldId id="310" r:id="rId27"/>
    <p:sldId id="323" r:id="rId28"/>
    <p:sldId id="318" r:id="rId29"/>
    <p:sldId id="319" r:id="rId30"/>
    <p:sldId id="303" r:id="rId31"/>
    <p:sldId id="304" r:id="rId32"/>
    <p:sldId id="322" r:id="rId33"/>
    <p:sldId id="324" r:id="rId34"/>
    <p:sldId id="325" r:id="rId35"/>
    <p:sldId id="326" r:id="rId36"/>
    <p:sldId id="327" r:id="rId37"/>
    <p:sldId id="328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FF"/>
    <a:srgbClr val="FF00FF"/>
    <a:srgbClr val="33CC33"/>
    <a:srgbClr val="920000"/>
    <a:srgbClr val="008080"/>
    <a:srgbClr val="1DF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217" autoAdjust="0"/>
  </p:normalViewPr>
  <p:slideViewPr>
    <p:cSldViewPr showGuides="1">
      <p:cViewPr varScale="1">
        <p:scale>
          <a:sx n="142" d="100"/>
          <a:sy n="142" d="100"/>
        </p:scale>
        <p:origin x="-10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3642"/>
    </p:cViewPr>
  </p:sorter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6400B2-87AA-4DB1-B67D-2C60F639660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7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Can no longer image, not enough resolution</a:t>
            </a:r>
          </a:p>
          <a:p>
            <a:r>
              <a:rPr lang="en-US" altLang="en-US" smtClean="0"/>
              <a:t>Use scattering, like scattering x-rays off crystals, sound waves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F9EC7C-8633-4F4E-969B-78C42F093F0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NSTX-U</a:t>
            </a:r>
            <a:r>
              <a:rPr lang="en-US" altLang="en-US" sz="900" b="1" baseline="0" dirty="0" smtClean="0">
                <a:solidFill>
                  <a:srgbClr val="336699"/>
                </a:solidFill>
              </a:rPr>
              <a:t> PAC-39 – NSTX-U T&amp;T Research 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(Jan.</a:t>
            </a:r>
            <a:r>
              <a:rPr lang="en-US" altLang="en-US" sz="900" b="1" baseline="0" dirty="0" smtClean="0">
                <a:solidFill>
                  <a:srgbClr val="336699"/>
                </a:solidFill>
              </a:rPr>
              <a:t> 2018</a:t>
            </a:r>
            <a:r>
              <a:rPr lang="en-US" altLang="en-US" sz="900" b="1" dirty="0" smtClean="0">
                <a:solidFill>
                  <a:srgbClr val="336699"/>
                </a:solidFill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1847850"/>
            <a:ext cx="8077200" cy="800100"/>
          </a:xfrm>
        </p:spPr>
        <p:txBody>
          <a:bodyPr/>
          <a:lstStyle/>
          <a:p>
            <a:pPr lvl="0" eaLnBrk="1" hangingPunct="1"/>
            <a:r>
              <a:rPr lang="en-US" alt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Walter </a:t>
            </a:r>
            <a:r>
              <a:rPr lang="en-US" altLang="en-US" sz="20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Guttenfelder</a:t>
            </a:r>
            <a:r>
              <a:rPr lang="en-US" altLang="en-US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for </a:t>
            </a:r>
            <a:r>
              <a:rPr lang="en-US" alt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the NSTX-U Team</a:t>
            </a:r>
            <a:endParaRPr lang="en-US" altLang="en-US" sz="2000" i="1" baseline="30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76200" y="1028700"/>
            <a:ext cx="8991600" cy="8572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latin typeface="Arial" charset="0"/>
                <a:cs typeface="Arial" charset="0"/>
              </a:rPr>
              <a:t>NSTX-U </a:t>
            </a:r>
            <a:r>
              <a:rPr lang="en-US" altLang="en-US" sz="3600" b="1" dirty="0">
                <a:latin typeface="Arial" charset="0"/>
                <a:cs typeface="Arial" charset="0"/>
              </a:rPr>
              <a:t>Transport &amp; </a:t>
            </a:r>
            <a:r>
              <a:rPr lang="en-US" altLang="en-US" sz="3600" b="1" dirty="0" smtClean="0">
                <a:latin typeface="Arial" charset="0"/>
                <a:cs typeface="Arial" charset="0"/>
              </a:rPr>
              <a:t>Turbulence (T&amp;T) </a:t>
            </a:r>
            <a:r>
              <a:rPr lang="en-US" altLang="en-US" sz="3600" b="1" dirty="0">
                <a:latin typeface="Arial" charset="0"/>
                <a:cs typeface="Arial" charset="0"/>
              </a:rPr>
              <a:t>research</a:t>
            </a:r>
            <a:endParaRPr lang="en-US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dirty="0">
                <a:latin typeface="Arial" charset="0"/>
                <a:cs typeface="Arial" charset="0"/>
              </a:rPr>
              <a:t>NSTX-U PAC-39</a:t>
            </a:r>
          </a:p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altLang="en-US" dirty="0">
                <a:latin typeface="Arial" charset="0"/>
                <a:cs typeface="Arial" charset="0"/>
              </a:rPr>
              <a:t>Jan. 9-10, 2018</a:t>
            </a:r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19150"/>
            <a:ext cx="9067800" cy="4038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R(18-3) milestone: “Validate &amp; develop electron thermal transport models in STs”</a:t>
            </a:r>
          </a:p>
          <a:p>
            <a:pPr lvl="1"/>
            <a:r>
              <a:rPr lang="en-US" sz="1500" dirty="0" smtClean="0"/>
              <a:t>Model validation (TGLF, MMM, </a:t>
            </a:r>
            <a:r>
              <a:rPr lang="en-US" sz="1500" dirty="0" err="1" smtClean="0"/>
              <a:t>Rafiq</a:t>
            </a:r>
            <a:r>
              <a:rPr lang="en-US" sz="1500" dirty="0" smtClean="0"/>
              <a:t>-MTM)</a:t>
            </a:r>
          </a:p>
          <a:p>
            <a:pPr lvl="1"/>
            <a:r>
              <a:rPr lang="en-US" sz="1500" dirty="0" smtClean="0"/>
              <a:t>Model qualification by comparing with first-principles </a:t>
            </a:r>
            <a:r>
              <a:rPr lang="en-US" sz="1500" dirty="0" err="1" smtClean="0"/>
              <a:t>gyrokinetics</a:t>
            </a:r>
            <a:endParaRPr lang="en-US" sz="1500" dirty="0" smtClean="0"/>
          </a:p>
          <a:p>
            <a:pPr lvl="1"/>
            <a:r>
              <a:rPr lang="en-US" sz="1500" dirty="0" smtClean="0"/>
              <a:t>Data analysis &amp; uncertainty quantification</a:t>
            </a:r>
          </a:p>
          <a:p>
            <a:endParaRPr lang="en-US" sz="1400" dirty="0" smtClean="0"/>
          </a:p>
          <a:p>
            <a:r>
              <a:rPr lang="en-US" sz="1800" dirty="0" smtClean="0"/>
              <a:t>Active DIII-D collaboration from 2017 “NSTX-U campaign” (</a:t>
            </a:r>
            <a:r>
              <a:rPr lang="en-US" sz="1800" i="1" dirty="0" smtClean="0"/>
              <a:t>see Kaye talk</a:t>
            </a:r>
            <a:r>
              <a:rPr lang="en-US" sz="1800" dirty="0" smtClean="0"/>
              <a:t>)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500" dirty="0" smtClean="0"/>
              <a:t>“Investigate </a:t>
            </a:r>
            <a:r>
              <a:rPr lang="en-US" sz="1500" dirty="0" smtClean="0">
                <a:latin typeface="Symbol" panose="05050102010706020507" pitchFamily="18" charset="2"/>
              </a:rPr>
              <a:t>n</a:t>
            </a:r>
            <a:r>
              <a:rPr lang="en-US" sz="1500" baseline="-25000" dirty="0" smtClean="0"/>
              <a:t>*</a:t>
            </a:r>
            <a:r>
              <a:rPr lang="en-US" sz="1500" dirty="0" smtClean="0"/>
              <a:t> scaling at ST-relevant q95” </a:t>
            </a:r>
            <a:r>
              <a:rPr lang="en-US" sz="1500" dirty="0" smtClean="0">
                <a:sym typeface="Wingdings" panose="05000000000000000000" pitchFamily="2" charset="2"/>
              </a:rPr>
              <a:t> Clarify </a:t>
            </a:r>
            <a:r>
              <a:rPr lang="en-US" sz="1500" dirty="0" smtClean="0"/>
              <a:t>role of R/a &amp; q95 on </a:t>
            </a:r>
            <a:r>
              <a:rPr lang="en-US" sz="1500" dirty="0" err="1" smtClean="0">
                <a:latin typeface="Symbol" panose="05050102010706020507" pitchFamily="18" charset="2"/>
              </a:rPr>
              <a:t>t</a:t>
            </a:r>
            <a:r>
              <a:rPr lang="en-US" sz="1500" baseline="-25000" dirty="0" err="1" smtClean="0"/>
              <a:t>E</a:t>
            </a:r>
            <a:r>
              <a:rPr lang="en-US" sz="1500" dirty="0" err="1" smtClean="0"/>
              <a:t>~</a:t>
            </a:r>
            <a:r>
              <a:rPr lang="en-US" sz="1500" dirty="0" err="1" smtClean="0">
                <a:latin typeface="Symbol" panose="05050102010706020507" pitchFamily="18" charset="2"/>
              </a:rPr>
              <a:t>n</a:t>
            </a:r>
            <a:r>
              <a:rPr lang="en-US" sz="1500" baseline="-25000" dirty="0" smtClean="0"/>
              <a:t>*</a:t>
            </a:r>
            <a:r>
              <a:rPr lang="en-US" sz="1500" baseline="30000" dirty="0" smtClean="0">
                <a:latin typeface="Symbol" panose="05050102010706020507" pitchFamily="18" charset="2"/>
              </a:rPr>
              <a:t>a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500" dirty="0" smtClean="0"/>
              <a:t>“Validate electromagnetic turbulence predictions” </a:t>
            </a:r>
            <a:r>
              <a:rPr lang="en-US" sz="1500" dirty="0" smtClean="0">
                <a:sym typeface="Wingdings" panose="05000000000000000000" pitchFamily="2" charset="2"/>
              </a:rPr>
              <a:t> Validate GK w/ </a:t>
            </a:r>
            <a:r>
              <a:rPr lang="en-US" sz="1500" dirty="0" smtClean="0"/>
              <a:t>CPS (~</a:t>
            </a:r>
            <a:r>
              <a:rPr lang="en-US" sz="1500" dirty="0" smtClean="0">
                <a:latin typeface="Symbol" panose="05050102010706020507" pitchFamily="18" charset="2"/>
              </a:rPr>
              <a:t>d</a:t>
            </a:r>
            <a:r>
              <a:rPr lang="en-US" sz="1500" dirty="0" smtClean="0"/>
              <a:t>B) + synth. diagnostic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1500" dirty="0" smtClean="0"/>
              <a:t>“CAE </a:t>
            </a:r>
            <a:r>
              <a:rPr lang="en-US" sz="1500" dirty="0" smtClean="0">
                <a:latin typeface="Symbol" panose="05050102010706020507" pitchFamily="18" charset="2"/>
              </a:rPr>
              <a:t>w</a:t>
            </a:r>
            <a:r>
              <a:rPr lang="en-US" sz="1500" dirty="0" smtClean="0"/>
              <a:t> and k dependence on beam pitch angle and energy” </a:t>
            </a:r>
            <a:r>
              <a:rPr lang="en-US" sz="1500" dirty="0" smtClean="0">
                <a:sym typeface="Wingdings" panose="05000000000000000000" pitchFamily="2" charset="2"/>
              </a:rPr>
              <a:t> Measure onset, validate sims.</a:t>
            </a:r>
            <a:endParaRPr lang="en-US" sz="1500" dirty="0" smtClean="0"/>
          </a:p>
          <a:p>
            <a:endParaRPr lang="en-US" sz="1400" dirty="0" smtClean="0"/>
          </a:p>
          <a:p>
            <a:r>
              <a:rPr lang="en-US" sz="1800" dirty="0" smtClean="0"/>
              <a:t>MAST-U collaboration in FY18-20</a:t>
            </a:r>
          </a:p>
          <a:p>
            <a:pPr lvl="1"/>
            <a:r>
              <a:rPr lang="en-US" sz="1500" dirty="0" smtClean="0"/>
              <a:t>Transport analysis &amp; confinement scaling at increased B</a:t>
            </a:r>
            <a:r>
              <a:rPr lang="en-US" sz="1500" baseline="-25000" dirty="0" smtClean="0"/>
              <a:t>T</a:t>
            </a:r>
            <a:r>
              <a:rPr lang="en-US" sz="1500" dirty="0" smtClean="0"/>
              <a:t>, I</a:t>
            </a:r>
            <a:r>
              <a:rPr lang="en-US" sz="1500" baseline="-25000" dirty="0" smtClean="0"/>
              <a:t>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FY18 Milestone &amp; collaborations address priority T&amp;T issues in preparation for NSTX-U operations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1134130"/>
            <a:ext cx="1676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Collaboration with GA &amp; Lehigh U.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078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23900"/>
            <a:ext cx="9144000" cy="1082873"/>
          </a:xfrm>
        </p:spPr>
        <p:txBody>
          <a:bodyPr>
            <a:noAutofit/>
          </a:bodyPr>
          <a:lstStyle/>
          <a:p>
            <a:r>
              <a:rPr lang="en-US" altLang="en-US" sz="1500" dirty="0">
                <a:latin typeface="Arial" charset="0"/>
                <a:cs typeface="Arial" charset="0"/>
              </a:rPr>
              <a:t>Nonlinear simulations of core MTM turbulence predict significant transport at high </a:t>
            </a:r>
            <a:r>
              <a:rPr lang="en-US" altLang="en-US" sz="1500" dirty="0" smtClean="0">
                <a:latin typeface="Symbol" pitchFamily="18" charset="2"/>
                <a:cs typeface="Arial" charset="0"/>
              </a:rPr>
              <a:t>b</a:t>
            </a:r>
            <a:r>
              <a:rPr lang="en-US" altLang="en-US" sz="1500" dirty="0" smtClean="0">
                <a:latin typeface="Arial" charset="0"/>
                <a:cs typeface="Arial" charset="0"/>
              </a:rPr>
              <a:t> &amp; </a:t>
            </a:r>
            <a:r>
              <a:rPr lang="en-US" altLang="en-US" sz="1500" dirty="0" smtClean="0">
                <a:latin typeface="Symbol" pitchFamily="18" charset="2"/>
                <a:cs typeface="Arial" charset="0"/>
              </a:rPr>
              <a:t>n</a:t>
            </a:r>
            <a:r>
              <a:rPr lang="en-US" altLang="en-US" sz="1500" dirty="0">
                <a:latin typeface="Symbol" pitchFamily="18" charset="2"/>
                <a:cs typeface="Arial" charset="0"/>
              </a:rPr>
              <a:t>; </a:t>
            </a:r>
            <a:r>
              <a:rPr lang="en-US" altLang="en-US" sz="1500" dirty="0" err="1">
                <a:latin typeface="Arial" charset="0"/>
                <a:cs typeface="Arial" charset="0"/>
              </a:rPr>
              <a:t>collisionality</a:t>
            </a:r>
            <a:r>
              <a:rPr lang="en-US" altLang="en-US" sz="1500" dirty="0">
                <a:latin typeface="Arial" charset="0"/>
                <a:cs typeface="Arial" charset="0"/>
              </a:rPr>
              <a:t> scaling (</a:t>
            </a:r>
            <a:r>
              <a:rPr lang="en-US" altLang="en-US" sz="1500" dirty="0" err="1">
                <a:latin typeface="Symbol" pitchFamily="18" charset="2"/>
                <a:cs typeface="Arial" charset="0"/>
              </a:rPr>
              <a:t>c</a:t>
            </a:r>
            <a:r>
              <a:rPr lang="en-US" altLang="en-US" sz="1500" baseline="-25000" dirty="0" err="1">
                <a:latin typeface="Arial" charset="0"/>
                <a:cs typeface="Arial" charset="0"/>
              </a:rPr>
              <a:t>e,MTM</a:t>
            </a:r>
            <a:r>
              <a:rPr lang="en-US" altLang="en-US" sz="1500" dirty="0" err="1">
                <a:latin typeface="Arial" charset="0"/>
                <a:cs typeface="Arial" charset="0"/>
              </a:rPr>
              <a:t>~</a:t>
            </a:r>
            <a:r>
              <a:rPr lang="en-US" altLang="en-US" sz="1500" dirty="0" err="1">
                <a:latin typeface="Symbol" pitchFamily="18" charset="2"/>
                <a:cs typeface="Arial" charset="0"/>
              </a:rPr>
              <a:t>n</a:t>
            </a:r>
            <a:r>
              <a:rPr lang="en-US" altLang="en-US" sz="1500" baseline="-25000" dirty="0" err="1">
                <a:latin typeface="Arial" charset="0"/>
                <a:cs typeface="Arial" charset="0"/>
              </a:rPr>
              <a:t>e</a:t>
            </a:r>
            <a:r>
              <a:rPr lang="en-US" altLang="en-US" sz="1500" dirty="0">
                <a:latin typeface="Arial" charset="0"/>
                <a:cs typeface="Arial" charset="0"/>
              </a:rPr>
              <a:t>) consistent with global confinement (</a:t>
            </a:r>
            <a:r>
              <a:rPr lang="en-US" altLang="en-US" sz="1500" dirty="0">
                <a:latin typeface="Symbol" pitchFamily="18" charset="2"/>
                <a:cs typeface="Arial" charset="0"/>
              </a:rPr>
              <a:t>t</a:t>
            </a:r>
            <a:r>
              <a:rPr lang="en-US" altLang="en-US" sz="1500" baseline="-25000" dirty="0">
                <a:latin typeface="Arial" charset="0"/>
                <a:cs typeface="Arial" charset="0"/>
              </a:rPr>
              <a:t>E</a:t>
            </a:r>
            <a:r>
              <a:rPr lang="en-US" altLang="en-US" sz="1500" dirty="0">
                <a:latin typeface="Arial" charset="0"/>
                <a:cs typeface="Arial" charset="0"/>
              </a:rPr>
              <a:t>~1/</a:t>
            </a:r>
            <a:r>
              <a:rPr lang="en-US" altLang="en-US" sz="1500" dirty="0">
                <a:latin typeface="Symbol" pitchFamily="18" charset="2"/>
                <a:cs typeface="Arial" charset="0"/>
              </a:rPr>
              <a:t>n</a:t>
            </a:r>
            <a:r>
              <a:rPr lang="en-US" altLang="en-US" sz="1500" dirty="0">
                <a:latin typeface="Arial" charset="0"/>
                <a:cs typeface="Arial" charset="0"/>
              </a:rPr>
              <a:t>)</a:t>
            </a:r>
          </a:p>
          <a:p>
            <a:r>
              <a:rPr lang="en-US" altLang="en-US" sz="1500" dirty="0">
                <a:latin typeface="Arial" charset="0"/>
                <a:cs typeface="Arial" charset="0"/>
              </a:rPr>
              <a:t>At high </a:t>
            </a:r>
            <a:r>
              <a:rPr lang="en-US" altLang="en-US" sz="1500" dirty="0">
                <a:latin typeface="Symbol" pitchFamily="18" charset="2"/>
                <a:cs typeface="Arial" charset="0"/>
              </a:rPr>
              <a:t>b </a:t>
            </a:r>
            <a:r>
              <a:rPr lang="en-US" altLang="en-US" sz="1500" dirty="0">
                <a:latin typeface="Arial" charset="0"/>
                <a:cs typeface="Arial" charset="0"/>
              </a:rPr>
              <a:t>&amp; </a:t>
            </a:r>
            <a:r>
              <a:rPr lang="en-US" altLang="en-US" sz="1500" u="sng" dirty="0">
                <a:latin typeface="Arial" charset="0"/>
                <a:cs typeface="Arial" charset="0"/>
              </a:rPr>
              <a:t>lower </a:t>
            </a:r>
            <a:r>
              <a:rPr lang="en-US" altLang="en-US" sz="1500" u="sng" dirty="0">
                <a:latin typeface="Symbol" pitchFamily="18" charset="2"/>
                <a:cs typeface="Arial" charset="0"/>
              </a:rPr>
              <a:t>n</a:t>
            </a:r>
            <a:r>
              <a:rPr lang="en-US" altLang="en-US" sz="1500" dirty="0">
                <a:latin typeface="Arial" charset="0"/>
                <a:cs typeface="Arial" charset="0"/>
              </a:rPr>
              <a:t>, KBM modes are predicted </a:t>
            </a:r>
            <a:r>
              <a:rPr lang="en-US" altLang="en-US" sz="1500" i="1" dirty="0">
                <a:latin typeface="Arial" charset="0"/>
                <a:cs typeface="Arial" charset="0"/>
              </a:rPr>
              <a:t>in the core </a:t>
            </a:r>
            <a:r>
              <a:rPr lang="en-US" altLang="en-US" sz="1500" i="1" dirty="0">
                <a:latin typeface="Arial" charset="0"/>
                <a:cs typeface="Arial" charset="0"/>
                <a:sym typeface="Symbol"/>
              </a:rPr>
              <a:t></a:t>
            </a:r>
            <a:r>
              <a:rPr lang="en-US" altLang="en-US" sz="1500" dirty="0">
                <a:latin typeface="Arial" charset="0"/>
                <a:cs typeface="Arial" charset="0"/>
              </a:rPr>
              <a:t> may set </a:t>
            </a:r>
            <a:r>
              <a:rPr lang="en-US" altLang="en-US" sz="1500" dirty="0" smtClean="0">
                <a:latin typeface="Arial" charset="0"/>
                <a:cs typeface="Arial" charset="0"/>
              </a:rPr>
              <a:t>ultimate limit </a:t>
            </a:r>
            <a:r>
              <a:rPr lang="en-US" altLang="en-US" sz="1500" dirty="0">
                <a:latin typeface="Arial" charset="0"/>
                <a:cs typeface="Arial" charset="0"/>
              </a:rPr>
              <a:t>to </a:t>
            </a:r>
            <a:r>
              <a:rPr lang="en-US" altLang="en-US" sz="1500" dirty="0" smtClean="0">
                <a:latin typeface="Arial" charset="0"/>
                <a:cs typeface="Arial" charset="0"/>
              </a:rPr>
              <a:t>confinement scaling -- </a:t>
            </a:r>
            <a:r>
              <a:rPr lang="en-US" altLang="en-US" sz="1500" i="1" dirty="0" smtClean="0">
                <a:latin typeface="Arial" charset="0"/>
                <a:cs typeface="Arial" charset="0"/>
              </a:rPr>
              <a:t>many similarities to DIII-D/EAST high-</a:t>
            </a:r>
            <a:r>
              <a:rPr lang="en-US" altLang="en-US" sz="1500" i="1" dirty="0" err="1" smtClean="0">
                <a:latin typeface="Symbol" panose="05050102010706020507" pitchFamily="18" charset="2"/>
                <a:cs typeface="Arial" charset="0"/>
              </a:rPr>
              <a:t>b</a:t>
            </a:r>
            <a:r>
              <a:rPr lang="en-US" altLang="en-US" sz="1500" i="1" baseline="-25000" dirty="0" err="1" smtClean="0">
                <a:latin typeface="Arial" charset="0"/>
                <a:cs typeface="Arial" charset="0"/>
              </a:rPr>
              <a:t>pol</a:t>
            </a:r>
            <a:r>
              <a:rPr lang="en-US" altLang="en-US" sz="1500" i="1" dirty="0">
                <a:latin typeface="Arial" charset="0"/>
                <a:cs typeface="Arial" charset="0"/>
              </a:rPr>
              <a:t> </a:t>
            </a:r>
            <a:r>
              <a:rPr lang="en-US" altLang="en-US" sz="1500" dirty="0" smtClean="0">
                <a:latin typeface="Arial" charset="0"/>
                <a:cs typeface="Arial" charset="0"/>
              </a:rPr>
              <a:t>(</a:t>
            </a:r>
            <a:r>
              <a:rPr lang="en-US" altLang="en-US" sz="1500" dirty="0" err="1" smtClean="0">
                <a:latin typeface="Arial" charset="0"/>
                <a:cs typeface="Arial" charset="0"/>
              </a:rPr>
              <a:t>Staebler</a:t>
            </a:r>
            <a:r>
              <a:rPr lang="en-US" altLang="en-US" sz="1500" dirty="0" smtClean="0">
                <a:latin typeface="Arial" charset="0"/>
                <a:cs typeface="Arial" charset="0"/>
              </a:rPr>
              <a:t> </a:t>
            </a:r>
            <a:r>
              <a:rPr lang="en-US" altLang="en-US" sz="1500" dirty="0">
                <a:latin typeface="Arial" charset="0"/>
                <a:cs typeface="Arial" charset="0"/>
              </a:rPr>
              <a:t>APS 2017, </a:t>
            </a:r>
            <a:r>
              <a:rPr lang="en-US" altLang="en-US" sz="1500" dirty="0" err="1">
                <a:latin typeface="Arial" charset="0"/>
                <a:cs typeface="Arial" charset="0"/>
              </a:rPr>
              <a:t>Guttenfelder</a:t>
            </a:r>
            <a:r>
              <a:rPr lang="en-US" altLang="en-US" sz="1500" dirty="0">
                <a:latin typeface="Arial" charset="0"/>
                <a:cs typeface="Arial" charset="0"/>
              </a:rPr>
              <a:t> APS </a:t>
            </a:r>
            <a:r>
              <a:rPr lang="en-US" altLang="en-US" sz="1500" dirty="0" smtClean="0">
                <a:latin typeface="Arial" charset="0"/>
                <a:cs typeface="Arial" charset="0"/>
              </a:rPr>
              <a:t>2015)</a:t>
            </a:r>
            <a:endParaRPr lang="en-US" sz="1500" b="1" dirty="0">
              <a:solidFill>
                <a:srgbClr val="33669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High </a:t>
            </a:r>
            <a:r>
              <a:rPr lang="en-US" sz="2600" b="1" dirty="0" smtClean="0">
                <a:latin typeface="Symbol" panose="05050102010706020507" pitchFamily="18" charset="2"/>
              </a:rPr>
              <a:t>b</a:t>
            </a:r>
            <a:r>
              <a:rPr lang="en-US" sz="2600" b="1" dirty="0" smtClean="0"/>
              <a:t> NSTX </a:t>
            </a:r>
            <a:r>
              <a:rPr lang="en-US" sz="2600" b="1" dirty="0"/>
              <a:t>transport validation studies highlight the importance of </a:t>
            </a:r>
            <a:r>
              <a:rPr lang="en-US" sz="2600" b="1" dirty="0" smtClean="0"/>
              <a:t>electromagnetic </a:t>
            </a:r>
            <a:r>
              <a:rPr lang="en-US" sz="2600" b="1" dirty="0" err="1" smtClean="0"/>
              <a:t>microturbulence</a:t>
            </a:r>
            <a:endParaRPr lang="en-US" sz="2600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 b="3333"/>
          <a:stretch>
            <a:fillRect/>
          </a:stretch>
        </p:blipFill>
        <p:spPr bwMode="auto">
          <a:xfrm>
            <a:off x="990600" y="2080810"/>
            <a:ext cx="2438400" cy="224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38200" y="1806773"/>
            <a:ext cx="2752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336699"/>
                </a:solidFill>
              </a:rPr>
              <a:t>NSTX MTM simulation (</a:t>
            </a:r>
            <a:r>
              <a:rPr lang="en-US" altLang="en-US" sz="1400" b="1" u="sng" dirty="0" smtClean="0">
                <a:solidFill>
                  <a:srgbClr val="336699"/>
                </a:solidFill>
              </a:rPr>
              <a:t>high-</a:t>
            </a:r>
            <a:r>
              <a:rPr lang="en-US" altLang="en-US" sz="1400" b="1" u="sng" dirty="0" smtClean="0">
                <a:solidFill>
                  <a:srgbClr val="336699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400" b="1" dirty="0" smtClean="0">
                <a:solidFill>
                  <a:srgbClr val="336699"/>
                </a:solidFill>
              </a:rPr>
              <a:t>)</a:t>
            </a:r>
            <a:endParaRPr lang="en-US" altLang="en-US" sz="1400" b="1" dirty="0">
              <a:solidFill>
                <a:srgbClr val="336699"/>
              </a:solidFill>
            </a:endParaRPr>
          </a:p>
        </p:txBody>
      </p:sp>
      <p:pic>
        <p:nvPicPr>
          <p:cNvPr id="6" name="Picture 2" descr="gamma_vs_alpha_129041A10_490r70_b_nobetaprim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8"/>
          <a:stretch/>
        </p:blipFill>
        <p:spPr bwMode="auto">
          <a:xfrm>
            <a:off x="5715000" y="1969593"/>
            <a:ext cx="2209800" cy="226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543800" y="2571750"/>
            <a:ext cx="0" cy="530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7543800" y="2599550"/>
            <a:ext cx="152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exp. value (</a:t>
            </a:r>
            <a:r>
              <a:rPr lang="en-US" altLang="en-US" sz="1200" b="1" dirty="0">
                <a:latin typeface="Symbol" pitchFamily="18" charset="2"/>
              </a:rPr>
              <a:t>r</a:t>
            </a:r>
            <a:r>
              <a:rPr lang="en-US" altLang="en-US" sz="1200" b="1" dirty="0"/>
              <a:t>=0.7)</a:t>
            </a:r>
          </a:p>
        </p:txBody>
      </p:sp>
      <p:sp>
        <p:nvSpPr>
          <p:cNvPr id="9" name="TextBox 20"/>
          <p:cNvSpPr txBox="1">
            <a:spLocks noChangeArrowheads="1"/>
          </p:cNvSpPr>
          <p:nvPr/>
        </p:nvSpPr>
        <p:spPr bwMode="auto">
          <a:xfrm>
            <a:off x="5486400" y="1733550"/>
            <a:ext cx="29722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6699"/>
                </a:solidFill>
              </a:rPr>
              <a:t>KBM linear </a:t>
            </a:r>
            <a:r>
              <a:rPr lang="en-US" altLang="en-US" sz="1400" b="1" dirty="0">
                <a:solidFill>
                  <a:srgbClr val="336699"/>
                </a:solidFill>
              </a:rPr>
              <a:t>growth </a:t>
            </a:r>
            <a:r>
              <a:rPr lang="en-US" altLang="en-US" sz="1400" b="1" dirty="0" smtClean="0">
                <a:solidFill>
                  <a:srgbClr val="336699"/>
                </a:solidFill>
              </a:rPr>
              <a:t>rates (</a:t>
            </a:r>
            <a:r>
              <a:rPr lang="en-US" altLang="en-US" sz="1400" b="1" u="sng" dirty="0" smtClean="0">
                <a:solidFill>
                  <a:srgbClr val="336699"/>
                </a:solidFill>
              </a:rPr>
              <a:t>low-</a:t>
            </a:r>
            <a:r>
              <a:rPr lang="en-US" altLang="en-US" sz="1400" b="1" u="sng" dirty="0" smtClean="0">
                <a:solidFill>
                  <a:srgbClr val="336699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400" b="1" dirty="0">
                <a:solidFill>
                  <a:srgbClr val="336699"/>
                </a:solidFill>
              </a:rPr>
              <a:t>)</a:t>
            </a:r>
            <a:endParaRPr lang="en-US" altLang="en-US" sz="1400" b="1" dirty="0">
              <a:solidFill>
                <a:srgbClr val="336699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70093"/>
              </p:ext>
            </p:extLst>
          </p:nvPr>
        </p:nvGraphicFramePr>
        <p:xfrm>
          <a:off x="6022577" y="4052903"/>
          <a:ext cx="1826023" cy="274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8" name="Equation" r:id="rId5" imgW="1600200" imgH="241300" progId="Equation.3">
                  <p:embed/>
                </p:oleObj>
              </mc:Choice>
              <mc:Fallback>
                <p:oleObj name="Equation" r:id="rId5" imgW="160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2577" y="4052903"/>
                        <a:ext cx="1826023" cy="2744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657600" y="37909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336699"/>
                </a:solidFill>
              </a:rPr>
              <a:t>Guttenfelder</a:t>
            </a:r>
            <a:r>
              <a:rPr lang="en-US" sz="1200" dirty="0" smtClean="0">
                <a:solidFill>
                  <a:srgbClr val="336699"/>
                </a:solidFill>
              </a:rPr>
              <a:t>, PRL (2011), </a:t>
            </a:r>
            <a:r>
              <a:rPr lang="en-US" sz="1200" dirty="0" err="1" smtClean="0">
                <a:solidFill>
                  <a:srgbClr val="336699"/>
                </a:solidFill>
              </a:rPr>
              <a:t>PoP</a:t>
            </a:r>
            <a:r>
              <a:rPr lang="en-US" sz="1200" dirty="0" smtClean="0">
                <a:solidFill>
                  <a:srgbClr val="336699"/>
                </a:solidFill>
              </a:rPr>
              <a:t> (2012), NF (2013)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2343150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296400" y="309724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FF"/>
                </a:solidFill>
              </a:rPr>
              <a:t>Higher level message?</a:t>
            </a:r>
            <a:endParaRPr lang="en-US" sz="1600" b="1" dirty="0">
              <a:solidFill>
                <a:srgbClr val="FF00FF"/>
              </a:solidFill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0" y="4381500"/>
            <a:ext cx="91440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 smtClean="0">
                <a:solidFill>
                  <a:srgbClr val="336699"/>
                </a:solidFill>
              </a:rPr>
              <a:t>High priority goal of T&amp;T research is to directly measure internal </a:t>
            </a:r>
            <a:r>
              <a:rPr lang="en-US" sz="1500" b="1" dirty="0" smtClean="0">
                <a:solidFill>
                  <a:srgbClr val="336699"/>
                </a:solidFill>
                <a:latin typeface="Symbol" panose="05050102010706020507" pitchFamily="18" charset="2"/>
              </a:rPr>
              <a:t>d</a:t>
            </a:r>
            <a:r>
              <a:rPr lang="en-US" sz="1500" b="1" dirty="0" smtClean="0">
                <a:solidFill>
                  <a:srgbClr val="336699"/>
                </a:solidFill>
              </a:rPr>
              <a:t>B via cross polarization scattering (CPS) to validate simulations (collaboration with DIII-D &amp; UCLA) [</a:t>
            </a:r>
            <a:r>
              <a:rPr lang="en-US" sz="1500" b="1" i="1" dirty="0" smtClean="0">
                <a:solidFill>
                  <a:srgbClr val="336699"/>
                </a:solidFill>
              </a:rPr>
              <a:t>see Kaye talk</a:t>
            </a:r>
            <a:r>
              <a:rPr lang="en-US" sz="1500" b="1" dirty="0" smtClean="0">
                <a:solidFill>
                  <a:srgbClr val="336699"/>
                </a:solidFill>
              </a:rPr>
              <a:t>]</a:t>
            </a:r>
            <a:endParaRPr lang="en-US" sz="15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254"/>
          <a:stretch/>
        </p:blipFill>
        <p:spPr bwMode="auto">
          <a:xfrm>
            <a:off x="7162800" y="1428750"/>
            <a:ext cx="1828800" cy="16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Nonlinear </a:t>
            </a:r>
            <a:r>
              <a:rPr lang="en-US" sz="2600" b="1" dirty="0" err="1"/>
              <a:t>gyrokinetic</a:t>
            </a:r>
            <a:r>
              <a:rPr lang="en-US" sz="2600" b="1" dirty="0"/>
              <a:t> </a:t>
            </a:r>
            <a:r>
              <a:rPr lang="en-US" sz="2600" b="1" dirty="0" smtClean="0"/>
              <a:t>simulations &amp; transport models are evolving to address challenges at high </a:t>
            </a:r>
            <a:r>
              <a:rPr lang="en-US" sz="2600" b="1" dirty="0" smtClean="0">
                <a:latin typeface="Symbol" panose="05050102010706020507" pitchFamily="18" charset="2"/>
              </a:rPr>
              <a:t>b</a:t>
            </a:r>
            <a:endParaRPr lang="en-US" sz="2600" b="1" dirty="0">
              <a:latin typeface="Symbol" panose="05050102010706020507" pitchFamily="18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162800" y="3028950"/>
            <a:ext cx="1828800" cy="176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021748" y="46276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Symbol" panose="05050102010706020507" pitchFamily="18" charset="2"/>
              </a:rPr>
              <a:t>r</a:t>
            </a:r>
            <a:endParaRPr lang="en-US" b="1" dirty="0">
              <a:latin typeface="Symbol" panose="05050102010706020507" pitchFamily="18" charset="2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 bwMode="auto">
          <a:xfrm>
            <a:off x="0" y="2592200"/>
            <a:ext cx="6858000" cy="22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Recently developed kinetic/fluid MTM model </a:t>
            </a:r>
            <a:r>
              <a:rPr lang="en-US" sz="1600" dirty="0" smtClean="0"/>
              <a:t>recovers </a:t>
            </a:r>
            <a:r>
              <a:rPr lang="en-US" sz="1600" dirty="0"/>
              <a:t>many </a:t>
            </a:r>
            <a:r>
              <a:rPr lang="en-US" sz="1600" dirty="0" err="1"/>
              <a:t>gyrokinetic</a:t>
            </a:r>
            <a:r>
              <a:rPr lang="en-US" sz="1600" dirty="0"/>
              <a:t> </a:t>
            </a:r>
            <a:r>
              <a:rPr lang="en-US" sz="1600" dirty="0" smtClean="0"/>
              <a:t>trends (</a:t>
            </a:r>
            <a:r>
              <a:rPr lang="en-US" sz="1600" dirty="0" err="1" smtClean="0"/>
              <a:t>Rafiq</a:t>
            </a:r>
            <a:r>
              <a:rPr lang="en-US" sz="1600" dirty="0" smtClean="0"/>
              <a:t>, </a:t>
            </a:r>
            <a:r>
              <a:rPr lang="en-US" sz="1600" dirty="0" err="1" smtClean="0"/>
              <a:t>PoP</a:t>
            </a:r>
            <a:r>
              <a:rPr lang="en-US" sz="1600" dirty="0" smtClean="0"/>
              <a:t> 2016, APS 2016); </a:t>
            </a:r>
            <a:r>
              <a:rPr lang="en-US" sz="1600" dirty="0"/>
              <a:t>profile predictions being </a:t>
            </a:r>
            <a:r>
              <a:rPr lang="en-US" sz="1600" dirty="0" smtClean="0"/>
              <a:t>tested</a:t>
            </a:r>
          </a:p>
          <a:p>
            <a:pPr lvl="1"/>
            <a:r>
              <a:rPr lang="en-US" sz="1400" dirty="0" err="1" smtClean="0"/>
              <a:t>T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predictions using Rebut-</a:t>
            </a:r>
            <a:r>
              <a:rPr lang="en-US" sz="1400" dirty="0" err="1" smtClean="0"/>
              <a:t>Lallia</a:t>
            </a:r>
            <a:r>
              <a:rPr lang="en-US" sz="1400" dirty="0" smtClean="0"/>
              <a:t>-Watkins MTM model useful for high-</a:t>
            </a:r>
            <a:r>
              <a:rPr lang="en-US" sz="1400" dirty="0" smtClean="0">
                <a:latin typeface="Symbol" panose="05050102010706020507" pitchFamily="18" charset="2"/>
              </a:rPr>
              <a:t>n</a:t>
            </a:r>
            <a:r>
              <a:rPr lang="en-US" sz="1400" baseline="-25000" dirty="0" smtClean="0"/>
              <a:t>*</a:t>
            </a:r>
            <a:r>
              <a:rPr lang="en-US" sz="1400" dirty="0" smtClean="0"/>
              <a:t> discharges, but does not capture correct parametric </a:t>
            </a:r>
            <a:r>
              <a:rPr lang="en-US" sz="1400" dirty="0" err="1" smtClean="0"/>
              <a:t>scalings</a:t>
            </a:r>
            <a:r>
              <a:rPr lang="en-US" sz="1400" dirty="0" smtClean="0"/>
              <a:t> (Kaye, </a:t>
            </a:r>
            <a:r>
              <a:rPr lang="en-US" sz="1400" dirty="0" err="1" smtClean="0"/>
              <a:t>PoP</a:t>
            </a:r>
            <a:r>
              <a:rPr lang="en-US" sz="1400" dirty="0" smtClean="0"/>
              <a:t> 2014)</a:t>
            </a:r>
          </a:p>
          <a:p>
            <a:pPr lvl="1"/>
            <a:r>
              <a:rPr lang="en-US" sz="1400" dirty="0" smtClean="0"/>
              <a:t>Updating TGLF by qualifying with </a:t>
            </a:r>
            <a:r>
              <a:rPr lang="en-US" sz="1400" dirty="0" err="1" smtClean="0"/>
              <a:t>gyrokinetics</a:t>
            </a:r>
            <a:r>
              <a:rPr lang="en-US" sz="1400" dirty="0" smtClean="0"/>
              <a:t> over broader range of ST scenarios, </a:t>
            </a:r>
            <a:r>
              <a:rPr lang="en-US" sz="1400" dirty="0" smtClean="0">
                <a:latin typeface="Symbol" panose="05050102010706020507" pitchFamily="18" charset="2"/>
              </a:rPr>
              <a:t>b</a:t>
            </a:r>
            <a:r>
              <a:rPr lang="en-US" sz="1400" dirty="0" smtClean="0"/>
              <a:t> &amp; R/a (R18-3 Milestone)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altLang="en-US" sz="1400" b="1" dirty="0" smtClean="0">
                <a:solidFill>
                  <a:srgbClr val="920000"/>
                </a:solidFill>
                <a:latin typeface="Arial" charset="0"/>
                <a:cs typeface="Arial" charset="0"/>
                <a:sym typeface="Symbol" pitchFamily="18" charset="2"/>
              </a:rPr>
              <a:t>Is there an optimal aspect ratio for core performance goals? (</a:t>
            </a:r>
            <a:r>
              <a:rPr lang="en-US" altLang="en-US" sz="1400" b="1" i="1" dirty="0" smtClean="0">
                <a:solidFill>
                  <a:srgbClr val="920000"/>
                </a:solidFill>
                <a:latin typeface="Arial" charset="0"/>
                <a:cs typeface="Arial" charset="0"/>
                <a:sym typeface="Symbol" pitchFamily="18" charset="2"/>
              </a:rPr>
              <a:t>see Menard talk</a:t>
            </a:r>
            <a:r>
              <a:rPr lang="en-US" altLang="en-US" sz="1400" b="1" dirty="0" smtClean="0">
                <a:solidFill>
                  <a:srgbClr val="920000"/>
                </a:solidFill>
                <a:latin typeface="Arial" charset="0"/>
                <a:cs typeface="Arial" charset="0"/>
                <a:sym typeface="Symbol" pitchFamily="18" charset="2"/>
              </a:rPr>
              <a:t>)</a:t>
            </a:r>
            <a:endParaRPr lang="en-US" altLang="en-US" sz="1600" b="1" dirty="0" smtClean="0">
              <a:solidFill>
                <a:srgbClr val="92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98595" y="3016414"/>
            <a:ext cx="58800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2800" y="1243340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336699"/>
                </a:solidFill>
              </a:rPr>
              <a:t>TRANSP+MMM prediction</a:t>
            </a:r>
            <a:endParaRPr lang="en-US" sz="1100" b="1" dirty="0">
              <a:solidFill>
                <a:srgbClr val="3366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6711383" y="3763722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+mj-lt"/>
              </a:rPr>
              <a:t>T</a:t>
            </a:r>
            <a:r>
              <a:rPr lang="en-US" sz="1100" b="1" baseline="-25000" dirty="0" err="1" smtClean="0">
                <a:latin typeface="+mj-lt"/>
              </a:rPr>
              <a:t>e</a:t>
            </a:r>
            <a:r>
              <a:rPr lang="en-US" sz="1100" b="1" dirty="0" smtClean="0">
                <a:latin typeface="+mj-lt"/>
              </a:rPr>
              <a:t> (</a:t>
            </a:r>
            <a:r>
              <a:rPr lang="en-US" sz="1100" b="1" dirty="0" err="1" smtClean="0">
                <a:latin typeface="+mj-lt"/>
              </a:rPr>
              <a:t>keV</a:t>
            </a:r>
            <a:r>
              <a:rPr lang="en-US" sz="1100" b="1" dirty="0" smtClean="0">
                <a:latin typeface="+mj-lt"/>
              </a:rPr>
              <a:t>)</a:t>
            </a:r>
            <a:endParaRPr lang="en-US" sz="1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6711383" y="2087322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latin typeface="+mj-lt"/>
              </a:rPr>
              <a:t>T</a:t>
            </a:r>
            <a:r>
              <a:rPr lang="en-US" sz="1100" b="1" baseline="-25000" dirty="0" err="1" smtClean="0">
                <a:latin typeface="+mj-lt"/>
              </a:rPr>
              <a:t>e</a:t>
            </a:r>
            <a:r>
              <a:rPr lang="en-US" sz="1100" b="1" dirty="0" smtClean="0">
                <a:latin typeface="+mj-lt"/>
              </a:rPr>
              <a:t> (</a:t>
            </a:r>
            <a:r>
              <a:rPr lang="en-US" sz="1100" b="1" dirty="0" err="1" smtClean="0">
                <a:latin typeface="+mj-lt"/>
              </a:rPr>
              <a:t>keV</a:t>
            </a:r>
            <a:r>
              <a:rPr lang="en-US" sz="1100" b="1" dirty="0" smtClean="0">
                <a:latin typeface="+mj-lt"/>
              </a:rPr>
              <a:t>)</a:t>
            </a:r>
            <a:endParaRPr lang="en-US" sz="1400" b="1" dirty="0">
              <a:latin typeface="+mj-lt"/>
            </a:endParaRPr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0" y="742950"/>
            <a:ext cx="7010400" cy="914400"/>
          </a:xfrm>
        </p:spPr>
        <p:txBody>
          <a:bodyPr>
            <a:noAutofit/>
          </a:bodyPr>
          <a:lstStyle/>
          <a:p>
            <a:r>
              <a:rPr lang="en-US" sz="1600" dirty="0" smtClean="0"/>
              <a:t>Global electrostatic simulations illustrate importance of non-local effects at </a:t>
            </a:r>
            <a:r>
              <a:rPr lang="en-US" sz="1600" dirty="0"/>
              <a:t>finite-</a:t>
            </a:r>
            <a:r>
              <a:rPr lang="en-US" sz="1600" dirty="0">
                <a:latin typeface="Symbol" panose="05050102010706020507" pitchFamily="18" charset="2"/>
              </a:rPr>
              <a:t>r</a:t>
            </a:r>
            <a:r>
              <a:rPr lang="en-US" sz="1600" dirty="0"/>
              <a:t>*=</a:t>
            </a:r>
            <a:r>
              <a:rPr lang="en-US" sz="1600" dirty="0" err="1" smtClean="0">
                <a:latin typeface="Symbol" panose="05050102010706020507" pitchFamily="18" charset="2"/>
              </a:rPr>
              <a:t>r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/a (Ren, NF 2013, IAEA 2016) (</a:t>
            </a:r>
            <a:r>
              <a:rPr lang="en-US" sz="1600" i="1" dirty="0" smtClean="0"/>
              <a:t>backup slides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 bwMode="auto">
          <a:xfrm>
            <a:off x="0" y="1291576"/>
            <a:ext cx="6934200" cy="97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400" dirty="0"/>
              <a:t>Global GTS simulations have also uncovered </a:t>
            </a:r>
            <a:r>
              <a:rPr lang="en-US" sz="1400" dirty="0" smtClean="0"/>
              <a:t>unique </a:t>
            </a:r>
            <a:r>
              <a:rPr lang="en-US" sz="1400" dirty="0"/>
              <a:t>DTEM mechanism with </a:t>
            </a:r>
            <a:r>
              <a:rPr lang="en-US" sz="1400" dirty="0" err="1">
                <a:latin typeface="Symbol" panose="05050102010706020507" pitchFamily="18" charset="2"/>
              </a:rPr>
              <a:t>c</a:t>
            </a:r>
            <a:r>
              <a:rPr lang="en-US" sz="1400" baseline="-25000" dirty="0" err="1"/>
              <a:t>e,DTEM</a:t>
            </a:r>
            <a:r>
              <a:rPr lang="en-US" sz="1400" dirty="0" err="1"/>
              <a:t>~</a:t>
            </a:r>
            <a:r>
              <a:rPr lang="en-US" sz="1400" dirty="0" err="1">
                <a:latin typeface="Symbol" panose="05050102010706020507" pitchFamily="18" charset="2"/>
              </a:rPr>
              <a:t>n</a:t>
            </a:r>
            <a:r>
              <a:rPr lang="en-US" sz="1400" baseline="-25000" dirty="0"/>
              <a:t>*</a:t>
            </a:r>
            <a:r>
              <a:rPr lang="en-US" sz="1400" dirty="0"/>
              <a:t> </a:t>
            </a:r>
            <a:r>
              <a:rPr lang="en-US" sz="1400" dirty="0" smtClean="0"/>
              <a:t>scaling</a:t>
            </a:r>
            <a:r>
              <a:rPr lang="en-US" sz="1400" dirty="0"/>
              <a:t> (Wang, </a:t>
            </a:r>
            <a:r>
              <a:rPr lang="en-US" sz="1400" dirty="0" err="1"/>
              <a:t>PoP</a:t>
            </a:r>
            <a:r>
              <a:rPr lang="en-US" sz="1400" dirty="0"/>
              <a:t> 2015, NF </a:t>
            </a:r>
            <a:r>
              <a:rPr lang="en-US" sz="1400" dirty="0" smtClean="0"/>
              <a:t>2015)</a:t>
            </a:r>
            <a:endParaRPr lang="en-US" sz="1400" dirty="0"/>
          </a:p>
          <a:p>
            <a:pPr lvl="1"/>
            <a:r>
              <a:rPr lang="en-US" sz="1400" dirty="0"/>
              <a:t>Development of global electromagnetic GK codes GTS, XGC1 is advancing (</a:t>
            </a:r>
            <a:r>
              <a:rPr lang="en-US" sz="1400" i="1" dirty="0"/>
              <a:t>PPPL theory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290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876800" y="803505"/>
            <a:ext cx="4191000" cy="3139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200" y="803505"/>
            <a:ext cx="4648200" cy="31398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" y="742950"/>
            <a:ext cx="4724401" cy="1345573"/>
          </a:xfrm>
        </p:spPr>
        <p:txBody>
          <a:bodyPr>
            <a:noAutofit/>
          </a:bodyPr>
          <a:lstStyle/>
          <a:p>
            <a:r>
              <a:rPr lang="en-US" sz="1400" dirty="0" smtClean="0"/>
              <a:t>Measured trends in high-k </a:t>
            </a:r>
            <a:r>
              <a:rPr lang="en-US" sz="1400" dirty="0"/>
              <a:t>fluctuations </a:t>
            </a:r>
            <a:r>
              <a:rPr lang="en-US" sz="1400" dirty="0" smtClean="0"/>
              <a:t>(with </a:t>
            </a:r>
            <a:r>
              <a:rPr lang="en-US" sz="1400" dirty="0" smtClean="0">
                <a:sym typeface="Symbol"/>
              </a:rPr>
              <a:t>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, </a:t>
            </a:r>
            <a:r>
              <a:rPr lang="en-US" sz="1400" dirty="0" smtClean="0">
                <a:sym typeface="Symbol"/>
              </a:rPr>
              <a:t>n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, s, </a:t>
            </a:r>
            <a:r>
              <a:rPr lang="en-US" sz="1400" dirty="0" err="1" smtClean="0">
                <a:latin typeface="Symbol" panose="05050102010706020507" pitchFamily="18" charset="2"/>
              </a:rPr>
              <a:t>g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) </a:t>
            </a:r>
            <a:r>
              <a:rPr lang="en-US" altLang="en-US" sz="1400" dirty="0" smtClean="0"/>
              <a:t>consistent </a:t>
            </a:r>
            <a:r>
              <a:rPr lang="en-US" altLang="en-US" sz="1400" dirty="0"/>
              <a:t>with ETG </a:t>
            </a:r>
            <a:r>
              <a:rPr lang="en-US" altLang="en-US" sz="1400" dirty="0" smtClean="0"/>
              <a:t>theory (</a:t>
            </a:r>
            <a:r>
              <a:rPr lang="en-US" altLang="en-US" sz="1400" i="1" dirty="0" smtClean="0"/>
              <a:t>backup</a:t>
            </a:r>
            <a:r>
              <a:rPr lang="en-US" altLang="en-US" sz="1400" dirty="0" smtClean="0"/>
              <a:t>)</a:t>
            </a:r>
            <a:endParaRPr lang="en-US" sz="1400" dirty="0"/>
          </a:p>
          <a:p>
            <a:r>
              <a:rPr lang="en-US" sz="1400" dirty="0" smtClean="0"/>
              <a:t>BUT </a:t>
            </a:r>
            <a:r>
              <a:rPr lang="en-US" sz="1400" dirty="0"/>
              <a:t>majority of nonlinear </a:t>
            </a:r>
            <a:r>
              <a:rPr lang="en-US" sz="1400" dirty="0" err="1"/>
              <a:t>gyrokinetic</a:t>
            </a:r>
            <a:r>
              <a:rPr lang="en-US" sz="1400" dirty="0"/>
              <a:t> ETG simulations predict </a:t>
            </a:r>
            <a:r>
              <a:rPr lang="en-US" sz="1400" dirty="0" err="1"/>
              <a:t>Q</a:t>
            </a:r>
            <a:r>
              <a:rPr lang="en-US" sz="1400" baseline="-25000" dirty="0" err="1"/>
              <a:t>e</a:t>
            </a:r>
            <a:r>
              <a:rPr lang="en-US" sz="1400" dirty="0"/>
              <a:t> too small to explain experiment</a:t>
            </a:r>
          </a:p>
          <a:p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NSTX-U research will advance high-k measurement for </a:t>
            </a:r>
            <a:r>
              <a:rPr lang="en-US" sz="2600" b="1" dirty="0" smtClean="0"/>
              <a:t>validating ETG </a:t>
            </a:r>
            <a:r>
              <a:rPr lang="en-US" sz="2600" b="1" dirty="0"/>
              <a:t>&amp; multi-scale </a:t>
            </a:r>
            <a:r>
              <a:rPr lang="en-US" sz="2600" b="1" dirty="0" smtClean="0"/>
              <a:t>simulations</a:t>
            </a:r>
            <a:endParaRPr lang="en-US" sz="2600" dirty="0"/>
          </a:p>
        </p:txBody>
      </p:sp>
      <p:pic>
        <p:nvPicPr>
          <p:cNvPr id="6" name="Picture 5" descr="C:\Users\yren\Documents\presenation\nstx\2012\HTPD\2D_k_coverage_HTPD.png"/>
          <p:cNvPicPr>
            <a:picLocks noChangeAspect="1" noChangeArrowheads="1"/>
          </p:cNvPicPr>
          <p:nvPr/>
        </p:nvPicPr>
        <p:blipFill rotWithShape="1">
          <a:blip r:embed="rId2" cstate="print"/>
          <a:srcRect l="8661" t="54699" r="31387"/>
          <a:stretch/>
        </p:blipFill>
        <p:spPr bwMode="auto">
          <a:xfrm rot="5400000">
            <a:off x="7080685" y="2120464"/>
            <a:ext cx="1905000" cy="1588373"/>
          </a:xfrm>
          <a:prstGeom prst="rect">
            <a:avLst/>
          </a:prstGeom>
          <a:noFill/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76199" y="3943350"/>
            <a:ext cx="8991601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Unique </a:t>
            </a:r>
            <a:r>
              <a:rPr lang="en-US" sz="1400" dirty="0" smtClean="0"/>
              <a:t>synthetic diagnostic developed to </a:t>
            </a:r>
            <a:r>
              <a:rPr lang="en-US" sz="1400" dirty="0"/>
              <a:t>validate GK simulations (Ruiz-Ruiz, </a:t>
            </a:r>
            <a:r>
              <a:rPr lang="en-US" sz="1400" dirty="0" smtClean="0"/>
              <a:t>APS 2017) (</a:t>
            </a:r>
            <a:r>
              <a:rPr lang="en-US" sz="1400" i="1" dirty="0" smtClean="0"/>
              <a:t>MIT collaboration</a:t>
            </a:r>
            <a:r>
              <a:rPr lang="en-US" sz="1400" dirty="0" smtClean="0"/>
              <a:t>) and to enable projections for </a:t>
            </a:r>
            <a:r>
              <a:rPr lang="en-US" sz="1400" dirty="0"/>
              <a:t>NSTX-U</a:t>
            </a:r>
          </a:p>
          <a:p>
            <a:r>
              <a:rPr lang="en-US" sz="1400" dirty="0" smtClean="0"/>
              <a:t>Progressing towards multiscale simulations to investigate </a:t>
            </a:r>
            <a:r>
              <a:rPr lang="en-US" sz="1400" dirty="0" err="1" smtClean="0"/>
              <a:t>Q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</a:t>
            </a:r>
            <a:r>
              <a:rPr lang="en-US" sz="1400" dirty="0" err="1" smtClean="0"/>
              <a:t>underprediction</a:t>
            </a:r>
            <a:endParaRPr lang="en-US" sz="1400" dirty="0" smtClean="0"/>
          </a:p>
          <a:p>
            <a:pPr lvl="1"/>
            <a:r>
              <a:rPr lang="en-US" sz="1200" dirty="0" smtClean="0"/>
              <a:t>G</a:t>
            </a:r>
            <a:r>
              <a:rPr lang="en-US" sz="1200" dirty="0" smtClean="0">
                <a:sym typeface="Wingdings" panose="05000000000000000000" pitchFamily="2" charset="2"/>
              </a:rPr>
              <a:t>uided by TGLF multi-scale transport model (R18-3 milestone)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876800" y="747615"/>
            <a:ext cx="4419600" cy="141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New FIR high-</a:t>
            </a:r>
            <a:r>
              <a:rPr lang="en-US" sz="1400" dirty="0" err="1"/>
              <a:t>k</a:t>
            </a:r>
            <a:r>
              <a:rPr lang="en-US" sz="1400" baseline="-25000" dirty="0" err="1">
                <a:latin typeface="Symbol" panose="05050102010706020507" pitchFamily="18" charset="2"/>
              </a:rPr>
              <a:t>q</a:t>
            </a:r>
            <a:r>
              <a:rPr lang="en-US" sz="1400" dirty="0"/>
              <a:t> scattering </a:t>
            </a:r>
            <a:r>
              <a:rPr lang="en-US" sz="1400" dirty="0" smtClean="0"/>
              <a:t>FDR done</a:t>
            </a:r>
            <a:endParaRPr lang="en-US" sz="1400" dirty="0"/>
          </a:p>
          <a:p>
            <a:pPr lvl="1"/>
            <a:r>
              <a:rPr lang="en-US" sz="1200" dirty="0" smtClean="0"/>
              <a:t>Laser table &amp; waveguide installed </a:t>
            </a:r>
            <a:r>
              <a:rPr lang="en-US" sz="1200" dirty="0"/>
              <a:t>(</a:t>
            </a:r>
            <a:r>
              <a:rPr lang="en-US" sz="1200" i="1" dirty="0"/>
              <a:t>UC-Davis</a:t>
            </a:r>
            <a:r>
              <a:rPr lang="en-US" sz="1200" dirty="0"/>
              <a:t>)</a:t>
            </a:r>
          </a:p>
          <a:p>
            <a:r>
              <a:rPr lang="en-US" sz="1400" dirty="0"/>
              <a:t>Unique dual-scattering-scheme allows for flexible measurements in 2D wavenumber space (</a:t>
            </a:r>
            <a:r>
              <a:rPr lang="en-US" sz="1400" dirty="0" err="1"/>
              <a:t>k</a:t>
            </a:r>
            <a:r>
              <a:rPr lang="en-US" sz="1400" baseline="-25000" dirty="0" err="1">
                <a:latin typeface="Symbol" panose="05050102010706020507" pitchFamily="18" charset="2"/>
              </a:rPr>
              <a:t>q</a:t>
            </a:r>
            <a:r>
              <a:rPr lang="en-US" sz="1400" dirty="0" err="1"/>
              <a:t>,k</a:t>
            </a:r>
            <a:r>
              <a:rPr lang="en-US" sz="1400" baseline="-25000" dirty="0" err="1"/>
              <a:t>r</a:t>
            </a:r>
            <a:r>
              <a:rPr lang="en-US" sz="1400" dirty="0" smtClean="0"/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93108" y="1733550"/>
            <a:ext cx="15410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336699"/>
                </a:solidFill>
              </a:rPr>
              <a:t>New high-k scattering geometry</a:t>
            </a:r>
            <a:endParaRPr lang="en-US" sz="1050" b="1" dirty="0">
              <a:solidFill>
                <a:srgbClr val="33669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39000" y="1784434"/>
            <a:ext cx="16934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336699"/>
                </a:solidFill>
              </a:rPr>
              <a:t>Simulated ETG spectra</a:t>
            </a:r>
            <a:endParaRPr lang="en-US" sz="1050" b="1" dirty="0">
              <a:solidFill>
                <a:srgbClr val="336699"/>
              </a:solidFill>
            </a:endParaRPr>
          </a:p>
        </p:txBody>
      </p:sp>
      <p:pic>
        <p:nvPicPr>
          <p:cNvPr id="5" name="Picture 2" descr="C:\Users\yren\Documents\MATLAB\work_nstx\figure_save\bay_G_upward_downward_sid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1"/>
          <a:stretch/>
        </p:blipFill>
        <p:spPr bwMode="auto">
          <a:xfrm>
            <a:off x="5073599" y="2114550"/>
            <a:ext cx="2089201" cy="1768245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5950"/>
            <a:ext cx="2085706" cy="20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8"/>
          <a:stretch/>
        </p:blipFill>
        <p:spPr bwMode="auto">
          <a:xfrm>
            <a:off x="2352406" y="1885950"/>
            <a:ext cx="2264265" cy="20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780839" y="3766610"/>
            <a:ext cx="1419561" cy="17674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lIns="0" tIns="27432" rIns="0" bIns="18288"/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50" b="1" dirty="0" smtClean="0">
                <a:solidFill>
                  <a:schemeClr val="accent1"/>
                </a:solidFill>
                <a:latin typeface="+mn-lt"/>
                <a:cs typeface="Times New Roman"/>
              </a:rPr>
              <a:t>Ruiz-Ruiz, </a:t>
            </a:r>
            <a:r>
              <a:rPr lang="en-US" sz="1050" b="1" dirty="0" err="1" smtClean="0">
                <a:solidFill>
                  <a:schemeClr val="accent1"/>
                </a:solidFill>
                <a:latin typeface="+mn-lt"/>
                <a:cs typeface="Times New Roman"/>
              </a:rPr>
              <a:t>PoP</a:t>
            </a:r>
            <a:r>
              <a:rPr lang="en-US" sz="1050" b="1" dirty="0" smtClean="0">
                <a:solidFill>
                  <a:schemeClr val="accent1"/>
                </a:solidFill>
                <a:latin typeface="+mn-lt"/>
                <a:cs typeface="Times New Roman"/>
              </a:rPr>
              <a:t> (2015)</a:t>
            </a:r>
            <a:endParaRPr lang="en-US" sz="1050" b="1" dirty="0">
              <a:solidFill>
                <a:schemeClr val="accent1"/>
              </a:solidFill>
              <a:latin typeface="+mn-lt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71994" y="1708234"/>
            <a:ext cx="2200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6699"/>
                </a:solidFill>
              </a:rPr>
              <a:t>Electron heat flux (</a:t>
            </a:r>
            <a:r>
              <a:rPr lang="en-US" sz="1000" b="1" dirty="0" err="1" smtClean="0">
                <a:solidFill>
                  <a:srgbClr val="336699"/>
                </a:solidFill>
              </a:rPr>
              <a:t>exp</a:t>
            </a:r>
            <a:r>
              <a:rPr lang="en-US" sz="1000" b="1" dirty="0" smtClean="0">
                <a:solidFill>
                  <a:srgbClr val="336699"/>
                </a:solidFill>
              </a:rPr>
              <a:t> &amp; sim)</a:t>
            </a:r>
            <a:endParaRPr lang="en-US" sz="1000" b="1" dirty="0">
              <a:solidFill>
                <a:srgbClr val="336699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2194" y="1708234"/>
            <a:ext cx="22000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336699"/>
                </a:solidFill>
              </a:rPr>
              <a:t>Measured high-k power spectra</a:t>
            </a:r>
            <a:endParaRPr lang="en-US" sz="1000" b="1" dirty="0">
              <a:solidFill>
                <a:srgbClr val="3366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19337" y="2266950"/>
            <a:ext cx="567463" cy="2646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18288" rtlCol="0">
            <a:spAutoFit/>
          </a:bodyPr>
          <a:lstStyle/>
          <a:p>
            <a:pPr algn="ctr"/>
            <a:r>
              <a:rPr lang="en-US" sz="800" b="1" dirty="0" smtClean="0"/>
              <a:t>Measurable</a:t>
            </a:r>
          </a:p>
          <a:p>
            <a:pPr algn="ctr"/>
            <a:r>
              <a:rPr lang="en-US" sz="800" b="1" dirty="0" smtClean="0"/>
              <a:t>(</a:t>
            </a:r>
            <a:r>
              <a:rPr lang="en-US" sz="800" b="1" dirty="0" err="1" smtClean="0"/>
              <a:t>k</a:t>
            </a:r>
            <a:r>
              <a:rPr lang="en-US" sz="800" b="1" baseline="-25000" dirty="0" err="1" smtClean="0">
                <a:latin typeface="Symbol" panose="05050102010706020507" pitchFamily="18" charset="2"/>
              </a:rPr>
              <a:t>q</a:t>
            </a:r>
            <a:r>
              <a:rPr lang="en-US" sz="800" b="1" dirty="0" err="1" smtClean="0"/>
              <a:t>,k</a:t>
            </a:r>
            <a:r>
              <a:rPr lang="en-US" sz="800" b="1" baseline="-25000" dirty="0" err="1" smtClean="0"/>
              <a:t>r</a:t>
            </a:r>
            <a:r>
              <a:rPr lang="en-US" sz="800" b="1" dirty="0" smtClean="0"/>
              <a:t>)</a:t>
            </a:r>
            <a:endParaRPr lang="en-US" sz="800" b="1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8085746" y="2520279"/>
            <a:ext cx="317322" cy="4783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085746" y="2520279"/>
            <a:ext cx="317322" cy="104207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884960"/>
            <a:ext cx="3810000" cy="3916902"/>
          </a:xfrm>
        </p:spPr>
        <p:txBody>
          <a:bodyPr>
            <a:noAutofit/>
          </a:bodyPr>
          <a:lstStyle/>
          <a:p>
            <a:r>
              <a:rPr lang="en-US" sz="1600" dirty="0" smtClean="0"/>
              <a:t>New </a:t>
            </a:r>
            <a:r>
              <a:rPr lang="en-US" sz="1600" dirty="0" err="1" smtClean="0"/>
              <a:t>centerstack</a:t>
            </a:r>
            <a:r>
              <a:rPr lang="en-US" sz="1600" dirty="0" smtClean="0"/>
              <a:t> allows for stationary L-mode studies</a:t>
            </a:r>
          </a:p>
          <a:p>
            <a:pPr lvl="1"/>
            <a:r>
              <a:rPr lang="en-US" sz="1400" dirty="0" smtClean="0"/>
              <a:t>Was not possible in NSTX</a:t>
            </a:r>
          </a:p>
          <a:p>
            <a:endParaRPr lang="en-US" sz="1100" dirty="0" smtClean="0"/>
          </a:p>
          <a:p>
            <a:r>
              <a:rPr lang="en-US" sz="1600" dirty="0" smtClean="0"/>
              <a:t>Ion </a:t>
            </a:r>
            <a:r>
              <a:rPr lang="en-US" sz="1600" dirty="0"/>
              <a:t>scale turbulence </a:t>
            </a:r>
            <a:r>
              <a:rPr lang="en-US" sz="1600" dirty="0" smtClean="0"/>
              <a:t>data (BES) shows </a:t>
            </a:r>
            <a:r>
              <a:rPr lang="en-US" sz="1600" dirty="0"/>
              <a:t>broadband </a:t>
            </a:r>
            <a:r>
              <a:rPr lang="en-US" sz="1600" dirty="0" smtClean="0"/>
              <a:t>fluctuations</a:t>
            </a:r>
          </a:p>
          <a:p>
            <a:endParaRPr lang="en-US" sz="1100" dirty="0" smtClean="0"/>
          </a:p>
          <a:p>
            <a:r>
              <a:rPr lang="en-US" sz="1600" dirty="0" smtClean="0"/>
              <a:t>Local, single-scale GK simulations fail to capture L-mode transport</a:t>
            </a:r>
          </a:p>
          <a:p>
            <a:pPr lvl="1"/>
            <a:r>
              <a:rPr lang="en-US" sz="1400" dirty="0" smtClean="0"/>
              <a:t>Complicated by multi-mode and possible multi-scale effects</a:t>
            </a:r>
          </a:p>
          <a:p>
            <a:endParaRPr lang="en-US" sz="11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1600" b="1" dirty="0" smtClean="0"/>
              <a:t>Provides low-A complement to </a:t>
            </a:r>
            <a:r>
              <a:rPr lang="en-US" sz="1600" b="1" dirty="0" smtClean="0">
                <a:sym typeface="Wingdings" panose="05000000000000000000" pitchFamily="2" charset="2"/>
              </a:rPr>
              <a:t>numerous R/a=3 validation studies</a:t>
            </a:r>
            <a:endParaRPr lang="en-US" sz="16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NSTX-U L-mode operation provides valuable flexibility for physics validation studies</a:t>
            </a:r>
            <a:endParaRPr lang="en-US" sz="26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57"/>
          <a:stretch/>
        </p:blipFill>
        <p:spPr bwMode="auto">
          <a:xfrm>
            <a:off x="6816691" y="2861378"/>
            <a:ext cx="2251109" cy="202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48600" y="3523243"/>
            <a:ext cx="296909" cy="492443"/>
          </a:xfrm>
          <a:prstGeom prst="rect">
            <a:avLst/>
          </a:prstGeom>
          <a:solidFill>
            <a:srgbClr val="0000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9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MTM</a:t>
            </a:r>
          </a:p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4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8" b="29864"/>
          <a:stretch/>
        </p:blipFill>
        <p:spPr bwMode="auto">
          <a:xfrm>
            <a:off x="6553199" y="888008"/>
            <a:ext cx="2555909" cy="198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3" y="932757"/>
            <a:ext cx="2476130" cy="39249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10400" y="742950"/>
            <a:ext cx="20457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BES cross-power spectra</a:t>
            </a:r>
            <a:endParaRPr lang="en-US" sz="1200" b="1" dirty="0">
              <a:solidFill>
                <a:srgbClr val="3366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3105150"/>
            <a:ext cx="7681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TRANSP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67956" y="4171950"/>
            <a:ext cx="5998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GYRO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694551"/>
            <a:ext cx="1356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NSTX-U L-mode</a:t>
            </a:r>
            <a:endParaRPr lang="en-US" sz="1200" b="1" dirty="0">
              <a:solidFill>
                <a:srgbClr val="3366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6314" y="2874318"/>
            <a:ext cx="1476686" cy="230832"/>
          </a:xfrm>
          <a:prstGeom prst="rect">
            <a:avLst/>
          </a:prstGeom>
          <a:solidFill>
            <a:schemeClr val="bg1"/>
          </a:solidFill>
        </p:spPr>
        <p:txBody>
          <a:bodyPr wrap="none" tIns="45720" bIns="0" rtlCol="0">
            <a:spAutoFit/>
          </a:bodyPr>
          <a:lstStyle/>
          <a:p>
            <a:r>
              <a:rPr lang="en-US" sz="1200" b="1" dirty="0" smtClean="0">
                <a:solidFill>
                  <a:srgbClr val="336699"/>
                </a:solidFill>
              </a:rPr>
              <a:t>Electron heat flux</a:t>
            </a:r>
            <a:endParaRPr lang="en-US" sz="1200" b="1" dirty="0">
              <a:solidFill>
                <a:srgbClr val="336699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91200" y="4629150"/>
            <a:ext cx="1828800" cy="34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50" b="1" dirty="0" err="1" smtClean="0">
                <a:solidFill>
                  <a:srgbClr val="336699"/>
                </a:solidFill>
                <a:latin typeface="+mn-lt"/>
                <a:cs typeface="Times New Roman"/>
              </a:rPr>
              <a:t>Guttenfelder</a:t>
            </a:r>
            <a:r>
              <a:rPr lang="en-US" sz="1050" b="1" dirty="0" smtClean="0">
                <a:solidFill>
                  <a:srgbClr val="336699"/>
                </a:solidFill>
                <a:latin typeface="+mn-lt"/>
                <a:cs typeface="Times New Roman"/>
              </a:rPr>
              <a:t> (</a:t>
            </a:r>
            <a:r>
              <a:rPr lang="en-US" sz="1050" b="1" i="1" dirty="0" smtClean="0">
                <a:solidFill>
                  <a:srgbClr val="336699"/>
                </a:solidFill>
                <a:latin typeface="+mn-lt"/>
                <a:cs typeface="Times New Roman"/>
              </a:rPr>
              <a:t>submitted</a:t>
            </a:r>
            <a:r>
              <a:rPr lang="en-US" sz="1050" b="1" dirty="0" smtClean="0">
                <a:solidFill>
                  <a:srgbClr val="336699"/>
                </a:solidFill>
                <a:latin typeface="+mn-lt"/>
                <a:cs typeface="Times New Roman"/>
              </a:rPr>
              <a:t>)</a:t>
            </a:r>
            <a:endParaRPr lang="en-US" sz="1050" b="1" dirty="0">
              <a:solidFill>
                <a:srgbClr val="336699"/>
              </a:solidFill>
              <a:latin typeface="+mn-lt"/>
              <a:cs typeface="Times New Roman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019801" y="2038350"/>
            <a:ext cx="609599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34100" y="3105150"/>
            <a:ext cx="533399" cy="1092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062923" y="2266950"/>
            <a:ext cx="938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ymbol" panose="05050102010706020507" pitchFamily="18" charset="2"/>
              </a:rPr>
              <a:t>r</a:t>
            </a:r>
            <a:r>
              <a:rPr lang="en-US" sz="1100" b="1" dirty="0" smtClean="0"/>
              <a:t>=0.58-0.86</a:t>
            </a:r>
            <a:endParaRPr lang="en-US" sz="11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924800" y="1733550"/>
            <a:ext cx="466956" cy="58800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 and research goals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Recent highlights supporting research plans</a:t>
            </a:r>
          </a:p>
          <a:p>
            <a:endParaRPr lang="en-US" sz="2400" dirty="0"/>
          </a:p>
          <a:p>
            <a:r>
              <a:rPr lang="en-US" sz="2400" dirty="0" smtClean="0"/>
              <a:t>Near-term and longer-term research plans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139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91000"/>
          </a:xfrm>
        </p:spPr>
        <p:txBody>
          <a:bodyPr>
            <a:noAutofit/>
          </a:bodyPr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Characterize </a:t>
            </a:r>
            <a:r>
              <a:rPr lang="en-US" altLang="en-US" sz="1800" dirty="0">
                <a:solidFill>
                  <a:srgbClr val="000000"/>
                </a:solidFill>
              </a:rPr>
              <a:t>H-mode confinement scaling at increased </a:t>
            </a:r>
            <a:r>
              <a:rPr lang="en-US" altLang="en-US" sz="1800" dirty="0" smtClean="0">
                <a:solidFill>
                  <a:srgbClr val="000000"/>
                </a:solidFill>
              </a:rPr>
              <a:t>B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altLang="en-US" sz="1800" dirty="0" smtClean="0">
                <a:solidFill>
                  <a:srgbClr val="0000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altLang="en-US" sz="1800" dirty="0" smtClean="0">
                <a:solidFill>
                  <a:srgbClr val="000000"/>
                </a:solidFill>
              </a:rPr>
              <a:t>, P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NBI </a:t>
            </a:r>
            <a:r>
              <a:rPr lang="en-US" alt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solidFill>
                  <a:srgbClr val="000000"/>
                </a:solidFill>
              </a:rPr>
              <a:t>lower </a:t>
            </a:r>
            <a:r>
              <a:rPr lang="en-US" altLang="en-US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*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/>
              <a:t>First operation milestone (</a:t>
            </a:r>
            <a:r>
              <a:rPr lang="en-US" sz="1600" dirty="0"/>
              <a:t>R19-1); Multiple run days scheduled for </a:t>
            </a:r>
            <a:r>
              <a:rPr lang="en-US" sz="1600" dirty="0" smtClean="0"/>
              <a:t>FY16</a:t>
            </a:r>
            <a:endParaRPr lang="en-US" sz="1600" dirty="0"/>
          </a:p>
          <a:p>
            <a:endParaRPr lang="en-US" sz="1100" dirty="0" smtClean="0"/>
          </a:p>
          <a:p>
            <a:r>
              <a:rPr lang="en-US" sz="1800" dirty="0"/>
              <a:t>Investigate parametric turbulence &amp; transport dependencies and validate GK simulations and transport models</a:t>
            </a:r>
          </a:p>
          <a:p>
            <a:pPr lvl="1"/>
            <a:r>
              <a:rPr lang="en-US" altLang="en-US" sz="1600" dirty="0"/>
              <a:t>Exploit 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NBI, 3D coils and operational flexibility (</a:t>
            </a:r>
            <a:r>
              <a:rPr lang="en-US" altLang="en-US" sz="1600" i="1" dirty="0"/>
              <a:t>see </a:t>
            </a:r>
            <a:r>
              <a:rPr lang="en-US" altLang="en-US" sz="1600" i="1" dirty="0" err="1"/>
              <a:t>Battaglia</a:t>
            </a:r>
            <a:r>
              <a:rPr lang="en-US" altLang="en-US" sz="1600" i="1" dirty="0"/>
              <a:t> talk</a:t>
            </a:r>
            <a:r>
              <a:rPr lang="en-US" altLang="en-US" sz="1600" dirty="0"/>
              <a:t>) </a:t>
            </a:r>
            <a:r>
              <a:rPr lang="en-US" altLang="en-US" sz="1600" dirty="0" smtClean="0"/>
              <a:t>+ </a:t>
            </a:r>
            <a:r>
              <a:rPr lang="en-US" sz="1600" dirty="0"/>
              <a:t>comprehensive turbulence measurements</a:t>
            </a:r>
          </a:p>
          <a:p>
            <a:endParaRPr lang="en-US" sz="1100" dirty="0" smtClean="0"/>
          </a:p>
          <a:p>
            <a:r>
              <a:rPr lang="en-US" sz="1800" dirty="0" smtClean="0"/>
              <a:t>Measure CAE/GAE activity, mode frequencies and structure</a:t>
            </a:r>
          </a:p>
          <a:p>
            <a:pPr lvl="1"/>
            <a:r>
              <a:rPr lang="en-US" sz="1600" dirty="0" smtClean="0"/>
              <a:t>Exploit </a:t>
            </a: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NBI for GAE/CAE stabilization to study impact on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e</a:t>
            </a:r>
            <a:r>
              <a:rPr lang="en-US" sz="1600" dirty="0" smtClean="0"/>
              <a:t>, </a:t>
            </a:r>
            <a:r>
              <a:rPr lang="en-US" sz="1600" dirty="0" err="1">
                <a:latin typeface="Symbol" panose="05050102010706020507" pitchFamily="18" charset="2"/>
              </a:rPr>
              <a:t>c</a:t>
            </a:r>
            <a:r>
              <a:rPr lang="en-US" sz="1600" baseline="-25000" dirty="0" err="1"/>
              <a:t>e</a:t>
            </a:r>
            <a:r>
              <a:rPr lang="en-US" sz="1600" dirty="0"/>
              <a:t> (</a:t>
            </a:r>
            <a:r>
              <a:rPr lang="en-US" sz="1600" i="1" dirty="0"/>
              <a:t>see Podesta EP talk</a:t>
            </a:r>
            <a:r>
              <a:rPr lang="en-US" sz="1600" dirty="0" smtClean="0"/>
              <a:t>)</a:t>
            </a:r>
          </a:p>
          <a:p>
            <a:endParaRPr lang="en-US" sz="1100" dirty="0" smtClean="0"/>
          </a:p>
          <a:p>
            <a:r>
              <a:rPr lang="en-US" sz="1800" dirty="0" smtClean="0"/>
              <a:t>Investigate pinch &amp; </a:t>
            </a:r>
            <a:r>
              <a:rPr lang="en-US" sz="1800" dirty="0"/>
              <a:t>residual stress </a:t>
            </a:r>
            <a:r>
              <a:rPr lang="en-US" sz="1800" dirty="0" smtClean="0"/>
              <a:t>momentum transport contributions (</a:t>
            </a:r>
            <a:r>
              <a:rPr lang="en-US" sz="1800" i="1" dirty="0" smtClean="0"/>
              <a:t>follows </a:t>
            </a:r>
            <a:r>
              <a:rPr lang="en-US" sz="1800" i="1" dirty="0"/>
              <a:t>prior ITPA </a:t>
            </a:r>
            <a:r>
              <a:rPr lang="en-US" sz="1800" i="1" dirty="0" smtClean="0"/>
              <a:t>work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600" dirty="0"/>
              <a:t>Exploit 2</a:t>
            </a:r>
            <a:r>
              <a:rPr lang="en-US" sz="1600" baseline="30000" dirty="0"/>
              <a:t>nd</a:t>
            </a:r>
            <a:r>
              <a:rPr lang="en-US" sz="1600" dirty="0"/>
              <a:t> </a:t>
            </a:r>
            <a:r>
              <a:rPr lang="en-US" sz="1600" dirty="0" smtClean="0"/>
              <a:t>NBI, 3D coils </a:t>
            </a:r>
            <a:r>
              <a:rPr lang="en-US" sz="1600" dirty="0"/>
              <a:t>&amp; long-pulse capability with new </a:t>
            </a:r>
            <a:r>
              <a:rPr lang="en-US" sz="1600" dirty="0" err="1" smtClean="0"/>
              <a:t>centerstack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Near-term NSTX-U operational &amp; research T&amp;T plans focus predominantly on electron thermal transport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388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15400" cy="413385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Address </a:t>
            </a:r>
            <a:r>
              <a:rPr lang="en-US" sz="1800" dirty="0"/>
              <a:t>electron particle transport </a:t>
            </a:r>
            <a:r>
              <a:rPr lang="en-US" sz="1800" dirty="0" smtClean="0"/>
              <a:t>in </a:t>
            </a:r>
            <a:r>
              <a:rPr lang="en-US" sz="1800" dirty="0"/>
              <a:t>long-pulse </a:t>
            </a:r>
            <a:r>
              <a:rPr lang="en-US" sz="1800" dirty="0" smtClean="0"/>
              <a:t>H-modes</a:t>
            </a:r>
            <a:endParaRPr lang="en-US" sz="1800" dirty="0" smtClean="0">
              <a:solidFill>
                <a:srgbClr val="FF00FF"/>
              </a:solidFill>
            </a:endParaRPr>
          </a:p>
          <a:p>
            <a:pPr lvl="1"/>
            <a:r>
              <a:rPr lang="en-US" sz="1600" dirty="0" smtClean="0"/>
              <a:t>Exploit lithium and </a:t>
            </a:r>
            <a:r>
              <a:rPr lang="en-US" sz="1600" dirty="0" err="1" smtClean="0"/>
              <a:t>cryopump</a:t>
            </a:r>
            <a:r>
              <a:rPr lang="en-US" sz="1600" dirty="0" smtClean="0"/>
              <a:t> (as available) to modify sourcing (</a:t>
            </a:r>
            <a:r>
              <a:rPr lang="en-US" sz="1600" i="1" dirty="0" smtClean="0"/>
              <a:t>see boundary talks</a:t>
            </a:r>
            <a:r>
              <a:rPr lang="en-US" sz="1600" dirty="0" smtClean="0"/>
              <a:t>)</a:t>
            </a:r>
            <a:endParaRPr lang="en-US" sz="1600" dirty="0"/>
          </a:p>
          <a:p>
            <a:endParaRPr lang="en-US" sz="1800" dirty="0" smtClean="0"/>
          </a:p>
          <a:p>
            <a:r>
              <a:rPr lang="en-US" sz="1800" dirty="0"/>
              <a:t>Dimensionless (</a:t>
            </a:r>
            <a:r>
              <a:rPr lang="en-US" sz="1800" dirty="0">
                <a:latin typeface="Symbol" panose="05050102010706020507" pitchFamily="18" charset="2"/>
              </a:rPr>
              <a:t>n</a:t>
            </a:r>
            <a:r>
              <a:rPr lang="en-US" sz="1800" baseline="-25000" dirty="0"/>
              <a:t>*</a:t>
            </a:r>
            <a:r>
              <a:rPr lang="en-US" sz="1800" dirty="0"/>
              <a:t>, </a:t>
            </a:r>
            <a:r>
              <a:rPr lang="en-US" sz="1800" dirty="0">
                <a:latin typeface="Symbol" panose="05050102010706020507" pitchFamily="18" charset="2"/>
              </a:rPr>
              <a:t>b</a:t>
            </a:r>
            <a:r>
              <a:rPr lang="en-US" sz="1800" dirty="0"/>
              <a:t>, q, </a:t>
            </a:r>
            <a:r>
              <a:rPr lang="en-US" sz="1800" dirty="0">
                <a:latin typeface="Symbol" panose="05050102010706020507" pitchFamily="18" charset="2"/>
              </a:rPr>
              <a:t>r</a:t>
            </a:r>
            <a:r>
              <a:rPr lang="en-US" sz="1800" baseline="-25000" dirty="0"/>
              <a:t>*</a:t>
            </a:r>
            <a:r>
              <a:rPr lang="en-US" sz="1800" dirty="0"/>
              <a:t>) scaling studies (requires density control)</a:t>
            </a:r>
          </a:p>
          <a:p>
            <a:endParaRPr lang="en-US" sz="1800" dirty="0" smtClean="0"/>
          </a:p>
          <a:p>
            <a:r>
              <a:rPr lang="en-US" sz="1800" dirty="0" smtClean="0"/>
              <a:t>Measure </a:t>
            </a:r>
            <a:r>
              <a:rPr lang="en-US" sz="1800" dirty="0"/>
              <a:t>high-Z impurity </a:t>
            </a:r>
            <a:r>
              <a:rPr lang="en-US" sz="1800" dirty="0" smtClean="0"/>
              <a:t>transport using LBO</a:t>
            </a:r>
          </a:p>
          <a:p>
            <a:pPr lvl="1"/>
            <a:r>
              <a:rPr lang="en-US" sz="1600" dirty="0" smtClean="0"/>
              <a:t>Investigate prior </a:t>
            </a:r>
            <a:r>
              <a:rPr lang="en-US" sz="1600" dirty="0"/>
              <a:t>to </a:t>
            </a:r>
            <a:r>
              <a:rPr lang="en-US" sz="1600" dirty="0" smtClean="0"/>
              <a:t>any high-Z </a:t>
            </a:r>
            <a:r>
              <a:rPr lang="en-US" sz="1600" dirty="0"/>
              <a:t>PFC </a:t>
            </a:r>
            <a:r>
              <a:rPr lang="en-US" sz="1600" dirty="0" smtClean="0"/>
              <a:t>coverage (</a:t>
            </a:r>
            <a:r>
              <a:rPr lang="en-US" sz="1600" i="1" dirty="0" smtClean="0"/>
              <a:t>see </a:t>
            </a:r>
            <a:r>
              <a:rPr lang="en-US" sz="1600" i="1" dirty="0" err="1" smtClean="0"/>
              <a:t>Jaworski</a:t>
            </a:r>
            <a:r>
              <a:rPr lang="en-US" sz="1600" i="1" dirty="0" smtClean="0"/>
              <a:t> talk</a:t>
            </a:r>
            <a:r>
              <a:rPr lang="en-US" sz="16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Use RF </a:t>
            </a:r>
            <a:r>
              <a:rPr lang="en-US" sz="1800" dirty="0"/>
              <a:t>heating (HHFW) for flexible transport </a:t>
            </a:r>
            <a:r>
              <a:rPr lang="en-US" sz="1800" dirty="0" smtClean="0"/>
              <a:t>studies (</a:t>
            </a:r>
            <a:r>
              <a:rPr lang="en-US" sz="1800" i="1" dirty="0" smtClean="0"/>
              <a:t>see Perkins Talk</a:t>
            </a:r>
            <a:r>
              <a:rPr lang="en-US" sz="1800" dirty="0" smtClean="0"/>
              <a:t>)</a:t>
            </a:r>
          </a:p>
          <a:p>
            <a:endParaRPr lang="en-US" sz="1800" dirty="0" smtClean="0"/>
          </a:p>
          <a:p>
            <a:r>
              <a:rPr lang="en-US" sz="1800" dirty="0" smtClean="0"/>
              <a:t>Continued </a:t>
            </a:r>
            <a:r>
              <a:rPr lang="en-US" sz="1800" dirty="0"/>
              <a:t>model validation enhancing predictive </a:t>
            </a:r>
            <a:r>
              <a:rPr lang="en-US" sz="1800" dirty="0" smtClean="0"/>
              <a:t>capability (</a:t>
            </a:r>
            <a:r>
              <a:rPr lang="en-US" sz="1800" i="1" dirty="0" smtClean="0"/>
              <a:t>continuous process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600" dirty="0"/>
              <a:t>Improved drift wave models (MMM, TGLF)</a:t>
            </a:r>
          </a:p>
          <a:p>
            <a:pPr lvl="1"/>
            <a:r>
              <a:rPr lang="en-US" sz="1600" dirty="0"/>
              <a:t>Develop &amp; test </a:t>
            </a:r>
            <a:r>
              <a:rPr lang="en-US" sz="1600" dirty="0" err="1">
                <a:latin typeface="Symbol" panose="05050102010706020507" pitchFamily="18" charset="2"/>
              </a:rPr>
              <a:t>c</a:t>
            </a:r>
            <a:r>
              <a:rPr lang="en-US" sz="1600" baseline="-25000" dirty="0" err="1"/>
              <a:t>e,EP</a:t>
            </a:r>
            <a:r>
              <a:rPr lang="en-US" sz="1600" dirty="0"/>
              <a:t> model using ORBIT + measurement/HYM </a:t>
            </a:r>
            <a:r>
              <a:rPr lang="en-US" sz="1600" dirty="0" smtClean="0"/>
              <a:t>predictions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Longer-term T&amp;T research plans will use facility enhancements to support integrated operational goals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4275885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 and research goals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Recent highlights supporting research plans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Near term and longer-term research plans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01666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</p:spPr>
        <p:txBody>
          <a:bodyPr>
            <a:noAutofit/>
          </a:bodyPr>
          <a:lstStyle/>
          <a:p>
            <a:r>
              <a:rPr lang="en-US" sz="1800" dirty="0" smtClean="0"/>
              <a:t>Measure and understand energy confinement scaling at high field, high power to improve confidence in future ST projections (high 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, low </a:t>
            </a:r>
            <a:r>
              <a:rPr lang="en-US" sz="1800" dirty="0" smtClean="0">
                <a:latin typeface="Symbol" panose="05050102010706020507" pitchFamily="18" charset="2"/>
              </a:rPr>
              <a:t>n</a:t>
            </a:r>
            <a:r>
              <a:rPr lang="en-US" sz="1800" baseline="-25000" dirty="0" smtClean="0"/>
              <a:t>*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Possible due to cutting-edge facility and diagnostic capabilities</a:t>
            </a:r>
          </a:p>
          <a:p>
            <a:pPr lvl="1"/>
            <a:r>
              <a:rPr lang="en-US" sz="1600" dirty="0" smtClean="0"/>
              <a:t>Will also improve integrated transport understanding to support operational goals</a:t>
            </a:r>
          </a:p>
          <a:p>
            <a:endParaRPr lang="en-US" sz="1200" dirty="0" smtClean="0"/>
          </a:p>
          <a:p>
            <a:r>
              <a:rPr lang="en-US" sz="1800" dirty="0" smtClean="0"/>
              <a:t>Unique range of NSTX-U operational space (</a:t>
            </a:r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dirty="0" smtClean="0"/>
              <a:t>, </a:t>
            </a:r>
            <a:r>
              <a:rPr lang="en-US" sz="1800" dirty="0" smtClean="0">
                <a:latin typeface="Symbol" panose="05050102010706020507" pitchFamily="18" charset="2"/>
              </a:rPr>
              <a:t>n</a:t>
            </a:r>
            <a:r>
              <a:rPr lang="en-US" sz="1800" dirty="0" smtClean="0"/>
              <a:t>) complements tokamak and burning plasma research</a:t>
            </a:r>
          </a:p>
          <a:p>
            <a:pPr lvl="1"/>
            <a:r>
              <a:rPr lang="en-US" sz="1600" dirty="0" smtClean="0"/>
              <a:t>Validating multiple drift wave and AE transport mechanisms in electron-loss dominated conditions</a:t>
            </a:r>
          </a:p>
          <a:p>
            <a:pPr lvl="1"/>
            <a:r>
              <a:rPr lang="en-US" sz="1600" dirty="0" smtClean="0"/>
              <a:t>Improving theory </a:t>
            </a:r>
            <a:r>
              <a:rPr lang="en-US" sz="1600" dirty="0"/>
              <a:t>&amp; modeling for physics </a:t>
            </a:r>
            <a:r>
              <a:rPr lang="en-US" sz="1600" dirty="0" smtClean="0"/>
              <a:t>validation relevant to both ST &amp; AT high-performance scenarios</a:t>
            </a:r>
          </a:p>
          <a:p>
            <a:endParaRPr lang="en-US" sz="1200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en-US" sz="1800" dirty="0" smtClean="0">
                <a:solidFill>
                  <a:srgbClr val="C00000"/>
                </a:solidFill>
              </a:rPr>
              <a:t>Validating transport models over range of </a:t>
            </a:r>
            <a:r>
              <a:rPr lang="en-US" sz="180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1800" dirty="0" smtClean="0">
                <a:solidFill>
                  <a:srgbClr val="C00000"/>
                </a:solidFill>
              </a:rPr>
              <a:t> &amp; R/a will allow for integrated optimization (performance &amp; engineering) of future devices</a:t>
            </a:r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Summary: NSTX-U T&amp;T research is addressing key issues for ST &amp; MFE research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81542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 and research goals</a:t>
            </a:r>
          </a:p>
          <a:p>
            <a:endParaRPr lang="en-US" sz="2400" dirty="0"/>
          </a:p>
          <a:p>
            <a:r>
              <a:rPr lang="en-US" sz="2400" dirty="0" smtClean="0"/>
              <a:t>Recent highlights supporting research plans</a:t>
            </a:r>
          </a:p>
          <a:p>
            <a:endParaRPr lang="en-US" sz="2400" dirty="0"/>
          </a:p>
          <a:p>
            <a:r>
              <a:rPr lang="en-US" sz="2400" dirty="0" smtClean="0"/>
              <a:t>Near term and longer-term research plans</a:t>
            </a:r>
          </a:p>
          <a:p>
            <a:endParaRPr lang="en-US" sz="2400" dirty="0"/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24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BACKUP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760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"/>
            <a:ext cx="66612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44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"/>
            <a:ext cx="663658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7044" y="4473773"/>
            <a:ext cx="1756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Crocker, NF (2013)</a:t>
            </a:r>
            <a:endParaRPr lang="en-US" sz="14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43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"/>
            <a:ext cx="66597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3244" y="4473773"/>
            <a:ext cx="1756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Crocker, NF (2017)</a:t>
            </a:r>
            <a:endParaRPr lang="en-US" sz="14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1085850"/>
          </a:xfrm>
        </p:spPr>
        <p:txBody>
          <a:bodyPr>
            <a:noAutofit/>
          </a:bodyPr>
          <a:lstStyle/>
          <a:p>
            <a:r>
              <a:rPr lang="en-US" altLang="en-US" sz="1600" dirty="0">
                <a:latin typeface="Arial" charset="0"/>
                <a:cs typeface="Arial" charset="0"/>
              </a:rPr>
              <a:t>Large </a:t>
            </a:r>
            <a:r>
              <a:rPr lang="en-US" altLang="en-US" sz="1600" dirty="0">
                <a:latin typeface="Symbol" pitchFamily="18" charset="2"/>
                <a:cs typeface="Arial" charset="0"/>
              </a:rPr>
              <a:t>d</a:t>
            </a:r>
            <a:r>
              <a:rPr lang="en-US" altLang="en-US" sz="1600" dirty="0">
                <a:latin typeface="Arial" charset="0"/>
                <a:cs typeface="Arial" charset="0"/>
              </a:rPr>
              <a:t>B/B~10</a:t>
            </a:r>
            <a:r>
              <a:rPr lang="en-US" altLang="en-US" sz="1600" baseline="30000" dirty="0">
                <a:latin typeface="Arial" charset="0"/>
                <a:cs typeface="Arial" charset="0"/>
              </a:rPr>
              <a:t>-3</a:t>
            </a:r>
            <a:r>
              <a:rPr lang="en-US" altLang="en-US" sz="1600" dirty="0">
                <a:latin typeface="Arial" charset="0"/>
                <a:cs typeface="Arial" charset="0"/>
              </a:rPr>
              <a:t> leads to flutter transport (~v</a:t>
            </a:r>
            <a:r>
              <a:rPr lang="en-US" altLang="en-US" sz="1600" baseline="-25000" dirty="0">
                <a:latin typeface="Arial" charset="0"/>
                <a:cs typeface="Arial" charset="0"/>
              </a:rPr>
              <a:t>||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</a:t>
            </a:r>
            <a:r>
              <a:rPr lang="en-US" altLang="en-US" sz="1600" dirty="0">
                <a:latin typeface="Symbol" pitchFamily="18" charset="2"/>
                <a:cs typeface="Arial" charset="0"/>
              </a:rPr>
              <a:t>d</a:t>
            </a:r>
            <a:r>
              <a:rPr lang="en-US" altLang="en-US" sz="1600" dirty="0">
                <a:latin typeface="Arial" charset="0"/>
                <a:cs typeface="Arial" charset="0"/>
              </a:rPr>
              <a:t>B</a:t>
            </a:r>
            <a:r>
              <a:rPr lang="en-US" altLang="en-US" sz="1600" baseline="30000" dirty="0">
                <a:latin typeface="Arial" charset="0"/>
                <a:cs typeface="Arial" charset="0"/>
              </a:rPr>
              <a:t>2</a:t>
            </a:r>
            <a:r>
              <a:rPr lang="en-US" altLang="en-US" sz="1600" dirty="0">
                <a:latin typeface="Arial" charset="0"/>
                <a:cs typeface="Arial" charset="0"/>
              </a:rPr>
              <a:t>) consistent w/ stochastic transport</a:t>
            </a:r>
          </a:p>
          <a:p>
            <a:pPr lvl="1"/>
            <a:r>
              <a:rPr lang="en-GB" altLang="en-US" sz="1400" dirty="0">
                <a:latin typeface="Arial" charset="0"/>
                <a:cs typeface="Arial" charset="0"/>
                <a:sym typeface="Symbol" pitchFamily="18" charset="2"/>
              </a:rPr>
              <a:t>In the core, driven by </a:t>
            </a:r>
            <a:r>
              <a:rPr lang="en-GB" altLang="en-US" sz="1400" dirty="0" err="1">
                <a:latin typeface="Arial" charset="0"/>
                <a:cs typeface="Arial" charset="0"/>
                <a:sym typeface="Symbol" pitchFamily="18" charset="2"/>
              </a:rPr>
              <a:t>T</a:t>
            </a:r>
            <a:r>
              <a:rPr lang="en-GB" altLang="en-US" sz="1400" baseline="-25000" dirty="0" err="1">
                <a:latin typeface="Arial" charset="0"/>
                <a:cs typeface="Arial" charset="0"/>
                <a:sym typeface="Symbol" pitchFamily="18" charset="2"/>
              </a:rPr>
              <a:t>e</a:t>
            </a:r>
            <a:r>
              <a:rPr lang="en-GB" altLang="en-US" sz="1400" dirty="0">
                <a:latin typeface="Arial" charset="0"/>
                <a:cs typeface="Arial" charset="0"/>
                <a:sym typeface="Symbol" pitchFamily="18" charset="2"/>
              </a:rPr>
              <a:t> with time-dependent thermal force (e.g. Hassam, 1980)</a:t>
            </a:r>
          </a:p>
          <a:p>
            <a:pPr lvl="1"/>
            <a:r>
              <a:rPr lang="en-GB" altLang="en-US" sz="1400" i="1" dirty="0">
                <a:latin typeface="Arial" charset="0"/>
                <a:cs typeface="Arial" charset="0"/>
                <a:sym typeface="Symbol" pitchFamily="18" charset="2"/>
              </a:rPr>
              <a:t>Requires </a:t>
            </a:r>
            <a:r>
              <a:rPr lang="en-GB" altLang="en-US" sz="1400" i="1" dirty="0" err="1">
                <a:latin typeface="Arial" charset="0"/>
                <a:cs typeface="Arial" charset="0"/>
                <a:sym typeface="Symbol" pitchFamily="18" charset="2"/>
              </a:rPr>
              <a:t>collisionality</a:t>
            </a:r>
            <a:r>
              <a:rPr lang="en-GB" altLang="en-US" sz="1400" i="1" dirty="0">
                <a:latin typeface="Arial" charset="0"/>
                <a:cs typeface="Arial" charset="0"/>
                <a:sym typeface="Symbol" pitchFamily="18" charset="2"/>
              </a:rPr>
              <a:t>  </a:t>
            </a:r>
            <a:r>
              <a:rPr lang="en-GB" altLang="en-US" sz="1400" b="1" i="1" dirty="0">
                <a:latin typeface="Arial" charset="0"/>
                <a:cs typeface="Arial" charset="0"/>
                <a:sym typeface="Symbol" pitchFamily="18" charset="2"/>
              </a:rPr>
              <a:t>not explicitly driven by toroidal “bad-curvature”</a:t>
            </a:r>
            <a:endParaRPr lang="en-US" altLang="en-US" sz="1600" dirty="0">
              <a:latin typeface="Arial" charset="0"/>
              <a:cs typeface="Arial" charset="0"/>
            </a:endParaRPr>
          </a:p>
          <a:p>
            <a:r>
              <a:rPr lang="en-US" altLang="en-US" sz="1600" b="1" dirty="0" err="1">
                <a:latin typeface="Arial" charset="0"/>
                <a:cs typeface="Arial" charset="0"/>
              </a:rPr>
              <a:t>Collisionality</a:t>
            </a:r>
            <a:r>
              <a:rPr lang="en-US" altLang="en-US" sz="1600" b="1" dirty="0">
                <a:latin typeface="Arial" charset="0"/>
                <a:cs typeface="Arial" charset="0"/>
              </a:rPr>
              <a:t> scaling (</a:t>
            </a:r>
            <a:r>
              <a:rPr lang="en-US" altLang="en-US" sz="1600" b="1" dirty="0" err="1">
                <a:latin typeface="Symbol" pitchFamily="18" charset="2"/>
                <a:cs typeface="Arial" charset="0"/>
              </a:rPr>
              <a:t>c</a:t>
            </a:r>
            <a:r>
              <a:rPr lang="en-US" altLang="en-US" sz="1600" b="1" baseline="-25000" dirty="0" err="1">
                <a:latin typeface="Arial" charset="0"/>
                <a:cs typeface="Arial" charset="0"/>
              </a:rPr>
              <a:t>e,MTM</a:t>
            </a:r>
            <a:r>
              <a:rPr lang="en-US" altLang="en-US" sz="1600" b="1" dirty="0" err="1">
                <a:latin typeface="Arial" charset="0"/>
                <a:cs typeface="Arial" charset="0"/>
              </a:rPr>
              <a:t>~</a:t>
            </a:r>
            <a:r>
              <a:rPr lang="en-US" altLang="en-US" sz="1600" b="1" dirty="0" err="1">
                <a:latin typeface="Symbol" pitchFamily="18" charset="2"/>
                <a:cs typeface="Arial" charset="0"/>
              </a:rPr>
              <a:t>n</a:t>
            </a:r>
            <a:r>
              <a:rPr lang="en-US" altLang="en-US" sz="1600" b="1" baseline="-25000" dirty="0" err="1">
                <a:latin typeface="Arial" charset="0"/>
                <a:cs typeface="Arial" charset="0"/>
              </a:rPr>
              <a:t>e</a:t>
            </a:r>
            <a:r>
              <a:rPr lang="en-US" altLang="en-US" sz="1600" b="1" dirty="0">
                <a:latin typeface="Arial" charset="0"/>
                <a:cs typeface="Arial" charset="0"/>
              </a:rPr>
              <a:t>) consistent with global confinement (</a:t>
            </a:r>
            <a:r>
              <a:rPr lang="en-US" altLang="en-US" sz="1600" b="1" dirty="0">
                <a:latin typeface="Symbol" pitchFamily="18" charset="2"/>
                <a:cs typeface="Arial" charset="0"/>
              </a:rPr>
              <a:t>t</a:t>
            </a:r>
            <a:r>
              <a:rPr lang="en-US" altLang="en-US" sz="1600" b="1" baseline="-25000" dirty="0">
                <a:latin typeface="Arial" charset="0"/>
                <a:cs typeface="Arial" charset="0"/>
              </a:rPr>
              <a:t>E</a:t>
            </a:r>
            <a:r>
              <a:rPr lang="en-US" altLang="en-US" sz="1600" b="1" dirty="0">
                <a:latin typeface="Arial" charset="0"/>
                <a:cs typeface="Arial" charset="0"/>
              </a:rPr>
              <a:t>~1/</a:t>
            </a:r>
            <a:r>
              <a:rPr lang="en-US" altLang="en-US" sz="1600" b="1" dirty="0">
                <a:latin typeface="Symbol" pitchFamily="18" charset="2"/>
                <a:cs typeface="Arial" charset="0"/>
              </a:rPr>
              <a:t>n</a:t>
            </a:r>
            <a:r>
              <a:rPr lang="en-US" altLang="en-US" sz="1600" b="1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charset="0"/>
                <a:cs typeface="Arial" charset="0"/>
              </a:rPr>
              <a:t>Nonlinear simulations of core MTM turbulence predict significant transport at high </a:t>
            </a:r>
            <a:r>
              <a:rPr lang="en-US" altLang="en-US" sz="2600" b="1" dirty="0">
                <a:latin typeface="Symbol" pitchFamily="18" charset="2"/>
                <a:cs typeface="Arial" charset="0"/>
              </a:rPr>
              <a:t>b</a:t>
            </a:r>
            <a:r>
              <a:rPr lang="en-US" altLang="en-US" sz="2600" b="1" dirty="0">
                <a:latin typeface="Arial" charset="0"/>
                <a:cs typeface="Arial" charset="0"/>
              </a:rPr>
              <a:t> &amp; </a:t>
            </a:r>
            <a:r>
              <a:rPr lang="en-US" altLang="en-US" sz="2600" b="1" dirty="0">
                <a:latin typeface="Symbol" pitchFamily="18" charset="2"/>
                <a:cs typeface="Arial" charset="0"/>
              </a:rPr>
              <a:t>n</a:t>
            </a:r>
            <a:endParaRPr lang="en-US" sz="2600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800600" y="2038350"/>
            <a:ext cx="3200400" cy="2820212"/>
            <a:chOff x="5029199" y="3110590"/>
            <a:chExt cx="3502430" cy="3377715"/>
          </a:xfrm>
        </p:grpSpPr>
        <p:pic>
          <p:nvPicPr>
            <p:cNvPr id="5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9" y="3110590"/>
              <a:ext cx="3502430" cy="3377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7"/>
            <p:cNvSpPr txBox="1">
              <a:spLocks noChangeArrowheads="1"/>
            </p:cNvSpPr>
            <p:nvPr/>
          </p:nvSpPr>
          <p:spPr bwMode="auto">
            <a:xfrm>
              <a:off x="6934200" y="5068669"/>
              <a:ext cx="766327" cy="64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rgbClr val="33669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00808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sim.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/>
                <a:t>(</a:t>
              </a:r>
              <a:r>
                <a:rPr lang="en-US" altLang="en-US" sz="1600">
                  <a:latin typeface="Symbol" pitchFamily="18" charset="2"/>
                </a:rPr>
                <a:t>g</a:t>
              </a:r>
              <a:r>
                <a:rPr lang="en-US" altLang="en-US" sz="1600" baseline="-25000"/>
                <a:t>E</a:t>
              </a:r>
              <a:r>
                <a:rPr lang="en-US" altLang="en-US" sz="1600"/>
                <a:t>=0)</a:t>
              </a:r>
              <a:endParaRPr lang="en-US" altLang="en-US" sz="1800"/>
            </a:p>
          </p:txBody>
        </p:sp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5819009" y="3395493"/>
              <a:ext cx="2139140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rgbClr val="33669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00808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accent1"/>
                </a:solidFill>
              </a:endParaRPr>
            </a:p>
          </p:txBody>
        </p:sp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7007630" y="3509801"/>
              <a:ext cx="6206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400">
                  <a:solidFill>
                    <a:srgbClr val="336699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rgbClr val="920000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rgbClr val="008080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solidFill>
                    <a:schemeClr val="accent1"/>
                  </a:solidFill>
                </a:rPr>
                <a:t>exp.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313248" y="3876272"/>
              <a:ext cx="151053" cy="5361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5715000" y="1885950"/>
            <a:ext cx="183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</a:rPr>
              <a:t>Predicted transport</a:t>
            </a: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2" b="3333"/>
          <a:stretch>
            <a:fillRect/>
          </a:stretch>
        </p:blipFill>
        <p:spPr bwMode="auto">
          <a:xfrm>
            <a:off x="990600" y="2195945"/>
            <a:ext cx="2895600" cy="266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431276" y="1885950"/>
            <a:ext cx="20649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0000FF"/>
                </a:solidFill>
              </a:rPr>
              <a:t>NSTX MTM </a:t>
            </a:r>
            <a:r>
              <a:rPr lang="en-US" altLang="en-US" sz="1400" b="1" dirty="0">
                <a:solidFill>
                  <a:srgbClr val="0000FF"/>
                </a:solidFill>
              </a:rPr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3415229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charset="0"/>
                <a:cs typeface="Arial" charset="0"/>
              </a:rPr>
              <a:t>At high </a:t>
            </a:r>
            <a:r>
              <a:rPr lang="en-US" altLang="en-US" sz="2600" b="1" dirty="0">
                <a:latin typeface="Symbol" pitchFamily="18" charset="2"/>
                <a:cs typeface="Arial" charset="0"/>
              </a:rPr>
              <a:t>b </a:t>
            </a:r>
            <a:r>
              <a:rPr lang="en-US" altLang="en-US" sz="2600" b="1" dirty="0">
                <a:latin typeface="Arial" charset="0"/>
                <a:cs typeface="Arial" charset="0"/>
              </a:rPr>
              <a:t>&amp; </a:t>
            </a:r>
            <a:r>
              <a:rPr lang="en-US" altLang="en-US" sz="2600" b="1" u="sng" dirty="0">
                <a:latin typeface="Arial" charset="0"/>
                <a:cs typeface="Arial" charset="0"/>
              </a:rPr>
              <a:t>lower </a:t>
            </a:r>
            <a:r>
              <a:rPr lang="en-US" altLang="en-US" sz="2600" b="1" u="sng" dirty="0">
                <a:latin typeface="Symbol" pitchFamily="18" charset="2"/>
                <a:cs typeface="Arial" charset="0"/>
              </a:rPr>
              <a:t>n</a:t>
            </a:r>
            <a:r>
              <a:rPr lang="en-US" altLang="en-US" sz="2600" b="1" dirty="0">
                <a:latin typeface="Arial" charset="0"/>
                <a:cs typeface="Arial" charset="0"/>
              </a:rPr>
              <a:t>, KBM modes are predicted </a:t>
            </a:r>
            <a:r>
              <a:rPr lang="en-US" altLang="en-US" sz="2600" b="1" i="1" dirty="0">
                <a:latin typeface="Arial" charset="0"/>
                <a:cs typeface="Arial" charset="0"/>
              </a:rPr>
              <a:t>in the core </a:t>
            </a:r>
            <a:r>
              <a:rPr lang="en-US" altLang="en-US" sz="2600" b="1" i="1" dirty="0">
                <a:latin typeface="Arial" charset="0"/>
                <a:cs typeface="Arial" charset="0"/>
                <a:sym typeface="Symbol"/>
              </a:rPr>
              <a:t></a:t>
            </a:r>
            <a:r>
              <a:rPr lang="en-US" altLang="en-US" sz="2600" b="1" dirty="0">
                <a:latin typeface="Arial" charset="0"/>
                <a:cs typeface="Arial" charset="0"/>
              </a:rPr>
              <a:t> may set limit to NSTX-U confinement scaling</a:t>
            </a:r>
            <a:endParaRPr lang="en-US" sz="26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2401" y="742950"/>
            <a:ext cx="4571999" cy="990600"/>
          </a:xfrm>
        </p:spPr>
        <p:txBody>
          <a:bodyPr>
            <a:normAutofit/>
          </a:bodyPr>
          <a:lstStyle/>
          <a:p>
            <a:r>
              <a:rPr lang="en-US" altLang="en-US" sz="1600" dirty="0" smtClean="0">
                <a:latin typeface="Arial" charset="0"/>
                <a:cs typeface="Arial" charset="0"/>
              </a:rPr>
              <a:t>KBM expected to set maximum </a:t>
            </a:r>
            <a:r>
              <a:rPr lang="en-US" altLang="en-US" sz="1600" dirty="0" smtClean="0">
                <a:latin typeface="Arial" charset="0"/>
                <a:cs typeface="Arial" charset="0"/>
                <a:sym typeface="Symbol"/>
              </a:rPr>
              <a:t></a:t>
            </a:r>
            <a:r>
              <a:rPr lang="en-US" altLang="en-US" sz="1600" dirty="0" smtClean="0">
                <a:latin typeface="Arial" charset="0"/>
                <a:cs typeface="Arial" charset="0"/>
              </a:rPr>
              <a:t>P</a:t>
            </a:r>
          </a:p>
          <a:p>
            <a:r>
              <a:rPr lang="en-US" altLang="en-US" sz="1600" dirty="0" smtClean="0">
                <a:latin typeface="Arial" charset="0"/>
                <a:cs typeface="Arial" charset="0"/>
              </a:rPr>
              <a:t>Smooth transition from ITG/TEM (no hard onset) – distinct from conventional tokamaks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1" y="742950"/>
            <a:ext cx="4191000" cy="914400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342860" indent="-342860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3" indent="-285717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67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5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0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91429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Nonlinear simulations predict significant transport, strong compressional magnetic component (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B</a:t>
            </a:r>
            <a:r>
              <a:rPr lang="en-US" sz="1600" baseline="-25000" dirty="0" smtClean="0"/>
              <a:t>||</a:t>
            </a:r>
            <a:r>
              <a:rPr lang="en-US" sz="1600" dirty="0" smtClean="0"/>
              <a:t>/B~10</a:t>
            </a:r>
            <a:r>
              <a:rPr lang="en-US" sz="1600" baseline="30000" dirty="0" smtClean="0"/>
              <a:t>-3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6" name="Picture 2" descr="gamma_vs_alpha_129041A10_490r70_b_nobetapr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42394"/>
            <a:ext cx="2819400" cy="31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581400" y="4550430"/>
            <a:ext cx="206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tx2"/>
                </a:solidFill>
              </a:rPr>
              <a:t>Guttenfelder</a:t>
            </a:r>
            <a:r>
              <a:rPr lang="en-US" altLang="en-US" sz="1400" dirty="0">
                <a:solidFill>
                  <a:schemeClr val="tx2"/>
                </a:solidFill>
              </a:rPr>
              <a:t>, NF (2013)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0" y="2724150"/>
            <a:ext cx="0" cy="5159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2751137" y="3181350"/>
            <a:ext cx="675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exp.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values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</a:t>
            </a:r>
            <a:r>
              <a:rPr lang="en-US" altLang="en-US" sz="1200" b="1" dirty="0">
                <a:latin typeface="Symbol" pitchFamily="18" charset="2"/>
              </a:rPr>
              <a:t>r</a:t>
            </a:r>
            <a:r>
              <a:rPr lang="en-US" altLang="en-US" sz="1200" b="1" dirty="0"/>
              <a:t>=0.7)</a:t>
            </a:r>
          </a:p>
        </p:txBody>
      </p: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1278823" y="1581150"/>
            <a:ext cx="18453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FF"/>
                </a:solidFill>
              </a:rPr>
              <a:t>Linear growth rates</a:t>
            </a:r>
          </a:p>
        </p:txBody>
      </p:sp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05968"/>
              </p:ext>
            </p:extLst>
          </p:nvPr>
        </p:nvGraphicFramePr>
        <p:xfrm>
          <a:off x="1285875" y="4705350"/>
          <a:ext cx="1762125" cy="26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4" imgW="1600200" imgH="241300" progId="Equation.3">
                  <p:embed/>
                </p:oleObj>
              </mc:Choice>
              <mc:Fallback>
                <p:oleObj name="Equation" r:id="rId4" imgW="1600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705350"/>
                        <a:ext cx="1762125" cy="2648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58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1066800" y="3868738"/>
            <a:ext cx="1838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</a:rPr>
              <a:t>TEM       </a:t>
            </a:r>
            <a:r>
              <a:rPr lang="en-US" altLang="en-US" sz="1800" b="1">
                <a:solidFill>
                  <a:srgbClr val="008000"/>
                </a:solidFill>
                <a:sym typeface="Symbol" pitchFamily="18" charset="2"/>
              </a:rPr>
              <a:t>   KBM</a:t>
            </a:r>
            <a:endParaRPr lang="en-US" altLang="en-US" sz="1800" b="1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676400" y="4052888"/>
            <a:ext cx="533400" cy="0"/>
          </a:xfrm>
          <a:prstGeom prst="straightConnector1">
            <a:avLst/>
          </a:prstGeom>
          <a:ln w="190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8" descr="Qe_vs_t_129041A10_490_e0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259" y="1956274"/>
            <a:ext cx="3658941" cy="259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6046619" y="1730573"/>
            <a:ext cx="19543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00FF"/>
                </a:solidFill>
              </a:rPr>
              <a:t>Nonlinear simulation</a:t>
            </a:r>
            <a:endParaRPr lang="en-US" altLang="en-US" sz="1400" b="1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3600" y="3486150"/>
            <a:ext cx="2451100" cy="273844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Exp.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88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</p:spPr>
        <p:txBody>
          <a:bodyPr>
            <a:noAutofit/>
          </a:bodyPr>
          <a:lstStyle/>
          <a:p>
            <a:pPr marL="228600" lvl="1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Significant variation in predicted L-mode heat fluxes between local (GYRO) and non-local (GTS) electrostatic simulations (Ren</a:t>
            </a:r>
            <a:r>
              <a:rPr lang="en-US" sz="1600" dirty="0">
                <a:solidFill>
                  <a:schemeClr val="tx1"/>
                </a:solidFill>
              </a:rPr>
              <a:t>, NF 2013, IAEA 2016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0" lvl="1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>
              <a:buFont typeface="Arial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28600" lvl="1">
              <a:buFont typeface="Arial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228600" lvl="1">
              <a:buFont typeface="Arial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28600" lvl="1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Global effects also important for high beta </a:t>
            </a:r>
            <a:r>
              <a:rPr lang="en-US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d</a:t>
            </a:r>
            <a:r>
              <a:rPr lang="en-US" sz="1600" dirty="0" smtClean="0">
                <a:solidFill>
                  <a:schemeClr val="tx1"/>
                </a:solidFill>
              </a:rPr>
              <a:t>evelopment </a:t>
            </a:r>
            <a:r>
              <a:rPr lang="en-US" sz="1600" dirty="0">
                <a:solidFill>
                  <a:schemeClr val="tx1"/>
                </a:solidFill>
              </a:rPr>
              <a:t>of global electromagnetic GK codes GTS, XGC1 is advancing (</a:t>
            </a:r>
            <a:r>
              <a:rPr lang="en-US" sz="1600" i="1" dirty="0">
                <a:solidFill>
                  <a:schemeClr val="tx1"/>
                </a:solidFill>
              </a:rPr>
              <a:t>PPPL theory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Global electrostatic simulations illustrate importance of non-local effects at finite-</a:t>
            </a:r>
            <a:r>
              <a:rPr lang="en-US" sz="2400" b="1" dirty="0">
                <a:latin typeface="Symbol" panose="05050102010706020507" pitchFamily="18" charset="2"/>
              </a:rPr>
              <a:t>r</a:t>
            </a:r>
            <a:r>
              <a:rPr lang="en-US" sz="2400" b="1" dirty="0"/>
              <a:t>*=</a:t>
            </a:r>
            <a:r>
              <a:rPr lang="en-US" sz="2400" b="1" dirty="0" err="1" smtClean="0">
                <a:latin typeface="Symbol" panose="05050102010706020507" pitchFamily="18" charset="2"/>
              </a:rPr>
              <a:t>r</a:t>
            </a:r>
            <a:r>
              <a:rPr lang="en-US" sz="2400" b="1" baseline="-25000" dirty="0" err="1" smtClean="0"/>
              <a:t>i</a:t>
            </a:r>
            <a:r>
              <a:rPr lang="en-US" sz="2400" b="1" dirty="0" smtClean="0"/>
              <a:t>/a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62" y="1388250"/>
            <a:ext cx="4117350" cy="28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4125135" cy="28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4" b="6074"/>
          <a:stretch/>
        </p:blipFill>
        <p:spPr bwMode="auto">
          <a:xfrm>
            <a:off x="914400" y="-7662"/>
            <a:ext cx="7620000" cy="51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2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 smtClean="0">
                <a:latin typeface="Arial" charset="0"/>
                <a:cs typeface="Arial" charset="0"/>
              </a:rPr>
              <a:t>Microwave scattering used to detect high-k</a:t>
            </a:r>
            <a:r>
              <a:rPr lang="en-US" altLang="en-US" sz="2600" b="1" baseline="-25000" dirty="0" smtClean="0">
                <a:latin typeface="Arial" charset="0"/>
                <a:cs typeface="Arial" charset="0"/>
                <a:sym typeface="Symbol" pitchFamily="18" charset="2"/>
              </a:rPr>
              <a:t></a:t>
            </a:r>
            <a:r>
              <a:rPr lang="en-US" altLang="en-US" sz="2600" b="1" dirty="0" smtClean="0">
                <a:latin typeface="Arial" charset="0"/>
                <a:cs typeface="Arial" charset="0"/>
              </a:rPr>
              <a:t> (~mm) fluctuations in NSTX</a:t>
            </a:r>
          </a:p>
        </p:txBody>
      </p:sp>
      <p:sp>
        <p:nvSpPr>
          <p:cNvPr id="83975" name="Content Placeholder 22"/>
          <p:cNvSpPr>
            <a:spLocks noGrp="1"/>
          </p:cNvSpPr>
          <p:nvPr>
            <p:ph idx="1"/>
          </p:nvPr>
        </p:nvSpPr>
        <p:spPr>
          <a:xfrm>
            <a:off x="152400" y="800100"/>
            <a:ext cx="8763000" cy="28575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altLang="en-US" sz="2000" smtClean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7" b="15111"/>
          <a:stretch>
            <a:fillRect/>
          </a:stretch>
        </p:blipFill>
        <p:spPr bwMode="auto">
          <a:xfrm>
            <a:off x="5257800" y="971550"/>
            <a:ext cx="378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6162675" y="3714750"/>
            <a:ext cx="18732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Helvetica" pitchFamily="34" charset="0"/>
              </a:rPr>
              <a:t>6 ion radii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latin typeface="Helvetica" pitchFamily="34" charset="0"/>
              </a:rPr>
              <a:t>360 electron radii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Helvetica" pitchFamily="34" charset="0"/>
              </a:rPr>
              <a:t>~2 cm</a:t>
            </a:r>
          </a:p>
        </p:txBody>
      </p:sp>
      <p:cxnSp>
        <p:nvCxnSpPr>
          <p:cNvPr id="37" name="Straight Arrow Connector 21"/>
          <p:cNvCxnSpPr>
            <a:cxnSpLocks noChangeShapeType="1"/>
          </p:cNvCxnSpPr>
          <p:nvPr/>
        </p:nvCxnSpPr>
        <p:spPr bwMode="auto">
          <a:xfrm flipH="1">
            <a:off x="5334000" y="4095750"/>
            <a:ext cx="8382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22"/>
          <p:cNvCxnSpPr>
            <a:cxnSpLocks noChangeShapeType="1"/>
          </p:cNvCxnSpPr>
          <p:nvPr/>
        </p:nvCxnSpPr>
        <p:spPr bwMode="auto">
          <a:xfrm flipH="1">
            <a:off x="8001000" y="4095750"/>
            <a:ext cx="9906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04" y="1200150"/>
            <a:ext cx="1936321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36"/>
          <p:cNvSpPr txBox="1">
            <a:spLocks noChangeArrowheads="1"/>
          </p:cNvSpPr>
          <p:nvPr/>
        </p:nvSpPr>
        <p:spPr bwMode="auto">
          <a:xfrm>
            <a:off x="2774156" y="4195434"/>
            <a:ext cx="1638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280 GHz probe beam</a:t>
            </a:r>
          </a:p>
        </p:txBody>
      </p:sp>
      <p:sp>
        <p:nvSpPr>
          <p:cNvPr id="61" name="TextBox 1"/>
          <p:cNvSpPr txBox="1">
            <a:spLocks noChangeArrowheads="1"/>
          </p:cNvSpPr>
          <p:nvPr/>
        </p:nvSpPr>
        <p:spPr bwMode="auto">
          <a:xfrm>
            <a:off x="2673350" y="3662362"/>
            <a:ext cx="1839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FF"/>
                </a:solidFill>
              </a:rPr>
              <a:t>Mazzucato</a:t>
            </a:r>
            <a:r>
              <a:rPr lang="en-US" altLang="en-US" sz="1200" b="1" dirty="0">
                <a:solidFill>
                  <a:srgbClr val="0000FF"/>
                </a:solidFill>
              </a:rPr>
              <a:t>, PRL (2008)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</a:rPr>
              <a:t>Smith, RSI (2008)</a:t>
            </a:r>
          </a:p>
        </p:txBody>
      </p:sp>
      <p:sp>
        <p:nvSpPr>
          <p:cNvPr id="62" name="TextBox 1"/>
          <p:cNvSpPr txBox="1">
            <a:spLocks noChangeArrowheads="1"/>
          </p:cNvSpPr>
          <p:nvPr/>
        </p:nvSpPr>
        <p:spPr bwMode="auto">
          <a:xfrm>
            <a:off x="4983162" y="4518491"/>
            <a:ext cx="1951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0000FF"/>
                </a:solidFill>
              </a:rPr>
              <a:t>Guttenfelder</a:t>
            </a:r>
            <a:r>
              <a:rPr lang="en-US" altLang="en-US" sz="1200" b="1" dirty="0">
                <a:solidFill>
                  <a:srgbClr val="0000FF"/>
                </a:solidFill>
              </a:rPr>
              <a:t>, </a:t>
            </a:r>
            <a:r>
              <a:rPr lang="en-US" altLang="en-US" sz="1200" b="1" dirty="0" err="1">
                <a:solidFill>
                  <a:srgbClr val="0000FF"/>
                </a:solidFill>
              </a:rPr>
              <a:t>PoP</a:t>
            </a:r>
            <a:r>
              <a:rPr lang="en-US" altLang="en-US" sz="1200" b="1" dirty="0">
                <a:solidFill>
                  <a:srgbClr val="0000FF"/>
                </a:solidFill>
              </a:rPr>
              <a:t> (2011)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87941" y="441073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NSTX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67" name="TextBox 1"/>
          <p:cNvSpPr txBox="1">
            <a:spLocks noChangeArrowheads="1"/>
          </p:cNvSpPr>
          <p:nvPr/>
        </p:nvSpPr>
        <p:spPr bwMode="auto">
          <a:xfrm>
            <a:off x="6684614" y="819150"/>
            <a:ext cx="1316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ETG simulation</a:t>
            </a:r>
            <a:endParaRPr lang="en-US" altLang="en-US" sz="1200" b="1" dirty="0">
              <a:solidFill>
                <a:srgbClr val="0000FF"/>
              </a:solidFill>
            </a:endParaRPr>
          </a:p>
        </p:txBody>
      </p:sp>
      <p:sp>
        <p:nvSpPr>
          <p:cNvPr id="68" name="TextBox 1"/>
          <p:cNvSpPr txBox="1">
            <a:spLocks noChangeArrowheads="1"/>
          </p:cNvSpPr>
          <p:nvPr/>
        </p:nvSpPr>
        <p:spPr bwMode="auto">
          <a:xfrm>
            <a:off x="533400" y="974458"/>
            <a:ext cx="26132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NSTX high-k scattering geometry</a:t>
            </a:r>
            <a:endParaRPr lang="en-US" altLang="en-US" sz="1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6200" y="1562100"/>
            <a:ext cx="6324600" cy="2457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6400800" cy="405765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Measured high-k fluctuations increase with </a:t>
            </a:r>
            <a:r>
              <a:rPr lang="en-US" sz="1800" dirty="0" smtClean="0">
                <a:sym typeface="Symbol"/>
              </a:rPr>
              <a:t></a:t>
            </a:r>
            <a:r>
              <a:rPr lang="en-US" sz="1800" dirty="0" err="1" smtClean="0"/>
              <a:t>T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</a:t>
            </a:r>
            <a:r>
              <a:rPr lang="en-US" sz="1800" dirty="0"/>
              <a:t>(R/</a:t>
            </a:r>
            <a:r>
              <a:rPr lang="en-US" sz="1800" dirty="0" err="1"/>
              <a:t>L</a:t>
            </a:r>
            <a:r>
              <a:rPr lang="en-US" sz="1800" baseline="-25000" dirty="0" err="1"/>
              <a:t>Te</a:t>
            </a:r>
            <a:r>
              <a:rPr lang="en-US" sz="1800" dirty="0"/>
              <a:t>&gt;R/</a:t>
            </a:r>
            <a:r>
              <a:rPr lang="en-US" sz="1800" dirty="0" err="1"/>
              <a:t>L</a:t>
            </a:r>
            <a:r>
              <a:rPr lang="en-US" sz="1800" baseline="-25000" dirty="0" err="1"/>
              <a:t>Te,crit</a:t>
            </a:r>
            <a:r>
              <a:rPr lang="en-US" sz="1800" dirty="0"/>
              <a:t>) as expected for ETG </a:t>
            </a:r>
            <a:r>
              <a:rPr lang="en-US" sz="1800" dirty="0" smtClean="0"/>
              <a:t>turbulence</a:t>
            </a:r>
          </a:p>
          <a:p>
            <a:endParaRPr lang="en-US" sz="1200" dirty="0" smtClean="0"/>
          </a:p>
          <a:p>
            <a:pPr>
              <a:defRPr/>
            </a:pPr>
            <a:r>
              <a:rPr lang="en-US" altLang="en-US" sz="1800" dirty="0" smtClean="0"/>
              <a:t>Other measured trends are </a:t>
            </a:r>
            <a:r>
              <a:rPr lang="en-US" altLang="en-US" sz="1800" dirty="0"/>
              <a:t>consistent with ETG </a:t>
            </a:r>
            <a:r>
              <a:rPr lang="en-US" altLang="en-US" sz="1800" dirty="0" smtClean="0"/>
              <a:t>theory, </a:t>
            </a:r>
            <a:r>
              <a:rPr lang="en-US" altLang="en-US" sz="1800" dirty="0"/>
              <a:t>e.g. r</a:t>
            </a:r>
            <a:r>
              <a:rPr lang="en-US" sz="1800" dirty="0"/>
              <a:t>eduction of high-k scattering fluctuations with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pPr marL="571500" lvl="1" indent="-342900">
              <a:buFont typeface="+mj-lt"/>
              <a:buAutoNum type="arabicPeriod"/>
              <a:defRPr/>
            </a:pPr>
            <a:r>
              <a:rPr lang="en-US" sz="1600" dirty="0"/>
              <a:t>Strongly reversed magnetic shear (</a:t>
            </a:r>
            <a:r>
              <a:rPr lang="en-US" sz="1600" dirty="0" err="1"/>
              <a:t>Yuh</a:t>
            </a:r>
            <a:r>
              <a:rPr lang="en-US" sz="1600" dirty="0"/>
              <a:t>, PRL 2011)</a:t>
            </a:r>
          </a:p>
          <a:p>
            <a:pPr lvl="2">
              <a:defRPr/>
            </a:pPr>
            <a:r>
              <a:rPr lang="en-US" sz="1400" dirty="0"/>
              <a:t>Simulations predict comparable suppression (Peterson, </a:t>
            </a:r>
            <a:r>
              <a:rPr lang="en-US" sz="1400" dirty="0" err="1"/>
              <a:t>PoP</a:t>
            </a:r>
            <a:r>
              <a:rPr lang="en-US" sz="1400" dirty="0"/>
              <a:t> 2012)</a:t>
            </a:r>
          </a:p>
          <a:p>
            <a:pPr marL="571500" lvl="1" indent="-342900">
              <a:buFont typeface="+mj-lt"/>
              <a:buAutoNum type="arabicPeriod"/>
              <a:defRPr/>
            </a:pPr>
            <a:r>
              <a:rPr lang="en-US" sz="1600" dirty="0"/>
              <a:t>Increasing density gradient (Ren, PRL 2011)</a:t>
            </a:r>
          </a:p>
          <a:p>
            <a:pPr lvl="2">
              <a:defRPr/>
            </a:pPr>
            <a:r>
              <a:rPr lang="en-US" sz="1400" dirty="0"/>
              <a:t>Simulations predict </a:t>
            </a:r>
            <a:r>
              <a:rPr lang="en-US" sz="1400" dirty="0" smtClean="0"/>
              <a:t>trend </a:t>
            </a:r>
            <a:r>
              <a:rPr lang="en-US" sz="1400" dirty="0"/>
              <a:t>(Ren, </a:t>
            </a:r>
            <a:r>
              <a:rPr lang="en-US" sz="1400" dirty="0" err="1"/>
              <a:t>PoP</a:t>
            </a:r>
            <a:r>
              <a:rPr lang="en-US" sz="1400" dirty="0"/>
              <a:t> 2012, </a:t>
            </a:r>
            <a:r>
              <a:rPr lang="en-US" sz="1400" dirty="0" err="1"/>
              <a:t>Guttenfelder</a:t>
            </a:r>
            <a:r>
              <a:rPr lang="en-US" sz="1400" dirty="0"/>
              <a:t> NF, 2013, </a:t>
            </a:r>
            <a:r>
              <a:rPr lang="en-US" sz="1400" dirty="0" smtClean="0"/>
              <a:t>Ruiz-Ruiz </a:t>
            </a:r>
            <a:r>
              <a:rPr lang="en-US" sz="1400" dirty="0" err="1"/>
              <a:t>PoP</a:t>
            </a:r>
            <a:r>
              <a:rPr lang="en-US" sz="1400" dirty="0"/>
              <a:t> 2015)</a:t>
            </a:r>
          </a:p>
          <a:p>
            <a:pPr marL="571500" lvl="1" indent="-342900">
              <a:buFont typeface="+mj-lt"/>
              <a:buAutoNum type="arabicPeriod"/>
              <a:defRPr/>
            </a:pPr>
            <a:r>
              <a:rPr lang="en-US" altLang="en-US" sz="1600" dirty="0"/>
              <a:t>Sufficiently large E</a:t>
            </a:r>
            <a:r>
              <a:rPr lang="en-US" altLang="en-US" sz="1600" dirty="0">
                <a:sym typeface="Symbol"/>
              </a:rPr>
              <a:t></a:t>
            </a:r>
            <a:r>
              <a:rPr lang="en-US" altLang="en-US" sz="1600" dirty="0"/>
              <a:t>B shear (Smith, PRL 2009)</a:t>
            </a:r>
          </a:p>
          <a:p>
            <a:pPr lvl="2">
              <a:defRPr/>
            </a:pPr>
            <a:r>
              <a:rPr lang="en-US" altLang="en-US" sz="1400" dirty="0"/>
              <a:t>Observed in ETG simulations (Roach, PPCF 2009; </a:t>
            </a:r>
            <a:r>
              <a:rPr lang="en-US" altLang="en-US" sz="1400" dirty="0" err="1"/>
              <a:t>Guttenfelder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PoP</a:t>
            </a:r>
            <a:r>
              <a:rPr lang="en-US" altLang="en-US" sz="1400" dirty="0"/>
              <a:t> 2011</a:t>
            </a:r>
            <a:r>
              <a:rPr lang="en-US" altLang="en-US" sz="1400" dirty="0" smtClean="0"/>
              <a:t>)</a:t>
            </a:r>
          </a:p>
          <a:p>
            <a:pPr marL="285750" indent="-285750">
              <a:defRPr/>
            </a:pPr>
            <a:endParaRPr lang="en-US" sz="1200" u="sng" dirty="0" smtClean="0"/>
          </a:p>
          <a:p>
            <a:pPr marL="285750" indent="-285750">
              <a:defRPr/>
            </a:pPr>
            <a:r>
              <a:rPr lang="en-US" sz="1800" dirty="0" smtClean="0"/>
              <a:t>BUT majority </a:t>
            </a:r>
            <a:r>
              <a:rPr lang="en-US" sz="1800" dirty="0"/>
              <a:t>of nonlinear </a:t>
            </a:r>
            <a:r>
              <a:rPr lang="en-US" sz="1800" dirty="0" err="1"/>
              <a:t>gyrokinetic</a:t>
            </a:r>
            <a:r>
              <a:rPr lang="en-US" sz="1800" dirty="0"/>
              <a:t> ETG </a:t>
            </a:r>
            <a:r>
              <a:rPr lang="en-US" sz="1800" dirty="0" smtClean="0"/>
              <a:t>simulations predict </a:t>
            </a:r>
            <a:r>
              <a:rPr lang="en-US" sz="1800" dirty="0" err="1" smtClean="0"/>
              <a:t>Q</a:t>
            </a:r>
            <a:r>
              <a:rPr lang="en-US" sz="1800" baseline="-25000" dirty="0" err="1" smtClean="0"/>
              <a:t>e</a:t>
            </a:r>
            <a:r>
              <a:rPr lang="en-US" sz="1800" dirty="0" smtClean="0"/>
              <a:t> too </a:t>
            </a:r>
            <a:r>
              <a:rPr lang="en-US" sz="1800" dirty="0"/>
              <a:t>small to explain </a:t>
            </a:r>
            <a:r>
              <a:rPr lang="en-US" sz="1800" dirty="0" smtClean="0"/>
              <a:t>experiment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charset="0"/>
                <a:cs typeface="Arial" charset="0"/>
              </a:rPr>
              <a:t>NSTX research has extended understanding the role of high-k turbulence on electron transport</a:t>
            </a:r>
            <a:endParaRPr lang="en-US" sz="26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2" y="841177"/>
            <a:ext cx="2325063" cy="234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 rot="16200000">
            <a:off x="8009731" y="1513681"/>
            <a:ext cx="19050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336699"/>
                </a:solidFill>
                <a:latin typeface="+mn-lt"/>
                <a:cs typeface="Times New Roman"/>
              </a:rPr>
              <a:t> </a:t>
            </a:r>
            <a:r>
              <a:rPr lang="en-US" sz="1200" b="1" dirty="0" err="1" smtClean="0">
                <a:solidFill>
                  <a:srgbClr val="336699"/>
                </a:solidFill>
                <a:latin typeface="+mn-lt"/>
                <a:cs typeface="Times New Roman"/>
              </a:rPr>
              <a:t>Mazzucato</a:t>
            </a:r>
            <a:r>
              <a:rPr lang="en-US" sz="1200" b="1" dirty="0" smtClean="0">
                <a:solidFill>
                  <a:srgbClr val="336699"/>
                </a:solidFill>
                <a:latin typeface="+mn-lt"/>
                <a:cs typeface="Times New Roman"/>
              </a:rPr>
              <a:t>, NF </a:t>
            </a:r>
            <a:r>
              <a:rPr lang="en-US" sz="1200" b="1" dirty="0">
                <a:solidFill>
                  <a:srgbClr val="336699"/>
                </a:solidFill>
                <a:latin typeface="+mn-lt"/>
                <a:cs typeface="Times New Roman"/>
              </a:rPr>
              <a:t>(2009</a:t>
            </a:r>
            <a:r>
              <a:rPr lang="en-US" sz="1200" b="1" dirty="0" smtClean="0">
                <a:solidFill>
                  <a:srgbClr val="336699"/>
                </a:solidFill>
                <a:latin typeface="+mn-lt"/>
                <a:cs typeface="Times New Roman"/>
              </a:rPr>
              <a:t>)</a:t>
            </a:r>
            <a:endParaRPr lang="en-US" sz="1200" b="1" dirty="0">
              <a:solidFill>
                <a:srgbClr val="336699"/>
              </a:solidFill>
              <a:latin typeface="+mn-lt"/>
              <a:cs typeface="Times New Roman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20000" y="2495550"/>
            <a:ext cx="0" cy="296864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972300" y="1972330"/>
            <a:ext cx="1028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Symbol" pitchFamily="18" charset="2"/>
              </a:rPr>
              <a:t>w</a:t>
            </a:r>
            <a:r>
              <a:rPr lang="en-US" altLang="en-US" sz="1200" baseline="-25000" dirty="0"/>
              <a:t>*e </a:t>
            </a:r>
            <a:endParaRPr lang="en-US" altLang="en-US" sz="1200" dirty="0"/>
          </a:p>
          <a:p>
            <a:pPr eaLnBrk="1" hangingPunct="1"/>
            <a:r>
              <a:rPr lang="en-US" altLang="en-US" sz="1200" dirty="0"/>
              <a:t>direction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86650" y="2114550"/>
            <a:ext cx="36195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89848" y="666750"/>
            <a:ext cx="1438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RF heated plasma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2" y="3161629"/>
            <a:ext cx="1809750" cy="200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 rot="16200000">
            <a:off x="8058096" y="3866020"/>
            <a:ext cx="1772321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rgbClr val="336699"/>
                </a:solidFill>
                <a:latin typeface="+mn-lt"/>
                <a:cs typeface="Times New Roman"/>
              </a:rPr>
              <a:t>Ruiz-Ruiz, </a:t>
            </a:r>
            <a:r>
              <a:rPr lang="en-US" sz="1200" b="1" dirty="0" err="1" smtClean="0">
                <a:solidFill>
                  <a:srgbClr val="336699"/>
                </a:solidFill>
                <a:latin typeface="+mn-lt"/>
                <a:cs typeface="Times New Roman"/>
              </a:rPr>
              <a:t>PoP</a:t>
            </a:r>
            <a:r>
              <a:rPr lang="en-US" sz="1200" b="1" dirty="0" smtClean="0">
                <a:solidFill>
                  <a:srgbClr val="336699"/>
                </a:solidFill>
                <a:latin typeface="+mn-lt"/>
                <a:cs typeface="Times New Roman"/>
              </a:rPr>
              <a:t> (2015)</a:t>
            </a:r>
            <a:endParaRPr lang="en-US" sz="1200" b="1" dirty="0">
              <a:solidFill>
                <a:srgbClr val="336699"/>
              </a:solidFill>
              <a:latin typeface="+mn-lt"/>
              <a:cs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410200" y="1047750"/>
            <a:ext cx="11430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96000" y="4162089"/>
            <a:ext cx="609600" cy="3146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Background and research goals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Recent highlights supporting research plans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Near term and longer-term research plans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45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1800" dirty="0" smtClean="0">
                <a:solidFill>
                  <a:srgbClr val="000000"/>
                </a:solidFill>
              </a:rPr>
              <a:t>Characterize </a:t>
            </a:r>
            <a:r>
              <a:rPr lang="en-US" altLang="en-US" sz="1800" dirty="0">
                <a:solidFill>
                  <a:srgbClr val="000000"/>
                </a:solidFill>
              </a:rPr>
              <a:t>H-mode confinement scaling at increased </a:t>
            </a:r>
            <a:r>
              <a:rPr lang="en-US" altLang="en-US" sz="1800" dirty="0" smtClean="0">
                <a:solidFill>
                  <a:srgbClr val="000000"/>
                </a:solidFill>
              </a:rPr>
              <a:t>B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T</a:t>
            </a:r>
            <a:r>
              <a:rPr lang="en-US" altLang="en-US" sz="1800" dirty="0" smtClean="0">
                <a:solidFill>
                  <a:srgbClr val="000000"/>
                </a:solidFill>
              </a:rPr>
              <a:t>,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I</a:t>
            </a:r>
            <a:r>
              <a:rPr lang="en-US" altLang="en-US" sz="1800" baseline="-25000" dirty="0" err="1" smtClean="0">
                <a:solidFill>
                  <a:srgbClr val="000000"/>
                </a:solidFill>
              </a:rPr>
              <a:t>p</a:t>
            </a:r>
            <a:r>
              <a:rPr lang="en-US" altLang="en-US" sz="1800" dirty="0" smtClean="0">
                <a:solidFill>
                  <a:srgbClr val="000000"/>
                </a:solidFill>
              </a:rPr>
              <a:t>, P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NBI </a:t>
            </a:r>
            <a:r>
              <a:rPr lang="en-US" altLang="en-US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800" dirty="0" smtClean="0">
                <a:solidFill>
                  <a:srgbClr val="000000"/>
                </a:solidFill>
              </a:rPr>
              <a:t>lower </a:t>
            </a:r>
            <a:r>
              <a:rPr lang="en-US" altLang="en-US" sz="1800" dirty="0" smtClean="0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altLang="en-US" sz="1800" baseline="-25000" dirty="0" smtClean="0">
                <a:solidFill>
                  <a:srgbClr val="000000"/>
                </a:solidFill>
              </a:rPr>
              <a:t>*</a:t>
            </a:r>
            <a:endParaRPr lang="en-US" altLang="en-US" sz="1800" dirty="0" smtClean="0">
              <a:solidFill>
                <a:srgbClr val="000000"/>
              </a:solidFill>
            </a:endParaRPr>
          </a:p>
          <a:p>
            <a:pPr lvl="1"/>
            <a:r>
              <a:rPr lang="en-US" sz="1600" dirty="0" smtClean="0"/>
              <a:t>First operation milestone (</a:t>
            </a:r>
            <a:r>
              <a:rPr lang="en-US" sz="1600" dirty="0"/>
              <a:t>R19-1); Multiple run days scheduled for </a:t>
            </a:r>
            <a:r>
              <a:rPr lang="en-US" sz="1600" dirty="0" smtClean="0"/>
              <a:t>FY16</a:t>
            </a:r>
            <a:endParaRPr lang="en-US" sz="1600" dirty="0"/>
          </a:p>
          <a:p>
            <a:pPr lvl="2"/>
            <a:r>
              <a:rPr lang="en-US" sz="1400" dirty="0" smtClean="0"/>
              <a:t>Q: Will </a:t>
            </a:r>
            <a:r>
              <a:rPr lang="en-US" sz="1400" dirty="0"/>
              <a:t>B</a:t>
            </a:r>
            <a:r>
              <a:rPr lang="en-US" sz="1400" dirty="0">
                <a:latin typeface="Symbol" panose="05050102010706020507" pitchFamily="18" charset="2"/>
              </a:rPr>
              <a:t>t</a:t>
            </a:r>
            <a:r>
              <a:rPr lang="en-US" sz="1400" baseline="-25000" dirty="0"/>
              <a:t>E</a:t>
            </a:r>
            <a:r>
              <a:rPr lang="en-US" sz="1400" dirty="0"/>
              <a:t>~1/</a:t>
            </a:r>
            <a:r>
              <a:rPr lang="en-US" sz="1400" dirty="0">
                <a:latin typeface="Symbol" panose="05050102010706020507" pitchFamily="18" charset="2"/>
              </a:rPr>
              <a:t>n</a:t>
            </a:r>
            <a:r>
              <a:rPr lang="en-US" sz="1400" baseline="-25000" dirty="0"/>
              <a:t>*</a:t>
            </a:r>
            <a:r>
              <a:rPr lang="en-US" sz="1400" dirty="0"/>
              <a:t> remain valid (ST vs. H98 scaling)?</a:t>
            </a:r>
          </a:p>
          <a:p>
            <a:pPr lvl="2"/>
            <a:r>
              <a:rPr lang="en-US" sz="1400" dirty="0" smtClean="0"/>
              <a:t>Q: Will </a:t>
            </a:r>
            <a:r>
              <a:rPr lang="en-US" sz="1400" dirty="0" err="1">
                <a:latin typeface="Symbol" panose="05050102010706020507" pitchFamily="18" charset="2"/>
              </a:rPr>
              <a:t>c</a:t>
            </a:r>
            <a:r>
              <a:rPr lang="en-US" sz="1400" baseline="-25000" dirty="0" err="1"/>
              <a:t>i</a:t>
            </a:r>
            <a:r>
              <a:rPr lang="en-US" sz="1400" dirty="0" err="1">
                <a:sym typeface="Symbol"/>
              </a:rPr>
              <a:t></a:t>
            </a:r>
            <a:r>
              <a:rPr lang="en-US" sz="1400" dirty="0" err="1">
                <a:latin typeface="Symbol" panose="05050102010706020507" pitchFamily="18" charset="2"/>
              </a:rPr>
              <a:t>c</a:t>
            </a:r>
            <a:r>
              <a:rPr lang="en-US" sz="1400" baseline="-25000" dirty="0" err="1"/>
              <a:t>i,NC</a:t>
            </a:r>
            <a:r>
              <a:rPr lang="en-US" sz="1400" dirty="0"/>
              <a:t> remain</a:t>
            </a:r>
            <a:r>
              <a:rPr lang="en-US" sz="1400" dirty="0" smtClean="0"/>
              <a:t>? (Hints of </a:t>
            </a:r>
            <a:r>
              <a:rPr lang="en-US" sz="1400" dirty="0" smtClean="0">
                <a:latin typeface="Symbol" panose="05050102010706020507" pitchFamily="18" charset="2"/>
              </a:rPr>
              <a:t>c</a:t>
            </a:r>
            <a:r>
              <a:rPr lang="en-US" sz="1400" baseline="-25000" dirty="0" smtClean="0"/>
              <a:t>i</a:t>
            </a:r>
            <a:r>
              <a:rPr lang="en-US" sz="1400" dirty="0" smtClean="0">
                <a:sym typeface="Symbol"/>
              </a:rPr>
              <a:t>&gt;</a:t>
            </a:r>
            <a:r>
              <a:rPr lang="en-US" sz="1400" dirty="0" err="1" smtClean="0">
                <a:latin typeface="Symbol" panose="05050102010706020507" pitchFamily="18" charset="2"/>
              </a:rPr>
              <a:t>c</a:t>
            </a:r>
            <a:r>
              <a:rPr lang="en-US" sz="1400" baseline="-25000" dirty="0" err="1" smtClean="0"/>
              <a:t>i,NC</a:t>
            </a:r>
            <a:r>
              <a:rPr lang="en-US" sz="1400" dirty="0" smtClean="0"/>
              <a:t> in lowest </a:t>
            </a:r>
            <a:r>
              <a:rPr lang="en-US" sz="1400" dirty="0" smtClean="0">
                <a:latin typeface="Symbol" panose="05050102010706020507" pitchFamily="18" charset="2"/>
              </a:rPr>
              <a:t>n</a:t>
            </a:r>
            <a:r>
              <a:rPr lang="en-US" sz="1400" baseline="-25000" dirty="0" smtClean="0"/>
              <a:t>*</a:t>
            </a:r>
            <a:r>
              <a:rPr lang="en-US" sz="1400" dirty="0" smtClean="0"/>
              <a:t> NSTX discharges, Kaye NF 2013)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sz="1400" dirty="0" smtClean="0"/>
              <a:t>How favorable are projections to next-step ST devices?</a:t>
            </a:r>
            <a:endParaRPr lang="en-US" sz="1400" dirty="0"/>
          </a:p>
          <a:p>
            <a:r>
              <a:rPr lang="en-US" sz="1800" dirty="0" smtClean="0"/>
              <a:t>Investigate parametric turbulence &amp; transport dependencies and validate GK simulations and transport models</a:t>
            </a:r>
            <a:endParaRPr lang="en-US" sz="1800" dirty="0"/>
          </a:p>
          <a:p>
            <a:pPr lvl="1"/>
            <a:r>
              <a:rPr lang="en-US" altLang="en-US" sz="1600" dirty="0" smtClean="0"/>
              <a:t>Exploit 2</a:t>
            </a:r>
            <a:r>
              <a:rPr lang="en-US" altLang="en-US" sz="1600" baseline="30000" dirty="0" smtClean="0"/>
              <a:t>nd</a:t>
            </a:r>
            <a:r>
              <a:rPr lang="en-US" altLang="en-US" sz="1600" dirty="0" smtClean="0"/>
              <a:t> NBI, 3D coils and operational flexibility (</a:t>
            </a:r>
            <a:r>
              <a:rPr lang="en-US" altLang="en-US" sz="1600" i="1" dirty="0" smtClean="0"/>
              <a:t>see </a:t>
            </a:r>
            <a:r>
              <a:rPr lang="en-US" altLang="en-US" sz="1600" i="1" dirty="0" err="1" smtClean="0"/>
              <a:t>Battaglia</a:t>
            </a:r>
            <a:r>
              <a:rPr lang="en-US" altLang="en-US" sz="1600" i="1" dirty="0" smtClean="0"/>
              <a:t> talk</a:t>
            </a:r>
            <a:r>
              <a:rPr lang="en-US" altLang="en-US" sz="1600" dirty="0" smtClean="0"/>
              <a:t>), </a:t>
            </a:r>
            <a:r>
              <a:rPr lang="en-US" sz="1600" dirty="0" smtClean="0"/>
              <a:t>comprehensive turbulence measurements and updated transport </a:t>
            </a:r>
            <a:r>
              <a:rPr lang="en-US" sz="1600" dirty="0"/>
              <a:t>models (e.g. </a:t>
            </a:r>
            <a:r>
              <a:rPr lang="en-US" sz="1600" dirty="0" smtClean="0"/>
              <a:t>TGLF)</a:t>
            </a:r>
          </a:p>
          <a:p>
            <a:pPr lvl="2"/>
            <a:r>
              <a:rPr lang="en-US" sz="1400" dirty="0" smtClean="0"/>
              <a:t>Q: Does MTM set 1/</a:t>
            </a:r>
            <a:r>
              <a:rPr lang="en-US" sz="1400" dirty="0" smtClean="0">
                <a:latin typeface="Symbol" panose="05050102010706020507" pitchFamily="18" charset="2"/>
              </a:rPr>
              <a:t>n</a:t>
            </a:r>
            <a:r>
              <a:rPr lang="en-US" sz="1400" baseline="-25000" dirty="0" smtClean="0"/>
              <a:t>*</a:t>
            </a:r>
            <a:r>
              <a:rPr lang="en-US" sz="1400" dirty="0" smtClean="0"/>
              <a:t> scaling and/or does DTEM (Wang</a:t>
            </a:r>
            <a:r>
              <a:rPr lang="en-US" sz="1400" dirty="0"/>
              <a:t>, </a:t>
            </a:r>
            <a:r>
              <a:rPr lang="en-US" sz="1400" dirty="0" err="1"/>
              <a:t>PoP</a:t>
            </a:r>
            <a:r>
              <a:rPr lang="en-US" sz="1400" dirty="0"/>
              <a:t> 2015</a:t>
            </a:r>
            <a:r>
              <a:rPr lang="en-US" sz="1400" dirty="0" smtClean="0"/>
              <a:t>) play a role?</a:t>
            </a:r>
          </a:p>
          <a:p>
            <a:pPr lvl="2"/>
            <a:r>
              <a:rPr lang="en-US" sz="1400" dirty="0" smtClean="0"/>
              <a:t>Q: Does KBM set </a:t>
            </a:r>
            <a:r>
              <a:rPr lang="en-US" sz="1400" dirty="0"/>
              <a:t>ultimate </a:t>
            </a:r>
            <a:r>
              <a:rPr lang="en-US" sz="1400" dirty="0" err="1">
                <a:latin typeface="Symbol" panose="05050102010706020507" pitchFamily="18" charset="2"/>
              </a:rPr>
              <a:t>t</a:t>
            </a:r>
            <a:r>
              <a:rPr lang="en-US" sz="1400" baseline="-25000" dirty="0" err="1"/>
              <a:t>E</a:t>
            </a:r>
            <a:r>
              <a:rPr lang="en-US" sz="1400" dirty="0"/>
              <a:t> limit at low </a:t>
            </a:r>
            <a:r>
              <a:rPr lang="en-US" sz="1400" dirty="0">
                <a:latin typeface="Symbol" panose="05050102010706020507" pitchFamily="18" charset="2"/>
              </a:rPr>
              <a:t>n</a:t>
            </a:r>
            <a:r>
              <a:rPr lang="en-US" sz="1400" baseline="-25000" dirty="0" smtClean="0"/>
              <a:t>*</a:t>
            </a:r>
            <a:r>
              <a:rPr lang="en-US" sz="1400" dirty="0" smtClean="0"/>
              <a:t>?</a:t>
            </a:r>
          </a:p>
          <a:p>
            <a:pPr lvl="2"/>
            <a:r>
              <a:rPr lang="en-US" sz="1400" dirty="0" smtClean="0"/>
              <a:t>Q: What role does ETG play?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en-US" sz="1400" dirty="0" smtClean="0"/>
              <a:t>Can understanding be used to optimize transport characteristics?</a:t>
            </a:r>
            <a:endParaRPr lang="en-US" sz="1400" dirty="0"/>
          </a:p>
          <a:p>
            <a:r>
              <a:rPr lang="en-US" sz="1800" dirty="0" smtClean="0"/>
              <a:t>Measure CAE/GAE activity, mode frequencies and structure (BES, reflectometry)</a:t>
            </a:r>
          </a:p>
          <a:p>
            <a:pPr lvl="1"/>
            <a:r>
              <a:rPr lang="en-US" sz="1600" dirty="0" smtClean="0"/>
              <a:t>Exploit </a:t>
            </a:r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NBI for GAE/CAE stabilization to study impact on T</a:t>
            </a:r>
            <a:r>
              <a:rPr lang="en-US" sz="1600" baseline="-25000" dirty="0"/>
              <a:t>e,0</a:t>
            </a:r>
            <a:r>
              <a:rPr lang="en-US" sz="1600" dirty="0"/>
              <a:t>, </a:t>
            </a:r>
            <a:r>
              <a:rPr lang="en-US" sz="1600" dirty="0" err="1">
                <a:latin typeface="Symbol" panose="05050102010706020507" pitchFamily="18" charset="2"/>
              </a:rPr>
              <a:t>c</a:t>
            </a:r>
            <a:r>
              <a:rPr lang="en-US" sz="1600" baseline="-25000" dirty="0" err="1"/>
              <a:t>e</a:t>
            </a:r>
            <a:r>
              <a:rPr lang="en-US" sz="1600" dirty="0"/>
              <a:t> (</a:t>
            </a:r>
            <a:r>
              <a:rPr lang="en-US" sz="1600" i="1" dirty="0"/>
              <a:t>see Podesta EP talk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/>
              <a:t>Develop &amp; test </a:t>
            </a:r>
            <a:r>
              <a:rPr lang="en-US" sz="1600" dirty="0" err="1">
                <a:latin typeface="Symbol" panose="05050102010706020507" pitchFamily="18" charset="2"/>
              </a:rPr>
              <a:t>c</a:t>
            </a:r>
            <a:r>
              <a:rPr lang="en-US" sz="1600" baseline="-25000" dirty="0" err="1"/>
              <a:t>e,EP</a:t>
            </a:r>
            <a:r>
              <a:rPr lang="en-US" sz="1600" dirty="0"/>
              <a:t> model using ORBIT + measurement/HYM predictions</a:t>
            </a:r>
          </a:p>
          <a:p>
            <a:pPr lvl="2"/>
            <a:r>
              <a:rPr lang="en-US" sz="1400" dirty="0" smtClean="0"/>
              <a:t>Q</a:t>
            </a:r>
            <a:r>
              <a:rPr lang="en-US" sz="1400" dirty="0"/>
              <a:t>: What is role of </a:t>
            </a:r>
            <a:r>
              <a:rPr lang="en-US" sz="1400" dirty="0" smtClean="0"/>
              <a:t>GAE/CAE in </a:t>
            </a:r>
            <a:r>
              <a:rPr lang="en-US" sz="1400" dirty="0"/>
              <a:t>setting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e,0</a:t>
            </a:r>
            <a:r>
              <a:rPr lang="en-US" sz="1400" dirty="0" smtClean="0"/>
              <a:t>?</a:t>
            </a:r>
            <a:endParaRPr lang="en-US" sz="1400" dirty="0"/>
          </a:p>
          <a:p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Priority NSTX-U operational &amp; research T&amp;T plans will focus on electron thermal transport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9322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15400" cy="4133850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Address </a:t>
            </a:r>
            <a:r>
              <a:rPr lang="en-US" sz="1800" dirty="0"/>
              <a:t>electron particle transport </a:t>
            </a:r>
            <a:r>
              <a:rPr lang="en-US" sz="1800" dirty="0" smtClean="0"/>
              <a:t>in </a:t>
            </a:r>
            <a:r>
              <a:rPr lang="en-US" sz="1800" dirty="0"/>
              <a:t>long-pulse </a:t>
            </a:r>
            <a:r>
              <a:rPr lang="en-US" sz="1800" dirty="0" smtClean="0"/>
              <a:t>H-modes</a:t>
            </a:r>
            <a:endParaRPr lang="en-US" sz="1800" dirty="0" smtClean="0">
              <a:solidFill>
                <a:srgbClr val="FF00FF"/>
              </a:solidFill>
            </a:endParaRPr>
          </a:p>
          <a:p>
            <a:pPr lvl="1"/>
            <a:r>
              <a:rPr lang="en-US" sz="1600" dirty="0" smtClean="0"/>
              <a:t>Exploit lithium and </a:t>
            </a:r>
            <a:r>
              <a:rPr lang="en-US" sz="1600" dirty="0" err="1" smtClean="0"/>
              <a:t>cryopump</a:t>
            </a:r>
            <a:r>
              <a:rPr lang="en-US" sz="1600" dirty="0" smtClean="0"/>
              <a:t> (as available) to modify sourcing (</a:t>
            </a:r>
            <a:r>
              <a:rPr lang="en-US" sz="1600" i="1" dirty="0" smtClean="0"/>
              <a:t>see boundary talks</a:t>
            </a:r>
            <a:r>
              <a:rPr lang="en-US" sz="1600" dirty="0" smtClean="0"/>
              <a:t>)</a:t>
            </a:r>
            <a:endParaRPr lang="en-US" sz="1600" dirty="0"/>
          </a:p>
          <a:p>
            <a:pPr lvl="2"/>
            <a:r>
              <a:rPr lang="en-US" sz="1400" dirty="0" smtClean="0"/>
              <a:t>Q: How does density control/stationarity vary with transport regime? Does this influence operational goals?</a:t>
            </a:r>
            <a:endParaRPr lang="en-US" sz="1400" dirty="0"/>
          </a:p>
          <a:p>
            <a:r>
              <a:rPr lang="en-US" sz="1800" dirty="0" smtClean="0"/>
              <a:t>Investigate </a:t>
            </a:r>
            <a:r>
              <a:rPr lang="en-US" sz="1800" dirty="0"/>
              <a:t>momentum transport using NBI </a:t>
            </a:r>
            <a:r>
              <a:rPr lang="en-US" sz="1800" dirty="0" smtClean="0"/>
              <a:t>modulation &amp; 3D coils</a:t>
            </a:r>
          </a:p>
          <a:p>
            <a:pPr lvl="1"/>
            <a:r>
              <a:rPr lang="en-US" sz="1600" dirty="0" smtClean="0"/>
              <a:t>Exploit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NBI &amp; long-pulse capability with new </a:t>
            </a:r>
            <a:r>
              <a:rPr lang="en-US" sz="1600" dirty="0" err="1" smtClean="0"/>
              <a:t>centerstack</a:t>
            </a:r>
            <a:endParaRPr lang="en-US" sz="1600" dirty="0" smtClean="0"/>
          </a:p>
          <a:p>
            <a:pPr lvl="2"/>
            <a:r>
              <a:rPr lang="en-US" sz="1400" dirty="0" smtClean="0"/>
              <a:t>Q: Do momentum pinch and residual stress play any significant role in setting rotation profile?</a:t>
            </a:r>
          </a:p>
          <a:p>
            <a:pPr lvl="2"/>
            <a:r>
              <a:rPr lang="en-US" sz="1400" dirty="0"/>
              <a:t>Follows </a:t>
            </a:r>
            <a:r>
              <a:rPr lang="en-US" sz="1400" dirty="0" smtClean="0"/>
              <a:t>previous work motivated </a:t>
            </a:r>
            <a:r>
              <a:rPr lang="en-US" sz="1400" dirty="0"/>
              <a:t>by ITPA T&amp;C (backup slides XX</a:t>
            </a:r>
            <a:r>
              <a:rPr lang="en-US" sz="1400" dirty="0" smtClean="0"/>
              <a:t>)</a:t>
            </a:r>
            <a:endParaRPr lang="en-US" sz="1400" dirty="0"/>
          </a:p>
          <a:p>
            <a:r>
              <a:rPr lang="en-US" sz="1800" dirty="0" smtClean="0"/>
              <a:t>Measure </a:t>
            </a:r>
            <a:r>
              <a:rPr lang="en-US" sz="1800" dirty="0"/>
              <a:t>high-Z impurity </a:t>
            </a:r>
            <a:r>
              <a:rPr lang="en-US" sz="1800" dirty="0" smtClean="0"/>
              <a:t>transport using LBO</a:t>
            </a:r>
          </a:p>
          <a:p>
            <a:pPr lvl="1"/>
            <a:r>
              <a:rPr lang="en-US" sz="1600" dirty="0" smtClean="0"/>
              <a:t>Investigate prior </a:t>
            </a:r>
            <a:r>
              <a:rPr lang="en-US" sz="1600" dirty="0"/>
              <a:t>to </a:t>
            </a:r>
            <a:r>
              <a:rPr lang="en-US" sz="1600" dirty="0" smtClean="0"/>
              <a:t>any high-Z </a:t>
            </a:r>
            <a:r>
              <a:rPr lang="en-US" sz="1600" dirty="0"/>
              <a:t>PFC </a:t>
            </a:r>
            <a:r>
              <a:rPr lang="en-US" sz="1600" dirty="0" smtClean="0"/>
              <a:t>coverage (</a:t>
            </a:r>
            <a:r>
              <a:rPr lang="en-US" sz="1600" i="1" dirty="0" smtClean="0"/>
              <a:t>see </a:t>
            </a:r>
            <a:r>
              <a:rPr lang="en-US" sz="1600" i="1" dirty="0" err="1" smtClean="0"/>
              <a:t>Jaworski</a:t>
            </a:r>
            <a:r>
              <a:rPr lang="en-US" sz="1600" i="1" dirty="0" smtClean="0"/>
              <a:t> talk</a:t>
            </a:r>
            <a:r>
              <a:rPr lang="en-US" sz="1600" dirty="0" smtClean="0"/>
              <a:t>)</a:t>
            </a:r>
          </a:p>
          <a:p>
            <a:pPr lvl="2"/>
            <a:r>
              <a:rPr lang="en-US" sz="1400" dirty="0" smtClean="0"/>
              <a:t>Q: Will </a:t>
            </a:r>
            <a:r>
              <a:rPr lang="en-US" sz="1400" dirty="0" err="1" smtClean="0"/>
              <a:t>D</a:t>
            </a:r>
            <a:r>
              <a:rPr lang="en-US" sz="1400" baseline="-25000" dirty="0" err="1" smtClean="0"/>
              <a:t>imp</a:t>
            </a:r>
            <a:r>
              <a:rPr lang="en-US" sz="1400" dirty="0" smtClean="0"/>
              <a:t>=</a:t>
            </a:r>
            <a:r>
              <a:rPr lang="en-US" sz="1400" dirty="0" err="1" smtClean="0"/>
              <a:t>D</a:t>
            </a:r>
            <a:r>
              <a:rPr lang="en-US" sz="1400" baseline="-25000" dirty="0" err="1" smtClean="0"/>
              <a:t>imp,NC</a:t>
            </a:r>
            <a:r>
              <a:rPr lang="en-US" sz="1400" dirty="0" smtClean="0"/>
              <a:t> hold? What are implications for high-Z density profile?</a:t>
            </a:r>
            <a:endParaRPr lang="en-US" sz="1400" dirty="0"/>
          </a:p>
          <a:p>
            <a:r>
              <a:rPr lang="en-US" sz="1800" dirty="0" smtClean="0"/>
              <a:t>Use RF </a:t>
            </a:r>
            <a:r>
              <a:rPr lang="en-US" sz="1800" dirty="0"/>
              <a:t>heating (HHFW) for flexible transport </a:t>
            </a:r>
            <a:r>
              <a:rPr lang="en-US" sz="1800" dirty="0" smtClean="0"/>
              <a:t>studies</a:t>
            </a:r>
          </a:p>
          <a:p>
            <a:pPr lvl="2"/>
            <a:r>
              <a:rPr lang="en-US" sz="1400" dirty="0" smtClean="0"/>
              <a:t>Q: Can impurity transport be controlled with RF?</a:t>
            </a:r>
          </a:p>
          <a:p>
            <a:pPr lvl="2"/>
            <a:r>
              <a:rPr lang="en-US" sz="1400" dirty="0" smtClean="0"/>
              <a:t>Q: Can role of drift wave vs. GAE/CAE on </a:t>
            </a:r>
            <a:r>
              <a:rPr lang="en-US" sz="1400" dirty="0" err="1" smtClean="0"/>
              <a:t>T</a:t>
            </a:r>
            <a:r>
              <a:rPr lang="en-US" sz="1400" baseline="-25000" dirty="0" err="1" smtClean="0"/>
              <a:t>e</a:t>
            </a:r>
            <a:r>
              <a:rPr lang="en-US" sz="1400" dirty="0" smtClean="0"/>
              <a:t> be better understood?</a:t>
            </a:r>
          </a:p>
          <a:p>
            <a:r>
              <a:rPr lang="en-US" sz="1800" dirty="0" smtClean="0"/>
              <a:t>Study </a:t>
            </a:r>
            <a:r>
              <a:rPr lang="en-US" sz="1800" dirty="0" smtClean="0">
                <a:latin typeface="Symbol" panose="05050102010706020507" pitchFamily="18" charset="2"/>
              </a:rPr>
              <a:t>r</a:t>
            </a:r>
            <a:r>
              <a:rPr lang="en-US" sz="1800" baseline="-25000" dirty="0" smtClean="0"/>
              <a:t>*</a:t>
            </a:r>
            <a:r>
              <a:rPr lang="en-US" sz="1800" dirty="0" smtClean="0"/>
              <a:t> scaling (requires density control)</a:t>
            </a:r>
          </a:p>
          <a:p>
            <a:pPr lvl="2"/>
            <a:r>
              <a:rPr lang="en-US" sz="1400" dirty="0" smtClean="0"/>
              <a:t>Q: How important are finite-</a:t>
            </a:r>
            <a:r>
              <a:rPr lang="en-US" sz="1400" dirty="0" smtClean="0">
                <a:latin typeface="Symbol" panose="05050102010706020507" pitchFamily="18" charset="2"/>
              </a:rPr>
              <a:t>r</a:t>
            </a:r>
            <a:r>
              <a:rPr lang="en-US" sz="1400" baseline="-25000" dirty="0" smtClean="0"/>
              <a:t>*</a:t>
            </a:r>
            <a:r>
              <a:rPr lang="en-US" sz="1400" dirty="0" smtClean="0"/>
              <a:t> non-local effects? Can they be accurately modeled?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Long-term T&amp;T research plans will use facility enhancements to support integrated operational goals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4447545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552450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38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43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38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925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383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148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38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32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383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76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6383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039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6019800" cy="2813624"/>
          </a:xfrm>
        </p:spPr>
        <p:txBody>
          <a:bodyPr>
            <a:noAutofit/>
          </a:bodyPr>
          <a:lstStyle/>
          <a:p>
            <a:pPr lvl="0"/>
            <a:r>
              <a:rPr lang="en-US" altLang="en-US" sz="1800" dirty="0">
                <a:solidFill>
                  <a:prstClr val="black"/>
                </a:solidFill>
                <a:latin typeface="Arial"/>
                <a:cs typeface="Arial" charset="0"/>
              </a:rPr>
              <a:t>In NSTX and MAST H-modes, dimensionless confinement time scales inversely with </a:t>
            </a:r>
            <a:r>
              <a:rPr lang="en-US" altLang="en-US" sz="1800" dirty="0" err="1">
                <a:solidFill>
                  <a:prstClr val="black"/>
                </a:solidFill>
                <a:latin typeface="Arial"/>
                <a:cs typeface="Arial" charset="0"/>
              </a:rPr>
              <a:t>collisionality</a:t>
            </a:r>
            <a:r>
              <a:rPr lang="en-US" altLang="en-US" sz="1800" dirty="0">
                <a:solidFill>
                  <a:prstClr val="black"/>
                </a:solidFill>
                <a:latin typeface="Arial"/>
                <a:cs typeface="Arial" charset="0"/>
              </a:rPr>
              <a:t>, </a:t>
            </a:r>
            <a:r>
              <a:rPr lang="en-US" altLang="en-US" sz="1800" b="1" dirty="0" err="1">
                <a:solidFill>
                  <a:prstClr val="black"/>
                </a:solidFill>
                <a:latin typeface="Symbol" pitchFamily="18" charset="2"/>
              </a:rPr>
              <a:t>W</a:t>
            </a:r>
            <a:r>
              <a:rPr lang="en-US" altLang="en-US" sz="1800" b="1" baseline="-25000" dirty="0" err="1">
                <a:solidFill>
                  <a:prstClr val="black"/>
                </a:solidFill>
              </a:rPr>
              <a:t>ci</a:t>
            </a:r>
            <a:r>
              <a:rPr lang="en-US" altLang="en-US" sz="1800" b="1" dirty="0" err="1">
                <a:solidFill>
                  <a:prstClr val="black"/>
                </a:solidFill>
                <a:latin typeface="Symbol" pitchFamily="18" charset="2"/>
              </a:rPr>
              <a:t>t</a:t>
            </a:r>
            <a:r>
              <a:rPr lang="en-US" altLang="en-US" sz="1800" b="1" baseline="-25000" dirty="0" err="1">
                <a:solidFill>
                  <a:prstClr val="black"/>
                </a:solidFill>
              </a:rPr>
              <a:t>E</a:t>
            </a:r>
            <a:r>
              <a:rPr lang="en-US" altLang="en-US" sz="1800" b="1" dirty="0" err="1">
                <a:solidFill>
                  <a:prstClr val="black"/>
                </a:solidFill>
              </a:rPr>
              <a:t>~</a:t>
            </a:r>
            <a:r>
              <a:rPr lang="en-US" altLang="en-US" sz="1800" b="1" dirty="0" err="1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en-US" sz="1800" b="1" baseline="-25000" dirty="0">
                <a:solidFill>
                  <a:prstClr val="black"/>
                </a:solidFill>
              </a:rPr>
              <a:t>*</a:t>
            </a:r>
            <a:r>
              <a:rPr lang="en-US" altLang="en-US" sz="1800" b="1" baseline="30000" dirty="0">
                <a:solidFill>
                  <a:prstClr val="black"/>
                </a:solidFill>
              </a:rPr>
              <a:t>-0.8</a:t>
            </a:r>
            <a:r>
              <a:rPr lang="en-US" altLang="en-US" sz="1800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n-US" altLang="en-US" sz="1600" dirty="0">
                <a:solidFill>
                  <a:srgbClr val="4F81BD"/>
                </a:solidFill>
                <a:latin typeface="Arial"/>
                <a:cs typeface="Arial" charset="0"/>
              </a:rPr>
              <a:t>[</a:t>
            </a:r>
            <a:r>
              <a:rPr lang="en-US" altLang="en-US" sz="1600" dirty="0">
                <a:solidFill>
                  <a:srgbClr val="4F81BD"/>
                </a:solidFill>
                <a:cs typeface="Arial" charset="0"/>
              </a:rPr>
              <a:t>Kaye, NF (</a:t>
            </a:r>
            <a:r>
              <a:rPr lang="en-US" altLang="en-US" sz="1600" dirty="0" smtClean="0">
                <a:solidFill>
                  <a:srgbClr val="4F81BD"/>
                </a:solidFill>
                <a:cs typeface="Arial" charset="0"/>
              </a:rPr>
              <a:t>2007, </a:t>
            </a:r>
            <a:r>
              <a:rPr lang="en-US" altLang="en-US" sz="1600" dirty="0">
                <a:solidFill>
                  <a:srgbClr val="4F81BD"/>
                </a:solidFill>
                <a:cs typeface="Arial" charset="0"/>
              </a:rPr>
              <a:t>2013); </a:t>
            </a:r>
            <a:r>
              <a:rPr lang="en-US" altLang="en-US" sz="1600" dirty="0" err="1">
                <a:solidFill>
                  <a:srgbClr val="4F81BD"/>
                </a:solidFill>
                <a:cs typeface="Arial" charset="0"/>
              </a:rPr>
              <a:t>Valovic</a:t>
            </a:r>
            <a:r>
              <a:rPr lang="en-US" altLang="en-US" sz="1600" dirty="0">
                <a:solidFill>
                  <a:srgbClr val="4F81BD"/>
                </a:solidFill>
                <a:cs typeface="Arial" charset="0"/>
              </a:rPr>
              <a:t>, NF (2011)]</a:t>
            </a:r>
            <a:r>
              <a:rPr lang="en-US" altLang="en-US" sz="1800" dirty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lvl="0"/>
            <a:endParaRPr lang="en-US" altLang="en-US" sz="1200" dirty="0" smtClean="0">
              <a:solidFill>
                <a:prstClr val="black"/>
              </a:solidFill>
            </a:endParaRPr>
          </a:p>
          <a:p>
            <a:pPr lvl="0"/>
            <a:r>
              <a:rPr lang="en-US" altLang="en-US" sz="1800" dirty="0" smtClean="0">
                <a:solidFill>
                  <a:prstClr val="black"/>
                </a:solidFill>
              </a:rPr>
              <a:t>Next </a:t>
            </a:r>
            <a:r>
              <a:rPr lang="en-US" altLang="en-US" sz="1800" dirty="0">
                <a:solidFill>
                  <a:prstClr val="black"/>
                </a:solidFill>
              </a:rPr>
              <a:t>generation STs </a:t>
            </a:r>
            <a:r>
              <a:rPr lang="en-US" altLang="en-US" sz="1800" dirty="0" smtClean="0">
                <a:solidFill>
                  <a:prstClr val="black"/>
                </a:solidFill>
              </a:rPr>
              <a:t>(Pilot Plant, FNSF</a:t>
            </a:r>
            <a:r>
              <a:rPr lang="en-US" altLang="en-US" sz="1800" dirty="0">
                <a:solidFill>
                  <a:prstClr val="black"/>
                </a:solidFill>
              </a:rPr>
              <a:t>, </a:t>
            </a:r>
            <a:r>
              <a:rPr lang="en-US" altLang="en-US" sz="1800" dirty="0" smtClean="0">
                <a:solidFill>
                  <a:prstClr val="black"/>
                </a:solidFill>
              </a:rPr>
              <a:t>CTF) </a:t>
            </a:r>
            <a:r>
              <a:rPr lang="en-US" altLang="en-US" sz="1800" dirty="0">
                <a:solidFill>
                  <a:prstClr val="black"/>
                </a:solidFill>
              </a:rPr>
              <a:t>will operate at lower </a:t>
            </a:r>
            <a:r>
              <a:rPr lang="en-US" altLang="en-US" sz="1800" dirty="0">
                <a:solidFill>
                  <a:prstClr val="black"/>
                </a:solidFill>
                <a:latin typeface="Symbol" pitchFamily="18" charset="2"/>
              </a:rPr>
              <a:t>n</a:t>
            </a:r>
            <a:r>
              <a:rPr lang="en-US" altLang="en-US" sz="1800" baseline="-25000" dirty="0" smtClean="0">
                <a:solidFill>
                  <a:prstClr val="black"/>
                </a:solidFill>
              </a:rPr>
              <a:t>*</a:t>
            </a:r>
          </a:p>
          <a:p>
            <a:pPr lvl="0"/>
            <a:endParaRPr lang="en-US" altLang="en-US" sz="1200" dirty="0" smtClean="0">
              <a:solidFill>
                <a:prstClr val="black"/>
              </a:solidFill>
            </a:endParaRPr>
          </a:p>
          <a:p>
            <a:pPr lvl="0">
              <a:buFont typeface="Symbol" panose="05050102010706020507" pitchFamily="18" charset="2"/>
              <a:buChar char="Þ"/>
            </a:pPr>
            <a:r>
              <a:rPr lang="en-US" altLang="en-US" sz="1800" b="1" dirty="0" smtClean="0">
                <a:solidFill>
                  <a:prstClr val="black"/>
                </a:solidFill>
              </a:rPr>
              <a:t>What </a:t>
            </a:r>
            <a:r>
              <a:rPr lang="en-US" altLang="en-US" sz="1800" b="1" dirty="0">
                <a:solidFill>
                  <a:prstClr val="black"/>
                </a:solidFill>
              </a:rPr>
              <a:t>determines transport &amp; confinement scaling?</a:t>
            </a:r>
          </a:p>
          <a:p>
            <a:pPr lvl="1"/>
            <a:r>
              <a:rPr lang="en-US" altLang="en-US" sz="1600" dirty="0">
                <a:cs typeface="Arial" charset="0"/>
              </a:rPr>
              <a:t>How does this influence access to operational scenario goals (e.g. 100% non-inductive</a:t>
            </a:r>
            <a:r>
              <a:rPr lang="en-US" altLang="en-US" sz="1600" dirty="0" smtClean="0">
                <a:cs typeface="Arial" charset="0"/>
              </a:rPr>
              <a:t>)? [</a:t>
            </a:r>
            <a:r>
              <a:rPr lang="en-US" altLang="en-US" sz="1600" i="1" dirty="0" smtClean="0">
                <a:cs typeface="Arial" charset="0"/>
              </a:rPr>
              <a:t>see </a:t>
            </a:r>
            <a:r>
              <a:rPr lang="en-US" altLang="en-US" sz="1600" i="1" dirty="0" err="1" smtClean="0">
                <a:cs typeface="Arial" charset="0"/>
              </a:rPr>
              <a:t>Battaglia</a:t>
            </a:r>
            <a:r>
              <a:rPr lang="en-US" altLang="en-US" sz="1600" i="1" dirty="0" smtClean="0">
                <a:cs typeface="Arial" charset="0"/>
              </a:rPr>
              <a:t> talk</a:t>
            </a:r>
            <a:r>
              <a:rPr lang="en-US" altLang="en-US" sz="1600" dirty="0" smtClean="0">
                <a:cs typeface="Arial" charset="0"/>
              </a:rPr>
              <a:t>]</a:t>
            </a:r>
            <a:endParaRPr lang="en-US" altLang="en-US" sz="1600" dirty="0">
              <a:cs typeface="Arial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Understanding confinement scaling (</a:t>
            </a:r>
            <a:r>
              <a:rPr lang="en-US" sz="2600" b="1" dirty="0">
                <a:latin typeface="Symbol" panose="05050102010706020507" pitchFamily="18" charset="2"/>
              </a:rPr>
              <a:t>t</a:t>
            </a:r>
            <a:r>
              <a:rPr lang="en-US" sz="2600" b="1" baseline="-25000" dirty="0"/>
              <a:t>E</a:t>
            </a:r>
            <a:r>
              <a:rPr lang="en-US" sz="2600" b="1" dirty="0"/>
              <a:t>~1/</a:t>
            </a:r>
            <a:r>
              <a:rPr lang="en-US" sz="2600" b="1" dirty="0">
                <a:latin typeface="Symbol" panose="05050102010706020507" pitchFamily="18" charset="2"/>
              </a:rPr>
              <a:t>n</a:t>
            </a:r>
            <a:r>
              <a:rPr lang="en-US" sz="2600" b="1" dirty="0"/>
              <a:t>) at low </a:t>
            </a:r>
            <a:r>
              <a:rPr lang="en-US" sz="2600" b="1" dirty="0" err="1" smtClean="0"/>
              <a:t>collisionality</a:t>
            </a:r>
            <a:r>
              <a:rPr lang="en-US" sz="2600" b="1" dirty="0" smtClean="0"/>
              <a:t> is </a:t>
            </a:r>
            <a:r>
              <a:rPr lang="en-US" sz="2600" b="1" dirty="0"/>
              <a:t>critical for future spherical tokamaks (ST)</a:t>
            </a:r>
            <a:endParaRPr lang="en-US" sz="260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135465" y="3638550"/>
            <a:ext cx="8904626" cy="12440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/>
          <a:lstStyle>
            <a:lvl1pPr marL="2286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-22860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6858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857250" indent="-17145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1028700" indent="-17145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859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9431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4003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857500" indent="-1714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 dirty="0" smtClean="0"/>
              <a:t>Conventional (R/a~3) tokamak H-modes are thought to be governed by electrostatic toroidal drift waves:</a:t>
            </a:r>
            <a:endParaRPr lang="en-US" altLang="en-US" sz="1600" dirty="0" smtClean="0"/>
          </a:p>
          <a:p>
            <a:pPr lvl="1">
              <a:defRPr/>
            </a:pPr>
            <a:r>
              <a:rPr lang="en-US" sz="1500" dirty="0"/>
              <a:t>(k</a:t>
            </a:r>
            <a:r>
              <a:rPr lang="en-US" sz="1500" baseline="-25000" dirty="0">
                <a:sym typeface="Symbol"/>
              </a:rPr>
              <a:t></a:t>
            </a:r>
            <a:r>
              <a:rPr lang="en-US" sz="1500" dirty="0">
                <a:latin typeface="Symbol" panose="05050102010706020507" pitchFamily="18" charset="2"/>
              </a:rPr>
              <a:t>r</a:t>
            </a:r>
            <a:r>
              <a:rPr lang="en-US" sz="1500" baseline="-25000" dirty="0"/>
              <a:t>i</a:t>
            </a:r>
            <a:r>
              <a:rPr lang="en-US" sz="1500" dirty="0"/>
              <a:t>~1) Ion temperature gradient (</a:t>
            </a:r>
            <a:r>
              <a:rPr lang="en-US" sz="1500" b="1" dirty="0"/>
              <a:t>ITG</a:t>
            </a:r>
            <a:r>
              <a:rPr lang="en-US" sz="1500" dirty="0"/>
              <a:t>, </a:t>
            </a:r>
            <a:r>
              <a:rPr lang="en-US" sz="1500" dirty="0">
                <a:latin typeface="Symbol" panose="05050102010706020507" pitchFamily="18" charset="2"/>
              </a:rPr>
              <a:t>g</a:t>
            </a:r>
            <a:r>
              <a:rPr lang="en-US" sz="1500" dirty="0"/>
              <a:t>~</a:t>
            </a:r>
            <a:r>
              <a:rPr lang="en-US" sz="1500" dirty="0">
                <a:sym typeface="Symbol"/>
              </a:rPr>
              <a:t></a:t>
            </a:r>
            <a:r>
              <a:rPr lang="en-US" sz="1500" dirty="0" err="1"/>
              <a:t>T</a:t>
            </a:r>
            <a:r>
              <a:rPr lang="en-US" sz="1500" baseline="-25000" dirty="0" err="1"/>
              <a:t>i</a:t>
            </a:r>
            <a:r>
              <a:rPr lang="en-US" sz="1500" dirty="0"/>
              <a:t>) &amp; trapped electron mode (</a:t>
            </a:r>
            <a:r>
              <a:rPr lang="en-US" sz="1500" b="1" dirty="0"/>
              <a:t>TEM</a:t>
            </a:r>
            <a:r>
              <a:rPr lang="en-US" sz="1500" dirty="0"/>
              <a:t>,</a:t>
            </a:r>
            <a:r>
              <a:rPr lang="en-US" sz="1500" dirty="0">
                <a:latin typeface="Symbol" panose="05050102010706020507" pitchFamily="18" charset="2"/>
              </a:rPr>
              <a:t> g</a:t>
            </a:r>
            <a:r>
              <a:rPr lang="en-US" sz="1500" dirty="0"/>
              <a:t>~</a:t>
            </a:r>
            <a:r>
              <a:rPr lang="en-US" sz="1500" dirty="0">
                <a:sym typeface="Symbol"/>
              </a:rPr>
              <a:t></a:t>
            </a:r>
            <a:r>
              <a:rPr lang="en-US" sz="1500" dirty="0" err="1"/>
              <a:t>T</a:t>
            </a:r>
            <a:r>
              <a:rPr lang="en-US" sz="1500" baseline="-25000" dirty="0" err="1"/>
              <a:t>e</a:t>
            </a:r>
            <a:r>
              <a:rPr lang="en-US" sz="1500" dirty="0"/>
              <a:t>,</a:t>
            </a:r>
            <a:r>
              <a:rPr lang="en-US" sz="1500" dirty="0">
                <a:sym typeface="Symbol"/>
              </a:rPr>
              <a:t>n</a:t>
            </a:r>
            <a:r>
              <a:rPr lang="en-US" sz="1500" baseline="-25000" dirty="0"/>
              <a:t>e</a:t>
            </a:r>
            <a:r>
              <a:rPr lang="en-US" sz="1500" dirty="0"/>
              <a:t>)</a:t>
            </a:r>
          </a:p>
          <a:p>
            <a:pPr lvl="1">
              <a:defRPr/>
            </a:pPr>
            <a:r>
              <a:rPr lang="en-US" sz="1500" dirty="0"/>
              <a:t>(k</a:t>
            </a:r>
            <a:r>
              <a:rPr lang="en-US" sz="1500" baseline="-25000" dirty="0">
                <a:sym typeface="Symbol"/>
              </a:rPr>
              <a:t></a:t>
            </a:r>
            <a:r>
              <a:rPr lang="en-US" sz="1500" dirty="0">
                <a:latin typeface="Symbol" panose="05050102010706020507" pitchFamily="18" charset="2"/>
              </a:rPr>
              <a:t>r</a:t>
            </a:r>
            <a:r>
              <a:rPr lang="en-US" sz="1500" baseline="-25000" dirty="0"/>
              <a:t>e</a:t>
            </a:r>
            <a:r>
              <a:rPr lang="en-US" sz="1500" dirty="0"/>
              <a:t>~1) Electron temperature gradient (</a:t>
            </a:r>
            <a:r>
              <a:rPr lang="en-US" sz="1500" b="1" dirty="0"/>
              <a:t>ETG</a:t>
            </a:r>
            <a:r>
              <a:rPr lang="en-US" sz="1500" dirty="0"/>
              <a:t>, </a:t>
            </a:r>
            <a:r>
              <a:rPr lang="en-US" sz="1500" dirty="0">
                <a:latin typeface="Symbol" panose="05050102010706020507" pitchFamily="18" charset="2"/>
              </a:rPr>
              <a:t>g</a:t>
            </a:r>
            <a:r>
              <a:rPr lang="en-US" sz="1500" dirty="0"/>
              <a:t>~</a:t>
            </a:r>
            <a:r>
              <a:rPr lang="en-US" sz="1500" dirty="0">
                <a:sym typeface="Symbol"/>
              </a:rPr>
              <a:t></a:t>
            </a:r>
            <a:r>
              <a:rPr lang="en-US" sz="1500" dirty="0" err="1"/>
              <a:t>T</a:t>
            </a:r>
            <a:r>
              <a:rPr lang="en-US" sz="1500" baseline="-25000" dirty="0" err="1"/>
              <a:t>e</a:t>
            </a:r>
            <a:r>
              <a:rPr lang="en-US" sz="1500" dirty="0" smtClean="0"/>
              <a:t>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0790"/>
            <a:ext cx="2890838" cy="2857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3333750"/>
            <a:ext cx="8991600" cy="1600200"/>
          </a:xfrm>
        </p:spPr>
        <p:txBody>
          <a:bodyPr>
            <a:normAutofit fontScale="92500"/>
          </a:bodyPr>
          <a:lstStyle/>
          <a:p>
            <a:r>
              <a:rPr lang="en-US" altLang="en-US" sz="1600" b="1" dirty="0">
                <a:latin typeface="Arial" charset="0"/>
                <a:cs typeface="Arial" charset="0"/>
                <a:sym typeface="Symbol" pitchFamily="18" charset="2"/>
              </a:rPr>
              <a:t>Stabilization of ITG consistent with observed neoclassical ion </a:t>
            </a:r>
            <a:r>
              <a:rPr lang="en-US" altLang="en-US" sz="1600" b="1" dirty="0" smtClean="0">
                <a:latin typeface="Arial" charset="0"/>
                <a:cs typeface="Arial" charset="0"/>
                <a:sym typeface="Symbol" pitchFamily="18" charset="2"/>
              </a:rPr>
              <a:t>transport: </a:t>
            </a:r>
            <a:r>
              <a:rPr lang="en-US" altLang="en-US" sz="1600" b="1" dirty="0" err="1" smtClean="0">
                <a:latin typeface="Arial" charset="0"/>
                <a:cs typeface="Arial" charset="0"/>
                <a:sym typeface="Symbol"/>
              </a:rPr>
              <a:t>Q</a:t>
            </a:r>
            <a:r>
              <a:rPr lang="en-US" altLang="en-US" sz="1600" b="1" baseline="-25000" dirty="0" err="1" smtClean="0">
                <a:latin typeface="Arial" charset="0"/>
                <a:cs typeface="Arial" charset="0"/>
                <a:sym typeface="Symbol"/>
              </a:rPr>
              <a:t>i</a:t>
            </a:r>
            <a:r>
              <a:rPr lang="en-US" altLang="en-US" sz="1600" b="1" dirty="0" err="1" smtClean="0">
                <a:latin typeface="Arial" charset="0"/>
                <a:cs typeface="Arial" charset="0"/>
                <a:sym typeface="Symbol"/>
              </a:rPr>
              <a:t>Q</a:t>
            </a:r>
            <a:r>
              <a:rPr lang="en-US" altLang="en-US" sz="1600" b="1" baseline="-25000" dirty="0" err="1" smtClean="0">
                <a:latin typeface="Arial" charset="0"/>
                <a:cs typeface="Arial" charset="0"/>
                <a:sym typeface="Symbol"/>
              </a:rPr>
              <a:t>i,NC</a:t>
            </a:r>
            <a:r>
              <a:rPr lang="en-US" altLang="en-US" sz="1600" b="1" dirty="0" smtClean="0">
                <a:latin typeface="Arial" charset="0"/>
                <a:cs typeface="Arial" charset="0"/>
                <a:sym typeface="Symbol"/>
              </a:rPr>
              <a:t> &amp; </a:t>
            </a:r>
            <a:r>
              <a:rPr lang="en-US" altLang="en-US" sz="1600" b="1" dirty="0" err="1">
                <a:latin typeface="Symbol" panose="05050102010706020507" pitchFamily="18" charset="2"/>
                <a:cs typeface="Arial" charset="0"/>
                <a:sym typeface="Symbol"/>
              </a:rPr>
              <a:t>G</a:t>
            </a:r>
            <a:r>
              <a:rPr lang="en-US" altLang="en-US" sz="1600" b="1" baseline="-25000" dirty="0" err="1" smtClean="0">
                <a:latin typeface="Arial" charset="0"/>
                <a:cs typeface="Arial" charset="0"/>
                <a:sym typeface="Symbol"/>
              </a:rPr>
              <a:t>imp</a:t>
            </a:r>
            <a:r>
              <a:rPr lang="en-US" altLang="en-US" sz="1600" b="1" dirty="0" err="1" smtClean="0">
                <a:latin typeface="Arial" charset="0"/>
                <a:cs typeface="Arial" charset="0"/>
                <a:sym typeface="Symbol"/>
              </a:rPr>
              <a:t></a:t>
            </a:r>
            <a:r>
              <a:rPr lang="en-US" altLang="en-US" sz="1600" b="1" dirty="0" err="1" smtClean="0">
                <a:latin typeface="Symbol" panose="05050102010706020507" pitchFamily="18" charset="2"/>
                <a:cs typeface="Arial" charset="0"/>
                <a:sym typeface="Symbol"/>
              </a:rPr>
              <a:t>G</a:t>
            </a:r>
            <a:r>
              <a:rPr lang="en-US" altLang="en-US" sz="1600" b="1" baseline="-25000" dirty="0" err="1" smtClean="0">
                <a:latin typeface="Arial" charset="0"/>
                <a:cs typeface="Arial" charset="0"/>
                <a:sym typeface="Symbol"/>
              </a:rPr>
              <a:t>imp,NC</a:t>
            </a:r>
            <a:endParaRPr lang="en-US" altLang="en-US" sz="1600" b="1" baseline="-25000" dirty="0">
              <a:latin typeface="Arial" charset="0"/>
              <a:cs typeface="Arial" charset="0"/>
              <a:sym typeface="Symbol" pitchFamily="18" charset="2"/>
            </a:endParaRPr>
          </a:p>
          <a:p>
            <a:r>
              <a:rPr lang="en-US" altLang="en-US" sz="1600" dirty="0" smtClean="0">
                <a:latin typeface="Arial" charset="0"/>
                <a:cs typeface="Arial" charset="0"/>
                <a:sym typeface="Symbol" pitchFamily="18" charset="2"/>
              </a:rPr>
              <a:t>BUT 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high beta drives electromagnetic instabilities:</a:t>
            </a:r>
          </a:p>
          <a:p>
            <a:pPr lvl="1"/>
            <a:r>
              <a:rPr lang="en-US" altLang="en-US" sz="1600" dirty="0" err="1">
                <a:latin typeface="Arial" charset="0"/>
                <a:cs typeface="Arial" charset="0"/>
                <a:sym typeface="Symbol" pitchFamily="18" charset="2"/>
              </a:rPr>
              <a:t>Microtearing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 modes (</a:t>
            </a:r>
            <a:r>
              <a:rPr lang="en-US" altLang="en-US" sz="1600" b="1" dirty="0">
                <a:latin typeface="Arial" charset="0"/>
                <a:cs typeface="Arial" charset="0"/>
                <a:sym typeface="Symbol" pitchFamily="18" charset="2"/>
              </a:rPr>
              <a:t>MTM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) ~ </a:t>
            </a:r>
            <a:r>
              <a:rPr lang="en-US" altLang="en-US" sz="1600" dirty="0"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en-US" altLang="en-US" sz="1600" baseline="-25000" dirty="0">
                <a:latin typeface="Arial" charset="0"/>
                <a:cs typeface="Arial" charset="0"/>
                <a:sym typeface="Symbol" pitchFamily="18" charset="2"/>
              </a:rPr>
              <a:t>e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</a:t>
            </a:r>
            <a:r>
              <a:rPr lang="en-US" altLang="en-US" sz="1600" dirty="0" err="1">
                <a:latin typeface="Arial" charset="0"/>
                <a:cs typeface="Arial" charset="0"/>
                <a:sym typeface="Symbol" pitchFamily="18" charset="2"/>
              </a:rPr>
              <a:t>T</a:t>
            </a:r>
            <a:r>
              <a:rPr lang="en-US" altLang="en-US" sz="1600" baseline="-25000" dirty="0" err="1">
                <a:latin typeface="Arial" charset="0"/>
                <a:cs typeface="Arial" charset="0"/>
                <a:sym typeface="Symbol" pitchFamily="18" charset="2"/>
              </a:rPr>
              <a:t>e</a:t>
            </a:r>
            <a:endParaRPr lang="en-US" altLang="en-US" sz="1600" dirty="0">
              <a:latin typeface="Arial" charset="0"/>
              <a:cs typeface="Arial" charset="0"/>
              <a:sym typeface="Symbol" pitchFamily="18" charset="2"/>
            </a:endParaRPr>
          </a:p>
          <a:p>
            <a:pPr lvl="1"/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Kinetic ballooning modes (</a:t>
            </a:r>
            <a:r>
              <a:rPr lang="en-US" altLang="en-US" sz="1600" b="1" dirty="0">
                <a:latin typeface="Arial" charset="0"/>
                <a:cs typeface="Arial" charset="0"/>
                <a:sym typeface="Symbol" pitchFamily="18" charset="2"/>
              </a:rPr>
              <a:t>KBM</a:t>
            </a:r>
            <a:r>
              <a:rPr lang="en-US" altLang="en-US" sz="1600" dirty="0" smtClean="0">
                <a:latin typeface="Arial" charset="0"/>
                <a:cs typeface="Arial" charset="0"/>
                <a:sym typeface="Symbol" pitchFamily="18" charset="2"/>
              </a:rPr>
              <a:t>) &amp; energetic particle modes (</a:t>
            </a:r>
            <a:r>
              <a:rPr lang="en-US" altLang="en-US" sz="1600" b="1" dirty="0" smtClean="0">
                <a:latin typeface="Arial" charset="0"/>
                <a:cs typeface="Arial" charset="0"/>
                <a:sym typeface="Symbol" pitchFamily="18" charset="2"/>
              </a:rPr>
              <a:t>EPM</a:t>
            </a:r>
            <a:r>
              <a:rPr lang="en-US" altLang="en-US" sz="1600" dirty="0" smtClean="0">
                <a:latin typeface="Arial" charset="0"/>
                <a:cs typeface="Arial" charset="0"/>
                <a:sym typeface="Symbol" pitchFamily="18" charset="2"/>
              </a:rPr>
              <a:t>) 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~ </a:t>
            </a:r>
            <a:r>
              <a:rPr lang="en-US" altLang="en-US" sz="1600" dirty="0">
                <a:latin typeface="Symbol" pitchFamily="18" charset="2"/>
                <a:cs typeface="Arial" charset="0"/>
                <a:sym typeface="Symbol" pitchFamily="18" charset="2"/>
              </a:rPr>
              <a:t>a</a:t>
            </a:r>
            <a:r>
              <a:rPr lang="en-US" altLang="en-US" sz="1600" baseline="-25000" dirty="0">
                <a:latin typeface="Arial" charset="0"/>
                <a:cs typeface="Arial" charset="0"/>
                <a:sym typeface="Symbol" pitchFamily="18" charset="2"/>
              </a:rPr>
              <a:t>MHD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~q</a:t>
            </a:r>
            <a:r>
              <a:rPr lang="en-US" altLang="en-US" sz="1600" baseline="30000" dirty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</a:t>
            </a:r>
            <a:r>
              <a:rPr lang="en-US" altLang="en-US" sz="1600" dirty="0" smtClean="0">
                <a:latin typeface="Arial" charset="0"/>
                <a:cs typeface="Arial" charset="0"/>
                <a:sym typeface="Symbol" pitchFamily="18" charset="2"/>
              </a:rPr>
              <a:t>P/B</a:t>
            </a:r>
            <a:r>
              <a:rPr lang="en-US" altLang="en-US" sz="1600" baseline="30000" dirty="0" smtClean="0"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en-US" altLang="en-US" sz="1600" dirty="0" smtClean="0">
                <a:latin typeface="Arial" charset="0"/>
                <a:cs typeface="Arial" charset="0"/>
                <a:sym typeface="Symbol" pitchFamily="18" charset="2"/>
              </a:rPr>
              <a:t> &amp; </a:t>
            </a:r>
            <a:r>
              <a:rPr lang="en-US" altLang="en-US" sz="1600" dirty="0" smtClean="0">
                <a:latin typeface="Arial" charset="0"/>
                <a:cs typeface="Arial" charset="0"/>
                <a:sym typeface="Symbol"/>
              </a:rPr>
              <a:t></a:t>
            </a:r>
            <a:r>
              <a:rPr lang="en-US" altLang="en-US" sz="1600" dirty="0" err="1" smtClean="0">
                <a:latin typeface="Arial" charset="0"/>
                <a:cs typeface="Arial" charset="0"/>
                <a:sym typeface="Symbol"/>
              </a:rPr>
              <a:t>P</a:t>
            </a:r>
            <a:r>
              <a:rPr lang="en-US" altLang="en-US" sz="1600" baseline="-25000" dirty="0" err="1" smtClean="0">
                <a:latin typeface="Arial" charset="0"/>
                <a:cs typeface="Arial" charset="0"/>
                <a:sym typeface="Symbol"/>
              </a:rPr>
              <a:t>fast</a:t>
            </a:r>
            <a:endParaRPr lang="en-US" altLang="en-US" sz="1600" baseline="-25000" dirty="0">
              <a:latin typeface="Arial" charset="0"/>
              <a:cs typeface="Arial" charset="0"/>
              <a:sym typeface="Symbol" pitchFamily="18" charset="2"/>
            </a:endParaRPr>
          </a:p>
          <a:p>
            <a:r>
              <a:rPr lang="en-US" altLang="en-US" sz="1600" dirty="0">
                <a:latin typeface="Arial" charset="0"/>
                <a:cs typeface="Arial" charset="0"/>
                <a:sym typeface="Symbol" pitchFamily="18" charset="2"/>
              </a:rPr>
              <a:t>Large shear in parallel velocity can also drive </a:t>
            </a:r>
            <a:r>
              <a:rPr lang="en-US" altLang="en-US" sz="1600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parallel velocity gradient (</a:t>
            </a:r>
            <a:r>
              <a:rPr lang="en-US" altLang="en-US" sz="1600" b="1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PVG</a:t>
            </a:r>
            <a:r>
              <a:rPr lang="en-US" altLang="en-US" sz="1600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) instability</a:t>
            </a:r>
            <a:r>
              <a:rPr lang="en-US" altLang="en-US" sz="1600" b="1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altLang="en-US" sz="1600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~dv</a:t>
            </a:r>
            <a:r>
              <a:rPr lang="en-US" altLang="en-US" sz="1600" baseline="-25000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||</a:t>
            </a:r>
            <a:r>
              <a:rPr lang="en-US" altLang="en-US" sz="1600" dirty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/</a:t>
            </a:r>
            <a:r>
              <a:rPr lang="en-US" altLang="en-US" sz="1600" dirty="0" err="1" smtClean="0">
                <a:solidFill>
                  <a:srgbClr val="336699"/>
                </a:solidFill>
                <a:latin typeface="Arial" charset="0"/>
                <a:cs typeface="Arial" charset="0"/>
                <a:sym typeface="Symbol" pitchFamily="18" charset="2"/>
              </a:rPr>
              <a:t>dr</a:t>
            </a:r>
            <a:endParaRPr lang="en-US" altLang="en-US" sz="1600" dirty="0" smtClean="0">
              <a:solidFill>
                <a:srgbClr val="336699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b="1" dirty="0">
                <a:latin typeface="Arial" charset="0"/>
                <a:cs typeface="Arial" charset="0"/>
              </a:rPr>
              <a:t>Many features of </a:t>
            </a:r>
            <a:r>
              <a:rPr lang="en-US" altLang="en-US" sz="2600" b="1" dirty="0" smtClean="0">
                <a:latin typeface="Arial" charset="0"/>
                <a:cs typeface="Arial" charset="0"/>
              </a:rPr>
              <a:t>low aspect </a:t>
            </a:r>
            <a:r>
              <a:rPr lang="en-US" altLang="en-US" sz="2600" b="1" dirty="0">
                <a:latin typeface="Arial" charset="0"/>
                <a:cs typeface="Arial" charset="0"/>
              </a:rPr>
              <a:t>ratio + high beta are stabilizing to </a:t>
            </a:r>
            <a:r>
              <a:rPr lang="en-US" altLang="en-US" sz="2600" b="1" dirty="0" smtClean="0">
                <a:latin typeface="Arial" charset="0"/>
                <a:cs typeface="Arial" charset="0"/>
              </a:rPr>
              <a:t>electrostatic </a:t>
            </a:r>
            <a:r>
              <a:rPr lang="en-US" altLang="en-US" sz="2600" b="1" dirty="0">
                <a:latin typeface="Arial" charset="0"/>
                <a:cs typeface="Arial" charset="0"/>
              </a:rPr>
              <a:t>toroidal </a:t>
            </a:r>
            <a:r>
              <a:rPr lang="en-US" altLang="en-US" sz="2600" b="1" dirty="0" smtClean="0">
                <a:latin typeface="Arial" charset="0"/>
                <a:cs typeface="Arial" charset="0"/>
              </a:rPr>
              <a:t>drift </a:t>
            </a:r>
            <a:r>
              <a:rPr lang="en-US" altLang="en-US" sz="2600" b="1" dirty="0">
                <a:latin typeface="Arial" charset="0"/>
                <a:cs typeface="Arial" charset="0"/>
              </a:rPr>
              <a:t>waves</a:t>
            </a:r>
            <a:endParaRPr lang="en-US" sz="2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060247"/>
              </p:ext>
            </p:extLst>
          </p:nvPr>
        </p:nvGraphicFramePr>
        <p:xfrm>
          <a:off x="914400" y="1047750"/>
          <a:ext cx="69342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685800"/>
                <a:gridCol w="2590800"/>
              </a:tblGrid>
              <a:tr h="326457"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Short connection length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</a:t>
                      </a:r>
                    </a:p>
                    <a:p>
                      <a:pPr algn="ctr"/>
                      <a:endParaRPr lang="en-US" sz="105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Smaller average “bad curvature”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5543"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Quasi-isodynamic (~constant B) at high 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, strong </a:t>
                      </a:r>
                      <a:r>
                        <a:rPr lang="en-US" altLang="en-US" sz="1200" b="1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Shafranov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 shift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Grad-B drifts stabilizing</a:t>
                      </a:r>
                    </a:p>
                    <a:p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[Peng &amp; 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Strickler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, NF 1986]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Large fraction of trapped electrons, BUT precession weaker at low A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Reduced TEM drive</a:t>
                      </a:r>
                      <a:r>
                        <a:rPr lang="en-US" altLang="en-US" sz="1200" b="1" baseline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 </a:t>
                      </a:r>
                      <a:endParaRPr lang="en-US" altLang="en-US" sz="1200" b="1" dirty="0" smtClean="0">
                        <a:solidFill>
                          <a:schemeClr val="tx1"/>
                        </a:solidFill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  <a:p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[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Rewoldt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, 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PoP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 1996]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Strong coupling to 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d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en-US" altLang="en-US" sz="1200" b="1" baseline="-250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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 at high 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Stabilizing to ES-ITG</a:t>
                      </a:r>
                    </a:p>
                    <a:p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[Kim, Horton, Dong, 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PoFB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 1993]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Small inertia (nmR</a:t>
                      </a:r>
                      <a:r>
                        <a:rPr lang="en-US" altLang="en-US" sz="1200" b="1" baseline="300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) &amp; </a:t>
                      </a:r>
                      <a:r>
                        <a:rPr lang="en-US" altLang="en-US" sz="1200" b="1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uni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rPr>
                        <a:t>-directional NBI heating gives strong toroidal flow &amp; flow shear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EB shear stabilization (dv</a:t>
                      </a:r>
                      <a:r>
                        <a:rPr lang="en-US" altLang="en-US" sz="1200" b="1" baseline="-2500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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/</a:t>
                      </a:r>
                      <a:r>
                        <a:rPr lang="en-US" altLang="en-US" sz="1200" b="1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dr</a:t>
                      </a:r>
                      <a:r>
                        <a:rPr lang="en-US" altLang="en-US" sz="1200" b="1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) </a:t>
                      </a:r>
                    </a:p>
                    <a:p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[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Biglari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, Diamond, Terry </a:t>
                      </a:r>
                      <a:r>
                        <a:rPr lang="en-US" altLang="en-US" sz="1100" b="0" dirty="0" err="1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PoFB</a:t>
                      </a:r>
                      <a:r>
                        <a:rPr lang="en-US" altLang="en-US" sz="1100" b="0" dirty="0" smtClean="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  <a:sym typeface="Symbol" pitchFamily="18" charset="2"/>
                        </a:rPr>
                        <a:t> 1990]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5299" y="742950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Stabilizing effect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941" y="742950"/>
            <a:ext cx="846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Impact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05765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u="sng" dirty="0" smtClean="0"/>
              <a:t>T&amp;T RESEARCH GOALS (thrusts from five-year plan)</a:t>
            </a:r>
            <a:r>
              <a:rPr lang="en-US" sz="1800" u="sng" dirty="0" smtClean="0"/>
              <a:t>:</a:t>
            </a:r>
            <a:endParaRPr lang="en-US" sz="1800" u="sng" dirty="0"/>
          </a:p>
          <a:p>
            <a:pPr>
              <a:defRPr/>
            </a:pPr>
            <a:r>
              <a:rPr lang="en-US" sz="1600" dirty="0"/>
              <a:t>Extend confinement scaling to much lower </a:t>
            </a:r>
            <a:r>
              <a:rPr lang="en-US" sz="1600" dirty="0" err="1"/>
              <a:t>collisionality</a:t>
            </a:r>
            <a:r>
              <a:rPr lang="en-US" sz="1600" dirty="0"/>
              <a:t> at high </a:t>
            </a:r>
            <a:r>
              <a:rPr lang="en-US" sz="1600" dirty="0" smtClean="0"/>
              <a:t>beta &amp; strong shaping</a:t>
            </a:r>
            <a:endParaRPr lang="en-US" sz="1600" dirty="0"/>
          </a:p>
          <a:p>
            <a:pPr>
              <a:defRPr/>
            </a:pPr>
            <a:r>
              <a:rPr lang="en-US" sz="1600" dirty="0" smtClean="0"/>
              <a:t>Distinguish mechanism(s) </a:t>
            </a:r>
            <a:r>
              <a:rPr lang="en-US" sz="1600" dirty="0"/>
              <a:t>underlying ST energy confinement </a:t>
            </a:r>
            <a:r>
              <a:rPr lang="en-US" sz="1600" dirty="0" smtClean="0"/>
              <a:t>scaling, as well as particle, impurity &amp; momentum transport</a:t>
            </a:r>
          </a:p>
          <a:p>
            <a:pPr>
              <a:defRPr/>
            </a:pPr>
            <a:r>
              <a:rPr lang="en-US" sz="1600" dirty="0"/>
              <a:t>Validate first-principle and reduced models </a:t>
            </a:r>
            <a:r>
              <a:rPr lang="en-US" sz="1600" dirty="0" smtClean="0"/>
              <a:t>using </a:t>
            </a:r>
            <a:r>
              <a:rPr lang="en-US" sz="1600" dirty="0"/>
              <a:t>a range of scenarios, e.g. </a:t>
            </a:r>
            <a:r>
              <a:rPr lang="en-US" sz="1600" dirty="0" smtClean="0"/>
              <a:t>from L-mode to 100% non-inductive H-mode</a:t>
            </a:r>
            <a:endParaRPr lang="en-US" sz="1600" dirty="0"/>
          </a:p>
          <a:p>
            <a:pPr>
              <a:buFont typeface="Symbol" panose="05050102010706020507" pitchFamily="18" charset="2"/>
              <a:buChar char="Þ"/>
              <a:defRPr/>
            </a:pPr>
            <a:r>
              <a:rPr lang="en-US" sz="1600" i="1" dirty="0" smtClean="0"/>
              <a:t>Enable more </a:t>
            </a:r>
            <a:r>
              <a:rPr lang="en-US" sz="1600" i="1" dirty="0"/>
              <a:t>reliable </a:t>
            </a:r>
            <a:r>
              <a:rPr lang="en-US" sz="1600" i="1" dirty="0" smtClean="0"/>
              <a:t>extrapolation &amp; prediction </a:t>
            </a:r>
            <a:r>
              <a:rPr lang="en-US" sz="1600" i="1" dirty="0"/>
              <a:t>to future ST-based </a:t>
            </a:r>
            <a:r>
              <a:rPr lang="en-US" sz="1600" i="1" dirty="0" smtClean="0"/>
              <a:t>devices</a:t>
            </a:r>
            <a:endParaRPr lang="en-US" sz="1600" i="1" dirty="0"/>
          </a:p>
          <a:p>
            <a:pPr>
              <a:defRPr/>
            </a:pPr>
            <a:endParaRPr lang="en-US" sz="600" dirty="0" smtClean="0"/>
          </a:p>
          <a:p>
            <a:pPr marL="0" indent="0">
              <a:buNone/>
              <a:defRPr/>
            </a:pPr>
            <a:r>
              <a:rPr lang="en-US" sz="1800" b="1" u="sng" dirty="0"/>
              <a:t>Leverage cutting-edge ST capabilities of NSTX-U:</a:t>
            </a:r>
          </a:p>
          <a:p>
            <a:pPr>
              <a:defRPr/>
            </a:pPr>
            <a:r>
              <a:rPr lang="en-US" sz="1600" dirty="0"/>
              <a:t>Highest field and heating power </a:t>
            </a:r>
            <a:r>
              <a:rPr lang="en-US" sz="1600" dirty="0" smtClean="0"/>
              <a:t>with strong shaping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access to highest 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 at lower </a:t>
            </a:r>
            <a:r>
              <a:rPr lang="en-US" sz="1600" dirty="0" smtClean="0">
                <a:latin typeface="Symbol" panose="05050102010706020507" pitchFamily="18" charset="2"/>
              </a:rPr>
              <a:t>n</a:t>
            </a:r>
            <a:r>
              <a:rPr lang="en-US" sz="1600" baseline="-25000" dirty="0" smtClean="0"/>
              <a:t>*</a:t>
            </a:r>
            <a:endParaRPr lang="en-US" sz="1600" baseline="-25000" dirty="0">
              <a:solidFill>
                <a:srgbClr val="FF00FF"/>
              </a:solidFill>
            </a:endParaRPr>
          </a:p>
          <a:p>
            <a:pPr>
              <a:defRPr/>
            </a:pPr>
            <a:r>
              <a:rPr lang="en-US" sz="1600" dirty="0"/>
              <a:t>Unique </a:t>
            </a:r>
            <a:r>
              <a:rPr lang="en-US" sz="1600" dirty="0" smtClean="0"/>
              <a:t>current, flow profile &amp; fast-ion phase space </a:t>
            </a:r>
            <a:r>
              <a:rPr lang="en-US" sz="1600" dirty="0"/>
              <a:t>control from 2</a:t>
            </a:r>
            <a:r>
              <a:rPr lang="en-US" sz="1600" baseline="30000" dirty="0"/>
              <a:t>nd</a:t>
            </a:r>
            <a:r>
              <a:rPr lang="en-US" sz="1600" dirty="0"/>
              <a:t> off-axis NBI + 3D </a:t>
            </a:r>
            <a:r>
              <a:rPr lang="en-US" sz="1600" dirty="0" smtClean="0"/>
              <a:t>coils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RF heating (HHFW) for flexible thermal &amp; impurity transport studies (</a:t>
            </a:r>
            <a:r>
              <a:rPr lang="en-US" sz="1600" i="1" dirty="0"/>
              <a:t>see Perkins talk</a:t>
            </a:r>
            <a:r>
              <a:rPr lang="en-US" sz="1600" dirty="0"/>
              <a:t>)</a:t>
            </a:r>
          </a:p>
          <a:p>
            <a:pPr>
              <a:defRPr/>
            </a:pPr>
            <a:r>
              <a:rPr lang="en-US" sz="1600" dirty="0"/>
              <a:t>Comprehensive suite of turbulence </a:t>
            </a:r>
            <a:r>
              <a:rPr lang="en-US" sz="1600" dirty="0" smtClean="0"/>
              <a:t>diagnostics</a:t>
            </a:r>
          </a:p>
          <a:p>
            <a:pPr lvl="1">
              <a:defRPr/>
            </a:pPr>
            <a:r>
              <a:rPr lang="en-US" sz="1300" u="sng" dirty="0" smtClean="0"/>
              <a:t>Multi-scale density fluctuations </a:t>
            </a:r>
            <a:r>
              <a:rPr lang="en-US" sz="1300" u="sng" dirty="0"/>
              <a:t>(</a:t>
            </a:r>
            <a:r>
              <a:rPr lang="en-US" sz="1300" u="sng" dirty="0" err="1">
                <a:latin typeface="Symbol" panose="05050102010706020507" pitchFamily="18" charset="2"/>
              </a:rPr>
              <a:t>d</a:t>
            </a:r>
            <a:r>
              <a:rPr lang="en-US" sz="1300" u="sng" dirty="0" err="1"/>
              <a:t>n</a:t>
            </a:r>
            <a:r>
              <a:rPr lang="en-US" sz="1300" u="sng" dirty="0"/>
              <a:t>)</a:t>
            </a:r>
            <a:r>
              <a:rPr lang="en-US" sz="1300" dirty="0" smtClean="0"/>
              <a:t>: BES </a:t>
            </a:r>
            <a:r>
              <a:rPr lang="en-US" sz="1300" dirty="0"/>
              <a:t>(</a:t>
            </a:r>
            <a:r>
              <a:rPr lang="en-US" sz="1300" dirty="0" smtClean="0"/>
              <a:t>low-k), </a:t>
            </a:r>
            <a:r>
              <a:rPr lang="en-US" sz="1300" dirty="0"/>
              <a:t>FIR high-k</a:t>
            </a:r>
            <a:r>
              <a:rPr lang="el-GR" sz="1300" baseline="-25000" dirty="0"/>
              <a:t>θ</a:t>
            </a:r>
            <a:r>
              <a:rPr lang="en-US" sz="1300" baseline="-25000" dirty="0"/>
              <a:t> </a:t>
            </a:r>
            <a:r>
              <a:rPr lang="en-US" sz="1300" dirty="0"/>
              <a:t>scattering </a:t>
            </a:r>
            <a:r>
              <a:rPr lang="en-US" sz="1300" dirty="0" smtClean="0"/>
              <a:t>system, </a:t>
            </a:r>
            <a:r>
              <a:rPr lang="en-US" sz="1300" dirty="0"/>
              <a:t>DBS (low- to </a:t>
            </a:r>
            <a:r>
              <a:rPr lang="en-US" sz="1300" dirty="0" smtClean="0"/>
              <a:t>intermediate-k)</a:t>
            </a:r>
          </a:p>
          <a:p>
            <a:pPr lvl="1">
              <a:defRPr/>
            </a:pPr>
            <a:r>
              <a:rPr lang="en-US" sz="1300" u="sng" dirty="0" smtClean="0"/>
              <a:t>Magnetic field fluctuations (</a:t>
            </a:r>
            <a:r>
              <a:rPr lang="en-US" sz="1300" u="sng" dirty="0">
                <a:latin typeface="Symbol" panose="05050102010706020507" pitchFamily="18" charset="2"/>
              </a:rPr>
              <a:t>d</a:t>
            </a:r>
            <a:r>
              <a:rPr lang="en-US" sz="1300" u="sng" dirty="0"/>
              <a:t>B</a:t>
            </a:r>
            <a:r>
              <a:rPr lang="en-US" sz="1300" u="sng" dirty="0" smtClean="0"/>
              <a:t>)</a:t>
            </a:r>
            <a:r>
              <a:rPr lang="en-US" sz="1300" dirty="0" smtClean="0"/>
              <a:t>: CPS</a:t>
            </a:r>
            <a:endParaRPr lang="en-US" sz="1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/>
              <a:t>NSTX-U T&amp;T research </a:t>
            </a:r>
            <a:r>
              <a:rPr lang="en-US" sz="2600" b="1" dirty="0" smtClean="0"/>
              <a:t>addresses high-priority ST-specific </a:t>
            </a:r>
            <a:r>
              <a:rPr lang="en-US" sz="2600" b="1" dirty="0"/>
              <a:t>transport issues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9578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42950"/>
            <a:ext cx="8991600" cy="990600"/>
          </a:xfrm>
        </p:spPr>
        <p:txBody>
          <a:bodyPr>
            <a:normAutofit/>
          </a:bodyPr>
          <a:lstStyle/>
          <a:p>
            <a:pPr marL="400050" indent="-284163">
              <a:defRPr/>
            </a:pPr>
            <a:r>
              <a:rPr lang="en-US" sz="1800" dirty="0"/>
              <a:t>Unique in </a:t>
            </a:r>
            <a:r>
              <a:rPr lang="en-US" sz="1800" dirty="0" smtClean="0"/>
              <a:t>accessing wide </a:t>
            </a:r>
            <a:r>
              <a:rPr lang="en-US" sz="1800" dirty="0"/>
              <a:t>range in (</a:t>
            </a:r>
            <a:r>
              <a:rPr lang="en-US" sz="1800" dirty="0">
                <a:latin typeface="cmmi10"/>
                <a:sym typeface="Symbol"/>
              </a:rPr>
              <a:t></a:t>
            </a:r>
            <a:r>
              <a:rPr lang="en-US" sz="1800" dirty="0"/>
              <a:t>, </a:t>
            </a:r>
            <a:r>
              <a:rPr lang="en-US" sz="1800" dirty="0">
                <a:latin typeface="Symbol" panose="05050102010706020507" pitchFamily="18" charset="2"/>
              </a:rPr>
              <a:t>n</a:t>
            </a:r>
            <a:r>
              <a:rPr lang="en-US" sz="1800" dirty="0"/>
              <a:t>) </a:t>
            </a: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 </a:t>
            </a:r>
            <a:r>
              <a:rPr lang="en-US" sz="1800" i="1" dirty="0"/>
              <a:t>requires validating a variety of theoretical drift wave transport mechanisms</a:t>
            </a:r>
          </a:p>
          <a:p>
            <a:pPr marL="628650" lvl="1" indent="-284163">
              <a:defRPr/>
            </a:pPr>
            <a:r>
              <a:rPr lang="en-US" sz="1600" dirty="0" smtClean="0"/>
              <a:t>Predominantly in </a:t>
            </a:r>
            <a:r>
              <a:rPr lang="en-US" sz="1600" dirty="0"/>
              <a:t>electron-loss dominated regimes (</a:t>
            </a:r>
            <a:r>
              <a:rPr lang="en-US" sz="1600" i="1" dirty="0"/>
              <a:t>burning plasma relevant</a:t>
            </a:r>
            <a:r>
              <a:rPr lang="en-US" sz="1600" dirty="0"/>
              <a:t>)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The challenges confronted by NSTX-U T&amp;T research benefit </a:t>
            </a:r>
            <a:r>
              <a:rPr lang="en-US" sz="2400" b="1" dirty="0" smtClean="0"/>
              <a:t>the broader </a:t>
            </a:r>
            <a:r>
              <a:rPr lang="en-US" sz="2400" b="1" dirty="0"/>
              <a:t>tokamak community &amp; burning plasma </a:t>
            </a:r>
            <a:r>
              <a:rPr lang="en-US" sz="2400" b="1" dirty="0" smtClean="0"/>
              <a:t>regimes</a:t>
            </a:r>
            <a:endParaRPr lang="en-US" sz="2400" u="sng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2949423" y="2030708"/>
            <a:ext cx="3020143" cy="2778643"/>
            <a:chOff x="120513" y="3000204"/>
            <a:chExt cx="3830739" cy="3524421"/>
          </a:xfrm>
        </p:grpSpPr>
        <p:grpSp>
          <p:nvGrpSpPr>
            <p:cNvPr id="23" name="Group 22"/>
            <p:cNvGrpSpPr/>
            <p:nvPr/>
          </p:nvGrpSpPr>
          <p:grpSpPr>
            <a:xfrm>
              <a:off x="120513" y="3000204"/>
              <a:ext cx="3830739" cy="3524421"/>
              <a:chOff x="4322661" y="2971800"/>
              <a:chExt cx="3830739" cy="35244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402" r="70000" b="29547"/>
              <a:stretch/>
            </p:blipFill>
            <p:spPr>
              <a:xfrm>
                <a:off x="4322661" y="2971800"/>
                <a:ext cx="3830739" cy="3524421"/>
              </a:xfrm>
              <a:prstGeom prst="rect">
                <a:avLst/>
              </a:prstGeom>
            </p:spPr>
          </p:pic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 rot="21186063">
                <a:off x="5496498" y="3040759"/>
                <a:ext cx="2474164" cy="1923001"/>
              </a:xfrm>
              <a:prstGeom prst="ellipse">
                <a:avLst/>
              </a:prstGeom>
              <a:solidFill>
                <a:srgbClr val="030799">
                  <a:alpha val="7000"/>
                </a:srgbClr>
              </a:solidFill>
              <a:ln w="15875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26" name="Oval 17"/>
              <p:cNvSpPr>
                <a:spLocks noChangeArrowheads="1"/>
              </p:cNvSpPr>
              <p:nvPr/>
            </p:nvSpPr>
            <p:spPr bwMode="auto">
              <a:xfrm>
                <a:off x="5067528" y="3074049"/>
                <a:ext cx="1316815" cy="1596142"/>
              </a:xfrm>
              <a:prstGeom prst="ellipse">
                <a:avLst/>
              </a:prstGeom>
              <a:solidFill>
                <a:srgbClr val="FF0000">
                  <a:alpha val="7000"/>
                </a:srgbClr>
              </a:solidFill>
              <a:ln w="15875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27" name="TextBox 21"/>
              <p:cNvSpPr txBox="1">
                <a:spLocks noChangeArrowheads="1"/>
              </p:cNvSpPr>
              <p:nvPr/>
            </p:nvSpPr>
            <p:spPr bwMode="auto">
              <a:xfrm>
                <a:off x="6876487" y="3832748"/>
                <a:ext cx="640879" cy="331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 i="0" dirty="0" smtClean="0">
                    <a:solidFill>
                      <a:srgbClr val="030799"/>
                    </a:solidFill>
                    <a:latin typeface="Helvetica" pitchFamily="34" charset="0"/>
                    <a:cs typeface="Times New Roman" pitchFamily="18" charset="0"/>
                  </a:rPr>
                  <a:t>MTM</a:t>
                </a:r>
                <a:endParaRPr lang="en-US" sz="1100" b="1" i="0" dirty="0">
                  <a:solidFill>
                    <a:srgbClr val="030799"/>
                  </a:solidFill>
                  <a:latin typeface="Helvetica" pitchFamily="34" charset="0"/>
                  <a:cs typeface="Times New Roman" pitchFamily="18" charset="0"/>
                </a:endParaRPr>
              </a:p>
            </p:txBody>
          </p:sp>
          <p:sp>
            <p:nvSpPr>
              <p:cNvPr id="28" name="TextBox 22"/>
              <p:cNvSpPr txBox="1">
                <a:spLocks noChangeArrowheads="1"/>
              </p:cNvSpPr>
              <p:nvPr/>
            </p:nvSpPr>
            <p:spPr bwMode="auto">
              <a:xfrm>
                <a:off x="5067527" y="3294707"/>
                <a:ext cx="642912" cy="331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 i="0" dirty="0">
                    <a:solidFill>
                      <a:srgbClr val="FF0000"/>
                    </a:solidFill>
                    <a:latin typeface="Helvetica" pitchFamily="34" charset="0"/>
                  </a:rPr>
                  <a:t>KBM</a:t>
                </a:r>
              </a:p>
            </p:txBody>
          </p:sp>
          <p:sp>
            <p:nvSpPr>
              <p:cNvPr id="29" name="Oval 16"/>
              <p:cNvSpPr>
                <a:spLocks noChangeArrowheads="1"/>
              </p:cNvSpPr>
              <p:nvPr/>
            </p:nvSpPr>
            <p:spPr bwMode="auto">
              <a:xfrm>
                <a:off x="5067527" y="4457373"/>
                <a:ext cx="2868031" cy="1497473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9000"/>
                </a:schemeClr>
              </a:solidFill>
              <a:ln w="15875" algn="ctr">
                <a:noFill/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pPr>
                  <a:spcBef>
                    <a:spcPct val="20000"/>
                  </a:spcBef>
                  <a:buFontTx/>
                  <a:buChar char="•"/>
                </a:pPr>
                <a:endParaRPr lang="en-US"/>
              </a:p>
            </p:txBody>
          </p:sp>
          <p:sp>
            <p:nvSpPr>
              <p:cNvPr id="30" name="TextBox 29"/>
              <p:cNvSpPr txBox="1">
                <a:spLocks noChangeArrowheads="1"/>
              </p:cNvSpPr>
              <p:nvPr/>
            </p:nvSpPr>
            <p:spPr bwMode="auto">
              <a:xfrm>
                <a:off x="6293161" y="5089222"/>
                <a:ext cx="1472475" cy="331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 i="0" dirty="0" smtClean="0">
                    <a:solidFill>
                      <a:schemeClr val="tx1"/>
                    </a:solidFill>
                    <a:latin typeface="Helvetica" pitchFamily="34" charset="0"/>
                  </a:rPr>
                  <a:t>ITG, TEM, ETG</a:t>
                </a:r>
                <a:endParaRPr lang="en-US" sz="1100" b="1" i="0" dirty="0">
                  <a:solidFill>
                    <a:schemeClr val="tx1"/>
                  </a:solidFill>
                  <a:latin typeface="Helvetica" pitchFamily="34" charset="0"/>
                </a:endParaRPr>
              </a:p>
            </p:txBody>
          </p:sp>
        </p:grpSp>
        <p:sp>
          <p:nvSpPr>
            <p:cNvPr id="32" name="Right Arrow 31"/>
            <p:cNvSpPr/>
            <p:nvPr/>
          </p:nvSpPr>
          <p:spPr bwMode="auto">
            <a:xfrm rot="10800000">
              <a:off x="808798" y="3678726"/>
              <a:ext cx="639000" cy="417598"/>
            </a:xfrm>
            <a:prstGeom prst="rightArrow">
              <a:avLst/>
            </a:prstGeom>
            <a:solidFill>
              <a:schemeClr val="tx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447800" y="3048000"/>
              <a:ext cx="0" cy="29718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761389" y="3709718"/>
              <a:ext cx="779139" cy="292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i="0" kern="0" dirty="0" smtClean="0">
                  <a:solidFill>
                    <a:schemeClr val="bg1"/>
                  </a:solidFill>
                  <a:latin typeface="Arial"/>
                  <a:cs typeface="+mn-cs"/>
                </a:rPr>
                <a:t>NSTX-U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135759" y="4580751"/>
            <a:ext cx="17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336699"/>
                </a:solidFill>
              </a:rPr>
              <a:t>Guttenfelder</a:t>
            </a:r>
            <a:r>
              <a:rPr lang="en-US" sz="1200" dirty="0" smtClean="0">
                <a:solidFill>
                  <a:srgbClr val="336699"/>
                </a:solidFill>
              </a:rPr>
              <a:t>, NF (2013)</a:t>
            </a:r>
            <a:endParaRPr lang="en-US" sz="1200" dirty="0">
              <a:solidFill>
                <a:srgbClr val="336699"/>
              </a:solidFill>
            </a:endParaRPr>
          </a:p>
        </p:txBody>
      </p:sp>
      <p:sp>
        <p:nvSpPr>
          <p:cNvPr id="37" name="TextBox 4"/>
          <p:cNvSpPr txBox="1">
            <a:spLocks noChangeArrowheads="1"/>
          </p:cNvSpPr>
          <p:nvPr/>
        </p:nvSpPr>
        <p:spPr bwMode="auto">
          <a:xfrm>
            <a:off x="3187263" y="1779688"/>
            <a:ext cx="29390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rgbClr val="92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00808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i="1" u="sng" dirty="0">
                <a:solidFill>
                  <a:schemeClr val="tx2"/>
                </a:solidFill>
              </a:rPr>
              <a:t>Local</a:t>
            </a:r>
            <a:r>
              <a:rPr lang="en-US" altLang="en-US" sz="1200" b="1" i="1" dirty="0">
                <a:solidFill>
                  <a:schemeClr val="tx2"/>
                </a:solidFill>
              </a:rPr>
              <a:t> </a:t>
            </a:r>
            <a:r>
              <a:rPr lang="en-US" altLang="en-US" sz="1200" b="1" dirty="0" smtClean="0">
                <a:solidFill>
                  <a:schemeClr val="tx2"/>
                </a:solidFill>
              </a:rPr>
              <a:t>GYRO NSTX analyses </a:t>
            </a:r>
            <a:r>
              <a:rPr lang="en-US" altLang="en-US" sz="1200" b="1" dirty="0">
                <a:solidFill>
                  <a:schemeClr val="tx2"/>
                </a:solidFill>
              </a:rPr>
              <a:t>at </a:t>
            </a:r>
            <a:r>
              <a:rPr lang="en-US" altLang="en-US" sz="1200" b="1" dirty="0" smtClean="0">
                <a:solidFill>
                  <a:schemeClr val="tx2"/>
                </a:solidFill>
              </a:rPr>
              <a:t>r/a~2/3</a:t>
            </a:r>
            <a:endParaRPr lang="en-US" altLang="en-US" sz="1200" b="1" dirty="0">
              <a:solidFill>
                <a:schemeClr val="tx2"/>
              </a:solidFill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2615451" y="2068390"/>
            <a:ext cx="432549" cy="1866464"/>
          </a:xfrm>
          <a:prstGeom prst="leftBrace">
            <a:avLst>
              <a:gd name="adj1" fmla="val 8333"/>
              <a:gd name="adj2" fmla="val 49588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0" name="Left Brace 39"/>
          <p:cNvSpPr/>
          <p:nvPr/>
        </p:nvSpPr>
        <p:spPr>
          <a:xfrm>
            <a:off x="2828021" y="3700077"/>
            <a:ext cx="402738" cy="711271"/>
          </a:xfrm>
          <a:prstGeom prst="leftBrace">
            <a:avLst>
              <a:gd name="adj1" fmla="val 8333"/>
              <a:gd name="adj2" fmla="val 4897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05000" y="2846488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6"/>
                </a:solidFill>
              </a:rPr>
              <a:t>H-mode</a:t>
            </a:r>
            <a:endParaRPr lang="en-US" sz="1200" b="1" dirty="0">
              <a:solidFill>
                <a:schemeClr val="accent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10357" y="3913288"/>
            <a:ext cx="740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36699"/>
                </a:solidFill>
              </a:rPr>
              <a:t>L-mode</a:t>
            </a:r>
            <a:endParaRPr lang="en-US" sz="12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42950"/>
            <a:ext cx="8991600" cy="4133850"/>
          </a:xfrm>
        </p:spPr>
        <p:txBody>
          <a:bodyPr>
            <a:normAutofit/>
          </a:bodyPr>
          <a:lstStyle/>
          <a:p>
            <a:pPr marL="400050" indent="-284163">
              <a:defRPr/>
            </a:pPr>
            <a:r>
              <a:rPr lang="en-US" sz="1800" dirty="0"/>
              <a:t>Unique in </a:t>
            </a:r>
            <a:r>
              <a:rPr lang="en-US" sz="1800" dirty="0" smtClean="0"/>
              <a:t>accessing wide </a:t>
            </a:r>
            <a:r>
              <a:rPr lang="en-US" sz="1800" dirty="0"/>
              <a:t>range in (</a:t>
            </a:r>
            <a:r>
              <a:rPr lang="en-US" sz="1800" dirty="0">
                <a:latin typeface="cmmi10"/>
                <a:sym typeface="Symbol"/>
              </a:rPr>
              <a:t></a:t>
            </a:r>
            <a:r>
              <a:rPr lang="en-US" sz="1800" dirty="0"/>
              <a:t>, </a:t>
            </a:r>
            <a:r>
              <a:rPr lang="en-US" sz="1800" dirty="0" smtClean="0">
                <a:latin typeface="Symbol" panose="05050102010706020507" pitchFamily="18" charset="2"/>
              </a:rPr>
              <a:t>n</a:t>
            </a:r>
            <a:r>
              <a:rPr lang="en-US" sz="1800" dirty="0" smtClean="0"/>
              <a:t>)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i="1" dirty="0" smtClean="0"/>
              <a:t>requires validating a </a:t>
            </a:r>
            <a:r>
              <a:rPr lang="en-US" sz="1800" i="1" dirty="0"/>
              <a:t>variety of theoretical </a:t>
            </a:r>
            <a:r>
              <a:rPr lang="en-US" sz="1800" i="1" dirty="0" smtClean="0"/>
              <a:t>drift </a:t>
            </a:r>
            <a:r>
              <a:rPr lang="en-US" sz="1800" i="1" dirty="0"/>
              <a:t>wave transport </a:t>
            </a:r>
            <a:r>
              <a:rPr lang="en-US" sz="1800" i="1" dirty="0" smtClean="0"/>
              <a:t>mechanisms</a:t>
            </a:r>
          </a:p>
          <a:p>
            <a:pPr marL="628650" lvl="1" indent="-284163">
              <a:defRPr/>
            </a:pPr>
            <a:r>
              <a:rPr lang="en-US" sz="1600" dirty="0" smtClean="0"/>
              <a:t>Predominantly in </a:t>
            </a:r>
            <a:r>
              <a:rPr lang="en-US" sz="1600" dirty="0"/>
              <a:t>electron-loss dominated </a:t>
            </a:r>
            <a:r>
              <a:rPr lang="en-US" sz="1600" dirty="0" smtClean="0"/>
              <a:t>regimes (</a:t>
            </a:r>
            <a:r>
              <a:rPr lang="en-US" sz="1600" i="1" dirty="0" smtClean="0"/>
              <a:t>burning plasma relevant</a:t>
            </a:r>
            <a:r>
              <a:rPr lang="en-US" sz="1600" dirty="0" smtClean="0"/>
              <a:t>)</a:t>
            </a:r>
          </a:p>
          <a:p>
            <a:pPr marL="400050" indent="-284163">
              <a:defRPr/>
            </a:pPr>
            <a:endParaRPr lang="en-US" sz="1600" dirty="0" smtClean="0"/>
          </a:p>
          <a:p>
            <a:pPr marL="400050" indent="-284163">
              <a:defRPr/>
            </a:pPr>
            <a:r>
              <a:rPr lang="en-US" sz="1800" dirty="0" smtClean="0"/>
              <a:t>High beta, strong shaping &amp; significant fast ion content challenges numerical codes </a:t>
            </a:r>
            <a:r>
              <a:rPr lang="en-US" sz="1800" dirty="0" smtClean="0">
                <a:sym typeface="Wingdings" panose="05000000000000000000" pitchFamily="2" charset="2"/>
              </a:rPr>
              <a:t></a:t>
            </a:r>
            <a:r>
              <a:rPr lang="en-US" sz="1800" i="1" dirty="0" smtClean="0">
                <a:sym typeface="Wingdings" panose="05000000000000000000" pitchFamily="2" charset="2"/>
              </a:rPr>
              <a:t> requires </a:t>
            </a:r>
            <a:r>
              <a:rPr lang="en-US" sz="1800" i="1" dirty="0" smtClean="0"/>
              <a:t>improved EM simulations </a:t>
            </a:r>
            <a:r>
              <a:rPr lang="en-US" sz="1800" i="1" dirty="0"/>
              <a:t>&amp; reduced transport </a:t>
            </a:r>
            <a:r>
              <a:rPr lang="en-US" sz="1800" i="1" dirty="0" smtClean="0"/>
              <a:t>models</a:t>
            </a:r>
          </a:p>
          <a:p>
            <a:pPr marL="628650" lvl="1" indent="-284163">
              <a:defRPr/>
            </a:pPr>
            <a:r>
              <a:rPr lang="en-US" sz="1600" dirty="0" smtClean="0"/>
              <a:t>Important for high performance AT scenarios &amp; burning plasma regimes (</a:t>
            </a:r>
            <a:r>
              <a:rPr lang="en-US" sz="1600" i="1" dirty="0" smtClean="0"/>
              <a:t>significant ITPA T&amp;C activity</a:t>
            </a:r>
            <a:r>
              <a:rPr lang="en-US" sz="1600" dirty="0" smtClean="0"/>
              <a:t>)</a:t>
            </a:r>
          </a:p>
          <a:p>
            <a:pPr marL="400050" indent="-284163">
              <a:defRPr/>
            </a:pPr>
            <a:endParaRPr lang="en-US" sz="1600" dirty="0" smtClean="0"/>
          </a:p>
          <a:p>
            <a:pPr marL="400050" indent="-284163">
              <a:defRPr/>
            </a:pPr>
            <a:r>
              <a:rPr lang="en-US" sz="1800" dirty="0" smtClean="0"/>
              <a:t>Global &amp; compressional </a:t>
            </a:r>
            <a:r>
              <a:rPr lang="en-US" sz="1800" dirty="0" err="1" smtClean="0"/>
              <a:t>Alfv</a:t>
            </a:r>
            <a:r>
              <a:rPr lang="en-US" sz="1800" dirty="0" err="1" smtClean="0">
                <a:latin typeface="Arial"/>
                <a:cs typeface="Arial"/>
              </a:rPr>
              <a:t>é</a:t>
            </a:r>
            <a:r>
              <a:rPr lang="en-US" sz="1800" dirty="0" err="1" smtClean="0"/>
              <a:t>n</a:t>
            </a:r>
            <a:r>
              <a:rPr lang="en-US" sz="1800" dirty="0" smtClean="0"/>
              <a:t> </a:t>
            </a:r>
            <a:r>
              <a:rPr lang="en-US" sz="1800" dirty="0" err="1" smtClean="0"/>
              <a:t>eigenmodes</a:t>
            </a:r>
            <a:r>
              <a:rPr lang="en-US" sz="1800" dirty="0" smtClean="0"/>
              <a:t> (GAE/CAE) influence thermal electron transport*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i="1" dirty="0" smtClean="0">
                <a:sym typeface="Wingdings" panose="05000000000000000000" pitchFamily="2" charset="2"/>
              </a:rPr>
              <a:t>requires validating stability thresholds &amp; saturation mechanisms</a:t>
            </a:r>
          </a:p>
          <a:p>
            <a:pPr marL="628650" lvl="1" indent="-284163">
              <a:defRPr/>
            </a:pPr>
            <a:r>
              <a:rPr lang="en-US" sz="1600" dirty="0" smtClean="0">
                <a:sym typeface="Wingdings" panose="05000000000000000000" pitchFamily="2" charset="2"/>
              </a:rPr>
              <a:t>Important to understand dependence on </a:t>
            </a:r>
            <a:r>
              <a:rPr lang="en-US" sz="1600" dirty="0" err="1" smtClean="0">
                <a:sym typeface="Wingdings" panose="05000000000000000000" pitchFamily="2" charset="2"/>
              </a:rPr>
              <a:t>V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fast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sym typeface="Wingdings" panose="05000000000000000000" pitchFamily="2" charset="2"/>
              </a:rPr>
              <a:t>V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Alfv</a:t>
            </a:r>
            <a:r>
              <a:rPr lang="en-US" sz="1600" baseline="-25000" dirty="0" err="1" smtClean="0">
                <a:latin typeface="Arial"/>
                <a:cs typeface="Arial"/>
                <a:sym typeface="Wingdings" panose="05000000000000000000" pitchFamily="2" charset="2"/>
              </a:rPr>
              <a:t>é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n</a:t>
            </a:r>
            <a:r>
              <a:rPr lang="en-US" sz="1600" dirty="0" smtClean="0"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fast</a:t>
            </a:r>
            <a:r>
              <a:rPr lang="en-US" sz="1600" dirty="0" smtClean="0">
                <a:sym typeface="Wingdings" panose="05000000000000000000" pitchFamily="2" charset="2"/>
              </a:rPr>
              <a:t>/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tot</a:t>
            </a:r>
            <a:r>
              <a:rPr lang="en-US" sz="1600" dirty="0" smtClean="0">
                <a:sym typeface="Wingdings" panose="05000000000000000000" pitchFamily="2" charset="2"/>
              </a:rPr>
              <a:t>, and fast-ion phase space </a:t>
            </a:r>
            <a:r>
              <a:rPr lang="en-US" sz="1600" dirty="0" smtClean="0"/>
              <a:t>and consequences in burning plasma regimes </a:t>
            </a:r>
            <a:r>
              <a:rPr lang="en-US" sz="1600" i="1" dirty="0"/>
              <a:t>(see </a:t>
            </a:r>
            <a:r>
              <a:rPr lang="en-US" sz="1600" i="1" dirty="0" err="1"/>
              <a:t>Podest</a:t>
            </a:r>
            <a:r>
              <a:rPr lang="en-US" sz="1600" i="1" dirty="0" err="1">
                <a:latin typeface="Arial"/>
                <a:cs typeface="Arial"/>
              </a:rPr>
              <a:t>à</a:t>
            </a:r>
            <a:r>
              <a:rPr lang="en-US" sz="1600" i="1" dirty="0"/>
              <a:t> talk)</a:t>
            </a:r>
            <a:endParaRPr lang="en-US" sz="1600" dirty="0" smtClean="0"/>
          </a:p>
          <a:p>
            <a:pPr marL="573087" lvl="2" indent="0">
              <a:buNone/>
              <a:defRPr/>
            </a:pPr>
            <a:r>
              <a:rPr lang="en-US" sz="1400" dirty="0" smtClean="0"/>
              <a:t>*Transport occurs through</a:t>
            </a:r>
            <a:r>
              <a:rPr lang="en-US" sz="1400" dirty="0" smtClean="0">
                <a:sym typeface="Wingdings" panose="05000000000000000000" pitchFamily="2" charset="2"/>
              </a:rPr>
              <a:t> </a:t>
            </a:r>
            <a:r>
              <a:rPr lang="en-US" sz="1400" dirty="0">
                <a:sym typeface="Wingdings" panose="05000000000000000000" pitchFamily="2" charset="2"/>
              </a:rPr>
              <a:t>stochastic electron </a:t>
            </a:r>
            <a:r>
              <a:rPr lang="en-US" sz="1400" dirty="0" smtClean="0">
                <a:sym typeface="Wingdings" panose="05000000000000000000" pitchFamily="2" charset="2"/>
              </a:rPr>
              <a:t>orbits &amp; </a:t>
            </a:r>
            <a:r>
              <a:rPr lang="en-US" sz="1400" dirty="0">
                <a:sym typeface="Wingdings" panose="05000000000000000000" pitchFamily="2" charset="2"/>
              </a:rPr>
              <a:t>CAE-KAW </a:t>
            </a:r>
            <a:r>
              <a:rPr lang="en-US" sz="1400" dirty="0" smtClean="0">
                <a:sym typeface="Wingdings" panose="05000000000000000000" pitchFamily="2" charset="2"/>
              </a:rPr>
              <a:t>coupling (backup slides)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The challenges confronted by NSTX-U T&amp;T research benefit </a:t>
            </a:r>
            <a:r>
              <a:rPr lang="en-US" sz="2400" b="1" dirty="0" smtClean="0"/>
              <a:t>the broader tokamak community &amp; burning plasma regimes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3761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Background and research goals</a:t>
            </a:r>
          </a:p>
          <a:p>
            <a:endParaRPr lang="en-US" sz="2400" dirty="0"/>
          </a:p>
          <a:p>
            <a:r>
              <a:rPr lang="en-US" sz="2400" dirty="0" smtClean="0"/>
              <a:t>Recent highlights supporting research plans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Near term and longer-term research plans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Summary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2114550"/>
            <a:ext cx="4011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6699"/>
                </a:solidFill>
              </a:rPr>
              <a:t>See Y. Ren, NF (2017) for recent review paper</a:t>
            </a:r>
            <a:endParaRPr lang="en-US" sz="14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29524</TotalTime>
  <Words>2793</Words>
  <Application>Microsoft Office PowerPoint</Application>
  <PresentationFormat>On-screen Show (16:9)</PresentationFormat>
  <Paragraphs>322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NSTX Upgrade</vt:lpstr>
      <vt:lpstr>Equation</vt:lpstr>
      <vt:lpstr>NSTX-U Transport &amp; Turbulence (T&amp;T) research</vt:lpstr>
      <vt:lpstr>OUTLINE</vt:lpstr>
      <vt:lpstr>OUTLINE</vt:lpstr>
      <vt:lpstr>Understanding confinement scaling (tE~1/n) at low collisionality is critical for future spherical tokamaks (ST)</vt:lpstr>
      <vt:lpstr>Many features of low aspect ratio + high beta are stabilizing to electrostatic toroidal drift waves</vt:lpstr>
      <vt:lpstr>NSTX-U T&amp;T research addresses high-priority ST-specific transport issues </vt:lpstr>
      <vt:lpstr>The challenges confronted by NSTX-U T&amp;T research benefit the broader tokamak community &amp; burning plasma regimes</vt:lpstr>
      <vt:lpstr>The challenges confronted by NSTX-U T&amp;T research benefit the broader tokamak community &amp; burning plasma regimes</vt:lpstr>
      <vt:lpstr>OUTLINE</vt:lpstr>
      <vt:lpstr>FY18 Milestone &amp; collaborations address priority T&amp;T issues in preparation for NSTX-U operations</vt:lpstr>
      <vt:lpstr>High b NSTX transport validation studies highlight the importance of electromagnetic microturbulence</vt:lpstr>
      <vt:lpstr>Nonlinear gyrokinetic simulations &amp; transport models are evolving to address challenges at high b</vt:lpstr>
      <vt:lpstr>NSTX-U research will advance high-k measurement for validating ETG &amp; multi-scale simulations</vt:lpstr>
      <vt:lpstr>NSTX-U L-mode operation provides valuable flexibility for physics validation studies</vt:lpstr>
      <vt:lpstr>OUTLINE</vt:lpstr>
      <vt:lpstr>Near-term NSTX-U operational &amp; research T&amp;T plans focus predominantly on electron thermal transport</vt:lpstr>
      <vt:lpstr>Longer-term T&amp;T research plans will use facility enhancements to support integrated operational goals</vt:lpstr>
      <vt:lpstr>OUTLINE</vt:lpstr>
      <vt:lpstr>Summary: NSTX-U T&amp;T research is addressing key issues for ST &amp; MFE research</vt:lpstr>
      <vt:lpstr>BACKUP SLIDES</vt:lpstr>
      <vt:lpstr>PowerPoint Presentation</vt:lpstr>
      <vt:lpstr>PowerPoint Presentation</vt:lpstr>
      <vt:lpstr>PowerPoint Presentation</vt:lpstr>
      <vt:lpstr>Nonlinear simulations of core MTM turbulence predict significant transport at high b &amp; n</vt:lpstr>
      <vt:lpstr>At high b &amp; lower n, KBM modes are predicted in the core  may set limit to NSTX-U confinement scaling</vt:lpstr>
      <vt:lpstr>Global electrostatic simulations illustrate importance of non-local effects at finite-r*=ri/a</vt:lpstr>
      <vt:lpstr>PowerPoint Presentation</vt:lpstr>
      <vt:lpstr>Microwave scattering used to detect high-k (~mm) fluctuations in NSTX</vt:lpstr>
      <vt:lpstr>NSTX research has extended understanding the role of high-k turbulence on electron transport</vt:lpstr>
      <vt:lpstr>Priority NSTX-U operational &amp; research T&amp;T plans will focus on electron thermal transport</vt:lpstr>
      <vt:lpstr>Long-term T&amp;T research plans will use facility enhancements to support integrated operational 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Walter Guttenfelder</cp:lastModifiedBy>
  <cp:revision>929</cp:revision>
  <dcterms:created xsi:type="dcterms:W3CDTF">2015-07-16T16:59:24Z</dcterms:created>
  <dcterms:modified xsi:type="dcterms:W3CDTF">2018-01-08T17:16:16Z</dcterms:modified>
</cp:coreProperties>
</file>