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70" r:id="rId3"/>
    <p:sldId id="272" r:id="rId4"/>
    <p:sldId id="1903" r:id="rId5"/>
    <p:sldId id="335" r:id="rId6"/>
    <p:sldId id="1895" r:id="rId7"/>
    <p:sldId id="1896" r:id="rId8"/>
    <p:sldId id="1897" r:id="rId9"/>
    <p:sldId id="1898" r:id="rId10"/>
    <p:sldId id="1900" r:id="rId11"/>
    <p:sldId id="1902" r:id="rId12"/>
    <p:sldId id="304" r:id="rId13"/>
    <p:sldId id="287" r:id="rId14"/>
    <p:sldId id="273" r:id="rId15"/>
    <p:sldId id="284" r:id="rId16"/>
    <p:sldId id="275" r:id="rId17"/>
    <p:sldId id="285" r:id="rId18"/>
    <p:sldId id="1871" r:id="rId19"/>
    <p:sldId id="1890" r:id="rId20"/>
    <p:sldId id="340" r:id="rId21"/>
    <p:sldId id="1905" r:id="rId22"/>
    <p:sldId id="1904" r:id="rId23"/>
    <p:sldId id="280" r:id="rId24"/>
    <p:sldId id="282" r:id="rId25"/>
    <p:sldId id="283" r:id="rId26"/>
    <p:sldId id="293" r:id="rId27"/>
    <p:sldId id="334" r:id="rId28"/>
    <p:sldId id="300" r:id="rId29"/>
    <p:sldId id="276" r:id="rId30"/>
    <p:sldId id="303" r:id="rId31"/>
    <p:sldId id="286" r:id="rId32"/>
    <p:sldId id="1906" r:id="rId33"/>
  </p:sldIdLst>
  <p:sldSz cx="9144000" cy="5715000" type="screen16x10"/>
  <p:notesSz cx="69342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  <p15:guide id="4" orient="horz" pos="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 userDrawn="1">
          <p15:clr>
            <a:srgbClr val="A4A3A4"/>
          </p15:clr>
        </p15:guide>
        <p15:guide id="2" pos="218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arles Neumeyer" initials="US" lastIdx="12" clrIdx="0"/>
  <p:cmAuthor id="1" name="Stephen W. Langish" initials="SWL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66CC"/>
    <a:srgbClr val="0033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86"/>
    <p:restoredTop sz="96327" autoAdjust="0"/>
  </p:normalViewPr>
  <p:slideViewPr>
    <p:cSldViewPr>
      <p:cViewPr varScale="1">
        <p:scale>
          <a:sx n="140" d="100"/>
          <a:sy n="140" d="100"/>
        </p:scale>
        <p:origin x="920" y="192"/>
      </p:cViewPr>
      <p:guideLst>
        <p:guide orient="horz" pos="2160"/>
        <p:guide pos="2880"/>
        <p:guide orient="horz" pos="1800"/>
        <p:guide orient="horz" pos="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68"/>
    </p:cViewPr>
  </p:sorterViewPr>
  <p:notesViewPr>
    <p:cSldViewPr showGuides="1">
      <p:cViewPr varScale="1">
        <p:scale>
          <a:sx n="85" d="100"/>
          <a:sy n="85" d="100"/>
        </p:scale>
        <p:origin x="-3774" y="-96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6" y="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/>
          <a:lstStyle>
            <a:lvl1pPr algn="r">
              <a:defRPr sz="1200"/>
            </a:lvl1pPr>
          </a:lstStyle>
          <a:p>
            <a:fld id="{30C069B7-8793-EA46-9E41-D624F9824C94}" type="datetimeFigureOut">
              <a:rPr lang="en-US" smtClean="0"/>
              <a:pPr/>
              <a:t>9/8/19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6" y="875759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 anchor="b"/>
          <a:lstStyle>
            <a:lvl1pPr algn="r">
              <a:defRPr sz="1200"/>
            </a:lvl1pPr>
          </a:lstStyle>
          <a:p>
            <a:fld id="{0292AA02-C53E-F342-B05C-3E18A964F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5472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/>
          <a:lstStyle>
            <a:lvl1pPr algn="r">
              <a:defRPr sz="1200"/>
            </a:lvl1pPr>
          </a:lstStyle>
          <a:p>
            <a:fld id="{E86692B0-D8B0-40AD-903E-8E444ED69D18}" type="datetimeFigureOut">
              <a:rPr lang="en-US" smtClean="0"/>
              <a:pPr/>
              <a:t>9/8/19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690563"/>
            <a:ext cx="5534025" cy="3459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7" tIns="46154" rIns="92307" bIns="4615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307" tIns="46154" rIns="92307" bIns="4615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57590"/>
            <a:ext cx="3004820" cy="461010"/>
          </a:xfrm>
          <a:prstGeom prst="rect">
            <a:avLst/>
          </a:prstGeom>
        </p:spPr>
        <p:txBody>
          <a:bodyPr vert="horz" lIns="92307" tIns="46154" rIns="92307" bIns="46154" rtlCol="0" anchor="b"/>
          <a:lstStyle>
            <a:lvl1pPr algn="r">
              <a:defRPr sz="1200"/>
            </a:lvl1pPr>
          </a:lstStyle>
          <a:p>
            <a:fld id="{FC564DD7-C63C-46AC-A92D-D66A4590EC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5674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564DD7-C63C-46AC-A92D-D66A4590ECD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750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690563"/>
            <a:ext cx="5534025" cy="3459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NOW?</a:t>
            </a:r>
          </a:p>
          <a:p>
            <a:endParaRPr lang="en-US" dirty="0"/>
          </a:p>
          <a:p>
            <a:r>
              <a:rPr lang="en-US" dirty="0"/>
              <a:t>The</a:t>
            </a:r>
            <a:r>
              <a:rPr lang="en-US" baseline="0" dirty="0"/>
              <a:t> PMI workshop process was designed to identify the key scientific questions that need to be answered TODAY if they are to be cooked into TOMORROW’s reactor.</a:t>
            </a:r>
          </a:p>
          <a:p>
            <a:endParaRPr lang="en-US" baseline="0" dirty="0"/>
          </a:p>
          <a:p>
            <a:r>
              <a:rPr lang="en-US" baseline="0" dirty="0"/>
              <a:t>IN reviewing them, though, I was again amazed at how nearly all of them use the word “reactor”.</a:t>
            </a:r>
          </a:p>
          <a:p>
            <a:r>
              <a:rPr lang="en-US" baseline="0" dirty="0"/>
              <a:t>These were covered by Matt, but if you look in the text, nearly all of them had some reference also to liquids</a:t>
            </a:r>
          </a:p>
          <a:p>
            <a:r>
              <a:rPr lang="en-US" baseline="0" dirty="0"/>
              <a:t>[Go through A-E]</a:t>
            </a:r>
          </a:p>
          <a:p>
            <a:endParaRPr lang="en-US" baseline="0" dirty="0"/>
          </a:p>
          <a:p>
            <a:r>
              <a:rPr lang="en-US" baseline="0" dirty="0"/>
              <a:t>In </a:t>
            </a:r>
            <a:r>
              <a:rPr lang="en-US" baseline="0" dirty="0" err="1"/>
              <a:t>addtion</a:t>
            </a:r>
            <a:r>
              <a:rPr lang="en-US" baseline="0" dirty="0"/>
              <a:t> to the PRDs, the workshop also identified several cross-cutting activities that reach across PRDs:</a:t>
            </a:r>
          </a:p>
          <a:p>
            <a:r>
              <a:rPr lang="en-US" baseline="0" dirty="0"/>
              <a:t>A research thrust on NSTX-U on liquids is highly cross-cutting.</a:t>
            </a:r>
          </a:p>
          <a:p>
            <a:endParaRPr lang="en-US" baseline="0" dirty="0"/>
          </a:p>
          <a:p>
            <a:r>
              <a:rPr lang="en-US" baseline="0" dirty="0"/>
              <a:t>That addresses why NOW?  But why NSTX-U?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400B2-87AA-4DB1-B67D-2C60F639660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95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690563"/>
            <a:ext cx="5534025" cy="3459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NOW?</a:t>
            </a:r>
          </a:p>
          <a:p>
            <a:endParaRPr lang="en-US" dirty="0"/>
          </a:p>
          <a:p>
            <a:r>
              <a:rPr lang="en-US" dirty="0"/>
              <a:t>The</a:t>
            </a:r>
            <a:r>
              <a:rPr lang="en-US" baseline="0" dirty="0"/>
              <a:t> PMI workshop process was designed to identify the key scientific questions that need to be answered TODAY if they are to be cooked into TOMORROW’s reactor.</a:t>
            </a:r>
          </a:p>
          <a:p>
            <a:endParaRPr lang="en-US" baseline="0" dirty="0"/>
          </a:p>
          <a:p>
            <a:r>
              <a:rPr lang="en-US" baseline="0" dirty="0"/>
              <a:t>IN reviewing them, though, I was again amazed at how nearly all of them use the word “reactor”.</a:t>
            </a:r>
          </a:p>
          <a:p>
            <a:r>
              <a:rPr lang="en-US" baseline="0" dirty="0"/>
              <a:t>These were covered by Matt, but if you look in the text, nearly all of them had some reference also to liquids</a:t>
            </a:r>
          </a:p>
          <a:p>
            <a:r>
              <a:rPr lang="en-US" baseline="0" dirty="0"/>
              <a:t>[Go through A-E]</a:t>
            </a:r>
          </a:p>
          <a:p>
            <a:endParaRPr lang="en-US" baseline="0" dirty="0"/>
          </a:p>
          <a:p>
            <a:r>
              <a:rPr lang="en-US" baseline="0" dirty="0"/>
              <a:t>In </a:t>
            </a:r>
            <a:r>
              <a:rPr lang="en-US" baseline="0" dirty="0" err="1"/>
              <a:t>addtion</a:t>
            </a:r>
            <a:r>
              <a:rPr lang="en-US" baseline="0" dirty="0"/>
              <a:t> to the PRDs, the workshop also identified several cross-cutting activities that reach across PRDs:</a:t>
            </a:r>
          </a:p>
          <a:p>
            <a:r>
              <a:rPr lang="en-US" baseline="0" dirty="0"/>
              <a:t>A research thrust on NSTX-U on liquids is highly cross-cutting.</a:t>
            </a:r>
          </a:p>
          <a:p>
            <a:endParaRPr lang="en-US" baseline="0" dirty="0"/>
          </a:p>
          <a:p>
            <a:r>
              <a:rPr lang="en-US" baseline="0" dirty="0"/>
              <a:t>That addresses why NOW?  But why NSTX-U?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6400B2-87AA-4DB1-B67D-2C60F639660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9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564DD7-C63C-46AC-A92D-D66A4590ECD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729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564DD7-C63C-46AC-A92D-D66A4590ECD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183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564DD7-C63C-46AC-A92D-D66A4590ECD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957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B59C5-08C7-A344-A12B-6EDDE548F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14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B59C5-08C7-A344-A12B-6EDDE548F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38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B59C5-08C7-A344-A12B-6EDDE548F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89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B59C5-08C7-A344-A12B-6EDDE548F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94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B59C5-08C7-A344-A12B-6EDDE548F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12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DO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87510"/>
            <a:ext cx="7543800" cy="2161646"/>
          </a:xfrm>
        </p:spPr>
        <p:txBody>
          <a:bodyPr anchor="ctr"/>
          <a:lstStyle>
            <a:lvl1pPr>
              <a:lnSpc>
                <a:spcPct val="80000"/>
              </a:lnSpc>
              <a:defRPr sz="4400" b="1">
                <a:ln>
                  <a:noFill/>
                </a:ln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810006"/>
            <a:ext cx="7543800" cy="253999"/>
          </a:xfrm>
        </p:spPr>
        <p:txBody>
          <a:bodyPr tIns="0" bIns="0" anchor="t">
            <a:normAutofit/>
          </a:bodyPr>
          <a:lstStyle>
            <a:lvl1pPr marL="0" indent="0" algn="l">
              <a:buNone/>
              <a:defRPr sz="2000" baseline="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3749146"/>
            <a:ext cx="816864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4071117"/>
            <a:ext cx="7543800" cy="246887"/>
          </a:xfrm>
        </p:spPr>
        <p:txBody>
          <a:bodyPr tIns="0" bIns="0" anchor="t">
            <a:noAutofit/>
          </a:bodyPr>
          <a:lstStyle>
            <a:lvl1pPr marL="0" indent="0" algn="l">
              <a:buNone/>
              <a:defRPr sz="2000">
                <a:solidFill>
                  <a:srgbClr val="5ABFD9"/>
                </a:solidFill>
              </a:defRPr>
            </a:lvl1pPr>
            <a:lvl2pPr algn="l">
              <a:defRPr sz="1800">
                <a:solidFill>
                  <a:srgbClr val="5ABFD9"/>
                </a:solidFill>
              </a:defRPr>
            </a:lvl2pPr>
            <a:lvl3pPr algn="l">
              <a:defRPr sz="1600">
                <a:solidFill>
                  <a:srgbClr val="5ABFD9"/>
                </a:solidFill>
              </a:defRPr>
            </a:lvl3pPr>
            <a:lvl4pPr algn="l">
              <a:defRPr sz="1400">
                <a:solidFill>
                  <a:srgbClr val="5ABFD9"/>
                </a:solidFill>
              </a:defRPr>
            </a:lvl4pPr>
            <a:lvl5pPr algn="l">
              <a:defRPr sz="1200">
                <a:solidFill>
                  <a:srgbClr val="5ABFD9"/>
                </a:solidFill>
              </a:defRPr>
            </a:lvl5pPr>
          </a:lstStyle>
          <a:p>
            <a:pPr lvl="0"/>
            <a:r>
              <a:rPr lang="en-US" dirty="0"/>
              <a:t>November 9, 2016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7867" y="4954966"/>
            <a:ext cx="533400" cy="267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7867" y="4954966"/>
            <a:ext cx="533400" cy="267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81000" y="889000"/>
            <a:ext cx="8433064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Head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063" y="416452"/>
            <a:ext cx="8511872" cy="61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0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866"/>
            <a:ext cx="9144000" cy="723634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52400" y="1079500"/>
            <a:ext cx="8839200" cy="438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  <a:lvl2pPr>
              <a:defRPr sz="2000">
                <a:solidFill>
                  <a:srgbClr val="0066CC"/>
                </a:solidFill>
              </a:defRPr>
            </a:lvl2pPr>
            <a:lvl3pPr>
              <a:defRPr sz="1800">
                <a:solidFill>
                  <a:srgbClr val="C00000"/>
                </a:solidFill>
              </a:defRPr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952500"/>
            <a:ext cx="816864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534400" y="5524500"/>
            <a:ext cx="548640" cy="190500"/>
          </a:xfrm>
          <a:prstGeom prst="bracketPair">
            <a:avLst>
              <a:gd name="adj" fmla="val 17949"/>
            </a:avLst>
          </a:prstGeom>
          <a:noFill/>
          <a:ln w="19050">
            <a:noFill/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A58D50E-4A1C-D745-8EB4-193C227A261C}" type="slidenum">
              <a:rPr lang="en-US" sz="1000" b="1" smtClean="0"/>
              <a:pPr algn="r"/>
              <a:t>‹#›</a:t>
            </a:fld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53119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889000"/>
            <a:ext cx="4419600" cy="45085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4648200" y="889000"/>
            <a:ext cx="4419600" cy="45085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495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34328"/>
            <a:ext cx="9144000" cy="39735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9-10,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PPPL Advisory Board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0" y="601192"/>
            <a:ext cx="9144000" cy="533136"/>
          </a:xfrm>
        </p:spPr>
        <p:txBody>
          <a:bodyPr tIns="45720" anchor="t">
            <a:normAutofit/>
          </a:bodyPr>
          <a:lstStyle>
            <a:lvl1pPr marL="0" indent="0" algn="ctr">
              <a:buNone/>
              <a:defRPr sz="2000" b="1">
                <a:solidFill>
                  <a:srgbClr val="E275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7595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81854"/>
            <a:ext cx="4495800" cy="4523284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81854"/>
            <a:ext cx="4495800" cy="4523284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9-10,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PPPL Advisory Board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26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28866"/>
            <a:ext cx="9144000" cy="723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76200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"/>
            <a:ext cx="9144000" cy="2288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4572000"/>
            <a:ext cx="685800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7760" y="5524500"/>
            <a:ext cx="396240" cy="190500"/>
          </a:xfrm>
          <a:prstGeom prst="bracketPair">
            <a:avLst>
              <a:gd name="adj" fmla="val 17949"/>
            </a:avLst>
          </a:prstGeom>
          <a:noFill/>
          <a:ln w="19050">
            <a:noFill/>
          </a:ln>
        </p:spPr>
        <p:txBody>
          <a:bodyPr vert="horz" lIns="0" tIns="0" rIns="0" bIns="0" rtlCol="0" anchor="ctr"/>
          <a:lstStyle>
            <a:lvl1pPr algn="ctr">
              <a:defRPr sz="11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58D50E-4A1C-D745-8EB4-193C227A261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52500"/>
            <a:ext cx="816864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3299472" y="5438004"/>
            <a:ext cx="2863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latin typeface="+mn-lt"/>
              </a:rPr>
              <a:t>NSTX-U PAC-40: Liquid Metal PFCs (Maingi)</a:t>
            </a:r>
          </a:p>
        </p:txBody>
      </p:sp>
      <p:pic>
        <p:nvPicPr>
          <p:cNvPr id="2050" name="Picture 2" descr="https://nstx.pppl.gov/DragNDrop/Presentation_Template/NSTX-U_logo_thick_font_transparent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3" y="5482169"/>
            <a:ext cx="686857" cy="1771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20" r:id="rId2"/>
    <p:sldLayoutId id="2147483721" r:id="rId3"/>
    <p:sldLayoutId id="2147483722" r:id="rId4"/>
    <p:sldLayoutId id="2147483723" r:id="rId5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accent6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image" Target="../media/image22.jpe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16.pn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333500"/>
            <a:ext cx="8534400" cy="1689100"/>
          </a:xfrm>
        </p:spPr>
        <p:txBody>
          <a:bodyPr anchor="ctr"/>
          <a:lstStyle/>
          <a:p>
            <a:r>
              <a:rPr lang="en-US" dirty="0"/>
              <a:t>Liquid </a:t>
            </a:r>
            <a:r>
              <a:rPr lang="en-US" sz="4400" b="1" dirty="0"/>
              <a:t>metal PFC program for NSTX-U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2000" y="3848100"/>
            <a:ext cx="7629612" cy="1270000"/>
          </a:xfrm>
        </p:spPr>
        <p:txBody>
          <a:bodyPr/>
          <a:lstStyle/>
          <a:p>
            <a:r>
              <a:rPr lang="en-US" sz="2400" b="1" dirty="0"/>
              <a:t>Rajesh Maingi</a:t>
            </a:r>
          </a:p>
          <a:p>
            <a:r>
              <a:rPr lang="en-US" sz="2400" b="1" dirty="0"/>
              <a:t>(Partial response to Charge #3 and comments in the last PAC report)</a:t>
            </a:r>
            <a:endParaRPr lang="en-US" sz="2400" dirty="0"/>
          </a:p>
        </p:txBody>
      </p:sp>
      <p:sp>
        <p:nvSpPr>
          <p:cNvPr id="6" name="AutoShape 4" descr="Image result for pppl logo"/>
          <p:cNvSpPr>
            <a:spLocks noChangeAspect="1" noChangeArrowheads="1"/>
          </p:cNvSpPr>
          <p:nvPr/>
        </p:nvSpPr>
        <p:spPr bwMode="auto">
          <a:xfrm>
            <a:off x="155575" y="-120381"/>
            <a:ext cx="304800" cy="254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6" descr="Image result for pppl logo"/>
          <p:cNvSpPr>
            <a:spLocks noChangeAspect="1" noChangeArrowheads="1"/>
          </p:cNvSpPr>
          <p:nvPr/>
        </p:nvSpPr>
        <p:spPr bwMode="auto">
          <a:xfrm>
            <a:off x="307975" y="6620"/>
            <a:ext cx="304800" cy="254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8" descr="Image result for pppl logo"/>
          <p:cNvSpPr>
            <a:spLocks noChangeAspect="1" noChangeArrowheads="1"/>
          </p:cNvSpPr>
          <p:nvPr/>
        </p:nvSpPr>
        <p:spPr bwMode="auto">
          <a:xfrm>
            <a:off x="460375" y="133620"/>
            <a:ext cx="304800" cy="254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" name="Picture 9" descr="princeton-university-logo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03" y="5318088"/>
            <a:ext cx="1001268" cy="2788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459396"/>
            <a:ext cx="7010400" cy="255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PPL_logo_horizontal_gradient_72dpi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94" y="5318087"/>
            <a:ext cx="1403604" cy="283464"/>
          </a:xfrm>
          <a:prstGeom prst="rect">
            <a:avLst/>
          </a:prstGeom>
        </p:spPr>
      </p:pic>
      <p:sp>
        <p:nvSpPr>
          <p:cNvPr id="12" name="Text Placeholder 3"/>
          <p:cNvSpPr txBox="1">
            <a:spLocks/>
          </p:cNvSpPr>
          <p:nvPr/>
        </p:nvSpPr>
        <p:spPr>
          <a:xfrm>
            <a:off x="762000" y="3314700"/>
            <a:ext cx="7629612" cy="1219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rgbClr val="5ABFD9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rgbClr val="5ABFD9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rgbClr val="5ABFD9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rgbClr val="5ABFD9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200" kern="1200" baseline="0">
                <a:solidFill>
                  <a:srgbClr val="5ABFD9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6"/>
                </a:solidFill>
              </a:rPr>
              <a:t>NSTX-U PAC40 – Sept. 11, 2019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5360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6783C-0AAD-2F41-80B9-FD6AC3AAB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" y="240031"/>
            <a:ext cx="9235440" cy="569387"/>
          </a:xfrm>
        </p:spPr>
        <p:txBody>
          <a:bodyPr/>
          <a:lstStyle/>
          <a:p>
            <a:pPr algn="ctr"/>
            <a:r>
              <a:rPr lang="en-US" sz="3000" dirty="0"/>
              <a:t>Liquid Metal Experiment: LM Flow Experiment at PPPL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BB065-A082-344D-93B7-01949AF0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10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35E389-CC0C-1B4D-940B-96D535E42E25}"/>
              </a:ext>
            </a:extLst>
          </p:cNvPr>
          <p:cNvSpPr txBox="1"/>
          <p:nvPr/>
        </p:nvSpPr>
        <p:spPr>
          <a:xfrm>
            <a:off x="490441" y="942445"/>
            <a:ext cx="484355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LMX is a chute flowing experiment, using </a:t>
            </a:r>
            <a:r>
              <a:rPr lang="en-US" sz="2000" dirty="0" err="1"/>
              <a:t>GaInSn</a:t>
            </a:r>
            <a:r>
              <a:rPr lang="en-US" sz="2000" dirty="0"/>
              <a:t> (safe, can be open to air or water)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333FF"/>
                </a:solidFill>
              </a:rPr>
              <a:t>B</a:t>
            </a:r>
            <a:r>
              <a:rPr lang="en-US" baseline="-25000" dirty="0" err="1">
                <a:solidFill>
                  <a:srgbClr val="3333FF"/>
                </a:solidFill>
              </a:rPr>
              <a:t>max</a:t>
            </a:r>
            <a:r>
              <a:rPr lang="en-US" dirty="0">
                <a:solidFill>
                  <a:srgbClr val="3333FF"/>
                </a:solidFill>
              </a:rPr>
              <a:t> = 0.33 T, uniform, perpendicular to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FF"/>
                </a:solidFill>
              </a:rPr>
              <a:t>Chute width, length = 10.9 cm, 70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FF"/>
                </a:solidFill>
              </a:rPr>
              <a:t>LM thickness ~ 2 cm, v ~ 1-3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FF"/>
                </a:solidFill>
              </a:rPr>
              <a:t>Electrodes for driving currents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FF"/>
                </a:solidFill>
              </a:rPr>
              <a:t>Piping, chute, other parts are plastic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FF"/>
                </a:solidFill>
              </a:rPr>
              <a:t>Low temperature (25 C)</a:t>
            </a:r>
          </a:p>
          <a:p>
            <a:endParaRPr lang="en-US" dirty="0"/>
          </a:p>
          <a:p>
            <a:r>
              <a:rPr lang="en-US" sz="2000" dirty="0"/>
              <a:t>Year 1 experiments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F11FF"/>
                </a:solidFill>
              </a:rPr>
              <a:t>LM MHD flow vs simulations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F11FF"/>
                </a:solidFill>
              </a:rPr>
              <a:t>Heating/mixing vs simulations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F11FF"/>
                </a:solidFill>
              </a:rPr>
              <a:t>Nozzle size/flow speed vs simulations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F11FF"/>
                </a:solidFill>
              </a:rPr>
              <a:t>Detailed examination of upgrades/parameter space accessible/what is prototypical of concept design</a:t>
            </a:r>
          </a:p>
        </p:txBody>
      </p:sp>
      <p:pic>
        <p:nvPicPr>
          <p:cNvPr id="9" name="Picture 8" descr="lmx1.pdf">
            <a:extLst>
              <a:ext uri="{FF2B5EF4-FFF2-40B4-BE49-F238E27FC236}">
                <a16:creationId xmlns:a16="http://schemas.microsoft.com/office/drawing/2014/main" id="{2725A27F-972A-244F-8B6A-9AC1DD69EE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40889" r="21538" b="37777"/>
          <a:stretch/>
        </p:blipFill>
        <p:spPr>
          <a:xfrm>
            <a:off x="5198825" y="1196892"/>
            <a:ext cx="3912821" cy="1771844"/>
          </a:xfrm>
          <a:prstGeom prst="rect">
            <a:avLst/>
          </a:prstGeom>
        </p:spPr>
      </p:pic>
      <p:pic>
        <p:nvPicPr>
          <p:cNvPr id="10" name="Picture 9" descr="lmx2.pdf">
            <a:extLst>
              <a:ext uri="{FF2B5EF4-FFF2-40B4-BE49-F238E27FC236}">
                <a16:creationId xmlns:a16="http://schemas.microsoft.com/office/drawing/2014/main" id="{D33C5F26-E575-E34C-BB90-DC43899775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2" t="8303" r="9835" b="5920"/>
          <a:stretch/>
        </p:blipFill>
        <p:spPr>
          <a:xfrm rot="5400000">
            <a:off x="6343667" y="2599482"/>
            <a:ext cx="2124487" cy="2971202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AA0D71D-0F67-FF47-B29C-1F26240656B9}"/>
              </a:ext>
            </a:extLst>
          </p:cNvPr>
          <p:cNvSpPr txBox="1">
            <a:spLocks/>
          </p:cNvSpPr>
          <p:nvPr/>
        </p:nvSpPr>
        <p:spPr>
          <a:xfrm>
            <a:off x="5920309" y="5147327"/>
            <a:ext cx="3032295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/>
                <a:cs typeface="Arial"/>
              </a:rPr>
              <a:t>M. </a:t>
            </a:r>
            <a:r>
              <a:rPr lang="en-US" sz="1000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Hvasta</a:t>
            </a:r>
            <a:r>
              <a:rPr lang="en-US" sz="1000" kern="0" dirty="0">
                <a:solidFill>
                  <a:sysClr val="windowText" lastClr="000000"/>
                </a:solidFill>
                <a:latin typeface="Arial"/>
                <a:cs typeface="Arial"/>
              </a:rPr>
              <a:t> et al., </a:t>
            </a:r>
            <a:r>
              <a:rPr lang="en-US" sz="1000" i="1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Nucl</a:t>
            </a:r>
            <a:r>
              <a:rPr lang="en-US" sz="10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. Fusion </a:t>
            </a:r>
            <a:r>
              <a:rPr lang="en-US" sz="10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58</a:t>
            </a:r>
            <a:r>
              <a:rPr lang="en-US" sz="1000" kern="0" dirty="0">
                <a:solidFill>
                  <a:sysClr val="windowText" lastClr="000000"/>
                </a:solidFill>
                <a:latin typeface="Arial"/>
                <a:cs typeface="Arial"/>
              </a:rPr>
              <a:t> (2018) 016022</a:t>
            </a:r>
          </a:p>
          <a:p>
            <a:pPr algn="l">
              <a:defRPr/>
            </a:pPr>
            <a:r>
              <a:rPr lang="en-US" sz="1000" kern="0" dirty="0">
                <a:solidFill>
                  <a:sysClr val="windowText" lastClr="000000"/>
                </a:solidFill>
                <a:latin typeface="Arial"/>
                <a:cs typeface="Arial"/>
              </a:rPr>
              <a:t>M. </a:t>
            </a:r>
            <a:r>
              <a:rPr lang="en-US" sz="1000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Modestov</a:t>
            </a:r>
            <a:r>
              <a:rPr lang="en-US" sz="1000" kern="0" dirty="0">
                <a:solidFill>
                  <a:sysClr val="windowText" lastClr="000000"/>
                </a:solidFill>
                <a:latin typeface="Arial"/>
                <a:cs typeface="Arial"/>
              </a:rPr>
              <a:t> et al., </a:t>
            </a:r>
            <a:r>
              <a:rPr lang="en-US" sz="1000" i="1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Nucl</a:t>
            </a:r>
            <a:r>
              <a:rPr lang="en-US" sz="10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. Fusion </a:t>
            </a:r>
            <a:r>
              <a:rPr lang="en-US" sz="10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58</a:t>
            </a:r>
            <a:r>
              <a:rPr lang="en-US" sz="1000" kern="0" dirty="0">
                <a:solidFill>
                  <a:sysClr val="windowText" lastClr="000000"/>
                </a:solidFill>
                <a:latin typeface="Arial"/>
                <a:cs typeface="Arial"/>
              </a:rPr>
              <a:t> (2018) 016009</a:t>
            </a:r>
          </a:p>
        </p:txBody>
      </p:sp>
    </p:spTree>
    <p:extLst>
      <p:ext uri="{BB962C8B-B14F-4D97-AF65-F5344CB8AC3E}">
        <p14:creationId xmlns:p14="http://schemas.microsoft.com/office/powerpoint/2010/main" val="4147015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13">
            <a:extLst>
              <a:ext uri="{FF2B5EF4-FFF2-40B4-BE49-F238E27FC236}">
                <a16:creationId xmlns:a16="http://schemas.microsoft.com/office/drawing/2014/main" id="{4B03FCE5-BB69-2142-BD5F-B78883A53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4397" y="3992027"/>
            <a:ext cx="1227804" cy="2462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000" i="0" dirty="0"/>
              <a:t>Midplane Li limiter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A81CB-E54E-7641-91D3-2F80818E0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7321"/>
            <a:ext cx="9235440" cy="569387"/>
          </a:xfrm>
        </p:spPr>
        <p:txBody>
          <a:bodyPr/>
          <a:lstStyle/>
          <a:p>
            <a:r>
              <a:rPr lang="en-US" sz="3000" dirty="0"/>
              <a:t>Elements of PPPL liquid metal PFC program</a:t>
            </a:r>
          </a:p>
        </p:txBody>
      </p:sp>
      <p:sp>
        <p:nvSpPr>
          <p:cNvPr id="49" name="TextBox 4">
            <a:extLst>
              <a:ext uri="{FF2B5EF4-FFF2-40B4-BE49-F238E27FC236}">
                <a16:creationId xmlns:a16="http://schemas.microsoft.com/office/drawing/2014/main" id="{7F257D68-66C7-D14B-9CE0-65DAF8D4E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009" y="2115688"/>
            <a:ext cx="2244192" cy="276999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i="0" dirty="0">
                <a:solidFill>
                  <a:srgbClr val="FF0000"/>
                </a:solidFill>
              </a:rPr>
              <a:t>LTX</a:t>
            </a:r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1B23E182-39DB-DE46-A0B7-1AE21AA0D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0434" y="2115688"/>
            <a:ext cx="1350307" cy="276999"/>
          </a:xfrm>
          <a:prstGeom prst="rect">
            <a:avLst/>
          </a:prstGeom>
          <a:solidFill>
            <a:srgbClr val="CCFFCC"/>
          </a:solidFill>
          <a:ln w="28575" cmpd="sng">
            <a:noFill/>
          </a:ln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i="0" dirty="0">
                <a:solidFill>
                  <a:srgbClr val="FF0000"/>
                </a:solidFill>
              </a:rPr>
              <a:t>LTX-</a:t>
            </a:r>
            <a:r>
              <a:rPr lang="en-US" i="0" dirty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i="0" dirty="0"/>
              <a:t> with NBI</a:t>
            </a:r>
          </a:p>
        </p:txBody>
      </p:sp>
      <p:sp>
        <p:nvSpPr>
          <p:cNvPr id="51" name="TextBox 9">
            <a:extLst>
              <a:ext uri="{FF2B5EF4-FFF2-40B4-BE49-F238E27FC236}">
                <a16:creationId xmlns:a16="http://schemas.microsoft.com/office/drawing/2014/main" id="{30C8CD31-9911-704A-8733-97F2978E7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414" y="4712160"/>
            <a:ext cx="4292532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i="0" dirty="0"/>
              <a:t>Fast flow walls &amp; divertor: full torus, no plasma</a:t>
            </a:r>
            <a:endParaRPr lang="en-US" i="0" dirty="0">
              <a:solidFill>
                <a:srgbClr val="008000"/>
              </a:solidFill>
            </a:endParaRPr>
          </a:p>
        </p:txBody>
      </p:sp>
      <p:grpSp>
        <p:nvGrpSpPr>
          <p:cNvPr id="52" name="Group 5">
            <a:extLst>
              <a:ext uri="{FF2B5EF4-FFF2-40B4-BE49-F238E27FC236}">
                <a16:creationId xmlns:a16="http://schemas.microsoft.com/office/drawing/2014/main" id="{5B6F253B-F2B1-9E45-890C-F953477B177F}"/>
              </a:ext>
            </a:extLst>
          </p:cNvPr>
          <p:cNvGrpSpPr>
            <a:grpSpLocks/>
          </p:cNvGrpSpPr>
          <p:nvPr/>
        </p:nvGrpSpPr>
        <p:grpSpPr bwMode="auto">
          <a:xfrm>
            <a:off x="6115535" y="3697767"/>
            <a:ext cx="492125" cy="584776"/>
            <a:chOff x="5763111" y="3026601"/>
            <a:chExt cx="490859" cy="779771"/>
          </a:xfrm>
        </p:grpSpPr>
        <p:sp>
          <p:nvSpPr>
            <p:cNvPr id="53" name="Diamond 2">
              <a:extLst>
                <a:ext uri="{FF2B5EF4-FFF2-40B4-BE49-F238E27FC236}">
                  <a16:creationId xmlns:a16="http://schemas.microsoft.com/office/drawing/2014/main" id="{93F479FF-E2CF-D745-94D3-76B780879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5562" y="3026782"/>
              <a:ext cx="401043" cy="677923"/>
            </a:xfrm>
            <a:prstGeom prst="diamond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b="1"/>
            </a:p>
          </p:txBody>
        </p:sp>
        <p:sp>
          <p:nvSpPr>
            <p:cNvPr id="54" name="TextBox 10">
              <a:extLst>
                <a:ext uri="{FF2B5EF4-FFF2-40B4-BE49-F238E27FC236}">
                  <a16:creationId xmlns:a16="http://schemas.microsoft.com/office/drawing/2014/main" id="{F5D438F5-F12D-4E40-85C8-7ECC30D4E2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3111" y="3026601"/>
              <a:ext cx="490859" cy="779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sz="3200" i="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55" name="TextBox 11">
            <a:extLst>
              <a:ext uri="{FF2B5EF4-FFF2-40B4-BE49-F238E27FC236}">
                <a16:creationId xmlns:a16="http://schemas.microsoft.com/office/drawing/2014/main" id="{C8DE65D7-7930-3540-8148-C2DCB5176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9529" y="3780029"/>
            <a:ext cx="1763713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i="0" dirty="0"/>
              <a:t>NSTX-U LM</a:t>
            </a:r>
          </a:p>
          <a:p>
            <a:pPr algn="ctr" eaLnBrk="1" hangingPunct="1">
              <a:buFontTx/>
              <a:buNone/>
            </a:pPr>
            <a:r>
              <a:rPr lang="en-US" i="0" dirty="0"/>
              <a:t>divertor module(s)</a:t>
            </a:r>
          </a:p>
        </p:txBody>
      </p:sp>
      <p:sp>
        <p:nvSpPr>
          <p:cNvPr id="56" name="TextBox 13">
            <a:extLst>
              <a:ext uri="{FF2B5EF4-FFF2-40B4-BE49-F238E27FC236}">
                <a16:creationId xmlns:a16="http://schemas.microsoft.com/office/drawing/2014/main" id="{65968BCA-5F9F-1143-849F-EDB272D9E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951" y="4326837"/>
            <a:ext cx="4377791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i="0" dirty="0"/>
              <a:t>NSTX-U coatings &amp; surface science</a:t>
            </a:r>
          </a:p>
        </p:txBody>
      </p:sp>
      <p:sp>
        <p:nvSpPr>
          <p:cNvPr id="57" name="TextBox 10">
            <a:extLst>
              <a:ext uri="{FF2B5EF4-FFF2-40B4-BE49-F238E27FC236}">
                <a16:creationId xmlns:a16="http://schemas.microsoft.com/office/drawing/2014/main" id="{996C0605-4311-9648-A6F0-7EDDCA057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939" y="3111170"/>
            <a:ext cx="2244192" cy="276999"/>
          </a:xfrm>
          <a:prstGeom prst="rect">
            <a:avLst/>
          </a:prstGeom>
          <a:solidFill>
            <a:srgbClr val="FFFF00"/>
          </a:solidFill>
          <a:ln w="38100" cmpd="sng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i="0" dirty="0"/>
              <a:t>EAST </a:t>
            </a:r>
            <a:r>
              <a:rPr lang="en-US" i="0" dirty="0">
                <a:solidFill>
                  <a:srgbClr val="FF0000"/>
                </a:solidFill>
              </a:rPr>
              <a:t>slow flowing LM PFCs </a:t>
            </a:r>
          </a:p>
        </p:txBody>
      </p:sp>
      <p:sp>
        <p:nvSpPr>
          <p:cNvPr id="58" name="TextBox 13">
            <a:extLst>
              <a:ext uri="{FF2B5EF4-FFF2-40B4-BE49-F238E27FC236}">
                <a16:creationId xmlns:a16="http://schemas.microsoft.com/office/drawing/2014/main" id="{818CE5B0-69DB-E64B-88A6-F27858CED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695700"/>
            <a:ext cx="1117332" cy="2462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000" i="0" dirty="0"/>
              <a:t>Pre-filled Li tiles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E4B15E21-B59D-C540-AABE-D1928A90C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079" y="3409306"/>
            <a:ext cx="2053742" cy="276999"/>
          </a:xfrm>
          <a:prstGeom prst="rect">
            <a:avLst/>
          </a:prstGeom>
          <a:solidFill>
            <a:srgbClr val="FFFF00"/>
          </a:solidFill>
          <a:ln w="28575" cmpd="sng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i="0" dirty="0"/>
              <a:t>test </a:t>
            </a:r>
            <a:r>
              <a:rPr lang="en-US" i="0" dirty="0">
                <a:solidFill>
                  <a:srgbClr val="FF0000"/>
                </a:solidFill>
              </a:rPr>
              <a:t>vapor box</a:t>
            </a:r>
            <a:r>
              <a:rPr lang="en-US" i="0" dirty="0"/>
              <a:t> in MAGNUM</a:t>
            </a:r>
          </a:p>
        </p:txBody>
      </p:sp>
      <p:sp>
        <p:nvSpPr>
          <p:cNvPr id="60" name="TextBox 13">
            <a:extLst>
              <a:ext uri="{FF2B5EF4-FFF2-40B4-BE49-F238E27FC236}">
                <a16:creationId xmlns:a16="http://schemas.microsoft.com/office/drawing/2014/main" id="{25FE72B8-B029-BE48-90CF-E64576D7D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414" y="5022981"/>
            <a:ext cx="4292532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i="0" dirty="0">
                <a:solidFill>
                  <a:srgbClr val="FF0000"/>
                </a:solidFill>
              </a:rPr>
              <a:t>Slow flow LM test stand</a:t>
            </a:r>
            <a:r>
              <a:rPr lang="en-US" i="0" dirty="0"/>
              <a:t>; with plasma</a:t>
            </a:r>
          </a:p>
        </p:txBody>
      </p:sp>
      <p:sp>
        <p:nvSpPr>
          <p:cNvPr id="61" name="TextBox 4">
            <a:extLst>
              <a:ext uri="{FF2B5EF4-FFF2-40B4-BE49-F238E27FC236}">
                <a16:creationId xmlns:a16="http://schemas.microsoft.com/office/drawing/2014/main" id="{92F9D4EE-A1A9-094E-8354-16E3D6A46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787" y="4207883"/>
            <a:ext cx="2848965" cy="276999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i="0" dirty="0">
                <a:solidFill>
                  <a:schemeClr val="accent4"/>
                </a:solidFill>
              </a:rPr>
              <a:t>LM MHD flow in LMX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5DB6662-59A8-904B-A29A-F9927661B319}"/>
              </a:ext>
            </a:extLst>
          </p:cNvPr>
          <p:cNvGrpSpPr/>
          <p:nvPr/>
        </p:nvGrpSpPr>
        <p:grpSpPr>
          <a:xfrm>
            <a:off x="1676400" y="1029834"/>
            <a:ext cx="6312554" cy="488306"/>
            <a:chOff x="109541" y="1042898"/>
            <a:chExt cx="6312554" cy="488306"/>
          </a:xfrm>
        </p:grpSpPr>
        <p:sp>
          <p:nvSpPr>
            <p:cNvPr id="63" name="TextBox 10">
              <a:extLst>
                <a:ext uri="{FF2B5EF4-FFF2-40B4-BE49-F238E27FC236}">
                  <a16:creationId xmlns:a16="http://schemas.microsoft.com/office/drawing/2014/main" id="{28769471-01BF-A148-AC14-9867EEA0A5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7641" y="1123950"/>
              <a:ext cx="841375" cy="40011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sz="2000" i="0"/>
                <a:t>PPPL</a:t>
              </a:r>
            </a:p>
          </p:txBody>
        </p:sp>
        <p:sp>
          <p:nvSpPr>
            <p:cNvPr id="64" name="TextBox 10">
              <a:extLst>
                <a:ext uri="{FF2B5EF4-FFF2-40B4-BE49-F238E27FC236}">
                  <a16:creationId xmlns:a16="http://schemas.microsoft.com/office/drawing/2014/main" id="{43378CDC-42BB-C348-9D67-AFBA00BA4C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4488" y="1120378"/>
              <a:ext cx="2176462" cy="40011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sz="2000" i="0" dirty="0"/>
                <a:t>Unfunded</a:t>
              </a:r>
            </a:p>
          </p:txBody>
        </p:sp>
        <p:sp>
          <p:nvSpPr>
            <p:cNvPr id="65" name="TextBox 10">
              <a:extLst>
                <a:ext uri="{FF2B5EF4-FFF2-40B4-BE49-F238E27FC236}">
                  <a16:creationId xmlns:a16="http://schemas.microsoft.com/office/drawing/2014/main" id="{6D7571F0-A33E-6E46-BE29-4C8AB318C1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4738" y="1116806"/>
              <a:ext cx="1712912" cy="40011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sz="2000" i="0"/>
                <a:t>Offsite</a:t>
              </a:r>
            </a:p>
          </p:txBody>
        </p:sp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9FD5AB4A-2222-1E49-85DA-04D2A18123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541" y="1131094"/>
              <a:ext cx="137953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sz="2000" i="0" dirty="0"/>
                <a:t>Legend: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678ECB9-3F5F-9143-99FC-B09703468032}"/>
                </a:ext>
              </a:extLst>
            </p:cNvPr>
            <p:cNvSpPr/>
            <p:nvPr/>
          </p:nvSpPr>
          <p:spPr>
            <a:xfrm>
              <a:off x="109541" y="1042898"/>
              <a:ext cx="6312554" cy="488306"/>
            </a:xfrm>
            <a:prstGeom prst="rect">
              <a:avLst/>
            </a:prstGeom>
            <a:noFill/>
            <a:ln w="571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Right Arrow 67">
            <a:extLst>
              <a:ext uri="{FF2B5EF4-FFF2-40B4-BE49-F238E27FC236}">
                <a16:creationId xmlns:a16="http://schemas.microsoft.com/office/drawing/2014/main" id="{ACB2D20D-BA23-D142-9788-677E436D1539}"/>
              </a:ext>
            </a:extLst>
          </p:cNvPr>
          <p:cNvSpPr/>
          <p:nvPr/>
        </p:nvSpPr>
        <p:spPr>
          <a:xfrm>
            <a:off x="4310742" y="2155755"/>
            <a:ext cx="1350306" cy="211785"/>
          </a:xfrm>
          <a:prstGeom prst="rightArrow">
            <a:avLst/>
          </a:prstGeom>
          <a:blipFill rotWithShape="1">
            <a:blip r:embed="rId2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13">
            <a:extLst>
              <a:ext uri="{FF2B5EF4-FFF2-40B4-BE49-F238E27FC236}">
                <a16:creationId xmlns:a16="http://schemas.microsoft.com/office/drawing/2014/main" id="{BEFE19DD-267F-C64C-B476-56B7F360B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465" y="2440450"/>
            <a:ext cx="1579029" cy="646331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i="0" dirty="0"/>
              <a:t>FES LM PFC design for CPP/FNSF</a:t>
            </a:r>
          </a:p>
          <a:p>
            <a:pPr algn="ctr" eaLnBrk="1" hangingPunct="1">
              <a:buFontTx/>
              <a:buNone/>
            </a:pPr>
            <a:r>
              <a:rPr lang="en-US" i="0" dirty="0"/>
              <a:t>and </a:t>
            </a:r>
            <a:r>
              <a:rPr lang="en-US" i="0" dirty="0">
                <a:solidFill>
                  <a:schemeClr val="accent4"/>
                </a:solidFill>
              </a:rPr>
              <a:t>LMX</a:t>
            </a:r>
            <a:r>
              <a:rPr lang="en-US" i="0" dirty="0"/>
              <a:t> </a:t>
            </a:r>
            <a:r>
              <a:rPr lang="en-US" i="0" dirty="0" err="1"/>
              <a:t>expts</a:t>
            </a:r>
            <a:endParaRPr lang="en-US" i="0" dirty="0"/>
          </a:p>
        </p:txBody>
      </p:sp>
      <p:sp>
        <p:nvSpPr>
          <p:cNvPr id="70" name="TextBox 13">
            <a:extLst>
              <a:ext uri="{FF2B5EF4-FFF2-40B4-BE49-F238E27FC236}">
                <a16:creationId xmlns:a16="http://schemas.microsoft.com/office/drawing/2014/main" id="{73E01BFC-F97E-344C-BA9B-AE971E0C8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8592" y="2462248"/>
            <a:ext cx="1204220" cy="461665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i="0" dirty="0"/>
              <a:t>FESS LM PFC </a:t>
            </a:r>
          </a:p>
          <a:p>
            <a:pPr algn="ctr" eaLnBrk="1" hangingPunct="1">
              <a:buFontTx/>
              <a:buNone/>
            </a:pPr>
            <a:r>
              <a:rPr lang="en-US" i="0" dirty="0"/>
              <a:t>(Kessel)</a:t>
            </a:r>
          </a:p>
        </p:txBody>
      </p:sp>
      <p:sp>
        <p:nvSpPr>
          <p:cNvPr id="72" name="TextBox 13">
            <a:extLst>
              <a:ext uri="{FF2B5EF4-FFF2-40B4-BE49-F238E27FC236}">
                <a16:creationId xmlns:a16="http://schemas.microsoft.com/office/drawing/2014/main" id="{F5CA373A-1DEC-BB48-8195-76A4DF926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6013" y="2490160"/>
            <a:ext cx="1092653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i="0" dirty="0"/>
              <a:t>FES LM PFC prototype?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7D8D339-3C30-D741-86C6-AED52878E569}"/>
              </a:ext>
            </a:extLst>
          </p:cNvPr>
          <p:cNvCxnSpPr>
            <a:cxnSpLocks/>
          </p:cNvCxnSpPr>
          <p:nvPr/>
        </p:nvCxnSpPr>
        <p:spPr>
          <a:xfrm>
            <a:off x="5426013" y="3009127"/>
            <a:ext cx="866779" cy="6771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89CDE49-1603-F34F-988B-72E8C272B9D4}"/>
              </a:ext>
            </a:extLst>
          </p:cNvPr>
          <p:cNvCxnSpPr>
            <a:cxnSpLocks/>
            <a:endCxn id="54" idx="0"/>
          </p:cNvCxnSpPr>
          <p:nvPr/>
        </p:nvCxnSpPr>
        <p:spPr>
          <a:xfrm>
            <a:off x="5560584" y="3436162"/>
            <a:ext cx="801014" cy="26160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FE98D5BC-D152-C244-8813-31F31DA71A24}"/>
              </a:ext>
            </a:extLst>
          </p:cNvPr>
          <p:cNvSpPr>
            <a:spLocks/>
          </p:cNvSpPr>
          <p:nvPr/>
        </p:nvSpPr>
        <p:spPr bwMode="auto">
          <a:xfrm>
            <a:off x="595470" y="1698253"/>
            <a:ext cx="8076683" cy="61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3" tIns="45591" rIns="91183" bIns="45591"/>
          <a:lstStyle/>
          <a:p>
            <a:pPr marL="0" lvl="1" indent="0" eaLnBrk="0" hangingPunct="0">
              <a:buFontTx/>
              <a:buNone/>
            </a:pPr>
            <a:r>
              <a:rPr lang="en-US" sz="2000" i="0" dirty="0">
                <a:solidFill>
                  <a:srgbClr val="0000FF"/>
                </a:solidFill>
                <a:latin typeface="Arial" charset="0"/>
              </a:rPr>
              <a:t>			 </a:t>
            </a:r>
            <a:r>
              <a:rPr lang="en-US" sz="2000" i="0" dirty="0">
                <a:solidFill>
                  <a:schemeClr val="tx1"/>
                </a:solidFill>
                <a:latin typeface="Arial" charset="0"/>
              </a:rPr>
              <a:t>2015		</a:t>
            </a:r>
            <a:r>
              <a:rPr lang="en-US" sz="2000" dirty="0">
                <a:latin typeface="Arial" charset="0"/>
              </a:rPr>
              <a:t>	 2020		 	 2025			 2030</a:t>
            </a:r>
            <a:r>
              <a:rPr lang="en-US" sz="2000" i="0" dirty="0">
                <a:solidFill>
                  <a:schemeClr val="tx1"/>
                </a:solidFill>
                <a:latin typeface="Arial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922891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need for integrated solutions, coupled with NSTX &amp; PPPL expertise, motivates liquid metal PFC mission in NSTX-U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985" y="1336343"/>
            <a:ext cx="5105396" cy="3759545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/>
              <a:t>Li science and technology developed in NSTX &amp; PPPL</a:t>
            </a:r>
          </a:p>
          <a:p>
            <a:pPr lvl="1"/>
            <a:r>
              <a:rPr lang="en-US" sz="2800" dirty="0">
                <a:solidFill>
                  <a:srgbClr val="0066CC"/>
                </a:solidFill>
              </a:rPr>
              <a:t>NSTX LLD: Diagnostics, Theory, and Surface Science</a:t>
            </a:r>
          </a:p>
          <a:p>
            <a:pPr lvl="1"/>
            <a:r>
              <a:rPr lang="en-US" sz="2800" dirty="0">
                <a:solidFill>
                  <a:srgbClr val="0066CC"/>
                </a:solidFill>
              </a:rPr>
              <a:t>CDX-U, LTX, LTX-</a:t>
            </a:r>
            <a:r>
              <a:rPr lang="en-US" sz="2800" dirty="0">
                <a:solidFill>
                  <a:srgbClr val="0066CC"/>
                </a:solidFill>
                <a:latin typeface="Symbol" charset="2"/>
                <a:cs typeface="Symbol" charset="2"/>
              </a:rPr>
              <a:t>b</a:t>
            </a:r>
            <a:r>
              <a:rPr lang="en-US" sz="2800" dirty="0">
                <a:solidFill>
                  <a:srgbClr val="0066CC"/>
                </a:solidFill>
              </a:rPr>
              <a:t>, collaborations </a:t>
            </a:r>
          </a:p>
          <a:p>
            <a:endParaRPr lang="en-US" sz="3200" dirty="0"/>
          </a:p>
          <a:p>
            <a:r>
              <a:rPr lang="en-US" sz="3200" dirty="0"/>
              <a:t>NSTX-U can access q</a:t>
            </a:r>
            <a:r>
              <a:rPr lang="en-US" sz="3200" baseline="-25000" dirty="0"/>
              <a:t>┴</a:t>
            </a:r>
            <a:r>
              <a:rPr lang="en-US" sz="3200" dirty="0"/>
              <a:t> </a:t>
            </a:r>
            <a:r>
              <a:rPr lang="en-US" sz="3200" u="sng" dirty="0"/>
              <a:t>&lt;</a:t>
            </a:r>
            <a:r>
              <a:rPr lang="en-US" sz="3200" dirty="0"/>
              <a:t> 30 MW/m</a:t>
            </a:r>
            <a:r>
              <a:rPr lang="en-US" sz="3200" baseline="30000" dirty="0"/>
              <a:t>2</a:t>
            </a:r>
          </a:p>
          <a:p>
            <a:pPr lvl="1"/>
            <a:r>
              <a:rPr lang="en-US" sz="2800" dirty="0">
                <a:solidFill>
                  <a:srgbClr val="0066CC"/>
                </a:solidFill>
              </a:rPr>
              <a:t>Full heating power: P/R~20</a:t>
            </a:r>
            <a:endParaRPr lang="en-US" sz="2800" baseline="30000" dirty="0">
              <a:solidFill>
                <a:srgbClr val="0066CC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029200" y="1028700"/>
            <a:ext cx="3983337" cy="2391833"/>
            <a:chOff x="4419600" y="4038600"/>
            <a:chExt cx="4382758" cy="2438400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4281718"/>
              <a:ext cx="3163558" cy="2107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19" t="67430" r="29099" b="7127"/>
            <a:stretch/>
          </p:blipFill>
          <p:spPr>
            <a:xfrm>
              <a:off x="7220578" y="4284407"/>
              <a:ext cx="1581779" cy="2131477"/>
            </a:xfrm>
            <a:prstGeom prst="rect">
              <a:avLst/>
            </a:prstGeom>
          </p:spPr>
        </p:pic>
        <p:sp>
          <p:nvSpPr>
            <p:cNvPr id="9" name="TextBox 1"/>
            <p:cNvSpPr txBox="1">
              <a:spLocks noChangeArrowheads="1"/>
            </p:cNvSpPr>
            <p:nvPr/>
          </p:nvSpPr>
          <p:spPr bwMode="auto">
            <a:xfrm>
              <a:off x="5756764" y="4038600"/>
              <a:ext cx="2969394" cy="34514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altLang="en-US" sz="1600" dirty="0">
                  <a:solidFill>
                    <a:srgbClr val="FF0000"/>
                  </a:solidFill>
                </a:rPr>
                <a:t>NSTX Liquid Li </a:t>
              </a:r>
              <a:r>
                <a:rPr lang="en-US" altLang="en-US" sz="1600" dirty="0" err="1">
                  <a:solidFill>
                    <a:srgbClr val="FF0000"/>
                  </a:solidFill>
                </a:rPr>
                <a:t>Divertor</a:t>
              </a:r>
              <a:endParaRPr lang="en-US" alt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6135358" y="4407932"/>
              <a:ext cx="533400" cy="8001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6668758" y="4407932"/>
              <a:ext cx="304800" cy="1600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4648200"/>
              <a:ext cx="1298575" cy="1828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6218187" y="5791200"/>
              <a:ext cx="106413" cy="1143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5718175" y="4648200"/>
              <a:ext cx="606425" cy="1143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718175" y="5905500"/>
              <a:ext cx="606425" cy="5715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" r="70352"/>
          <a:stretch/>
        </p:blipFill>
        <p:spPr>
          <a:xfrm>
            <a:off x="4800600" y="3543300"/>
            <a:ext cx="1287821" cy="1904999"/>
          </a:xfrm>
          <a:prstGeom prst="rect">
            <a:avLst/>
          </a:prstGeom>
        </p:spPr>
      </p:pic>
      <p:pic>
        <p:nvPicPr>
          <p:cNvPr id="17" name="Picture 16" descr="qperp_case2_scan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51" y="3810000"/>
            <a:ext cx="2894419" cy="1866900"/>
          </a:xfrm>
          <a:prstGeom prst="rect">
            <a:avLst/>
          </a:prstGeom>
        </p:spPr>
      </p:pic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6413236" y="3467100"/>
            <a:ext cx="2698779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600" dirty="0">
                <a:solidFill>
                  <a:srgbClr val="FF0000"/>
                </a:solidFill>
              </a:rPr>
              <a:t>NSTX-U projections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486400" y="4152900"/>
            <a:ext cx="914400" cy="228600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477000" y="4457700"/>
            <a:ext cx="2362200" cy="0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417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52500"/>
            <a:ext cx="8839200" cy="4572000"/>
          </a:xfrm>
        </p:spPr>
        <p:txBody>
          <a:bodyPr>
            <a:normAutofit/>
          </a:bodyPr>
          <a:lstStyle/>
          <a:p>
            <a:r>
              <a:rPr lang="en-US" dirty="0"/>
              <a:t>Motivation and Goals</a:t>
            </a:r>
          </a:p>
          <a:p>
            <a:r>
              <a:rPr lang="en-US" b="1" dirty="0"/>
              <a:t>Near term acceleration options and long term vision</a:t>
            </a:r>
          </a:p>
          <a:p>
            <a:pPr lvl="1"/>
            <a:r>
              <a:rPr lang="en-US" dirty="0"/>
              <a:t>Phase 1 Option: pre-filled lithium plugs in high-z tiles</a:t>
            </a:r>
          </a:p>
          <a:p>
            <a:pPr lvl="1"/>
            <a:r>
              <a:rPr lang="en-US" dirty="0"/>
              <a:t>Phase 1 Option: upgraded flowing liquid lithium limiters</a:t>
            </a:r>
          </a:p>
          <a:p>
            <a:pPr lvl="1"/>
            <a:r>
              <a:rPr lang="en-US" dirty="0"/>
              <a:t>Phase 2 Vision: all high-Z tiles with flowing Li divertor modules</a:t>
            </a:r>
          </a:p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987023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Two Phase 1 liquid Li options for deployment in NSTX-U in 2024</a:t>
            </a:r>
            <a:r>
              <a:rPr lang="en-US" sz="24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52500"/>
            <a:ext cx="5029200" cy="4572000"/>
          </a:xfrm>
        </p:spPr>
        <p:txBody>
          <a:bodyPr>
            <a:normAutofit/>
          </a:bodyPr>
          <a:lstStyle/>
          <a:p>
            <a:pPr marL="342900" lvl="1">
              <a:buClr>
                <a:schemeClr val="accent1"/>
              </a:buClr>
            </a:pPr>
            <a:r>
              <a:rPr lang="en-US" sz="2400" dirty="0">
                <a:solidFill>
                  <a:schemeClr val="tx1"/>
                </a:solidFill>
              </a:rPr>
              <a:t>Introduce Li atoms into </a:t>
            </a:r>
            <a:r>
              <a:rPr lang="en-US" sz="2400" dirty="0" err="1">
                <a:solidFill>
                  <a:schemeClr val="tx1"/>
                </a:solidFill>
              </a:rPr>
              <a:t>divertor</a:t>
            </a:r>
            <a:r>
              <a:rPr lang="en-US" sz="2400" dirty="0">
                <a:solidFill>
                  <a:schemeClr val="tx1"/>
                </a:solidFill>
              </a:rPr>
              <a:t> for particle and power exhaust</a:t>
            </a:r>
          </a:p>
          <a:p>
            <a:pPr lvl="1"/>
            <a:r>
              <a:rPr lang="en-US" dirty="0"/>
              <a:t>Pre-filled lithium plugs embedded in a high-Z substrate</a:t>
            </a:r>
          </a:p>
          <a:p>
            <a:pPr lvl="1"/>
            <a:r>
              <a:rPr lang="en-US" dirty="0"/>
              <a:t>Previously reviewed step (CDR) on path toward liquid metals in NSTX</a:t>
            </a:r>
          </a:p>
          <a:p>
            <a:pPr marL="411480" lvl="1" indent="0">
              <a:buNone/>
            </a:pPr>
            <a:endParaRPr lang="en-US" dirty="0"/>
          </a:p>
          <a:p>
            <a:r>
              <a:rPr lang="en-US" dirty="0"/>
              <a:t>Use flowing liquid lithium system for power and particle exhaust</a:t>
            </a:r>
          </a:p>
          <a:p>
            <a:pPr lvl="1"/>
            <a:r>
              <a:rPr lang="en-US" dirty="0"/>
              <a:t>First step: limiter inserted in </a:t>
            </a:r>
            <a:r>
              <a:rPr lang="en-US" dirty="0" err="1"/>
              <a:t>midplane</a:t>
            </a:r>
            <a:endParaRPr lang="en-US" dirty="0"/>
          </a:p>
          <a:p>
            <a:pPr lvl="1"/>
            <a:r>
              <a:rPr lang="en-US" dirty="0"/>
              <a:t>Knowledge from three versions tested in EAST enables fast NSTX-U deployment</a:t>
            </a:r>
          </a:p>
          <a:p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92" y="1562103"/>
            <a:ext cx="2043108" cy="109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85900"/>
            <a:ext cx="1828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28674" descr="limiter and distribut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09900"/>
            <a:ext cx="3678382" cy="221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6705600" y="1790700"/>
            <a:ext cx="990600" cy="381000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705600" y="2095500"/>
            <a:ext cx="1752600" cy="76200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810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Pre-filled Li plugs in high-Z tiles were a previously reviewed step toward liquid metal PFCs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0" y="1028700"/>
            <a:ext cx="5257800" cy="5410200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sz="2200" dirty="0"/>
              <a:t>Pre-filled targets build on </a:t>
            </a:r>
            <a:br>
              <a:rPr lang="en-US" sz="2200" dirty="0"/>
            </a:br>
            <a:r>
              <a:rPr lang="en-US" sz="2200" dirty="0"/>
              <a:t>high-Z, high-heat flux designs</a:t>
            </a:r>
          </a:p>
          <a:p>
            <a:pPr>
              <a:spcBef>
                <a:spcPts val="300"/>
              </a:spcBef>
            </a:pPr>
            <a:r>
              <a:rPr lang="en-US" sz="2200" dirty="0"/>
              <a:t>Use pre-heating to bring tiles to 200-300 </a:t>
            </a:r>
            <a:r>
              <a:rPr lang="en-US" sz="2200" baseline="30000" dirty="0" err="1"/>
              <a:t>o</a:t>
            </a:r>
            <a:r>
              <a:rPr lang="en-US" sz="2200" dirty="0" err="1"/>
              <a:t>C</a:t>
            </a:r>
            <a:r>
              <a:rPr lang="en-US" sz="2200" dirty="0"/>
              <a:t>, and strike point incidence to increase temperature for high evaporation rates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How to avoid surface contamination?</a:t>
            </a:r>
          </a:p>
          <a:p>
            <a:pPr>
              <a:spcBef>
                <a:spcPts val="300"/>
              </a:spcBef>
            </a:pPr>
            <a:r>
              <a:rPr lang="en-US" sz="2200" dirty="0"/>
              <a:t>Detachment physics: can Li evaporated into SOL and/or private flux region dissipate power? 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Connect to simple Li vapor box concept</a:t>
            </a:r>
          </a:p>
          <a:p>
            <a:pPr>
              <a:spcBef>
                <a:spcPts val="300"/>
              </a:spcBef>
            </a:pPr>
            <a:r>
              <a:rPr lang="en-US" sz="2200" dirty="0"/>
              <a:t>Slow progress since 1/18 due to staff loss of critical expertise (M. Jaworski)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600" y="1515759"/>
            <a:ext cx="2750057" cy="1849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563250"/>
            <a:ext cx="1853361" cy="99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996" y="4057518"/>
            <a:ext cx="2186608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62600" y="1104900"/>
            <a:ext cx="353048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2015-16 NSTX-U High-Z Design</a:t>
            </a:r>
          </a:p>
        </p:txBody>
      </p:sp>
    </p:spTree>
    <p:extLst>
      <p:ext uri="{BB962C8B-B14F-4D97-AF65-F5344CB8AC3E}">
        <p14:creationId xmlns:p14="http://schemas.microsoft.com/office/powerpoint/2010/main" val="3425073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Pre-filled Li plugs in high-Z tiles aim to provide Li atoms into the </a:t>
            </a:r>
            <a:r>
              <a:rPr lang="en-US" sz="2800" dirty="0" err="1"/>
              <a:t>divertor</a:t>
            </a:r>
            <a:r>
              <a:rPr lang="en-US" sz="2800" dirty="0"/>
              <a:t> in NSTX-U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152400" y="952500"/>
            <a:ext cx="5257800" cy="4267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Detachment physics: can Li evaporated into SOL and/or private flux region dissipate power? </a:t>
            </a:r>
          </a:p>
          <a:p>
            <a:pPr lvl="1"/>
            <a:r>
              <a:rPr lang="en-US" dirty="0"/>
              <a:t>Low temperature: pumping?</a:t>
            </a:r>
          </a:p>
          <a:p>
            <a:pPr lvl="1"/>
            <a:r>
              <a:rPr lang="en-US" dirty="0"/>
              <a:t>High temperature: power dissipation and detachment control? </a:t>
            </a:r>
          </a:p>
          <a:p>
            <a:pPr lvl="1"/>
            <a:r>
              <a:rPr lang="en-US" dirty="0"/>
              <a:t>Informing Li vapor box designs for NSTX-U in Phase 2</a:t>
            </a:r>
          </a:p>
          <a:p>
            <a:pPr lvl="1"/>
            <a:r>
              <a:rPr lang="en-US" dirty="0"/>
              <a:t>Can HeGDC clean surface contamination?</a:t>
            </a:r>
          </a:p>
          <a:p>
            <a:r>
              <a:rPr lang="en-US" dirty="0"/>
              <a:t>Use strike point incidence to control local temperature</a:t>
            </a:r>
          </a:p>
          <a:p>
            <a:pPr lvl="1"/>
            <a:r>
              <a:rPr lang="en-US" dirty="0"/>
              <a:t>Capillary forces cause Li to wick 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977834"/>
            <a:ext cx="3375848" cy="4470469"/>
          </a:xfrm>
          <a:prstGeom prst="rect">
            <a:avLst/>
          </a:prstGeom>
        </p:spPr>
      </p:pic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6172200" y="5438004"/>
            <a:ext cx="2362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i="0" kern="0" dirty="0">
                <a:solidFill>
                  <a:sysClr val="windowText" lastClr="000000"/>
                </a:solidFill>
                <a:latin typeface="Arial"/>
                <a:cs typeface="Arial"/>
              </a:rPr>
              <a:t>P. </a:t>
            </a:r>
            <a:r>
              <a:rPr lang="en-US" sz="1200" i="0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Rindt</a:t>
            </a:r>
            <a:r>
              <a:rPr lang="en-US" sz="1200" i="0" kern="0" dirty="0">
                <a:solidFill>
                  <a:sysClr val="windowText" lastClr="000000"/>
                </a:solidFill>
                <a:latin typeface="Arial"/>
                <a:cs typeface="Arial"/>
              </a:rPr>
              <a:t>, ISLA 2017, FED 2016</a:t>
            </a:r>
          </a:p>
        </p:txBody>
      </p:sp>
    </p:spTree>
    <p:extLst>
      <p:ext uri="{BB962C8B-B14F-4D97-AF65-F5344CB8AC3E}">
        <p14:creationId xmlns:p14="http://schemas.microsoft.com/office/powerpoint/2010/main" val="950721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" t="44894" r="50082" b="3007"/>
          <a:stretch/>
        </p:blipFill>
        <p:spPr bwMode="auto">
          <a:xfrm>
            <a:off x="533400" y="1028702"/>
            <a:ext cx="4495800" cy="449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7" t="33735" r="4181"/>
          <a:stretch/>
        </p:blipFill>
        <p:spPr bwMode="auto">
          <a:xfrm>
            <a:off x="2514601" y="3771901"/>
            <a:ext cx="524345" cy="774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Pre-filled Li plugs in high-Z tiles aim to introduce Li atoms into the </a:t>
            </a:r>
            <a:r>
              <a:rPr lang="en-US" sz="2800" dirty="0" err="1"/>
              <a:t>divertor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977834"/>
            <a:ext cx="3375848" cy="4470469"/>
          </a:xfrm>
          <a:prstGeom prst="rect">
            <a:avLst/>
          </a:prstGeom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6172200" y="5438004"/>
            <a:ext cx="2362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i="0" kern="0" dirty="0">
                <a:solidFill>
                  <a:sysClr val="windowText" lastClr="000000"/>
                </a:solidFill>
                <a:latin typeface="Arial"/>
                <a:cs typeface="Arial"/>
              </a:rPr>
              <a:t>P. </a:t>
            </a:r>
            <a:r>
              <a:rPr lang="en-US" sz="1200" i="0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Rindt</a:t>
            </a:r>
            <a:r>
              <a:rPr lang="en-US" sz="1200" i="0" kern="0" dirty="0">
                <a:solidFill>
                  <a:sysClr val="windowText" lastClr="000000"/>
                </a:solidFill>
                <a:latin typeface="Arial"/>
                <a:cs typeface="Arial"/>
              </a:rPr>
              <a:t>, ISLA 2017, FED 2016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390903"/>
            <a:ext cx="2043108" cy="109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62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4E69C0C1-0302-D149-A7E9-44CED1E9E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3133" y="213092"/>
            <a:ext cx="9313333" cy="815608"/>
          </a:xfrm>
        </p:spPr>
        <p:txBody>
          <a:bodyPr/>
          <a:lstStyle/>
          <a:p>
            <a:r>
              <a:rPr lang="en-US" altLang="en-US" sz="3000" dirty="0"/>
              <a:t>The science and technology of flowing liquid lithium limiters has been advanced via US-PRC PMI collaboration on EAST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12612B6E-C7FB-164D-984E-ADC23424CB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8642" y="1028991"/>
            <a:ext cx="5046898" cy="2895309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600" dirty="0">
                <a:ea typeface="MS PGothic" charset="0"/>
              </a:rPr>
              <a:t>Three generations of midplane liquid lithium limiters tested in EAST </a:t>
            </a:r>
          </a:p>
          <a:p>
            <a:pPr lvl="1">
              <a:defRPr/>
            </a:pPr>
            <a:r>
              <a:rPr lang="en-US" sz="2200" dirty="0">
                <a:solidFill>
                  <a:srgbClr val="0F11FF"/>
                </a:solidFill>
                <a:ea typeface="MS PGothic" charset="0"/>
              </a:rPr>
              <a:t>Prototype SS plate tested in HT-7</a:t>
            </a:r>
          </a:p>
          <a:p>
            <a:pPr lvl="1">
              <a:defRPr/>
            </a:pPr>
            <a:r>
              <a:rPr lang="en-US" sz="2200" dirty="0">
                <a:solidFill>
                  <a:srgbClr val="0F11FF"/>
                </a:solidFill>
                <a:ea typeface="MS PGothic" charset="0"/>
              </a:rPr>
              <a:t>Gen. 1 (12/2014) tested in EAST</a:t>
            </a:r>
          </a:p>
          <a:p>
            <a:pPr lvl="1">
              <a:defRPr/>
            </a:pPr>
            <a:r>
              <a:rPr lang="en-US" sz="2200" dirty="0">
                <a:solidFill>
                  <a:srgbClr val="0F11FF"/>
                </a:solidFill>
                <a:ea typeface="MS PGothic" charset="0"/>
              </a:rPr>
              <a:t>Gen. 2 (12/2016) tested in EAST</a:t>
            </a:r>
          </a:p>
          <a:p>
            <a:pPr lvl="1">
              <a:defRPr/>
            </a:pPr>
            <a:r>
              <a:rPr lang="en-US" sz="2200" b="1" dirty="0">
                <a:solidFill>
                  <a:srgbClr val="0F11FF"/>
                </a:solidFill>
                <a:ea typeface="MS PGothic" charset="0"/>
              </a:rPr>
              <a:t>Gen. 3 (8/2018) tested at UI-UC and PPPL and then EAST</a:t>
            </a:r>
          </a:p>
          <a:p>
            <a:pPr lvl="2">
              <a:defRPr/>
            </a:pPr>
            <a:r>
              <a:rPr lang="en-US" sz="2200" b="1" dirty="0">
                <a:solidFill>
                  <a:schemeClr val="tx1"/>
                </a:solidFill>
                <a:ea typeface="MS PGothic" charset="0"/>
              </a:rPr>
              <a:t>Increasing </a:t>
            </a:r>
            <a:r>
              <a:rPr lang="en-US" sz="2200" b="1" dirty="0" err="1">
                <a:solidFill>
                  <a:schemeClr val="tx1"/>
                </a:solidFill>
                <a:ea typeface="MS PGothic" charset="0"/>
              </a:rPr>
              <a:t>P</a:t>
            </a:r>
            <a:r>
              <a:rPr lang="en-US" sz="2200" b="1" baseline="-25000" dirty="0" err="1">
                <a:solidFill>
                  <a:schemeClr val="tx1"/>
                </a:solidFill>
                <a:ea typeface="MS PGothic" charset="0"/>
              </a:rPr>
              <a:t>aux</a:t>
            </a:r>
            <a:r>
              <a:rPr lang="en-US" sz="2200" b="1" dirty="0">
                <a:solidFill>
                  <a:schemeClr val="tx1"/>
                </a:solidFill>
                <a:ea typeface="MS PGothic" charset="0"/>
              </a:rPr>
              <a:t>, W</a:t>
            </a:r>
            <a:r>
              <a:rPr lang="en-US" sz="2200" b="1" baseline="-25000" dirty="0">
                <a:solidFill>
                  <a:schemeClr val="tx1"/>
                </a:solidFill>
                <a:ea typeface="MS PGothic" charset="0"/>
              </a:rPr>
              <a:t>MHD</a:t>
            </a:r>
            <a:endParaRPr lang="en-US" dirty="0">
              <a:ea typeface="MS PGothic" charset="0"/>
            </a:endParaRPr>
          </a:p>
          <a:p>
            <a:pPr marL="0" indent="0">
              <a:buNone/>
              <a:defRPr/>
            </a:pPr>
            <a:endParaRPr lang="en-US" dirty="0">
              <a:ea typeface="MS PGothic" charset="0"/>
            </a:endParaRPr>
          </a:p>
          <a:p>
            <a:pPr marL="0" indent="0">
              <a:buNone/>
              <a:defRPr/>
            </a:pPr>
            <a:endParaRPr lang="en-US" dirty="0">
              <a:ea typeface="MS PGothic" charset="0"/>
            </a:endParaRPr>
          </a:p>
        </p:txBody>
      </p:sp>
      <p:graphicFrame>
        <p:nvGraphicFramePr>
          <p:cNvPr id="58371" name="Object 1">
            <a:extLst>
              <a:ext uri="{FF2B5EF4-FFF2-40B4-BE49-F238E27FC236}">
                <a16:creationId xmlns:a16="http://schemas.microsoft.com/office/drawing/2014/main" id="{81AF4D9C-82F6-0846-8BDB-C3C9D56855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5876" y="3863711"/>
          <a:ext cx="8235315" cy="1215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Document" r:id="rId3" imgW="23520400" imgH="4165600" progId="Word.Document.12">
                  <p:embed/>
                </p:oleObj>
              </mc:Choice>
              <mc:Fallback>
                <p:oleObj name="Document" r:id="rId3" imgW="23520400" imgH="4165600" progId="Word.Document.12">
                  <p:embed/>
                  <p:pic>
                    <p:nvPicPr>
                      <p:cNvPr id="58371" name="Object 1">
                        <a:extLst>
                          <a:ext uri="{FF2B5EF4-FFF2-40B4-BE49-F238E27FC236}">
                            <a16:creationId xmlns:a16="http://schemas.microsoft.com/office/drawing/2014/main" id="{81AF4D9C-82F6-0846-8BDB-C3C9D56855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876" y="3863711"/>
                        <a:ext cx="8235315" cy="12158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372" name="图片 28674" descr="limiter and distributor.jpg">
            <a:extLst>
              <a:ext uri="{FF2B5EF4-FFF2-40B4-BE49-F238E27FC236}">
                <a16:creationId xmlns:a16="http://schemas.microsoft.com/office/drawing/2014/main" id="{5CAB151D-57B6-E047-9679-A69EFA793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169" y="1099824"/>
            <a:ext cx="3012519" cy="151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560312-BA08-CC42-9C98-FB6F5EDA9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444" y="4967586"/>
            <a:ext cx="6886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J. </a:t>
            </a:r>
            <a:r>
              <a:rPr lang="en-US" sz="1200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Ren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, Rev. Sci. </a:t>
            </a:r>
            <a:r>
              <a:rPr lang="en-US" sz="1200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Instrum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. </a:t>
            </a:r>
            <a:r>
              <a:rPr lang="en-US"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86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 (2015) 023504  		J.S. Hu, </a:t>
            </a:r>
            <a:r>
              <a:rPr lang="en-US" sz="1200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Nucl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. Fusion </a:t>
            </a:r>
            <a:r>
              <a:rPr lang="en-US"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56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 (2016) 046011</a:t>
            </a:r>
          </a:p>
          <a:p>
            <a:pPr eaLnBrk="1" hangingPunct="1">
              <a:defRPr/>
            </a:pP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G.Z. </a:t>
            </a:r>
            <a:r>
              <a:rPr lang="en-US" sz="1200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Zuo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, </a:t>
            </a:r>
            <a:r>
              <a:rPr lang="en-US" sz="1200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Nucl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. Fusion </a:t>
            </a:r>
            <a:r>
              <a:rPr lang="en-US"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57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 (2017) 046017		R. Maingi, IAEA FEC 2018 paper FIP/3-5Ra</a:t>
            </a:r>
          </a:p>
        </p:txBody>
      </p:sp>
      <p:pic>
        <p:nvPicPr>
          <p:cNvPr id="8" name="图片 28676">
            <a:extLst>
              <a:ext uri="{FF2B5EF4-FFF2-40B4-BE49-F238E27FC236}">
                <a16:creationId xmlns:a16="http://schemas.microsoft.com/office/drawing/2014/main" id="{C4573E5B-69EE-994C-8901-F3041280D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539" y="2546493"/>
            <a:ext cx="3589235" cy="148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642637"/>
      </p:ext>
    </p:extLst>
  </p:cSld>
  <p:clrMapOvr>
    <a:masterClrMapping/>
  </p:clrMapOvr>
  <p:transition spd="slow" advTm="64184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0B882CB5-DFFA-7A4C-9749-DAB9AA4B6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506" y="190500"/>
            <a:ext cx="9263924" cy="877163"/>
          </a:xfrm>
        </p:spPr>
        <p:txBody>
          <a:bodyPr/>
          <a:lstStyle/>
          <a:p>
            <a:r>
              <a:rPr lang="en-US" altLang="en-US" sz="3000" dirty="0"/>
              <a:t>EAST: 3</a:t>
            </a:r>
            <a:r>
              <a:rPr lang="en-US" altLang="en-US" sz="3000" baseline="30000" dirty="0"/>
              <a:t>rd</a:t>
            </a:r>
            <a:r>
              <a:rPr lang="en-US" altLang="en-US" sz="3000" dirty="0"/>
              <a:t> generation flowing liquid Li limiter fabricated; shipped to EAST 6/18 and exposed to plasma 8/18</a:t>
            </a:r>
            <a:endParaRPr lang="en-US" altLang="en-US" sz="3000" dirty="0">
              <a:latin typeface="Symbol" pitchFamily="2" charset="2"/>
            </a:endParaRPr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A30F6586-0DCE-6841-8050-9C35874E7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612" y="1117194"/>
            <a:ext cx="4662012" cy="4029075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</a:pPr>
            <a:r>
              <a:rPr lang="en-US" altLang="en-US" dirty="0"/>
              <a:t>Made of Mo for Li compatibility</a:t>
            </a:r>
          </a:p>
          <a:p>
            <a:pPr lvl="1">
              <a:spcBef>
                <a:spcPct val="0"/>
              </a:spcBef>
            </a:pPr>
            <a:r>
              <a:rPr lang="en-US" altLang="en-US" dirty="0">
                <a:solidFill>
                  <a:srgbClr val="0F11FF"/>
                </a:solidFill>
              </a:rPr>
              <a:t>One plate sent to EAST, second plate sent to UI-UC for testing in HIDRA</a:t>
            </a:r>
          </a:p>
          <a:p>
            <a:pPr lvl="1">
              <a:spcBef>
                <a:spcPct val="0"/>
              </a:spcBef>
            </a:pPr>
            <a:r>
              <a:rPr lang="en-US" altLang="en-US" dirty="0">
                <a:solidFill>
                  <a:srgbClr val="0F11FF"/>
                </a:solidFill>
              </a:rPr>
              <a:t>Extensive heater testing at UI-UC</a:t>
            </a:r>
          </a:p>
          <a:p>
            <a:pPr lvl="1">
              <a:spcBef>
                <a:spcPct val="0"/>
              </a:spcBef>
            </a:pPr>
            <a:r>
              <a:rPr lang="en-US" altLang="en-US" dirty="0">
                <a:solidFill>
                  <a:srgbClr val="0F11FF"/>
                </a:solidFill>
              </a:rPr>
              <a:t>Stainless steel distributor and collector brazed onto plate</a:t>
            </a:r>
            <a:endParaRPr lang="en-US" altLang="en-US" sz="1260" dirty="0">
              <a:solidFill>
                <a:srgbClr val="0F11FF"/>
              </a:solidFill>
            </a:endParaRPr>
          </a:p>
          <a:p>
            <a:pPr>
              <a:spcBef>
                <a:spcPct val="0"/>
              </a:spcBef>
            </a:pPr>
            <a:endParaRPr lang="en-US" altLang="en-US" sz="720" dirty="0"/>
          </a:p>
          <a:p>
            <a:pPr>
              <a:spcBef>
                <a:spcPct val="0"/>
              </a:spcBef>
            </a:pPr>
            <a:r>
              <a:rPr lang="en-US" altLang="en-US" dirty="0"/>
              <a:t>Experiment in 8/18 exposed </a:t>
            </a:r>
            <a:r>
              <a:rPr lang="en-US" altLang="en-US" dirty="0" err="1"/>
              <a:t>FLiLi</a:t>
            </a:r>
            <a:r>
              <a:rPr lang="en-US" altLang="en-US" dirty="0"/>
              <a:t> limiter to plasmas with </a:t>
            </a:r>
            <a:r>
              <a:rPr lang="en-US" altLang="en-US" dirty="0" err="1"/>
              <a:t>P</a:t>
            </a:r>
            <a:r>
              <a:rPr lang="en-US" altLang="en-US" baseline="-25000" dirty="0" err="1"/>
              <a:t>aux</a:t>
            </a:r>
            <a:r>
              <a:rPr lang="en-US" altLang="en-US" dirty="0"/>
              <a:t>=8.3 MW @ 3cm from separatrix </a:t>
            </a:r>
          </a:p>
          <a:p>
            <a:pPr lvl="1">
              <a:spcBef>
                <a:spcPct val="0"/>
              </a:spcBef>
            </a:pPr>
            <a:r>
              <a:rPr lang="en-US" altLang="en-US" dirty="0">
                <a:solidFill>
                  <a:srgbClr val="0F11FF"/>
                </a:solidFill>
              </a:rPr>
              <a:t>Reduced recycling, slightly higher stored energy, low or no sputtering, ELM mitigation</a:t>
            </a:r>
          </a:p>
          <a:p>
            <a:pPr lvl="1">
              <a:spcBef>
                <a:spcPct val="0"/>
              </a:spcBef>
            </a:pPr>
            <a:r>
              <a:rPr lang="en-US" altLang="en-US" dirty="0">
                <a:solidFill>
                  <a:srgbClr val="0F11FF"/>
                </a:solidFill>
              </a:rPr>
              <a:t>Future versions: 3D printed W PFC, limiter and/or </a:t>
            </a:r>
            <a:r>
              <a:rPr lang="en-US" altLang="en-US" dirty="0" err="1">
                <a:solidFill>
                  <a:srgbClr val="0F11FF"/>
                </a:solidFill>
              </a:rPr>
              <a:t>divertor</a:t>
            </a:r>
            <a:r>
              <a:rPr lang="en-US" altLang="en-US" dirty="0">
                <a:solidFill>
                  <a:srgbClr val="0F11FF"/>
                </a:solidFill>
              </a:rPr>
              <a:t> sector(s)?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616CCA25-A519-1A49-A978-6F7609413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5202975"/>
            <a:ext cx="2861732" cy="24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90" tIns="41095" rIns="82190" bIns="41095"/>
          <a:lstStyle>
            <a:lvl1pPr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1pPr>
            <a:lvl2pPr marL="742950" indent="-285750"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2pPr>
            <a:lvl3pPr marL="1143000" indent="-228600"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3pPr>
            <a:lvl4pPr marL="1600200" indent="-228600"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4pPr>
            <a:lvl5pPr marL="2057400" indent="-228600"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080" i="0" dirty="0">
                <a:solidFill>
                  <a:srgbClr val="000000"/>
                </a:solidFill>
                <a:latin typeface="Arial" panose="020B0604020202020204" pitchFamily="34" charset="0"/>
              </a:rPr>
              <a:t>R. Maingi, IAEA FEC 2018 </a:t>
            </a:r>
            <a:r>
              <a:rPr lang="en-US" sz="1100" i="0" kern="0" dirty="0">
                <a:solidFill>
                  <a:sysClr val="windowText" lastClr="000000"/>
                </a:solidFill>
                <a:latin typeface="Arial"/>
                <a:cs typeface="Arial"/>
              </a:rPr>
              <a:t>paper FIP/3-5Ra</a:t>
            </a:r>
            <a:endParaRPr lang="en-US" altLang="en-US" sz="1080" i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1684" name="Picture 20">
            <a:extLst>
              <a:ext uri="{FF2B5EF4-FFF2-40B4-BE49-F238E27FC236}">
                <a16:creationId xmlns:a16="http://schemas.microsoft.com/office/drawing/2014/main" id="{AF8321BF-7E75-1A4E-A619-9A7DAD851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3"/>
          <a:stretch>
            <a:fillRect/>
          </a:stretch>
        </p:blipFill>
        <p:spPr bwMode="auto">
          <a:xfrm>
            <a:off x="5513547" y="3619025"/>
            <a:ext cx="2746058" cy="165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Oval 2">
            <a:extLst>
              <a:ext uri="{FF2B5EF4-FFF2-40B4-BE49-F238E27FC236}">
                <a16:creationId xmlns:a16="http://schemas.microsoft.com/office/drawing/2014/main" id="{36055700-A9C3-EE47-9CAD-80435E09A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0848" y="4210528"/>
            <a:ext cx="560070" cy="568643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1pPr>
            <a:lvl2pPr marL="742950" indent="-285750"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2pPr>
            <a:lvl3pPr marL="1143000" indent="-228600"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3pPr>
            <a:lvl4pPr marL="1600200" indent="-228600"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4pPr>
            <a:lvl5pPr marL="2057400" indent="-228600"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1080" b="1"/>
          </a:p>
        </p:txBody>
      </p:sp>
      <p:cxnSp>
        <p:nvCxnSpPr>
          <p:cNvPr id="71686" name="Straight Arrow Connector 4">
            <a:extLst>
              <a:ext uri="{FF2B5EF4-FFF2-40B4-BE49-F238E27FC236}">
                <a16:creationId xmlns:a16="http://schemas.microsoft.com/office/drawing/2014/main" id="{E40B6301-3F4B-FB4A-B1EE-D16C6863D03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457700" y="4603434"/>
            <a:ext cx="2261712" cy="51435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1687" name="图片 5">
            <a:extLst>
              <a:ext uri="{FF2B5EF4-FFF2-40B4-BE49-F238E27FC236}">
                <a16:creationId xmlns:a16="http://schemas.microsoft.com/office/drawing/2014/main" id="{DE72183A-C96B-A549-B0A2-975966DAB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8604" r="9140" b="2435"/>
          <a:stretch>
            <a:fillRect/>
          </a:stretch>
        </p:blipFill>
        <p:spPr bwMode="auto">
          <a:xfrm>
            <a:off x="5160647" y="1147126"/>
            <a:ext cx="349186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8" name="Rectangle 19">
            <a:extLst>
              <a:ext uri="{FF2B5EF4-FFF2-40B4-BE49-F238E27FC236}">
                <a16:creationId xmlns:a16="http://schemas.microsoft.com/office/drawing/2014/main" id="{77C0F064-DC49-FE43-9948-545E1F3FF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6441" y="1870234"/>
            <a:ext cx="624363" cy="21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1pPr>
            <a:lvl2pPr marL="742950" indent="-285750"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2pPr>
            <a:lvl3pPr marL="1143000" indent="-228600"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3pPr>
            <a:lvl4pPr marL="1600200" indent="-228600"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4pPr>
            <a:lvl5pPr marL="2057400" indent="-228600"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40" b="1" i="0">
                <a:solidFill>
                  <a:srgbClr val="000000"/>
                </a:solidFill>
              </a:rPr>
              <a:t>Ref.</a:t>
            </a:r>
          </a:p>
          <a:p>
            <a:r>
              <a:rPr lang="en-US" altLang="en-US" sz="1440" b="1" i="0">
                <a:solidFill>
                  <a:srgbClr val="FF0000"/>
                </a:solidFill>
              </a:rPr>
              <a:t>FLiLi</a:t>
            </a:r>
          </a:p>
        </p:txBody>
      </p:sp>
      <p:cxnSp>
        <p:nvCxnSpPr>
          <p:cNvPr id="71689" name="Straight Arrow Connector 4">
            <a:extLst>
              <a:ext uri="{FF2B5EF4-FFF2-40B4-BE49-F238E27FC236}">
                <a16:creationId xmlns:a16="http://schemas.microsoft.com/office/drawing/2014/main" id="{6386BDE5-54C4-8C4F-9E7C-533D4F57785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343400" y="2990374"/>
            <a:ext cx="1168718" cy="933926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813783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Substantial excitement and opportunities with an accelerated liquid metal PFC program in NSTX-U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04900"/>
            <a:ext cx="8839200" cy="4572000"/>
          </a:xfrm>
        </p:spPr>
        <p:txBody>
          <a:bodyPr>
            <a:normAutofit/>
          </a:bodyPr>
          <a:lstStyle/>
          <a:p>
            <a:r>
              <a:rPr lang="en-US" dirty="0"/>
              <a:t>Liquid metal PFCs are a PPPL strategic initiative</a:t>
            </a:r>
          </a:p>
          <a:p>
            <a:pPr lvl="1"/>
            <a:r>
              <a:rPr lang="en-US" dirty="0"/>
              <a:t>PPPL effort engages multiple departments: PS&amp;T, I&amp;T, NSTX-U</a:t>
            </a:r>
          </a:p>
          <a:p>
            <a:r>
              <a:rPr lang="en-US" i="1" dirty="0"/>
              <a:t>This talk motivates near-term deployment concepts, but the elements are presently unfunded</a:t>
            </a:r>
          </a:p>
          <a:p>
            <a:endParaRPr lang="en-US" sz="1200" dirty="0"/>
          </a:p>
          <a:p>
            <a:r>
              <a:rPr lang="en-US" dirty="0"/>
              <a:t>Motivation and recent developments</a:t>
            </a:r>
          </a:p>
          <a:p>
            <a:pPr lvl="1"/>
            <a:r>
              <a:rPr lang="en-US" dirty="0"/>
              <a:t>New FES domestic liquid metal PFC development program: FY20-FY22</a:t>
            </a:r>
          </a:p>
          <a:p>
            <a:r>
              <a:rPr lang="en-US" dirty="0"/>
              <a:t>Near term acceleration options and next step vision</a:t>
            </a:r>
          </a:p>
          <a:p>
            <a:pPr lvl="1"/>
            <a:r>
              <a:rPr lang="en-US" dirty="0"/>
              <a:t>‘Phase 1’ options: pre-filled Li plugs in high-Z tiles, flowing Li limiters</a:t>
            </a:r>
          </a:p>
          <a:p>
            <a:pPr lvl="1"/>
            <a:r>
              <a:rPr lang="en-US" dirty="0"/>
              <a:t>‘Phase 2’ vision: all high-Z tiles with flowing Li divertor modules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863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7733" y="190500"/>
            <a:ext cx="9287933" cy="877163"/>
          </a:xfrm>
        </p:spPr>
        <p:txBody>
          <a:bodyPr/>
          <a:lstStyle/>
          <a:p>
            <a:r>
              <a:rPr lang="en-US" sz="3000" dirty="0"/>
              <a:t>Flowing liquid Li midplane limiters, based on </a:t>
            </a:r>
            <a:r>
              <a:rPr lang="en-US" sz="3000" dirty="0" err="1"/>
              <a:t>FLiLi</a:t>
            </a:r>
            <a:r>
              <a:rPr lang="en-US" sz="3000" dirty="0"/>
              <a:t> technology developed collaboratively on EAST, can be designed for NSTX-U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81100"/>
            <a:ext cx="8381999" cy="4114800"/>
          </a:xfrm>
        </p:spPr>
        <p:txBody>
          <a:bodyPr>
            <a:normAutofit/>
          </a:bodyPr>
          <a:lstStyle/>
          <a:p>
            <a:r>
              <a:rPr lang="en-US" dirty="0"/>
              <a:t>Potential upgrades – technology that enables science</a:t>
            </a:r>
          </a:p>
          <a:p>
            <a:pPr lvl="1"/>
            <a:r>
              <a:rPr lang="en-US" dirty="0">
                <a:solidFill>
                  <a:srgbClr val="0F11FF"/>
                </a:solidFill>
              </a:rPr>
              <a:t>Increase flow rate from cm/s to m/s with e.g. j x B forces or LM jets to increase convective heat removal</a:t>
            </a:r>
          </a:p>
          <a:p>
            <a:pPr lvl="1"/>
            <a:r>
              <a:rPr lang="en-US" dirty="0">
                <a:solidFill>
                  <a:srgbClr val="0F11FF"/>
                </a:solidFill>
              </a:rPr>
              <a:t>Increase range of temperatures up to strong evaporation limits (650 </a:t>
            </a:r>
            <a:r>
              <a:rPr lang="en-US" baseline="30000" dirty="0" err="1">
                <a:solidFill>
                  <a:srgbClr val="0F11FF"/>
                </a:solidFill>
              </a:rPr>
              <a:t>o</a:t>
            </a:r>
            <a:r>
              <a:rPr lang="en-US" dirty="0" err="1">
                <a:solidFill>
                  <a:srgbClr val="0F11FF"/>
                </a:solidFill>
              </a:rPr>
              <a:t>C</a:t>
            </a:r>
            <a:r>
              <a:rPr lang="en-US" dirty="0">
                <a:solidFill>
                  <a:srgbClr val="0F11FF"/>
                </a:solidFill>
              </a:rPr>
              <a:t>) to augment power dissipation and detachment</a:t>
            </a:r>
          </a:p>
          <a:p>
            <a:pPr lvl="1"/>
            <a:r>
              <a:rPr lang="en-US" dirty="0">
                <a:solidFill>
                  <a:srgbClr val="0F11FF"/>
                </a:solidFill>
              </a:rPr>
              <a:t>Increase range of Li film thickness from 0.1mm to 1 cm for improved protection of substrate</a:t>
            </a:r>
          </a:p>
          <a:p>
            <a:r>
              <a:rPr lang="en-US" dirty="0"/>
              <a:t>Can we restart flow after stopping?</a:t>
            </a:r>
          </a:p>
          <a:p>
            <a:r>
              <a:rPr lang="en-US" dirty="0"/>
              <a:t>Can we improve wetting and reduce creep with texturing?</a:t>
            </a:r>
          </a:p>
          <a:p>
            <a:r>
              <a:rPr lang="en-US" dirty="0"/>
              <a:t>Can we extend these concepts to a flowing divertor system?</a:t>
            </a:r>
          </a:p>
          <a:p>
            <a:endParaRPr lang="en-US" sz="2160" dirty="0"/>
          </a:p>
        </p:txBody>
      </p:sp>
    </p:spTree>
    <p:extLst>
      <p:ext uri="{BB962C8B-B14F-4D97-AF65-F5344CB8AC3E}">
        <p14:creationId xmlns:p14="http://schemas.microsoft.com/office/powerpoint/2010/main" val="194556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9265" y="364825"/>
            <a:ext cx="9262529" cy="507831"/>
          </a:xfrm>
        </p:spPr>
        <p:txBody>
          <a:bodyPr/>
          <a:lstStyle/>
          <a:p>
            <a:r>
              <a:rPr lang="en-US" sz="3000" dirty="0"/>
              <a:t>Phase 2: Long term vision and directions of LM program in NSTX-U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208" y="1169241"/>
            <a:ext cx="6776087" cy="4277213"/>
          </a:xfrm>
        </p:spPr>
        <p:txBody>
          <a:bodyPr>
            <a:normAutofit/>
          </a:bodyPr>
          <a:lstStyle/>
          <a:p>
            <a:r>
              <a:rPr lang="en-US" sz="1800" dirty="0"/>
              <a:t>NSTX-U would transition to all high-Z PFCS</a:t>
            </a:r>
          </a:p>
          <a:p>
            <a:pPr lvl="1"/>
            <a:r>
              <a:rPr lang="en-US" sz="1600" dirty="0">
                <a:solidFill>
                  <a:srgbClr val="0F11FF"/>
                </a:solidFill>
              </a:rPr>
              <a:t>Avoid carbon, due to formation of compounds that contaminate Li (LTX, NSTX LLD experience)</a:t>
            </a:r>
          </a:p>
          <a:p>
            <a:pPr lvl="1"/>
            <a:r>
              <a:rPr lang="en-US" sz="1600" dirty="0">
                <a:solidFill>
                  <a:srgbClr val="0F11FF"/>
                </a:solidFill>
              </a:rPr>
              <a:t>Aiming for very high </a:t>
            </a:r>
            <a:r>
              <a:rPr lang="en-US" sz="1600" dirty="0" err="1">
                <a:solidFill>
                  <a:srgbClr val="0F11FF"/>
                </a:solidFill>
                <a:latin typeface="Symbol" pitchFamily="2" charset="2"/>
              </a:rPr>
              <a:t>t</a:t>
            </a:r>
            <a:r>
              <a:rPr lang="en-US" sz="1600" baseline="-25000" dirty="0" err="1">
                <a:solidFill>
                  <a:srgbClr val="0F11FF"/>
                </a:solidFill>
              </a:rPr>
              <a:t>E</a:t>
            </a:r>
            <a:r>
              <a:rPr lang="en-US" sz="1600" dirty="0">
                <a:solidFill>
                  <a:srgbClr val="0F11FF"/>
                </a:solidFill>
              </a:rPr>
              <a:t>, flat temperature profiles as observed in LTX</a:t>
            </a:r>
          </a:p>
          <a:p>
            <a:pPr lvl="1"/>
            <a:r>
              <a:rPr lang="en-US" sz="1600" dirty="0">
                <a:solidFill>
                  <a:srgbClr val="0F11FF"/>
                </a:solidFill>
              </a:rPr>
              <a:t>Coming LTX-</a:t>
            </a:r>
            <a:r>
              <a:rPr lang="en-US" sz="1600" dirty="0">
                <a:solidFill>
                  <a:srgbClr val="0F11FF"/>
                </a:solidFill>
                <a:latin typeface="Symbol" pitchFamily="2" charset="2"/>
              </a:rPr>
              <a:t>b</a:t>
            </a:r>
            <a:r>
              <a:rPr lang="en-US" sz="1600" dirty="0">
                <a:solidFill>
                  <a:srgbClr val="0F11FF"/>
                </a:solidFill>
              </a:rPr>
              <a:t> results will highlight importance of liquid vs solid walls</a:t>
            </a:r>
          </a:p>
          <a:p>
            <a:r>
              <a:rPr lang="en-US" sz="1800" dirty="0"/>
              <a:t>High heat flux regions would have flowing liquid lithium module(s) for power exhaust</a:t>
            </a:r>
          </a:p>
          <a:p>
            <a:pPr lvl="1"/>
            <a:r>
              <a:rPr lang="en-US" sz="1600" dirty="0">
                <a:solidFill>
                  <a:srgbClr val="0F11FF"/>
                </a:solidFill>
              </a:rPr>
              <a:t>Multiple concepts can be tested over the years</a:t>
            </a:r>
          </a:p>
          <a:p>
            <a:r>
              <a:rPr lang="en-US" sz="1800" dirty="0"/>
              <a:t>Low heat flux regions would have pre-filled tiles or evaporated coatings for particle control</a:t>
            </a:r>
          </a:p>
          <a:p>
            <a:pPr lvl="1"/>
            <a:r>
              <a:rPr lang="en-US" sz="1600" dirty="0">
                <a:solidFill>
                  <a:srgbClr val="0F11FF"/>
                </a:solidFill>
              </a:rPr>
              <a:t>Cryopump could be installed as a future option for a detailed comparison with Li pumping 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/>
              <a:t>The new FES LM PFC Development Program should lead to natural collaborations during design and deployment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6802280" y="1348742"/>
            <a:ext cx="1548765" cy="3829104"/>
            <a:chOff x="7234238" y="2135188"/>
            <a:chExt cx="1720850" cy="4254561"/>
          </a:xfrm>
        </p:grpSpPr>
        <p:sp>
          <p:nvSpPr>
            <p:cNvPr id="4" name="object 151"/>
            <p:cNvSpPr>
              <a:spLocks/>
            </p:cNvSpPr>
            <p:nvPr/>
          </p:nvSpPr>
          <p:spPr bwMode="auto">
            <a:xfrm>
              <a:off x="8180388" y="5487988"/>
              <a:ext cx="180975" cy="447675"/>
            </a:xfrm>
            <a:custGeom>
              <a:avLst/>
              <a:gdLst>
                <a:gd name="T0" fmla="*/ 180416 w 180975"/>
                <a:gd name="T1" fmla="*/ 447116 h 447675"/>
                <a:gd name="T2" fmla="*/ 0 w 180975"/>
                <a:gd name="T3" fmla="*/ 0 h 44767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0975" h="447675">
                  <a:moveTo>
                    <a:pt x="180416" y="447116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5" name="object 152"/>
            <p:cNvSpPr>
              <a:spLocks/>
            </p:cNvSpPr>
            <p:nvPr/>
          </p:nvSpPr>
          <p:spPr bwMode="auto">
            <a:xfrm>
              <a:off x="8145463" y="5422900"/>
              <a:ext cx="80962" cy="95250"/>
            </a:xfrm>
            <a:custGeom>
              <a:avLst/>
              <a:gdLst>
                <a:gd name="T0" fmla="*/ 7761 w 80009"/>
                <a:gd name="T1" fmla="*/ 0 h 95885"/>
                <a:gd name="T2" fmla="*/ 0 w 80009"/>
                <a:gd name="T3" fmla="*/ 94896 h 95885"/>
                <a:gd name="T4" fmla="*/ 80449 w 80009"/>
                <a:gd name="T5" fmla="*/ 63041 h 95885"/>
                <a:gd name="T6" fmla="*/ 7761 w 80009"/>
                <a:gd name="T7" fmla="*/ 0 h 9588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009" h="95885">
                  <a:moveTo>
                    <a:pt x="7670" y="0"/>
                  </a:moveTo>
                  <a:lnTo>
                    <a:pt x="0" y="95529"/>
                  </a:lnTo>
                  <a:lnTo>
                    <a:pt x="79502" y="63461"/>
                  </a:lnTo>
                  <a:lnTo>
                    <a:pt x="7670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6" name="object 153"/>
            <p:cNvSpPr>
              <a:spLocks/>
            </p:cNvSpPr>
            <p:nvPr/>
          </p:nvSpPr>
          <p:spPr bwMode="auto">
            <a:xfrm>
              <a:off x="7543800" y="2814638"/>
              <a:ext cx="0" cy="2128837"/>
            </a:xfrm>
            <a:custGeom>
              <a:avLst/>
              <a:gdLst>
                <a:gd name="T0" fmla="*/ 2128520 h 2129154"/>
                <a:gd name="T1" fmla="*/ 0 h 2129154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2129154">
                  <a:moveTo>
                    <a:pt x="0" y="2128837"/>
                  </a:moveTo>
                  <a:lnTo>
                    <a:pt x="0" y="0"/>
                  </a:lnTo>
                </a:path>
              </a:pathLst>
            </a:custGeom>
            <a:noFill/>
            <a:ln w="76200">
              <a:solidFill>
                <a:srgbClr val="D9D9D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7" name="object 154"/>
            <p:cNvSpPr>
              <a:spLocks/>
            </p:cNvSpPr>
            <p:nvPr/>
          </p:nvSpPr>
          <p:spPr bwMode="auto">
            <a:xfrm>
              <a:off x="7543800" y="2538413"/>
              <a:ext cx="123825" cy="276225"/>
            </a:xfrm>
            <a:custGeom>
              <a:avLst/>
              <a:gdLst>
                <a:gd name="T0" fmla="*/ 0 w 123825"/>
                <a:gd name="T1" fmla="*/ 276225 h 276225"/>
                <a:gd name="T2" fmla="*/ 123825 w 123825"/>
                <a:gd name="T3" fmla="*/ 0 h 27622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3825" h="276225">
                  <a:moveTo>
                    <a:pt x="0" y="276225"/>
                  </a:moveTo>
                  <a:lnTo>
                    <a:pt x="123825" y="0"/>
                  </a:lnTo>
                </a:path>
              </a:pathLst>
            </a:custGeom>
            <a:noFill/>
            <a:ln w="76200">
              <a:solidFill>
                <a:srgbClr val="D9D9D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8" name="object 155"/>
            <p:cNvSpPr>
              <a:spLocks/>
            </p:cNvSpPr>
            <p:nvPr/>
          </p:nvSpPr>
          <p:spPr bwMode="auto">
            <a:xfrm>
              <a:off x="7693025" y="2135188"/>
              <a:ext cx="138113" cy="76200"/>
            </a:xfrm>
            <a:custGeom>
              <a:avLst/>
              <a:gdLst>
                <a:gd name="T0" fmla="*/ 0 w 138429"/>
                <a:gd name="T1" fmla="*/ 76200 h 76200"/>
                <a:gd name="T2" fmla="*/ 137797 w 138429"/>
                <a:gd name="T3" fmla="*/ 76200 h 76200"/>
                <a:gd name="T4" fmla="*/ 137797 w 138429"/>
                <a:gd name="T5" fmla="*/ 0 h 76200"/>
                <a:gd name="T6" fmla="*/ 0 w 138429"/>
                <a:gd name="T7" fmla="*/ 0 h 76200"/>
                <a:gd name="T8" fmla="*/ 0 w 138429"/>
                <a:gd name="T9" fmla="*/ 76200 h 76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8429" h="76200">
                  <a:moveTo>
                    <a:pt x="0" y="76200"/>
                  </a:moveTo>
                  <a:lnTo>
                    <a:pt x="138112" y="76200"/>
                  </a:lnTo>
                  <a:lnTo>
                    <a:pt x="138112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9" name="object 156"/>
            <p:cNvSpPr>
              <a:spLocks/>
            </p:cNvSpPr>
            <p:nvPr/>
          </p:nvSpPr>
          <p:spPr bwMode="auto">
            <a:xfrm>
              <a:off x="7661275" y="2176463"/>
              <a:ext cx="0" cy="369887"/>
            </a:xfrm>
            <a:custGeom>
              <a:avLst/>
              <a:gdLst>
                <a:gd name="T0" fmla="*/ 0 h 370205"/>
                <a:gd name="T1" fmla="*/ 369569 h 370205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370205">
                  <a:moveTo>
                    <a:pt x="0" y="0"/>
                  </a:moveTo>
                  <a:lnTo>
                    <a:pt x="0" y="369887"/>
                  </a:lnTo>
                </a:path>
              </a:pathLst>
            </a:custGeom>
            <a:noFill/>
            <a:ln w="76200">
              <a:solidFill>
                <a:srgbClr val="D9D9D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10" name="object 157"/>
            <p:cNvSpPr>
              <a:spLocks/>
            </p:cNvSpPr>
            <p:nvPr/>
          </p:nvSpPr>
          <p:spPr bwMode="auto">
            <a:xfrm>
              <a:off x="8585200" y="4437063"/>
              <a:ext cx="155575" cy="482600"/>
            </a:xfrm>
            <a:custGeom>
              <a:avLst/>
              <a:gdLst>
                <a:gd name="T0" fmla="*/ 155575 w 155575"/>
                <a:gd name="T1" fmla="*/ 0 h 482600"/>
                <a:gd name="T2" fmla="*/ 0 w 155575"/>
                <a:gd name="T3" fmla="*/ 482600 h 48260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55575" h="482600">
                  <a:moveTo>
                    <a:pt x="155575" y="0"/>
                  </a:moveTo>
                  <a:lnTo>
                    <a:pt x="0" y="482600"/>
                  </a:lnTo>
                </a:path>
              </a:pathLst>
            </a:custGeom>
            <a:noFill/>
            <a:ln w="76200">
              <a:solidFill>
                <a:srgbClr val="D9D9D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11" name="object 158"/>
            <p:cNvSpPr>
              <a:spLocks/>
            </p:cNvSpPr>
            <p:nvPr/>
          </p:nvSpPr>
          <p:spPr bwMode="auto">
            <a:xfrm>
              <a:off x="8743950" y="3913188"/>
              <a:ext cx="82550" cy="481012"/>
            </a:xfrm>
            <a:custGeom>
              <a:avLst/>
              <a:gdLst>
                <a:gd name="T0" fmla="*/ 82550 w 82550"/>
                <a:gd name="T1" fmla="*/ 0 h 481329"/>
                <a:gd name="T2" fmla="*/ 0 w 82550"/>
                <a:gd name="T3" fmla="*/ 480695 h 48132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2550" h="481329">
                  <a:moveTo>
                    <a:pt x="82550" y="0"/>
                  </a:moveTo>
                  <a:lnTo>
                    <a:pt x="0" y="481012"/>
                  </a:lnTo>
                </a:path>
              </a:pathLst>
            </a:custGeom>
            <a:noFill/>
            <a:ln w="76200">
              <a:solidFill>
                <a:srgbClr val="00AFE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12" name="object 159"/>
            <p:cNvSpPr>
              <a:spLocks/>
            </p:cNvSpPr>
            <p:nvPr/>
          </p:nvSpPr>
          <p:spPr bwMode="auto">
            <a:xfrm>
              <a:off x="7880350" y="2195513"/>
              <a:ext cx="395288" cy="165100"/>
            </a:xfrm>
            <a:custGeom>
              <a:avLst/>
              <a:gdLst>
                <a:gd name="T0" fmla="*/ 394971 w 395604"/>
                <a:gd name="T1" fmla="*/ 165100 h 165100"/>
                <a:gd name="T2" fmla="*/ 0 w 395604"/>
                <a:gd name="T3" fmla="*/ 0 h 16510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95604" h="165100">
                  <a:moveTo>
                    <a:pt x="395287" y="165100"/>
                  </a:moveTo>
                  <a:lnTo>
                    <a:pt x="0" y="0"/>
                  </a:lnTo>
                </a:path>
              </a:pathLst>
            </a:custGeom>
            <a:noFill/>
            <a:ln w="76200">
              <a:solidFill>
                <a:srgbClr val="D9D9D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13" name="object 160"/>
            <p:cNvSpPr>
              <a:spLocks/>
            </p:cNvSpPr>
            <p:nvPr/>
          </p:nvSpPr>
          <p:spPr bwMode="auto">
            <a:xfrm>
              <a:off x="8310563" y="2401888"/>
              <a:ext cx="274637" cy="412750"/>
            </a:xfrm>
            <a:custGeom>
              <a:avLst/>
              <a:gdLst>
                <a:gd name="T0" fmla="*/ 274320 w 274954"/>
                <a:gd name="T1" fmla="*/ 412750 h 412750"/>
                <a:gd name="T2" fmla="*/ 0 w 274954"/>
                <a:gd name="T3" fmla="*/ 0 h 41275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74954" h="412750">
                  <a:moveTo>
                    <a:pt x="274637" y="412750"/>
                  </a:moveTo>
                  <a:lnTo>
                    <a:pt x="0" y="0"/>
                  </a:lnTo>
                </a:path>
              </a:pathLst>
            </a:custGeom>
            <a:noFill/>
            <a:ln w="76200">
              <a:solidFill>
                <a:srgbClr val="D9D9D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14" name="object 161"/>
            <p:cNvSpPr>
              <a:spLocks/>
            </p:cNvSpPr>
            <p:nvPr/>
          </p:nvSpPr>
          <p:spPr bwMode="auto">
            <a:xfrm>
              <a:off x="8585200" y="2840038"/>
              <a:ext cx="155575" cy="479425"/>
            </a:xfrm>
            <a:custGeom>
              <a:avLst/>
              <a:gdLst>
                <a:gd name="T0" fmla="*/ 155575 w 155575"/>
                <a:gd name="T1" fmla="*/ 479425 h 479425"/>
                <a:gd name="T2" fmla="*/ 0 w 155575"/>
                <a:gd name="T3" fmla="*/ 0 h 47942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55575" h="479425">
                  <a:moveTo>
                    <a:pt x="155575" y="479425"/>
                  </a:moveTo>
                  <a:lnTo>
                    <a:pt x="0" y="0"/>
                  </a:lnTo>
                </a:path>
              </a:pathLst>
            </a:custGeom>
            <a:noFill/>
            <a:ln w="76200">
              <a:solidFill>
                <a:srgbClr val="D9D9D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15" name="object 162"/>
            <p:cNvSpPr>
              <a:spLocks/>
            </p:cNvSpPr>
            <p:nvPr/>
          </p:nvSpPr>
          <p:spPr bwMode="auto">
            <a:xfrm>
              <a:off x="8743950" y="3363913"/>
              <a:ext cx="82550" cy="481012"/>
            </a:xfrm>
            <a:custGeom>
              <a:avLst/>
              <a:gdLst>
                <a:gd name="T0" fmla="*/ 82550 w 82550"/>
                <a:gd name="T1" fmla="*/ 480695 h 481329"/>
                <a:gd name="T2" fmla="*/ 0 w 82550"/>
                <a:gd name="T3" fmla="*/ 0 h 48132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2550" h="481329">
                  <a:moveTo>
                    <a:pt x="82550" y="481012"/>
                  </a:moveTo>
                  <a:lnTo>
                    <a:pt x="0" y="0"/>
                  </a:lnTo>
                </a:path>
              </a:pathLst>
            </a:custGeom>
            <a:noFill/>
            <a:ln w="76200">
              <a:solidFill>
                <a:srgbClr val="00AFE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16" name="object 163"/>
            <p:cNvSpPr>
              <a:spLocks/>
            </p:cNvSpPr>
            <p:nvPr/>
          </p:nvSpPr>
          <p:spPr bwMode="auto">
            <a:xfrm>
              <a:off x="7543800" y="4960938"/>
              <a:ext cx="123825" cy="274637"/>
            </a:xfrm>
            <a:custGeom>
              <a:avLst/>
              <a:gdLst>
                <a:gd name="T0" fmla="*/ 0 w 123825"/>
                <a:gd name="T1" fmla="*/ 0 h 274954"/>
                <a:gd name="T2" fmla="*/ 123825 w 123825"/>
                <a:gd name="T3" fmla="*/ 274320 h 27495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3825" h="274954">
                  <a:moveTo>
                    <a:pt x="0" y="0"/>
                  </a:moveTo>
                  <a:lnTo>
                    <a:pt x="123825" y="274637"/>
                  </a:lnTo>
                </a:path>
              </a:pathLst>
            </a:custGeom>
            <a:noFill/>
            <a:ln w="76200">
              <a:solidFill>
                <a:srgbClr val="D9D9D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17" name="object 164"/>
            <p:cNvSpPr>
              <a:spLocks/>
            </p:cNvSpPr>
            <p:nvPr/>
          </p:nvSpPr>
          <p:spPr bwMode="auto">
            <a:xfrm>
              <a:off x="7661275" y="5235575"/>
              <a:ext cx="0" cy="342900"/>
            </a:xfrm>
            <a:custGeom>
              <a:avLst/>
              <a:gdLst>
                <a:gd name="T0" fmla="*/ 0 h 342900"/>
                <a:gd name="T1" fmla="*/ 342900 h 34290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342900">
                  <a:moveTo>
                    <a:pt x="0" y="0"/>
                  </a:moveTo>
                  <a:lnTo>
                    <a:pt x="0" y="342900"/>
                  </a:lnTo>
                </a:path>
              </a:pathLst>
            </a:custGeom>
            <a:noFill/>
            <a:ln w="76200">
              <a:solidFill>
                <a:srgbClr val="D9D9D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18" name="object 165"/>
            <p:cNvSpPr>
              <a:spLocks/>
            </p:cNvSpPr>
            <p:nvPr/>
          </p:nvSpPr>
          <p:spPr bwMode="auto">
            <a:xfrm>
              <a:off x="7681913" y="5530850"/>
              <a:ext cx="136525" cy="76200"/>
            </a:xfrm>
            <a:custGeom>
              <a:avLst/>
              <a:gdLst>
                <a:gd name="T0" fmla="*/ 0 w 136525"/>
                <a:gd name="T1" fmla="*/ 76200 h 76200"/>
                <a:gd name="T2" fmla="*/ 136525 w 136525"/>
                <a:gd name="T3" fmla="*/ 76200 h 76200"/>
                <a:gd name="T4" fmla="*/ 136525 w 136525"/>
                <a:gd name="T5" fmla="*/ 0 h 76200"/>
                <a:gd name="T6" fmla="*/ 0 w 136525"/>
                <a:gd name="T7" fmla="*/ 0 h 76200"/>
                <a:gd name="T8" fmla="*/ 0 w 136525"/>
                <a:gd name="T9" fmla="*/ 76200 h 76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525" h="76200">
                  <a:moveTo>
                    <a:pt x="0" y="76200"/>
                  </a:moveTo>
                  <a:lnTo>
                    <a:pt x="136525" y="76200"/>
                  </a:lnTo>
                  <a:lnTo>
                    <a:pt x="136525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19" name="object 166"/>
            <p:cNvSpPr>
              <a:spLocks/>
            </p:cNvSpPr>
            <p:nvPr/>
          </p:nvSpPr>
          <p:spPr bwMode="auto">
            <a:xfrm>
              <a:off x="7866063" y="5532438"/>
              <a:ext cx="173037" cy="36512"/>
            </a:xfrm>
            <a:custGeom>
              <a:avLst/>
              <a:gdLst>
                <a:gd name="T0" fmla="*/ 172426 w 172720"/>
                <a:gd name="T1" fmla="*/ 0 h 36829"/>
                <a:gd name="T2" fmla="*/ 0 w 172720"/>
                <a:gd name="T3" fmla="*/ 36374 h 3682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72720" h="36829">
                  <a:moveTo>
                    <a:pt x="172110" y="0"/>
                  </a:moveTo>
                  <a:lnTo>
                    <a:pt x="0" y="36690"/>
                  </a:lnTo>
                </a:path>
              </a:pathLst>
            </a:cu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20" name="object 167"/>
            <p:cNvSpPr>
              <a:spLocks/>
            </p:cNvSpPr>
            <p:nvPr/>
          </p:nvSpPr>
          <p:spPr bwMode="auto">
            <a:xfrm>
              <a:off x="8299450" y="4951413"/>
              <a:ext cx="274638" cy="412750"/>
            </a:xfrm>
            <a:custGeom>
              <a:avLst/>
              <a:gdLst>
                <a:gd name="T0" fmla="*/ 274321 w 274954"/>
                <a:gd name="T1" fmla="*/ 0 h 412750"/>
                <a:gd name="T2" fmla="*/ 0 w 274954"/>
                <a:gd name="T3" fmla="*/ 412750 h 41275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74954" h="412750">
                  <a:moveTo>
                    <a:pt x="274637" y="0"/>
                  </a:moveTo>
                  <a:lnTo>
                    <a:pt x="0" y="412750"/>
                  </a:lnTo>
                </a:path>
              </a:pathLst>
            </a:custGeom>
            <a:noFill/>
            <a:ln w="76200">
              <a:solidFill>
                <a:srgbClr val="D9D9D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21" name="object 168"/>
            <p:cNvSpPr>
              <a:spLocks/>
            </p:cNvSpPr>
            <p:nvPr/>
          </p:nvSpPr>
          <p:spPr bwMode="auto">
            <a:xfrm>
              <a:off x="7956550" y="5356225"/>
              <a:ext cx="360363" cy="84138"/>
            </a:xfrm>
            <a:custGeom>
              <a:avLst/>
              <a:gdLst>
                <a:gd name="T0" fmla="*/ 360033 w 360679"/>
                <a:gd name="T1" fmla="*/ 0 h 84454"/>
                <a:gd name="T2" fmla="*/ 0 w 360679"/>
                <a:gd name="T3" fmla="*/ 84000 h 8445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60679" h="84454">
                  <a:moveTo>
                    <a:pt x="360349" y="0"/>
                  </a:moveTo>
                  <a:lnTo>
                    <a:pt x="0" y="84315"/>
                  </a:lnTo>
                </a:path>
              </a:pathLst>
            </a:custGeom>
            <a:noFill/>
            <a:ln w="76200">
              <a:solidFill>
                <a:srgbClr val="D9D9D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22" name="object 169"/>
            <p:cNvSpPr>
              <a:spLocks/>
            </p:cNvSpPr>
            <p:nvPr/>
          </p:nvSpPr>
          <p:spPr bwMode="auto">
            <a:xfrm>
              <a:off x="7931150" y="5402263"/>
              <a:ext cx="98425" cy="65087"/>
            </a:xfrm>
            <a:custGeom>
              <a:avLst/>
              <a:gdLst>
                <a:gd name="T0" fmla="*/ 63502 w 99059"/>
                <a:gd name="T1" fmla="*/ 0 h 65404"/>
                <a:gd name="T2" fmla="*/ 25297 w 99059"/>
                <a:gd name="T3" fmla="*/ 6072 h 65404"/>
                <a:gd name="T4" fmla="*/ 0 w 99059"/>
                <a:gd name="T5" fmla="*/ 40309 h 65404"/>
                <a:gd name="T6" fmla="*/ 5830 w 99059"/>
                <a:gd name="T7" fmla="*/ 52146 h 65404"/>
                <a:gd name="T8" fmla="*/ 17959 w 99059"/>
                <a:gd name="T9" fmla="*/ 60639 h 65404"/>
                <a:gd name="T10" fmla="*/ 34645 w 99059"/>
                <a:gd name="T11" fmla="*/ 65011 h 65404"/>
                <a:gd name="T12" fmla="*/ 54146 w 99059"/>
                <a:gd name="T13" fmla="*/ 64486 h 65404"/>
                <a:gd name="T14" fmla="*/ 72845 w 99059"/>
                <a:gd name="T15" fmla="*/ 58936 h 65404"/>
                <a:gd name="T16" fmla="*/ 87357 w 99059"/>
                <a:gd name="T17" fmla="*/ 49602 h 65404"/>
                <a:gd name="T18" fmla="*/ 96264 w 99059"/>
                <a:gd name="T19" fmla="*/ 37764 h 65404"/>
                <a:gd name="T20" fmla="*/ 98148 w 99059"/>
                <a:gd name="T21" fmla="*/ 24700 h 65404"/>
                <a:gd name="T22" fmla="*/ 92317 w 99059"/>
                <a:gd name="T23" fmla="*/ 12867 h 65404"/>
                <a:gd name="T24" fmla="*/ 80188 w 99059"/>
                <a:gd name="T25" fmla="*/ 4375 h 65404"/>
                <a:gd name="T26" fmla="*/ 63502 w 99059"/>
                <a:gd name="T27" fmla="*/ 0 h 654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9059" h="65404">
                  <a:moveTo>
                    <a:pt x="63911" y="0"/>
                  </a:moveTo>
                  <a:lnTo>
                    <a:pt x="25460" y="6102"/>
                  </a:lnTo>
                  <a:lnTo>
                    <a:pt x="0" y="40505"/>
                  </a:lnTo>
                  <a:lnTo>
                    <a:pt x="5868" y="52400"/>
                  </a:lnTo>
                  <a:lnTo>
                    <a:pt x="18075" y="60934"/>
                  </a:lnTo>
                  <a:lnTo>
                    <a:pt x="34868" y="65328"/>
                  </a:lnTo>
                  <a:lnTo>
                    <a:pt x="54495" y="64800"/>
                  </a:lnTo>
                  <a:lnTo>
                    <a:pt x="73314" y="59223"/>
                  </a:lnTo>
                  <a:lnTo>
                    <a:pt x="87920" y="49844"/>
                  </a:lnTo>
                  <a:lnTo>
                    <a:pt x="96884" y="37948"/>
                  </a:lnTo>
                  <a:lnTo>
                    <a:pt x="98780" y="24820"/>
                  </a:lnTo>
                  <a:lnTo>
                    <a:pt x="92912" y="12930"/>
                  </a:lnTo>
                  <a:lnTo>
                    <a:pt x="80705" y="4396"/>
                  </a:lnTo>
                  <a:lnTo>
                    <a:pt x="6391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23" name="object 170"/>
            <p:cNvSpPr>
              <a:spLocks/>
            </p:cNvSpPr>
            <p:nvPr/>
          </p:nvSpPr>
          <p:spPr bwMode="auto">
            <a:xfrm>
              <a:off x="7931150" y="5402263"/>
              <a:ext cx="98425" cy="65087"/>
            </a:xfrm>
            <a:custGeom>
              <a:avLst/>
              <a:gdLst>
                <a:gd name="T0" fmla="*/ 0 w 99059"/>
                <a:gd name="T1" fmla="*/ 40309 h 65404"/>
                <a:gd name="T2" fmla="*/ 5830 w 99059"/>
                <a:gd name="T3" fmla="*/ 52146 h 65404"/>
                <a:gd name="T4" fmla="*/ 17959 w 99059"/>
                <a:gd name="T5" fmla="*/ 60639 h 65404"/>
                <a:gd name="T6" fmla="*/ 34645 w 99059"/>
                <a:gd name="T7" fmla="*/ 65011 h 65404"/>
                <a:gd name="T8" fmla="*/ 54146 w 99059"/>
                <a:gd name="T9" fmla="*/ 64486 h 65404"/>
                <a:gd name="T10" fmla="*/ 72845 w 99059"/>
                <a:gd name="T11" fmla="*/ 58936 h 65404"/>
                <a:gd name="T12" fmla="*/ 87357 w 99059"/>
                <a:gd name="T13" fmla="*/ 49602 h 65404"/>
                <a:gd name="T14" fmla="*/ 96264 w 99059"/>
                <a:gd name="T15" fmla="*/ 37764 h 65404"/>
                <a:gd name="T16" fmla="*/ 98148 w 99059"/>
                <a:gd name="T17" fmla="*/ 24700 h 65404"/>
                <a:gd name="T18" fmla="*/ 92317 w 99059"/>
                <a:gd name="T19" fmla="*/ 12867 h 65404"/>
                <a:gd name="T20" fmla="*/ 80188 w 99059"/>
                <a:gd name="T21" fmla="*/ 4375 h 65404"/>
                <a:gd name="T22" fmla="*/ 63502 w 99059"/>
                <a:gd name="T23" fmla="*/ 0 h 65404"/>
                <a:gd name="T24" fmla="*/ 44001 w 99059"/>
                <a:gd name="T25" fmla="*/ 522 h 65404"/>
                <a:gd name="T26" fmla="*/ 25297 w 99059"/>
                <a:gd name="T27" fmla="*/ 6072 h 65404"/>
                <a:gd name="T28" fmla="*/ 10786 w 99059"/>
                <a:gd name="T29" fmla="*/ 15406 h 65404"/>
                <a:gd name="T30" fmla="*/ 1881 w 99059"/>
                <a:gd name="T31" fmla="*/ 27244 h 65404"/>
                <a:gd name="T32" fmla="*/ 0 w 99059"/>
                <a:gd name="T33" fmla="*/ 40309 h 6540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9059" h="65404">
                  <a:moveTo>
                    <a:pt x="0" y="40505"/>
                  </a:moveTo>
                  <a:lnTo>
                    <a:pt x="5868" y="52400"/>
                  </a:lnTo>
                  <a:lnTo>
                    <a:pt x="18075" y="60934"/>
                  </a:lnTo>
                  <a:lnTo>
                    <a:pt x="34868" y="65328"/>
                  </a:lnTo>
                  <a:lnTo>
                    <a:pt x="54495" y="64800"/>
                  </a:lnTo>
                  <a:lnTo>
                    <a:pt x="73314" y="59223"/>
                  </a:lnTo>
                  <a:lnTo>
                    <a:pt x="87920" y="49844"/>
                  </a:lnTo>
                  <a:lnTo>
                    <a:pt x="96884" y="37948"/>
                  </a:lnTo>
                  <a:lnTo>
                    <a:pt x="98780" y="24820"/>
                  </a:lnTo>
                  <a:lnTo>
                    <a:pt x="92912" y="12930"/>
                  </a:lnTo>
                  <a:lnTo>
                    <a:pt x="80705" y="4396"/>
                  </a:lnTo>
                  <a:lnTo>
                    <a:pt x="63911" y="0"/>
                  </a:lnTo>
                  <a:lnTo>
                    <a:pt x="44284" y="525"/>
                  </a:lnTo>
                  <a:lnTo>
                    <a:pt x="25460" y="6102"/>
                  </a:lnTo>
                  <a:lnTo>
                    <a:pt x="10855" y="15481"/>
                  </a:lnTo>
                  <a:lnTo>
                    <a:pt x="1893" y="27377"/>
                  </a:lnTo>
                  <a:lnTo>
                    <a:pt x="0" y="40505"/>
                  </a:lnTo>
                  <a:close/>
                </a:path>
              </a:pathLst>
            </a:custGeom>
            <a:noFill/>
            <a:ln w="12700">
              <a:solidFill>
                <a:srgbClr val="D9D9D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26" name="object 173"/>
            <p:cNvSpPr>
              <a:spLocks/>
            </p:cNvSpPr>
            <p:nvPr/>
          </p:nvSpPr>
          <p:spPr bwMode="auto">
            <a:xfrm>
              <a:off x="8094663" y="5376863"/>
              <a:ext cx="117475" cy="31750"/>
            </a:xfrm>
            <a:custGeom>
              <a:avLst/>
              <a:gdLst>
                <a:gd name="T0" fmla="*/ 117425 w 118745"/>
                <a:gd name="T1" fmla="*/ 0 h 31750"/>
                <a:gd name="T2" fmla="*/ 0 w 118745"/>
                <a:gd name="T3" fmla="*/ 31572 h 3175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8745" h="31750">
                  <a:moveTo>
                    <a:pt x="118694" y="0"/>
                  </a:moveTo>
                  <a:lnTo>
                    <a:pt x="0" y="31572"/>
                  </a:lnTo>
                </a:path>
              </a:pathLst>
            </a:cu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27" name="object 174"/>
            <p:cNvSpPr>
              <a:spLocks/>
            </p:cNvSpPr>
            <p:nvPr/>
          </p:nvSpPr>
          <p:spPr bwMode="auto">
            <a:xfrm>
              <a:off x="8083550" y="2278063"/>
              <a:ext cx="128588" cy="53975"/>
            </a:xfrm>
            <a:custGeom>
              <a:avLst/>
              <a:gdLst>
                <a:gd name="T0" fmla="*/ 0 w 129540"/>
                <a:gd name="T1" fmla="*/ 0 h 53339"/>
                <a:gd name="T2" fmla="*/ 128146 w 129540"/>
                <a:gd name="T3" fmla="*/ 53384 h 5333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9540" h="53339">
                  <a:moveTo>
                    <a:pt x="0" y="0"/>
                  </a:moveTo>
                  <a:lnTo>
                    <a:pt x="129095" y="52755"/>
                  </a:lnTo>
                </a:path>
              </a:pathLst>
            </a:custGeom>
            <a:noFill/>
            <a:ln w="76200">
              <a:solidFill>
                <a:srgbClr val="D9D9D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28" name="object 175"/>
            <p:cNvSpPr txBox="1">
              <a:spLocks noChangeArrowheads="1"/>
            </p:cNvSpPr>
            <p:nvPr/>
          </p:nvSpPr>
          <p:spPr bwMode="auto">
            <a:xfrm>
              <a:off x="7575550" y="3278188"/>
              <a:ext cx="1066799" cy="1695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47638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ts val="1733"/>
                </a:lnSpc>
              </a:pPr>
              <a:r>
                <a:rPr lang="en-US" sz="1800" b="1" i="0" dirty="0">
                  <a:latin typeface="Arial Narrow" charset="0"/>
                  <a:cs typeface="Arial Narrow" charset="0"/>
                </a:rPr>
                <a:t>All  high-Z  FW +</a:t>
              </a:r>
              <a:endParaRPr lang="en-US" sz="1800" i="0" dirty="0">
                <a:latin typeface="Arial Narrow" charset="0"/>
                <a:cs typeface="Arial Narrow" charset="0"/>
              </a:endParaRPr>
            </a:p>
            <a:p>
              <a:pPr algn="ctr" eaLnBrk="1" hangingPunct="1">
                <a:lnSpc>
                  <a:spcPts val="1530"/>
                </a:lnSpc>
              </a:pPr>
              <a:r>
                <a:rPr lang="en-US" sz="1800" b="1" i="0" dirty="0" err="1">
                  <a:latin typeface="Arial Narrow" charset="0"/>
                  <a:cs typeface="Arial Narrow" charset="0"/>
                </a:rPr>
                <a:t>divertors</a:t>
              </a:r>
              <a:endParaRPr lang="en-US" sz="1800" i="0" dirty="0">
                <a:latin typeface="Arial Narrow" charset="0"/>
                <a:cs typeface="Arial Narrow" charset="0"/>
              </a:endParaRPr>
            </a:p>
            <a:p>
              <a:pPr algn="ctr" eaLnBrk="1" hangingPunct="1">
                <a:lnSpc>
                  <a:spcPts val="1733"/>
                </a:lnSpc>
                <a:spcBef>
                  <a:spcPts val="203"/>
                </a:spcBef>
              </a:pPr>
              <a:r>
                <a:rPr lang="en-US" sz="1800" b="1" i="0" dirty="0">
                  <a:latin typeface="Arial Narrow" charset="0"/>
                  <a:cs typeface="Arial Narrow" charset="0"/>
                </a:rPr>
                <a:t>+ flowing  LLD</a:t>
              </a:r>
              <a:endParaRPr lang="en-US" sz="1800" i="0" dirty="0">
                <a:latin typeface="Arial Narrow" charset="0"/>
                <a:cs typeface="Arial Narrow" charset="0"/>
              </a:endParaRPr>
            </a:p>
            <a:p>
              <a:pPr algn="ctr" eaLnBrk="1" hangingPunct="1">
                <a:lnSpc>
                  <a:spcPts val="1744"/>
                </a:lnSpc>
              </a:pPr>
              <a:r>
                <a:rPr lang="en-US" sz="1800" b="1" i="0" dirty="0">
                  <a:latin typeface="Arial Narrow" charset="0"/>
                  <a:cs typeface="Arial Narrow" charset="0"/>
                </a:rPr>
                <a:t>module</a:t>
              </a:r>
              <a:endParaRPr lang="en-US" sz="1800" i="0" dirty="0">
                <a:latin typeface="Arial Narrow" charset="0"/>
                <a:cs typeface="Arial Narrow" charset="0"/>
              </a:endParaRPr>
            </a:p>
          </p:txBody>
        </p:sp>
        <p:sp>
          <p:nvSpPr>
            <p:cNvPr id="29" name="object 177"/>
            <p:cNvSpPr>
              <a:spLocks/>
            </p:cNvSpPr>
            <p:nvPr/>
          </p:nvSpPr>
          <p:spPr bwMode="auto">
            <a:xfrm>
              <a:off x="7575550" y="2841625"/>
              <a:ext cx="0" cy="2112963"/>
            </a:xfrm>
            <a:custGeom>
              <a:avLst/>
              <a:gdLst>
                <a:gd name="T0" fmla="*/ 2112683 h 2113915"/>
                <a:gd name="T1" fmla="*/ 0 h 2113915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2113915">
                  <a:moveTo>
                    <a:pt x="0" y="2113635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30" name="object 178"/>
            <p:cNvSpPr>
              <a:spLocks/>
            </p:cNvSpPr>
            <p:nvPr/>
          </p:nvSpPr>
          <p:spPr bwMode="auto">
            <a:xfrm>
              <a:off x="7578725" y="4954588"/>
              <a:ext cx="117475" cy="257175"/>
            </a:xfrm>
            <a:custGeom>
              <a:avLst/>
              <a:gdLst>
                <a:gd name="T0" fmla="*/ 0 w 118109"/>
                <a:gd name="T1" fmla="*/ 0 h 257175"/>
                <a:gd name="T2" fmla="*/ 117009 w 118109"/>
                <a:gd name="T3" fmla="*/ 257086 h 25717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8109" h="257175">
                  <a:moveTo>
                    <a:pt x="0" y="0"/>
                  </a:moveTo>
                  <a:lnTo>
                    <a:pt x="117640" y="257086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31" name="object 179"/>
            <p:cNvSpPr>
              <a:spLocks/>
            </p:cNvSpPr>
            <p:nvPr/>
          </p:nvSpPr>
          <p:spPr bwMode="auto">
            <a:xfrm>
              <a:off x="7575550" y="2566988"/>
              <a:ext cx="117475" cy="263525"/>
            </a:xfrm>
            <a:custGeom>
              <a:avLst/>
              <a:gdLst>
                <a:gd name="T0" fmla="*/ 0 w 118109"/>
                <a:gd name="T1" fmla="*/ 263182 h 262889"/>
                <a:gd name="T2" fmla="*/ 117009 w 118109"/>
                <a:gd name="T3" fmla="*/ 0 h 26288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8109" h="262889">
                  <a:moveTo>
                    <a:pt x="0" y="262547"/>
                  </a:moveTo>
                  <a:lnTo>
                    <a:pt x="117640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32" name="object 180"/>
            <p:cNvSpPr>
              <a:spLocks/>
            </p:cNvSpPr>
            <p:nvPr/>
          </p:nvSpPr>
          <p:spPr bwMode="auto">
            <a:xfrm>
              <a:off x="7689850" y="5211763"/>
              <a:ext cx="0" cy="320675"/>
            </a:xfrm>
            <a:custGeom>
              <a:avLst/>
              <a:gdLst>
                <a:gd name="T0" fmla="*/ 0 h 321310"/>
                <a:gd name="T1" fmla="*/ 320218 h 32131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321310">
                  <a:moveTo>
                    <a:pt x="0" y="0"/>
                  </a:moveTo>
                  <a:lnTo>
                    <a:pt x="0" y="320852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33" name="object 181"/>
            <p:cNvSpPr>
              <a:spLocks/>
            </p:cNvSpPr>
            <p:nvPr/>
          </p:nvSpPr>
          <p:spPr bwMode="auto">
            <a:xfrm>
              <a:off x="7689850" y="5526088"/>
              <a:ext cx="127000" cy="12700"/>
            </a:xfrm>
            <a:custGeom>
              <a:avLst/>
              <a:gdLst>
                <a:gd name="T0" fmla="*/ 0 w 127000"/>
                <a:gd name="T1" fmla="*/ 12699 h 12700"/>
                <a:gd name="T2" fmla="*/ 126555 w 127000"/>
                <a:gd name="T3" fmla="*/ 12699 h 12700"/>
                <a:gd name="T4" fmla="*/ 126555 w 127000"/>
                <a:gd name="T5" fmla="*/ 0 h 12700"/>
                <a:gd name="T6" fmla="*/ 0 w 127000"/>
                <a:gd name="T7" fmla="*/ 0 h 12700"/>
                <a:gd name="T8" fmla="*/ 0 w 127000"/>
                <a:gd name="T9" fmla="*/ 12699 h 127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7000" h="12700">
                  <a:moveTo>
                    <a:pt x="0" y="12699"/>
                  </a:moveTo>
                  <a:lnTo>
                    <a:pt x="126555" y="12699"/>
                  </a:lnTo>
                  <a:lnTo>
                    <a:pt x="126555" y="0"/>
                  </a:lnTo>
                  <a:lnTo>
                    <a:pt x="0" y="0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34" name="object 182"/>
            <p:cNvSpPr>
              <a:spLocks/>
            </p:cNvSpPr>
            <p:nvPr/>
          </p:nvSpPr>
          <p:spPr bwMode="auto">
            <a:xfrm>
              <a:off x="7693025" y="2208213"/>
              <a:ext cx="131763" cy="0"/>
            </a:xfrm>
            <a:custGeom>
              <a:avLst/>
              <a:gdLst>
                <a:gd name="T0" fmla="*/ 131533 w 131445"/>
                <a:gd name="T1" fmla="*/ 0 w 131445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31445">
                  <a:moveTo>
                    <a:pt x="131216" y="0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35" name="object 183"/>
            <p:cNvSpPr>
              <a:spLocks/>
            </p:cNvSpPr>
            <p:nvPr/>
          </p:nvSpPr>
          <p:spPr bwMode="auto">
            <a:xfrm>
              <a:off x="7696200" y="2211388"/>
              <a:ext cx="0" cy="365125"/>
            </a:xfrm>
            <a:custGeom>
              <a:avLst/>
              <a:gdLst>
                <a:gd name="T0" fmla="*/ 0 h 365125"/>
                <a:gd name="T1" fmla="*/ 364845 h 365125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365125">
                  <a:moveTo>
                    <a:pt x="0" y="0"/>
                  </a:moveTo>
                  <a:lnTo>
                    <a:pt x="0" y="364845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36" name="object 184"/>
            <p:cNvSpPr>
              <a:spLocks/>
            </p:cNvSpPr>
            <p:nvPr/>
          </p:nvSpPr>
          <p:spPr bwMode="auto">
            <a:xfrm>
              <a:off x="7862888" y="5499100"/>
              <a:ext cx="171450" cy="34925"/>
            </a:xfrm>
            <a:custGeom>
              <a:avLst/>
              <a:gdLst>
                <a:gd name="T0" fmla="*/ 171156 w 170815"/>
                <a:gd name="T1" fmla="*/ 0 h 35560"/>
                <a:gd name="T2" fmla="*/ 0 w 170815"/>
                <a:gd name="T3" fmla="*/ 34875 h 3556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70815" h="35560">
                  <a:moveTo>
                    <a:pt x="170522" y="0"/>
                  </a:moveTo>
                  <a:lnTo>
                    <a:pt x="0" y="35509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37" name="object 185"/>
            <p:cNvSpPr>
              <a:spLocks/>
            </p:cNvSpPr>
            <p:nvPr/>
          </p:nvSpPr>
          <p:spPr bwMode="auto">
            <a:xfrm>
              <a:off x="8550275" y="4440238"/>
              <a:ext cx="157163" cy="473075"/>
            </a:xfrm>
            <a:custGeom>
              <a:avLst/>
              <a:gdLst>
                <a:gd name="T0" fmla="*/ 156742 w 156845"/>
                <a:gd name="T1" fmla="*/ 0 h 473075"/>
                <a:gd name="T2" fmla="*/ 0 w 156845"/>
                <a:gd name="T3" fmla="*/ 473075 h 47307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56845" h="473075">
                  <a:moveTo>
                    <a:pt x="156425" y="0"/>
                  </a:moveTo>
                  <a:lnTo>
                    <a:pt x="0" y="473075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38" name="object 186"/>
            <p:cNvSpPr>
              <a:spLocks/>
            </p:cNvSpPr>
            <p:nvPr/>
          </p:nvSpPr>
          <p:spPr bwMode="auto">
            <a:xfrm>
              <a:off x="8710613" y="3916363"/>
              <a:ext cx="74612" cy="468312"/>
            </a:xfrm>
            <a:custGeom>
              <a:avLst/>
              <a:gdLst>
                <a:gd name="T0" fmla="*/ 74612 w 74929"/>
                <a:gd name="T1" fmla="*/ 0 h 468629"/>
                <a:gd name="T2" fmla="*/ 0 w 74929"/>
                <a:gd name="T3" fmla="*/ 467995 h 46862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4929" h="468629">
                  <a:moveTo>
                    <a:pt x="74929" y="0"/>
                  </a:moveTo>
                  <a:lnTo>
                    <a:pt x="0" y="468312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39" name="object 187"/>
            <p:cNvSpPr>
              <a:spLocks/>
            </p:cNvSpPr>
            <p:nvPr/>
          </p:nvSpPr>
          <p:spPr bwMode="auto">
            <a:xfrm>
              <a:off x="7866063" y="2227263"/>
              <a:ext cx="377825" cy="166687"/>
            </a:xfrm>
            <a:custGeom>
              <a:avLst/>
              <a:gdLst>
                <a:gd name="T0" fmla="*/ 377786 w 377190"/>
                <a:gd name="T1" fmla="*/ 166217 h 166369"/>
                <a:gd name="T2" fmla="*/ 0 w 377190"/>
                <a:gd name="T3" fmla="*/ 0 h 16636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77190" h="166369">
                  <a:moveTo>
                    <a:pt x="377151" y="165900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40" name="object 188"/>
            <p:cNvSpPr>
              <a:spLocks/>
            </p:cNvSpPr>
            <p:nvPr/>
          </p:nvSpPr>
          <p:spPr bwMode="auto">
            <a:xfrm>
              <a:off x="8283575" y="2436813"/>
              <a:ext cx="260350" cy="393700"/>
            </a:xfrm>
            <a:custGeom>
              <a:avLst/>
              <a:gdLst>
                <a:gd name="T0" fmla="*/ 260337 w 259715"/>
                <a:gd name="T1" fmla="*/ 393712 h 394335"/>
                <a:gd name="T2" fmla="*/ 0 w 259715"/>
                <a:gd name="T3" fmla="*/ 0 h 39433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59715" h="394335">
                  <a:moveTo>
                    <a:pt x="259702" y="394347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41" name="object 189"/>
            <p:cNvSpPr>
              <a:spLocks/>
            </p:cNvSpPr>
            <p:nvPr/>
          </p:nvSpPr>
          <p:spPr bwMode="auto">
            <a:xfrm>
              <a:off x="8543925" y="2844800"/>
              <a:ext cx="160338" cy="495300"/>
            </a:xfrm>
            <a:custGeom>
              <a:avLst/>
              <a:gdLst>
                <a:gd name="T0" fmla="*/ 159946 w 160654"/>
                <a:gd name="T1" fmla="*/ 494713 h 494030"/>
                <a:gd name="T2" fmla="*/ 0 w 160654"/>
                <a:gd name="T3" fmla="*/ 0 h 49403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60654" h="494030">
                  <a:moveTo>
                    <a:pt x="160261" y="493445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42" name="object 190"/>
            <p:cNvSpPr>
              <a:spLocks/>
            </p:cNvSpPr>
            <p:nvPr/>
          </p:nvSpPr>
          <p:spPr bwMode="auto">
            <a:xfrm>
              <a:off x="8707438" y="3382963"/>
              <a:ext cx="77787" cy="473075"/>
            </a:xfrm>
            <a:custGeom>
              <a:avLst/>
              <a:gdLst>
                <a:gd name="T0" fmla="*/ 77486 w 78740"/>
                <a:gd name="T1" fmla="*/ 472897 h 473075"/>
                <a:gd name="T2" fmla="*/ 0 w 78740"/>
                <a:gd name="T3" fmla="*/ 0 h 47307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8740" h="473075">
                  <a:moveTo>
                    <a:pt x="78435" y="472897"/>
                  </a:moveTo>
                  <a:lnTo>
                    <a:pt x="0" y="0"/>
                  </a:lnTo>
                </a:path>
              </a:pathLst>
            </a:custGeom>
            <a:noFill/>
            <a:ln w="12699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43" name="object 191"/>
            <p:cNvSpPr>
              <a:spLocks/>
            </p:cNvSpPr>
            <p:nvPr/>
          </p:nvSpPr>
          <p:spPr bwMode="auto">
            <a:xfrm>
              <a:off x="8289925" y="4938713"/>
              <a:ext cx="260350" cy="390525"/>
            </a:xfrm>
            <a:custGeom>
              <a:avLst/>
              <a:gdLst>
                <a:gd name="T0" fmla="*/ 260147 w 260984"/>
                <a:gd name="T1" fmla="*/ 0 h 389254"/>
                <a:gd name="T2" fmla="*/ 0 w 260984"/>
                <a:gd name="T3" fmla="*/ 390105 h 38925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0984" h="389254">
                  <a:moveTo>
                    <a:pt x="260781" y="0"/>
                  </a:moveTo>
                  <a:lnTo>
                    <a:pt x="0" y="388835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44" name="object 192"/>
            <p:cNvSpPr>
              <a:spLocks/>
            </p:cNvSpPr>
            <p:nvPr/>
          </p:nvSpPr>
          <p:spPr bwMode="auto">
            <a:xfrm>
              <a:off x="7939088" y="5327650"/>
              <a:ext cx="350837" cy="79375"/>
            </a:xfrm>
            <a:custGeom>
              <a:avLst/>
              <a:gdLst>
                <a:gd name="T0" fmla="*/ 350798 w 350520"/>
                <a:gd name="T1" fmla="*/ 0 h 78739"/>
                <a:gd name="T2" fmla="*/ 0 w 350520"/>
                <a:gd name="T3" fmla="*/ 79209 h 7873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50520" h="78739">
                  <a:moveTo>
                    <a:pt x="350481" y="0"/>
                  </a:moveTo>
                  <a:lnTo>
                    <a:pt x="0" y="78574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45" name="object 193"/>
            <p:cNvSpPr>
              <a:spLocks/>
            </p:cNvSpPr>
            <p:nvPr/>
          </p:nvSpPr>
          <p:spPr bwMode="auto">
            <a:xfrm>
              <a:off x="7880350" y="5661025"/>
              <a:ext cx="60325" cy="274638"/>
            </a:xfrm>
            <a:custGeom>
              <a:avLst/>
              <a:gdLst>
                <a:gd name="T0" fmla="*/ 0 w 60959"/>
                <a:gd name="T1" fmla="*/ 274639 h 274954"/>
                <a:gd name="T2" fmla="*/ 60187 w 60959"/>
                <a:gd name="T3" fmla="*/ 0 h 27495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0959" h="274954">
                  <a:moveTo>
                    <a:pt x="0" y="274955"/>
                  </a:moveTo>
                  <a:lnTo>
                    <a:pt x="60820" y="0"/>
                  </a:lnTo>
                </a:path>
              </a:pathLst>
            </a:cu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46" name="object 194"/>
            <p:cNvSpPr>
              <a:spLocks/>
            </p:cNvSpPr>
            <p:nvPr/>
          </p:nvSpPr>
          <p:spPr bwMode="auto">
            <a:xfrm>
              <a:off x="7896225" y="5591175"/>
              <a:ext cx="84138" cy="93663"/>
            </a:xfrm>
            <a:custGeom>
              <a:avLst/>
              <a:gdLst>
                <a:gd name="T0" fmla="*/ 60592 w 83820"/>
                <a:gd name="T1" fmla="*/ 0 h 93345"/>
                <a:gd name="T2" fmla="*/ 0 w 83820"/>
                <a:gd name="T3" fmla="*/ 74714 h 93345"/>
                <a:gd name="T4" fmla="*/ 84023 w 83820"/>
                <a:gd name="T5" fmla="*/ 93280 h 93345"/>
                <a:gd name="T6" fmla="*/ 60592 w 83820"/>
                <a:gd name="T7" fmla="*/ 0 h 933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3820" h="93345">
                  <a:moveTo>
                    <a:pt x="60363" y="0"/>
                  </a:moveTo>
                  <a:lnTo>
                    <a:pt x="0" y="74460"/>
                  </a:lnTo>
                  <a:lnTo>
                    <a:pt x="83705" y="92963"/>
                  </a:lnTo>
                  <a:lnTo>
                    <a:pt x="60363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47" name="object 195"/>
            <p:cNvSpPr txBox="1">
              <a:spLocks noChangeArrowheads="1"/>
            </p:cNvSpPr>
            <p:nvPr/>
          </p:nvSpPr>
          <p:spPr bwMode="auto">
            <a:xfrm>
              <a:off x="7234238" y="5689272"/>
              <a:ext cx="1720850" cy="700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ts val="1722"/>
                </a:lnSpc>
              </a:pPr>
              <a:endParaRPr lang="en-US" sz="1440" b="1" i="0" dirty="0">
                <a:solidFill>
                  <a:srgbClr val="FF0000"/>
                </a:solidFill>
                <a:latin typeface="Arial Narrow" charset="0"/>
                <a:cs typeface="Arial Narrow" charset="0"/>
              </a:endParaRPr>
            </a:p>
            <a:p>
              <a:pPr algn="ctr" eaLnBrk="1" hangingPunct="1">
                <a:lnSpc>
                  <a:spcPts val="1722"/>
                </a:lnSpc>
              </a:pPr>
              <a:r>
                <a:rPr lang="en-US" sz="1440" b="1" i="0" dirty="0">
                  <a:solidFill>
                    <a:srgbClr val="FF0000"/>
                  </a:solidFill>
                  <a:latin typeface="Arial Narrow" charset="0"/>
                  <a:cs typeface="Arial Narrow" charset="0"/>
                </a:rPr>
                <a:t>Flowing Li module </a:t>
              </a:r>
              <a:r>
                <a:rPr lang="en-US" sz="1080" i="0" dirty="0">
                  <a:solidFill>
                    <a:srgbClr val="FF0000"/>
                  </a:solidFill>
                  <a:latin typeface="Arial Narrow" charset="0"/>
                  <a:cs typeface="Arial Narrow" charset="0"/>
                </a:rPr>
                <a:t>(Concept, location, size TBD)</a:t>
              </a:r>
              <a:endParaRPr lang="en-US" sz="1080" i="0" dirty="0">
                <a:latin typeface="Arial Narrow" charset="0"/>
                <a:cs typeface="Arial Narrow" charset="0"/>
              </a:endParaRPr>
            </a:p>
          </p:txBody>
        </p:sp>
        <p:sp>
          <p:nvSpPr>
            <p:cNvPr id="49" name="object 166">
              <a:extLst>
                <a:ext uri="{FF2B5EF4-FFF2-40B4-BE49-F238E27FC236}">
                  <a16:creationId xmlns:a16="http://schemas.microsoft.com/office/drawing/2014/main" id="{437E5E87-8FC8-3146-881D-CB108FCB8F07}"/>
                </a:ext>
              </a:extLst>
            </p:cNvPr>
            <p:cNvSpPr>
              <a:spLocks/>
            </p:cNvSpPr>
            <p:nvPr/>
          </p:nvSpPr>
          <p:spPr bwMode="auto">
            <a:xfrm rot="6119684">
              <a:off x="7655046" y="5421790"/>
              <a:ext cx="173037" cy="36512"/>
            </a:xfrm>
            <a:custGeom>
              <a:avLst/>
              <a:gdLst>
                <a:gd name="T0" fmla="*/ 172426 w 172720"/>
                <a:gd name="T1" fmla="*/ 0 h 36829"/>
                <a:gd name="T2" fmla="*/ 0 w 172720"/>
                <a:gd name="T3" fmla="*/ 36374 h 3682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72720" h="36829">
                  <a:moveTo>
                    <a:pt x="172110" y="0"/>
                  </a:moveTo>
                  <a:lnTo>
                    <a:pt x="0" y="36690"/>
                  </a:lnTo>
                </a:path>
              </a:pathLst>
            </a:cu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  <p:sp>
          <p:nvSpPr>
            <p:cNvPr id="50" name="object 166">
              <a:extLst>
                <a:ext uri="{FF2B5EF4-FFF2-40B4-BE49-F238E27FC236}">
                  <a16:creationId xmlns:a16="http://schemas.microsoft.com/office/drawing/2014/main" id="{FB7733CB-EF66-F149-9021-A29CAF06BF14}"/>
                </a:ext>
              </a:extLst>
            </p:cNvPr>
            <p:cNvSpPr>
              <a:spLocks/>
            </p:cNvSpPr>
            <p:nvPr/>
          </p:nvSpPr>
          <p:spPr bwMode="auto">
            <a:xfrm rot="6119684">
              <a:off x="7663219" y="2285337"/>
              <a:ext cx="173037" cy="36512"/>
            </a:xfrm>
            <a:custGeom>
              <a:avLst/>
              <a:gdLst>
                <a:gd name="T0" fmla="*/ 172426 w 172720"/>
                <a:gd name="T1" fmla="*/ 0 h 36829"/>
                <a:gd name="T2" fmla="*/ 0 w 172720"/>
                <a:gd name="T3" fmla="*/ 36374 h 3682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72720" h="36829">
                  <a:moveTo>
                    <a:pt x="172110" y="0"/>
                  </a:moveTo>
                  <a:lnTo>
                    <a:pt x="0" y="36690"/>
                  </a:lnTo>
                </a:path>
              </a:pathLst>
            </a:cu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620"/>
            </a:p>
          </p:txBody>
        </p:sp>
      </p:grpSp>
      <p:sp>
        <p:nvSpPr>
          <p:cNvPr id="52" name="object 151">
            <a:extLst>
              <a:ext uri="{FF2B5EF4-FFF2-40B4-BE49-F238E27FC236}">
                <a16:creationId xmlns:a16="http://schemas.microsoft.com/office/drawing/2014/main" id="{310D54A8-C73B-3F4D-AF2A-E7114FA5363D}"/>
              </a:ext>
            </a:extLst>
          </p:cNvPr>
          <p:cNvSpPr>
            <a:spLocks/>
          </p:cNvSpPr>
          <p:nvPr/>
        </p:nvSpPr>
        <p:spPr bwMode="auto">
          <a:xfrm>
            <a:off x="7240768" y="4402194"/>
            <a:ext cx="105867" cy="397399"/>
          </a:xfrm>
          <a:custGeom>
            <a:avLst/>
            <a:gdLst>
              <a:gd name="T0" fmla="*/ 180416 w 180975"/>
              <a:gd name="T1" fmla="*/ 447116 h 447675"/>
              <a:gd name="T2" fmla="*/ 0 w 180975"/>
              <a:gd name="T3" fmla="*/ 0 h 44767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80975" h="447675">
                <a:moveTo>
                  <a:pt x="180416" y="447116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20" dirty="0"/>
          </a:p>
        </p:txBody>
      </p:sp>
    </p:spTree>
    <p:extLst>
      <p:ext uri="{BB962C8B-B14F-4D97-AF65-F5344CB8AC3E}">
        <p14:creationId xmlns:p14="http://schemas.microsoft.com/office/powerpoint/2010/main" val="4161439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Li vapor box (LVB)</a:t>
            </a:r>
            <a:r>
              <a:rPr lang="en-US" sz="3000" dirty="0"/>
              <a:t> divertor concept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"/>
          <a:srcRect l="2691" t="10181" r="6449" b="5245"/>
          <a:stretch/>
        </p:blipFill>
        <p:spPr>
          <a:xfrm>
            <a:off x="982480" y="976058"/>
            <a:ext cx="7179040" cy="4370898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A2AEF115-0F4D-0F4D-B6AE-4BDCA5B34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219700"/>
            <a:ext cx="2861732" cy="58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90" tIns="41095" rIns="82190" bIns="41095"/>
          <a:lstStyle>
            <a:lvl1pPr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1pPr>
            <a:lvl2pPr marL="742950" indent="-285750"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2pPr>
            <a:lvl3pPr marL="1143000" indent="-228600"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3pPr>
            <a:lvl4pPr marL="1600200" indent="-228600"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4pPr>
            <a:lvl5pPr marL="2057400" indent="-228600"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1822CD"/>
                </a:solidFill>
                <a:latin typeface="Helvetica" pitchFamily="2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000" i="0" dirty="0">
                <a:solidFill>
                  <a:srgbClr val="000000"/>
                </a:solidFill>
                <a:latin typeface="Arial" panose="020B0604020202020204" pitchFamily="34" charset="0"/>
              </a:rPr>
              <a:t>R. Goldston, </a:t>
            </a:r>
            <a:r>
              <a:rPr lang="en-US" alt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Phys. Scr. </a:t>
            </a:r>
            <a:r>
              <a:rPr lang="en-US" altLang="en-US" sz="1000" b="1" i="0" dirty="0">
                <a:solidFill>
                  <a:srgbClr val="000000"/>
                </a:solidFill>
                <a:latin typeface="Arial" panose="020B0604020202020204" pitchFamily="34" charset="0"/>
              </a:rPr>
              <a:t>T167</a:t>
            </a:r>
            <a:r>
              <a:rPr lang="en-US" altLang="en-US" sz="1000" i="0" dirty="0">
                <a:solidFill>
                  <a:srgbClr val="000000"/>
                </a:solidFill>
                <a:latin typeface="Arial" panose="020B0604020202020204" pitchFamily="34" charset="0"/>
              </a:rPr>
              <a:t> (2016) 014017</a:t>
            </a:r>
          </a:p>
          <a:p>
            <a:r>
              <a:rPr lang="en-US" altLang="en-US" sz="1000" i="0" dirty="0">
                <a:solidFill>
                  <a:srgbClr val="000000"/>
                </a:solidFill>
                <a:latin typeface="Arial" panose="020B0604020202020204" pitchFamily="34" charset="0"/>
              </a:rPr>
              <a:t>R. Goldston, </a:t>
            </a:r>
            <a:r>
              <a:rPr lang="en-US" alt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Nucl</a:t>
            </a:r>
            <a:r>
              <a:rPr lang="en-US" alt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. Mater. Energy</a:t>
            </a:r>
            <a:r>
              <a:rPr lang="en-US" altLang="en-US" sz="1000" i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000" b="1" i="0" dirty="0">
                <a:solidFill>
                  <a:srgbClr val="000000"/>
                </a:solidFill>
                <a:latin typeface="Arial" panose="020B0604020202020204" pitchFamily="34" charset="0"/>
              </a:rPr>
              <a:t>12</a:t>
            </a:r>
            <a:r>
              <a:rPr lang="en-US" altLang="en-US" sz="1000" i="0" dirty="0">
                <a:solidFill>
                  <a:srgbClr val="000000"/>
                </a:solidFill>
                <a:latin typeface="Arial" panose="020B0604020202020204" pitchFamily="34" charset="0"/>
              </a:rPr>
              <a:t> (2017) 118</a:t>
            </a:r>
          </a:p>
          <a:p>
            <a:r>
              <a:rPr lang="en-US" altLang="en-US" sz="1000" i="0" dirty="0">
                <a:solidFill>
                  <a:srgbClr val="000000"/>
                </a:solidFill>
                <a:latin typeface="Arial" panose="020B0604020202020204" pitchFamily="34" charset="0"/>
              </a:rPr>
              <a:t>E. </a:t>
            </a:r>
            <a:r>
              <a:rPr lang="en-US" altLang="en-US" sz="1000" i="0" dirty="0" err="1">
                <a:solidFill>
                  <a:srgbClr val="000000"/>
                </a:solidFill>
                <a:latin typeface="Arial" panose="020B0604020202020204" pitchFamily="34" charset="0"/>
              </a:rPr>
              <a:t>Emdee</a:t>
            </a:r>
            <a:r>
              <a:rPr lang="en-US" altLang="en-US" sz="1000" i="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Nucl</a:t>
            </a:r>
            <a:r>
              <a:rPr lang="en-US" alt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. Mater. Energy </a:t>
            </a:r>
            <a:r>
              <a:rPr lang="en-US" altLang="en-US" sz="1000" b="1" i="0" dirty="0">
                <a:solidFill>
                  <a:srgbClr val="000000"/>
                </a:solidFill>
                <a:latin typeface="Arial" panose="020B0604020202020204" pitchFamily="34" charset="0"/>
              </a:rPr>
              <a:t>19</a:t>
            </a:r>
            <a:r>
              <a:rPr lang="en-US" altLang="en-US" sz="1000" i="0" dirty="0">
                <a:solidFill>
                  <a:srgbClr val="000000"/>
                </a:solidFill>
                <a:latin typeface="Arial" panose="020B0604020202020204" pitchFamily="34" charset="0"/>
              </a:rPr>
              <a:t> (2019) 244</a:t>
            </a:r>
          </a:p>
        </p:txBody>
      </p:sp>
    </p:spTree>
    <p:extLst>
      <p:ext uri="{BB962C8B-B14F-4D97-AF65-F5344CB8AC3E}">
        <p14:creationId xmlns:p14="http://schemas.microsoft.com/office/powerpoint/2010/main" val="1839763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LVB</a:t>
            </a:r>
            <a:r>
              <a:rPr lang="en-US" sz="3000" dirty="0"/>
              <a:t> Proof-of-Principle Experiment at MAGNUM-PSI (LDRD)</a:t>
            </a:r>
          </a:p>
        </p:txBody>
      </p:sp>
      <p:pic>
        <p:nvPicPr>
          <p:cNvPr id="6" name="Picture 5" descr="IMG_923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8" b="-15024"/>
          <a:stretch/>
        </p:blipFill>
        <p:spPr>
          <a:xfrm>
            <a:off x="6363828" y="1061756"/>
            <a:ext cx="2780172" cy="20848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00372" y="2494129"/>
            <a:ext cx="1692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MAGNUM-PSI</a:t>
            </a:r>
          </a:p>
        </p:txBody>
      </p:sp>
      <p:pic>
        <p:nvPicPr>
          <p:cNvPr id="8" name="Picture 7" descr="IMG_924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28" y="3146578"/>
            <a:ext cx="2780172" cy="20851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29428" y="5281479"/>
            <a:ext cx="2222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Target Staging Area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D2FAD4F-5546-2A4B-B76A-F6933D338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5441156"/>
            <a:ext cx="2133600" cy="273844"/>
          </a:xfrm>
        </p:spPr>
        <p:txBody>
          <a:bodyPr/>
          <a:lstStyle/>
          <a:p>
            <a:fld id="{22204D31-CEC6-AA4C-9C19-7F28329456F4}" type="slidenum">
              <a:rPr lang="en-US" smtClean="0"/>
              <a:t>23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47" y="1061756"/>
            <a:ext cx="6051842" cy="38862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DD787C-2687-3843-B635-C42AC3D14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464" y="4860625"/>
            <a:ext cx="6171364" cy="455303"/>
          </a:xfrm>
        </p:spPr>
        <p:txBody>
          <a:bodyPr>
            <a:noAutofit/>
          </a:bodyPr>
          <a:lstStyle/>
          <a:p>
            <a:r>
              <a:rPr lang="en-US" sz="1600" b="1" dirty="0"/>
              <a:t>New LDRD supports postdoc to participate in LVB design and experiments</a:t>
            </a:r>
          </a:p>
        </p:txBody>
      </p:sp>
    </p:spTree>
    <p:extLst>
      <p:ext uri="{BB962C8B-B14F-4D97-AF65-F5344CB8AC3E}">
        <p14:creationId xmlns:p14="http://schemas.microsoft.com/office/powerpoint/2010/main" val="3566926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Liquid lithium experiments on NSTX-U can begin as early as 2024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0640"/>
            <a:ext cx="8610600" cy="4572000"/>
          </a:xfrm>
        </p:spPr>
        <p:txBody>
          <a:bodyPr>
            <a:normAutofit/>
          </a:bodyPr>
          <a:lstStyle/>
          <a:p>
            <a:r>
              <a:rPr lang="en-US" dirty="0"/>
              <a:t>Phase 1 requires immediate design effort </a:t>
            </a:r>
          </a:p>
          <a:p>
            <a:pPr lvl="1"/>
            <a:r>
              <a:rPr lang="en-US" dirty="0">
                <a:solidFill>
                  <a:srgbClr val="3333FF"/>
                </a:solidFill>
              </a:rPr>
              <a:t>Would need FES agreement to deploy a few NSTX-U Recovery engineers and designers (in 2020) for these upgrades</a:t>
            </a:r>
          </a:p>
          <a:p>
            <a:endParaRPr lang="en-US" dirty="0"/>
          </a:p>
          <a:p>
            <a:r>
              <a:rPr lang="en-US" dirty="0"/>
              <a:t>Preparation for phase 2 vision by 2026-2027 needs to commence</a:t>
            </a:r>
          </a:p>
          <a:p>
            <a:pPr lvl="1"/>
            <a:r>
              <a:rPr lang="en-US" dirty="0">
                <a:solidFill>
                  <a:srgbClr val="3333FF"/>
                </a:solidFill>
              </a:rPr>
              <a:t>NSTX-U engineers and designers also needed for qualifying high-Z tile designs on divertor and wall</a:t>
            </a:r>
          </a:p>
          <a:p>
            <a:pPr lvl="1"/>
            <a:r>
              <a:rPr lang="en-US" dirty="0">
                <a:solidFill>
                  <a:srgbClr val="3333FF"/>
                </a:solidFill>
              </a:rPr>
              <a:t>The FES LM PFC development program will naturally provide CFPP relevant designs, which require engineering and scaling to NSTX-U, as well providing a pool of engaged collaborators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742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152595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52500"/>
            <a:ext cx="8991600" cy="45085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PMI Workshop: Multiple priority research directions (PRDs) highlight need to advance concepts (including </a:t>
            </a:r>
            <a:r>
              <a:rPr lang="en-US" b="1" dirty="0"/>
              <a:t>liquids</a:t>
            </a:r>
            <a:r>
              <a:rPr lang="en-US" dirty="0"/>
              <a:t>):</a:t>
            </a:r>
          </a:p>
          <a:p>
            <a:pPr lvl="1"/>
            <a:r>
              <a:rPr lang="en-US" dirty="0"/>
              <a:t>PRD-A: limits on power and particle handling, including </a:t>
            </a:r>
            <a:r>
              <a:rPr lang="en-US" b="1" dirty="0"/>
              <a:t>liquids</a:t>
            </a:r>
          </a:p>
          <a:p>
            <a:pPr lvl="1"/>
            <a:r>
              <a:rPr lang="en-US" dirty="0"/>
              <a:t>PRD-B: demonstrate dissipative divertor solutions, including </a:t>
            </a:r>
            <a:r>
              <a:rPr lang="en-US" b="1" dirty="0"/>
              <a:t>liquids</a:t>
            </a:r>
          </a:p>
          <a:p>
            <a:pPr lvl="1"/>
            <a:r>
              <a:rPr lang="en-US" dirty="0"/>
              <a:t>PRD-C: develop solutions for main chamber components and tools for sustained operation</a:t>
            </a:r>
          </a:p>
          <a:p>
            <a:pPr lvl="1"/>
            <a:r>
              <a:rPr lang="en-US" dirty="0"/>
              <a:t>PRD-D: science of evolving materials, including </a:t>
            </a:r>
            <a:r>
              <a:rPr lang="en-US" b="1" dirty="0"/>
              <a:t>liquids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PRD-E: understand impact of </a:t>
            </a:r>
            <a:r>
              <a:rPr lang="en-US" b="1" dirty="0"/>
              <a:t>materials</a:t>
            </a:r>
            <a:r>
              <a:rPr lang="en-US" dirty="0"/>
              <a:t> on core performance</a:t>
            </a:r>
          </a:p>
          <a:p>
            <a:endParaRPr lang="en-US" sz="1700" dirty="0"/>
          </a:p>
          <a:p>
            <a:r>
              <a:rPr lang="en-US" dirty="0"/>
              <a:t>FESAC TEC: identified both slow flow and fast flow LM systems as transformative enabling capabilities (TEC)</a:t>
            </a:r>
          </a:p>
          <a:p>
            <a:pPr lvl="1"/>
            <a:r>
              <a:rPr lang="en-US" dirty="0"/>
              <a:t>Slow flow and hybrid solid-liquid systems described in advanced material and manufacturing chapter</a:t>
            </a:r>
          </a:p>
          <a:p>
            <a:pPr lvl="1"/>
            <a:r>
              <a:rPr lang="en-US" dirty="0"/>
              <a:t>Fast flow LM systems described in a stand-alone chapter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US PMI workshop 2015 and FESAC TEC 2018 reports highlighted the importance of developing LM PFCs</a:t>
            </a:r>
          </a:p>
        </p:txBody>
      </p:sp>
    </p:spTree>
    <p:extLst>
      <p:ext uri="{BB962C8B-B14F-4D97-AF65-F5344CB8AC3E}">
        <p14:creationId xmlns:p14="http://schemas.microsoft.com/office/powerpoint/2010/main" val="3228956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A81CB-E54E-7641-91D3-2F80818E0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" y="190500"/>
            <a:ext cx="9235440" cy="788670"/>
          </a:xfrm>
        </p:spPr>
        <p:txBody>
          <a:bodyPr/>
          <a:lstStyle/>
          <a:p>
            <a:r>
              <a:rPr lang="en-US" sz="3000" dirty="0"/>
              <a:t>Goal: deploy flowing LM PFCs in a high power plasma device that are applicable to compact fusion pilot plants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DE52D-6EF6-CF4B-ACB8-9DD5FF7EB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8700"/>
            <a:ext cx="9144000" cy="4378194"/>
          </a:xfrm>
        </p:spPr>
        <p:txBody>
          <a:bodyPr>
            <a:normAutofit lnSpcReduction="10000"/>
          </a:bodyPr>
          <a:lstStyle/>
          <a:p>
            <a:pPr>
              <a:spcBef>
                <a:spcPts val="800"/>
              </a:spcBef>
            </a:pPr>
            <a:r>
              <a:rPr lang="en-US" sz="2200" dirty="0"/>
              <a:t>Design options for flowing LM PFC:</a:t>
            </a:r>
            <a:endParaRPr lang="en-US" sz="2200" dirty="0">
              <a:solidFill>
                <a:srgbClr val="0000FF"/>
              </a:solidFill>
            </a:endParaRPr>
          </a:p>
          <a:p>
            <a:pPr lvl="1">
              <a:spcBef>
                <a:spcPts val="800"/>
              </a:spcBef>
            </a:pPr>
            <a:r>
              <a:rPr lang="en-US" dirty="0">
                <a:solidFill>
                  <a:srgbClr val="0F11FF"/>
                </a:solidFill>
              </a:rPr>
              <a:t>What LM should be used? </a:t>
            </a:r>
            <a:r>
              <a:rPr lang="en-US" b="1" i="1" dirty="0">
                <a:solidFill>
                  <a:srgbClr val="0F11FF"/>
                </a:solidFill>
              </a:rPr>
              <a:t>Near-term focus on Li</a:t>
            </a:r>
            <a:r>
              <a:rPr lang="en-US" i="1" dirty="0">
                <a:solidFill>
                  <a:srgbClr val="0F11FF"/>
                </a:solidFill>
              </a:rPr>
              <a:t>, but interest in Sn-Li and Sn</a:t>
            </a:r>
          </a:p>
          <a:p>
            <a:pPr lvl="1">
              <a:spcBef>
                <a:spcPts val="800"/>
              </a:spcBef>
            </a:pPr>
            <a:r>
              <a:rPr lang="en-US" dirty="0">
                <a:solidFill>
                  <a:srgbClr val="0F11FF"/>
                </a:solidFill>
              </a:rPr>
              <a:t>LM PFC designs can provide particle exhaust, power exhaust, or both </a:t>
            </a:r>
          </a:p>
          <a:p>
            <a:pPr lvl="2">
              <a:spcBef>
                <a:spcPts val="800"/>
              </a:spcBef>
            </a:pPr>
            <a:r>
              <a:rPr lang="en-US" dirty="0">
                <a:solidFill>
                  <a:schemeClr val="tx1"/>
                </a:solidFill>
              </a:rPr>
              <a:t>Particle exhaust requires Li </a:t>
            </a:r>
            <a:r>
              <a:rPr lang="en-US" u="sng" dirty="0">
                <a:solidFill>
                  <a:schemeClr val="tx1"/>
                </a:solidFill>
              </a:rPr>
              <a:t>&lt;</a:t>
            </a:r>
            <a:r>
              <a:rPr lang="en-US" dirty="0">
                <a:solidFill>
                  <a:schemeClr val="tx1"/>
                </a:solidFill>
              </a:rPr>
              <a:t> 300-400 </a:t>
            </a:r>
            <a:r>
              <a:rPr lang="en-US" baseline="30000" dirty="0" err="1">
                <a:solidFill>
                  <a:schemeClr val="tx1"/>
                </a:solidFill>
              </a:rPr>
              <a:t>o</a:t>
            </a:r>
            <a:r>
              <a:rPr lang="en-US" dirty="0" err="1">
                <a:solidFill>
                  <a:schemeClr val="tx1"/>
                </a:solidFill>
              </a:rPr>
              <a:t>C</a:t>
            </a:r>
            <a:r>
              <a:rPr lang="en-US" dirty="0">
                <a:solidFill>
                  <a:schemeClr val="tx1"/>
                </a:solidFill>
              </a:rPr>
              <a:t>; a </a:t>
            </a:r>
            <a:r>
              <a:rPr lang="en-US" dirty="0">
                <a:solidFill>
                  <a:schemeClr val="accent4"/>
                </a:solidFill>
              </a:rPr>
              <a:t>fast-flow</a:t>
            </a:r>
            <a:r>
              <a:rPr lang="en-US" dirty="0">
                <a:solidFill>
                  <a:schemeClr val="tx1"/>
                </a:solidFill>
              </a:rPr>
              <a:t> system (m/s) or a </a:t>
            </a:r>
            <a:r>
              <a:rPr lang="en-US" dirty="0">
                <a:solidFill>
                  <a:srgbClr val="FF0000"/>
                </a:solidFill>
              </a:rPr>
              <a:t>slow-flow</a:t>
            </a:r>
            <a:r>
              <a:rPr lang="en-US" dirty="0">
                <a:solidFill>
                  <a:schemeClr val="tx1"/>
                </a:solidFill>
              </a:rPr>
              <a:t> system (cm/s), restricted to low heat flux regions, can do this</a:t>
            </a:r>
          </a:p>
          <a:p>
            <a:pPr lvl="2">
              <a:spcBef>
                <a:spcPts val="800"/>
              </a:spcBef>
            </a:pPr>
            <a:r>
              <a:rPr lang="en-US" dirty="0">
                <a:solidFill>
                  <a:schemeClr val="tx1"/>
                </a:solidFill>
              </a:rPr>
              <a:t>Power exhaust: either a </a:t>
            </a:r>
            <a:r>
              <a:rPr lang="en-US" dirty="0">
                <a:solidFill>
                  <a:schemeClr val="accent4"/>
                </a:solidFill>
              </a:rPr>
              <a:t>fast-flow</a:t>
            </a:r>
            <a:r>
              <a:rPr lang="en-US" dirty="0">
                <a:solidFill>
                  <a:schemeClr val="tx1"/>
                </a:solidFill>
              </a:rPr>
              <a:t> system, or a </a:t>
            </a:r>
            <a:r>
              <a:rPr lang="en-US" dirty="0">
                <a:solidFill>
                  <a:srgbClr val="FF0000"/>
                </a:solidFill>
              </a:rPr>
              <a:t>slow-flow</a:t>
            </a:r>
            <a:r>
              <a:rPr lang="en-US" dirty="0">
                <a:solidFill>
                  <a:schemeClr val="tx1"/>
                </a:solidFill>
              </a:rPr>
              <a:t> system </a:t>
            </a:r>
            <a:r>
              <a:rPr lang="en-US" i="1" dirty="0">
                <a:solidFill>
                  <a:schemeClr val="tx1"/>
                </a:solidFill>
              </a:rPr>
              <a:t>at high operating temperature and vapor pressure</a:t>
            </a:r>
            <a:r>
              <a:rPr lang="en-US" dirty="0">
                <a:solidFill>
                  <a:schemeClr val="tx1"/>
                </a:solidFill>
              </a:rPr>
              <a:t> can do this</a:t>
            </a:r>
          </a:p>
          <a:p>
            <a:pPr lvl="2">
              <a:spcBef>
                <a:spcPts val="800"/>
              </a:spcBef>
            </a:pPr>
            <a:r>
              <a:rPr lang="en-US" dirty="0">
                <a:solidFill>
                  <a:schemeClr val="tx1"/>
                </a:solidFill>
              </a:rPr>
              <a:t>Both power and particle exhaust: a </a:t>
            </a:r>
            <a:r>
              <a:rPr lang="en-US" dirty="0">
                <a:solidFill>
                  <a:schemeClr val="accent4"/>
                </a:solidFill>
              </a:rPr>
              <a:t>fast-flow</a:t>
            </a:r>
            <a:r>
              <a:rPr lang="en-US" dirty="0">
                <a:solidFill>
                  <a:schemeClr val="tx1"/>
                </a:solidFill>
              </a:rPr>
              <a:t> system can do this; a  high temp. </a:t>
            </a:r>
            <a:r>
              <a:rPr lang="en-US" dirty="0">
                <a:solidFill>
                  <a:srgbClr val="FF0000"/>
                </a:solidFill>
              </a:rPr>
              <a:t>slow-flow</a:t>
            </a:r>
            <a:r>
              <a:rPr lang="en-US" dirty="0">
                <a:solidFill>
                  <a:schemeClr val="tx1"/>
                </a:solidFill>
              </a:rPr>
              <a:t> system may get pumping from low heat flux regions</a:t>
            </a:r>
          </a:p>
          <a:p>
            <a:pPr lvl="1">
              <a:spcBef>
                <a:spcPts val="800"/>
              </a:spcBef>
              <a:buFont typeface="Wingdings" charset="2"/>
              <a:buChar char="Ø"/>
            </a:pPr>
            <a:r>
              <a:rPr lang="en-US" dirty="0"/>
              <a:t>PPPL program has parallel efforts on </a:t>
            </a:r>
            <a:r>
              <a:rPr lang="en-US" dirty="0">
                <a:solidFill>
                  <a:srgbClr val="FF0000"/>
                </a:solidFill>
              </a:rPr>
              <a:t>slow-</a:t>
            </a:r>
            <a:r>
              <a:rPr lang="en-US" dirty="0"/>
              <a:t> and </a:t>
            </a:r>
            <a:r>
              <a:rPr lang="en-US" dirty="0">
                <a:solidFill>
                  <a:schemeClr val="accent4"/>
                </a:solidFill>
              </a:rPr>
              <a:t>fast-flow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/>
              <a:t>Li systems</a:t>
            </a:r>
            <a:endParaRPr lang="en-US" sz="1800" dirty="0"/>
          </a:p>
          <a:p>
            <a:pPr marL="0" indent="0">
              <a:spcBef>
                <a:spcPts val="800"/>
              </a:spcBef>
              <a:buNone/>
            </a:pPr>
            <a:endParaRPr lang="en-US" sz="800" i="1" dirty="0">
              <a:solidFill>
                <a:srgbClr val="008000"/>
              </a:solidFill>
            </a:endParaRPr>
          </a:p>
          <a:p>
            <a:pPr marL="406400" indent="-398463">
              <a:spcBef>
                <a:spcPts val="800"/>
              </a:spcBef>
              <a:buNone/>
            </a:pPr>
            <a:r>
              <a:rPr lang="en-US" sz="1800" i="1" dirty="0">
                <a:solidFill>
                  <a:schemeClr val="accent4"/>
                </a:solidFill>
              </a:rPr>
              <a:t>*** Fast-flow </a:t>
            </a:r>
            <a:r>
              <a:rPr lang="en-US" sz="1800" i="1" dirty="0"/>
              <a:t>systems augment the normal conductive power exhaust with convection, but </a:t>
            </a:r>
            <a:r>
              <a:rPr lang="en-US" sz="1800" i="1" dirty="0">
                <a:solidFill>
                  <a:schemeClr val="accent4"/>
                </a:solidFill>
              </a:rPr>
              <a:t>fast-flow</a:t>
            </a:r>
            <a:r>
              <a:rPr lang="en-US" sz="1800" i="1" dirty="0">
                <a:solidFill>
                  <a:srgbClr val="008000"/>
                </a:solidFill>
              </a:rPr>
              <a:t> </a:t>
            </a:r>
            <a:r>
              <a:rPr lang="en-US" sz="1800" i="1" dirty="0"/>
              <a:t>systems have more technical challenges (MHD drag, stable flow)</a:t>
            </a:r>
          </a:p>
          <a:p>
            <a:pPr>
              <a:spcBef>
                <a:spcPts val="8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54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90500"/>
            <a:ext cx="9144000" cy="696932"/>
          </a:xfrm>
        </p:spPr>
        <p:txBody>
          <a:bodyPr/>
          <a:lstStyle/>
          <a:p>
            <a:pPr algn="ctr"/>
            <a:r>
              <a:rPr lang="en-US" sz="2800" dirty="0"/>
              <a:t>PPPL developing science and technology of liquid-metal targets for fusion devices: reactor-relevant concepts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876300"/>
            <a:ext cx="5022499" cy="3132953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sz="2000" dirty="0">
                <a:latin typeface="Arial"/>
                <a:cs typeface="Arial"/>
              </a:rPr>
              <a:t>NSTX demonstrated stable liquid lithium divertor target</a:t>
            </a:r>
          </a:p>
          <a:p>
            <a:pPr lvl="1">
              <a:spcBef>
                <a:spcPts val="200"/>
              </a:spcBef>
            </a:pPr>
            <a:r>
              <a:rPr lang="en-US" sz="2000" dirty="0">
                <a:latin typeface="Arial"/>
                <a:cs typeface="Arial"/>
              </a:rPr>
              <a:t>Stability predicted for structured substrates</a:t>
            </a:r>
          </a:p>
          <a:p>
            <a:pPr>
              <a:spcBef>
                <a:spcPts val="200"/>
              </a:spcBef>
            </a:pPr>
            <a:r>
              <a:rPr lang="en-US" sz="2000" dirty="0">
                <a:latin typeface="Arial"/>
                <a:cs typeface="Arial"/>
              </a:rPr>
              <a:t>Heat-flux and cooling results in novel configurations: </a:t>
            </a:r>
            <a:r>
              <a:rPr lang="en-US" sz="2000" i="1" dirty="0">
                <a:latin typeface="Arial"/>
                <a:cs typeface="Arial"/>
              </a:rPr>
              <a:t>continuous vapor shielding of targets</a:t>
            </a:r>
          </a:p>
          <a:p>
            <a:pPr>
              <a:spcBef>
                <a:spcPts val="200"/>
              </a:spcBef>
            </a:pP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Impact: </a:t>
            </a:r>
            <a:r>
              <a:rPr lang="en-US" sz="2000" dirty="0">
                <a:latin typeface="Arial"/>
                <a:cs typeface="Arial"/>
              </a:rPr>
              <a:t>candidate reactor concept (T-(“T-tube”) shown below 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71900"/>
            <a:ext cx="2834389" cy="165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714301" y="2923242"/>
            <a:ext cx="4543889" cy="2566582"/>
            <a:chOff x="5725838" y="4191470"/>
            <a:chExt cx="3435865" cy="2485695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5838" y="4191470"/>
              <a:ext cx="3265762" cy="22855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021569" y="6415555"/>
              <a:ext cx="314013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100" i="0" dirty="0">
                  <a:solidFill>
                    <a:srgbClr val="000000"/>
                  </a:solidFill>
                </a:rPr>
                <a:t>M. </a:t>
              </a:r>
              <a:r>
                <a:rPr lang="en-US" sz="1100" i="0" dirty="0" err="1">
                  <a:solidFill>
                    <a:srgbClr val="000000"/>
                  </a:solidFill>
                </a:rPr>
                <a:t>Jaworski</a:t>
              </a:r>
              <a:r>
                <a:rPr lang="en-US" sz="1100" i="0" dirty="0">
                  <a:solidFill>
                    <a:srgbClr val="000000"/>
                  </a:solidFill>
                </a:rPr>
                <a:t>, </a:t>
              </a:r>
              <a:r>
                <a:rPr lang="en-US" sz="1100" i="1" dirty="0" err="1">
                  <a:solidFill>
                    <a:srgbClr val="000000"/>
                  </a:solidFill>
                </a:rPr>
                <a:t>Nucl</a:t>
              </a:r>
              <a:r>
                <a:rPr lang="en-US" sz="1100" i="1" dirty="0">
                  <a:solidFill>
                    <a:srgbClr val="000000"/>
                  </a:solidFill>
                </a:rPr>
                <a:t>. Fusion </a:t>
              </a:r>
              <a:r>
                <a:rPr lang="en-US" sz="1100" b="1" i="0" dirty="0">
                  <a:solidFill>
                    <a:srgbClr val="000000"/>
                  </a:solidFill>
                </a:rPr>
                <a:t>53</a:t>
              </a:r>
              <a:r>
                <a:rPr lang="en-US" sz="1100" i="0" dirty="0">
                  <a:solidFill>
                    <a:srgbClr val="000000"/>
                  </a:solidFill>
                </a:rPr>
                <a:t> (2013) 083032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239027" y="1028700"/>
            <a:ext cx="3904973" cy="1877428"/>
            <a:chOff x="4419600" y="4038600"/>
            <a:chExt cx="4382758" cy="2438400"/>
          </a:xfrm>
        </p:grpSpPr>
        <p:pic>
          <p:nvPicPr>
            <p:cNvPr id="19" name="Picture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4281718"/>
              <a:ext cx="3163558" cy="2107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19" t="67430" r="29099" b="7127"/>
            <a:stretch/>
          </p:blipFill>
          <p:spPr>
            <a:xfrm>
              <a:off x="7220578" y="4284407"/>
              <a:ext cx="1581779" cy="2131477"/>
            </a:xfrm>
            <a:prstGeom prst="rect">
              <a:avLst/>
            </a:prstGeom>
          </p:spPr>
        </p:pic>
        <p:sp>
          <p:nvSpPr>
            <p:cNvPr id="21" name="TextBox 1"/>
            <p:cNvSpPr txBox="1">
              <a:spLocks noChangeArrowheads="1"/>
            </p:cNvSpPr>
            <p:nvPr/>
          </p:nvSpPr>
          <p:spPr bwMode="auto">
            <a:xfrm>
              <a:off x="5756763" y="4038600"/>
              <a:ext cx="2969394" cy="4397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cs typeface="Arial" pitchFamily="34" charset="0"/>
                </a:defRPr>
              </a:lvl9pPr>
            </a:lstStyle>
            <a:p>
              <a:pPr algn="ctr" eaLnBrk="1" hangingPunct="1">
                <a:buNone/>
              </a:pPr>
              <a:r>
                <a:rPr lang="en-US" altLang="en-US" sz="1600" i="0" dirty="0">
                  <a:solidFill>
                    <a:srgbClr val="FF0000"/>
                  </a:solidFill>
                </a:rPr>
                <a:t>NSTX Liquid Li </a:t>
              </a:r>
              <a:r>
                <a:rPr lang="en-US" altLang="en-US" sz="1600" i="0" dirty="0" err="1">
                  <a:solidFill>
                    <a:srgbClr val="FF0000"/>
                  </a:solidFill>
                </a:rPr>
                <a:t>Divertor</a:t>
              </a:r>
              <a:endParaRPr lang="en-US" altLang="en-US" sz="1600" i="0" dirty="0">
                <a:solidFill>
                  <a:srgbClr val="FF0000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6135358" y="4407932"/>
              <a:ext cx="533400" cy="8001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6668758" y="4407932"/>
              <a:ext cx="304800" cy="1600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11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4648200"/>
              <a:ext cx="1298575" cy="1828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6218187" y="5791200"/>
              <a:ext cx="106413" cy="1143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5718175" y="4648200"/>
              <a:ext cx="606425" cy="1143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5718175" y="5905500"/>
              <a:ext cx="606425" cy="5715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685800" y="5372100"/>
            <a:ext cx="2910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100" i="0" dirty="0">
                <a:solidFill>
                  <a:srgbClr val="000000"/>
                </a:solidFill>
              </a:rPr>
              <a:t>M.A. </a:t>
            </a:r>
            <a:r>
              <a:rPr lang="en-US" sz="1100" i="0" dirty="0" err="1">
                <a:solidFill>
                  <a:srgbClr val="000000"/>
                </a:solidFill>
              </a:rPr>
              <a:t>Jaworski</a:t>
            </a:r>
            <a:r>
              <a:rPr lang="en-US" sz="1100" i="0" dirty="0">
                <a:solidFill>
                  <a:srgbClr val="000000"/>
                </a:solidFill>
              </a:rPr>
              <a:t>, </a:t>
            </a:r>
            <a:r>
              <a:rPr lang="en-US" sz="1100" i="1" dirty="0">
                <a:solidFill>
                  <a:srgbClr val="000000"/>
                </a:solidFill>
              </a:rPr>
              <a:t>PPCF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b="1" i="0" dirty="0">
                <a:solidFill>
                  <a:srgbClr val="000000"/>
                </a:solidFill>
              </a:rPr>
              <a:t>55</a:t>
            </a:r>
            <a:r>
              <a:rPr lang="en-US" sz="1100" i="0" dirty="0">
                <a:solidFill>
                  <a:srgbClr val="000000"/>
                </a:solidFill>
              </a:rPr>
              <a:t> (2013) 124040</a:t>
            </a:r>
          </a:p>
        </p:txBody>
      </p:sp>
    </p:spTree>
    <p:extLst>
      <p:ext uri="{BB962C8B-B14F-4D97-AF65-F5344CB8AC3E}">
        <p14:creationId xmlns:p14="http://schemas.microsoft.com/office/powerpoint/2010/main" val="25958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08"/>
    </mc:Choice>
    <mc:Fallback xmlns="">
      <p:transition xmlns:p14="http://schemas.microsoft.com/office/powerpoint/2010/main" spd="slow" advTm="11110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 caps on pre-filled Li plugs would enable survival during </a:t>
            </a:r>
            <a:r>
              <a:rPr lang="en-US" sz="2800" dirty="0" err="1"/>
              <a:t>bakeout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28700"/>
            <a:ext cx="7900820" cy="445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55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A81CB-E54E-7641-91D3-2F80818E0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219"/>
            <a:ext cx="9235440" cy="914400"/>
          </a:xfrm>
        </p:spPr>
        <p:txBody>
          <a:bodyPr/>
          <a:lstStyle/>
          <a:p>
            <a:r>
              <a:rPr lang="en-US" sz="2800" dirty="0"/>
              <a:t>Liquid metal plasma-facing components should be vigorously pursued as an alternative to solid PFCs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DE52D-6EF6-CF4B-ACB8-9DD5FF7EB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0619"/>
            <a:ext cx="9144000" cy="4526003"/>
          </a:xfrm>
        </p:spPr>
        <p:txBody>
          <a:bodyPr>
            <a:normAutofit/>
          </a:bodyPr>
          <a:lstStyle/>
          <a:p>
            <a:r>
              <a:rPr lang="en-US" dirty="0"/>
              <a:t>High-Z solids are the leading PFC design choice, but have serious challenges for long-pulse reactors</a:t>
            </a:r>
          </a:p>
          <a:p>
            <a:pPr lvl="1"/>
            <a:r>
              <a:rPr lang="en-US" dirty="0"/>
              <a:t>Performance under intense PMI and neutron load</a:t>
            </a:r>
          </a:p>
          <a:p>
            <a:r>
              <a:rPr lang="en-US" dirty="0"/>
              <a:t>Liquid metal PFCs offer the promise of self-healing PFCs that do not suffer from lifetime erosion &amp; re-constitution limits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C805B1-0C5B-3E4F-8E57-84F98A7BE31C}"/>
              </a:ext>
            </a:extLst>
          </p:cNvPr>
          <p:cNvSpPr txBox="1">
            <a:spLocks/>
          </p:cNvSpPr>
          <p:nvPr/>
        </p:nvSpPr>
        <p:spPr>
          <a:xfrm>
            <a:off x="-54269" y="3009901"/>
            <a:ext cx="6378869" cy="2542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Remove surface heat load requirements on solid PFCs</a:t>
            </a:r>
          </a:p>
          <a:p>
            <a:pPr lvl="1"/>
            <a:r>
              <a:rPr lang="en-US" dirty="0"/>
              <a:t>Remove requirement that solid PFCs handle simultaneously PMI and neutrons</a:t>
            </a:r>
          </a:p>
          <a:p>
            <a:pPr lvl="1"/>
            <a:r>
              <a:rPr lang="en-US" dirty="0"/>
              <a:t>Aim to remove microscopic PMI-generated debris in LM flow</a:t>
            </a:r>
          </a:p>
          <a:p>
            <a:pPr lvl="1"/>
            <a:r>
              <a:rPr lang="en-US" dirty="0"/>
              <a:t>Li PFCs provide access to high </a:t>
            </a:r>
            <a:r>
              <a:rPr lang="en-US" dirty="0" err="1">
                <a:latin typeface="Symbol" pitchFamily="2" charset="2"/>
              </a:rPr>
              <a:t>t</a:t>
            </a:r>
            <a:r>
              <a:rPr lang="en-US" baseline="-25000" dirty="0" err="1"/>
              <a:t>E</a:t>
            </a:r>
            <a:r>
              <a:rPr lang="en-US" dirty="0"/>
              <a:t>, one path to a compact fusion pilot plant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37F93-CC71-D149-B770-6CC545939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4748" y="5472862"/>
            <a:ext cx="2909252" cy="26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100" i="0" kern="0" dirty="0">
                <a:solidFill>
                  <a:sysClr val="windowText" lastClr="000000"/>
                </a:solidFill>
                <a:latin typeface="Arial"/>
                <a:cs typeface="Arial"/>
              </a:rPr>
              <a:t>R. Maingi, </a:t>
            </a:r>
            <a:r>
              <a:rPr lang="en-US" sz="1100" i="1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Nucl</a:t>
            </a:r>
            <a:r>
              <a:rPr lang="en-US" sz="1100" i="1" kern="0" dirty="0">
                <a:solidFill>
                  <a:sysClr val="windowText" lastClr="000000"/>
                </a:solidFill>
                <a:latin typeface="Arial"/>
                <a:cs typeface="Arial"/>
              </a:rPr>
              <a:t>. Fusion </a:t>
            </a:r>
            <a:r>
              <a:rPr lang="en-US" sz="11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5</a:t>
            </a:r>
            <a:r>
              <a:rPr lang="en-US" sz="1100" b="1" i="0" kern="0" dirty="0">
                <a:solidFill>
                  <a:sysClr val="windowText" lastClr="000000"/>
                </a:solidFill>
                <a:latin typeface="Arial"/>
                <a:cs typeface="Arial"/>
              </a:rPr>
              <a:t>2</a:t>
            </a:r>
            <a:r>
              <a:rPr lang="en-US" sz="1100" i="0" kern="0" dirty="0">
                <a:solidFill>
                  <a:sysClr val="windowText" lastClr="000000"/>
                </a:solidFill>
                <a:latin typeface="Arial"/>
                <a:cs typeface="Arial"/>
              </a:rPr>
              <a:t> (2012) 083001  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290C8A0-630A-E54D-928A-C2239E0271E2}"/>
              </a:ext>
            </a:extLst>
          </p:cNvPr>
          <p:cNvGrpSpPr/>
          <p:nvPr/>
        </p:nvGrpSpPr>
        <p:grpSpPr>
          <a:xfrm>
            <a:off x="6476999" y="3006485"/>
            <a:ext cx="2667001" cy="2487213"/>
            <a:chOff x="6476999" y="3006485"/>
            <a:chExt cx="2667001" cy="24872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99B42DF-FF94-ED42-A413-436F559A9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6999" y="3006485"/>
              <a:ext cx="2576443" cy="2269568"/>
            </a:xfrm>
            <a:prstGeom prst="rect">
              <a:avLst/>
            </a:prstGeom>
          </p:spPr>
        </p:pic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DEF9B06A-B7ED-C248-A414-D2453D582637}"/>
                </a:ext>
              </a:extLst>
            </p:cNvPr>
            <p:cNvSpPr txBox="1">
              <a:spLocks/>
            </p:cNvSpPr>
            <p:nvPr/>
          </p:nvSpPr>
          <p:spPr>
            <a:xfrm>
              <a:off x="7848600" y="3040710"/>
              <a:ext cx="1124923" cy="5822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3429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2000" kern="1200">
                  <a:solidFill>
                    <a:srgbClr val="0066CC"/>
                  </a:solidFill>
                  <a:latin typeface="+mn-lt"/>
                  <a:ea typeface="+mn-ea"/>
                  <a:cs typeface="+mn-cs"/>
                </a:defRPr>
              </a:lvl2pPr>
              <a:lvl3pPr marL="1005840" indent="-22860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800" kern="1200">
                  <a:solidFill>
                    <a:srgbClr val="C00000"/>
                  </a:solidFill>
                  <a:latin typeface="+mn-lt"/>
                  <a:ea typeface="+mn-ea"/>
                  <a:cs typeface="+mn-cs"/>
                </a:defRPr>
              </a:lvl3pPr>
              <a:lvl4pPr marL="1280160" indent="-22860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448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86000" indent="-18288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11480" lvl="1" indent="0">
                <a:buNone/>
              </a:pPr>
              <a:r>
                <a:rPr lang="en-US" dirty="0">
                  <a:solidFill>
                    <a:schemeClr val="tx1"/>
                  </a:solidFill>
                </a:rPr>
                <a:t>NSTX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BAF886-3DAF-1547-9D74-749CCF372F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3432" y="5232348"/>
              <a:ext cx="2330568" cy="26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183" tIns="45591" rIns="91183" bIns="4559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100" i="0" kern="0" dirty="0">
                  <a:solidFill>
                    <a:sysClr val="windowText" lastClr="000000"/>
                  </a:solidFill>
                  <a:latin typeface="Arial"/>
                  <a:cs typeface="Arial"/>
                </a:rPr>
                <a:t>Pre-discharge Li Evaporation (mg)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7264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Power dissipation of Li pre-filled targets evaluated in MAGUM-PSI linear plasma device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376" y="1028700"/>
            <a:ext cx="3383772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0507" t="1" b="6091"/>
          <a:stretch/>
        </p:blipFill>
        <p:spPr>
          <a:xfrm>
            <a:off x="4724400" y="1181100"/>
            <a:ext cx="1219200" cy="100584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1104900"/>
            <a:ext cx="4648200" cy="3962400"/>
          </a:xfrm>
        </p:spPr>
        <p:txBody>
          <a:bodyPr>
            <a:normAutofit fontScale="92500"/>
          </a:bodyPr>
          <a:lstStyle/>
          <a:p>
            <a:r>
              <a:rPr lang="en-US" dirty="0"/>
              <a:t>Li-target tested based on pre-filled concept for NSTX tested in MAGNUM-PSI linear plasma device </a:t>
            </a:r>
          </a:p>
          <a:p>
            <a:pPr lvl="1"/>
            <a:r>
              <a:rPr lang="en-US" dirty="0"/>
              <a:t>Temperature clamping exhibited</a:t>
            </a:r>
          </a:p>
          <a:p>
            <a:pPr lvl="1"/>
            <a:r>
              <a:rPr lang="en-US" dirty="0"/>
              <a:t>Similar behavior for Liquid </a:t>
            </a:r>
            <a:r>
              <a:rPr lang="en-US" dirty="0" err="1"/>
              <a:t>Sn</a:t>
            </a:r>
            <a:r>
              <a:rPr lang="en-US" dirty="0"/>
              <a:t> target</a:t>
            </a:r>
          </a:p>
          <a:p>
            <a:pPr lvl="1"/>
            <a:r>
              <a:rPr lang="en-US" dirty="0"/>
              <a:t>Supports idea of power exhaust via Li vapor</a:t>
            </a:r>
          </a:p>
          <a:p>
            <a:pPr lvl="1"/>
            <a:endParaRPr lang="en-US" dirty="0"/>
          </a:p>
          <a:p>
            <a:r>
              <a:rPr lang="en-US" dirty="0"/>
              <a:t>Lithium vapor box 0D calculation indicates high power exhaust potential for DEMO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5486400" y="3314700"/>
            <a:ext cx="3272005" cy="2286000"/>
            <a:chOff x="4989543" y="3650893"/>
            <a:chExt cx="4080002" cy="2914692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8691" y="3650893"/>
              <a:ext cx="3660854" cy="2914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5791200" y="3714196"/>
              <a:ext cx="2566176" cy="1491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DEMO reference pt.</a:t>
              </a:r>
            </a:p>
            <a:p>
              <a:r>
                <a:rPr lang="en-US" sz="1400" dirty="0"/>
                <a:t>2.5GW fusion power</a:t>
              </a:r>
            </a:p>
            <a:p>
              <a:r>
                <a:rPr lang="en-US" sz="1400" dirty="0"/>
                <a:t>200MW to outer div.</a:t>
              </a:r>
            </a:p>
            <a:p>
              <a:r>
                <a:rPr lang="en-US" sz="1400" dirty="0"/>
                <a:t>R=6m, </a:t>
              </a:r>
              <a:r>
                <a:rPr lang="en-US" sz="1400" dirty="0" err="1"/>
                <a:t>l</a:t>
              </a:r>
              <a:r>
                <a:rPr lang="en-US" sz="1400" baseline="-25000" dirty="0" err="1"/>
                <a:t>p,box</a:t>
              </a:r>
              <a:r>
                <a:rPr lang="en-US" sz="1400" dirty="0"/>
                <a:t>=0.5m</a:t>
              </a:r>
            </a:p>
            <a:p>
              <a:r>
                <a:rPr lang="el-GR" sz="1400" dirty="0"/>
                <a:t>ε</a:t>
              </a:r>
              <a:r>
                <a:rPr lang="en-US" sz="1400" baseline="-25000" dirty="0"/>
                <a:t>cool</a:t>
              </a:r>
              <a:r>
                <a:rPr lang="en-US" sz="1400" dirty="0"/>
                <a:t>=250eV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6742072" y="5205395"/>
              <a:ext cx="115928" cy="43340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022220" y="4816770"/>
              <a:ext cx="738164" cy="4709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700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89543" y="4155969"/>
              <a:ext cx="738166" cy="4709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800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511127" y="4683553"/>
            <a:ext cx="5919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600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05863" y="5146936"/>
            <a:ext cx="5919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500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13183" y="3240558"/>
            <a:ext cx="5919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900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59" y="4021368"/>
            <a:ext cx="942011" cy="135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272870" y="4850368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P/R~33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05000" y="5143500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R. </a:t>
            </a:r>
            <a:r>
              <a:rPr lang="en-US" sz="1200" dirty="0" err="1"/>
              <a:t>Goldston</a:t>
            </a:r>
            <a:r>
              <a:rPr lang="en-US" sz="1200" dirty="0"/>
              <a:t> et al., </a:t>
            </a:r>
            <a:r>
              <a:rPr lang="en-US" sz="1200" i="1" dirty="0" err="1"/>
              <a:t>Nucl</a:t>
            </a:r>
            <a:r>
              <a:rPr lang="en-US" sz="1200" i="1" dirty="0"/>
              <a:t>. Mater. Energy</a:t>
            </a:r>
            <a:r>
              <a:rPr lang="en-US" sz="1200" dirty="0"/>
              <a:t> </a:t>
            </a:r>
            <a:r>
              <a:rPr lang="en-US" sz="1200" b="1" dirty="0"/>
              <a:t>12</a:t>
            </a:r>
            <a:r>
              <a:rPr lang="en-US" sz="1200" dirty="0"/>
              <a:t> (2017) 1118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05600" y="3009900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err="1"/>
              <a:t>Rindt</a:t>
            </a:r>
            <a:r>
              <a:rPr lang="en-US" sz="1200" dirty="0"/>
              <a:t> et al., </a:t>
            </a:r>
            <a:r>
              <a:rPr lang="en-US" sz="1200" i="1" dirty="0"/>
              <a:t>ISLA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51712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Power dissipation science via lithium vapor boxes being evaluated for FNSF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1683"/>
          <a:stretch/>
        </p:blipFill>
        <p:spPr>
          <a:xfrm>
            <a:off x="1143000" y="1003548"/>
            <a:ext cx="6934200" cy="452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20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 idx="4294967295"/>
          </p:nvPr>
        </p:nvSpPr>
        <p:spPr>
          <a:xfrm>
            <a:off x="0" y="285751"/>
            <a:ext cx="9144000" cy="56938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000" dirty="0">
                <a:latin typeface="Arial" charset="0"/>
                <a:ea typeface="MS PGothic" charset="0"/>
              </a:rPr>
              <a:t>Flowing Liquid Metal Torus </a:t>
            </a:r>
            <a:r>
              <a:rPr lang="en-US" sz="3000" dirty="0">
                <a:solidFill>
                  <a:srgbClr val="008000"/>
                </a:solidFill>
                <a:latin typeface="Arial" charset="0"/>
                <a:ea typeface="MS PGothic" charset="0"/>
              </a:rPr>
              <a:t>(FLIT)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92" y="3419026"/>
            <a:ext cx="5454908" cy="2034364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Test axisymmetric liquid metal flows in toroidal fields in realistic B to show feasibility of </a:t>
            </a:r>
            <a:r>
              <a:rPr lang="en-US" sz="1800" dirty="0">
                <a:solidFill>
                  <a:srgbClr val="008000"/>
                </a:solidFill>
              </a:rPr>
              <a:t>fast LM </a:t>
            </a:r>
            <a:r>
              <a:rPr lang="en-US" sz="1800" dirty="0" err="1">
                <a:solidFill>
                  <a:srgbClr val="008000"/>
                </a:solidFill>
              </a:rPr>
              <a:t>divertor</a:t>
            </a:r>
            <a:r>
              <a:rPr lang="en-US" sz="1800" dirty="0">
                <a:solidFill>
                  <a:srgbClr val="008000"/>
                </a:solidFill>
              </a:rPr>
              <a:t> concept</a:t>
            </a:r>
            <a:r>
              <a:rPr lang="en-US" sz="1800" dirty="0"/>
              <a:t> for NSTX-U at high heat fluxes</a:t>
            </a:r>
            <a:endParaRPr lang="en-US" dirty="0"/>
          </a:p>
          <a:p>
            <a:pPr lvl="1"/>
            <a:r>
              <a:rPr lang="en-US" sz="1400" b="1" dirty="0">
                <a:solidFill>
                  <a:srgbClr val="0000FF"/>
                </a:solidFill>
              </a:rPr>
              <a:t>Present: LDRD for design study, </a:t>
            </a:r>
            <a:r>
              <a:rPr lang="en-US" sz="1400" b="1" i="1" dirty="0">
                <a:solidFill>
                  <a:srgbClr val="0000FF"/>
                </a:solidFill>
              </a:rPr>
              <a:t>construction is unfunded</a:t>
            </a:r>
          </a:p>
          <a:p>
            <a:r>
              <a:rPr lang="en-US" sz="1800" dirty="0"/>
              <a:t>Proof of principle R&amp;D at PPPL: </a:t>
            </a:r>
          </a:p>
          <a:p>
            <a:pPr lvl="1"/>
            <a:r>
              <a:rPr lang="en-US" sz="1400" b="1" dirty="0">
                <a:solidFill>
                  <a:srgbClr val="0000FF"/>
                </a:solidFill>
              </a:rPr>
              <a:t>Develop the </a:t>
            </a:r>
            <a:r>
              <a:rPr lang="en-US" sz="1400" b="1" u="sng" dirty="0">
                <a:solidFill>
                  <a:srgbClr val="0000FF"/>
                </a:solidFill>
              </a:rPr>
              <a:t>engineering</a:t>
            </a:r>
            <a:r>
              <a:rPr lang="en-US" sz="1400" b="1" dirty="0">
                <a:solidFill>
                  <a:srgbClr val="0000FF"/>
                </a:solidFill>
              </a:rPr>
              <a:t> for fast flow system (</a:t>
            </a:r>
            <a:r>
              <a:rPr lang="en-US" sz="1400" b="1" dirty="0" err="1">
                <a:solidFill>
                  <a:srgbClr val="0000FF"/>
                </a:solidFill>
              </a:rPr>
              <a:t>jxB</a:t>
            </a:r>
            <a:r>
              <a:rPr lang="en-US" sz="1400" b="1" dirty="0">
                <a:solidFill>
                  <a:srgbClr val="0000FF"/>
                </a:solidFill>
              </a:rPr>
              <a:t> pumps, nozzles </a:t>
            </a:r>
            <a:r>
              <a:rPr lang="mr-IN" sz="1400" b="1" dirty="0">
                <a:solidFill>
                  <a:srgbClr val="0000FF"/>
                </a:solidFill>
              </a:rPr>
              <a:t>–</a:t>
            </a:r>
            <a:r>
              <a:rPr lang="en-US" sz="1400" b="1" dirty="0">
                <a:solidFill>
                  <a:srgbClr val="0000FF"/>
                </a:solidFill>
              </a:rPr>
              <a:t> jets/open surface, </a:t>
            </a:r>
            <a:r>
              <a:rPr lang="en-US" sz="1400" b="1" dirty="0" err="1">
                <a:solidFill>
                  <a:srgbClr val="0000FF"/>
                </a:solidFill>
              </a:rPr>
              <a:t>etc</a:t>
            </a:r>
            <a:r>
              <a:rPr lang="en-US" sz="1400" b="1" dirty="0">
                <a:solidFill>
                  <a:srgbClr val="0000FF"/>
                </a:solidFill>
              </a:rPr>
              <a:t>) </a:t>
            </a:r>
            <a:endParaRPr lang="en-US" sz="1800" dirty="0">
              <a:solidFill>
                <a:srgbClr val="0000FF"/>
              </a:solidFill>
            </a:endParaRPr>
          </a:p>
          <a:p>
            <a:pPr lvl="1"/>
            <a:r>
              <a:rPr lang="en-US" sz="1400" b="1" dirty="0">
                <a:solidFill>
                  <a:srgbClr val="0000FF"/>
                </a:solidFill>
              </a:rPr>
              <a:t>Use </a:t>
            </a:r>
            <a:r>
              <a:rPr lang="en-US" sz="1400" b="1" dirty="0" err="1">
                <a:solidFill>
                  <a:srgbClr val="0000FF"/>
                </a:solidFill>
              </a:rPr>
              <a:t>Gallinstan</a:t>
            </a:r>
            <a:r>
              <a:rPr lang="en-US" sz="1400" b="1" dirty="0">
                <a:solidFill>
                  <a:srgbClr val="0000FF"/>
                </a:solidFill>
              </a:rPr>
              <a:t> (</a:t>
            </a:r>
            <a:r>
              <a:rPr lang="en-US" sz="1400" b="1" dirty="0" err="1">
                <a:solidFill>
                  <a:srgbClr val="0000FF"/>
                </a:solidFill>
              </a:rPr>
              <a:t>Ga</a:t>
            </a:r>
            <a:r>
              <a:rPr lang="en-US" sz="1400" b="1" dirty="0">
                <a:solidFill>
                  <a:srgbClr val="0000FF"/>
                </a:solidFill>
              </a:rPr>
              <a:t>, In, </a:t>
            </a:r>
            <a:r>
              <a:rPr lang="en-US" sz="1400" b="1" dirty="0" err="1">
                <a:solidFill>
                  <a:srgbClr val="0000FF"/>
                </a:solidFill>
              </a:rPr>
              <a:t>Sn</a:t>
            </a:r>
            <a:r>
              <a:rPr lang="en-US" sz="1400" b="1" dirty="0">
                <a:solidFill>
                  <a:srgbClr val="0000FF"/>
                </a:solidFill>
              </a:rPr>
              <a:t>); </a:t>
            </a:r>
            <a:r>
              <a:rPr lang="en-US" sz="1400" b="1" i="1" dirty="0">
                <a:solidFill>
                  <a:srgbClr val="0000FF"/>
                </a:solidFill>
              </a:rPr>
              <a:t>No plasma in FLIT</a:t>
            </a:r>
          </a:p>
        </p:txBody>
      </p:sp>
      <p:pic>
        <p:nvPicPr>
          <p:cNvPr id="5" name="Picture 4" descr="Vert-half.tif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14"/>
          <a:stretch/>
        </p:blipFill>
        <p:spPr>
          <a:xfrm>
            <a:off x="5638800" y="992188"/>
            <a:ext cx="3352800" cy="4143268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Vert-tight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005717"/>
            <a:ext cx="3623818" cy="2326791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7162801" y="4057651"/>
            <a:ext cx="476578" cy="13913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Left Arrow 8"/>
          <p:cNvSpPr/>
          <p:nvPr/>
        </p:nvSpPr>
        <p:spPr>
          <a:xfrm rot="20880000">
            <a:off x="7098828" y="3126869"/>
            <a:ext cx="541199" cy="130853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2" y="2087004"/>
            <a:ext cx="1930589" cy="584763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4" rIns="91429" bIns="45714" rtlCol="0">
            <a:spAutoFit/>
          </a:bodyPr>
          <a:lstStyle/>
          <a:p>
            <a:pPr>
              <a:buFontTx/>
              <a:buNone/>
            </a:pPr>
            <a:r>
              <a:rPr lang="en-US" sz="1600" b="1" dirty="0">
                <a:latin typeface="Arial"/>
                <a:cs typeface="Arial"/>
              </a:rPr>
              <a:t>Axisymmetric free surface flow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7467600" y="2571750"/>
            <a:ext cx="457200" cy="5715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832664" y="4844488"/>
            <a:ext cx="2438400" cy="584763"/>
          </a:xfrm>
          <a:prstGeom prst="rect">
            <a:avLst/>
          </a:prstGeom>
          <a:solidFill>
            <a:schemeClr val="bg1"/>
          </a:solidFill>
        </p:spPr>
        <p:txBody>
          <a:bodyPr wrap="square" lIns="91429" tIns="45714" rIns="91429" bIns="45714" rtlCol="0">
            <a:spAutoFit/>
          </a:bodyPr>
          <a:lstStyle/>
          <a:p>
            <a:pPr>
              <a:buFontTx/>
              <a:buNone/>
            </a:pPr>
            <a:r>
              <a:rPr lang="en-US" sz="1600" b="1" dirty="0">
                <a:latin typeface="Arial"/>
                <a:cs typeface="Arial"/>
              </a:rPr>
              <a:t>J x B pumping to high-field side nozzle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6641664" y="4286252"/>
            <a:ext cx="673536" cy="6998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3903802" y="1480370"/>
            <a:ext cx="2029975" cy="18270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4F81BD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3903800" y="1449137"/>
            <a:ext cx="1925874" cy="234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4F81BD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856F6B6-E3FE-D64A-B34D-863B42344F62}"/>
              </a:ext>
            </a:extLst>
          </p:cNvPr>
          <p:cNvSpPr txBox="1"/>
          <p:nvPr/>
        </p:nvSpPr>
        <p:spPr>
          <a:xfrm>
            <a:off x="6105584" y="5453390"/>
            <a:ext cx="2910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100" i="0" dirty="0">
                <a:solidFill>
                  <a:srgbClr val="000000"/>
                </a:solidFill>
              </a:rPr>
              <a:t>E. </a:t>
            </a:r>
            <a:r>
              <a:rPr lang="en-US" sz="1100" i="0" dirty="0" err="1">
                <a:solidFill>
                  <a:srgbClr val="000000"/>
                </a:solidFill>
              </a:rPr>
              <a:t>Kolemen</a:t>
            </a:r>
            <a:r>
              <a:rPr lang="en-US" sz="1100" i="0" dirty="0">
                <a:solidFill>
                  <a:srgbClr val="000000"/>
                </a:solidFill>
              </a:rPr>
              <a:t>, </a:t>
            </a:r>
            <a:r>
              <a:rPr lang="en-US" sz="1100" i="1" dirty="0" err="1">
                <a:solidFill>
                  <a:srgbClr val="000000"/>
                </a:solidFill>
              </a:rPr>
              <a:t>Nucl</a:t>
            </a:r>
            <a:r>
              <a:rPr lang="en-US" sz="1100" i="1" dirty="0">
                <a:solidFill>
                  <a:srgbClr val="000000"/>
                </a:solidFill>
              </a:rPr>
              <a:t>. Mater. Energy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b="1" i="0" dirty="0">
                <a:solidFill>
                  <a:srgbClr val="000000"/>
                </a:solidFill>
              </a:rPr>
              <a:t>19</a:t>
            </a:r>
            <a:r>
              <a:rPr lang="en-US" sz="1100" i="0" dirty="0">
                <a:solidFill>
                  <a:srgbClr val="000000"/>
                </a:solidFill>
              </a:rPr>
              <a:t> (2019) 524</a:t>
            </a:r>
          </a:p>
        </p:txBody>
      </p:sp>
    </p:spTree>
    <p:extLst>
      <p:ext uri="{BB962C8B-B14F-4D97-AF65-F5344CB8AC3E}">
        <p14:creationId xmlns:p14="http://schemas.microsoft.com/office/powerpoint/2010/main" val="1104029524"/>
      </p:ext>
    </p:extLst>
  </p:cSld>
  <p:clrMapOvr>
    <a:masterClrMapping/>
  </p:clrMapOvr>
  <p:transition spd="slow" advTm="16716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A81CB-E54E-7641-91D3-2F80818E0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219"/>
            <a:ext cx="9235440" cy="914400"/>
          </a:xfrm>
        </p:spPr>
        <p:txBody>
          <a:bodyPr/>
          <a:lstStyle/>
          <a:p>
            <a:r>
              <a:rPr lang="en-US" sz="2800" dirty="0"/>
              <a:t>Developments since PAC-39 (1/18)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DE52D-6EF6-CF4B-ACB8-9DD5FF7EB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0619"/>
            <a:ext cx="9144000" cy="4526003"/>
          </a:xfrm>
        </p:spPr>
        <p:txBody>
          <a:bodyPr>
            <a:normAutofit/>
          </a:bodyPr>
          <a:lstStyle/>
          <a:p>
            <a:r>
              <a:rPr lang="en-US" dirty="0"/>
              <a:t>DoE/SC Phase 2 Assessment of NSTX-U Recovery Plans strongly endorsed the liquid metal PFC program for NSTX-U (3/18)</a:t>
            </a:r>
          </a:p>
          <a:p>
            <a:r>
              <a:rPr lang="en-US" dirty="0"/>
              <a:t>Transformative potential of LM PFCs identified in reports (2018 FESAC TEC, 2019 NAS Fusion Strategy)</a:t>
            </a:r>
          </a:p>
          <a:p>
            <a:r>
              <a:rPr lang="en-US" dirty="0"/>
              <a:t>DoE LM Fusion Energy Systems Study (FESS- 2/19) identified general R&amp;D needs and those specific to liquid metals of interest: Li, Sn, Sn-Li</a:t>
            </a:r>
          </a:p>
          <a:p>
            <a:pPr lvl="1"/>
            <a:r>
              <a:rPr lang="en-US" b="1" dirty="0">
                <a:solidFill>
                  <a:srgbClr val="0F11FF"/>
                </a:solidFill>
              </a:rPr>
              <a:t>Follow-on FES LM PFC design program launched (FY20-22, PPPL lead)</a:t>
            </a:r>
          </a:p>
          <a:p>
            <a:r>
              <a:rPr lang="en-US" dirty="0"/>
              <a:t>PPPL interest centers on using flowing liquid Li, but leaving flow speed as a design choice 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Slow flow (cm/sec)</a:t>
            </a:r>
            <a:r>
              <a:rPr lang="en-US" b="1" dirty="0">
                <a:solidFill>
                  <a:srgbClr val="0F11FF"/>
                </a:solidFill>
              </a:rPr>
              <a:t>: capillary porous system or vapor box</a:t>
            </a:r>
          </a:p>
          <a:p>
            <a:pPr lvl="1"/>
            <a:r>
              <a:rPr lang="en-US" b="1" dirty="0">
                <a:solidFill>
                  <a:schemeClr val="accent4"/>
                </a:solidFill>
              </a:rPr>
              <a:t>Fast flow (m/sec)</a:t>
            </a:r>
            <a:r>
              <a:rPr lang="en-US" b="1" dirty="0">
                <a:solidFill>
                  <a:srgbClr val="0F11FF"/>
                </a:solidFill>
              </a:rPr>
              <a:t>: LM flow augmented by j x B drive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613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AE5515-A3FD-4C44-BE0A-774302D0E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507" y="1021073"/>
            <a:ext cx="2626354" cy="18958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048665" y="2898775"/>
            <a:ext cx="3201987" cy="2473325"/>
            <a:chOff x="5952317" y="2670175"/>
            <a:chExt cx="3201987" cy="2473325"/>
          </a:xfrm>
        </p:grpSpPr>
        <p:pic>
          <p:nvPicPr>
            <p:cNvPr id="12" name="Picture 1" descr="2nd_nbi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2317" y="2670175"/>
              <a:ext cx="3201987" cy="247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7909049" y="2670175"/>
              <a:ext cx="1170482" cy="646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183" tIns="45591" rIns="91183" bIns="4559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800" b="1" kern="0" dirty="0">
                  <a:latin typeface="Comic Sans MS"/>
                  <a:cs typeface="Comic Sans MS"/>
                </a:rPr>
                <a:t>NSTX-U</a:t>
              </a:r>
            </a:p>
            <a:p>
              <a:pPr eaLnBrk="1" hangingPunct="1">
                <a:defRPr/>
              </a:pPr>
              <a:endParaRPr lang="en-US" sz="1800" b="1" kern="0" dirty="0">
                <a:latin typeface="Comic Sans MS"/>
                <a:cs typeface="Comic Sans M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86A81CB-E54E-7641-91D3-2F80818E0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" y="240031"/>
            <a:ext cx="9235440" cy="569387"/>
          </a:xfrm>
        </p:spPr>
        <p:txBody>
          <a:bodyPr/>
          <a:lstStyle/>
          <a:p>
            <a:r>
              <a:rPr lang="en-US" sz="3000" dirty="0"/>
              <a:t>Elements of PPPL liquid metal PFC program</a:t>
            </a:r>
          </a:p>
        </p:txBody>
      </p:sp>
      <p:pic>
        <p:nvPicPr>
          <p:cNvPr id="8" name="Picture 7" descr="lmx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6" t="40889" r="21538" b="39271"/>
          <a:stretch/>
        </p:blipFill>
        <p:spPr>
          <a:xfrm>
            <a:off x="5267315" y="1120948"/>
            <a:ext cx="3832432" cy="1681454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605680" y="1090938"/>
            <a:ext cx="1562729" cy="36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1" kern="0" dirty="0">
                <a:solidFill>
                  <a:srgbClr val="FF0000"/>
                </a:solidFill>
                <a:latin typeface="Comic Sans MS"/>
                <a:cs typeface="Comic Sans MS"/>
              </a:rPr>
              <a:t>FES LM PFC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173716" y="1111564"/>
            <a:ext cx="1447313" cy="36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1" kern="0" dirty="0">
                <a:solidFill>
                  <a:srgbClr val="008000"/>
                </a:solidFill>
                <a:latin typeface="Comic Sans MS"/>
                <a:cs typeface="Comic Sans MS"/>
              </a:rPr>
              <a:t>LMX (PPPL)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0" y="1028700"/>
            <a:ext cx="2705569" cy="1681454"/>
            <a:chOff x="804333" y="1264111"/>
            <a:chExt cx="7450668" cy="4557889"/>
          </a:xfrm>
        </p:grpSpPr>
        <p:pic>
          <p:nvPicPr>
            <p:cNvPr id="16" name="Picture 15" descr="LTX-NBI-v2_1.tif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7" t="16343" r="8631" b="6010"/>
            <a:stretch/>
          </p:blipFill>
          <p:spPr>
            <a:xfrm>
              <a:off x="804333" y="1264111"/>
              <a:ext cx="7450668" cy="455788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 bwMode="auto">
            <a:xfrm>
              <a:off x="2667000" y="1676400"/>
              <a:ext cx="152400" cy="83820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endParaRPr lang="en-US" sz="1600">
                <a:solidFill>
                  <a:srgbClr val="000000"/>
                </a:solidFill>
                <a:latin typeface="Times" pitchFamily="-107" charset="0"/>
                <a:ea typeface="ヒラギノ角ゴ Pro W3" charset="-128"/>
              </a:endParaRP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73808" y="952438"/>
            <a:ext cx="905498" cy="64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1" kern="0" dirty="0">
                <a:solidFill>
                  <a:srgbClr val="FF0000"/>
                </a:solidFill>
                <a:latin typeface="Comic Sans MS"/>
                <a:cs typeface="Comic Sans MS"/>
              </a:rPr>
              <a:t>LTX-</a:t>
            </a:r>
            <a:r>
              <a:rPr lang="en-US" sz="1800" b="1" kern="0" dirty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</a:p>
          <a:p>
            <a:pPr eaLnBrk="1" hangingPunct="1">
              <a:defRPr/>
            </a:pPr>
            <a:r>
              <a:rPr lang="en-US" sz="1800" b="1" kern="0" dirty="0">
                <a:solidFill>
                  <a:srgbClr val="FF0000"/>
                </a:solidFill>
                <a:latin typeface="Comic Sans MS" panose="030F0902030302020204" pitchFamily="66" charset="0"/>
                <a:cs typeface="Symbol" charset="2"/>
              </a:rPr>
              <a:t>(NBI)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401932" y="3233938"/>
            <a:ext cx="2861162" cy="2368132"/>
            <a:chOff x="2824642" y="2728148"/>
            <a:chExt cx="2861162" cy="2368132"/>
          </a:xfrm>
        </p:grpSpPr>
        <p:pic>
          <p:nvPicPr>
            <p:cNvPr id="9" name="Picture 8" descr="Vert-tight.tiff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5790" y="2728148"/>
              <a:ext cx="2361234" cy="2021477"/>
            </a:xfrm>
            <a:prstGeom prst="rect">
              <a:avLst/>
            </a:prstGeom>
          </p:spPr>
        </p:pic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2824642" y="4727209"/>
              <a:ext cx="2861162" cy="369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183" tIns="45591" rIns="91183" bIns="4559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800" b="1" kern="0" dirty="0">
                  <a:solidFill>
                    <a:srgbClr val="008000"/>
                  </a:solidFill>
                  <a:latin typeface="Comic Sans MS"/>
                  <a:cs typeface="Comic Sans MS"/>
                </a:rPr>
                <a:t>FLIT design - unfunded</a:t>
              </a:r>
            </a:p>
          </p:txBody>
        </p:sp>
      </p:grpSp>
      <p:pic>
        <p:nvPicPr>
          <p:cNvPr id="20" name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391" y="3108561"/>
            <a:ext cx="1492046" cy="206428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51539" y="4517264"/>
            <a:ext cx="1446968" cy="92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83" tIns="45591" rIns="91183" bIns="455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1" kern="0" dirty="0">
                <a:solidFill>
                  <a:srgbClr val="FF0000"/>
                </a:solidFill>
                <a:latin typeface="Comic Sans MS"/>
                <a:cs typeface="Comic Sans MS"/>
              </a:rPr>
              <a:t>Li Vapor Box (MAGNUM)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26732" y="2887282"/>
            <a:ext cx="8973015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5D407D2-76C2-EF4E-A227-250A7CA5A061}"/>
              </a:ext>
            </a:extLst>
          </p:cNvPr>
          <p:cNvCxnSpPr>
            <a:cxnSpLocks/>
          </p:cNvCxnSpPr>
          <p:nvPr/>
        </p:nvCxnSpPr>
        <p:spPr>
          <a:xfrm>
            <a:off x="5096552" y="1257300"/>
            <a:ext cx="1154100" cy="0"/>
          </a:xfrm>
          <a:prstGeom prst="straightConnector1">
            <a:avLst/>
          </a:prstGeom>
          <a:ln w="50800">
            <a:solidFill>
              <a:schemeClr val="accent4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665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6783C-0AAD-2F41-80B9-FD6AC3AAB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" y="240030"/>
            <a:ext cx="9235440" cy="712470"/>
          </a:xfrm>
        </p:spPr>
        <p:txBody>
          <a:bodyPr/>
          <a:lstStyle/>
          <a:p>
            <a:pPr algn="ctr"/>
            <a:r>
              <a:rPr lang="en-US" sz="3000" dirty="0"/>
              <a:t>A LM PFC Development Program has been initiated, following the FESS LM PFC study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BB065-A082-344D-93B7-01949AF0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6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FD1F2E-8A62-FB46-8BD9-46BA6D68B8E3}"/>
              </a:ext>
            </a:extLst>
          </p:cNvPr>
          <p:cNvSpPr txBox="1">
            <a:spLocks/>
          </p:cNvSpPr>
          <p:nvPr/>
        </p:nvSpPr>
        <p:spPr>
          <a:xfrm>
            <a:off x="609600" y="1104900"/>
            <a:ext cx="8220283" cy="4370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/>
              <a:t>What</a:t>
            </a:r>
            <a:r>
              <a:rPr lang="en-US" sz="2100" dirty="0"/>
              <a:t>: three-year program ($1M/year) toward engineering concept design for LM PFCs for reactors [PPPL, ORNL, UIUC, UCLA]</a:t>
            </a:r>
            <a:endParaRPr lang="en-US" sz="2100" u="sng" dirty="0"/>
          </a:p>
          <a:p>
            <a:r>
              <a:rPr lang="en-US" sz="2100" b="1" dirty="0"/>
              <a:t>Why</a:t>
            </a:r>
            <a:r>
              <a:rPr lang="en-US" sz="2100" dirty="0"/>
              <a:t>: because it is uncertain that solid PFCs can survive plasma-material interactions at reactor scale, and LMs may provide a solution </a:t>
            </a:r>
          </a:p>
          <a:p>
            <a:r>
              <a:rPr lang="en-US" sz="2100" b="1" dirty="0"/>
              <a:t>Goal</a:t>
            </a:r>
            <a:r>
              <a:rPr lang="en-US" sz="2100" dirty="0"/>
              <a:t>: </a:t>
            </a:r>
            <a:r>
              <a:rPr lang="en-US" sz="2100" u="sng" dirty="0"/>
              <a:t>Develop and evaluate a LM PFC concept for an FNSF / compact fusion pilot plant</a:t>
            </a:r>
            <a:r>
              <a:rPr lang="en-US" sz="2100" dirty="0"/>
              <a:t> (CFPP) core plasma via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sz="1950" dirty="0">
                <a:solidFill>
                  <a:srgbClr val="0F11FF"/>
                </a:solidFill>
              </a:rPr>
              <a:t>Engineering design and plasma interface calculations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US" sz="1950" dirty="0">
                <a:solidFill>
                  <a:srgbClr val="0F11FF"/>
                </a:solidFill>
              </a:rPr>
              <a:t>Appropriate lab experiments (single-effect and prototypical flowing LM) to simulate the concept and answer questions</a:t>
            </a:r>
          </a:p>
          <a:p>
            <a:r>
              <a:rPr lang="en-US" sz="2100" b="1" dirty="0"/>
              <a:t>NSTX-U Relevance: </a:t>
            </a:r>
            <a:r>
              <a:rPr lang="en-US" sz="2100" dirty="0"/>
              <a:t>new designs applicable to a CFPP could be scaled and tested in NSTX-U if resources become available </a:t>
            </a:r>
          </a:p>
          <a:p>
            <a:pPr marL="728663" lvl="1" indent="-385763"/>
            <a:r>
              <a:rPr lang="en-US" sz="1950" dirty="0">
                <a:solidFill>
                  <a:srgbClr val="0F11FF"/>
                </a:solidFill>
              </a:rPr>
              <a:t>Path to close gaps for CFPP plasma exhaust design</a:t>
            </a:r>
          </a:p>
        </p:txBody>
      </p:sp>
    </p:spTree>
    <p:extLst>
      <p:ext uri="{BB962C8B-B14F-4D97-AF65-F5344CB8AC3E}">
        <p14:creationId xmlns:p14="http://schemas.microsoft.com/office/powerpoint/2010/main" val="618636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6783C-0AAD-2F41-80B9-FD6AC3AAB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" y="240031"/>
            <a:ext cx="9235440" cy="569387"/>
          </a:xfrm>
        </p:spPr>
        <p:txBody>
          <a:bodyPr/>
          <a:lstStyle/>
          <a:p>
            <a:pPr algn="ctr"/>
            <a:r>
              <a:rPr lang="en-US" sz="3000" dirty="0"/>
              <a:t>Down selections for the initial LM PFC program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BB065-A082-344D-93B7-01949AF0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7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22C2A9F-3008-D149-973E-FF2737B16A9F}"/>
              </a:ext>
            </a:extLst>
          </p:cNvPr>
          <p:cNvSpPr txBox="1">
            <a:spLocks/>
          </p:cNvSpPr>
          <p:nvPr/>
        </p:nvSpPr>
        <p:spPr>
          <a:xfrm>
            <a:off x="471488" y="1406051"/>
            <a:ext cx="8220283" cy="3646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/>
              <a:t>Engineering concept design for a </a:t>
            </a:r>
            <a:r>
              <a:rPr lang="en-US" sz="2700" u="sng" dirty="0">
                <a:solidFill>
                  <a:schemeClr val="accent4"/>
                </a:solidFill>
              </a:rPr>
              <a:t>flowing liquid lithium PFC for the divertor</a:t>
            </a:r>
            <a:r>
              <a:rPr lang="en-US" sz="2700" dirty="0">
                <a:solidFill>
                  <a:schemeClr val="tx2"/>
                </a:solidFill>
              </a:rPr>
              <a:t> </a:t>
            </a:r>
            <a:r>
              <a:rPr lang="en-US" sz="2700" dirty="0"/>
              <a:t>only</a:t>
            </a:r>
          </a:p>
          <a:p>
            <a:pPr lvl="1">
              <a:buFont typeface="System Font Regular"/>
              <a:buChar char="-"/>
            </a:pPr>
            <a:r>
              <a:rPr lang="en-US" sz="2300" dirty="0">
                <a:solidFill>
                  <a:srgbClr val="3333FF"/>
                </a:solidFill>
              </a:rPr>
              <a:t>Flowing liquid walls are a future consideration</a:t>
            </a:r>
          </a:p>
          <a:p>
            <a:pPr lvl="1">
              <a:buFont typeface="System Font Regular"/>
              <a:buChar char="-"/>
            </a:pPr>
            <a:endParaRPr lang="en-US" sz="2300" dirty="0"/>
          </a:p>
          <a:p>
            <a:r>
              <a:rPr lang="en-US" sz="2700" dirty="0"/>
              <a:t>First option: low temperature below the strongly evaporative limit (expand to higher temp. in years 2-3)</a:t>
            </a:r>
            <a:endParaRPr lang="en-US" sz="2700" u="sng" dirty="0"/>
          </a:p>
          <a:p>
            <a:endParaRPr lang="en-US" sz="2700" dirty="0"/>
          </a:p>
          <a:p>
            <a:r>
              <a:rPr lang="en-US" sz="2700" dirty="0"/>
              <a:t>Evaluate several flow rates: slow, medium and fast</a:t>
            </a:r>
            <a:endParaRPr lang="en-US" sz="2700" u="sng" dirty="0"/>
          </a:p>
          <a:p>
            <a:endParaRPr lang="en-US" sz="2100" dirty="0"/>
          </a:p>
          <a:p>
            <a:pPr marL="0" indent="0">
              <a:buNone/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418638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6783C-0AAD-2F41-80B9-FD6AC3AAB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" y="240031"/>
            <a:ext cx="9235440" cy="569387"/>
          </a:xfrm>
        </p:spPr>
        <p:txBody>
          <a:bodyPr/>
          <a:lstStyle/>
          <a:p>
            <a:pPr algn="ctr"/>
            <a:r>
              <a:rPr lang="en-US" sz="3000" dirty="0"/>
              <a:t>Science and Engineering Open Questions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BB065-A082-344D-93B7-01949AF0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8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8E0E89-FBEB-D44D-8111-DD295758F8BF}"/>
              </a:ext>
            </a:extLst>
          </p:cNvPr>
          <p:cNvSpPr txBox="1">
            <a:spLocks/>
          </p:cNvSpPr>
          <p:nvPr/>
        </p:nvSpPr>
        <p:spPr>
          <a:xfrm>
            <a:off x="370825" y="1197191"/>
            <a:ext cx="8402350" cy="383740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50" dirty="0"/>
              <a:t>What are the trade-offs for slow-flow (&lt; 10 cm/s) and fast-flow (&gt; 1 m/s) concepts? Is there an optimum intermediate flow rate? What are safety implication of each?  How are they integrated into the plant?</a:t>
            </a:r>
            <a:endParaRPr lang="en-US" sz="3450" u="sng" dirty="0"/>
          </a:p>
          <a:p>
            <a:endParaRPr lang="en-US" sz="3450" u="sng" dirty="0"/>
          </a:p>
          <a:p>
            <a:r>
              <a:rPr lang="en-US" sz="3450" dirty="0"/>
              <a:t>How can we insure maximum wetting on the substrate? How can we avoid </a:t>
            </a:r>
            <a:r>
              <a:rPr lang="en-US" sz="3450" dirty="0" err="1"/>
              <a:t>dryout</a:t>
            </a:r>
            <a:r>
              <a:rPr lang="en-US" sz="3450" dirty="0"/>
              <a:t>? How can we minimize droplets? </a:t>
            </a:r>
            <a:endParaRPr lang="en-US" sz="3450" u="sng" dirty="0"/>
          </a:p>
          <a:p>
            <a:endParaRPr lang="en-US" sz="3450" dirty="0"/>
          </a:p>
          <a:p>
            <a:r>
              <a:rPr lang="en-US" sz="3450" dirty="0"/>
              <a:t>What reactor-relevant design features can be simulated by an open-channel chute experiment?</a:t>
            </a:r>
          </a:p>
          <a:p>
            <a:endParaRPr lang="en-US" sz="3450" dirty="0"/>
          </a:p>
          <a:p>
            <a:r>
              <a:rPr lang="en-US" sz="3450" dirty="0"/>
              <a:t>Can we remove hydrogen from the flowing Li sufficiently fast? Can we pump He?</a:t>
            </a:r>
          </a:p>
          <a:p>
            <a:endParaRPr lang="en-US" sz="2700" u="sng" dirty="0"/>
          </a:p>
          <a:p>
            <a:endParaRPr lang="en-US" sz="2700" u="sng" dirty="0"/>
          </a:p>
          <a:p>
            <a:pPr marL="0" indent="0">
              <a:buNone/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619021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6783C-0AAD-2F41-80B9-FD6AC3AAB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506" y="309114"/>
            <a:ext cx="9235440" cy="569387"/>
          </a:xfrm>
        </p:spPr>
        <p:txBody>
          <a:bodyPr/>
          <a:lstStyle/>
          <a:p>
            <a:pPr algn="ctr"/>
            <a:r>
              <a:rPr lang="en-US" sz="3000" dirty="0"/>
              <a:t>Plan, FY 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BB065-A082-344D-93B7-01949AF0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9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122F43-C4D0-DF44-ADAC-6DA17DB73B59}"/>
              </a:ext>
            </a:extLst>
          </p:cNvPr>
          <p:cNvSpPr txBox="1">
            <a:spLocks/>
          </p:cNvSpPr>
          <p:nvPr/>
        </p:nvSpPr>
        <p:spPr>
          <a:xfrm>
            <a:off x="248510" y="986219"/>
            <a:ext cx="8669407" cy="44089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Concept Development: Engineering Concept Design &amp; Plasma Interface for </a:t>
            </a:r>
            <a:r>
              <a:rPr lang="en-US" sz="2000" b="1" u="sng" dirty="0"/>
              <a:t>flowing liquid Li divertor </a:t>
            </a:r>
            <a:r>
              <a:rPr lang="en-US" sz="2000" dirty="0"/>
              <a:t>PFCs for future devices (FNSF/CFPP) –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675k</a:t>
            </a:r>
            <a:r>
              <a:rPr lang="en-US" sz="2000" dirty="0"/>
              <a:t> [ORNL, PPPL, UCLA, UIUC]</a:t>
            </a:r>
          </a:p>
          <a:p>
            <a:pPr marL="457200" lvl="2" indent="-238125">
              <a:buFont typeface="System Font Regular"/>
              <a:buChar char="-"/>
            </a:pPr>
            <a:r>
              <a:rPr lang="en-US" sz="1600" dirty="0">
                <a:solidFill>
                  <a:srgbClr val="0F11FF"/>
                </a:solidFill>
              </a:rPr>
              <a:t>Three flow rates: slow, medium, fast – open questions as a function of flow rate?</a:t>
            </a:r>
          </a:p>
          <a:p>
            <a:pPr marL="457200" lvl="2" indent="-238125">
              <a:buFont typeface="System Font Regular"/>
              <a:buChar char="-"/>
            </a:pPr>
            <a:r>
              <a:rPr lang="en-US" sz="1600" dirty="0">
                <a:solidFill>
                  <a:srgbClr val="0F11FF"/>
                </a:solidFill>
              </a:rPr>
              <a:t>PFC surface temperatures for low evaporative solutions: T &lt; 400-450</a:t>
            </a:r>
            <a:r>
              <a:rPr lang="en-US" sz="1600" baseline="30000" dirty="0">
                <a:solidFill>
                  <a:srgbClr val="0F11FF"/>
                </a:solidFill>
              </a:rPr>
              <a:t>o</a:t>
            </a:r>
            <a:r>
              <a:rPr lang="en-US" sz="1600" dirty="0">
                <a:solidFill>
                  <a:srgbClr val="0F11FF"/>
                </a:solidFill>
              </a:rPr>
              <a:t> C</a:t>
            </a:r>
          </a:p>
          <a:p>
            <a:pPr marL="504825" lvl="2" indent="-285750">
              <a:buFont typeface="Wingdings" pitchFamily="2" charset="2"/>
              <a:buChar char="Ø"/>
            </a:pPr>
            <a:r>
              <a:rPr lang="en-US" sz="1600" b="1" dirty="0">
                <a:solidFill>
                  <a:srgbClr val="0F11FF"/>
                </a:solidFill>
              </a:rPr>
              <a:t>2D SOL/divertor and PMI near surface modeling a critical part</a:t>
            </a:r>
          </a:p>
          <a:p>
            <a:r>
              <a:rPr lang="en-US" sz="2000" dirty="0"/>
              <a:t>Lab Experiments: Single effect and Prototypical Experiments –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325k</a:t>
            </a:r>
          </a:p>
          <a:p>
            <a:pPr marL="457200" lvl="2" indent="-238125">
              <a:buFont typeface="System Font Regular"/>
              <a:buChar char="-"/>
            </a:pPr>
            <a:r>
              <a:rPr lang="en-US" sz="1600" b="1" dirty="0">
                <a:solidFill>
                  <a:srgbClr val="0F11FF"/>
                </a:solidFill>
              </a:rPr>
              <a:t>Experiments on wetting, continuous flow, </a:t>
            </a:r>
            <a:r>
              <a:rPr lang="en-US" sz="1600" b="1" dirty="0" err="1">
                <a:solidFill>
                  <a:srgbClr val="0F11FF"/>
                </a:solidFill>
              </a:rPr>
              <a:t>dryout</a:t>
            </a:r>
            <a:r>
              <a:rPr lang="en-US" sz="1600" b="1" dirty="0">
                <a:solidFill>
                  <a:srgbClr val="0F11FF"/>
                </a:solidFill>
              </a:rPr>
              <a:t>, texturing [UIUC]</a:t>
            </a:r>
          </a:p>
          <a:p>
            <a:pPr marL="457200" lvl="2" indent="-238125">
              <a:buFont typeface="System Font Regular"/>
              <a:buChar char="-"/>
            </a:pPr>
            <a:r>
              <a:rPr lang="en-US" sz="1600" b="1" dirty="0">
                <a:solidFill>
                  <a:srgbClr val="0F11FF"/>
                </a:solidFill>
              </a:rPr>
              <a:t>LMX experiments to determine range of flow rates and dependence on B, thickness, heating [PPPL]</a:t>
            </a:r>
          </a:p>
          <a:p>
            <a:pPr marL="457200" lvl="2" indent="-238125">
              <a:buFont typeface="System Font Regular"/>
              <a:buChar char="-"/>
            </a:pPr>
            <a:r>
              <a:rPr lang="en-US" sz="1600" b="1" dirty="0">
                <a:solidFill>
                  <a:srgbClr val="0F11FF"/>
                </a:solidFill>
              </a:rPr>
              <a:t>Liquid Metal Embrittlement [ORNL]</a:t>
            </a:r>
          </a:p>
          <a:p>
            <a:r>
              <a:rPr lang="en-US" sz="2000" dirty="0"/>
              <a:t>3 year goal: </a:t>
            </a:r>
            <a:r>
              <a:rPr lang="en-US" sz="2000" b="1" u="sng" dirty="0"/>
              <a:t>develop design and identify design trade-offs for FNSF/CPP </a:t>
            </a:r>
            <a:r>
              <a:rPr lang="en-US" sz="2000" dirty="0"/>
              <a:t>consistent with LM MHD, substrate thermo-mechanics and CFD, plasma interface, and accessible experimental validations</a:t>
            </a:r>
          </a:p>
        </p:txBody>
      </p:sp>
    </p:spTree>
    <p:extLst>
      <p:ext uri="{BB962C8B-B14F-4D97-AF65-F5344CB8AC3E}">
        <p14:creationId xmlns:p14="http://schemas.microsoft.com/office/powerpoint/2010/main" val="23505356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PPL_slideshow_template_PPPL-DOE-Princeton (1)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PPPL_slideshow_template_PPPL-DOE-Princeton (1)</Template>
  <TotalTime>37730</TotalTime>
  <Words>2946</Words>
  <Application>Microsoft Macintosh PowerPoint</Application>
  <PresentationFormat>On-screen Show (16:10)</PresentationFormat>
  <Paragraphs>321</Paragraphs>
  <Slides>32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Arial Narrow</vt:lpstr>
      <vt:lpstr>Calibri</vt:lpstr>
      <vt:lpstr>Comic Sans MS</vt:lpstr>
      <vt:lpstr>Helvetica</vt:lpstr>
      <vt:lpstr>Symbol</vt:lpstr>
      <vt:lpstr>System Font Regular</vt:lpstr>
      <vt:lpstr>Times</vt:lpstr>
      <vt:lpstr>Wingdings</vt:lpstr>
      <vt:lpstr>PPPL_slideshow_template_PPPL-DOE-Princeton (1)</vt:lpstr>
      <vt:lpstr>Document</vt:lpstr>
      <vt:lpstr>Liquid metal PFC program for NSTX-U</vt:lpstr>
      <vt:lpstr>Substantial excitement and opportunities with an accelerated liquid metal PFC program in NSTX-U</vt:lpstr>
      <vt:lpstr>Liquid metal plasma-facing components should be vigorously pursued as an alternative to solid PFCs</vt:lpstr>
      <vt:lpstr>Developments since PAC-39 (1/18)</vt:lpstr>
      <vt:lpstr>Elements of PPPL liquid metal PFC program</vt:lpstr>
      <vt:lpstr>A LM PFC Development Program has been initiated, following the FESS LM PFC study</vt:lpstr>
      <vt:lpstr>Down selections for the initial LM PFC program</vt:lpstr>
      <vt:lpstr>Science and Engineering Open Questions</vt:lpstr>
      <vt:lpstr>Plan, FY 20</vt:lpstr>
      <vt:lpstr>Liquid Metal Experiment: LM Flow Experiment at PPPL</vt:lpstr>
      <vt:lpstr>Elements of PPPL liquid metal PFC program</vt:lpstr>
      <vt:lpstr>The need for integrated solutions, coupled with NSTX &amp; PPPL expertise, motivates liquid metal PFC mission in NSTX-U</vt:lpstr>
      <vt:lpstr>Outline</vt:lpstr>
      <vt:lpstr>Two Phase 1 liquid Li options for deployment in NSTX-U in 2024 </vt:lpstr>
      <vt:lpstr>Pre-filled Li plugs in high-Z tiles were a previously reviewed step toward liquid metal PFCs</vt:lpstr>
      <vt:lpstr>Pre-filled Li plugs in high-Z tiles aim to provide Li atoms into the divertor in NSTX-U</vt:lpstr>
      <vt:lpstr>Pre-filled Li plugs in high-Z tiles aim to introduce Li atoms into the divertor</vt:lpstr>
      <vt:lpstr>The science and technology of flowing liquid lithium limiters has been advanced via US-PRC PMI collaboration on EAST</vt:lpstr>
      <vt:lpstr>EAST: 3rd generation flowing liquid Li limiter fabricated; shipped to EAST 6/18 and exposed to plasma 8/18</vt:lpstr>
      <vt:lpstr>Flowing liquid Li midplane limiters, based on FLiLi technology developed collaboratively on EAST, can be designed for NSTX-U</vt:lpstr>
      <vt:lpstr>Phase 2: Long term vision and directions of LM program in NSTX-U</vt:lpstr>
      <vt:lpstr>Li vapor box (LVB) divertor concept</vt:lpstr>
      <vt:lpstr>LVB Proof-of-Principle Experiment at MAGNUM-PSI (LDRD)</vt:lpstr>
      <vt:lpstr>Liquid lithium experiments on NSTX-U can begin as early as 2024</vt:lpstr>
      <vt:lpstr>Backup</vt:lpstr>
      <vt:lpstr>US PMI workshop 2015 and FESAC TEC 2018 reports highlighted the importance of developing LM PFCs</vt:lpstr>
      <vt:lpstr>Goal: deploy flowing LM PFCs in a high power plasma device that are applicable to compact fusion pilot plants </vt:lpstr>
      <vt:lpstr>PPPL developing science and technology of liquid-metal targets for fusion devices: reactor-relevant concepts</vt:lpstr>
      <vt:lpstr>Mo caps on pre-filled Li plugs would enable survival during bakeout</vt:lpstr>
      <vt:lpstr>Power dissipation of Li pre-filled targets evaluated in MAGUM-PSI linear plasma device</vt:lpstr>
      <vt:lpstr>Power dissipation science via lithium vapor boxes being evaluated for FNSF</vt:lpstr>
      <vt:lpstr>Flowing Liquid Metal Torus (FLIT) </vt:lpstr>
    </vt:vector>
  </TitlesOfParts>
  <Company>PPPL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Langish</dc:creator>
  <cp:lastModifiedBy>Stanley M. Kaye</cp:lastModifiedBy>
  <cp:revision>780</cp:revision>
  <cp:lastPrinted>2018-07-19T19:42:55Z</cp:lastPrinted>
  <dcterms:created xsi:type="dcterms:W3CDTF">2017-08-09T15:24:22Z</dcterms:created>
  <dcterms:modified xsi:type="dcterms:W3CDTF">2019-09-08T21:17:09Z</dcterms:modified>
</cp:coreProperties>
</file>