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47" d="100"/>
          <a:sy n="147" d="100"/>
        </p:scale>
        <p:origin x="-544" y="-96"/>
      </p:cViewPr>
      <p:guideLst>
        <p:guide orient="horz" pos="4271"/>
        <p:guide pos="53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81E6-343D-B648-8581-913A60E16B7B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E87D-C697-3047-9215-1F9ED505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9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81E6-343D-B648-8581-913A60E16B7B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E87D-C697-3047-9215-1F9ED505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2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81E6-343D-B648-8581-913A60E16B7B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E87D-C697-3047-9215-1F9ED505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4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81E6-343D-B648-8581-913A60E16B7B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E87D-C697-3047-9215-1F9ED505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3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81E6-343D-B648-8581-913A60E16B7B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E87D-C697-3047-9215-1F9ED505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5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81E6-343D-B648-8581-913A60E16B7B}" type="datetimeFigureOut">
              <a:rPr lang="en-US" smtClean="0"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E87D-C697-3047-9215-1F9ED505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81E6-343D-B648-8581-913A60E16B7B}" type="datetimeFigureOut">
              <a:rPr lang="en-US" smtClean="0"/>
              <a:t>5/15/17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E87D-C697-3047-9215-1F9ED505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0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81E6-343D-B648-8581-913A60E16B7B}" type="datetimeFigureOut">
              <a:rPr lang="en-US" smtClean="0"/>
              <a:t>5/15/17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E87D-C697-3047-9215-1F9ED505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2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81E6-343D-B648-8581-913A60E16B7B}" type="datetimeFigureOut">
              <a:rPr lang="en-US" smtClean="0"/>
              <a:t>5/15/17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E87D-C697-3047-9215-1F9ED505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7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81E6-343D-B648-8581-913A60E16B7B}" type="datetimeFigureOut">
              <a:rPr lang="en-US" smtClean="0"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E87D-C697-3047-9215-1F9ED505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7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81E6-343D-B648-8581-913A60E16B7B}" type="datetimeFigureOut">
              <a:rPr lang="en-US" smtClean="0"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E87D-C697-3047-9215-1F9ED505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3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E81E6-343D-B648-8581-913A60E16B7B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E87D-C697-3047-9215-1F9ED505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8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3129" y="993506"/>
            <a:ext cx="2454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Limiter at end of antenna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794" y="1346748"/>
            <a:ext cx="2373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Limiter tiles in NB armor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-668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90"/>
                </a:solidFill>
                <a:latin typeface="Arial"/>
                <a:cs typeface="Arial"/>
              </a:rPr>
              <a:t>Wave Heating and Current Drive TSG</a:t>
            </a:r>
          </a:p>
          <a:p>
            <a:pPr algn="ctr"/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R. Perkins and J. Hosea</a:t>
            </a:r>
            <a:endParaRPr lang="en-US" sz="20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>
            <a:off x="13369" y="764157"/>
            <a:ext cx="9144000" cy="0"/>
          </a:xfrm>
          <a:prstGeom prst="line">
            <a:avLst/>
          </a:prstGeom>
          <a:noFill/>
          <a:ln w="38100">
            <a:solidFill>
              <a:srgbClr val="B519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186676"/>
            <a:ext cx="903601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Polar </a:t>
            </a:r>
            <a:r>
              <a:rPr lang="en-US" sz="2400" dirty="0">
                <a:latin typeface="Arial"/>
                <a:cs typeface="Arial"/>
              </a:rPr>
              <a:t>region change impact</a:t>
            </a:r>
            <a:r>
              <a:rPr lang="en-US" sz="2400" dirty="0" smtClean="0">
                <a:latin typeface="Arial"/>
                <a:cs typeface="Arial"/>
              </a:rPr>
              <a:t>: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Research objectives will be compromised if changes are made to rows 2 – 4 of the outer </a:t>
            </a:r>
            <a:r>
              <a:rPr lang="en-US" sz="2000" dirty="0" err="1" smtClean="0">
                <a:solidFill>
                  <a:srgbClr val="0000FF"/>
                </a:solidFill>
                <a:latin typeface="Arial"/>
                <a:cs typeface="Arial"/>
              </a:rPr>
              <a:t>divertor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 tiles that require removal of the </a:t>
            </a:r>
            <a:r>
              <a:rPr lang="en-US" sz="2000" dirty="0" err="1" smtClean="0">
                <a:solidFill>
                  <a:srgbClr val="0000FF"/>
                </a:solidFill>
                <a:latin typeface="Arial"/>
                <a:cs typeface="Arial"/>
              </a:rPr>
              <a:t>divertor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 RF probes</a:t>
            </a:r>
          </a:p>
          <a:p>
            <a:pPr marL="1371600" lvl="2" indent="-457200">
              <a:buFont typeface="Lucida Grande"/>
              <a:buChar char="-"/>
            </a:pPr>
            <a:r>
              <a:rPr lang="en-US" dirty="0" smtClean="0">
                <a:latin typeface="Arial"/>
                <a:cs typeface="Arial"/>
              </a:rPr>
              <a:t>These probes are necessary for quantifying heat deposition due to far field RF rectification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Plasma Parameters needed for HHFW experiments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HHFW experiments are compatible with all plasma parameters except for the outboard antenna/</a:t>
            </a:r>
            <a:r>
              <a:rPr lang="en-US" sz="2000" dirty="0" err="1" smtClean="0">
                <a:solidFill>
                  <a:srgbClr val="0000FF"/>
                </a:solidFill>
                <a:latin typeface="Arial"/>
                <a:cs typeface="Arial"/>
              </a:rPr>
              <a:t>separatrix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 gap </a:t>
            </a:r>
          </a:p>
          <a:p>
            <a:pPr marL="1371600" lvl="2" indent="-457200">
              <a:buFont typeface="Lucida Grande"/>
              <a:buChar char="-"/>
            </a:pPr>
            <a:r>
              <a:rPr lang="en-US" dirty="0" smtClean="0">
                <a:latin typeface="Arial"/>
                <a:cs typeface="Arial"/>
              </a:rPr>
              <a:t>An outboard limiter is needed to shield the antenna from energetic ions in the SOL</a:t>
            </a:r>
          </a:p>
          <a:p>
            <a:pPr marL="1371600" lvl="2" indent="-457200">
              <a:buFont typeface="Lucida Grande"/>
              <a:buChar char="-"/>
            </a:pPr>
            <a:r>
              <a:rPr lang="en-US" dirty="0" smtClean="0">
                <a:latin typeface="Arial"/>
                <a:cs typeface="Arial"/>
              </a:rPr>
              <a:t>An outboard limiter located away from the antenna should also result in less gas entering the antenna and thus in more robust coupling into high power NB heating conditions.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3504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3129" y="993506"/>
            <a:ext cx="2454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Limiter at end of antenna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794" y="1346748"/>
            <a:ext cx="2373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Limiter tiles in NB armor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-6684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90"/>
                </a:solidFill>
                <a:latin typeface="Arial"/>
                <a:cs typeface="Arial"/>
              </a:rPr>
              <a:t>Impact of possible PFC changes for rows 2 – 4 of the outer </a:t>
            </a:r>
            <a:r>
              <a:rPr lang="en-US" sz="2800" dirty="0" err="1" smtClean="0">
                <a:solidFill>
                  <a:srgbClr val="000090"/>
                </a:solidFill>
                <a:latin typeface="Arial"/>
                <a:cs typeface="Arial"/>
              </a:rPr>
              <a:t>divertor</a:t>
            </a:r>
            <a:r>
              <a:rPr lang="en-US" sz="2800" dirty="0" smtClean="0">
                <a:solidFill>
                  <a:srgbClr val="000090"/>
                </a:solidFill>
                <a:latin typeface="Arial"/>
                <a:cs typeface="Arial"/>
              </a:rPr>
              <a:t> tiles</a:t>
            </a:r>
            <a:endParaRPr lang="en-US" sz="20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>
            <a:off x="13369" y="911269"/>
            <a:ext cx="9144000" cy="0"/>
          </a:xfrm>
          <a:prstGeom prst="line">
            <a:avLst/>
          </a:prstGeom>
          <a:noFill/>
          <a:ln w="38100">
            <a:solidFill>
              <a:srgbClr val="B519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-1489"/>
          <a:stretch>
            <a:fillRect/>
          </a:stretch>
        </p:blipFill>
        <p:spPr bwMode="auto">
          <a:xfrm>
            <a:off x="-152392" y="990600"/>
            <a:ext cx="3681142" cy="405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Brace 9"/>
          <p:cNvSpPr>
            <a:spLocks/>
          </p:cNvSpPr>
          <p:nvPr/>
        </p:nvSpPr>
        <p:spPr bwMode="auto">
          <a:xfrm rot="20833615">
            <a:off x="1066470" y="945946"/>
            <a:ext cx="277812" cy="3291840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76199" y="4927504"/>
            <a:ext cx="741363" cy="246063"/>
          </a:xfrm>
          <a:prstGeom prst="rect">
            <a:avLst/>
          </a:prstGeom>
          <a:solidFill>
            <a:srgbClr val="C6D9F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000" dirty="0"/>
              <a:t>A. Brooks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72037" y="2247993"/>
            <a:ext cx="5671963" cy="3959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000" dirty="0" smtClean="0">
                <a:solidFill>
                  <a:srgbClr val="000090"/>
                </a:solidFill>
                <a:latin typeface="Arial"/>
                <a:cs typeface="Arial"/>
              </a:rPr>
              <a:t>Recovery project is </a:t>
            </a:r>
            <a:r>
              <a:rPr lang="en-US" altLang="en-US" sz="200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lang="en-US" altLang="en-US" sz="2000" dirty="0" smtClean="0">
                <a:solidFill>
                  <a:srgbClr val="000090"/>
                </a:solidFill>
                <a:latin typeface="Arial"/>
                <a:cs typeface="Arial"/>
              </a:rPr>
              <a:t>till working </a:t>
            </a:r>
            <a:r>
              <a:rPr lang="en-US" altLang="en-US" sz="2000" dirty="0">
                <a:solidFill>
                  <a:srgbClr val="000090"/>
                </a:solidFill>
                <a:latin typeface="Arial"/>
                <a:cs typeface="Arial"/>
              </a:rPr>
              <a:t>to </a:t>
            </a:r>
            <a:r>
              <a:rPr lang="en-US" altLang="en-US" sz="2000" dirty="0" smtClean="0">
                <a:solidFill>
                  <a:srgbClr val="000090"/>
                </a:solidFill>
                <a:latin typeface="Arial"/>
                <a:cs typeface="Arial"/>
              </a:rPr>
              <a:t>determine requirements for the tiles shown</a:t>
            </a:r>
          </a:p>
          <a:p>
            <a:pPr marL="347472" indent="-347472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>
                <a:latin typeface="Arial"/>
                <a:ea typeface="ＭＳ Ｐゴシック" charset="0"/>
                <a:cs typeface="Arial"/>
              </a:rPr>
              <a:t>Initial studies indicate that their may be sufficient thermal margin in an average sense.</a:t>
            </a:r>
          </a:p>
          <a:p>
            <a:pPr marL="347472" indent="-347472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>
                <a:latin typeface="Arial"/>
                <a:ea typeface="ＭＳ Ｐゴシック" charset="0"/>
                <a:cs typeface="Arial"/>
              </a:rPr>
              <a:t>Risk of strong leading edge heating on vertical target</a:t>
            </a:r>
          </a:p>
          <a:p>
            <a:pPr marL="347472" indent="-347472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>
                <a:latin typeface="Arial"/>
                <a:ea typeface="ＭＳ Ｐゴシック" charset="0"/>
                <a:cs typeface="Arial"/>
              </a:rPr>
              <a:t>Recently revised both physics and analysis assumptions regarding halo currents on the CS.</a:t>
            </a:r>
          </a:p>
          <a:p>
            <a:pPr marL="347472" indent="-347472">
              <a:lnSpc>
                <a:spcPct val="90000"/>
              </a:lnSpc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dirty="0">
                <a:latin typeface="Arial"/>
                <a:ea typeface="ＭＳ Ｐゴシック" charset="0"/>
                <a:cs typeface="Arial"/>
              </a:rPr>
              <a:t>Halo current loads are large and likely problematic</a:t>
            </a:r>
          </a:p>
          <a:p>
            <a:pPr marL="731520" lvl="2" indent="-27432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Refining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both the requirements and the analysis to better assess this issue.</a:t>
            </a:r>
          </a:p>
          <a:p>
            <a:pPr marL="342900" indent="-342900">
              <a:buFont typeface="Arial"/>
              <a:buChar char="•"/>
            </a:pPr>
            <a:endParaRPr lang="en-US" altLang="en-US" sz="2000" dirty="0">
              <a:solidFill>
                <a:srgbClr val="00009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12" name="Right Brace 11"/>
          <p:cNvSpPr>
            <a:spLocks/>
          </p:cNvSpPr>
          <p:nvPr/>
        </p:nvSpPr>
        <p:spPr bwMode="auto">
          <a:xfrm rot="5640000">
            <a:off x="1788294" y="4656319"/>
            <a:ext cx="277812" cy="1005840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6195" y="5431645"/>
            <a:ext cx="245557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  <a:latin typeface="Arial"/>
                <a:cs typeface="Arial"/>
              </a:rPr>
              <a:t>Outboard </a:t>
            </a:r>
            <a:r>
              <a:rPr lang="en-US" dirty="0" err="1" smtClean="0">
                <a:solidFill>
                  <a:srgbClr val="4F81BD"/>
                </a:solidFill>
                <a:latin typeface="Arial"/>
                <a:cs typeface="Arial"/>
              </a:rPr>
              <a:t>divertor</a:t>
            </a:r>
            <a:r>
              <a:rPr lang="en-US" dirty="0" smtClean="0">
                <a:solidFill>
                  <a:srgbClr val="4F81BD"/>
                </a:solidFill>
                <a:latin typeface="Arial"/>
                <a:cs typeface="Arial"/>
              </a:rPr>
              <a:t> tiles</a:t>
            </a:r>
          </a:p>
          <a:p>
            <a:r>
              <a:rPr lang="en-US" sz="1600" dirty="0" smtClean="0">
                <a:solidFill>
                  <a:srgbClr val="4F81BD"/>
                </a:solidFill>
                <a:latin typeface="Arial"/>
                <a:cs typeface="Arial"/>
              </a:rPr>
              <a:t>Rows 2 - 4</a:t>
            </a:r>
            <a:endParaRPr lang="en-US" sz="16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4742" y="1047551"/>
            <a:ext cx="7117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RF probes in outboard </a:t>
            </a:r>
            <a:r>
              <a:rPr lang="en-US" sz="2000" dirty="0" err="1" smtClean="0">
                <a:solidFill>
                  <a:srgbClr val="0000FF"/>
                </a:solidFill>
                <a:latin typeface="Arial"/>
                <a:cs typeface="Arial"/>
              </a:rPr>
              <a:t>divertor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 tiles need to be maintained to support RF deposition physics in the SOL</a:t>
            </a:r>
            <a:endParaRPr lang="en-US" sz="20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5279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60326" y="5813367"/>
            <a:ext cx="90836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71463" indent="-271463" eaLnBrk="0" hangingPunct="0"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Probes for measuring IV characteristics and RF fields: Coaxial Langmuir at Bay J top and bottom tiles in Rows 2 - 4</a:t>
            </a:r>
            <a:endParaRPr lang="en-US" sz="2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17162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3333CC"/>
                </a:solidFill>
                <a:latin typeface="Arial" charset="0"/>
                <a:cs typeface="Arial" charset="0"/>
              </a:rPr>
              <a:t>IR camera and </a:t>
            </a:r>
            <a:r>
              <a:rPr lang="en-US" sz="2800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probes are critical </a:t>
            </a:r>
            <a:r>
              <a:rPr lang="en-US" sz="2800" dirty="0">
                <a:solidFill>
                  <a:srgbClr val="3333CC"/>
                </a:solidFill>
                <a:latin typeface="Arial" charset="0"/>
                <a:cs typeface="Arial" charset="0"/>
              </a:rPr>
              <a:t>for documenting RF edge heating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71370" y="1227230"/>
            <a:ext cx="9053076" cy="3980021"/>
            <a:chOff x="171370" y="1227230"/>
            <a:chExt cx="9053076" cy="3980021"/>
          </a:xfrm>
        </p:grpSpPr>
        <p:sp>
          <p:nvSpPr>
            <p:cNvPr id="7" name="Text Box 29"/>
            <p:cNvSpPr txBox="1">
              <a:spLocks noChangeArrowheads="1"/>
            </p:cNvSpPr>
            <p:nvPr/>
          </p:nvSpPr>
          <p:spPr bwMode="auto">
            <a:xfrm>
              <a:off x="5311647" y="3843292"/>
              <a:ext cx="3912799" cy="1179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Bay J probes </a:t>
              </a:r>
              <a:r>
                <a:rPr lang="en-US" sz="2000" dirty="0" smtClean="0">
                  <a:solidFill>
                    <a:srgbClr val="0000FF"/>
                  </a:solidFill>
                  <a:latin typeface="Arial" charset="0"/>
                  <a:cs typeface="Arial" charset="0"/>
                </a:rPr>
                <a:t>(Langmuir and RF) </a:t>
              </a:r>
              <a:endParaRPr lang="en-US" sz="2000" dirty="0">
                <a:solidFill>
                  <a:srgbClr val="0000FF"/>
                </a:solidFill>
                <a:latin typeface="Arial" charset="0"/>
                <a:cs typeface="Arial" charset="0"/>
              </a:endParaRPr>
            </a:p>
            <a:p>
              <a:pPr marL="285750" indent="-285750" eaLnBrk="1" hangingPunct="1">
                <a:spcBef>
                  <a:spcPts val="300"/>
                </a:spcBef>
                <a:buClr>
                  <a:srgbClr val="008000"/>
                </a:buClr>
                <a:buSzPct val="45000"/>
                <a:buFont typeface="Lucida Grande"/>
                <a:buChar char="—"/>
              </a:pPr>
              <a:r>
                <a:rPr lang="en-US" sz="1600" dirty="0" smtClean="0">
                  <a:solidFill>
                    <a:srgbClr val="0000FF"/>
                  </a:solidFill>
                  <a:latin typeface="Arial" charset="0"/>
                  <a:cs typeface="Arial" charset="0"/>
                </a:rPr>
                <a:t>6 </a:t>
              </a:r>
              <a:r>
                <a:rPr lang="en-US" sz="1600" dirty="0" err="1" smtClean="0">
                  <a:solidFill>
                    <a:srgbClr val="0000FF"/>
                  </a:solidFill>
                  <a:latin typeface="Arial" charset="0"/>
                  <a:cs typeface="Arial" charset="0"/>
                </a:rPr>
                <a:t>poloidal</a:t>
              </a:r>
              <a:r>
                <a:rPr lang="en-US" sz="1600" dirty="0" smtClean="0">
                  <a:solidFill>
                    <a:srgbClr val="0000FF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600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Langmuir probe array for radial </a:t>
              </a:r>
              <a:r>
                <a:rPr lang="en-US" sz="1600" dirty="0" smtClean="0">
                  <a:solidFill>
                    <a:srgbClr val="0000FF"/>
                  </a:solidFill>
                  <a:latin typeface="Arial" charset="0"/>
                  <a:cs typeface="Arial" charset="0"/>
                </a:rPr>
                <a:t>coverage top and bottom</a:t>
              </a:r>
            </a:p>
            <a:p>
              <a:pPr eaLnBrk="1" hangingPunct="1">
                <a:buClr>
                  <a:srgbClr val="FF0000"/>
                </a:buClr>
                <a:buSzPct val="45000"/>
              </a:pPr>
              <a:endParaRPr lang="en-US" sz="1600" dirty="0">
                <a:solidFill>
                  <a:srgbClr val="0000FF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71370" y="1227230"/>
              <a:ext cx="6652122" cy="3980021"/>
              <a:chOff x="304800" y="1290638"/>
              <a:chExt cx="6705600" cy="3980021"/>
            </a:xfrm>
          </p:grpSpPr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5949950" y="1366838"/>
                <a:ext cx="508000" cy="549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2pPr>
                <a:lvl3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3pPr>
                <a:lvl4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4pPr>
                <a:lvl5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FFFFFF"/>
                    </a:solidFill>
                  </a:rPr>
                  <a:t>135325</a:t>
                </a:r>
              </a:p>
            </p:txBody>
          </p:sp>
          <p:pic>
            <p:nvPicPr>
              <p:cNvPr id="10" name="Picture 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4521"/>
              <a:stretch>
                <a:fillRect/>
              </a:stretch>
            </p:blipFill>
            <p:spPr bwMode="auto">
              <a:xfrm>
                <a:off x="1871663" y="1290638"/>
                <a:ext cx="3657600" cy="3684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cxnSp>
            <p:nvCxnSpPr>
              <p:cNvPr id="11" name="AutoShape 7"/>
              <p:cNvCxnSpPr>
                <a:cxnSpLocks noChangeShapeType="1"/>
              </p:cNvCxnSpPr>
              <p:nvPr/>
            </p:nvCxnSpPr>
            <p:spPr bwMode="auto">
              <a:xfrm flipV="1">
                <a:off x="3200400" y="2563813"/>
                <a:ext cx="338138" cy="103187"/>
              </a:xfrm>
              <a:prstGeom prst="straightConnector1">
                <a:avLst/>
              </a:prstGeom>
              <a:noFill/>
              <a:ln w="12827">
                <a:solidFill>
                  <a:srgbClr val="FFFFFF"/>
                </a:solidFill>
                <a:miter lim="800000"/>
                <a:headEnd/>
                <a:tailEnd type="triangle" w="med" len="med"/>
              </a:ln>
              <a:effectLst>
                <a:outerShdw blurRad="63500" dist="109865" dir="634411" algn="ctr" rotWithShape="0">
                  <a:srgbClr val="808080">
                    <a:alpha val="38034"/>
                  </a:srgbClr>
                </a:outerShdw>
              </a:effectLst>
            </p:spPr>
          </p:cxn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 flipH="1">
                <a:off x="4116388" y="3533775"/>
                <a:ext cx="82550" cy="403225"/>
              </a:xfrm>
              <a:prstGeom prst="line">
                <a:avLst/>
              </a:prstGeom>
              <a:noFill/>
              <a:ln w="19080">
                <a:solidFill>
                  <a:srgbClr val="FFFFFF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5592762" y="2760663"/>
                <a:ext cx="1417638" cy="833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2pPr>
                <a:lvl3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3pPr>
                <a:lvl4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4pPr>
                <a:lvl5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solidFill>
                      <a:srgbClr val="000080"/>
                    </a:solidFill>
                    <a:latin typeface="Arial" charset="0"/>
                    <a:cs typeface="Arial" charset="0"/>
                  </a:rPr>
                  <a:t>Bay I</a:t>
                </a:r>
              </a:p>
              <a:p>
                <a:pPr eaLnBrk="1" hangingPunct="1"/>
                <a:r>
                  <a:rPr lang="en-US" sz="1600" dirty="0" smtClean="0">
                    <a:solidFill>
                      <a:srgbClr val="000080"/>
                    </a:solidFill>
                    <a:latin typeface="Arial" charset="0"/>
                    <a:cs typeface="Arial" charset="0"/>
                  </a:rPr>
                  <a:t>Wide angle IR </a:t>
                </a:r>
                <a:r>
                  <a:rPr lang="en-US" sz="1600" dirty="0">
                    <a:solidFill>
                      <a:srgbClr val="000080"/>
                    </a:solidFill>
                    <a:latin typeface="Arial" charset="0"/>
                    <a:cs typeface="Arial" charset="0"/>
                  </a:rPr>
                  <a:t>view</a:t>
                </a:r>
              </a:p>
            </p:txBody>
          </p:sp>
          <p:sp>
            <p:nvSpPr>
              <p:cNvPr id="14" name="Line 10"/>
              <p:cNvSpPr>
                <a:spLocks noChangeShapeType="1"/>
              </p:cNvSpPr>
              <p:nvPr/>
            </p:nvSpPr>
            <p:spPr bwMode="auto">
              <a:xfrm flipV="1">
                <a:off x="4197350" y="3151188"/>
                <a:ext cx="1312863" cy="385762"/>
              </a:xfrm>
              <a:prstGeom prst="line">
                <a:avLst/>
              </a:prstGeom>
              <a:noFill/>
              <a:ln w="1260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63500" dist="20160" dir="5400000" algn="ctr" rotWithShape="0">
                  <a:srgbClr val="000000">
                    <a:alpha val="38034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944563" y="2205038"/>
                <a:ext cx="850900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2pPr>
                <a:lvl3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3pPr>
                <a:lvl4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4pPr>
                <a:lvl5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rgbClr val="000080"/>
                    </a:solidFill>
                    <a:latin typeface="Arial" charset="0"/>
                    <a:cs typeface="Arial" charset="0"/>
                  </a:rPr>
                  <a:t>Bay G</a:t>
                </a:r>
              </a:p>
              <a:p>
                <a:pPr eaLnBrk="1" hangingPunct="1"/>
                <a:r>
                  <a:rPr lang="en-US" sz="1600">
                    <a:solidFill>
                      <a:srgbClr val="000080"/>
                    </a:solidFill>
                    <a:latin typeface="Arial" charset="0"/>
                    <a:cs typeface="Arial" charset="0"/>
                  </a:rPr>
                  <a:t>IR view</a:t>
                </a:r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1858963" y="2584450"/>
                <a:ext cx="1341437" cy="82550"/>
              </a:xfrm>
              <a:prstGeom prst="line">
                <a:avLst/>
              </a:prstGeom>
              <a:noFill/>
              <a:ln w="1260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63500" dist="20160" dir="5400000" algn="ctr" rotWithShape="0">
                  <a:srgbClr val="000000">
                    <a:alpha val="38034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/>
            </p:nvSpPr>
            <p:spPr bwMode="auto">
              <a:xfrm>
                <a:off x="4824413" y="1403350"/>
                <a:ext cx="60642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2pPr>
                <a:lvl3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3pPr>
                <a:lvl4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4pPr>
                <a:lvl5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-90°</a:t>
                </a:r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/>
            </p:nvSpPr>
            <p:spPr bwMode="auto">
              <a:xfrm>
                <a:off x="4572000" y="4660900"/>
                <a:ext cx="990599" cy="371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2pPr>
                <a:lvl3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3pPr>
                <a:lvl4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4pPr>
                <a:lvl5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452 </a:t>
                </a:r>
                <a:r>
                  <a:rPr lang="en-US" sz="1800" dirty="0" err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ms</a:t>
                </a:r>
                <a:endParaRPr lang="en-US" sz="180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2070100" y="1403350"/>
                <a:ext cx="1022350" cy="549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2pPr>
                <a:lvl3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3pPr>
                <a:lvl4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4pPr>
                <a:lvl5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FFFFFF"/>
                    </a:solidFill>
                  </a:rPr>
                  <a:t>135333</a:t>
                </a:r>
              </a:p>
            </p:txBody>
          </p:sp>
          <p:sp>
            <p:nvSpPr>
              <p:cNvPr id="20" name="Text Box 16"/>
              <p:cNvSpPr txBox="1">
                <a:spLocks noChangeArrowheads="1"/>
              </p:cNvSpPr>
              <p:nvPr/>
            </p:nvSpPr>
            <p:spPr bwMode="auto">
              <a:xfrm>
                <a:off x="2286000" y="5024438"/>
                <a:ext cx="274320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2pPr>
                <a:lvl3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3pPr>
                <a:lvl4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4pPr>
                <a:lvl5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B</a:t>
                </a:r>
                <a:r>
                  <a:rPr lang="en-US" sz="1600" baseline="-25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T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  <a:r>
                  <a:rPr lang="en-US" sz="1600" dirty="0">
                    <a:solidFill>
                      <a:srgbClr val="000000"/>
                    </a:solidFill>
                    <a:latin typeface="Arial"/>
                    <a:cs typeface="Arial"/>
                  </a:rPr>
                  <a:t>= 4.5 </a:t>
                </a:r>
                <a:r>
                  <a:rPr lang="en-US" sz="1600" dirty="0" err="1">
                    <a:solidFill>
                      <a:srgbClr val="000000"/>
                    </a:solidFill>
                    <a:latin typeface="Arial"/>
                    <a:cs typeface="Arial"/>
                  </a:rPr>
                  <a:t>kG</a:t>
                </a:r>
                <a:r>
                  <a:rPr lang="en-US" sz="1600" dirty="0">
                    <a:solidFill>
                      <a:srgbClr val="000000"/>
                    </a:solidFill>
                    <a:latin typeface="Arial"/>
                    <a:cs typeface="Arial"/>
                  </a:rPr>
                  <a:t>, I</a:t>
                </a:r>
                <a:r>
                  <a:rPr lang="en-US" sz="1600" baseline="-25000" dirty="0">
                    <a:solidFill>
                      <a:srgbClr val="000000"/>
                    </a:solidFill>
                    <a:latin typeface="Arial"/>
                    <a:cs typeface="Arial"/>
                  </a:rPr>
                  <a:t>P</a:t>
                </a:r>
                <a:r>
                  <a:rPr lang="en-US" sz="1600" dirty="0">
                    <a:solidFill>
                      <a:srgbClr val="000000"/>
                    </a:solidFill>
                    <a:latin typeface="Arial"/>
                    <a:cs typeface="Arial"/>
                  </a:rPr>
                  <a:t> = 0.8 MA</a:t>
                </a:r>
              </a:p>
            </p:txBody>
          </p:sp>
          <p:sp>
            <p:nvSpPr>
              <p:cNvPr id="21" name="Text Box 23"/>
              <p:cNvSpPr txBox="1">
                <a:spLocks noChangeArrowheads="1"/>
              </p:cNvSpPr>
              <p:nvPr/>
            </p:nvSpPr>
            <p:spPr bwMode="auto">
              <a:xfrm>
                <a:off x="304800" y="4038600"/>
                <a:ext cx="1447800" cy="833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2pPr>
                <a:lvl3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3pPr>
                <a:lvl4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4pPr>
                <a:lvl5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Antenna</a:t>
                </a:r>
              </a:p>
              <a:p>
                <a:pPr eaLnBrk="1" hangingPunct="1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IR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view</a:t>
                </a:r>
              </a:p>
              <a:p>
                <a:pPr eaLnBrk="1" hangingPunct="1"/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&amp; visible view</a:t>
                </a:r>
                <a:endPara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Line 24"/>
              <p:cNvSpPr>
                <a:spLocks noChangeShapeType="1"/>
              </p:cNvSpPr>
              <p:nvPr/>
            </p:nvSpPr>
            <p:spPr bwMode="auto">
              <a:xfrm flipH="1" flipV="1">
                <a:off x="2795588" y="3444875"/>
                <a:ext cx="198437" cy="295275"/>
              </a:xfrm>
              <a:prstGeom prst="line">
                <a:avLst/>
              </a:prstGeom>
              <a:noFill/>
              <a:ln w="19080">
                <a:solidFill>
                  <a:srgbClr val="FFFFFF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5"/>
              <p:cNvSpPr>
                <a:spLocks noChangeShapeType="1"/>
              </p:cNvSpPr>
              <p:nvPr/>
            </p:nvSpPr>
            <p:spPr bwMode="auto">
              <a:xfrm flipV="1">
                <a:off x="1782763" y="3740150"/>
                <a:ext cx="1209675" cy="661988"/>
              </a:xfrm>
              <a:prstGeom prst="line">
                <a:avLst/>
              </a:prstGeom>
              <a:noFill/>
              <a:ln w="1260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63500" dist="20160" dir="5400000" algn="ctr" rotWithShape="0">
                  <a:srgbClr val="000000">
                    <a:alpha val="38034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4" name="Oval 26"/>
              <p:cNvSpPr>
                <a:spLocks noChangeArrowheads="1"/>
              </p:cNvSpPr>
              <p:nvPr/>
            </p:nvSpPr>
            <p:spPr bwMode="auto">
              <a:xfrm>
                <a:off x="2392363" y="3271838"/>
                <a:ext cx="228600" cy="152400"/>
              </a:xfrm>
              <a:prstGeom prst="ellipse">
                <a:avLst/>
              </a:prstGeom>
              <a:noFill/>
              <a:ln w="381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27"/>
              <p:cNvSpPr>
                <a:spLocks noChangeArrowheads="1"/>
              </p:cNvSpPr>
              <p:nvPr/>
            </p:nvSpPr>
            <p:spPr bwMode="auto">
              <a:xfrm>
                <a:off x="4297363" y="4033838"/>
                <a:ext cx="228600" cy="152400"/>
              </a:xfrm>
              <a:prstGeom prst="ellipse">
                <a:avLst/>
              </a:prstGeom>
              <a:noFill/>
              <a:ln w="381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Text Box 28"/>
              <p:cNvSpPr txBox="1">
                <a:spLocks noChangeArrowheads="1"/>
              </p:cNvSpPr>
              <p:nvPr/>
            </p:nvSpPr>
            <p:spPr bwMode="auto">
              <a:xfrm>
                <a:off x="304800" y="3074194"/>
                <a:ext cx="1674812" cy="925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2pPr>
                <a:lvl3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3pPr>
                <a:lvl4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4pPr>
                <a:lvl5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dirty="0">
                    <a:solidFill>
                      <a:srgbClr val="0000FF"/>
                    </a:solidFill>
                    <a:latin typeface="Arial" charset="0"/>
                    <a:cs typeface="Arial" charset="0"/>
                  </a:rPr>
                  <a:t>Antenna probes,</a:t>
                </a:r>
              </a:p>
              <a:p>
                <a:pPr eaLnBrk="1" hangingPunct="1"/>
                <a:r>
                  <a:rPr lang="en-US" sz="1800" dirty="0" err="1">
                    <a:solidFill>
                      <a:srgbClr val="0000FF"/>
                    </a:solidFill>
                    <a:latin typeface="Arial" charset="0"/>
                    <a:cs typeface="Arial" charset="0"/>
                  </a:rPr>
                  <a:t>reflectometer</a:t>
                </a:r>
                <a:endParaRPr lang="en-US" sz="1800" dirty="0">
                  <a:solidFill>
                    <a:srgbClr val="0000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Line 30"/>
              <p:cNvSpPr>
                <a:spLocks noChangeShapeType="1"/>
              </p:cNvSpPr>
              <p:nvPr/>
            </p:nvSpPr>
            <p:spPr bwMode="auto">
              <a:xfrm flipV="1">
                <a:off x="1782763" y="3346450"/>
                <a:ext cx="609600" cy="79375"/>
              </a:xfrm>
              <a:prstGeom prst="line">
                <a:avLst/>
              </a:prstGeom>
              <a:noFill/>
              <a:ln w="1908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31"/>
              <p:cNvSpPr>
                <a:spLocks noChangeShapeType="1"/>
              </p:cNvSpPr>
              <p:nvPr/>
            </p:nvSpPr>
            <p:spPr bwMode="auto">
              <a:xfrm>
                <a:off x="4525961" y="4110038"/>
                <a:ext cx="1168578" cy="208809"/>
              </a:xfrm>
              <a:prstGeom prst="line">
                <a:avLst/>
              </a:prstGeom>
              <a:noFill/>
              <a:ln w="1908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29" name="Straight Connector 28"/>
          <p:cNvCxnSpPr/>
          <p:nvPr/>
        </p:nvCxnSpPr>
        <p:spPr>
          <a:xfrm>
            <a:off x="0" y="926727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02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369" y="-51730"/>
            <a:ext cx="9130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90"/>
                </a:solidFill>
                <a:latin typeface="Arial"/>
                <a:cs typeface="Arial"/>
              </a:rPr>
              <a:t>Plasma p</a:t>
            </a:r>
            <a:r>
              <a:rPr lang="en-US" sz="2800" dirty="0" smtClean="0">
                <a:solidFill>
                  <a:srgbClr val="000090"/>
                </a:solidFill>
                <a:latin typeface="Arial"/>
                <a:cs typeface="Arial"/>
              </a:rPr>
              <a:t>arameter </a:t>
            </a:r>
            <a:r>
              <a:rPr lang="en-US" sz="2800" dirty="0">
                <a:solidFill>
                  <a:srgbClr val="000090"/>
                </a:solidFill>
                <a:latin typeface="Arial"/>
                <a:cs typeface="Arial"/>
              </a:rPr>
              <a:t>needed for HHFW </a:t>
            </a:r>
            <a:r>
              <a:rPr lang="en-US" sz="2800" dirty="0" smtClean="0">
                <a:solidFill>
                  <a:srgbClr val="000090"/>
                </a:solidFill>
                <a:latin typeface="Arial"/>
                <a:cs typeface="Arial"/>
              </a:rPr>
              <a:t>experiments is a controlled outer gap to the antenna</a:t>
            </a:r>
            <a:endParaRPr lang="en-US" sz="28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>
            <a:off x="0" y="902866"/>
            <a:ext cx="9144000" cy="0"/>
          </a:xfrm>
          <a:prstGeom prst="line">
            <a:avLst/>
          </a:prstGeom>
          <a:noFill/>
          <a:ln w="38100">
            <a:solidFill>
              <a:srgbClr val="B519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953859"/>
            <a:ext cx="91440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NB energetic ions bombard the HHFW antenna when the gap is too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small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imiter 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on NB armor should prevent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this and excessive gas flow into the antenna </a:t>
            </a:r>
            <a:endParaRPr lang="en-US" sz="2000" dirty="0">
              <a:solidFill>
                <a:srgbClr val="0000FF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13" name="Picture 12" descr="Screen Shot 2017-05-15 at 3.05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23" y="2145141"/>
            <a:ext cx="6784301" cy="44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61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668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NB bombardment of antenna follows the center of the plasma (smallest gap)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84" y="5755425"/>
            <a:ext cx="9130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A central mid-plane limiter on the NB armor should be sufficient to protect the antenna</a:t>
            </a:r>
            <a:endParaRPr lang="en-US" sz="2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7" name="Line 29"/>
          <p:cNvSpPr>
            <a:spLocks noChangeShapeType="1"/>
          </p:cNvSpPr>
          <p:nvPr/>
        </p:nvSpPr>
        <p:spPr bwMode="auto">
          <a:xfrm>
            <a:off x="13369" y="764157"/>
            <a:ext cx="9144000" cy="0"/>
          </a:xfrm>
          <a:prstGeom prst="line">
            <a:avLst/>
          </a:prstGeom>
          <a:noFill/>
          <a:ln w="38100">
            <a:solidFill>
              <a:srgbClr val="B519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0" y="873169"/>
            <a:ext cx="9144000" cy="4583714"/>
            <a:chOff x="0" y="1066081"/>
            <a:chExt cx="9144000" cy="4583714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1480226"/>
              <a:ext cx="9144000" cy="2938463"/>
              <a:chOff x="0" y="368301"/>
              <a:chExt cx="9144000" cy="2938463"/>
            </a:xfrm>
          </p:grpSpPr>
          <p:pic>
            <p:nvPicPr>
              <p:cNvPr id="4" name="Picture 3" descr="141858_Cam_545ms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81002"/>
                <a:ext cx="2898648" cy="2880613"/>
              </a:xfrm>
              <a:prstGeom prst="rect">
                <a:avLst/>
              </a:prstGeom>
            </p:spPr>
          </p:pic>
          <p:pic>
            <p:nvPicPr>
              <p:cNvPr id="5" name="Picture 4" descr="141861_Cam_583ms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7501" y="368301"/>
                <a:ext cx="2889504" cy="2907645"/>
              </a:xfrm>
              <a:prstGeom prst="rect">
                <a:avLst/>
              </a:prstGeom>
            </p:spPr>
          </p:pic>
          <p:pic>
            <p:nvPicPr>
              <p:cNvPr id="6" name="Picture 5" descr="141863_Cam_583ms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6208" y="368301"/>
                <a:ext cx="2907792" cy="2938463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350331" y="1066081"/>
              <a:ext cx="84433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/>
                  <a:cs typeface="Arial"/>
                </a:rPr>
                <a:t>Scan of Z position of plasma with P</a:t>
              </a:r>
              <a:r>
                <a:rPr lang="en-US" sz="2000" baseline="-25000" dirty="0" smtClean="0">
                  <a:latin typeface="Arial"/>
                  <a:cs typeface="Arial"/>
                </a:rPr>
                <a:t>NB</a:t>
              </a:r>
              <a:r>
                <a:rPr lang="en-US" sz="2000" dirty="0" smtClean="0">
                  <a:latin typeface="Arial"/>
                  <a:cs typeface="Arial"/>
                </a:rPr>
                <a:t> = 2 MW, P</a:t>
              </a:r>
              <a:r>
                <a:rPr lang="en-US" sz="2000" baseline="-25000" dirty="0" smtClean="0">
                  <a:latin typeface="Arial"/>
                  <a:cs typeface="Arial"/>
                </a:rPr>
                <a:t>RF</a:t>
              </a:r>
              <a:r>
                <a:rPr lang="en-US" sz="2000" dirty="0" smtClean="0">
                  <a:latin typeface="Arial"/>
                  <a:cs typeface="Arial"/>
                </a:rPr>
                <a:t> ~ 1 MW, I</a:t>
              </a:r>
              <a:r>
                <a:rPr lang="en-US" sz="2000" baseline="-25000" dirty="0" smtClean="0">
                  <a:latin typeface="Arial"/>
                  <a:cs typeface="Arial"/>
                </a:rPr>
                <a:t>P</a:t>
              </a:r>
              <a:r>
                <a:rPr lang="en-US" sz="2000" dirty="0" smtClean="0">
                  <a:latin typeface="Arial"/>
                  <a:cs typeface="Arial"/>
                </a:rPr>
                <a:t> ~ 0.65 MA</a:t>
              </a:r>
              <a:endParaRPr lang="en-US" sz="2000" dirty="0">
                <a:latin typeface="Arial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1492927"/>
              <a:ext cx="7837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rial"/>
                  <a:cs typeface="Arial"/>
                </a:rPr>
                <a:t>141858</a:t>
              </a:r>
              <a:endParaRPr lang="en-US" sz="14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07501" y="1480226"/>
              <a:ext cx="7837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rial"/>
                  <a:cs typeface="Arial"/>
                </a:rPr>
                <a:t>141861</a:t>
              </a:r>
              <a:endParaRPr lang="en-US" sz="14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36208" y="1480226"/>
              <a:ext cx="7837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rial"/>
                  <a:cs typeface="Arial"/>
                </a:rPr>
                <a:t>141863</a:t>
              </a:r>
              <a:endParaRPr lang="en-US" sz="14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4065763"/>
              <a:ext cx="7735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rial"/>
                  <a:cs typeface="Arial"/>
                </a:rPr>
                <a:t>0.545 s</a:t>
              </a:r>
              <a:endParaRPr lang="en-US" sz="14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07501" y="4064274"/>
              <a:ext cx="7735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rial"/>
                  <a:cs typeface="Arial"/>
                </a:rPr>
                <a:t>0.583 s</a:t>
              </a:r>
              <a:endParaRPr lang="en-US" sz="14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36208" y="4080094"/>
              <a:ext cx="7735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rial"/>
                  <a:cs typeface="Arial"/>
                </a:rPr>
                <a:t>0.583 s</a:t>
              </a:r>
              <a:endParaRPr lang="en-US" sz="14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369" y="4418689"/>
              <a:ext cx="8916736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Arial"/>
                  <a:cs typeface="Arial"/>
                </a:rPr>
                <a:t>Midplane</a:t>
              </a:r>
              <a:r>
                <a:rPr lang="en-US" sz="1600" dirty="0" smtClean="0">
                  <a:latin typeface="Arial"/>
                  <a:cs typeface="Arial"/>
                </a:rPr>
                <a:t> gap ~ 6 cm				    ~ 6 cm					    ~ 5 cm	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 smtClean="0">
                  <a:latin typeface="Arial"/>
                  <a:cs typeface="Arial"/>
                </a:rPr>
                <a:t>Gap at interaction zone</a:t>
              </a:r>
            </a:p>
            <a:p>
              <a:r>
                <a:rPr lang="en-US" sz="1600" dirty="0">
                  <a:latin typeface="Arial"/>
                  <a:cs typeface="Arial"/>
                </a:rPr>
                <a:t>	</a:t>
              </a:r>
              <a:r>
                <a:rPr lang="en-US" sz="1600" dirty="0" smtClean="0">
                  <a:latin typeface="Arial"/>
                  <a:cs typeface="Arial"/>
                </a:rPr>
                <a:t>		 ~ 6 cm			            ~ 4 cm					       ~ 4 cm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 smtClean="0">
                  <a:latin typeface="Arial"/>
                  <a:cs typeface="Arial"/>
                </a:rPr>
                <a:t>Z</a:t>
              </a:r>
              <a:r>
                <a:rPr lang="en-US" sz="1600" baseline="-25000" dirty="0" smtClean="0">
                  <a:latin typeface="Arial"/>
                  <a:cs typeface="Arial"/>
                </a:rPr>
                <a:t>C</a:t>
              </a:r>
              <a:r>
                <a:rPr lang="en-US" sz="1600" dirty="0" smtClean="0">
                  <a:latin typeface="Arial"/>
                  <a:cs typeface="Arial"/>
                </a:rPr>
                <a:t> position	~ -3.5 cm			             ~ - 20 cm					~ + 16 cm</a:t>
              </a:r>
              <a:endParaRPr lang="en-US" sz="1600" dirty="0">
                <a:latin typeface="Arial"/>
                <a:cs typeface="Arial"/>
              </a:endParaRPr>
            </a:p>
          </p:txBody>
        </p:sp>
        <p:sp>
          <p:nvSpPr>
            <p:cNvPr id="18" name="TextBox 15"/>
            <p:cNvSpPr txBox="1">
              <a:spLocks noChangeArrowheads="1"/>
            </p:cNvSpPr>
            <p:nvPr/>
          </p:nvSpPr>
          <p:spPr bwMode="auto">
            <a:xfrm>
              <a:off x="13369" y="1838320"/>
              <a:ext cx="810984" cy="292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rgbClr val="FF0000"/>
                  </a:solidFill>
                </a:rPr>
                <a:t>Antenna</a:t>
              </a:r>
            </a:p>
          </p:txBody>
        </p:sp>
        <p:cxnSp>
          <p:nvCxnSpPr>
            <p:cNvPr id="19" name="Straight Arrow Connector 17"/>
            <p:cNvCxnSpPr>
              <a:cxnSpLocks noChangeShapeType="1"/>
            </p:cNvCxnSpPr>
            <p:nvPr/>
          </p:nvCxnSpPr>
          <p:spPr bwMode="auto">
            <a:xfrm>
              <a:off x="375372" y="2127922"/>
              <a:ext cx="0" cy="244874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20" name="TextBox 15"/>
            <p:cNvSpPr txBox="1">
              <a:spLocks noChangeArrowheads="1"/>
            </p:cNvSpPr>
            <p:nvPr/>
          </p:nvSpPr>
          <p:spPr bwMode="auto">
            <a:xfrm>
              <a:off x="3214525" y="1836925"/>
              <a:ext cx="810984" cy="292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rgbClr val="FF0000"/>
                  </a:solidFill>
                </a:rPr>
                <a:t>Antenna</a:t>
              </a:r>
            </a:p>
          </p:txBody>
        </p:sp>
        <p:cxnSp>
          <p:nvCxnSpPr>
            <p:cNvPr id="21" name="Straight Arrow Connector 17"/>
            <p:cNvCxnSpPr>
              <a:cxnSpLocks noChangeShapeType="1"/>
            </p:cNvCxnSpPr>
            <p:nvPr/>
          </p:nvCxnSpPr>
          <p:spPr bwMode="auto">
            <a:xfrm>
              <a:off x="3576528" y="2158736"/>
              <a:ext cx="0" cy="258807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22" name="TextBox 15"/>
            <p:cNvSpPr txBox="1">
              <a:spLocks noChangeArrowheads="1"/>
            </p:cNvSpPr>
            <p:nvPr/>
          </p:nvSpPr>
          <p:spPr bwMode="auto">
            <a:xfrm>
              <a:off x="6391630" y="1778356"/>
              <a:ext cx="810984" cy="292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rgbClr val="FF0000"/>
                  </a:solidFill>
                </a:rPr>
                <a:t>Antenna</a:t>
              </a:r>
            </a:p>
          </p:txBody>
        </p:sp>
        <p:cxnSp>
          <p:nvCxnSpPr>
            <p:cNvPr id="23" name="Straight Arrow Connector 17"/>
            <p:cNvCxnSpPr>
              <a:cxnSpLocks noChangeShapeType="1"/>
            </p:cNvCxnSpPr>
            <p:nvPr/>
          </p:nvCxnSpPr>
          <p:spPr bwMode="auto">
            <a:xfrm>
              <a:off x="6753633" y="2067958"/>
              <a:ext cx="0" cy="172797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267266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459</Words>
  <Application>Microsoft Macintosh PowerPoint</Application>
  <PresentationFormat>On-screen Show (4:3)</PresentationFormat>
  <Paragraphs>62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C. Hosea</dc:creator>
  <cp:lastModifiedBy>Joel C. Hosea</cp:lastModifiedBy>
  <cp:revision>20</cp:revision>
  <dcterms:created xsi:type="dcterms:W3CDTF">2017-04-30T13:38:37Z</dcterms:created>
  <dcterms:modified xsi:type="dcterms:W3CDTF">2017-05-15T19:06:44Z</dcterms:modified>
</cp:coreProperties>
</file>