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79" r:id="rId3"/>
    <p:sldId id="270" r:id="rId4"/>
    <p:sldId id="271" r:id="rId5"/>
    <p:sldId id="272" r:id="rId6"/>
    <p:sldId id="273" r:id="rId7"/>
    <p:sldId id="275" r:id="rId8"/>
    <p:sldId id="278" r:id="rId9"/>
    <p:sldId id="274" r:id="rId10"/>
    <p:sldId id="277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7" autoAdjust="0"/>
    <p:restoredTop sz="94030" autoAdjust="0"/>
  </p:normalViewPr>
  <p:slideViewPr>
    <p:cSldViewPr>
      <p:cViewPr varScale="1">
        <p:scale>
          <a:sx n="129" d="100"/>
          <a:sy n="129" d="100"/>
        </p:scale>
        <p:origin x="-9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12/5/2015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3622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400" y="4844896"/>
            <a:ext cx="4831200" cy="189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5052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pic>
        <p:nvPicPr>
          <p:cNvPr id="2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66867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53400" y="48768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667000"/>
            <a:ext cx="8077200" cy="10668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1143000"/>
            <a:ext cx="8839200" cy="114300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pic>
        <p:nvPicPr>
          <p:cNvPr id="1026" name="Picture 2" descr="C:\Users\jmenard\My Files\PPPL\Projects\NSTX-U\Presentation template\2015 - New template\logo and banner source\Gray_banner_red_line_with_SC_NSTXU_logo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038600"/>
            <a:ext cx="7315200" cy="12192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5562600"/>
            <a:ext cx="2080200" cy="6096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1066800"/>
            <a:ext cx="441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066800"/>
            <a:ext cx="8991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012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052" name="Picture 4" descr="C:\Users\jmenard\My Files\PPPL\Projects\NSTX-U\Presentation template\2015 - New template\logo and banner source\Gray_banner_red_line_bottom_NSTXU_logo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100"/>
            <a:ext cx="9144000" cy="30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8458224" y="6583439"/>
            <a:ext cx="609576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algn="r"/>
            <a:fld id="{F117DE82-C9A9-43C8-BFFE-CF607F10B2C3}" type="slidenum">
              <a:rPr lang="en-US" sz="10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0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914400" y="6583439"/>
            <a:ext cx="7315200" cy="246221"/>
          </a:xfrm>
          <a:prstGeom prst="rect">
            <a:avLst/>
          </a:prstGeom>
          <a:noFill/>
        </p:spPr>
        <p:txBody>
          <a:bodyPr wrap="square" lIns="0" tIns="45720" rIns="0" bIns="45720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NSTX-U Roles and Responsibilities</a:t>
            </a: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J. Menard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NSTX-U Roles and Responsibilities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 smtClean="0"/>
              <a:t>PPPL</a:t>
            </a:r>
          </a:p>
          <a:p>
            <a:pPr>
              <a:lnSpc>
                <a:spcPct val="85000"/>
              </a:lnSpc>
            </a:pPr>
            <a:r>
              <a:rPr lang="en-US" dirty="0" smtClean="0"/>
              <a:t>December 4, 2015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15025"/>
            <a:ext cx="1606138" cy="56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Disruption Prediction/Avoidance/Mitigation </a:t>
            </a:r>
            <a:br>
              <a:rPr lang="en-US" sz="2800" dirty="0" smtClean="0"/>
            </a:br>
            <a:r>
              <a:rPr lang="en-US" sz="2800" dirty="0" smtClean="0"/>
              <a:t>Working Group (DPAM-WG)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4102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Leader/Deputy:  Steve </a:t>
            </a:r>
            <a:r>
              <a:rPr lang="en-US" dirty="0" err="1" smtClean="0"/>
              <a:t>Sabbagh</a:t>
            </a:r>
            <a:r>
              <a:rPr lang="en-US" dirty="0" smtClean="0"/>
              <a:t>, Roger Raman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Charges:</a:t>
            </a:r>
          </a:p>
          <a:p>
            <a:pPr marL="744538" lvl="1" indent="-288925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How will NSTX-U interface to the upcoming FES workshops, and longer-term, address the FESAC/FES Tier 1 issue of “Transients</a:t>
            </a:r>
            <a:r>
              <a:rPr lang="en-US" dirty="0"/>
              <a:t>" generally? </a:t>
            </a:r>
            <a:endParaRPr lang="en-US" dirty="0" smtClean="0"/>
          </a:p>
          <a:p>
            <a:pPr marL="1087437" lvl="2" indent="-342900">
              <a:lnSpc>
                <a:spcPct val="110000"/>
              </a:lnSpc>
              <a:buFont typeface="+mj-lt"/>
              <a:buAutoNum type="alphaLcPeriod"/>
            </a:pPr>
            <a:r>
              <a:rPr lang="en-US" dirty="0" smtClean="0"/>
              <a:t>In which disruption research areas can NSTX-U make leading contributions?</a:t>
            </a:r>
          </a:p>
          <a:p>
            <a:pPr marL="1087437" lvl="2" indent="-342900">
              <a:lnSpc>
                <a:spcPct val="110000"/>
              </a:lnSpc>
              <a:buFont typeface="+mj-lt"/>
              <a:buAutoNum type="alphaLcPeriod"/>
            </a:pP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are the </a:t>
            </a:r>
            <a:r>
              <a:rPr lang="en-US" dirty="0" smtClean="0"/>
              <a:t>associated long-term </a:t>
            </a:r>
            <a:r>
              <a:rPr lang="en-US" dirty="0"/>
              <a:t>resource needs </a:t>
            </a:r>
            <a:r>
              <a:rPr lang="en-US" dirty="0" smtClean="0"/>
              <a:t>from NSTX-U?</a:t>
            </a:r>
            <a:endParaRPr lang="en-US" dirty="0"/>
          </a:p>
          <a:p>
            <a:pPr marL="744538" lvl="1" indent="-288925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dirty="0"/>
              <a:t>are the </a:t>
            </a:r>
            <a:r>
              <a:rPr lang="en-US" dirty="0" smtClean="0"/>
              <a:t>leading/highest priority </a:t>
            </a:r>
            <a:r>
              <a:rPr lang="en-US" dirty="0"/>
              <a:t>NSTX-U contributions to </a:t>
            </a:r>
            <a:r>
              <a:rPr lang="en-US" dirty="0" smtClean="0"/>
              <a:t>JRT-16?</a:t>
            </a:r>
          </a:p>
          <a:p>
            <a:pPr marL="1087438" lvl="2" indent="-342900">
              <a:lnSpc>
                <a:spcPct val="110000"/>
              </a:lnSpc>
              <a:buFont typeface="+mj-lt"/>
              <a:buAutoNum type="alphaLcPeriod"/>
            </a:pPr>
            <a:r>
              <a:rPr lang="en-US" dirty="0" smtClean="0"/>
              <a:t>What </a:t>
            </a:r>
            <a:r>
              <a:rPr lang="en-US" dirty="0"/>
              <a:t>are </a:t>
            </a:r>
            <a:r>
              <a:rPr lang="en-US" dirty="0" smtClean="0"/>
              <a:t>the required resources during FY15-16 to support JRT-16?</a:t>
            </a:r>
          </a:p>
          <a:p>
            <a:pPr marL="744538" lvl="1" indent="-288925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/>
              <a:t>How can NSTX-U minimize </a:t>
            </a:r>
            <a:r>
              <a:rPr lang="en-US" dirty="0" err="1" smtClean="0"/>
              <a:t>disruptivity</a:t>
            </a:r>
            <a:r>
              <a:rPr lang="en-US" dirty="0" smtClean="0"/>
              <a:t> rates?</a:t>
            </a:r>
          </a:p>
          <a:p>
            <a:pPr marL="1087438" lvl="2" indent="-342900">
              <a:lnSpc>
                <a:spcPct val="110000"/>
              </a:lnSpc>
              <a:buFont typeface="+mj-lt"/>
              <a:buAutoNum type="alphaLcPeriod"/>
            </a:pPr>
            <a:r>
              <a:rPr lang="en-US" dirty="0" smtClean="0"/>
              <a:t>What are leading causes of disruptions in NSTX &amp; during initial NSTX-U ops? </a:t>
            </a:r>
          </a:p>
          <a:p>
            <a:pPr marL="1087438" lvl="2" indent="-342900">
              <a:lnSpc>
                <a:spcPct val="110000"/>
              </a:lnSpc>
              <a:buFont typeface="+mj-lt"/>
              <a:buAutoNum type="alphaLcPeriod"/>
            </a:pPr>
            <a:r>
              <a:rPr lang="en-US" dirty="0" smtClean="0"/>
              <a:t>What prerequisites / tools are needed to prepare NSTX-U to operate a large # of sequential shot-seconds (say 1-5 shot minutes) without a disruption?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Tasks:  Organize meetings/reports to address above charges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Due dates: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1a – March/April 2015, 1b May/June 2015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2a – April 2015, 3a – end of </a:t>
            </a:r>
            <a:r>
              <a:rPr lang="en-US" dirty="0"/>
              <a:t>F</a:t>
            </a:r>
            <a:r>
              <a:rPr lang="en-US" dirty="0" smtClean="0"/>
              <a:t>Y 2016, 3b – TBD/long-term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5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Non-axisymmetric Control Coil Specification </a:t>
            </a:r>
            <a:br>
              <a:rPr lang="en-US" sz="2800" dirty="0" smtClean="0"/>
            </a:br>
            <a:r>
              <a:rPr lang="en-US" sz="2800" dirty="0" smtClean="0"/>
              <a:t>Working Group (NCC-WG)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3340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Leader/Deputy:  Jong-</a:t>
            </a:r>
            <a:r>
              <a:rPr lang="en-US" dirty="0" err="1" smtClean="0"/>
              <a:t>Kyu</a:t>
            </a:r>
            <a:r>
              <a:rPr lang="en-US" dirty="0" smtClean="0"/>
              <a:t> Park, John </a:t>
            </a:r>
            <a:r>
              <a:rPr lang="en-US" dirty="0" err="1" smtClean="0"/>
              <a:t>Canik</a:t>
            </a:r>
            <a:r>
              <a:rPr lang="en-US" dirty="0" smtClean="0"/>
              <a:t>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Charges:</a:t>
            </a:r>
          </a:p>
          <a:p>
            <a:pPr marL="573088" lvl="1" indent="-231775">
              <a:lnSpc>
                <a:spcPct val="110000"/>
              </a:lnSpc>
            </a:pPr>
            <a:r>
              <a:rPr lang="en-US" dirty="0" smtClean="0"/>
              <a:t>Specify required coil current</a:t>
            </a:r>
            <a:r>
              <a:rPr lang="en-US" dirty="0"/>
              <a:t>, frequency, and </a:t>
            </a:r>
            <a:r>
              <a:rPr lang="en-US" dirty="0" smtClean="0"/>
              <a:t>location </a:t>
            </a:r>
            <a:r>
              <a:rPr lang="en-US" dirty="0"/>
              <a:t>for </a:t>
            </a:r>
            <a:r>
              <a:rPr lang="en-US" dirty="0" smtClean="0"/>
              <a:t>NCC</a:t>
            </a:r>
          </a:p>
          <a:p>
            <a:pPr marL="798513" lvl="2" indent="-225425">
              <a:lnSpc>
                <a:spcPct val="110000"/>
              </a:lnSpc>
            </a:pPr>
            <a:r>
              <a:rPr lang="en-US" dirty="0" smtClean="0"/>
              <a:t>Consider full set (24 coils) and partial set (12 coils)</a:t>
            </a:r>
          </a:p>
          <a:p>
            <a:pPr marL="798513" lvl="2" indent="-225425">
              <a:lnSpc>
                <a:spcPct val="110000"/>
              </a:lnSpc>
            </a:pPr>
            <a:r>
              <a:rPr lang="en-US" dirty="0" smtClean="0"/>
              <a:t>Consider range of applications: NTV</a:t>
            </a:r>
            <a:r>
              <a:rPr lang="en-US" dirty="0"/>
              <a:t>, EFC, RWM, RMP, ELM pacing, etc</a:t>
            </a:r>
            <a:r>
              <a:rPr lang="en-US" dirty="0" smtClean="0"/>
              <a:t>...</a:t>
            </a:r>
          </a:p>
          <a:p>
            <a:pPr marL="573088" lvl="1" indent="-231775">
              <a:lnSpc>
                <a:spcPct val="110000"/>
              </a:lnSpc>
            </a:pPr>
            <a:r>
              <a:rPr lang="en-US" dirty="0" smtClean="0"/>
              <a:t>Specify required number of independent SPA channels vs. applications and requested capabilities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Deliverables:</a:t>
            </a:r>
          </a:p>
          <a:p>
            <a:pPr marL="573088" lvl="1" indent="-231775">
              <a:lnSpc>
                <a:spcPct val="110000"/>
              </a:lnSpc>
            </a:pPr>
            <a:r>
              <a:rPr lang="en-US" dirty="0" smtClean="0"/>
              <a:t>Organize summary presentation(s) on IPECOPT analysis results</a:t>
            </a:r>
          </a:p>
          <a:p>
            <a:pPr marL="573088" lvl="1" indent="-231775">
              <a:lnSpc>
                <a:spcPct val="110000"/>
              </a:lnSpc>
            </a:pPr>
            <a:r>
              <a:rPr lang="en-US" dirty="0" smtClean="0"/>
              <a:t>Give presentation(s) making </a:t>
            </a:r>
            <a:r>
              <a:rPr lang="en-US" dirty="0"/>
              <a:t>recommendations on NCC </a:t>
            </a:r>
            <a:r>
              <a:rPr lang="en-US" dirty="0" smtClean="0"/>
              <a:t>and SPA performance requirements, gather and incorporate team input </a:t>
            </a:r>
          </a:p>
          <a:p>
            <a:pPr marL="573088" lvl="1" indent="-231775">
              <a:lnSpc>
                <a:spcPct val="110000"/>
              </a:lnSpc>
            </a:pPr>
            <a:r>
              <a:rPr lang="en-US" dirty="0" smtClean="0"/>
              <a:t>Generate written report (5-20pp Word file) documenting NCC and SPA requirements for use in developing engineering requirements document (GRD) to drive engineering design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Due dates:  </a:t>
            </a:r>
          </a:p>
          <a:p>
            <a:pPr marL="573088" lvl="1" indent="-231775">
              <a:lnSpc>
                <a:spcPct val="110000"/>
              </a:lnSpc>
            </a:pPr>
            <a:r>
              <a:rPr lang="en-US" dirty="0" smtClean="0"/>
              <a:t>Initial written report April 2015 if possible (no later than May)</a:t>
            </a:r>
          </a:p>
          <a:p>
            <a:pPr marL="573088" lvl="1" indent="-231775">
              <a:lnSpc>
                <a:spcPct val="110000"/>
              </a:lnSpc>
            </a:pPr>
            <a:r>
              <a:rPr lang="en-US" dirty="0" smtClean="0"/>
              <a:t>Consult with Project/engineers/designers as needed until implementation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0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990600"/>
            <a:ext cx="8991600" cy="5562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</a:pPr>
            <a:r>
              <a:rPr lang="en-US" sz="2400" dirty="0" smtClean="0"/>
              <a:t>Develop and implement NSTX-U </a:t>
            </a:r>
            <a:r>
              <a:rPr lang="en-US" sz="2400" dirty="0"/>
              <a:t>scientific </a:t>
            </a:r>
            <a:r>
              <a:rPr lang="en-US" sz="2400" dirty="0" smtClean="0"/>
              <a:t>goals and strategy</a:t>
            </a:r>
            <a:endParaRPr lang="en-US" sz="2400" dirty="0"/>
          </a:p>
          <a:p>
            <a:pPr lvl="1">
              <a:lnSpc>
                <a:spcPct val="115000"/>
              </a:lnSpc>
            </a:pPr>
            <a:r>
              <a:rPr lang="en-US" sz="2000" dirty="0" smtClean="0"/>
              <a:t>Lead definition of </a:t>
            </a:r>
            <a:r>
              <a:rPr lang="en-US" sz="2000" dirty="0"/>
              <a:t>research </a:t>
            </a:r>
            <a:r>
              <a:rPr lang="en-US" sz="2000" dirty="0" smtClean="0"/>
              <a:t>priorities, milestones </a:t>
            </a:r>
            <a:r>
              <a:rPr lang="en-US" sz="2000" dirty="0"/>
              <a:t>for experimental campaigns </a:t>
            </a:r>
            <a:endParaRPr lang="en-US" sz="2000" dirty="0" smtClean="0"/>
          </a:p>
          <a:p>
            <a:pPr lvl="1">
              <a:lnSpc>
                <a:spcPct val="115000"/>
              </a:lnSpc>
            </a:pPr>
            <a:r>
              <a:rPr lang="en-US" sz="2000" dirty="0" smtClean="0"/>
              <a:t>Develop </a:t>
            </a:r>
            <a:r>
              <a:rPr lang="en-US" sz="2000" dirty="0"/>
              <a:t>5 year </a:t>
            </a:r>
            <a:r>
              <a:rPr lang="en-US" sz="2000" dirty="0" smtClean="0"/>
              <a:t>plans and field </a:t>
            </a:r>
            <a:r>
              <a:rPr lang="en-US" sz="2000" dirty="0"/>
              <a:t>work proposals submitted to DOE</a:t>
            </a:r>
          </a:p>
          <a:p>
            <a:pPr lvl="1">
              <a:lnSpc>
                <a:spcPct val="115000"/>
              </a:lnSpc>
            </a:pPr>
            <a:r>
              <a:rPr lang="en-US" sz="2000" dirty="0"/>
              <a:t>Coordinate </a:t>
            </a:r>
            <a:r>
              <a:rPr lang="en-US" sz="2000" dirty="0" smtClean="0"/>
              <a:t>NSTX-U </a:t>
            </a:r>
            <a:r>
              <a:rPr lang="en-US" sz="2000" dirty="0"/>
              <a:t>Program Advisory Committee (</a:t>
            </a:r>
            <a:r>
              <a:rPr lang="en-US" sz="2000" dirty="0" smtClean="0"/>
              <a:t>PAC)</a:t>
            </a:r>
          </a:p>
          <a:p>
            <a:pPr lvl="1">
              <a:lnSpc>
                <a:spcPct val="115000"/>
              </a:lnSpc>
            </a:pPr>
            <a:r>
              <a:rPr lang="en-US" sz="2000" dirty="0" smtClean="0"/>
              <a:t>Represent NSTX-U program at PPPL Advisory Board</a:t>
            </a:r>
          </a:p>
          <a:p>
            <a:pPr>
              <a:lnSpc>
                <a:spcPct val="115000"/>
              </a:lnSpc>
            </a:pPr>
            <a:r>
              <a:rPr lang="en-US" sz="2400" dirty="0" smtClean="0"/>
              <a:t>Organize scientific team: Science Groups, Working Groups, etc.</a:t>
            </a:r>
          </a:p>
          <a:p>
            <a:pPr>
              <a:lnSpc>
                <a:spcPct val="115000"/>
              </a:lnSpc>
            </a:pPr>
            <a:r>
              <a:rPr lang="en-US" sz="2400" dirty="0" smtClean="0"/>
              <a:t>Organize annual research forum to plan experimental campaigns</a:t>
            </a:r>
          </a:p>
          <a:p>
            <a:pPr>
              <a:lnSpc>
                <a:spcPct val="115000"/>
              </a:lnSpc>
            </a:pPr>
            <a:r>
              <a:rPr lang="en-US" sz="2400" dirty="0" smtClean="0"/>
              <a:t>Coordinate NSTX-U collaboration program</a:t>
            </a:r>
          </a:p>
          <a:p>
            <a:pPr lvl="1">
              <a:lnSpc>
                <a:spcPct val="115000"/>
              </a:lnSpc>
            </a:pPr>
            <a:r>
              <a:rPr lang="en-US" sz="2000" dirty="0" smtClean="0"/>
              <a:t>Define and document </a:t>
            </a:r>
            <a:r>
              <a:rPr lang="en-US" sz="2000" dirty="0"/>
              <a:t>research goals </a:t>
            </a:r>
            <a:r>
              <a:rPr lang="en-US" sz="2000" dirty="0" smtClean="0"/>
              <a:t>and priorities </a:t>
            </a:r>
            <a:r>
              <a:rPr lang="en-US" sz="2000" dirty="0"/>
              <a:t>for incoming collaborations</a:t>
            </a:r>
          </a:p>
          <a:p>
            <a:pPr lvl="1">
              <a:lnSpc>
                <a:spcPct val="115000"/>
              </a:lnSpc>
            </a:pPr>
            <a:r>
              <a:rPr lang="en-US" sz="2000" dirty="0"/>
              <a:t>Work with FES to formulate collaboration solicitation and Program Letter</a:t>
            </a:r>
          </a:p>
          <a:p>
            <a:pPr>
              <a:lnSpc>
                <a:spcPct val="115000"/>
              </a:lnSpc>
            </a:pPr>
            <a:r>
              <a:rPr lang="en-US" sz="2400" dirty="0" smtClean="0"/>
              <a:t>Identify facility and diagnostic tools needed to achieve goals</a:t>
            </a:r>
            <a:endParaRPr lang="en-US" sz="2400" dirty="0"/>
          </a:p>
          <a:p>
            <a:pPr lvl="1">
              <a:lnSpc>
                <a:spcPct val="115000"/>
              </a:lnSpc>
            </a:pPr>
            <a:r>
              <a:rPr lang="en-US" sz="2000" dirty="0"/>
              <a:t>Partner </a:t>
            </a:r>
            <a:r>
              <a:rPr lang="en-US" sz="2000" dirty="0" smtClean="0"/>
              <a:t>with NSTX-U Project </a:t>
            </a:r>
            <a:r>
              <a:rPr lang="en-US" sz="2000" dirty="0"/>
              <a:t>Director </a:t>
            </a:r>
            <a:r>
              <a:rPr lang="en-US" sz="2000" dirty="0" smtClean="0"/>
              <a:t>to coordinate budget and implementation</a:t>
            </a:r>
          </a:p>
          <a:p>
            <a:pPr>
              <a:lnSpc>
                <a:spcPct val="115000"/>
              </a:lnSpc>
            </a:pPr>
            <a:r>
              <a:rPr lang="en-US" altLang="en-US" sz="2400" dirty="0">
                <a:latin typeface="Arial" charset="0"/>
              </a:rPr>
              <a:t>Work closely with </a:t>
            </a:r>
            <a:r>
              <a:rPr lang="en-US" altLang="en-US" sz="2400" dirty="0" smtClean="0">
                <a:latin typeface="Arial" charset="0"/>
              </a:rPr>
              <a:t>FES and DOE Program </a:t>
            </a:r>
            <a:r>
              <a:rPr lang="en-US" altLang="en-US" sz="2400" dirty="0">
                <a:latin typeface="Arial" charset="0"/>
              </a:rPr>
              <a:t>Manager for </a:t>
            </a:r>
            <a:r>
              <a:rPr lang="en-US" altLang="en-US" sz="2400" dirty="0" smtClean="0">
                <a:latin typeface="Arial" charset="0"/>
              </a:rPr>
              <a:t>NSTX-U</a:t>
            </a:r>
            <a:endParaRPr lang="en-US" altLang="en-US" sz="2400" dirty="0">
              <a:latin typeface="Arial" charset="0"/>
            </a:endParaRPr>
          </a:p>
          <a:p>
            <a:pPr lvl="1">
              <a:lnSpc>
                <a:spcPct val="115000"/>
              </a:lnSpc>
            </a:pPr>
            <a:r>
              <a:rPr lang="en-US" altLang="en-US" sz="2000" dirty="0" smtClean="0">
                <a:latin typeface="Arial" charset="0"/>
              </a:rPr>
              <a:t>Report on NSTX-U results and highlights - quarterly </a:t>
            </a:r>
            <a:r>
              <a:rPr lang="en-US" altLang="en-US" sz="2000" dirty="0">
                <a:latin typeface="Arial" charset="0"/>
              </a:rPr>
              <a:t>and </a:t>
            </a:r>
            <a:r>
              <a:rPr lang="en-US" altLang="en-US" sz="2000" dirty="0" smtClean="0">
                <a:latin typeface="Arial" charset="0"/>
              </a:rPr>
              <a:t>annually</a:t>
            </a:r>
          </a:p>
          <a:p>
            <a:pPr lvl="1">
              <a:lnSpc>
                <a:spcPct val="115000"/>
              </a:lnSpc>
            </a:pPr>
            <a:r>
              <a:rPr lang="en-US" altLang="en-US" sz="2000" dirty="0" smtClean="0">
                <a:latin typeface="Arial" charset="0"/>
              </a:rPr>
              <a:t>Present research plans and goals at annual Budget Planning </a:t>
            </a:r>
            <a:r>
              <a:rPr lang="en-US" altLang="en-US" sz="2000" dirty="0">
                <a:latin typeface="Arial" charset="0"/>
              </a:rPr>
              <a:t>M</a:t>
            </a:r>
            <a:r>
              <a:rPr lang="en-US" altLang="en-US" sz="2000" dirty="0" smtClean="0">
                <a:latin typeface="Arial" charset="0"/>
              </a:rPr>
              <a:t>eeting</a:t>
            </a:r>
          </a:p>
          <a:p>
            <a:pPr lvl="1">
              <a:lnSpc>
                <a:spcPct val="115000"/>
              </a:lnSpc>
            </a:pPr>
            <a:r>
              <a:rPr lang="en-US" altLang="en-US" sz="2000" dirty="0" smtClean="0">
                <a:latin typeface="Arial" charset="0"/>
              </a:rPr>
              <a:t>Represent NSTX-U in Fusion Facility Coordinating Committee (FFCC)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Roles / Responsibilities for </a:t>
            </a:r>
            <a:r>
              <a:rPr lang="en-US" sz="2800" dirty="0" smtClean="0"/>
              <a:t>Program Director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041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Roles / Responsibilities for Science Groups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562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Work with Program/TSGs to set run-time allocation guidance</a:t>
            </a:r>
          </a:p>
          <a:p>
            <a:pPr>
              <a:lnSpc>
                <a:spcPct val="95000"/>
              </a:lnSpc>
            </a:pPr>
            <a:r>
              <a:rPr lang="en-US" sz="2400" dirty="0" smtClean="0"/>
              <a:t>Coordinate research of TSGs within the SG – promote experiments / plans that achieve multiple scientific goals</a:t>
            </a:r>
          </a:p>
          <a:p>
            <a:pPr lvl="1"/>
            <a:r>
              <a:rPr lang="en-US" sz="2000" dirty="0" smtClean="0"/>
              <a:t>Critical to maximizing scientific output per shot</a:t>
            </a:r>
          </a:p>
          <a:p>
            <a:pPr lvl="1"/>
            <a:r>
              <a:rPr lang="en-US" sz="2000" dirty="0" smtClean="0"/>
              <a:t>“Coordinated” XPs will receive higher priority / more run time</a:t>
            </a:r>
          </a:p>
          <a:p>
            <a:endParaRPr lang="en-US" sz="300" dirty="0" smtClean="0"/>
          </a:p>
          <a:p>
            <a:r>
              <a:rPr lang="en-US" sz="2400" dirty="0" smtClean="0"/>
              <a:t>Inform </a:t>
            </a:r>
            <a:r>
              <a:rPr lang="en-US" sz="2400" dirty="0"/>
              <a:t>Run Coordinator when XP is ready for </a:t>
            </a:r>
            <a:r>
              <a:rPr lang="en-US" sz="2400" dirty="0" smtClean="0"/>
              <a:t>final/team </a:t>
            </a:r>
            <a:r>
              <a:rPr lang="en-US" sz="2400" dirty="0"/>
              <a:t>review</a:t>
            </a:r>
          </a:p>
          <a:p>
            <a:endParaRPr lang="en-US" sz="300" dirty="0" smtClean="0"/>
          </a:p>
          <a:p>
            <a:pPr>
              <a:lnSpc>
                <a:spcPct val="95000"/>
              </a:lnSpc>
            </a:pPr>
            <a:r>
              <a:rPr lang="en-US" sz="2400" dirty="0" smtClean="0"/>
              <a:t>Provide </a:t>
            </a:r>
            <a:r>
              <a:rPr lang="en-US" sz="2400" dirty="0"/>
              <a:t>summaries </a:t>
            </a:r>
            <a:r>
              <a:rPr lang="en-US" sz="2400" dirty="0" smtClean="0"/>
              <a:t>and highlights of </a:t>
            </a:r>
            <a:r>
              <a:rPr lang="en-US" sz="2400" dirty="0"/>
              <a:t>scientific progress </a:t>
            </a:r>
            <a:r>
              <a:rPr lang="en-US" sz="2400" dirty="0" smtClean="0"/>
              <a:t>at/for </a:t>
            </a:r>
            <a:r>
              <a:rPr lang="en-US" sz="2400" dirty="0"/>
              <a:t>NSTX-U team </a:t>
            </a:r>
            <a:r>
              <a:rPr lang="en-US" sz="2400" dirty="0" smtClean="0"/>
              <a:t>meetings, FES/quarterly reviews, other venues</a:t>
            </a:r>
            <a:endParaRPr lang="en-US" sz="2400" dirty="0"/>
          </a:p>
          <a:p>
            <a:endParaRPr lang="en-US" sz="300" dirty="0" smtClean="0"/>
          </a:p>
          <a:p>
            <a:r>
              <a:rPr lang="en-US" sz="2400" dirty="0"/>
              <a:t>Aid dissemination of results with Physics Analysis Division</a:t>
            </a:r>
          </a:p>
          <a:p>
            <a:pPr lvl="1"/>
            <a:r>
              <a:rPr lang="en-US" sz="2000" dirty="0"/>
              <a:t>Journal </a:t>
            </a:r>
            <a:r>
              <a:rPr lang="en-US" sz="2000" dirty="0" smtClean="0"/>
              <a:t>pubs, </a:t>
            </a:r>
            <a:r>
              <a:rPr lang="en-US" sz="2000" dirty="0"/>
              <a:t>invited talks, seminars, colloquia, conferences, ITPA, BPO</a:t>
            </a:r>
          </a:p>
          <a:p>
            <a:endParaRPr lang="en-US" sz="300" dirty="0" smtClean="0"/>
          </a:p>
          <a:p>
            <a:r>
              <a:rPr lang="en-US" sz="2400" dirty="0" smtClean="0"/>
              <a:t>Coordinate / down-select </a:t>
            </a:r>
            <a:r>
              <a:rPr lang="en-US" sz="2400" dirty="0"/>
              <a:t>milestone ideas from TSGs in </a:t>
            </a:r>
            <a:r>
              <a:rPr lang="en-US" sz="2400" dirty="0" smtClean="0"/>
              <a:t>SG</a:t>
            </a:r>
          </a:p>
          <a:p>
            <a:endParaRPr lang="en-US" sz="300" dirty="0" smtClean="0"/>
          </a:p>
          <a:p>
            <a:r>
              <a:rPr lang="en-US" sz="2400" dirty="0" smtClean="0"/>
              <a:t>Provide feedback / comment on annual Field Work Proposal</a:t>
            </a:r>
          </a:p>
          <a:p>
            <a:r>
              <a:rPr lang="en-US" sz="2400" dirty="0" smtClean="0"/>
              <a:t>Assist </a:t>
            </a:r>
            <a:r>
              <a:rPr lang="en-US" sz="2400" dirty="0"/>
              <a:t>/ report to the NSTX-U Program and Project directors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31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Roles / Responsibilities </a:t>
            </a:r>
            <a:r>
              <a:rPr lang="en-US" sz="2800" dirty="0"/>
              <a:t>for </a:t>
            </a:r>
            <a:r>
              <a:rPr lang="en-US" sz="2800" dirty="0" smtClean="0"/>
              <a:t>Topical Science </a:t>
            </a:r>
            <a:r>
              <a:rPr lang="en-US" sz="2800" dirty="0"/>
              <a:t>Groups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15400" cy="5257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5000"/>
              </a:lnSpc>
            </a:pPr>
            <a:r>
              <a:rPr lang="en-US" dirty="0" smtClean="0"/>
              <a:t>Lead brainstorming, organization, writing of 5 year plan topics</a:t>
            </a:r>
          </a:p>
          <a:p>
            <a:pPr>
              <a:lnSpc>
                <a:spcPct val="105000"/>
              </a:lnSpc>
            </a:pPr>
            <a:r>
              <a:rPr lang="en-US" dirty="0" smtClean="0"/>
              <a:t>Determine and address highest priority scientific issues through discussion and consensus at open meetings</a:t>
            </a:r>
          </a:p>
          <a:p>
            <a:pPr>
              <a:lnSpc>
                <a:spcPct val="105000"/>
              </a:lnSpc>
            </a:pPr>
            <a:r>
              <a:rPr lang="en-US" dirty="0" smtClean="0"/>
              <a:t>Organize the NSTX-U Research Forum sessions for the TSG</a:t>
            </a:r>
          </a:p>
          <a:p>
            <a:pPr>
              <a:lnSpc>
                <a:spcPct val="105000"/>
              </a:lnSpc>
            </a:pPr>
            <a:r>
              <a:rPr lang="en-US" dirty="0" smtClean="0"/>
              <a:t>Draft scientific milestone ideas utilizing expertise of the TSG</a:t>
            </a:r>
          </a:p>
          <a:p>
            <a:pPr>
              <a:lnSpc>
                <a:spcPct val="105000"/>
              </a:lnSpc>
            </a:pPr>
            <a:r>
              <a:rPr lang="en-US" dirty="0" smtClean="0"/>
              <a:t>Propose and execute experiments to achieve milestones and address priorities</a:t>
            </a:r>
          </a:p>
          <a:p>
            <a:pPr>
              <a:lnSpc>
                <a:spcPct val="105000"/>
              </a:lnSpc>
            </a:pPr>
            <a:r>
              <a:rPr lang="en-US" dirty="0" smtClean="0"/>
              <a:t>With SG leaders, define facility and theory resources to achieve research goals</a:t>
            </a:r>
          </a:p>
          <a:p>
            <a:pPr>
              <a:lnSpc>
                <a:spcPct val="105000"/>
              </a:lnSpc>
            </a:pPr>
            <a:r>
              <a:rPr lang="en-US" dirty="0" smtClean="0"/>
              <a:t>Present TSG / SG results and plans at NSTX-U PAC meetings</a:t>
            </a:r>
          </a:p>
          <a:p>
            <a:pPr>
              <a:lnSpc>
                <a:spcPct val="105000"/>
              </a:lnSpc>
            </a:pPr>
            <a:r>
              <a:rPr lang="en-US" dirty="0" smtClean="0"/>
              <a:t>Assist </a:t>
            </a:r>
            <a:r>
              <a:rPr lang="en-US" dirty="0"/>
              <a:t>/ report to the NSTX-U </a:t>
            </a:r>
            <a:r>
              <a:rPr lang="en-US" dirty="0" smtClean="0"/>
              <a:t>Science Group leaders</a:t>
            </a:r>
          </a:p>
          <a:p>
            <a:pPr>
              <a:lnSpc>
                <a:spcPct val="105000"/>
              </a:lnSpc>
            </a:pPr>
            <a:r>
              <a:rPr lang="en-US" dirty="0" smtClean="0"/>
              <a:t>Note: TSG meetings should be advertised team-wide</a:t>
            </a:r>
          </a:p>
          <a:p>
            <a:pPr lvl="1">
              <a:lnSpc>
                <a:spcPct val="105000"/>
              </a:lnSpc>
            </a:pPr>
            <a:r>
              <a:rPr lang="en-US" dirty="0" smtClean="0"/>
              <a:t>Can use TSG Google Groups / e-mail lists to find best time for meetings</a:t>
            </a:r>
          </a:p>
          <a:p>
            <a:pPr>
              <a:lnSpc>
                <a:spcPct val="105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Roles / Responsibilities for </a:t>
            </a:r>
            <a:br>
              <a:rPr lang="en-US" sz="2800" dirty="0" smtClean="0"/>
            </a:br>
            <a:r>
              <a:rPr lang="en-US" sz="2800" dirty="0" smtClean="0"/>
              <a:t>TSG University Representatives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89916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Contribute to prioritization within TSGs</a:t>
            </a:r>
          </a:p>
          <a:p>
            <a:pPr lvl="1"/>
            <a:r>
              <a:rPr lang="en-US" sz="2000" dirty="0" smtClean="0"/>
              <a:t>Help decide/draft milestones, XMP/XP prioritization</a:t>
            </a:r>
          </a:p>
          <a:p>
            <a:pPr lvl="1"/>
            <a:r>
              <a:rPr lang="en-US" sz="2000" dirty="0" smtClean="0"/>
              <a:t>Help identify how your tools/codes/diagnostics/personnel can contribute to the group and the larger NSTX-U program</a:t>
            </a:r>
          </a:p>
          <a:p>
            <a:pPr lvl="1"/>
            <a:r>
              <a:rPr lang="en-US" sz="2000" dirty="0"/>
              <a:t>Advocate for university research within your TSG and for the needs of the larger NSTX-U research </a:t>
            </a:r>
            <a:r>
              <a:rPr lang="en-US" sz="2000" dirty="0" smtClean="0"/>
              <a:t>program</a:t>
            </a:r>
          </a:p>
          <a:p>
            <a:r>
              <a:rPr lang="en-US" sz="2400" dirty="0" smtClean="0"/>
              <a:t>Advocate for your TSG research </a:t>
            </a:r>
            <a:r>
              <a:rPr lang="en-US" sz="2400" i="1" u="sng" dirty="0" smtClean="0"/>
              <a:t>outside</a:t>
            </a:r>
            <a:r>
              <a:rPr lang="en-US" sz="2400" dirty="0" smtClean="0"/>
              <a:t> of NSTX-U</a:t>
            </a:r>
          </a:p>
          <a:p>
            <a:pPr lvl="1"/>
            <a:r>
              <a:rPr lang="en-US" sz="2000" dirty="0" smtClean="0"/>
              <a:t>Seek </a:t>
            </a:r>
            <a:r>
              <a:rPr lang="en-US" sz="2000" dirty="0" smtClean="0"/>
              <a:t>input/interest from those not funded by NSTX-U</a:t>
            </a:r>
          </a:p>
          <a:p>
            <a:pPr lvl="2"/>
            <a:r>
              <a:rPr lang="en-US" dirty="0" smtClean="0"/>
              <a:t>Particularly from your own University and other universities</a:t>
            </a:r>
          </a:p>
          <a:p>
            <a:pPr lvl="2"/>
            <a:r>
              <a:rPr lang="en-US" dirty="0" smtClean="0"/>
              <a:t>Includes giving seminars at other Universities / institutions describing NSTX-U and/or your research</a:t>
            </a:r>
          </a:p>
          <a:p>
            <a:pPr lvl="1"/>
            <a:r>
              <a:rPr lang="en-US" sz="2000" dirty="0" smtClean="0"/>
              <a:t>Note:  this kind of outreach is encouraged for all NSTX-U team-members</a:t>
            </a:r>
          </a:p>
          <a:p>
            <a:r>
              <a:rPr lang="en-US" sz="2400" dirty="0"/>
              <a:t>Help identify best tools for remote </a:t>
            </a:r>
            <a:r>
              <a:rPr lang="en-US" sz="2400" dirty="0" smtClean="0"/>
              <a:t>participation, and remote </a:t>
            </a:r>
            <a:r>
              <a:rPr lang="en-US" sz="2400" dirty="0"/>
              <a:t>experimentation </a:t>
            </a:r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527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Roles / Responsibilities for Task Forces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991600" cy="4953000"/>
          </a:xfrm>
        </p:spPr>
        <p:txBody>
          <a:bodyPr>
            <a:noAutofit/>
          </a:bodyPr>
          <a:lstStyle/>
          <a:p>
            <a:pPr marL="344488" indent="-344488"/>
            <a:r>
              <a:rPr lang="en-US" sz="2400" dirty="0" smtClean="0"/>
              <a:t>Address specific operational and/or scientific goal that cuts across or impacts multiple SGs / TSGs</a:t>
            </a:r>
          </a:p>
          <a:p>
            <a:pPr marL="344488" indent="-344488"/>
            <a:r>
              <a:rPr lang="en-US" sz="2400" dirty="0" smtClean="0"/>
              <a:t>Goal must </a:t>
            </a:r>
            <a:r>
              <a:rPr lang="en-US" sz="2400" dirty="0"/>
              <a:t>be very high priority </a:t>
            </a:r>
            <a:r>
              <a:rPr lang="en-US" sz="2400" dirty="0" smtClean="0"/>
              <a:t>within </a:t>
            </a:r>
            <a:r>
              <a:rPr lang="en-US" sz="2400" dirty="0"/>
              <a:t>research program</a:t>
            </a:r>
          </a:p>
          <a:p>
            <a:pPr marL="344488" indent="-344488"/>
            <a:r>
              <a:rPr lang="en-US" sz="2400" dirty="0" smtClean="0"/>
              <a:t>Receives </a:t>
            </a:r>
            <a:r>
              <a:rPr lang="en-US" sz="2400" dirty="0"/>
              <a:t>dedicated run-time, and has dedicated </a:t>
            </a:r>
            <a:r>
              <a:rPr lang="en-US" sz="2400" dirty="0" smtClean="0"/>
              <a:t>session at </a:t>
            </a:r>
            <a:r>
              <a:rPr lang="en-US" sz="2400" dirty="0"/>
              <a:t>Research Forum</a:t>
            </a:r>
          </a:p>
          <a:p>
            <a:pPr marL="744491" lvl="1" indent="-344488"/>
            <a:r>
              <a:rPr lang="en-US" sz="2000" dirty="0"/>
              <a:t>Similar to a TSG, but may not </a:t>
            </a:r>
            <a:r>
              <a:rPr lang="en-US" sz="2000" dirty="0" smtClean="0"/>
              <a:t>necessarily have theory/modelling </a:t>
            </a:r>
            <a:r>
              <a:rPr lang="en-US" sz="2000" dirty="0"/>
              <a:t>or university </a:t>
            </a:r>
            <a:r>
              <a:rPr lang="en-US" sz="2000" dirty="0" smtClean="0"/>
              <a:t>representatives – depends on duration or scope</a:t>
            </a:r>
            <a:endParaRPr lang="en-US" sz="2000" dirty="0"/>
          </a:p>
          <a:p>
            <a:pPr marL="344488" indent="-344488"/>
            <a:r>
              <a:rPr lang="en-US" sz="2400" dirty="0" smtClean="0"/>
              <a:t>Organizes experimental proposals to achieve goal</a:t>
            </a:r>
            <a:endParaRPr lang="en-US" sz="2400" dirty="0"/>
          </a:p>
          <a:p>
            <a:pPr marL="344488" indent="-344488"/>
            <a:r>
              <a:rPr lang="en-US" sz="2400" dirty="0" smtClean="0"/>
              <a:t>Finite duration - nominally 1-2 years, renewable if necessary</a:t>
            </a:r>
          </a:p>
          <a:p>
            <a:pPr marL="344488" indent="-344488"/>
            <a:r>
              <a:rPr lang="en-US" sz="2400" dirty="0" smtClean="0"/>
              <a:t>TF </a:t>
            </a:r>
            <a:r>
              <a:rPr lang="en-US" sz="2400" dirty="0"/>
              <a:t>leadership should nominally have a leader and a deputy, and should include at least 1 collaborator if possible </a:t>
            </a:r>
            <a:endParaRPr lang="en-US" sz="2400" dirty="0" smtClean="0"/>
          </a:p>
          <a:p>
            <a:pPr marL="344488" indent="-344488"/>
            <a:r>
              <a:rPr lang="en-US" sz="2400" dirty="0" smtClean="0"/>
              <a:t>Reports </a:t>
            </a:r>
            <a:r>
              <a:rPr lang="en-US" sz="2400" dirty="0"/>
              <a:t>directly to Program / Project</a:t>
            </a:r>
          </a:p>
          <a:p>
            <a:pPr marL="569913" lvl="1" indent="-225425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1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Roles / Responsibilities </a:t>
            </a:r>
            <a:r>
              <a:rPr lang="en-US" sz="2800" dirty="0"/>
              <a:t>for </a:t>
            </a:r>
            <a:r>
              <a:rPr lang="en-US" sz="2800" dirty="0" smtClean="0"/>
              <a:t>Working Groups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191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Respond </a:t>
            </a:r>
            <a:r>
              <a:rPr lang="en-US" sz="2400" dirty="0"/>
              <a:t>to specific </a:t>
            </a:r>
            <a:r>
              <a:rPr lang="en-US" sz="2400" dirty="0" smtClean="0"/>
              <a:t>programmatic or technical charge from NSTX-U Program or Project  </a:t>
            </a:r>
            <a:endParaRPr lang="en-US" sz="2400" dirty="0"/>
          </a:p>
          <a:p>
            <a:r>
              <a:rPr lang="en-US" sz="2400" dirty="0" smtClean="0"/>
              <a:t>Addresses </a:t>
            </a:r>
            <a:r>
              <a:rPr lang="en-US" sz="2400" dirty="0"/>
              <a:t>issues that </a:t>
            </a:r>
            <a:r>
              <a:rPr lang="en-US" sz="2400" dirty="0" smtClean="0"/>
              <a:t>cross-cut more than one SG or TSG</a:t>
            </a:r>
          </a:p>
          <a:p>
            <a:r>
              <a:rPr lang="en-US" sz="2400" dirty="0" smtClean="0"/>
              <a:t>Nominal lifetime = 1-2 years, can be extended/renewed </a:t>
            </a:r>
          </a:p>
          <a:p>
            <a:r>
              <a:rPr lang="en-US" sz="2400" dirty="0" smtClean="0"/>
              <a:t>Provides </a:t>
            </a:r>
            <a:r>
              <a:rPr lang="en-US" sz="2400" dirty="0"/>
              <a:t>points of contact </a:t>
            </a:r>
            <a:r>
              <a:rPr lang="en-US" sz="2400" dirty="0" smtClean="0"/>
              <a:t>between NSTX-U and other groups as necessary (e.g. PPPL theory, FESAC, ITPA, ITER) </a:t>
            </a:r>
          </a:p>
          <a:p>
            <a:r>
              <a:rPr lang="en-US" sz="2400" dirty="0" smtClean="0"/>
              <a:t>Does </a:t>
            </a:r>
            <a:r>
              <a:rPr lang="en-US" sz="2400" dirty="0"/>
              <a:t>not have </a:t>
            </a:r>
            <a:r>
              <a:rPr lang="en-US" sz="2400" dirty="0" smtClean="0"/>
              <a:t>dedicated NSTX-U run time, but provides recommendations on XP prioritization, other resource needs</a:t>
            </a:r>
          </a:p>
          <a:p>
            <a:r>
              <a:rPr lang="en-US" sz="2400" dirty="0" smtClean="0"/>
              <a:t>WG leadership should nominally have a leader </a:t>
            </a:r>
            <a:r>
              <a:rPr lang="en-US" sz="2400" dirty="0"/>
              <a:t>and </a:t>
            </a:r>
            <a:r>
              <a:rPr lang="en-US" sz="2400" dirty="0" smtClean="0"/>
              <a:t>a deputy, and should include at least 1 collaborator if possible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898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Example task forces and working groups follow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90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Particle Control Task Force (PC-TF)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181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Leader/Deputy:  Rajesh </a:t>
            </a:r>
            <a:r>
              <a:rPr lang="en-US" sz="2400" dirty="0" err="1" smtClean="0"/>
              <a:t>Maingi</a:t>
            </a:r>
            <a:r>
              <a:rPr lang="en-US" sz="2400" dirty="0" smtClean="0"/>
              <a:t>, John </a:t>
            </a:r>
            <a:r>
              <a:rPr lang="en-US" sz="2400" dirty="0" err="1" smtClean="0"/>
              <a:t>Canik</a:t>
            </a:r>
            <a:endParaRPr lang="en-US" sz="2400" dirty="0" smtClean="0"/>
          </a:p>
          <a:p>
            <a:r>
              <a:rPr lang="en-US" sz="2400" dirty="0" smtClean="0"/>
              <a:t>Task force goal:</a:t>
            </a:r>
          </a:p>
          <a:p>
            <a:pPr lvl="1"/>
            <a:r>
              <a:rPr lang="en-US" sz="2000" dirty="0" smtClean="0"/>
              <a:t>“Develop </a:t>
            </a:r>
            <a:r>
              <a:rPr lang="en-US" sz="2000" dirty="0"/>
              <a:t>pumping and fueling tools, operating scenarios, and control systems to achieve main-ion and impurity density control for </a:t>
            </a:r>
            <a:r>
              <a:rPr lang="en-US" sz="2000" dirty="0" smtClean="0"/>
              <a:t>long-pulse”</a:t>
            </a:r>
            <a:endParaRPr lang="en-US" sz="2000" dirty="0"/>
          </a:p>
          <a:p>
            <a:r>
              <a:rPr lang="en-US" sz="2400" dirty="0" smtClean="0"/>
              <a:t>Scope includes XPs related to:</a:t>
            </a:r>
          </a:p>
          <a:p>
            <a:pPr lvl="1"/>
            <a:r>
              <a:rPr lang="en-US" sz="2000" dirty="0" smtClean="0"/>
              <a:t>Main-ion fueling optimization via PCS and/or real-time control </a:t>
            </a:r>
          </a:p>
          <a:p>
            <a:pPr lvl="1"/>
            <a:r>
              <a:rPr lang="en-US" sz="2000" dirty="0" smtClean="0"/>
              <a:t>Wall coating and preparation optimization for increased particle pumping</a:t>
            </a:r>
          </a:p>
          <a:p>
            <a:pPr lvl="1"/>
            <a:r>
              <a:rPr lang="en-US" sz="2000" dirty="0"/>
              <a:t>Reduction / control of impurity ion source </a:t>
            </a:r>
            <a:r>
              <a:rPr lang="en-US" sz="2000" dirty="0" smtClean="0"/>
              <a:t>rates</a:t>
            </a:r>
            <a:endParaRPr lang="en-US" sz="2000" dirty="0"/>
          </a:p>
          <a:p>
            <a:pPr lvl="1"/>
            <a:r>
              <a:rPr lang="en-US" sz="2000" dirty="0" smtClean="0"/>
              <a:t>Natural and paced ELMs for impurity and main ion flushing</a:t>
            </a:r>
          </a:p>
          <a:p>
            <a:pPr lvl="1"/>
            <a:r>
              <a:rPr lang="en-US" sz="2000" dirty="0"/>
              <a:t>Real-time density </a:t>
            </a:r>
            <a:r>
              <a:rPr lang="en-US" sz="2000" dirty="0" smtClean="0"/>
              <a:t>measurements for density feed-back control</a:t>
            </a:r>
            <a:endParaRPr lang="en-US" sz="2000" dirty="0"/>
          </a:p>
          <a:p>
            <a:pPr lvl="1"/>
            <a:r>
              <a:rPr lang="en-US" sz="2000" dirty="0" smtClean="0"/>
              <a:t>Physics design and performance characterization of </a:t>
            </a:r>
            <a:r>
              <a:rPr lang="en-US" sz="2000" dirty="0" err="1" smtClean="0"/>
              <a:t>divertor</a:t>
            </a:r>
            <a:r>
              <a:rPr lang="en-US" sz="2000" dirty="0" smtClean="0"/>
              <a:t> </a:t>
            </a:r>
            <a:r>
              <a:rPr lang="en-US" sz="2000" dirty="0" err="1" smtClean="0"/>
              <a:t>cryo</a:t>
            </a:r>
            <a:r>
              <a:rPr lang="en-US" sz="2000" dirty="0" smtClean="0"/>
              <a:t>-pump (if/as resources permit implementation of </a:t>
            </a:r>
            <a:r>
              <a:rPr lang="en-US" sz="2000" dirty="0" err="1" smtClean="0"/>
              <a:t>cryo</a:t>
            </a:r>
            <a:r>
              <a:rPr lang="en-US" sz="2000" dirty="0" smtClean="0"/>
              <a:t>-pump)</a:t>
            </a:r>
          </a:p>
          <a:p>
            <a:r>
              <a:rPr lang="en-US" sz="2400" dirty="0" smtClean="0"/>
              <a:t>Due date:  ASAP, end of FY17 run for non-</a:t>
            </a:r>
            <a:r>
              <a:rPr lang="en-US" sz="2400" dirty="0" err="1" smtClean="0"/>
              <a:t>cryo</a:t>
            </a:r>
            <a:r>
              <a:rPr lang="en-US" sz="2400" dirty="0" smtClean="0"/>
              <a:t> elements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625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3630</TotalTime>
  <Words>1146</Words>
  <Application>Microsoft Office PowerPoint</Application>
  <PresentationFormat>On-screen Show (4:3)</PresentationFormat>
  <Paragraphs>118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NSTX Upgrade</vt:lpstr>
      <vt:lpstr>NSTX-U Roles and Responsibilities</vt:lpstr>
      <vt:lpstr>Roles / Responsibilities for Program Director</vt:lpstr>
      <vt:lpstr>Roles / Responsibilities for Science Groups</vt:lpstr>
      <vt:lpstr>Roles / Responsibilities for Topical Science Groups</vt:lpstr>
      <vt:lpstr>Roles / Responsibilities for  TSG University Representatives</vt:lpstr>
      <vt:lpstr>Roles / Responsibilities for Task Forces</vt:lpstr>
      <vt:lpstr>Roles / Responsibilities for Working Groups</vt:lpstr>
      <vt:lpstr>Example task forces and working groups follow</vt:lpstr>
      <vt:lpstr>Particle Control Task Force (PC-TF)</vt:lpstr>
      <vt:lpstr>Disruption Prediction/Avoidance/Mitigation  Working Group (DPAM-WG)</vt:lpstr>
      <vt:lpstr>Non-axisymmetric Control Coil Specification  Working Group (NCC-WG)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Jonathan E. Menard</cp:lastModifiedBy>
  <cp:revision>131</cp:revision>
  <dcterms:created xsi:type="dcterms:W3CDTF">2015-07-16T16:59:24Z</dcterms:created>
  <dcterms:modified xsi:type="dcterms:W3CDTF">2015-12-06T03:13:00Z</dcterms:modified>
</cp:coreProperties>
</file>