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27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8.xml" ContentType="application/vnd.openxmlformats-officedocument.presentationml.tags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29.xml" ContentType="application/vnd.openxmlformats-officedocument.presentationml.tags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1"/>
  </p:notesMasterIdLst>
  <p:handoutMasterIdLst>
    <p:handoutMasterId r:id="rId62"/>
  </p:handoutMasterIdLst>
  <p:sldIdLst>
    <p:sldId id="1217" r:id="rId2"/>
    <p:sldId id="1219" r:id="rId3"/>
    <p:sldId id="1327" r:id="rId4"/>
    <p:sldId id="1238" r:id="rId5"/>
    <p:sldId id="1342" r:id="rId6"/>
    <p:sldId id="1312" r:id="rId7"/>
    <p:sldId id="1249" r:id="rId8"/>
    <p:sldId id="1240" r:id="rId9"/>
    <p:sldId id="1241" r:id="rId10"/>
    <p:sldId id="1242" r:id="rId11"/>
    <p:sldId id="1250" r:id="rId12"/>
    <p:sldId id="1243" r:id="rId13"/>
    <p:sldId id="1319" r:id="rId14"/>
    <p:sldId id="1320" r:id="rId15"/>
    <p:sldId id="1321" r:id="rId16"/>
    <p:sldId id="1318" r:id="rId17"/>
    <p:sldId id="1317" r:id="rId18"/>
    <p:sldId id="1290" r:id="rId19"/>
    <p:sldId id="1291" r:id="rId20"/>
    <p:sldId id="1292" r:id="rId21"/>
    <p:sldId id="1293" r:id="rId22"/>
    <p:sldId id="1294" r:id="rId23"/>
    <p:sldId id="1263" r:id="rId24"/>
    <p:sldId id="1296" r:id="rId25"/>
    <p:sldId id="1295" r:id="rId26"/>
    <p:sldId id="1326" r:id="rId27"/>
    <p:sldId id="1331" r:id="rId28"/>
    <p:sldId id="1345" r:id="rId29"/>
    <p:sldId id="1333" r:id="rId30"/>
    <p:sldId id="1343" r:id="rId31"/>
    <p:sldId id="1347" r:id="rId32"/>
    <p:sldId id="1325" r:id="rId33"/>
    <p:sldId id="1257" r:id="rId34"/>
    <p:sldId id="1340" r:id="rId35"/>
    <p:sldId id="1339" r:id="rId36"/>
    <p:sldId id="1346" r:id="rId37"/>
    <p:sldId id="1332" r:id="rId38"/>
    <p:sldId id="1349" r:id="rId39"/>
    <p:sldId id="1220" r:id="rId40"/>
    <p:sldId id="1278" r:id="rId41"/>
    <p:sldId id="1341" r:id="rId42"/>
    <p:sldId id="1348" r:id="rId43"/>
    <p:sldId id="1258" r:id="rId44"/>
    <p:sldId id="1265" r:id="rId45"/>
    <p:sldId id="1266" r:id="rId46"/>
    <p:sldId id="1267" r:id="rId47"/>
    <p:sldId id="1268" r:id="rId48"/>
    <p:sldId id="1269" r:id="rId49"/>
    <p:sldId id="1270" r:id="rId50"/>
    <p:sldId id="1284" r:id="rId51"/>
    <p:sldId id="1280" r:id="rId52"/>
    <p:sldId id="1281" r:id="rId53"/>
    <p:sldId id="1282" r:id="rId54"/>
    <p:sldId id="1283" r:id="rId55"/>
    <p:sldId id="1337" r:id="rId56"/>
    <p:sldId id="1334" r:id="rId57"/>
    <p:sldId id="1336" r:id="rId58"/>
    <p:sldId id="1344" r:id="rId59"/>
    <p:sldId id="1335" r:id="rId6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9933"/>
    <a:srgbClr val="66FFFF"/>
    <a:srgbClr val="FF33CC"/>
    <a:srgbClr val="9999FF"/>
    <a:srgbClr val="FF3300"/>
    <a:srgbClr val="FF0000"/>
    <a:srgbClr val="00CC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360" autoAdjust="0"/>
  </p:normalViewPr>
  <p:slideViewPr>
    <p:cSldViewPr>
      <p:cViewPr varScale="1">
        <p:scale>
          <a:sx n="99" d="100"/>
          <a:sy n="99" d="100"/>
        </p:scale>
        <p:origin x="-390" y="-96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84C6D62-110C-4F5B-B175-C75E9520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BD61C66-E159-4F6F-B661-C1458674A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71D38-64DE-4486-BDC2-B33115E6C2D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521CBD-0836-402B-9831-C4A318D1D78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383AB-314F-41AA-9E61-079B3170155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DDFD-62E7-4303-BBB9-F36EC39BAB4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6CFEB-0D08-40AD-9740-092C793FF77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6CFEB-0D08-40AD-9740-092C793FF77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6CFEB-0D08-40AD-9740-092C793FF77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7D6AF-16CD-4E91-A0DB-247878EFD0A0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E050BF-FEDB-4389-9946-4E18BCEB05F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A726A-2EBC-4439-86E5-4A5125CBC1A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C3911-FF0A-4E59-8DFA-A03FDBCE883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8C74D5-C883-4DA5-AA9E-12F7E22C363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636F3-3602-4989-ABB0-7963D4DD528F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AE8C6-05B2-40DC-B110-47D7A8341EA1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01F045-20CC-4520-B46F-0072FA5FD697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1CA64-655E-4812-9F72-4CCCBC8975A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509F6-B90D-4456-B1CD-48C0B4ED504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67D62-D701-44AF-A7C3-49B19D681D2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2BF62-03F8-4AC5-9E00-B7F69400F94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F2301-4385-440C-822D-7C20DBABFE7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8F751-0AF9-494B-9648-1E9D03983CE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7E130-322F-4520-A2BC-284B1B21A96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29EEA-CC11-43AC-A4DB-7C21176CF5F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7E130-322F-4520-A2BC-284B1B21A96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F2301-4385-440C-822D-7C20DBABFE78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87F73-488C-46FD-8684-939AF68DFC0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BE3C7-9637-4925-BCEB-766AB8DC1862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8F751-0AF9-494B-9648-1E9D03983CEE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8F751-0AF9-494B-9648-1E9D03983CE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8F751-0AF9-494B-9648-1E9D03983CEE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AF2301-4385-440C-822D-7C20DBABFE78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4BE3C7-9637-4925-BCEB-766AB8DC186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05F56-B2A5-4F90-9A1B-730C6D19B91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C3110-DDFA-4B02-8525-708CC7CCB19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80337-2954-46FE-8555-F874A8F85319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77E130-322F-4520-A2BC-284B1B21A96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8F751-0AF9-494B-9648-1E9D03983CEE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393D5-A18C-47C3-8F6B-74CC11888DC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1B027-928D-4578-8AA0-D7EB610968CD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799CB-E59B-49B1-BCD7-E0DE0B2658C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806EE-ABB7-44E9-A654-24C9AFEF6A62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4B70E-B948-451B-B426-10CB51C0DA29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A5966-B181-4FA1-9349-9159F62D0A4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68111-461C-4778-B18A-EB71FA4D861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63C043-955F-4FC9-AC45-663BC9BA673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834C2-4B55-45CE-9755-A1EA8621396D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82875-7826-4128-A539-82E07EBA9A9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637B5-C1B8-4320-9192-DAAE88FEDDDB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D58B6-DD2A-4914-8A51-C81F647D586B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1C5C2-5B08-435B-A617-1305ABF413EF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834C2-4B55-45CE-9755-A1EA8621396D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8F751-0AF9-494B-9648-1E9D03983CEE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8F751-0AF9-494B-9648-1E9D03983CEE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8F751-0AF9-494B-9648-1E9D03983CE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A8F751-0AF9-494B-9648-1E9D03983CEE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003677-29D2-422C-A19C-1F225044B78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5FE6E-EBFF-45AF-9C2B-8E115FA4205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F18A0-5DB4-4A42-8BD6-F1F3CBF4F18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79BC9-9E47-4969-9C13-66B9A81F5FF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192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NSTX</a:t>
            </a:r>
          </a:p>
        </p:txBody>
      </p: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580188"/>
            <a:ext cx="5029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>
                <a:solidFill>
                  <a:schemeClr val="accent2"/>
                </a:solidFill>
                <a:latin typeface="Arial" pitchFamily="34" charset="0"/>
              </a:rPr>
              <a:t>APS DPP 2009 – Kinetic Effects in RWM Stability (Berkery)</a:t>
            </a:r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580188"/>
            <a:ext cx="1981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sz="900" i="0" dirty="0">
                <a:solidFill>
                  <a:schemeClr val="accent2"/>
                </a:solidFill>
                <a:latin typeface="Arial" pitchFamily="34" charset="0"/>
              </a:rPr>
              <a:t>November 3, 2009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14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1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25.xml"/><Relationship Id="rId7" Type="http://schemas.openxmlformats.org/officeDocument/2006/relationships/image" Target="../media/image7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3.wmf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9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78.emf"/><Relationship Id="rId5" Type="http://schemas.openxmlformats.org/officeDocument/2006/relationships/image" Target="../media/image77.wmf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tags" Target="../tags/tag30.xml"/><Relationship Id="rId7" Type="http://schemas.openxmlformats.org/officeDocument/2006/relationships/image" Target="../media/image8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1.wmf"/><Relationship Id="rId5" Type="http://schemas.openxmlformats.org/officeDocument/2006/relationships/notesSlide" Target="../notesSlides/notesSlide53.xml"/><Relationship Id="rId10" Type="http://schemas.openxmlformats.org/officeDocument/2006/relationships/image" Target="../media/image84.e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ja-JP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1" charset="-128"/>
              </a:rPr>
              <a:t>The Role of Kinetic Effects, Including Fast Particles, in </a:t>
            </a:r>
            <a:r>
              <a:rPr lang="en-US" altLang="ja-JP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1" charset="-128"/>
              </a:rPr>
              <a:t>Resistive Wall Mode </a:t>
            </a:r>
            <a:r>
              <a:rPr lang="en-US" altLang="ja-JP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1" charset="-128"/>
              </a:rPr>
              <a:t>Stability</a:t>
            </a:r>
            <a:endParaRPr lang="en-US" sz="3200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53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1752600" y="2057400"/>
            <a:ext cx="5638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i="0">
                <a:solidFill>
                  <a:schemeClr val="tx1"/>
                </a:solidFill>
                <a:latin typeface="Calibri" pitchFamily="34" charset="0"/>
              </a:rPr>
              <a:t>Jack Berkery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  <a:latin typeface="Calibri" pitchFamily="34" charset="0"/>
              </a:rPr>
              <a:t>Department of Applied Physics, Columbia University, New York, NY, USA</a:t>
            </a:r>
          </a:p>
        </p:txBody>
      </p:sp>
      <p:sp>
        <p:nvSpPr>
          <p:cNvPr id="2055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676400" y="3276600"/>
            <a:ext cx="5715000" cy="6270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>
                <a:solidFill>
                  <a:srgbClr val="FF0000"/>
                </a:solidFill>
                <a:latin typeface="Calibri" pitchFamily="34" charset="0"/>
              </a:rPr>
              <a:t>51</a:t>
            </a:r>
            <a:r>
              <a:rPr lang="en-US" sz="1600" i="0" baseline="30000">
                <a:solidFill>
                  <a:srgbClr val="FF0000"/>
                </a:solidFill>
                <a:latin typeface="Calibri" pitchFamily="34" charset="0"/>
              </a:rPr>
              <a:t>st</a:t>
            </a:r>
            <a:r>
              <a:rPr lang="en-US" sz="1600" i="0">
                <a:solidFill>
                  <a:srgbClr val="FF0000"/>
                </a:solidFill>
                <a:latin typeface="Calibri" pitchFamily="34" charset="0"/>
              </a:rPr>
              <a:t> Annual Meeting of the Division of Plasma Physics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>
                <a:solidFill>
                  <a:srgbClr val="FF0000"/>
                </a:solidFill>
                <a:latin typeface="Calibri" pitchFamily="34" charset="0"/>
              </a:rPr>
              <a:t>Atlanta, Georgia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>
                <a:solidFill>
                  <a:srgbClr val="FF0000"/>
                </a:solidFill>
                <a:latin typeface="Calibri" pitchFamily="34" charset="0"/>
              </a:rPr>
              <a:t>November 3, 2009</a:t>
            </a:r>
          </a:p>
        </p:txBody>
      </p:sp>
      <p:sp>
        <p:nvSpPr>
          <p:cNvPr id="2057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1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2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3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64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5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NSTX</a:t>
            </a:r>
          </a:p>
        </p:txBody>
      </p:sp>
      <p:sp>
        <p:nvSpPr>
          <p:cNvPr id="2067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sp>
        <p:nvSpPr>
          <p:cNvPr id="206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70" name="Text Box 152"/>
          <p:cNvSpPr txBox="1">
            <a:spLocks noChangeArrowheads="1"/>
          </p:cNvSpPr>
          <p:nvPr/>
        </p:nvSpPr>
        <p:spPr bwMode="auto">
          <a:xfrm>
            <a:off x="76200" y="2057400"/>
            <a:ext cx="1333500" cy="4718050"/>
          </a:xfrm>
          <a:prstGeom prst="rect">
            <a:avLst/>
          </a:prstGeom>
          <a:gradFill rotWithShape="1">
            <a:gsLst>
              <a:gs pos="0">
                <a:srgbClr val="EAEAEA">
                  <a:alpha val="50998"/>
                </a:srgbClr>
              </a:gs>
              <a:gs pos="100000">
                <a:srgbClr val="B5B5B5">
                  <a:alpha val="50998"/>
                </a:srgbClr>
              </a:gs>
            </a:gsLst>
            <a:lin ang="0" scaled="1"/>
          </a:gra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sp>
        <p:nvSpPr>
          <p:cNvPr id="2071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B3B3B3">
                  <a:alpha val="50998"/>
                </a:srgbClr>
              </a:gs>
              <a:gs pos="100000">
                <a:srgbClr val="EAEAEA">
                  <a:alpha val="50998"/>
                </a:srgbClr>
              </a:gs>
            </a:gsLst>
            <a:lin ang="0" scaled="1"/>
          </a:gra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pic>
        <p:nvPicPr>
          <p:cNvPr id="2072" name="Picture 155" descr="nstx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419600"/>
            <a:ext cx="202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160" descr="framed_team_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114800"/>
            <a:ext cx="36671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50913"/>
            <a:ext cx="4572000" cy="39592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8600" y="50292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The experimentally marginally stable </a:t>
            </a:r>
            <a:r>
              <a:rPr lang="el-GR" sz="2800" b="0" i="0" kern="0" dirty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n-US" sz="2800" b="0" i="0" kern="0" baseline="-25000" dirty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 profile is in-between the stabilizing resonances.</a:t>
            </a:r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7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 window of weakened stability can be found between the bounce and precession drift stabilizing resonances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154363"/>
            <a:ext cx="4572000" cy="1023937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4663440" y="3246120"/>
            <a:ext cx="4389120" cy="84124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7407275" y="4175760"/>
            <a:ext cx="1736725" cy="641350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7498715" y="4267200"/>
            <a:ext cx="1554480" cy="4572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5438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620635" y="4434840"/>
            <a:ext cx="1350455" cy="15868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 bwMode="auto">
          <a:xfrm>
            <a:off x="6400800" y="3688080"/>
            <a:ext cx="3048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7150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724400" y="3352800"/>
            <a:ext cx="4227862" cy="646081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50913"/>
            <a:ext cx="4572000" cy="39592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" y="50292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The experimentally marginally stable </a:t>
            </a:r>
            <a:r>
              <a:rPr lang="el-GR" sz="2800" b="0" i="0" kern="0" dirty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n-US" sz="2800" b="0" i="0" kern="0" baseline="-25000" dirty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 profile is in-between the stabilizing resonances.</a:t>
            </a:r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7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 window of weakened stability can be found between the bounce and precession drift stabilizing resonances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3154363"/>
            <a:ext cx="4572000" cy="1023937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4663440" y="3246120"/>
            <a:ext cx="4389120" cy="84124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7407275" y="4175760"/>
            <a:ext cx="1736725" cy="641350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7498715" y="4267200"/>
            <a:ext cx="1554480" cy="4572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5438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0" name="Picture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620635" y="4434840"/>
            <a:ext cx="1350455" cy="15868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 bwMode="auto">
          <a:xfrm>
            <a:off x="6400800" y="3688080"/>
            <a:ext cx="3048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7150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724400" y="3352800"/>
            <a:ext cx="4227862" cy="646081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 window of weakened stability can be found between the bounce and precession drift stabilizing resonances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50292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The experimentally marginally stable </a:t>
            </a:r>
            <a:r>
              <a:rPr lang="el-GR" sz="2800" b="0" i="0" kern="0" dirty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n-US" sz="2800" b="0" i="0" kern="0" baseline="-25000" dirty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 profile is in-between the stabilizing resonances.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Is this true for each of the widely different unstable profiles?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eaLnBrk="0" hangingPunct="0">
              <a:defRPr/>
            </a:pPr>
            <a:endParaRPr lang="en-US" sz="24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7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72000" y="3154363"/>
            <a:ext cx="4572000" cy="1023937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4663440" y="3246120"/>
            <a:ext cx="4389120" cy="84124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7407275" y="4175760"/>
            <a:ext cx="1736725" cy="641350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7498715" y="4267200"/>
            <a:ext cx="1554480" cy="4572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75438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19" name="Pictur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620635" y="4434840"/>
            <a:ext cx="1350455" cy="158687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 bwMode="auto">
          <a:xfrm>
            <a:off x="6400800" y="3688080"/>
            <a:ext cx="3048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57150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724400" y="3352800"/>
            <a:ext cx="4227862" cy="646081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50976"/>
            <a:ext cx="4572000" cy="395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50292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The experimentally marginally stable </a:t>
            </a:r>
            <a:r>
              <a:rPr lang="el-GR" sz="2800" b="0" i="0" kern="0" dirty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n-US" sz="2800" b="0" i="0" kern="0" baseline="-25000" dirty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 profile is in-between the stabilizing resonances.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Is this true for each of the widely different unstable profiles: </a:t>
            </a:r>
            <a:r>
              <a:rPr lang="en-US" sz="2400" b="0" i="0" u="sng" kern="0" dirty="0">
                <a:solidFill>
                  <a:srgbClr val="FF0000"/>
                </a:solidFill>
                <a:latin typeface="Calibri" pitchFamily="34" charset="0"/>
              </a:rPr>
              <a:t>Yes</a:t>
            </a:r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7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 window of weakened stability can be found between the bounce and precession drift stabilizing resonances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3154363"/>
            <a:ext cx="4572000" cy="1023937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4663440" y="3246120"/>
            <a:ext cx="4389120" cy="84124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7407275" y="4175760"/>
            <a:ext cx="1736725" cy="641350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7498715" y="4267200"/>
            <a:ext cx="1554480" cy="4572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5438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620635" y="4434840"/>
            <a:ext cx="1350455" cy="15868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 bwMode="auto">
          <a:xfrm>
            <a:off x="6400800" y="3688080"/>
            <a:ext cx="3048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7150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6" name="Pictur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724400" y="3352800"/>
            <a:ext cx="4227862" cy="64608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50976"/>
            <a:ext cx="4572000" cy="395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50292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Stable cases in bounce resonance at “high” rotation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7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 window of weakened stability can be found between the bounce and precession drift stabilizing resonances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3154363"/>
            <a:ext cx="4572000" cy="1023937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4663440" y="3246120"/>
            <a:ext cx="4389120" cy="84124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7407275" y="4175760"/>
            <a:ext cx="1736725" cy="641350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7498715" y="4267200"/>
            <a:ext cx="1554480" cy="4572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5438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620635" y="4434840"/>
            <a:ext cx="1350455" cy="15868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 bwMode="auto">
          <a:xfrm>
            <a:off x="6400800" y="3688080"/>
            <a:ext cx="3048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7150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6" name="Pictur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724400" y="3352800"/>
            <a:ext cx="4227862" cy="646081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50976"/>
            <a:ext cx="4572000" cy="395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848600" y="1524000"/>
            <a:ext cx="934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i="0" dirty="0" smtClean="0">
                <a:solidFill>
                  <a:srgbClr val="FF0000"/>
                </a:solidFill>
                <a:latin typeface="Calibri" pitchFamily="34" charset="0"/>
              </a:rPr>
              <a:t>stable</a:t>
            </a:r>
            <a:endParaRPr lang="en-US" sz="2400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38800" y="2133600"/>
            <a:ext cx="125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i="0" dirty="0" smtClean="0">
                <a:solidFill>
                  <a:schemeClr val="tx1"/>
                </a:solidFill>
                <a:latin typeface="Calibri" pitchFamily="34" charset="0"/>
              </a:rPr>
              <a:t>unstable</a:t>
            </a:r>
            <a:endParaRPr lang="en-US" sz="2400" b="0" i="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9" name="Straight Arrow Connector 28"/>
          <p:cNvCxnSpPr>
            <a:stCxn id="28" idx="3"/>
          </p:cNvCxnSpPr>
          <p:nvPr/>
        </p:nvCxnSpPr>
        <p:spPr bwMode="auto">
          <a:xfrm>
            <a:off x="6896645" y="2364433"/>
            <a:ext cx="1104358" cy="15017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>
            <a:off x="7924800" y="2057400"/>
            <a:ext cx="457200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50292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Stable cases in precession drift resonance at “low” rotation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7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 window of weakened stability can be found between the bounce and precession drift stabilizing resonances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3154363"/>
            <a:ext cx="4572000" cy="1023937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4663440" y="3246120"/>
            <a:ext cx="4389120" cy="84124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7407275" y="4175760"/>
            <a:ext cx="1736725" cy="641350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7498715" y="4267200"/>
            <a:ext cx="1554480" cy="4572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5438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620635" y="4434840"/>
            <a:ext cx="1350455" cy="158687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 bwMode="auto">
          <a:xfrm>
            <a:off x="6400800" y="3688080"/>
            <a:ext cx="3048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7150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6" name="Pictur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724400" y="3352800"/>
            <a:ext cx="4227862" cy="646081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50976"/>
            <a:ext cx="4572000" cy="395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 l="1714" b="4507"/>
          <a:stretch>
            <a:fillRect/>
          </a:stretch>
        </p:blipFill>
        <p:spPr bwMode="auto">
          <a:xfrm>
            <a:off x="1752600" y="914400"/>
            <a:ext cx="5486400" cy="2835501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Thermal ions are most important contributors to stability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3733800"/>
            <a:ext cx="891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Examine </a:t>
            </a:r>
            <a:r>
              <a:rPr lang="el-GR" sz="2800" b="0" i="0" kern="0" dirty="0" smtClean="0">
                <a:solidFill>
                  <a:schemeClr val="tx1"/>
                </a:solidFill>
                <a:latin typeface="Calibri" pitchFamily="34" charset="0"/>
              </a:rPr>
              <a:t>δ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W</a:t>
            </a:r>
            <a:r>
              <a:rPr lang="en-US" sz="2800" b="0" i="0" kern="0" baseline="-25000" dirty="0" smtClean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 from each particle type vs. </a:t>
            </a:r>
            <a:r>
              <a:rPr lang="el-GR" sz="2800" b="0" i="0" kern="0" dirty="0" smtClean="0">
                <a:solidFill>
                  <a:schemeClr val="tx1"/>
                </a:solidFill>
                <a:latin typeface="Calibri" pitchFamily="34" charset="0"/>
              </a:rPr>
              <a:t>Ψ</a:t>
            </a:r>
            <a:endParaRPr lang="en-US" sz="2800" b="0" i="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Flat areas are rational surface layers (integer q ± 0.2).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Thermal ions are the most important contributor to stability.</a:t>
            </a:r>
          </a:p>
          <a:p>
            <a:pPr marL="342900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Entire profile is important, but q 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&gt; 2 contributes 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~60%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RWM </a:t>
            </a:r>
            <a:r>
              <a:rPr lang="en-US" sz="2400" b="0" i="0" kern="0" dirty="0" err="1">
                <a:solidFill>
                  <a:schemeClr val="accent2"/>
                </a:solidFill>
                <a:latin typeface="Calibri" pitchFamily="34" charset="0"/>
              </a:rPr>
              <a:t>eigenfunction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is large in this region.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Temperature and density gradients are large (</a:t>
            </a:r>
            <a:r>
              <a:rPr lang="el-GR" sz="2400" b="0" i="0" kern="0" dirty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400" b="0" i="0" kern="0" baseline="-25000" dirty="0">
                <a:solidFill>
                  <a:schemeClr val="accent2"/>
                </a:solidFill>
                <a:latin typeface="Calibri" pitchFamily="34" charset="0"/>
              </a:rPr>
              <a:t>*N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l-GR" sz="2400" b="0" i="0" kern="0" dirty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400" b="0" i="0" kern="0" baseline="-25000" dirty="0">
                <a:solidFill>
                  <a:schemeClr val="accent2"/>
                </a:solidFill>
                <a:latin typeface="Calibri" pitchFamily="34" charset="0"/>
              </a:rPr>
              <a:t>*T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large).</a:t>
            </a:r>
          </a:p>
        </p:txBody>
      </p:sp>
      <p:cxnSp>
        <p:nvCxnSpPr>
          <p:cNvPr id="20493" name="Straight Connector 15"/>
          <p:cNvCxnSpPr>
            <a:cxnSpLocks noChangeShapeType="1"/>
          </p:cNvCxnSpPr>
          <p:nvPr/>
        </p:nvCxnSpPr>
        <p:spPr bwMode="auto">
          <a:xfrm rot="5400000" flipH="1" flipV="1">
            <a:off x="3810000" y="2209800"/>
            <a:ext cx="21336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20494" name="Straight Connector 16"/>
          <p:cNvCxnSpPr>
            <a:cxnSpLocks noChangeShapeType="1"/>
          </p:cNvCxnSpPr>
          <p:nvPr/>
        </p:nvCxnSpPr>
        <p:spPr bwMode="auto">
          <a:xfrm rot="16200000" flipV="1">
            <a:off x="5334002" y="2209799"/>
            <a:ext cx="2133599" cy="3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sp>
        <p:nvSpPr>
          <p:cNvPr id="15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8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The dispersion relation can be rewritten in a form convenient for making stability diagrams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28600" y="9906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Solve for </a:t>
            </a:r>
            <a:r>
              <a:rPr lang="el-GR" sz="2800" b="0" i="0" kern="0" dirty="0">
                <a:solidFill>
                  <a:schemeClr val="tx1"/>
                </a:solidFill>
                <a:latin typeface="Calibri" pitchFamily="34" charset="0"/>
              </a:rPr>
              <a:t>γ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 in terms of Re(</a:t>
            </a:r>
            <a:r>
              <a:rPr lang="el-GR" sz="2800" b="0" i="0" dirty="0">
                <a:solidFill>
                  <a:schemeClr val="tx1"/>
                </a:solidFill>
                <a:latin typeface="Calibri" pitchFamily="34" charset="0"/>
              </a:rPr>
              <a:t>δ</a:t>
            </a:r>
            <a:r>
              <a:rPr lang="en-US" sz="2800" b="0" i="0" dirty="0">
                <a:solidFill>
                  <a:schemeClr val="tx1"/>
                </a:solidFill>
                <a:latin typeface="Calibri" pitchFamily="34" charset="0"/>
              </a:rPr>
              <a:t>W</a:t>
            </a:r>
            <a:r>
              <a:rPr lang="en-US" sz="2800" b="0" i="0" baseline="-25000" dirty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) and </a:t>
            </a:r>
            <a:r>
              <a:rPr lang="en-US" sz="2800" b="0" i="0" kern="0" dirty="0" err="1">
                <a:solidFill>
                  <a:schemeClr val="tx1"/>
                </a:solidFill>
                <a:latin typeface="Calibri" pitchFamily="34" charset="0"/>
              </a:rPr>
              <a:t>Im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l-GR" sz="2800" b="0" i="0" dirty="0">
                <a:solidFill>
                  <a:schemeClr val="tx1"/>
                </a:solidFill>
                <a:latin typeface="Calibri" pitchFamily="34" charset="0"/>
              </a:rPr>
              <a:t>δ</a:t>
            </a:r>
            <a:r>
              <a:rPr lang="en-US" sz="2800" b="0" i="0" dirty="0">
                <a:solidFill>
                  <a:schemeClr val="tx1"/>
                </a:solidFill>
                <a:latin typeface="Calibri" pitchFamily="34" charset="0"/>
              </a:rPr>
              <a:t>W</a:t>
            </a:r>
            <a:r>
              <a:rPr lang="en-US" sz="2800" b="0" i="0" baseline="-25000" dirty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).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Contours of 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constant </a:t>
            </a:r>
            <a:r>
              <a:rPr lang="el-GR" sz="2400" b="0" i="0" kern="0" dirty="0">
                <a:solidFill>
                  <a:schemeClr val="accent2"/>
                </a:solidFill>
                <a:latin typeface="Calibri" pitchFamily="34" charset="0"/>
              </a:rPr>
              <a:t>γ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form circles on a stability diagram 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of </a:t>
            </a:r>
            <a:r>
              <a:rPr lang="en-US" sz="2400" b="0" i="0" kern="0" dirty="0" err="1">
                <a:solidFill>
                  <a:schemeClr val="accent2"/>
                </a:solidFill>
                <a:latin typeface="Calibri" pitchFamily="34" charset="0"/>
              </a:rPr>
              <a:t>Im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l-GR" sz="2400" b="0" i="0" dirty="0">
                <a:latin typeface="Calibri" pitchFamily="34" charset="0"/>
              </a:rPr>
              <a:t>δ</a:t>
            </a:r>
            <a:r>
              <a:rPr lang="en-US" sz="2400" b="0" i="0" dirty="0">
                <a:latin typeface="Calibri" pitchFamily="34" charset="0"/>
              </a:rPr>
              <a:t>W</a:t>
            </a:r>
            <a:r>
              <a:rPr lang="en-US" sz="2400" b="0" i="0" baseline="-25000" dirty="0">
                <a:latin typeface="Calibri" pitchFamily="34" charset="0"/>
              </a:rPr>
              <a:t>K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) vs. Re(</a:t>
            </a:r>
            <a:r>
              <a:rPr lang="el-GR" sz="2400" b="0" i="0" dirty="0">
                <a:latin typeface="Calibri" pitchFamily="34" charset="0"/>
              </a:rPr>
              <a:t>δ</a:t>
            </a:r>
            <a:r>
              <a:rPr lang="en-US" sz="2400" b="0" i="0" dirty="0">
                <a:latin typeface="Calibri" pitchFamily="34" charset="0"/>
              </a:rPr>
              <a:t>W</a:t>
            </a:r>
            <a:r>
              <a:rPr lang="en-US" sz="2400" b="0" i="0" baseline="-25000" dirty="0">
                <a:latin typeface="Calibri" pitchFamily="34" charset="0"/>
              </a:rPr>
              <a:t>K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).  </a:t>
            </a:r>
          </a:p>
        </p:txBody>
      </p:sp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38400"/>
            <a:ext cx="3200400" cy="630237"/>
          </a:xfrm>
          <a:prstGeom prst="rect">
            <a:avLst/>
          </a:prstGeom>
          <a:noFill/>
          <a:ln w="76200" algn="ctr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371850"/>
            <a:ext cx="3762375" cy="514350"/>
          </a:xfrm>
          <a:prstGeom prst="rect">
            <a:avLst/>
          </a:prstGeom>
          <a:noFill/>
          <a:ln w="76200" cap="flat" cmpd="sng" algn="ctr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17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9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4259263" cy="26701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1" name="Elbow Connector 20"/>
          <p:cNvCxnSpPr/>
          <p:nvPr/>
        </p:nvCxnSpPr>
        <p:spPr bwMode="auto">
          <a:xfrm rot="16200000" flipH="1">
            <a:off x="8382000" y="2819400"/>
            <a:ext cx="381000" cy="228600"/>
          </a:xfrm>
          <a:prstGeom prst="bentConnector3">
            <a:avLst>
              <a:gd name="adj1" fmla="val 2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/>
          <a:srcRect t="42308"/>
          <a:stretch>
            <a:fillRect/>
          </a:stretch>
        </p:blipFill>
        <p:spPr bwMode="auto">
          <a:xfrm>
            <a:off x="5105400" y="5257800"/>
            <a:ext cx="2933700" cy="1143000"/>
          </a:xfrm>
          <a:prstGeom prst="rect">
            <a:avLst/>
          </a:prstGeom>
          <a:noFill/>
          <a:ln w="76200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 b="61538"/>
          <a:stretch>
            <a:fillRect/>
          </a:stretch>
        </p:blipFill>
        <p:spPr bwMode="auto">
          <a:xfrm>
            <a:off x="5105400" y="4191000"/>
            <a:ext cx="2933700" cy="762000"/>
          </a:xfrm>
          <a:prstGeom prst="rect">
            <a:avLst/>
          </a:prstGeom>
          <a:noFill/>
          <a:ln w="76200">
            <a:solidFill>
              <a:schemeClr val="accent5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0976"/>
            <a:ext cx="4572000" cy="20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Scaling the experimental rotation profile illuminates the complex relationship between rotation and stability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5638800" y="2057400"/>
            <a:ext cx="39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0" y="3124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Rotation profile scan: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0.2: Instability at low rotation.</a:t>
            </a:r>
            <a:endParaRPr lang="en-US" sz="24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4259263" cy="26701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7661" name="Straight Arrow Connector 14"/>
          <p:cNvCxnSpPr>
            <a:cxnSpLocks noChangeShapeType="1"/>
          </p:cNvCxnSpPr>
          <p:nvPr/>
        </p:nvCxnSpPr>
        <p:spPr bwMode="auto">
          <a:xfrm rot="5400000">
            <a:off x="-342900" y="3009900"/>
            <a:ext cx="2667000" cy="7620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10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cxnSp>
        <p:nvCxnSpPr>
          <p:cNvPr id="15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3162300" y="1866900"/>
            <a:ext cx="16002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1866900" y="1866900"/>
            <a:ext cx="16002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0976"/>
            <a:ext cx="4572000" cy="20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Scaling the experimental rotation profile illuminates the complex relationship between rotation and stability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5638800" y="2057400"/>
            <a:ext cx="39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6096000" y="1600200"/>
            <a:ext cx="39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0.6</a:t>
            </a:r>
          </a:p>
        </p:txBody>
      </p:sp>
      <p:pic>
        <p:nvPicPr>
          <p:cNvPr id="2868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4259263" cy="26701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8684" name="Straight Arrow Connector 13"/>
          <p:cNvCxnSpPr>
            <a:cxnSpLocks noChangeShapeType="1"/>
          </p:cNvCxnSpPr>
          <p:nvPr/>
        </p:nvCxnSpPr>
        <p:spPr bwMode="auto">
          <a:xfrm rot="5400000">
            <a:off x="952500" y="2552700"/>
            <a:ext cx="1905000" cy="1524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0" y="3124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Rotation profile scan: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0.2: Instability at low rotation.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0.6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: Stable: </a:t>
            </a:r>
            <a:r>
              <a:rPr lang="el-GR" sz="2400" b="0" i="0" kern="0" dirty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400" b="0" i="0" kern="0" baseline="-25000" dirty="0">
                <a:solidFill>
                  <a:schemeClr val="accent2"/>
                </a:solidFill>
                <a:latin typeface="Calibri" pitchFamily="34" charset="0"/>
              </a:rPr>
              <a:t>D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resonance.</a:t>
            </a:r>
          </a:p>
        </p:txBody>
      </p:sp>
      <p:sp>
        <p:nvSpPr>
          <p:cNvPr id="14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10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cxnSp>
        <p:nvCxnSpPr>
          <p:cNvPr id="16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3162300" y="1866900"/>
            <a:ext cx="16002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1866900" y="1866900"/>
            <a:ext cx="16002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5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83820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ja-JP" sz="3200" i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1" charset="-128"/>
              </a:rPr>
              <a:t>In collaboration with:</a:t>
            </a:r>
            <a:endParaRPr lang="en-US" sz="3200" i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77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1447800" y="1600200"/>
            <a:ext cx="63246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chemeClr val="tx1"/>
                </a:solidFill>
                <a:latin typeface="Calibri" pitchFamily="34" charset="0"/>
              </a:rPr>
              <a:t>S.A. Sabbagh, H. Reimerdes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Department of Applied Physics, Columbia University, New York, NY, USA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chemeClr val="tx1"/>
                </a:solidFill>
                <a:latin typeface="Calibri" pitchFamily="34" charset="0"/>
              </a:rPr>
              <a:t>R. Betti, B. Hu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Laboratory for Laser </a:t>
            </a:r>
            <a:r>
              <a:rPr lang="en-US" sz="1400" dirty="0" err="1">
                <a:solidFill>
                  <a:schemeClr val="tx1"/>
                </a:solidFill>
                <a:latin typeface="Calibri" pitchFamily="34" charset="0"/>
              </a:rPr>
              <a:t>Energetics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, University of Rochester, Rochester, NY, USA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chemeClr val="tx1"/>
                </a:solidFill>
                <a:latin typeface="Calibri" pitchFamily="34" charset="0"/>
              </a:rPr>
              <a:t>R.E. Bell, S.P. Gerhardt, N. Gorelenkov,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chemeClr val="tx1"/>
                </a:solidFill>
                <a:latin typeface="Calibri" pitchFamily="34" charset="0"/>
              </a:rPr>
              <a:t>J. Manickam, M. Podesta, R. White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Princeton Plasma Physics Laboratory, Princeton University, Princeton, NJ, USA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chemeClr val="tx1"/>
                </a:solidFill>
                <a:latin typeface="Calibri" pitchFamily="34" charset="0"/>
              </a:rPr>
              <a:t>K. Tritz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Dept. of Physics and Astronomy, Johns Hopkins University, Baltimore, MD, USA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400" i="0" dirty="0">
                <a:solidFill>
                  <a:schemeClr val="tx1"/>
                </a:solidFill>
                <a:latin typeface="Calibri" pitchFamily="34" charset="0"/>
              </a:rPr>
              <a:t>… and the NSTX team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Supported by: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U.S. Department of Energy Contracts </a:t>
            </a:r>
            <a:endParaRPr lang="en-US" sz="14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DE-FG02-99ER54524, DE-AC02-09CH11466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, and DE-FG02-93ER54215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9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0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1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2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3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4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5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86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3087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3088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NSTX</a:t>
            </a:r>
          </a:p>
        </p:txBody>
      </p:sp>
      <p:sp>
        <p:nvSpPr>
          <p:cNvPr id="3090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91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sp>
        <p:nvSpPr>
          <p:cNvPr id="3092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93" name="Text Box 152"/>
          <p:cNvSpPr txBox="1">
            <a:spLocks noChangeArrowheads="1"/>
          </p:cNvSpPr>
          <p:nvPr/>
        </p:nvSpPr>
        <p:spPr bwMode="auto">
          <a:xfrm>
            <a:off x="76200" y="2057400"/>
            <a:ext cx="1333500" cy="4718050"/>
          </a:xfrm>
          <a:prstGeom prst="rect">
            <a:avLst/>
          </a:prstGeom>
          <a:gradFill rotWithShape="1">
            <a:gsLst>
              <a:gs pos="0">
                <a:srgbClr val="EAEAEA">
                  <a:alpha val="50998"/>
                </a:srgbClr>
              </a:gs>
              <a:gs pos="100000">
                <a:srgbClr val="B5B5B5">
                  <a:alpha val="50998"/>
                </a:srgbClr>
              </a:gs>
            </a:gsLst>
            <a:lin ang="0" scaled="1"/>
          </a:gra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Colorado Sch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CompX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INEL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sp>
        <p:nvSpPr>
          <p:cNvPr id="3094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B3B3B3">
                  <a:alpha val="50998"/>
                </a:srgbClr>
              </a:gs>
              <a:gs pos="100000">
                <a:srgbClr val="EAEAEA">
                  <a:alpha val="50998"/>
                </a:srgbClr>
              </a:gs>
            </a:gsLst>
            <a:lin ang="0" scaled="1"/>
          </a:gra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0976"/>
            <a:ext cx="4572000" cy="20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Scaling the experimental rotation profile illuminates the complex relationship between rotation and stability</a:t>
            </a:r>
          </a:p>
        </p:txBody>
      </p:sp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5638800" y="2057400"/>
            <a:ext cx="39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29704" name="TextBox 8"/>
          <p:cNvSpPr txBox="1">
            <a:spLocks noChangeArrowheads="1"/>
          </p:cNvSpPr>
          <p:nvPr/>
        </p:nvSpPr>
        <p:spPr bwMode="auto">
          <a:xfrm>
            <a:off x="6096000" y="1600200"/>
            <a:ext cx="39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0.6</a:t>
            </a: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6535738" y="1247775"/>
            <a:ext cx="398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1.0</a:t>
            </a:r>
          </a:p>
        </p:txBody>
      </p:sp>
      <p:pic>
        <p:nvPicPr>
          <p:cNvPr id="2970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4259263" cy="26701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9708" name="Straight Arrow Connector 13"/>
          <p:cNvCxnSpPr>
            <a:cxnSpLocks noChangeShapeType="1"/>
          </p:cNvCxnSpPr>
          <p:nvPr/>
        </p:nvCxnSpPr>
        <p:spPr bwMode="auto">
          <a:xfrm rot="5400000">
            <a:off x="838200" y="2895600"/>
            <a:ext cx="2895600" cy="7620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572000" y="3124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Rotation profile scan: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0.2: Instability at low rotation.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0.6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: Stable: </a:t>
            </a:r>
            <a:r>
              <a:rPr lang="el-GR" sz="2400" b="0" i="0" kern="0" dirty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400" b="0" i="0" kern="0" baseline="-25000" dirty="0">
                <a:solidFill>
                  <a:schemeClr val="accent2"/>
                </a:solidFill>
                <a:latin typeface="Calibri" pitchFamily="34" charset="0"/>
              </a:rPr>
              <a:t>D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resonance.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1.0: Marginal: in-between resonances (actual experimental instability).</a:t>
            </a:r>
          </a:p>
        </p:txBody>
      </p:sp>
      <p:sp>
        <p:nvSpPr>
          <p:cNvPr id="14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10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cxnSp>
        <p:nvCxnSpPr>
          <p:cNvPr id="15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3162300" y="1866900"/>
            <a:ext cx="16002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6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1866900" y="1866900"/>
            <a:ext cx="16002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0976"/>
            <a:ext cx="4572000" cy="20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Scaling the experimental rotation profile illuminates the complex relationship between rotation and stability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5638800" y="2057400"/>
            <a:ext cx="39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6096000" y="1600200"/>
            <a:ext cx="39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0.6</a:t>
            </a:r>
          </a:p>
        </p:txBody>
      </p: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6535738" y="1247775"/>
            <a:ext cx="398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1.0</a:t>
            </a:r>
          </a:p>
        </p:txBody>
      </p:sp>
      <p:sp>
        <p:nvSpPr>
          <p:cNvPr id="30730" name="TextBox 8"/>
          <p:cNvSpPr txBox="1">
            <a:spLocks noChangeArrowheads="1"/>
          </p:cNvSpPr>
          <p:nvPr/>
        </p:nvSpPr>
        <p:spPr bwMode="auto">
          <a:xfrm>
            <a:off x="7221538" y="1143000"/>
            <a:ext cx="398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1.8</a:t>
            </a:r>
          </a:p>
        </p:txBody>
      </p:sp>
      <p:pic>
        <p:nvPicPr>
          <p:cNvPr id="3073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4259263" cy="26701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30732" name="Straight Arrow Connector 13"/>
          <p:cNvCxnSpPr>
            <a:cxnSpLocks noChangeShapeType="1"/>
          </p:cNvCxnSpPr>
          <p:nvPr/>
        </p:nvCxnSpPr>
        <p:spPr bwMode="auto">
          <a:xfrm rot="5400000">
            <a:off x="1219200" y="2133600"/>
            <a:ext cx="2362200" cy="9906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0" y="3124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Rotation profile scan: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0.2: Instability at low rotation.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0.6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: Stable: </a:t>
            </a:r>
            <a:r>
              <a:rPr lang="el-GR" sz="2400" b="0" i="0" kern="0" dirty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400" b="0" i="0" kern="0" baseline="-25000" dirty="0">
                <a:solidFill>
                  <a:schemeClr val="accent2"/>
                </a:solidFill>
                <a:latin typeface="Calibri" pitchFamily="34" charset="0"/>
              </a:rPr>
              <a:t>D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resonance.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1.0: Marginal: in-between resonances (actual experimental instability).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1.8: Stable: </a:t>
            </a:r>
            <a:r>
              <a:rPr lang="el-GR" sz="2400" b="0" i="0" kern="0" dirty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400" b="0" i="0" kern="0" baseline="-25000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resonance.</a:t>
            </a:r>
          </a:p>
        </p:txBody>
      </p:sp>
      <p:sp>
        <p:nvSpPr>
          <p:cNvPr id="14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10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cxnSp>
        <p:nvCxnSpPr>
          <p:cNvPr id="16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3162300" y="1866900"/>
            <a:ext cx="16002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1866900" y="1866900"/>
            <a:ext cx="16002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50976"/>
            <a:ext cx="4572000" cy="20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Scaling the experimental rotation profile illuminates the complex relationship between rotation and stability</a:t>
            </a:r>
          </a:p>
        </p:txBody>
      </p:sp>
      <p:sp>
        <p:nvSpPr>
          <p:cNvPr id="31751" name="TextBox 8"/>
          <p:cNvSpPr txBox="1">
            <a:spLocks noChangeArrowheads="1"/>
          </p:cNvSpPr>
          <p:nvPr/>
        </p:nvSpPr>
        <p:spPr bwMode="auto">
          <a:xfrm>
            <a:off x="5638800" y="2057400"/>
            <a:ext cx="39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31752" name="TextBox 8"/>
          <p:cNvSpPr txBox="1">
            <a:spLocks noChangeArrowheads="1"/>
          </p:cNvSpPr>
          <p:nvPr/>
        </p:nvSpPr>
        <p:spPr bwMode="auto">
          <a:xfrm>
            <a:off x="6096000" y="1600200"/>
            <a:ext cx="398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0.6</a:t>
            </a:r>
          </a:p>
        </p:txBody>
      </p: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6535738" y="1247775"/>
            <a:ext cx="398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1.0</a:t>
            </a: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7221538" y="1143000"/>
            <a:ext cx="398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>
                <a:solidFill>
                  <a:schemeClr val="tx1"/>
                </a:solidFill>
              </a:rPr>
              <a:t>1.8</a:t>
            </a:r>
          </a:p>
        </p:txBody>
      </p:sp>
      <p:pic>
        <p:nvPicPr>
          <p:cNvPr id="3175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0400"/>
            <a:ext cx="4259263" cy="26701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0" y="3124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Rotation profile scan: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0.2: Instability at low rotation.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0.6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: Stable: </a:t>
            </a:r>
            <a:r>
              <a:rPr lang="el-GR" sz="2400" b="0" i="0" kern="0" dirty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400" b="0" i="0" kern="0" baseline="-25000" dirty="0">
                <a:solidFill>
                  <a:schemeClr val="accent2"/>
                </a:solidFill>
                <a:latin typeface="Calibri" pitchFamily="34" charset="0"/>
              </a:rPr>
              <a:t>D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resonance.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1.0: Marginal: in-between resonances (actual experimental instability).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1.8: Stable: </a:t>
            </a:r>
            <a:r>
              <a:rPr lang="el-GR" sz="2400" b="0" i="0" kern="0" dirty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400" b="0" i="0" kern="0" baseline="-25000" dirty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resonance.</a:t>
            </a:r>
          </a:p>
        </p:txBody>
      </p:sp>
      <p:sp>
        <p:nvSpPr>
          <p:cNvPr id="14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10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cxnSp>
        <p:nvCxnSpPr>
          <p:cNvPr id="16" name="Straight Connector 16"/>
          <p:cNvCxnSpPr>
            <a:cxnSpLocks noChangeShapeType="1"/>
          </p:cNvCxnSpPr>
          <p:nvPr/>
        </p:nvCxnSpPr>
        <p:spPr bwMode="auto">
          <a:xfrm rot="5400000" flipH="1" flipV="1">
            <a:off x="3162300" y="1866900"/>
            <a:ext cx="16002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1866900" y="1866900"/>
            <a:ext cx="16002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prstDash val="sys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4259263" cy="26701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The weakened stability rotation gap is altered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by changing </a:t>
            </a:r>
            <a:r>
              <a:rPr lang="en-US" sz="2800" dirty="0" err="1" smtClean="0">
                <a:latin typeface="Calibri" pitchFamily="34" charset="0"/>
              </a:rPr>
              <a:t>collisionality</a:t>
            </a:r>
            <a:r>
              <a:rPr lang="en-US" sz="28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5" cstate="print"/>
          <a:srcRect l="2515"/>
          <a:stretch>
            <a:fillRect/>
          </a:stretch>
        </p:blipFill>
        <p:spPr bwMode="auto">
          <a:xfrm>
            <a:off x="4267200" y="2895600"/>
            <a:ext cx="4800600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11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0" y="9144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Scan of </a:t>
            </a:r>
            <a:r>
              <a:rPr lang="el-GR" sz="2800" b="0" i="0" kern="0" dirty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l-GR" sz="2800" b="0" i="0" kern="0" baseline="-25000" dirty="0">
                <a:solidFill>
                  <a:schemeClr val="tx1"/>
                </a:solidFill>
                <a:latin typeface="Calibri" pitchFamily="34" charset="0"/>
              </a:rPr>
              <a:t>φ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sz="2800" b="0" i="0" kern="0" dirty="0" err="1">
                <a:solidFill>
                  <a:schemeClr val="tx1"/>
                </a:solidFill>
                <a:latin typeface="Calibri" pitchFamily="34" charset="0"/>
              </a:rPr>
              <a:t>collisionality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scale </a:t>
            </a:r>
            <a:r>
              <a:rPr lang="en-US" sz="2400" b="0" kern="0" dirty="0" smtClean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&amp; </a:t>
            </a:r>
            <a:r>
              <a:rPr lang="en-US" sz="2400" b="0" kern="0" dirty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at constant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β</a:t>
            </a:r>
            <a:endParaRPr lang="en-US" sz="2400" b="0" i="0" kern="0" dirty="0">
              <a:solidFill>
                <a:schemeClr val="accent2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/>
              </a:rPr>
              <a:t>Changing</a:t>
            </a:r>
            <a:r>
              <a:rPr lang="en-US" sz="2400" b="0" kern="0" dirty="0" smtClean="0">
                <a:solidFill>
                  <a:schemeClr val="accent2"/>
                </a:solidFill>
                <a:latin typeface="Calibri"/>
              </a:rPr>
              <a:t> </a:t>
            </a:r>
            <a:r>
              <a:rPr lang="el-GR" sz="2400" b="0" kern="0" dirty="0" smtClean="0">
                <a:solidFill>
                  <a:schemeClr val="accent2"/>
                </a:solidFill>
                <a:latin typeface="Calibri"/>
              </a:rPr>
              <a:t>ν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shifts the rotation of weakened stability.</a:t>
            </a:r>
          </a:p>
          <a:p>
            <a:pPr marL="742950" lvl="1" indent="-285750" eaLnBrk="0" hangingPunct="0">
              <a:buFontTx/>
              <a:buNone/>
              <a:defRPr/>
            </a:pPr>
            <a:endParaRPr lang="en-US" sz="24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1447800"/>
            <a:ext cx="4572000" cy="1023937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663440" y="1539557"/>
            <a:ext cx="4389120" cy="84124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7010400" y="1981517"/>
            <a:ext cx="3048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16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724400" y="1646237"/>
            <a:ext cx="4227862" cy="64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4259263" cy="26701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/>
          <a:srcRect l="2515"/>
          <a:stretch>
            <a:fillRect/>
          </a:stretch>
        </p:blipFill>
        <p:spPr bwMode="auto">
          <a:xfrm>
            <a:off x="4267200" y="2895600"/>
            <a:ext cx="4800600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The weakened stability rotation gap is altered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by changing </a:t>
            </a:r>
            <a:r>
              <a:rPr lang="en-US" sz="2800" dirty="0" err="1" smtClean="0">
                <a:latin typeface="Calibri" pitchFamily="34" charset="0"/>
              </a:rPr>
              <a:t>collisionality</a:t>
            </a:r>
            <a:r>
              <a:rPr lang="en-US" sz="2800" dirty="0" smtClean="0">
                <a:latin typeface="Calibri" pitchFamily="34" charset="0"/>
              </a:rPr>
              <a:t> 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5792787" y="4064000"/>
            <a:ext cx="6634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el-GR" sz="3200" i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ω</a:t>
            </a:r>
            <a:r>
              <a:rPr lang="en-US" sz="3200" i="0" spc="50" baseline="-250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D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8231187" y="4064000"/>
            <a:ext cx="6378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el-GR" sz="3200" i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ω</a:t>
            </a:r>
            <a:r>
              <a:rPr lang="en-US" sz="3200" i="0" spc="50" baseline="-250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b</a:t>
            </a:r>
          </a:p>
        </p:txBody>
      </p:sp>
      <p:cxnSp>
        <p:nvCxnSpPr>
          <p:cNvPr id="36874" name="Straight Connector 13"/>
          <p:cNvCxnSpPr>
            <a:cxnSpLocks noChangeShapeType="1"/>
          </p:cNvCxnSpPr>
          <p:nvPr/>
        </p:nvCxnSpPr>
        <p:spPr bwMode="auto">
          <a:xfrm rot="5400000">
            <a:off x="152400" y="5562600"/>
            <a:ext cx="9144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5" name="Straight Connector 15"/>
          <p:cNvCxnSpPr>
            <a:cxnSpLocks noChangeShapeType="1"/>
          </p:cNvCxnSpPr>
          <p:nvPr/>
        </p:nvCxnSpPr>
        <p:spPr bwMode="auto">
          <a:xfrm>
            <a:off x="609600" y="6019800"/>
            <a:ext cx="46482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6" name="Straight Connector 16"/>
          <p:cNvCxnSpPr>
            <a:cxnSpLocks noChangeShapeType="1"/>
          </p:cNvCxnSpPr>
          <p:nvPr/>
        </p:nvCxnSpPr>
        <p:spPr bwMode="auto">
          <a:xfrm>
            <a:off x="1371600" y="6172200"/>
            <a:ext cx="4648200" cy="0"/>
          </a:xfrm>
          <a:prstGeom prst="line">
            <a:avLst/>
          </a:prstGeom>
          <a:noFill/>
          <a:ln w="1587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36877" name="Straight Connector 17"/>
          <p:cNvCxnSpPr>
            <a:cxnSpLocks noChangeShapeType="1"/>
          </p:cNvCxnSpPr>
          <p:nvPr/>
        </p:nvCxnSpPr>
        <p:spPr bwMode="auto">
          <a:xfrm>
            <a:off x="1828800" y="6324600"/>
            <a:ext cx="5029200" cy="0"/>
          </a:xfrm>
          <a:prstGeom prst="line">
            <a:avLst/>
          </a:prstGeom>
          <a:noFill/>
          <a:ln w="15875" algn="ctr">
            <a:solidFill>
              <a:srgbClr val="66FFFF"/>
            </a:solidFill>
            <a:round/>
            <a:headEnd/>
            <a:tailEnd/>
          </a:ln>
        </p:spPr>
      </p:cxnSp>
      <p:cxnSp>
        <p:nvCxnSpPr>
          <p:cNvPr id="36878" name="Straight Connector 18"/>
          <p:cNvCxnSpPr>
            <a:cxnSpLocks noChangeShapeType="1"/>
          </p:cNvCxnSpPr>
          <p:nvPr/>
        </p:nvCxnSpPr>
        <p:spPr bwMode="auto">
          <a:xfrm>
            <a:off x="2362200" y="6477000"/>
            <a:ext cx="6019800" cy="0"/>
          </a:xfrm>
          <a:prstGeom prst="line">
            <a:avLst/>
          </a:prstGeom>
          <a:noFill/>
          <a:ln w="15875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36879" name="Straight Connector 20"/>
          <p:cNvCxnSpPr>
            <a:cxnSpLocks noChangeShapeType="1"/>
          </p:cNvCxnSpPr>
          <p:nvPr/>
        </p:nvCxnSpPr>
        <p:spPr bwMode="auto">
          <a:xfrm rot="5400000">
            <a:off x="342900" y="4762500"/>
            <a:ext cx="2438400" cy="381000"/>
          </a:xfrm>
          <a:prstGeom prst="line">
            <a:avLst/>
          </a:prstGeom>
          <a:noFill/>
          <a:ln w="15875" algn="ctr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36880" name="Straight Connector 22"/>
          <p:cNvCxnSpPr>
            <a:cxnSpLocks noChangeShapeType="1"/>
          </p:cNvCxnSpPr>
          <p:nvPr/>
        </p:nvCxnSpPr>
        <p:spPr bwMode="auto">
          <a:xfrm rot="5400000">
            <a:off x="1143000" y="5638800"/>
            <a:ext cx="1371600" cy="0"/>
          </a:xfrm>
          <a:prstGeom prst="line">
            <a:avLst/>
          </a:prstGeom>
          <a:noFill/>
          <a:ln w="15875" algn="ctr">
            <a:solidFill>
              <a:srgbClr val="66FFFF"/>
            </a:solidFill>
            <a:round/>
            <a:headEnd/>
            <a:tailEnd/>
          </a:ln>
        </p:spPr>
      </p:cxnSp>
      <p:cxnSp>
        <p:nvCxnSpPr>
          <p:cNvPr id="36881" name="Straight Connector 24"/>
          <p:cNvCxnSpPr>
            <a:cxnSpLocks noChangeShapeType="1"/>
          </p:cNvCxnSpPr>
          <p:nvPr/>
        </p:nvCxnSpPr>
        <p:spPr bwMode="auto">
          <a:xfrm rot="16200000" flipH="1">
            <a:off x="876300" y="4991100"/>
            <a:ext cx="2514600" cy="457200"/>
          </a:xfrm>
          <a:prstGeom prst="line">
            <a:avLst/>
          </a:prstGeom>
          <a:noFill/>
          <a:ln w="15875" algn="ctr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36882" name="Straight Arrow Connector 29"/>
          <p:cNvCxnSpPr>
            <a:cxnSpLocks noChangeShapeType="1"/>
          </p:cNvCxnSpPr>
          <p:nvPr/>
        </p:nvCxnSpPr>
        <p:spPr bwMode="auto">
          <a:xfrm rot="5400000" flipH="1" flipV="1">
            <a:off x="5030788" y="5791200"/>
            <a:ext cx="457200" cy="317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6883" name="Straight Arrow Connector 30"/>
          <p:cNvCxnSpPr>
            <a:cxnSpLocks noChangeShapeType="1"/>
          </p:cNvCxnSpPr>
          <p:nvPr/>
        </p:nvCxnSpPr>
        <p:spPr bwMode="auto">
          <a:xfrm rot="5400000" flipH="1" flipV="1">
            <a:off x="5791994" y="5944394"/>
            <a:ext cx="457200" cy="1587"/>
          </a:xfrm>
          <a:prstGeom prst="straightConnector1">
            <a:avLst/>
          </a:prstGeom>
          <a:noFill/>
          <a:ln w="15875" algn="ctr">
            <a:solidFill>
              <a:srgbClr val="92D050"/>
            </a:solidFill>
            <a:round/>
            <a:headEnd/>
            <a:tailEnd type="arrow" w="med" len="med"/>
          </a:ln>
        </p:spPr>
      </p:cxnSp>
      <p:cxnSp>
        <p:nvCxnSpPr>
          <p:cNvPr id="36884" name="Straight Arrow Connector 31"/>
          <p:cNvCxnSpPr>
            <a:cxnSpLocks noChangeShapeType="1"/>
          </p:cNvCxnSpPr>
          <p:nvPr/>
        </p:nvCxnSpPr>
        <p:spPr bwMode="auto">
          <a:xfrm rot="5400000" flipH="1" flipV="1">
            <a:off x="6630194" y="6096794"/>
            <a:ext cx="457200" cy="1587"/>
          </a:xfrm>
          <a:prstGeom prst="straightConnector1">
            <a:avLst/>
          </a:prstGeom>
          <a:noFill/>
          <a:ln w="15875" algn="ctr">
            <a:solidFill>
              <a:srgbClr val="66FFFF"/>
            </a:solidFill>
            <a:round/>
            <a:headEnd/>
            <a:tailEnd type="arrow" w="med" len="med"/>
          </a:ln>
        </p:spPr>
      </p:cxnSp>
      <p:cxnSp>
        <p:nvCxnSpPr>
          <p:cNvPr id="36885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7924800" y="6019800"/>
            <a:ext cx="915988" cy="1587"/>
          </a:xfrm>
          <a:prstGeom prst="straightConnector1">
            <a:avLst/>
          </a:prstGeom>
          <a:noFill/>
          <a:ln w="15875" algn="ctr">
            <a:solidFill>
              <a:srgbClr val="7030A0"/>
            </a:solidFill>
            <a:round/>
            <a:headEnd/>
            <a:tailEnd type="arrow" w="med" len="med"/>
          </a:ln>
        </p:spPr>
      </p:cxn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9144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Scan of </a:t>
            </a:r>
            <a:r>
              <a:rPr lang="el-GR" sz="2800" b="0" i="0" kern="0" dirty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l-GR" sz="2800" b="0" i="0" kern="0" baseline="-25000" dirty="0">
                <a:solidFill>
                  <a:schemeClr val="tx1"/>
                </a:solidFill>
                <a:latin typeface="Calibri" pitchFamily="34" charset="0"/>
              </a:rPr>
              <a:t>φ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 and </a:t>
            </a:r>
            <a:r>
              <a:rPr lang="en-US" sz="2800" b="0" i="0" kern="0" dirty="0" err="1">
                <a:solidFill>
                  <a:schemeClr val="tx1"/>
                </a:solidFill>
                <a:latin typeface="Calibri" pitchFamily="34" charset="0"/>
              </a:rPr>
              <a:t>collisionality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scale </a:t>
            </a:r>
            <a:r>
              <a:rPr lang="en-US" sz="2400" b="0" kern="0" dirty="0" smtClean="0">
                <a:solidFill>
                  <a:schemeClr val="accent2"/>
                </a:solidFill>
                <a:latin typeface="Calibri" pitchFamily="34" charset="0"/>
              </a:rPr>
              <a:t>n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&amp; </a:t>
            </a:r>
            <a:r>
              <a:rPr lang="en-US" sz="2400" b="0" kern="0" dirty="0" smtClean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at constant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β</a:t>
            </a:r>
            <a:endParaRPr lang="en-US" sz="2400" b="0" i="0" kern="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/>
              </a:rPr>
              <a:t>Changing</a:t>
            </a:r>
            <a:r>
              <a:rPr lang="en-US" sz="2400" b="0" kern="0" dirty="0" smtClean="0">
                <a:solidFill>
                  <a:schemeClr val="accent2"/>
                </a:solidFill>
                <a:latin typeface="Calibri"/>
              </a:rPr>
              <a:t> </a:t>
            </a:r>
            <a:r>
              <a:rPr lang="el-GR" sz="2400" b="0" kern="0" dirty="0" smtClean="0">
                <a:solidFill>
                  <a:schemeClr val="accent2"/>
                </a:solidFill>
                <a:latin typeface="Calibri"/>
              </a:rPr>
              <a:t>ν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shifts 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the 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rotation of weakened stability.</a:t>
            </a:r>
            <a:endParaRPr lang="en-US" sz="2400" b="0" i="0" kern="0" dirty="0">
              <a:solidFill>
                <a:schemeClr val="accent2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None/>
              <a:defRPr/>
            </a:pPr>
            <a:endParaRPr lang="en-US" sz="24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4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11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572000" y="1447800"/>
            <a:ext cx="4572000" cy="1023937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4663440" y="1539557"/>
            <a:ext cx="4389120" cy="84124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" name="Rounded Rectangle 29"/>
          <p:cNvSpPr/>
          <p:nvPr/>
        </p:nvSpPr>
        <p:spPr bwMode="auto">
          <a:xfrm>
            <a:off x="7010400" y="1981517"/>
            <a:ext cx="3048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32" name="Picture 3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724400" y="1646237"/>
            <a:ext cx="4227862" cy="64608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3780000">
            <a:off x="5965249" y="4145502"/>
            <a:ext cx="230229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2000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weakened stability</a:t>
            </a:r>
            <a:endParaRPr lang="en-US" sz="2000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Widely different experimentally marginally stable rotation profiles each are in the gap between stabilizing resonances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0" y="3124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xxx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xxx</a:t>
            </a:r>
          </a:p>
        </p:txBody>
      </p:sp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4" cstate="print"/>
          <a:srcRect r="333"/>
          <a:stretch>
            <a:fillRect/>
          </a:stretch>
        </p:blipFill>
        <p:spPr bwMode="auto">
          <a:xfrm>
            <a:off x="0" y="3200400"/>
            <a:ext cx="9144000" cy="26701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52400" y="914400"/>
            <a:ext cx="472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Each shot has a </a:t>
            </a:r>
            <a:r>
              <a:rPr lang="el-GR" sz="2800" b="0" i="0" kern="0" dirty="0" smtClean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l-GR" sz="2800" b="0" i="0" kern="0" baseline="-25000" dirty="0" smtClean="0">
                <a:solidFill>
                  <a:schemeClr val="tx1"/>
                </a:solidFill>
                <a:latin typeface="Calibri" pitchFamily="34" charset="0"/>
              </a:rPr>
              <a:t>φ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with weakened stability.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Sometimes that stability reduction is not enough to quantitatively reach marginal.</a:t>
            </a:r>
          </a:p>
        </p:txBody>
      </p:sp>
      <p:sp>
        <p:nvSpPr>
          <p:cNvPr id="32777" name="TextBox 19"/>
          <p:cNvSpPr txBox="1">
            <a:spLocks noChangeArrowheads="1"/>
          </p:cNvSpPr>
          <p:nvPr/>
        </p:nvSpPr>
        <p:spPr bwMode="auto">
          <a:xfrm>
            <a:off x="1219200" y="5943600"/>
            <a:ext cx="2051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b="0" i="0">
                <a:latin typeface="Calibri" pitchFamily="34" charset="0"/>
              </a:rPr>
              <a:t>121083 @ 0.475 s</a:t>
            </a:r>
          </a:p>
        </p:txBody>
      </p:sp>
      <p:sp>
        <p:nvSpPr>
          <p:cNvPr id="32778" name="TextBox 20"/>
          <p:cNvSpPr txBox="1">
            <a:spLocks noChangeArrowheads="1"/>
          </p:cNvSpPr>
          <p:nvPr/>
        </p:nvSpPr>
        <p:spPr bwMode="auto">
          <a:xfrm>
            <a:off x="4419600" y="5943600"/>
            <a:ext cx="2051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b="0" i="0">
                <a:latin typeface="Calibri" pitchFamily="34" charset="0"/>
              </a:rPr>
              <a:t>128856 @ 0.526 s</a:t>
            </a:r>
          </a:p>
        </p:txBody>
      </p:sp>
      <p:sp>
        <p:nvSpPr>
          <p:cNvPr id="32779" name="TextBox 21"/>
          <p:cNvSpPr txBox="1">
            <a:spLocks noChangeArrowheads="1"/>
          </p:cNvSpPr>
          <p:nvPr/>
        </p:nvSpPr>
        <p:spPr bwMode="auto">
          <a:xfrm>
            <a:off x="6934200" y="5943600"/>
            <a:ext cx="2051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b="0" i="0">
                <a:latin typeface="Calibri" pitchFamily="34" charset="0"/>
              </a:rPr>
              <a:t>130235 @ 0.745 s</a:t>
            </a:r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12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3" cstate="print"/>
          <a:srcRect r="54319"/>
          <a:stretch>
            <a:fillRect/>
          </a:stretch>
        </p:blipFill>
        <p:spPr bwMode="auto">
          <a:xfrm>
            <a:off x="0" y="3200400"/>
            <a:ext cx="4191000" cy="2670143"/>
          </a:xfrm>
          <a:prstGeom prst="rect">
            <a:avLst/>
          </a:prstGeom>
          <a:noFill/>
          <a:ln w="1587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9144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None/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1. Examine sensitivity of calc.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Non-linear 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inclusion of </a:t>
            </a:r>
            <a:r>
              <a:rPr lang="el-GR" sz="2400" b="0" i="0" kern="0" dirty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400" b="0" i="0" kern="0" baseline="-25000" dirty="0">
                <a:solidFill>
                  <a:schemeClr val="accent2"/>
                </a:solidFill>
                <a:latin typeface="Calibri" pitchFamily="34" charset="0"/>
              </a:rPr>
              <a:t>r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and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γ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: Iteration (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τ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w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= 1ms)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Sensitivities to inputs:               ex: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Δ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q = 0.15 – 0.25</a:t>
            </a:r>
            <a:endParaRPr lang="en-US" sz="24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3800" name="TextBox 19"/>
          <p:cNvSpPr txBox="1">
            <a:spLocks noChangeArrowheads="1"/>
          </p:cNvSpPr>
          <p:nvPr/>
        </p:nvSpPr>
        <p:spPr bwMode="auto">
          <a:xfrm>
            <a:off x="1219200" y="5943600"/>
            <a:ext cx="2051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b="0" i="0">
                <a:latin typeface="Calibri" pitchFamily="34" charset="0"/>
              </a:rPr>
              <a:t>121083 @ 0.475 s</a:t>
            </a:r>
          </a:p>
        </p:txBody>
      </p:sp>
      <p:sp>
        <p:nvSpPr>
          <p:cNvPr id="15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13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1545336" y="4745736"/>
            <a:ext cx="609600" cy="1524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0" y="9144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buNone/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2. Include energetic particles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Important stabilizing kinetic effects in theory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E.P. modes known to “trigger” RWM in experiment</a:t>
            </a:r>
            <a:endParaRPr lang="en-US" sz="24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572000" y="914400"/>
            <a:ext cx="0" cy="5669280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Improvements to the theory and calculation, to use as a quantitative predictor of instability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0150" y="3152775"/>
            <a:ext cx="367665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2"/>
          <p:cNvSpPr txBox="1">
            <a:spLocks noChangeArrowheads="1"/>
          </p:cNvSpPr>
          <p:nvPr/>
        </p:nvSpPr>
        <p:spPr bwMode="auto">
          <a:xfrm rot="5400000">
            <a:off x="7645045" y="4444645"/>
            <a:ext cx="238533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i="0" dirty="0" smtClean="0">
                <a:solidFill>
                  <a:schemeClr val="accent1"/>
                </a:solidFill>
                <a:latin typeface="Calibri" pitchFamily="34" charset="0"/>
              </a:rPr>
              <a:t>(</a:t>
            </a:r>
            <a:r>
              <a:rPr lang="en-US" sz="1400" i="0" dirty="0" err="1" smtClean="0">
                <a:solidFill>
                  <a:schemeClr val="accent1"/>
                </a:solidFill>
                <a:latin typeface="Calibri" pitchFamily="34" charset="0"/>
              </a:rPr>
              <a:t>Matsunaga</a:t>
            </a:r>
            <a:r>
              <a:rPr lang="en-US" sz="1400" i="0" dirty="0" smtClean="0">
                <a:solidFill>
                  <a:schemeClr val="accent1"/>
                </a:solidFill>
                <a:latin typeface="Calibri" pitchFamily="34" charset="0"/>
              </a:rPr>
              <a:t> et al., PRL, 2009)</a:t>
            </a:r>
            <a:endParaRPr lang="en-US" sz="1400" i="0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105400" y="1066800"/>
            <a:ext cx="3962400" cy="14478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algn="ctr" eaLnBrk="0" hangingPunct="0">
              <a:buFontTx/>
              <a:buNone/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E.P.s: Slowing-down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eaLnBrk="0" hangingPunct="0">
              <a:defRPr/>
            </a:pPr>
            <a:endParaRPr lang="en-US" sz="2800" b="0" i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Present inclusion of energetic particles in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MISK</a:t>
            </a:r>
            <a:r>
              <a:rPr lang="en-US" sz="2800" dirty="0" smtClean="0">
                <a:latin typeface="Calibri" pitchFamily="34" charset="0"/>
              </a:rPr>
              <a:t>: isotropic slowing down distribution (ex. alphas in ITER)</a:t>
            </a:r>
          </a:p>
        </p:txBody>
      </p:sp>
      <p:sp>
        <p:nvSpPr>
          <p:cNvPr id="4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14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066800"/>
            <a:ext cx="4648200" cy="14478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285750" indent="-285750" algn="ctr" eaLnBrk="0" hangingPunct="0">
              <a:buFontTx/>
              <a:buNone/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Thermal 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Particles: </a:t>
            </a:r>
            <a:r>
              <a:rPr lang="en-US" sz="2800" b="0" i="0" kern="0" dirty="0" err="1" smtClean="0">
                <a:solidFill>
                  <a:schemeClr val="tx1"/>
                </a:solidFill>
                <a:latin typeface="Calibri" pitchFamily="34" charset="0"/>
              </a:rPr>
              <a:t>Maxwellian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eaLnBrk="0" hangingPunct="0">
              <a:defRPr/>
            </a:pPr>
            <a:endParaRPr lang="en-US" sz="2800" b="0" i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4387850" cy="8366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675" y="1676400"/>
            <a:ext cx="191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514600"/>
            <a:ext cx="4724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E.P. resonances add to </a:t>
            </a:r>
            <a:r>
              <a:rPr lang="el-GR" sz="2800" b="0" i="0" kern="0" dirty="0" smtClean="0">
                <a:solidFill>
                  <a:schemeClr val="tx1"/>
                </a:solidFill>
                <a:latin typeface="Calibri" pitchFamily="34" charset="0"/>
              </a:rPr>
              <a:t>δ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W</a:t>
            </a:r>
            <a:r>
              <a:rPr lang="en-US" sz="2800" b="0" i="0" kern="0" baseline="-25000" dirty="0" smtClean="0">
                <a:solidFill>
                  <a:schemeClr val="tx1"/>
                </a:solidFill>
                <a:latin typeface="Calibri" pitchFamily="34" charset="0"/>
              </a:rPr>
              <a:t>K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, lead to greater stability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May be overestimating thermal part, E.P. part may lead to marginal</a:t>
            </a:r>
          </a:p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Example: </a:t>
            </a:r>
            <a:r>
              <a:rPr lang="el-GR" sz="2800" b="0" i="0" kern="0" dirty="0" smtClean="0">
                <a:solidFill>
                  <a:schemeClr val="tx1"/>
                </a:solidFill>
                <a:latin typeface="Calibri" pitchFamily="34" charset="0"/>
              </a:rPr>
              <a:t>α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 particles in ITER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Higher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β</a:t>
            </a:r>
            <a:r>
              <a:rPr lang="el-GR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α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leads to greater stability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Isotropic  </a:t>
            </a:r>
            <a:r>
              <a:rPr lang="en-US" sz="2400" b="0" kern="0" dirty="0" smtClean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 is a good approx.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2667000"/>
            <a:ext cx="45815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720" y="1527048"/>
            <a:ext cx="4526280" cy="306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26720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Higher n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e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and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I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p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reduced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W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/W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by 40% over previous exp.</a:t>
            </a:r>
            <a:endParaRPr lang="en-US" sz="2400" b="0" i="0" kern="0" baseline="300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0" y="914400"/>
            <a:ext cx="0" cy="5669280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0" y="99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u="sng" dirty="0" smtClean="0">
                <a:latin typeface="Calibri" pitchFamily="34" charset="0"/>
              </a:rPr>
              <a:t>DIII-D Experiment (with Reimerdes)</a:t>
            </a:r>
            <a:endParaRPr lang="en-US" sz="2400" b="0" i="0" u="sng" dirty="0">
              <a:latin typeface="Calibri" pitchFamily="34" charset="0"/>
            </a:endParaRPr>
          </a:p>
        </p:txBody>
      </p:sp>
      <p:sp>
        <p:nvSpPr>
          <p:cNvPr id="9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15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1667" t="87699" r="82500"/>
          <a:stretch>
            <a:fillRect/>
          </a:stretch>
        </p:blipFill>
        <p:spPr bwMode="auto">
          <a:xfrm>
            <a:off x="3048000" y="5715000"/>
            <a:ext cx="1447800" cy="84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5105400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RWM remains stable, but response higher as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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400" b="0" i="0" kern="0" baseline="30000" dirty="0" smtClean="0">
                <a:solidFill>
                  <a:schemeClr val="accent2"/>
                </a:solidFill>
                <a:latin typeface="Calibri" pitchFamily="34" charset="0"/>
              </a:rPr>
              <a:t>weak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NSTX and DIII-D experiments in 2009 explored the effect of energetic particles on RWM stability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99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u="sng" dirty="0" smtClean="0">
                <a:latin typeface="Calibri" pitchFamily="34" charset="0"/>
              </a:rPr>
              <a:t>NSTX Experiment</a:t>
            </a:r>
            <a:endParaRPr lang="en-US" sz="2400" b="0" i="0" u="sng" dirty="0">
              <a:latin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0" y="4572000"/>
            <a:ext cx="457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FIDA, </a:t>
            </a:r>
            <a:r>
              <a:rPr lang="en-US" sz="2400" b="0" i="0" kern="0" dirty="0" smtClean="0">
                <a:solidFill>
                  <a:schemeClr val="accent2"/>
                </a:solidFill>
                <a:latin typeface="Courier New" pitchFamily="49" charset="0"/>
              </a:rPr>
              <a:t>EFIT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, and </a:t>
            </a:r>
            <a:r>
              <a:rPr lang="en-US" sz="2400" b="0" i="0" kern="0" dirty="0" smtClean="0">
                <a:solidFill>
                  <a:schemeClr val="accent2"/>
                </a:solidFill>
                <a:latin typeface="Courier New" pitchFamily="49" charset="0"/>
              </a:rPr>
              <a:t>TRANSP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confirm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p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scan with B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I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p</a:t>
            </a:r>
            <a:endParaRPr lang="en-US" sz="2400" b="0" i="0" kern="0" baseline="-250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RWM unstable cases found for each p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2400" b="0" i="0" kern="0" baseline="300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2667000"/>
            <a:ext cx="120257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@ </a:t>
            </a:r>
            <a:r>
              <a:rPr lang="en-US" sz="2800" b="0" i="0" baseline="-10000" dirty="0" smtClean="0">
                <a:latin typeface="Calibri" pitchFamily="34" charset="0"/>
              </a:rPr>
              <a:t>~</a:t>
            </a:r>
            <a:r>
              <a:rPr lang="en-US" sz="2000" b="0" i="0" dirty="0" smtClean="0">
                <a:latin typeface="Calibri" pitchFamily="34" charset="0"/>
              </a:rPr>
              <a:t>0.23 s</a:t>
            </a:r>
            <a:endParaRPr lang="en-US" sz="2000" b="0" i="0" dirty="0">
              <a:latin typeface="Calibri" pitchFamily="34" charset="0"/>
            </a:endParaRPr>
          </a:p>
        </p:txBody>
      </p:sp>
      <p:pic>
        <p:nvPicPr>
          <p:cNvPr id="18" name="Picture 17" descr="rev_138407_9_forJ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" y="1551588"/>
            <a:ext cx="4526280" cy="2480594"/>
          </a:xfrm>
          <a:prstGeom prst="rect">
            <a:avLst/>
          </a:prstGeom>
        </p:spPr>
      </p:pic>
      <p:sp>
        <p:nvSpPr>
          <p:cNvPr id="16" name="Line 150"/>
          <p:cNvSpPr>
            <a:spLocks noChangeShapeType="1"/>
          </p:cNvSpPr>
          <p:nvPr/>
        </p:nvSpPr>
        <p:spPr bwMode="auto">
          <a:xfrm>
            <a:off x="6477000" y="579120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" name="Line 131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" name="Line 132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" name="Line 133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" name="Line 134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3" name="Line 138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4" name="Line 139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5" name="Line 143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" name="Line 144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" name="Line 145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" name="Line 146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9" name="Line 147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1" name="Line 148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2" name="Line 149"/>
          <p:cNvSpPr>
            <a:spLocks noChangeShapeType="1"/>
          </p:cNvSpPr>
          <p:nvPr/>
        </p:nvSpPr>
        <p:spPr bwMode="auto">
          <a:xfrm>
            <a:off x="6477000" y="579120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028" name="Picture 4" descr="http://nstx.pppl.gov/DragNDrop/Presentation_Template/NSTX_logo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5886847"/>
            <a:ext cx="1828800" cy="590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Energetic particles contribute linearly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to RWM stability in NSTX</a:t>
            </a:r>
          </a:p>
        </p:txBody>
      </p:sp>
      <p:sp>
        <p:nvSpPr>
          <p:cNvPr id="4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16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715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Various NSTX discharges at marginal stability (Note: ignores profile effects)</a:t>
            </a:r>
            <a:endParaRPr lang="en-US" sz="2000" b="0" i="0" dirty="0"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25746"/>
            <a:ext cx="4572000" cy="208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990600"/>
            <a:ext cx="472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Adding energetic particles adds a significant </a:t>
            </a:r>
            <a:r>
              <a:rPr lang="el-GR" sz="2800" b="0" i="0" kern="0" dirty="0" smtClean="0">
                <a:solidFill>
                  <a:schemeClr val="tx1"/>
                </a:solidFill>
                <a:latin typeface="Calibri" pitchFamily="34" charset="0"/>
              </a:rPr>
              <a:t>Δγ</a:t>
            </a:r>
            <a:endParaRPr lang="en-US" sz="2800" b="0" i="0" kern="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independent of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, since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D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ε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) and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ε</a:t>
            </a:r>
            <a:r>
              <a:rPr lang="el-GR" sz="2400" b="0" i="0" kern="0" baseline="30000" dirty="0" smtClean="0">
                <a:solidFill>
                  <a:schemeClr val="accent2"/>
                </a:solidFill>
                <a:latin typeface="Calibri" pitchFamily="34" charset="0"/>
              </a:rPr>
              <a:t>½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) &gt;&gt;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E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, meaning energetic particles are </a:t>
            </a:r>
            <a:r>
              <a:rPr lang="en-US" sz="2400" b="0" i="0" u="sng" kern="0" dirty="0" smtClean="0">
                <a:solidFill>
                  <a:schemeClr val="accent2"/>
                </a:solidFill>
                <a:latin typeface="Calibri" pitchFamily="34" charset="0"/>
              </a:rPr>
              <a:t>not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in mode resonance</a:t>
            </a:r>
          </a:p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Despite this, these shots experimentally went unstable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Weakened thermal particle stabilization at marginal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is enough to destabilize the mode</a:t>
            </a:r>
            <a:endParaRPr lang="en-US" sz="2400" b="0" i="0" kern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66800"/>
            <a:ext cx="4572000" cy="210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840933" y="3181290"/>
            <a:ext cx="2388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NSTX 121090 @ 0.6 s</a:t>
            </a:r>
            <a:endParaRPr lang="en-US" sz="2000" b="0" i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Stabilization from kinetic effects has the potential to explain experimental resistive wall mode (RWM) stability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The RWM limits 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plasma pressure</a:t>
            </a:r>
            <a:r>
              <a:rPr lang="el-GR" sz="2800" b="0" i="0" kern="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and leads to 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disruptions.  </a:t>
            </a:r>
          </a:p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Physics of 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RWM 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stabilization is key for extrapolation to: 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sustained operation of a future NBI driven ST-CTF, and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disruption-free operation </a:t>
            </a:r>
            <a:r>
              <a:rPr lang="en-US" sz="2000" b="0" i="0" kern="0" dirty="0">
                <a:solidFill>
                  <a:schemeClr val="accent2"/>
                </a:solidFill>
                <a:latin typeface="Calibri" pitchFamily="34" charset="0"/>
              </a:rPr>
              <a:t>of </a:t>
            </a: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a low rotation burning plasma (ITER).</a:t>
            </a: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  <a:p>
            <a:pPr marL="342900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A kinetic theory is explored to explain experiments.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In NSTX, the RWM can go unstable with a wide range of rotation.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Stable discharges can have very low </a:t>
            </a:r>
            <a:r>
              <a:rPr lang="el-GR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0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 (NSTX braking, DIII-D balanced beam).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Simple “critical rotation” model is insufficient.</a:t>
            </a:r>
          </a:p>
        </p:txBody>
      </p:sp>
      <p:sp>
        <p:nvSpPr>
          <p:cNvPr id="8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3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415135"/>
            <a:ext cx="8610600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1" algn="ctr">
              <a:buNone/>
            </a:pPr>
            <a:r>
              <a:rPr lang="en-US" sz="2000" b="0" i="0" kern="0" dirty="0" smtClean="0">
                <a:solidFill>
                  <a:srgbClr val="FF0000"/>
                </a:solidFill>
                <a:latin typeface="Calibri" pitchFamily="34" charset="0"/>
              </a:rPr>
              <a:t>A theoretical model broad enough in scope to explain these results is needed</a:t>
            </a:r>
            <a:r>
              <a:rPr lang="en-US" sz="2400" b="0" i="0" kern="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sz="2800" b="0" i="0" kern="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53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buNone/>
              <a:defRPr/>
            </a:pPr>
            <a:r>
              <a:rPr lang="en-US" sz="2800" b="0" i="0" u="sng" kern="0" dirty="0" smtClean="0">
                <a:solidFill>
                  <a:schemeClr val="tx1"/>
                </a:solidFill>
                <a:latin typeface="Calibri" pitchFamily="34" charset="0"/>
              </a:rPr>
              <a:t>Outline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410200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RWM experimental characteristics</a:t>
            </a:r>
          </a:p>
          <a:p>
            <a:pPr marL="457200" indent="-457200" eaLnBrk="0" hangingPunct="0">
              <a:buFont typeface="+mj-lt"/>
              <a:buAutoNum type="arabicPeriod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Kinetic RWM stabilization theory: window of </a:t>
            </a:r>
            <a:r>
              <a:rPr lang="el-GR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0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 with weakened stability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54102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eaLnBrk="0" hangingPunct="0">
              <a:buFont typeface="+mj-lt"/>
              <a:buAutoNum type="arabicPeriod" startAt="3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Comparison of theory and NSTX experimental results</a:t>
            </a:r>
            <a:endParaRPr lang="en-US" sz="2000" dirty="0" smtClean="0"/>
          </a:p>
          <a:p>
            <a:pPr marL="914400" lvl="1" indent="-457200" eaLnBrk="0" hangingPunct="0">
              <a:buFont typeface="+mj-lt"/>
              <a:buAutoNum type="arabicPeriod" startAt="3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The role of energetic particles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In NSTX…</a:t>
            </a:r>
          </a:p>
        </p:txBody>
      </p:sp>
      <p:sp>
        <p:nvSpPr>
          <p:cNvPr id="4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17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472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xxx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xxx</a:t>
            </a:r>
          </a:p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xxx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xxx</a:t>
            </a:r>
            <a:endParaRPr lang="en-US" sz="2400" b="0" i="0" kern="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64408"/>
            <a:ext cx="4114800" cy="184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 new, more accurate energetic particle distribution function is being implemented</a:t>
            </a:r>
          </a:p>
        </p:txBody>
      </p:sp>
      <p:sp>
        <p:nvSpPr>
          <p:cNvPr id="4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18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1025" y="1143000"/>
            <a:ext cx="47529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7743825" y="1524000"/>
            <a:ext cx="609600" cy="228600"/>
          </a:xfrm>
          <a:prstGeom prst="ellips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591425" y="1752600"/>
            <a:ext cx="457200" cy="2678805"/>
          </a:xfrm>
          <a:custGeom>
            <a:avLst/>
            <a:gdLst>
              <a:gd name="connsiteX0" fmla="*/ 437882 w 437882"/>
              <a:gd name="connsiteY0" fmla="*/ 0 h 2678805"/>
              <a:gd name="connsiteX1" fmla="*/ 0 w 437882"/>
              <a:gd name="connsiteY1" fmla="*/ 2678805 h 267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882" h="2678805">
                <a:moveTo>
                  <a:pt x="437882" y="0"/>
                </a:moveTo>
                <a:cubicBezTo>
                  <a:pt x="304800" y="1188076"/>
                  <a:pt x="171718" y="2376152"/>
                  <a:pt x="0" y="2678805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9225" y="1371600"/>
            <a:ext cx="1752600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buNone/>
            </a:pPr>
            <a:r>
              <a:rPr lang="en-US" sz="1800" b="0" u="sng" dirty="0" smtClean="0">
                <a:latin typeface="Calibri" pitchFamily="34" charset="0"/>
              </a:rPr>
              <a:t>f </a:t>
            </a:r>
            <a:r>
              <a:rPr lang="en-US" sz="1800" b="0" i="0" u="sng" dirty="0" smtClean="0">
                <a:latin typeface="Calibri" pitchFamily="34" charset="0"/>
              </a:rPr>
              <a:t> from </a:t>
            </a:r>
            <a:r>
              <a:rPr lang="en-US" sz="1800" b="0" i="0" u="sng" dirty="0" smtClean="0">
                <a:latin typeface="Courier New" pitchFamily="49" charset="0"/>
                <a:cs typeface="Courier New" pitchFamily="49" charset="0"/>
              </a:rPr>
              <a:t>TRANSP</a:t>
            </a:r>
          </a:p>
          <a:p>
            <a:pPr>
              <a:spcBef>
                <a:spcPts val="200"/>
              </a:spcBef>
              <a:buNone/>
            </a:pPr>
            <a:r>
              <a:rPr lang="en-US" sz="1800" b="0" i="0" dirty="0" smtClean="0">
                <a:latin typeface="Calibri" pitchFamily="34" charset="0"/>
              </a:rPr>
              <a:t>NSTX 121090</a:t>
            </a:r>
          </a:p>
          <a:p>
            <a:pPr>
              <a:spcBef>
                <a:spcPts val="200"/>
              </a:spcBef>
              <a:buNone/>
            </a:pPr>
            <a:r>
              <a:rPr lang="en-US" sz="1800" b="0" i="0" dirty="0" smtClean="0">
                <a:latin typeface="Calibri" pitchFamily="34" charset="0"/>
              </a:rPr>
              <a:t>@ 0.6s</a:t>
            </a:r>
          </a:p>
          <a:p>
            <a:pPr>
              <a:spcBef>
                <a:spcPts val="200"/>
              </a:spcBef>
              <a:buNone/>
            </a:pPr>
            <a:r>
              <a:rPr lang="en-US" sz="1800" b="0" i="0" dirty="0" smtClean="0">
                <a:latin typeface="Calibri" pitchFamily="34" charset="0"/>
              </a:rPr>
              <a:t>r/a = 0.25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5225" y="990600"/>
            <a:ext cx="109196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injection</a:t>
            </a:r>
            <a:endParaRPr lang="en-US" sz="2000" b="0" i="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713314">
            <a:off x="6871618" y="2687551"/>
            <a:ext cx="1618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FFFF00"/>
                </a:solidFill>
                <a:latin typeface="Calibri" pitchFamily="34" charset="0"/>
              </a:rPr>
              <a:t>slowing down</a:t>
            </a:r>
            <a:endParaRPr lang="en-US" sz="20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5025" y="5421868"/>
            <a:ext cx="20028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chemeClr val="tx1"/>
                </a:solidFill>
                <a:latin typeface="Calibri" pitchFamily="34" charset="0"/>
              </a:rPr>
              <a:t>pitch angle (</a:t>
            </a:r>
            <a:r>
              <a:rPr lang="el-GR" sz="1800" b="0" i="0" dirty="0" smtClean="0">
                <a:solidFill>
                  <a:schemeClr val="tx1"/>
                </a:solidFill>
                <a:latin typeface="Calibri" pitchFamily="34" charset="0"/>
              </a:rPr>
              <a:t>χ</a:t>
            </a:r>
            <a:r>
              <a:rPr lang="en-US" sz="1800" b="0" i="0" dirty="0" smtClean="0">
                <a:solidFill>
                  <a:schemeClr val="tx1"/>
                </a:solidFill>
                <a:latin typeface="Calibri" pitchFamily="34" charset="0"/>
              </a:rPr>
              <a:t>=v</a:t>
            </a:r>
            <a:r>
              <a:rPr lang="en-US" sz="1800" b="0" i="0" baseline="-25000" dirty="0" smtClean="0">
                <a:solidFill>
                  <a:schemeClr val="tx1"/>
                </a:solidFill>
                <a:latin typeface="Cambria Math"/>
                <a:ea typeface="Cambria Math"/>
                <a:sym typeface="Symbol"/>
              </a:rPr>
              <a:t>‖</a:t>
            </a:r>
            <a:r>
              <a:rPr lang="en-US" sz="1800" b="0" i="0" dirty="0" smtClean="0">
                <a:solidFill>
                  <a:schemeClr val="tx1"/>
                </a:solidFill>
                <a:latin typeface="Calibri" pitchFamily="34" charset="0"/>
              </a:rPr>
              <a:t>/v)</a:t>
            </a:r>
            <a:endParaRPr lang="en-US" sz="1800" b="0" i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0" y="9906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Presently </a:t>
            </a:r>
            <a:r>
              <a:rPr lang="en-US" sz="2800" b="0" kern="0" dirty="0" smtClean="0">
                <a:solidFill>
                  <a:schemeClr val="tx1"/>
                </a:solidFill>
                <a:latin typeface="Calibri" pitchFamily="34" charset="0"/>
              </a:rPr>
              <a:t>f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 is considered independent of </a:t>
            </a:r>
            <a:r>
              <a:rPr lang="el-GR" sz="2800" b="0" i="0" kern="0" dirty="0" smtClean="0">
                <a:solidFill>
                  <a:schemeClr val="tx1"/>
                </a:solidFill>
                <a:latin typeface="Calibri" pitchFamily="34" charset="0"/>
              </a:rPr>
              <a:t>χ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Not a good approximation for beam ions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Overpredicts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trapped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frac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.: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5105400"/>
            <a:ext cx="525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Future: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Use </a:t>
            </a:r>
            <a:r>
              <a:rPr lang="en-US" sz="2400" b="0" kern="0" dirty="0" smtClean="0">
                <a:solidFill>
                  <a:schemeClr val="accent2"/>
                </a:solidFill>
                <a:latin typeface="Calibri" pitchFamily="34" charset="0"/>
              </a:rPr>
              <a:t>f 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from </a:t>
            </a:r>
            <a:r>
              <a:rPr lang="en-US" sz="2400" b="0" i="0" kern="0" dirty="0" smtClean="0">
                <a:solidFill>
                  <a:schemeClr val="accent2"/>
                </a:solidFill>
                <a:latin typeface="Courier New" pitchFamily="49" charset="0"/>
              </a:rPr>
              <a:t>TRANSP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directly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Consider circulating E.P.s as well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3304401"/>
            <a:ext cx="1914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NSTX 121090 @ 0.59-0.60 s</a:t>
            </a:r>
            <a:endParaRPr lang="en-US" b="0" i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Kinetic RWM stability theory has a more complex relationship with </a:t>
            </a:r>
            <a:r>
              <a:rPr lang="el-GR" sz="2800" dirty="0" smtClean="0">
                <a:latin typeface="Calibri" pitchFamily="34" charset="0"/>
              </a:rPr>
              <a:t>ω</a:t>
            </a:r>
            <a:r>
              <a:rPr lang="el-GR" sz="2800" baseline="-25000" dirty="0" smtClean="0">
                <a:latin typeface="Calibri" pitchFamily="34" charset="0"/>
              </a:rPr>
              <a:t>φ</a:t>
            </a:r>
            <a:r>
              <a:rPr lang="en-US" sz="2800" dirty="0" smtClean="0">
                <a:latin typeface="Calibri" pitchFamily="34" charset="0"/>
              </a:rPr>
              <a:t> than simple theories.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144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High plasma rotation alone is inadequate to ensure RWM stability in future devices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A weakened stability gap exists between </a:t>
            </a:r>
            <a:r>
              <a:rPr lang="el-GR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0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 and </a:t>
            </a:r>
            <a:r>
              <a:rPr lang="el-GR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n-US" sz="20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D</a:t>
            </a: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 resonances.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Can use </a:t>
            </a:r>
            <a:r>
              <a:rPr lang="el-GR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0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 control to stay away from gap and/or RWM active control to navigate through gap.</a:t>
            </a: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2895600"/>
            <a:ext cx="434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Favorable comparison between NSTX exp. results and theory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Multiple NSTX discharges with widely different marginally stable </a:t>
            </a:r>
            <a:r>
              <a:rPr lang="el-GR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0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000" b="0" i="0" kern="0" dirty="0" smtClean="0">
                <a:solidFill>
                  <a:schemeClr val="accent2"/>
                </a:solidFill>
                <a:latin typeface="Calibri" pitchFamily="34" charset="0"/>
              </a:rPr>
              <a:t> profiles fall in this gap.</a:t>
            </a:r>
          </a:p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Energetic particles provide an important stabilizing effect</a:t>
            </a:r>
            <a:endParaRPr lang="en-US" sz="2000" b="0" i="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19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6019800"/>
            <a:ext cx="4953000" cy="400110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lvl="1" algn="ctr">
              <a:buNone/>
            </a:pPr>
            <a:r>
              <a:rPr lang="en-US" sz="2000" b="0" i="0" kern="0" dirty="0" smtClean="0">
                <a:solidFill>
                  <a:srgbClr val="FF0000"/>
                </a:solidFill>
                <a:latin typeface="Calibri" pitchFamily="34" charset="0"/>
              </a:rPr>
              <a:t>Visit the poster this afternoon for more detail</a:t>
            </a:r>
            <a:endParaRPr lang="en-US" sz="2800" b="0" i="0" kern="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2515"/>
          <a:stretch>
            <a:fillRect/>
          </a:stretch>
        </p:blipFill>
        <p:spPr bwMode="auto">
          <a:xfrm>
            <a:off x="4267200" y="2667000"/>
            <a:ext cx="4800600" cy="314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5792787" y="3835400"/>
            <a:ext cx="6634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el-GR" sz="3200" i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ω</a:t>
            </a:r>
            <a:r>
              <a:rPr lang="en-US" sz="3200" i="0" spc="50" baseline="-250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D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8231187" y="3835400"/>
            <a:ext cx="6378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el-GR" sz="3200" i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ω</a:t>
            </a:r>
            <a:r>
              <a:rPr lang="en-US" sz="3200" i="0" spc="50" baseline="-2500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 rot="3780000">
            <a:off x="5965249" y="3916902"/>
            <a:ext cx="2302297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2000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weakened stability</a:t>
            </a:r>
            <a:endParaRPr lang="en-US" sz="2000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 flipH="1" flipV="1">
            <a:off x="6057900" y="4686300"/>
            <a:ext cx="1066800" cy="381000"/>
          </a:xfrm>
          <a:prstGeom prst="straightConnector1">
            <a:avLst/>
          </a:prstGeom>
          <a:noFill/>
          <a:ln w="15875" cap="flat" cmpd="sng" algn="ctr"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4216521" y="5410200"/>
            <a:ext cx="2489079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sz="2000" i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NSTX exp. instability</a:t>
            </a:r>
            <a:endParaRPr lang="en-US" sz="2000" i="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0" y="426720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Higher n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e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and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I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p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reduced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W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/W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by 40% over previous exp.</a:t>
            </a:r>
            <a:endParaRPr lang="en-US" sz="2400" b="0" i="0" kern="0" baseline="300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99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u="sng" dirty="0" smtClean="0">
                <a:latin typeface="Calibri" pitchFamily="34" charset="0"/>
              </a:rPr>
              <a:t>DIII-D Experiment (with Reimerdes)</a:t>
            </a:r>
            <a:endParaRPr lang="en-US" sz="2400" b="0" i="0" u="sng" dirty="0">
              <a:latin typeface="Calibri" pitchFamily="34" charset="0"/>
            </a:endParaRPr>
          </a:p>
        </p:txBody>
      </p:sp>
      <p:sp>
        <p:nvSpPr>
          <p:cNvPr id="9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15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667" t="87699" r="82500"/>
          <a:stretch>
            <a:fillRect/>
          </a:stretch>
        </p:blipFill>
        <p:spPr bwMode="auto">
          <a:xfrm>
            <a:off x="7620000" y="5715000"/>
            <a:ext cx="1447800" cy="84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0" y="5105400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RWM remains stable, but response higher as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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400" b="0" i="0" kern="0" baseline="30000" dirty="0" smtClean="0">
                <a:solidFill>
                  <a:schemeClr val="accent2"/>
                </a:solidFill>
                <a:latin typeface="Calibri" pitchFamily="34" charset="0"/>
              </a:rPr>
              <a:t>weak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NSTX and DIII-D joint experiment in 2009 explored the effect of energetic particles on RWM stability</a:t>
            </a:r>
          </a:p>
        </p:txBody>
      </p:sp>
      <p:pic>
        <p:nvPicPr>
          <p:cNvPr id="18" name="Picture 17" descr="rev_138407_9_forJac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0288" y="1551588"/>
            <a:ext cx="4526280" cy="248059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4572000" y="914400"/>
            <a:ext cx="0" cy="5669280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http://nstx.pppl.gov/DragNDrop/Presentation_Template/NSTX_logo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886847"/>
            <a:ext cx="1828800" cy="59015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7720" y="1527048"/>
            <a:ext cx="4526280" cy="306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26720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Higher n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e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and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I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p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reduced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W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/W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by 40% over previous exp.</a:t>
            </a:r>
            <a:endParaRPr lang="en-US" sz="2400" b="0" i="0" kern="0" baseline="300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0" y="914400"/>
            <a:ext cx="0" cy="5669280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0" y="99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u="sng" dirty="0" smtClean="0">
                <a:latin typeface="Calibri" pitchFamily="34" charset="0"/>
              </a:rPr>
              <a:t>DIII-D Experiment (with Reimerdes)</a:t>
            </a:r>
            <a:endParaRPr lang="en-US" sz="2400" b="0" i="0" u="sng" dirty="0">
              <a:latin typeface="Calibri" pitchFamily="34" charset="0"/>
            </a:endParaRPr>
          </a:p>
        </p:txBody>
      </p:sp>
      <p:sp>
        <p:nvSpPr>
          <p:cNvPr id="9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15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1667" t="87699" r="82500"/>
          <a:stretch>
            <a:fillRect/>
          </a:stretch>
        </p:blipFill>
        <p:spPr bwMode="auto">
          <a:xfrm>
            <a:off x="3048000" y="5715000"/>
            <a:ext cx="1447800" cy="84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5105400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RWM remains stable, but response higher as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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400" b="0" i="0" kern="0" baseline="30000" dirty="0" smtClean="0">
                <a:solidFill>
                  <a:schemeClr val="accent2"/>
                </a:solidFill>
                <a:latin typeface="Calibri" pitchFamily="34" charset="0"/>
              </a:rPr>
              <a:t>weak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NSTX and DIII-D experiments in 2009 explored the effect of energetic particles on RWM stability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99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u="sng" dirty="0" smtClean="0">
                <a:latin typeface="Calibri" pitchFamily="34" charset="0"/>
              </a:rPr>
              <a:t>NSTX Experiment</a:t>
            </a:r>
            <a:endParaRPr lang="en-US" sz="2400" b="0" i="0" u="sng" dirty="0">
              <a:latin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0" y="4572000"/>
            <a:ext cx="457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FIDA, </a:t>
            </a:r>
            <a:r>
              <a:rPr lang="en-US" sz="2400" b="0" i="0" kern="0" dirty="0" smtClean="0">
                <a:solidFill>
                  <a:schemeClr val="accent2"/>
                </a:solidFill>
                <a:latin typeface="Courier New" pitchFamily="49" charset="0"/>
              </a:rPr>
              <a:t>EFIT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, and </a:t>
            </a:r>
            <a:r>
              <a:rPr lang="en-US" sz="2400" b="0" i="0" kern="0" dirty="0" smtClean="0">
                <a:solidFill>
                  <a:schemeClr val="accent2"/>
                </a:solidFill>
                <a:latin typeface="Courier New" pitchFamily="49" charset="0"/>
              </a:rPr>
              <a:t>TRANSP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confirm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p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scan with B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I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p</a:t>
            </a:r>
            <a:endParaRPr lang="en-US" sz="2400" b="0" i="0" kern="0" baseline="-250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RWM unstable cases found for each p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2400" b="0" i="0" kern="0" baseline="300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2667000"/>
            <a:ext cx="120257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@ </a:t>
            </a:r>
            <a:r>
              <a:rPr lang="en-US" sz="2800" b="0" i="0" baseline="-10000" dirty="0" smtClean="0">
                <a:latin typeface="Calibri" pitchFamily="34" charset="0"/>
              </a:rPr>
              <a:t>~</a:t>
            </a:r>
            <a:r>
              <a:rPr lang="en-US" sz="2000" b="0" i="0" dirty="0" smtClean="0">
                <a:latin typeface="Calibri" pitchFamily="34" charset="0"/>
              </a:rPr>
              <a:t>0.23 s</a:t>
            </a:r>
            <a:endParaRPr lang="en-US" sz="2000" b="0" i="0" dirty="0">
              <a:latin typeface="Calibri" pitchFamily="34" charset="0"/>
            </a:endParaRPr>
          </a:p>
        </p:txBody>
      </p:sp>
      <p:pic>
        <p:nvPicPr>
          <p:cNvPr id="18" name="Picture 17" descr="rev_138407_9_forJac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" y="1551588"/>
            <a:ext cx="4526280" cy="2480594"/>
          </a:xfrm>
          <a:prstGeom prst="rect">
            <a:avLst/>
          </a:prstGeom>
        </p:spPr>
      </p:pic>
      <p:sp>
        <p:nvSpPr>
          <p:cNvPr id="16" name="Line 150"/>
          <p:cNvSpPr>
            <a:spLocks noChangeShapeType="1"/>
          </p:cNvSpPr>
          <p:nvPr/>
        </p:nvSpPr>
        <p:spPr bwMode="auto">
          <a:xfrm>
            <a:off x="6477000" y="579120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" name="Line 131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" name="Line 132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" name="Line 133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" name="Line 134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3" name="Line 138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4" name="Line 139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5" name="Line 143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" name="Line 144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" name="Line 145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" name="Line 146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9" name="Line 147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1" name="Line 148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2" name="Line 149"/>
          <p:cNvSpPr>
            <a:spLocks noChangeShapeType="1"/>
          </p:cNvSpPr>
          <p:nvPr/>
        </p:nvSpPr>
        <p:spPr bwMode="auto">
          <a:xfrm>
            <a:off x="6477000" y="579120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720" y="1527048"/>
            <a:ext cx="4526280" cy="306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4267200"/>
            <a:ext cx="457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Higher n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e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and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I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p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reduced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W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/W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by 40% over previous exp.</a:t>
            </a:r>
            <a:endParaRPr lang="en-US" sz="2400" b="0" i="0" kern="0" baseline="300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572000" y="914400"/>
            <a:ext cx="0" cy="5669280"/>
          </a:xfrm>
          <a:prstGeom prst="line">
            <a:avLst/>
          </a:prstGeom>
          <a:noFill/>
          <a:ln w="349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0" y="99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u="sng" dirty="0" smtClean="0">
                <a:latin typeface="Calibri" pitchFamily="34" charset="0"/>
              </a:rPr>
              <a:t>DIII-D Experiment (with Reimerdes)</a:t>
            </a:r>
            <a:endParaRPr lang="en-US" sz="2400" b="0" i="0" u="sng" dirty="0">
              <a:latin typeface="Calibri" pitchFamily="34" charset="0"/>
            </a:endParaRPr>
          </a:p>
        </p:txBody>
      </p:sp>
      <p:sp>
        <p:nvSpPr>
          <p:cNvPr id="9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15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1667" t="87699" r="82500"/>
          <a:stretch>
            <a:fillRect/>
          </a:stretch>
        </p:blipFill>
        <p:spPr bwMode="auto">
          <a:xfrm>
            <a:off x="3048000" y="5715000"/>
            <a:ext cx="1447800" cy="84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5105400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RWM remains stable, but response higher as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  <a:sym typeface="Symbol"/>
              </a:rPr>
              <a:t>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r>
              <a:rPr lang="en-US" sz="2400" b="0" i="0" kern="0" baseline="30000" dirty="0" smtClean="0">
                <a:solidFill>
                  <a:schemeClr val="accent2"/>
                </a:solidFill>
                <a:latin typeface="Calibri" pitchFamily="34" charset="0"/>
              </a:rPr>
              <a:t>weak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NSTX and DIII-D experiments in 2009 explored the effect of energetic particles on RWM stability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990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0" i="0" u="sng" dirty="0" smtClean="0">
                <a:latin typeface="Calibri" pitchFamily="34" charset="0"/>
              </a:rPr>
              <a:t>NSTX Experiment</a:t>
            </a:r>
            <a:endParaRPr lang="en-US" sz="2400" b="0" i="0" u="sng" dirty="0">
              <a:latin typeface="Calibri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0" y="4572000"/>
            <a:ext cx="457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FIDA, </a:t>
            </a:r>
            <a:r>
              <a:rPr lang="en-US" sz="2400" b="0" i="0" kern="0" dirty="0" smtClean="0">
                <a:solidFill>
                  <a:schemeClr val="accent2"/>
                </a:solidFill>
                <a:latin typeface="Courier New" pitchFamily="49" charset="0"/>
              </a:rPr>
              <a:t>EFIT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, and </a:t>
            </a:r>
            <a:r>
              <a:rPr lang="en-US" sz="2400" b="0" i="0" kern="0" dirty="0" smtClean="0">
                <a:solidFill>
                  <a:schemeClr val="accent2"/>
                </a:solidFill>
                <a:latin typeface="Courier New" pitchFamily="49" charset="0"/>
              </a:rPr>
              <a:t>TRANSP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confirm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p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scan with B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t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,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I</a:t>
            </a:r>
            <a:r>
              <a:rPr lang="en-US" sz="2400" b="0" i="0" kern="0" baseline="-25000" dirty="0" err="1" smtClean="0">
                <a:solidFill>
                  <a:schemeClr val="accent2"/>
                </a:solidFill>
                <a:latin typeface="Calibri" pitchFamily="34" charset="0"/>
              </a:rPr>
              <a:t>p</a:t>
            </a:r>
            <a:endParaRPr lang="en-US" sz="2400" b="0" i="0" kern="0" baseline="-2500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285750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RWM unstable cases found for each p</a:t>
            </a:r>
            <a:r>
              <a:rPr lang="en-US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.</a:t>
            </a:r>
            <a:endParaRPr lang="en-US" sz="2400" b="0" i="0" kern="0" baseline="30000" dirty="0" smtClean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0" y="2667000"/>
            <a:ext cx="120257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@ </a:t>
            </a:r>
            <a:r>
              <a:rPr lang="en-US" sz="2800" b="0" i="0" baseline="-10000" dirty="0" smtClean="0">
                <a:latin typeface="Calibri" pitchFamily="34" charset="0"/>
              </a:rPr>
              <a:t>~</a:t>
            </a:r>
            <a:r>
              <a:rPr lang="en-US" sz="2000" b="0" i="0" dirty="0" smtClean="0">
                <a:latin typeface="Calibri" pitchFamily="34" charset="0"/>
              </a:rPr>
              <a:t>0.23 s</a:t>
            </a:r>
            <a:endParaRPr lang="en-US" sz="2000" b="0" i="0" dirty="0">
              <a:latin typeface="Calibri" pitchFamily="34" charset="0"/>
            </a:endParaRPr>
          </a:p>
        </p:txBody>
      </p:sp>
      <p:pic>
        <p:nvPicPr>
          <p:cNvPr id="18" name="Picture 17" descr="rev_138407_9_forJac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" y="1551588"/>
            <a:ext cx="4526280" cy="2480594"/>
          </a:xfrm>
          <a:prstGeom prst="rect">
            <a:avLst/>
          </a:prstGeom>
        </p:spPr>
      </p:pic>
      <p:sp>
        <p:nvSpPr>
          <p:cNvPr id="16" name="Line 150"/>
          <p:cNvSpPr>
            <a:spLocks noChangeShapeType="1"/>
          </p:cNvSpPr>
          <p:nvPr/>
        </p:nvSpPr>
        <p:spPr bwMode="auto">
          <a:xfrm>
            <a:off x="6477000" y="579120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" name="Line 131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" name="Line 132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" name="Line 133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2" name="Line 134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3" name="Line 138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4" name="Line 139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5" name="Line 143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" name="Line 144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" name="Line 145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" name="Line 146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9" name="Line 147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1" name="Line 148"/>
          <p:cNvSpPr>
            <a:spLocks noChangeShapeType="1"/>
          </p:cNvSpPr>
          <p:nvPr/>
        </p:nvSpPr>
        <p:spPr bwMode="auto">
          <a:xfrm>
            <a:off x="6477000" y="579120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2" name="Line 149"/>
          <p:cNvSpPr>
            <a:spLocks noChangeShapeType="1"/>
          </p:cNvSpPr>
          <p:nvPr/>
        </p:nvSpPr>
        <p:spPr bwMode="auto">
          <a:xfrm>
            <a:off x="6477000" y="579120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34" name="Picture 4" descr="http://nstx.pppl.gov/DragNDrop/Presentation_Template/NSTX_logo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5886847"/>
            <a:ext cx="1828800" cy="590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 new, more accurate energetic particle distribution function is being implemented</a:t>
            </a:r>
          </a:p>
        </p:txBody>
      </p:sp>
      <p:sp>
        <p:nvSpPr>
          <p:cNvPr id="4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18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1143000"/>
            <a:ext cx="47529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7743825" y="1524000"/>
            <a:ext cx="609600" cy="228600"/>
          </a:xfrm>
          <a:prstGeom prst="ellipse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7591425" y="1752600"/>
            <a:ext cx="457200" cy="2678805"/>
          </a:xfrm>
          <a:custGeom>
            <a:avLst/>
            <a:gdLst>
              <a:gd name="connsiteX0" fmla="*/ 437882 w 437882"/>
              <a:gd name="connsiteY0" fmla="*/ 0 h 2678805"/>
              <a:gd name="connsiteX1" fmla="*/ 0 w 437882"/>
              <a:gd name="connsiteY1" fmla="*/ 2678805 h 267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882" h="2678805">
                <a:moveTo>
                  <a:pt x="437882" y="0"/>
                </a:moveTo>
                <a:cubicBezTo>
                  <a:pt x="304800" y="1188076"/>
                  <a:pt x="171718" y="2376152"/>
                  <a:pt x="0" y="2678805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9225" y="1371600"/>
            <a:ext cx="1752600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  <a:buNone/>
            </a:pPr>
            <a:r>
              <a:rPr lang="en-US" sz="1800" b="0" u="sng" dirty="0" smtClean="0">
                <a:latin typeface="Calibri" pitchFamily="34" charset="0"/>
              </a:rPr>
              <a:t>f </a:t>
            </a:r>
            <a:r>
              <a:rPr lang="en-US" sz="1800" b="0" i="0" u="sng" dirty="0" smtClean="0">
                <a:latin typeface="Calibri" pitchFamily="34" charset="0"/>
              </a:rPr>
              <a:t> from </a:t>
            </a:r>
            <a:r>
              <a:rPr lang="en-US" sz="1800" b="0" i="0" u="sng" dirty="0" smtClean="0">
                <a:latin typeface="Courier New" pitchFamily="49" charset="0"/>
                <a:cs typeface="Courier New" pitchFamily="49" charset="0"/>
              </a:rPr>
              <a:t>TRANSP</a:t>
            </a:r>
          </a:p>
          <a:p>
            <a:pPr>
              <a:spcBef>
                <a:spcPts val="200"/>
              </a:spcBef>
              <a:buNone/>
            </a:pPr>
            <a:r>
              <a:rPr lang="en-US" sz="1800" b="0" i="0" dirty="0" smtClean="0">
                <a:latin typeface="Calibri" pitchFamily="34" charset="0"/>
              </a:rPr>
              <a:t>NSTX 121090</a:t>
            </a:r>
          </a:p>
          <a:p>
            <a:pPr>
              <a:spcBef>
                <a:spcPts val="200"/>
              </a:spcBef>
              <a:buNone/>
            </a:pPr>
            <a:r>
              <a:rPr lang="en-US" sz="1800" b="0" i="0" dirty="0" smtClean="0">
                <a:latin typeface="Calibri" pitchFamily="34" charset="0"/>
              </a:rPr>
              <a:t>@ 0.6s</a:t>
            </a:r>
          </a:p>
          <a:p>
            <a:pPr>
              <a:spcBef>
                <a:spcPts val="200"/>
              </a:spcBef>
              <a:buNone/>
            </a:pPr>
            <a:r>
              <a:rPr lang="en-US" sz="1800" b="0" i="0" dirty="0" smtClean="0">
                <a:latin typeface="Calibri" pitchFamily="34" charset="0"/>
              </a:rPr>
              <a:t>r/a = 0.25</a:t>
            </a:r>
            <a:endParaRPr lang="en-US" sz="1800" b="0" i="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5225" y="990600"/>
            <a:ext cx="109196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injection</a:t>
            </a:r>
            <a:endParaRPr lang="en-US" sz="2000" b="0" i="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713314">
            <a:off x="6871618" y="2687551"/>
            <a:ext cx="1618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FFFF00"/>
                </a:solidFill>
                <a:latin typeface="Calibri" pitchFamily="34" charset="0"/>
              </a:rPr>
              <a:t>slowing down</a:t>
            </a:r>
            <a:endParaRPr lang="en-US" sz="2000" b="0" i="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5025" y="5421868"/>
            <a:ext cx="20028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dirty="0" smtClean="0">
                <a:solidFill>
                  <a:schemeClr val="tx1"/>
                </a:solidFill>
                <a:latin typeface="Calibri" pitchFamily="34" charset="0"/>
              </a:rPr>
              <a:t>pitch angle (</a:t>
            </a:r>
            <a:r>
              <a:rPr lang="el-GR" sz="1800" b="0" i="0" dirty="0" smtClean="0">
                <a:solidFill>
                  <a:schemeClr val="tx1"/>
                </a:solidFill>
                <a:latin typeface="Calibri" pitchFamily="34" charset="0"/>
              </a:rPr>
              <a:t>χ</a:t>
            </a:r>
            <a:r>
              <a:rPr lang="en-US" sz="1800" b="0" i="0" dirty="0" smtClean="0">
                <a:solidFill>
                  <a:schemeClr val="tx1"/>
                </a:solidFill>
                <a:latin typeface="Calibri" pitchFamily="34" charset="0"/>
              </a:rPr>
              <a:t>=v</a:t>
            </a:r>
            <a:r>
              <a:rPr lang="en-US" sz="1800" b="0" i="0" baseline="-25000" dirty="0" smtClean="0">
                <a:solidFill>
                  <a:schemeClr val="tx1"/>
                </a:solidFill>
                <a:latin typeface="Cambria Math"/>
                <a:ea typeface="Cambria Math"/>
                <a:sym typeface="Symbol"/>
              </a:rPr>
              <a:t>‖</a:t>
            </a:r>
            <a:r>
              <a:rPr lang="en-US" sz="1800" b="0" i="0" dirty="0" smtClean="0">
                <a:solidFill>
                  <a:schemeClr val="tx1"/>
                </a:solidFill>
                <a:latin typeface="Calibri" pitchFamily="34" charset="0"/>
              </a:rPr>
              <a:t>/v)</a:t>
            </a:r>
            <a:endParaRPr lang="en-US" sz="1800" b="0" i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0" y="990600"/>
            <a:ext cx="4572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Presently </a:t>
            </a:r>
            <a:r>
              <a:rPr lang="en-US" sz="2800" b="0" kern="0" dirty="0" smtClean="0">
                <a:solidFill>
                  <a:schemeClr val="tx1"/>
                </a:solidFill>
                <a:latin typeface="Calibri" pitchFamily="34" charset="0"/>
              </a:rPr>
              <a:t>f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 is considered independent of </a:t>
            </a:r>
            <a:r>
              <a:rPr lang="el-GR" sz="2800" b="0" i="0" kern="0" dirty="0" smtClean="0">
                <a:solidFill>
                  <a:schemeClr val="tx1"/>
                </a:solidFill>
                <a:latin typeface="Calibri" pitchFamily="34" charset="0"/>
              </a:rPr>
              <a:t>χ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Not a good approximation for beam ions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Overpredicts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trapped </a:t>
            </a:r>
            <a:r>
              <a:rPr lang="en-US" sz="2400" b="0" i="0" kern="0" dirty="0" err="1" smtClean="0">
                <a:solidFill>
                  <a:schemeClr val="accent2"/>
                </a:solidFill>
                <a:latin typeface="Calibri" pitchFamily="34" charset="0"/>
              </a:rPr>
              <a:t>frac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.: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59666"/>
            <a:ext cx="4114800" cy="184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5105400"/>
            <a:ext cx="525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Future: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Use </a:t>
            </a:r>
            <a:r>
              <a:rPr lang="en-US" sz="2400" b="0" kern="0" dirty="0" smtClean="0">
                <a:solidFill>
                  <a:schemeClr val="accent2"/>
                </a:solidFill>
                <a:latin typeface="Calibri" pitchFamily="34" charset="0"/>
              </a:rPr>
              <a:t>f 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from </a:t>
            </a:r>
            <a:r>
              <a:rPr lang="en-US" sz="2400" b="0" i="0" kern="0" dirty="0" smtClean="0">
                <a:solidFill>
                  <a:schemeClr val="accent2"/>
                </a:solidFill>
                <a:latin typeface="Courier New" pitchFamily="49" charset="0"/>
              </a:rPr>
              <a:t>TRANSP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 directly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Consider circulating E.P.s as well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800" y="3304401"/>
            <a:ext cx="1914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i="0" dirty="0" smtClean="0">
                <a:latin typeface="Calibri" pitchFamily="34" charset="0"/>
              </a:rPr>
              <a:t>NSTX 121090 @ 0.59-0.60 s</a:t>
            </a:r>
            <a:endParaRPr lang="en-US" b="0" i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Abstract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74725"/>
            <a:ext cx="6600825" cy="55784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The RWM is identified in NSTX by a variety of observations</a:t>
            </a: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36322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4724400"/>
            <a:ext cx="868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Change in plasma rotation frequency, </a:t>
            </a:r>
            <a:r>
              <a:rPr lang="el-GR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ω</a:t>
            </a:r>
            <a:r>
              <a:rPr lang="el-GR" sz="2400" b="0" i="0" kern="0" baseline="-25000" dirty="0" smtClean="0">
                <a:solidFill>
                  <a:schemeClr val="accent2"/>
                </a:solidFill>
                <a:latin typeface="Calibri" pitchFamily="34" charset="0"/>
              </a:rPr>
              <a:t>φ</a:t>
            </a:r>
            <a:endParaRPr lang="en-US" sz="2400" b="0" i="0" kern="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Growing 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signal on low frequency </a:t>
            </a:r>
            <a:r>
              <a:rPr lang="en-US" sz="2400" b="0" i="0" kern="0" dirty="0" err="1">
                <a:solidFill>
                  <a:schemeClr val="accent2"/>
                </a:solidFill>
                <a:latin typeface="Calibri" pitchFamily="34" charset="0"/>
              </a:rPr>
              <a:t>poloidal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magnetic 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sensors</a:t>
            </a:r>
            <a:endParaRPr lang="en-US" sz="2400" b="0" i="0" kern="0" dirty="0">
              <a:solidFill>
                <a:schemeClr val="accent2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Global collapse in USXR signals, with no clear phase 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inversion</a:t>
            </a:r>
            <a:endParaRPr lang="en-US" sz="2400" b="0" i="0" kern="0" dirty="0">
              <a:solidFill>
                <a:schemeClr val="accent2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Causes a collapse in </a:t>
            </a:r>
            <a:r>
              <a:rPr lang="el-GR" sz="2400" b="0" i="0" kern="0" dirty="0">
                <a:solidFill>
                  <a:schemeClr val="accent2"/>
                </a:solidFill>
                <a:latin typeface="Calibri" pitchFamily="34" charset="0"/>
              </a:rPr>
              <a:t>β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and disruption of the 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plasma</a:t>
            </a:r>
            <a:endParaRPr lang="en-US" sz="24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533400" y="1752600"/>
            <a:ext cx="1673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b="0" i="0" dirty="0">
                <a:latin typeface="Calibri" pitchFamily="34" charset="0"/>
              </a:rPr>
              <a:t>NSTX 130235 @ 0.746 s</a:t>
            </a:r>
          </a:p>
        </p:txBody>
      </p:sp>
      <p:sp>
        <p:nvSpPr>
          <p:cNvPr id="8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4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4343400" y="1066800"/>
            <a:ext cx="147187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upper B</a:t>
            </a:r>
            <a:r>
              <a:rPr lang="en-US" i="0" baseline="-25000" dirty="0" smtClean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n=1 </a:t>
            </a: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sensor</a:t>
            </a:r>
            <a:endParaRPr lang="en-US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343400" y="1856601"/>
            <a:ext cx="1430200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upper B</a:t>
            </a:r>
            <a:r>
              <a:rPr lang="en-US" i="0" baseline="-25000" dirty="0" smtClean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n=1 </a:t>
            </a: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phase</a:t>
            </a:r>
            <a:endParaRPr lang="en-US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343400" y="2743200"/>
            <a:ext cx="1455911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lower B</a:t>
            </a:r>
            <a:r>
              <a:rPr lang="en-US" i="0" baseline="-25000" dirty="0" smtClean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n=1 </a:t>
            </a: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sensor</a:t>
            </a:r>
            <a:endParaRPr lang="en-US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343400" y="3581400"/>
            <a:ext cx="1471878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upper B</a:t>
            </a:r>
            <a:r>
              <a:rPr lang="en-US" i="0" baseline="-25000" dirty="0" smtClean="0">
                <a:solidFill>
                  <a:srgbClr val="FF0000"/>
                </a:solidFill>
                <a:latin typeface="Calibri" pitchFamily="34" charset="0"/>
              </a:rPr>
              <a:t>p</a:t>
            </a: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n=2</a:t>
            </a: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 sensor</a:t>
            </a:r>
            <a:endParaRPr lang="en-US" i="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NSTX 121083 @ 0.475 RWM characteristics</a:t>
            </a: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9144000" cy="36369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Present isotropic distribution function for energetic particles overestimates the trapped ion fraction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9144000" cy="410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0668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First-order check: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MISK isotropic f overestimates the trapped ion fraction (compared to TRANSP).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2667000"/>
            <a:ext cx="3050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NSTX 121090 @ 0.59-0.60 s</a:t>
            </a:r>
            <a:endParaRPr lang="en-US" sz="2000" b="0" i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ourier New" pitchFamily="49" charset="0"/>
              </a:rPr>
              <a:t>MISK</a:t>
            </a:r>
            <a:r>
              <a:rPr lang="en-US" sz="2800" dirty="0" smtClean="0">
                <a:latin typeface="Calibri" pitchFamily="34" charset="0"/>
              </a:rPr>
              <a:t> sometimes </a:t>
            </a:r>
            <a:r>
              <a:rPr lang="en-US" sz="2800" dirty="0" err="1" smtClean="0">
                <a:latin typeface="Calibri" pitchFamily="34" charset="0"/>
              </a:rPr>
              <a:t>overpredicts</a:t>
            </a:r>
            <a:r>
              <a:rPr lang="en-US" sz="2800" dirty="0" smtClean="0">
                <a:latin typeface="Calibri" pitchFamily="34" charset="0"/>
              </a:rPr>
              <a:t> stability</a:t>
            </a:r>
            <a:endParaRPr lang="en-US" sz="2800" dirty="0" smtClean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828800"/>
            <a:ext cx="43434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4343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rot="5400000">
            <a:off x="1981200" y="3810000"/>
            <a:ext cx="381000" cy="3810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6172200" y="4038600"/>
            <a:ext cx="685800" cy="3048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905000" y="1524000"/>
            <a:ext cx="1081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unstable</a:t>
            </a:r>
            <a:endParaRPr lang="en-US" sz="2000" b="0" i="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7000" y="1447800"/>
            <a:ext cx="811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stable</a:t>
            </a:r>
            <a:endParaRPr lang="en-US" sz="2000" b="0" i="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5238690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128856 @ 0.529</a:t>
            </a:r>
            <a:endParaRPr lang="en-US" sz="2000" b="0" i="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5335" y="5257800"/>
            <a:ext cx="1891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133367 @ 0.635</a:t>
            </a:r>
            <a:endParaRPr lang="en-US" sz="2000" b="0" i="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i="0" kern="0" dirty="0" err="1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Perturbative</a:t>
            </a:r>
            <a:r>
              <a:rPr lang="en-US" sz="3600" i="0" kern="0" dirty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 vs. Self-consistent Approaches 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i="0" kern="0" dirty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and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i="0" kern="0" dirty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Three Roots of the RWM Dispersion 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γ</a:t>
            </a:r>
            <a:r>
              <a:rPr lang="en-US" sz="2800" smtClean="0">
                <a:latin typeface="Calibri" pitchFamily="34" charset="0"/>
              </a:rPr>
              <a:t> is found with a self-consistent or perturbative approach 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5991225" cy="23907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46085" name="TextBox 14"/>
          <p:cNvSpPr txBox="1">
            <a:spLocks noChangeArrowheads="1"/>
          </p:cNvSpPr>
          <p:nvPr/>
        </p:nvSpPr>
        <p:spPr bwMode="auto">
          <a:xfrm>
            <a:off x="838200" y="1219200"/>
            <a:ext cx="5343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latin typeface="Calibri" pitchFamily="34" charset="0"/>
              </a:rPr>
              <a:t>The self-consistent (MARS) approach: solve for </a:t>
            </a:r>
            <a:r>
              <a:rPr lang="el-GR" sz="1600" b="0" i="0">
                <a:latin typeface="Calibri" pitchFamily="34" charset="0"/>
              </a:rPr>
              <a:t>γ</a:t>
            </a:r>
            <a:r>
              <a:rPr lang="en-US" sz="1600" b="0" i="0">
                <a:latin typeface="Calibri" pitchFamily="34" charset="0"/>
              </a:rPr>
              <a:t> and </a:t>
            </a:r>
            <a:r>
              <a:rPr lang="el-GR" sz="1600" b="0" i="0">
                <a:latin typeface="Calibri" pitchFamily="34" charset="0"/>
              </a:rPr>
              <a:t>ω</a:t>
            </a:r>
            <a:r>
              <a:rPr lang="en-US" sz="1600" b="0" i="0">
                <a:latin typeface="Calibri" pitchFamily="34" charset="0"/>
              </a:rPr>
              <a:t> from:</a:t>
            </a: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419600"/>
            <a:ext cx="2552700" cy="6096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46087" name="TextBox 16"/>
          <p:cNvSpPr txBox="1">
            <a:spLocks noChangeArrowheads="1"/>
          </p:cNvSpPr>
          <p:nvPr/>
        </p:nvSpPr>
        <p:spPr bwMode="auto">
          <a:xfrm>
            <a:off x="838200" y="3962400"/>
            <a:ext cx="50180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latin typeface="Calibri" pitchFamily="34" charset="0"/>
              </a:rPr>
              <a:t>The perturbative (MISK) approach: solve for </a:t>
            </a:r>
            <a:r>
              <a:rPr lang="el-GR" sz="1600" b="0" i="0">
                <a:latin typeface="Calibri" pitchFamily="34" charset="0"/>
              </a:rPr>
              <a:t>γ</a:t>
            </a:r>
            <a:r>
              <a:rPr lang="en-US" sz="1600" b="0" i="0">
                <a:latin typeface="Calibri" pitchFamily="34" charset="0"/>
              </a:rPr>
              <a:t> and </a:t>
            </a:r>
            <a:r>
              <a:rPr lang="el-GR" sz="1600" b="0" i="0">
                <a:latin typeface="Calibri" pitchFamily="34" charset="0"/>
              </a:rPr>
              <a:t>ω</a:t>
            </a:r>
            <a:r>
              <a:rPr lang="en-US" sz="1600" b="0" i="0">
                <a:latin typeface="Calibri" pitchFamily="34" charset="0"/>
              </a:rPr>
              <a:t> from:</a:t>
            </a:r>
          </a:p>
        </p:txBody>
      </p:sp>
      <p:sp>
        <p:nvSpPr>
          <p:cNvPr id="46088" name="TextBox 17"/>
          <p:cNvSpPr txBox="1">
            <a:spLocks noChangeArrowheads="1"/>
          </p:cNvSpPr>
          <p:nvPr/>
        </p:nvSpPr>
        <p:spPr bwMode="auto">
          <a:xfrm>
            <a:off x="838200" y="5148263"/>
            <a:ext cx="76406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latin typeface="Calibri" pitchFamily="34" charset="0"/>
              </a:rPr>
              <a:t>with </a:t>
            </a:r>
            <a:r>
              <a:rPr lang="el-GR" sz="1600" b="0" i="0">
                <a:latin typeface="Calibri" pitchFamily="34" charset="0"/>
              </a:rPr>
              <a:t>δ</a:t>
            </a:r>
            <a:r>
              <a:rPr lang="en-US" sz="1600" b="0" i="0">
                <a:latin typeface="Calibri" pitchFamily="34" charset="0"/>
              </a:rPr>
              <a:t>W</a:t>
            </a:r>
            <a:r>
              <a:rPr lang="el-GR" sz="1600" b="0" i="0" baseline="-25000">
                <a:latin typeface="Calibri" pitchFamily="34" charset="0"/>
              </a:rPr>
              <a:t>∞</a:t>
            </a:r>
            <a:r>
              <a:rPr lang="en-US" sz="1600" b="0" i="0">
                <a:latin typeface="Calibri" pitchFamily="34" charset="0"/>
              </a:rPr>
              <a:t> and </a:t>
            </a:r>
            <a:r>
              <a:rPr lang="el-GR" sz="1600" b="0" i="0">
                <a:latin typeface="Calibri" pitchFamily="34" charset="0"/>
              </a:rPr>
              <a:t>δ</a:t>
            </a:r>
            <a:r>
              <a:rPr lang="en-US" sz="1600" b="0" i="0">
                <a:latin typeface="Calibri" pitchFamily="34" charset="0"/>
              </a:rPr>
              <a:t>W</a:t>
            </a:r>
            <a:r>
              <a:rPr lang="en-US" sz="1600" b="0" i="0" baseline="-25000">
                <a:latin typeface="Calibri" pitchFamily="34" charset="0"/>
              </a:rPr>
              <a:t>b</a:t>
            </a:r>
            <a:r>
              <a:rPr lang="en-US" sz="1600" b="0" i="0">
                <a:latin typeface="Calibri" pitchFamily="34" charset="0"/>
              </a:rPr>
              <a:t> from PEST.  There are three main differences between the approaches:</a:t>
            </a:r>
          </a:p>
        </p:txBody>
      </p:sp>
      <p:sp>
        <p:nvSpPr>
          <p:cNvPr id="46089" name="TextBox 18"/>
          <p:cNvSpPr txBox="1">
            <a:spLocks noChangeArrowheads="1"/>
          </p:cNvSpPr>
          <p:nvPr/>
        </p:nvSpPr>
        <p:spPr bwMode="auto">
          <a:xfrm>
            <a:off x="914400" y="5562600"/>
            <a:ext cx="76200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600" b="0" i="0">
                <a:latin typeface="Calibri" pitchFamily="34" charset="0"/>
              </a:rPr>
              <a:t>The way that rational surfaces are treated. </a:t>
            </a:r>
          </a:p>
          <a:p>
            <a:pPr marL="342900" indent="-342900">
              <a:buFontTx/>
              <a:buAutoNum type="arabicPeriod"/>
            </a:pPr>
            <a:r>
              <a:rPr lang="en-US" sz="1600" b="0" i="0">
                <a:latin typeface="Calibri" pitchFamily="34" charset="0"/>
              </a:rPr>
              <a:t>Whether </a:t>
            </a:r>
            <a:r>
              <a:rPr lang="el-GR" sz="1600" b="0" i="0">
                <a:latin typeface="Calibri" pitchFamily="34" charset="0"/>
              </a:rPr>
              <a:t>ξ</a:t>
            </a:r>
            <a:r>
              <a:rPr lang="en-US" sz="1600" b="0" i="0">
                <a:latin typeface="Calibri" pitchFamily="34" charset="0"/>
              </a:rPr>
              <a:t> is changed or unchanged by kinetic effects. </a:t>
            </a:r>
          </a:p>
          <a:p>
            <a:pPr marL="342900" indent="-342900">
              <a:buFontTx/>
              <a:buAutoNum type="arabicPeriod"/>
            </a:pPr>
            <a:r>
              <a:rPr lang="en-US" sz="1600" b="0" i="0">
                <a:latin typeface="Calibri" pitchFamily="34" charset="0"/>
              </a:rPr>
              <a:t>Whether </a:t>
            </a:r>
            <a:r>
              <a:rPr lang="el-GR" sz="1600" b="0" i="0">
                <a:latin typeface="Calibri" pitchFamily="34" charset="0"/>
              </a:rPr>
              <a:t>γ</a:t>
            </a:r>
            <a:r>
              <a:rPr lang="en-US" sz="1600" b="0" i="0">
                <a:latin typeface="Calibri" pitchFamily="34" charset="0"/>
              </a:rPr>
              <a:t> and </a:t>
            </a:r>
            <a:r>
              <a:rPr lang="el-GR" sz="1600" b="0" i="0">
                <a:latin typeface="Calibri" pitchFamily="34" charset="0"/>
              </a:rPr>
              <a:t>ω</a:t>
            </a:r>
            <a:r>
              <a:rPr lang="en-US" sz="1600" b="0" i="0">
                <a:latin typeface="Calibri" pitchFamily="34" charset="0"/>
              </a:rPr>
              <a:t> are non-linearly included in the calculation.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Rational surfaces are treated differently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5991225" cy="23907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47109" name="TextBox 14"/>
          <p:cNvSpPr txBox="1">
            <a:spLocks noChangeArrowheads="1"/>
          </p:cNvSpPr>
          <p:nvPr/>
        </p:nvSpPr>
        <p:spPr bwMode="auto">
          <a:xfrm>
            <a:off x="838200" y="1219200"/>
            <a:ext cx="5343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latin typeface="Calibri" pitchFamily="34" charset="0"/>
              </a:rPr>
              <a:t>The self-consistent (MARS) approach: solve for </a:t>
            </a:r>
            <a:r>
              <a:rPr lang="el-GR" sz="1600" b="0" i="0">
                <a:latin typeface="Calibri" pitchFamily="34" charset="0"/>
              </a:rPr>
              <a:t>γ</a:t>
            </a:r>
            <a:r>
              <a:rPr lang="en-US" sz="1600" b="0" i="0">
                <a:latin typeface="Calibri" pitchFamily="34" charset="0"/>
              </a:rPr>
              <a:t> and </a:t>
            </a:r>
            <a:r>
              <a:rPr lang="el-GR" sz="1600" b="0" i="0">
                <a:latin typeface="Calibri" pitchFamily="34" charset="0"/>
              </a:rPr>
              <a:t>ω</a:t>
            </a:r>
            <a:r>
              <a:rPr lang="en-US" sz="1600" b="0" i="0">
                <a:latin typeface="Calibri" pitchFamily="34" charset="0"/>
              </a:rPr>
              <a:t> from:</a:t>
            </a:r>
          </a:p>
        </p:txBody>
      </p:sp>
      <p:sp>
        <p:nvSpPr>
          <p:cNvPr id="47110" name="Oval 9"/>
          <p:cNvSpPr>
            <a:spLocks noChangeArrowheads="1"/>
          </p:cNvSpPr>
          <p:nvPr/>
        </p:nvSpPr>
        <p:spPr bwMode="auto">
          <a:xfrm>
            <a:off x="4419600" y="1981200"/>
            <a:ext cx="2362200" cy="5334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47111" name="Straight Arrow Connector 11"/>
          <p:cNvCxnSpPr>
            <a:cxnSpLocks noChangeShapeType="1"/>
          </p:cNvCxnSpPr>
          <p:nvPr/>
        </p:nvCxnSpPr>
        <p:spPr bwMode="auto">
          <a:xfrm rot="10800000">
            <a:off x="5715000" y="2590800"/>
            <a:ext cx="1981200" cy="18288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TextBox 13"/>
          <p:cNvSpPr txBox="1"/>
          <p:nvPr/>
        </p:nvSpPr>
        <p:spPr>
          <a:xfrm>
            <a:off x="838200" y="4419600"/>
            <a:ext cx="7620000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600" b="0" i="0" dirty="0">
                <a:solidFill>
                  <a:srgbClr val="FF0000"/>
                </a:solidFill>
                <a:latin typeface="Calibri" pitchFamily="34" charset="0"/>
              </a:rPr>
              <a:t>MARS-K: “continuum damping included through MHD terms”.  This term includes parallel sound wave damping.</a:t>
            </a:r>
          </a:p>
        </p:txBody>
      </p:sp>
      <p:sp>
        <p:nvSpPr>
          <p:cNvPr id="47113" name="TextBox 16"/>
          <p:cNvSpPr txBox="1">
            <a:spLocks noChangeArrowheads="1"/>
          </p:cNvSpPr>
          <p:nvPr/>
        </p:nvSpPr>
        <p:spPr bwMode="auto">
          <a:xfrm>
            <a:off x="838200" y="5410200"/>
            <a:ext cx="830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latin typeface="Calibri" pitchFamily="34" charset="0"/>
              </a:rPr>
              <a:t>In MISK a layer of surfaces at a rational ±</a:t>
            </a:r>
            <a:r>
              <a:rPr lang="el-GR" sz="1600" b="0" i="0">
                <a:latin typeface="Calibri" pitchFamily="34" charset="0"/>
              </a:rPr>
              <a:t>Δ</a:t>
            </a:r>
            <a:r>
              <a:rPr lang="en-US" sz="1600" b="0" i="0">
                <a:latin typeface="Calibri" pitchFamily="34" charset="0"/>
              </a:rPr>
              <a:t>q is removed from the calculation and treated separately through shear Alfvén damping.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Unchanging </a:t>
            </a:r>
            <a:r>
              <a:rPr lang="el-GR" sz="2800" smtClean="0">
                <a:latin typeface="Calibri" pitchFamily="34" charset="0"/>
              </a:rPr>
              <a:t>ξ</a:t>
            </a:r>
            <a:r>
              <a:rPr lang="en-US" sz="2800" smtClean="0">
                <a:latin typeface="Calibri" pitchFamily="34" charset="0"/>
              </a:rPr>
              <a:t> may be a good assumption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40624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48133" name="Text Box 32"/>
          <p:cNvSpPr txBox="1">
            <a:spLocks noChangeArrowheads="1"/>
          </p:cNvSpPr>
          <p:nvPr/>
        </p:nvSpPr>
        <p:spPr bwMode="auto">
          <a:xfrm>
            <a:off x="7010400" y="5943600"/>
            <a:ext cx="1801813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accent1"/>
                </a:solidFill>
                <a:latin typeface="Calibri" pitchFamily="34" charset="0"/>
              </a:rPr>
              <a:t>(Y. Liu, APS DPP 2008)</a:t>
            </a:r>
          </a:p>
        </p:txBody>
      </p:sp>
      <p:sp>
        <p:nvSpPr>
          <p:cNvPr id="48134" name="TextBox 5"/>
          <p:cNvSpPr txBox="1">
            <a:spLocks noChangeArrowheads="1"/>
          </p:cNvSpPr>
          <p:nvPr/>
        </p:nvSpPr>
        <p:spPr bwMode="auto">
          <a:xfrm>
            <a:off x="381000" y="1219200"/>
            <a:ext cx="6630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latin typeface="Calibri" pitchFamily="34" charset="0"/>
              </a:rPr>
              <a:t>For DIII-D shot 125701, the eignfunction doesn’t change due to kinetic effects.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Non-linear inclusion of </a:t>
            </a:r>
            <a:r>
              <a:rPr lang="el-GR" sz="2800" smtClean="0">
                <a:latin typeface="Calibri" pitchFamily="34" charset="0"/>
              </a:rPr>
              <a:t>γ</a:t>
            </a:r>
            <a:r>
              <a:rPr lang="en-US" sz="2800" smtClean="0">
                <a:latin typeface="Calibri" pitchFamily="34" charset="0"/>
              </a:rPr>
              <a:t> and </a:t>
            </a:r>
            <a:r>
              <a:rPr lang="el-GR" sz="2800" smtClean="0">
                <a:latin typeface="Calibri" pitchFamily="34" charset="0"/>
              </a:rPr>
              <a:t>ω</a:t>
            </a:r>
            <a:r>
              <a:rPr lang="en-US" sz="2800" smtClean="0">
                <a:latin typeface="Calibri" pitchFamily="34" charset="0"/>
              </a:rPr>
              <a:t> can be achieved in the perturbative approach through iteration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2552700" cy="6096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5562600" y="1600200"/>
            <a:ext cx="2835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latin typeface="Calibri" pitchFamily="34" charset="0"/>
              </a:rPr>
              <a:t>Example: NSTX 121083 @ 0.475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2362200"/>
          <a:ext cx="7696199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9457"/>
                <a:gridCol w="1099457"/>
                <a:gridCol w="1099457"/>
                <a:gridCol w="1099457"/>
                <a:gridCol w="1099457"/>
                <a:gridCol w="1099457"/>
                <a:gridCol w="109945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i="0" baseline="0" dirty="0">
                        <a:latin typeface="Calibri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/>
                        <a:t>τ</a:t>
                      </a:r>
                      <a:r>
                        <a:rPr lang="en-US" sz="2000" baseline="-25000" dirty="0" smtClean="0"/>
                        <a:t>w</a:t>
                      </a:r>
                      <a:r>
                        <a:rPr lang="en-US" sz="2000" baseline="0" dirty="0" smtClean="0"/>
                        <a:t> = 0.1ms</a:t>
                      </a:r>
                      <a:endParaRPr lang="en-US" sz="2000" b="0" i="0" baseline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aseline="0" dirty="0" smtClean="0"/>
                        <a:t>τ</a:t>
                      </a:r>
                      <a:r>
                        <a:rPr lang="en-US" sz="2000" baseline="-25000" dirty="0" smtClean="0"/>
                        <a:t>w</a:t>
                      </a:r>
                      <a:r>
                        <a:rPr lang="en-US" sz="2000" baseline="0" dirty="0" smtClean="0"/>
                        <a:t> = 0.5ms</a:t>
                      </a:r>
                      <a:endParaRPr lang="en-US" sz="2000" b="0" i="0" baseline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baseline="0" dirty="0" smtClean="0"/>
                        <a:t>τ</a:t>
                      </a:r>
                      <a:r>
                        <a:rPr lang="en-US" sz="2000" baseline="-25000" dirty="0" smtClean="0"/>
                        <a:t>w</a:t>
                      </a:r>
                      <a:r>
                        <a:rPr lang="en-US" sz="2000" baseline="0" dirty="0" smtClean="0"/>
                        <a:t> = 1.0ms</a:t>
                      </a:r>
                      <a:endParaRPr lang="en-US" sz="2000" b="0" i="0" baseline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Iteration</a:t>
                      </a:r>
                      <a:endParaRPr lang="en-US" sz="2000" b="0" i="0" baseline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/>
                        <a:t>γ</a:t>
                      </a:r>
                      <a:endParaRPr lang="en-US" sz="2000" b="0" i="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/>
                        <a:t>ω</a:t>
                      </a:r>
                      <a:endParaRPr lang="en-US" sz="2000" b="0" i="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/>
                        <a:t>γ</a:t>
                      </a:r>
                      <a:endParaRPr lang="en-US" sz="2000" b="0" i="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/>
                        <a:t>ω</a:t>
                      </a:r>
                      <a:endParaRPr lang="en-US" sz="2000" b="0" i="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/>
                        <a:t>γ</a:t>
                      </a:r>
                      <a:endParaRPr lang="en-US" sz="2000" b="0" i="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/>
                        <a:t>ω</a:t>
                      </a:r>
                      <a:endParaRPr lang="en-US" sz="2000" b="0" i="0" baseline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0</a:t>
                      </a:r>
                      <a:endParaRPr lang="en-US" sz="2000" b="0" i="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-2577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-1576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-515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-315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-258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-158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1</a:t>
                      </a:r>
                      <a:endParaRPr lang="en-US" sz="2000" b="0" i="0" baseline="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-4906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431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-508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-172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-256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-139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2</a:t>
                      </a:r>
                      <a:endParaRPr lang="en-US" sz="2000" b="0" i="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-5619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800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-505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-177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-257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-140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3</a:t>
                      </a:r>
                      <a:endParaRPr lang="en-US" sz="2000" b="0" i="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-5745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828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-504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-179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4</a:t>
                      </a:r>
                      <a:endParaRPr lang="en-US" sz="2000" b="0" i="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-5834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835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5</a:t>
                      </a:r>
                      <a:endParaRPr lang="en-US" sz="2000" b="0" i="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-5855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838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/>
                        <a:t>6</a:t>
                      </a:r>
                      <a:endParaRPr lang="en-US" sz="2000" b="0" i="0" baseline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-5835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819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The effect of iteration depends on the magnitudes of </a:t>
            </a:r>
            <a:r>
              <a:rPr lang="el-GR" sz="2800" smtClean="0">
                <a:latin typeface="Calibri" pitchFamily="34" charset="0"/>
              </a:rPr>
              <a:t>γ</a:t>
            </a:r>
            <a:r>
              <a:rPr lang="en-US" sz="2800" smtClean="0">
                <a:latin typeface="Calibri" pitchFamily="34" charset="0"/>
              </a:rPr>
              <a:t>, </a:t>
            </a:r>
            <a:r>
              <a:rPr lang="el-GR" sz="2800" smtClean="0">
                <a:latin typeface="Calibri" pitchFamily="34" charset="0"/>
              </a:rPr>
              <a:t>ω</a:t>
            </a:r>
            <a:endParaRPr lang="en-US" sz="2800" smtClean="0">
              <a:latin typeface="Calibri" pitchFamily="34" charset="0"/>
            </a:endParaRPr>
          </a:p>
        </p:txBody>
      </p:sp>
      <p:pic>
        <p:nvPicPr>
          <p:cNvPr id="50180" name="Picture 4" descr="stabilityplot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14400"/>
            <a:ext cx="7315200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The dispersion relation has three roots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" y="2286000"/>
            <a:ext cx="50387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1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057400"/>
            <a:ext cx="28067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32"/>
          <p:cNvSpPr txBox="1">
            <a:spLocks noChangeArrowheads="1"/>
          </p:cNvSpPr>
          <p:nvPr/>
        </p:nvSpPr>
        <p:spPr bwMode="auto">
          <a:xfrm>
            <a:off x="3352800" y="5943600"/>
            <a:ext cx="1801813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400">
                <a:solidFill>
                  <a:schemeClr val="accent1"/>
                </a:solidFill>
                <a:latin typeface="Calibri" pitchFamily="34" charset="0"/>
              </a:rPr>
              <a:t>(Y. Liu, APS DPP 2008)</a:t>
            </a:r>
          </a:p>
        </p:txBody>
      </p:sp>
      <p:pic>
        <p:nvPicPr>
          <p:cNvPr id="51207" name="Picture 7" descr="rootcontour_1.eps"/>
          <p:cNvPicPr>
            <a:picLocks noChangeAspect="1"/>
          </p:cNvPicPr>
          <p:nvPr/>
        </p:nvPicPr>
        <p:blipFill>
          <a:blip r:embed="rId7" cstate="print"/>
          <a:srcRect b="4041"/>
          <a:stretch>
            <a:fillRect/>
          </a:stretch>
        </p:blipFill>
        <p:spPr bwMode="auto">
          <a:xfrm>
            <a:off x="5867400" y="3048000"/>
            <a:ext cx="30178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208" name="Straight Arrow Connector 9"/>
          <p:cNvCxnSpPr>
            <a:cxnSpLocks noChangeShapeType="1"/>
          </p:cNvCxnSpPr>
          <p:nvPr/>
        </p:nvCxnSpPr>
        <p:spPr bwMode="auto">
          <a:xfrm>
            <a:off x="838200" y="6323013"/>
            <a:ext cx="6248400" cy="15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1209" name="TextBox 10"/>
          <p:cNvSpPr txBox="1">
            <a:spLocks noChangeArrowheads="1"/>
          </p:cNvSpPr>
          <p:nvPr/>
        </p:nvSpPr>
        <p:spPr bwMode="auto">
          <a:xfrm>
            <a:off x="6477000" y="2709863"/>
            <a:ext cx="2055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latin typeface="Calibri" pitchFamily="34" charset="0"/>
              </a:rPr>
              <a:t>Plot contours of 1/|D|</a:t>
            </a:r>
          </a:p>
        </p:txBody>
      </p:sp>
      <p:cxnSp>
        <p:nvCxnSpPr>
          <p:cNvPr id="51210" name="Straight Connector 12"/>
          <p:cNvCxnSpPr>
            <a:cxnSpLocks noChangeShapeType="1"/>
          </p:cNvCxnSpPr>
          <p:nvPr/>
        </p:nvCxnSpPr>
        <p:spPr bwMode="auto">
          <a:xfrm rot="5400000">
            <a:off x="685800" y="6172200"/>
            <a:ext cx="30480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1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6896894" y="6133306"/>
            <a:ext cx="381000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212" name="TextBox 19"/>
          <p:cNvSpPr txBox="1">
            <a:spLocks noChangeArrowheads="1"/>
          </p:cNvSpPr>
          <p:nvPr/>
        </p:nvSpPr>
        <p:spPr bwMode="auto">
          <a:xfrm>
            <a:off x="7315200" y="5943600"/>
            <a:ext cx="331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0" i="0">
                <a:latin typeface="Calibri" pitchFamily="34" charset="0"/>
              </a:rPr>
              <a:t>ω</a:t>
            </a:r>
            <a:endParaRPr lang="en-US" sz="1600" b="0" i="0">
              <a:latin typeface="Calibri" pitchFamily="34" charset="0"/>
            </a:endParaRPr>
          </a:p>
        </p:txBody>
      </p:sp>
      <p:sp>
        <p:nvSpPr>
          <p:cNvPr id="51213" name="TextBox 20"/>
          <p:cNvSpPr txBox="1">
            <a:spLocks noChangeArrowheads="1"/>
          </p:cNvSpPr>
          <p:nvPr/>
        </p:nvSpPr>
        <p:spPr bwMode="auto">
          <a:xfrm>
            <a:off x="5638800" y="4267200"/>
            <a:ext cx="280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 b="0" i="0">
                <a:latin typeface="Calibri" pitchFamily="34" charset="0"/>
              </a:rPr>
              <a:t>γ</a:t>
            </a:r>
            <a:endParaRPr lang="en-US" sz="1600" b="0" i="0">
              <a:latin typeface="Calibri" pitchFamily="34" charset="0"/>
            </a:endParaRPr>
          </a:p>
        </p:txBody>
      </p:sp>
      <p:pic>
        <p:nvPicPr>
          <p:cNvPr id="51214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143000"/>
            <a:ext cx="83169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5" name="TextBox 22"/>
          <p:cNvSpPr txBox="1">
            <a:spLocks noChangeArrowheads="1"/>
          </p:cNvSpPr>
          <p:nvPr/>
        </p:nvSpPr>
        <p:spPr bwMode="auto">
          <a:xfrm>
            <a:off x="1066800" y="1905000"/>
            <a:ext cx="3886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latin typeface="Calibri" pitchFamily="34" charset="0"/>
              </a:rPr>
              <a:t>Liu’s simple example: a=0, c</a:t>
            </a:r>
            <a:r>
              <a:rPr lang="en-US" sz="1600" b="0" i="0" baseline="-25000">
                <a:latin typeface="Calibri" pitchFamily="34" charset="0"/>
              </a:rPr>
              <a:t>2</a:t>
            </a:r>
            <a:r>
              <a:rPr lang="en-US" sz="1600" b="0" i="0">
                <a:latin typeface="Calibri" pitchFamily="34" charset="0"/>
              </a:rPr>
              <a:t> = 0.18, </a:t>
            </a:r>
            <a:r>
              <a:rPr lang="el-GR" sz="1600" b="0" i="0">
                <a:latin typeface="Calibri" pitchFamily="34" charset="0"/>
              </a:rPr>
              <a:t>ω</a:t>
            </a:r>
            <a:r>
              <a:rPr lang="en-US" sz="1600" b="0" i="0" baseline="-25000">
                <a:latin typeface="Calibri" pitchFamily="34" charset="0"/>
              </a:rPr>
              <a:t>*T</a:t>
            </a:r>
            <a:r>
              <a:rPr lang="en-US" sz="1600" b="0" i="0">
                <a:latin typeface="Calibri" pitchFamily="34" charset="0"/>
              </a:rPr>
              <a:t>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5240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NSTX experimental results can not be explained with simple theories, but can potentially be explained by kinetic theory</a:t>
            </a:r>
            <a:endParaRPr lang="en-US" sz="2800" baseline="-25000" dirty="0" smtClean="0">
              <a:latin typeface="Calibri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28600" y="4267200"/>
            <a:ext cx="4267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Simple theories: “critical” 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rotation</a:t>
            </a:r>
            <a:endParaRPr lang="en-US" sz="2400" b="0" i="0" kern="0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342900" indent="-342900" eaLnBrk="0" hangingPunct="0">
              <a:defRPr/>
            </a:pP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Kinetic 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theory 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can potentially explain NSTX experimental results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5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3043535"/>
            <a:ext cx="4055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i="0" dirty="0" smtClean="0">
                <a:latin typeface="Calibri" pitchFamily="34" charset="0"/>
              </a:rPr>
              <a:t>wide range of marginal profiles</a:t>
            </a:r>
            <a:endParaRPr lang="en-US" sz="2400" b="0" i="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25240"/>
            <a:ext cx="4572000" cy="2035098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20" name="Straight Arrow Connector 19"/>
          <p:cNvCxnSpPr/>
          <p:nvPr/>
        </p:nvCxnSpPr>
        <p:spPr bwMode="auto">
          <a:xfrm rot="5400000" flipH="1" flipV="1">
            <a:off x="5410200" y="5486400"/>
            <a:ext cx="609600" cy="304800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81600" y="5862935"/>
            <a:ext cx="113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i="0" dirty="0" smtClean="0">
                <a:latin typeface="Calibri" pitchFamily="34" charset="0"/>
              </a:rPr>
              <a:t>stable!!</a:t>
            </a:r>
            <a:endParaRPr lang="en-US" sz="2400" b="0" i="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8600" y="4343400"/>
            <a:ext cx="934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i="0" dirty="0" smtClean="0">
                <a:solidFill>
                  <a:srgbClr val="FF0000"/>
                </a:solidFill>
                <a:latin typeface="Calibri" pitchFamily="34" charset="0"/>
              </a:rPr>
              <a:t>stable</a:t>
            </a:r>
            <a:endParaRPr lang="en-US" sz="2400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7600" y="5862935"/>
            <a:ext cx="125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i="0" dirty="0" smtClean="0">
                <a:solidFill>
                  <a:schemeClr val="tx1"/>
                </a:solidFill>
                <a:latin typeface="Calibri" pitchFamily="34" charset="0"/>
              </a:rPr>
              <a:t>unstable</a:t>
            </a:r>
            <a:endParaRPr lang="en-US" sz="2400" b="0" i="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 flipH="1" flipV="1">
            <a:off x="7581903" y="5524501"/>
            <a:ext cx="609599" cy="228601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5400000">
            <a:off x="7924800" y="4876800"/>
            <a:ext cx="457200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 l="17323" t="1754" b="35088"/>
          <a:stretch>
            <a:fillRect/>
          </a:stretch>
        </p:blipFill>
        <p:spPr bwMode="auto">
          <a:xfrm>
            <a:off x="457200" y="990600"/>
            <a:ext cx="4000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reeform 23"/>
          <p:cNvSpPr/>
          <p:nvPr/>
        </p:nvSpPr>
        <p:spPr bwMode="auto">
          <a:xfrm>
            <a:off x="591386" y="1315472"/>
            <a:ext cx="640824" cy="1653355"/>
          </a:xfrm>
          <a:custGeom>
            <a:avLst/>
            <a:gdLst>
              <a:gd name="connsiteX0" fmla="*/ 379142 w 640824"/>
              <a:gd name="connsiteY0" fmla="*/ 0 h 1653355"/>
              <a:gd name="connsiteX1" fmla="*/ 553101 w 640824"/>
              <a:gd name="connsiteY1" fmla="*/ 472812 h 1653355"/>
              <a:gd name="connsiteX2" fmla="*/ 628929 w 640824"/>
              <a:gd name="connsiteY2" fmla="*/ 950084 h 1653355"/>
              <a:gd name="connsiteX3" fmla="*/ 481733 w 640824"/>
              <a:gd name="connsiteY3" fmla="*/ 1427356 h 1653355"/>
              <a:gd name="connsiteX4" fmla="*/ 80289 w 640824"/>
              <a:gd name="connsiteY4" fmla="*/ 1632539 h 1653355"/>
              <a:gd name="connsiteX5" fmla="*/ 0 w 640824"/>
              <a:gd name="connsiteY5" fmla="*/ 1552250 h 1653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824" h="1653355">
                <a:moveTo>
                  <a:pt x="379142" y="0"/>
                </a:moveTo>
                <a:cubicBezTo>
                  <a:pt x="445306" y="157232"/>
                  <a:pt x="511470" y="314465"/>
                  <a:pt x="553101" y="472812"/>
                </a:cubicBezTo>
                <a:cubicBezTo>
                  <a:pt x="594732" y="631159"/>
                  <a:pt x="640824" y="790993"/>
                  <a:pt x="628929" y="950084"/>
                </a:cubicBezTo>
                <a:cubicBezTo>
                  <a:pt x="617034" y="1109175"/>
                  <a:pt x="573173" y="1313614"/>
                  <a:pt x="481733" y="1427356"/>
                </a:cubicBezTo>
                <a:cubicBezTo>
                  <a:pt x="390293" y="1541098"/>
                  <a:pt x="160578" y="1611723"/>
                  <a:pt x="80289" y="1632539"/>
                </a:cubicBezTo>
                <a:cubicBezTo>
                  <a:pt x="0" y="1653355"/>
                  <a:pt x="0" y="1602802"/>
                  <a:pt x="0" y="1552250"/>
                </a:cubicBezTo>
              </a:path>
            </a:pathLst>
          </a:custGeom>
          <a:solidFill>
            <a:srgbClr val="FFFF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60832" y="1231392"/>
            <a:ext cx="152400" cy="1709928"/>
          </a:xfrm>
          <a:prstGeom prst="rect">
            <a:avLst/>
          </a:prstGeom>
          <a:solidFill>
            <a:srgbClr val="FFFF00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85800" y="1231392"/>
            <a:ext cx="274320" cy="1219200"/>
          </a:xfrm>
          <a:prstGeom prst="rect">
            <a:avLst/>
          </a:prstGeom>
          <a:solidFill>
            <a:srgbClr val="FFFF00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60832" y="1066800"/>
            <a:ext cx="3685032" cy="164592"/>
          </a:xfrm>
          <a:prstGeom prst="rect">
            <a:avLst/>
          </a:prstGeom>
          <a:solidFill>
            <a:srgbClr val="FFFF00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4" name="Right Triangle 33"/>
          <p:cNvSpPr/>
          <p:nvPr/>
        </p:nvSpPr>
        <p:spPr bwMode="auto">
          <a:xfrm flipV="1">
            <a:off x="685800" y="1143000"/>
            <a:ext cx="685800" cy="228600"/>
          </a:xfrm>
          <a:prstGeom prst="rtTriangle">
            <a:avLst/>
          </a:prstGeom>
          <a:solidFill>
            <a:srgbClr val="FFFF00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6200000">
            <a:off x="269090" y="1788310"/>
            <a:ext cx="1081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</a:rPr>
              <a:t>unstable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37" name="Straight Connector 36"/>
          <p:cNvCxnSpPr>
            <a:stCxn id="24" idx="2"/>
          </p:cNvCxnSpPr>
          <p:nvPr/>
        </p:nvCxnSpPr>
        <p:spPr bwMode="auto">
          <a:xfrm flipH="1">
            <a:off x="1219200" y="2265556"/>
            <a:ext cx="1115" cy="1468244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533400" y="3733800"/>
            <a:ext cx="37338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2057400" y="3733800"/>
            <a:ext cx="47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000" b="0" i="0" dirty="0" smtClean="0">
                <a:latin typeface="Calibri" pitchFamily="34" charset="0"/>
              </a:rPr>
              <a:t>ω</a:t>
            </a:r>
            <a:r>
              <a:rPr lang="el-GR" sz="2000" b="0" i="0" baseline="-25000" dirty="0" smtClean="0">
                <a:latin typeface="Calibri" pitchFamily="34" charset="0"/>
              </a:rPr>
              <a:t>φ</a:t>
            </a:r>
            <a:endParaRPr lang="en-US" sz="2000" b="0" i="0" baseline="-25000" dirty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" y="190500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l-GR" sz="2000" b="0" i="0" dirty="0" smtClean="0">
                <a:latin typeface="Calibri" pitchFamily="34" charset="0"/>
              </a:rPr>
              <a:t>κ</a:t>
            </a:r>
            <a:endParaRPr lang="en-US" sz="2000" b="0" i="0" dirty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600" y="27240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0</a:t>
            </a:r>
            <a:endParaRPr lang="en-US" sz="2000" b="0" i="0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10476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1</a:t>
            </a:r>
            <a:endParaRPr lang="en-US" sz="2000" b="0" i="0" dirty="0"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098" y="3867090"/>
            <a:ext cx="1224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</a:rPr>
              <a:t>critical </a:t>
            </a:r>
            <a:r>
              <a:rPr lang="el-GR" sz="2000" b="0" i="0" dirty="0" smtClean="0">
                <a:solidFill>
                  <a:srgbClr val="FF0000"/>
                </a:solidFill>
                <a:latin typeface="Calibri" pitchFamily="34" charset="0"/>
              </a:rPr>
              <a:t>ω</a:t>
            </a:r>
            <a:r>
              <a:rPr lang="el-GR" sz="2000" b="0" i="0" baseline="-25000" dirty="0" smtClean="0">
                <a:solidFill>
                  <a:srgbClr val="FF0000"/>
                </a:solidFill>
                <a:latin typeface="Calibri" pitchFamily="34" charset="0"/>
              </a:rPr>
              <a:t>φ</a:t>
            </a:r>
            <a:endParaRPr lang="en-US" sz="2000" b="0" i="0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rot="5400000" flipH="1" flipV="1">
            <a:off x="1104900" y="3848100"/>
            <a:ext cx="228600" cy="158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i="0" kern="0" dirty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MISK and MARS-K Benchmarking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MISK and MARS-K were benchmarked</a:t>
            </a:r>
            <a:br>
              <a:rPr lang="en-US" sz="2800" smtClean="0">
                <a:latin typeface="Calibri" pitchFamily="34" charset="0"/>
              </a:rPr>
            </a:br>
            <a:r>
              <a:rPr lang="en-US" sz="2800" smtClean="0">
                <a:latin typeface="Calibri" pitchFamily="34" charset="0"/>
              </a:rPr>
              <a:t> using a Solov’ev equilibrium</a:t>
            </a:r>
          </a:p>
        </p:txBody>
      </p:sp>
      <p:sp>
        <p:nvSpPr>
          <p:cNvPr id="53252" name="Text Box 32"/>
          <p:cNvSpPr txBox="1">
            <a:spLocks noChangeArrowheads="1"/>
          </p:cNvSpPr>
          <p:nvPr/>
        </p:nvSpPr>
        <p:spPr bwMode="auto">
          <a:xfrm>
            <a:off x="152400" y="6096000"/>
            <a:ext cx="36591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400">
                <a:solidFill>
                  <a:schemeClr val="accent1"/>
                </a:solidFill>
                <a:latin typeface="Calibri" pitchFamily="34" charset="0"/>
              </a:rPr>
              <a:t>(Liu, </a:t>
            </a:r>
            <a:r>
              <a:rPr lang="sv-SE" sz="1400">
                <a:solidFill>
                  <a:schemeClr val="accent1"/>
                </a:solidFill>
                <a:latin typeface="Calibri" pitchFamily="34" charset="0"/>
              </a:rPr>
              <a:t>ITPA MHD TG Meeting, Feb. 25-29, 2008</a:t>
            </a:r>
            <a:r>
              <a:rPr lang="en-US" sz="1400">
                <a:solidFill>
                  <a:schemeClr val="accent1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53253" name="Picture 8" descr="SolovGe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81000" y="2667000"/>
            <a:ext cx="3455988" cy="3275013"/>
          </a:xfrm>
          <a:noFill/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191000" y="12954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Simple, analytical solution to the Grad-</a:t>
            </a:r>
            <a:r>
              <a:rPr lang="en-US" sz="2400" b="0" i="0" kern="0" dirty="0" err="1">
                <a:solidFill>
                  <a:schemeClr val="accent2"/>
                </a:solidFill>
                <a:latin typeface="Calibri" pitchFamily="34" charset="0"/>
              </a:rPr>
              <a:t>Shafranov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equation.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Flat density profile means </a:t>
            </a:r>
            <a:r>
              <a:rPr lang="el-GR" sz="2400" b="0" i="0" dirty="0">
                <a:latin typeface="Calibri" pitchFamily="34" charset="0"/>
              </a:rPr>
              <a:t>ω</a:t>
            </a:r>
            <a:r>
              <a:rPr lang="en-US" sz="2400" b="0" i="0" kern="0" baseline="-25000" dirty="0">
                <a:solidFill>
                  <a:schemeClr val="accent2"/>
                </a:solidFill>
                <a:latin typeface="Calibri" pitchFamily="34" charset="0"/>
              </a:rPr>
              <a:t>*N 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= 0.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Also, </a:t>
            </a:r>
            <a:r>
              <a:rPr lang="el-GR" sz="2400" b="0" i="0" dirty="0">
                <a:latin typeface="Calibri" pitchFamily="34" charset="0"/>
              </a:rPr>
              <a:t>ω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, γ, and </a:t>
            </a:r>
            <a:r>
              <a:rPr lang="el-GR" sz="2400" b="0" i="0" kern="0" dirty="0">
                <a:solidFill>
                  <a:schemeClr val="accent2"/>
                </a:solidFill>
                <a:latin typeface="Calibri" pitchFamily="34" charset="0"/>
              </a:rPr>
              <a:t>ν</a:t>
            </a:r>
            <a:r>
              <a:rPr lang="en-US" sz="2400" b="0" i="0" kern="0" baseline="-25000" dirty="0" err="1">
                <a:solidFill>
                  <a:schemeClr val="accent2"/>
                </a:solidFill>
                <a:latin typeface="Calibri" pitchFamily="34" charset="0"/>
              </a:rPr>
              <a:t>eff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 are taken to be zero for this comparison, so the frequency resonance term is simply:</a:t>
            </a:r>
          </a:p>
          <a:p>
            <a:pPr marL="742950" lvl="1" indent="-285750" eaLnBrk="0" hangingPunct="0">
              <a:buFontTx/>
              <a:buChar char="–"/>
              <a:defRPr/>
            </a:pPr>
            <a:endParaRPr lang="en-US" sz="2400" b="0" i="0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572000" y="5486400"/>
            <a:ext cx="4419600" cy="685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lvl="1" indent="-285750" eaLnBrk="0" hangingPunct="0">
              <a:buFontTx/>
              <a:buNone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MARS-K: </a:t>
            </a: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(Liu, </a:t>
            </a:r>
            <a:r>
              <a:rPr lang="sv-SE" sz="2000" dirty="0">
                <a:solidFill>
                  <a:schemeClr val="accent1"/>
                </a:solidFill>
                <a:latin typeface="Calibri" pitchFamily="34" charset="0"/>
              </a:rPr>
              <a:t>Phys. Plasmas, 2008</a:t>
            </a:r>
            <a:r>
              <a:rPr lang="en-US" sz="2000" dirty="0">
                <a:solidFill>
                  <a:schemeClr val="accent1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53256" name="Picture 1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1219200"/>
            <a:ext cx="29352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905000"/>
            <a:ext cx="3856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2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4648200"/>
            <a:ext cx="35242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Drift frequency calculations match for MISK and MARS-K</a:t>
            </a:r>
          </a:p>
        </p:txBody>
      </p:sp>
      <p:pic>
        <p:nvPicPr>
          <p:cNvPr id="7" name="Picture 4" descr="Omega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066800"/>
            <a:ext cx="3860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32"/>
          <p:cNvSpPr txBox="1">
            <a:spLocks noChangeArrowheads="1"/>
          </p:cNvSpPr>
          <p:nvPr/>
        </p:nvSpPr>
        <p:spPr bwMode="auto">
          <a:xfrm>
            <a:off x="533400" y="4495800"/>
            <a:ext cx="36591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400">
                <a:solidFill>
                  <a:schemeClr val="accent1"/>
                </a:solidFill>
                <a:latin typeface="Calibri" pitchFamily="34" charset="0"/>
              </a:rPr>
              <a:t>(Liu, </a:t>
            </a:r>
            <a:r>
              <a:rPr lang="sv-SE" sz="1400">
                <a:solidFill>
                  <a:schemeClr val="accent1"/>
                </a:solidFill>
                <a:latin typeface="Calibri" pitchFamily="34" charset="0"/>
              </a:rPr>
              <a:t>ITPA MHD TG Meeting, Feb. 25-29, 2008</a:t>
            </a:r>
            <a:r>
              <a:rPr lang="en-US" sz="1400">
                <a:solidFill>
                  <a:schemeClr val="accent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4278" name="TextBox 21"/>
          <p:cNvSpPr txBox="1">
            <a:spLocks noChangeArrowheads="1"/>
          </p:cNvSpPr>
          <p:nvPr/>
        </p:nvSpPr>
        <p:spPr bwMode="auto">
          <a:xfrm>
            <a:off x="2057400" y="4191000"/>
            <a:ext cx="682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latin typeface="Calibri" pitchFamily="34" charset="0"/>
              </a:rPr>
              <a:t>MARS</a:t>
            </a:r>
          </a:p>
        </p:txBody>
      </p:sp>
      <p:sp>
        <p:nvSpPr>
          <p:cNvPr id="54279" name="TextBox 22"/>
          <p:cNvSpPr txBox="1">
            <a:spLocks noChangeArrowheads="1"/>
          </p:cNvSpPr>
          <p:nvPr/>
        </p:nvSpPr>
        <p:spPr bwMode="auto">
          <a:xfrm>
            <a:off x="6550025" y="4310063"/>
            <a:ext cx="612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latin typeface="Calibri" pitchFamily="34" charset="0"/>
              </a:rPr>
              <a:t>MISK</a:t>
            </a:r>
          </a:p>
        </p:txBody>
      </p:sp>
      <p:pic>
        <p:nvPicPr>
          <p:cNvPr id="54280" name="Picture 11" descr="wD02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2813" y="990600"/>
            <a:ext cx="38877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5334000"/>
            <a:ext cx="177641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5334000"/>
            <a:ext cx="46291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Text Box 32"/>
          <p:cNvSpPr txBox="1">
            <a:spLocks noChangeArrowheads="1"/>
          </p:cNvSpPr>
          <p:nvPr/>
        </p:nvSpPr>
        <p:spPr bwMode="auto">
          <a:xfrm>
            <a:off x="304800" y="4876800"/>
            <a:ext cx="4805363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600" b="0" i="0" u="sng">
                <a:solidFill>
                  <a:schemeClr val="accent2"/>
                </a:solidFill>
                <a:latin typeface="Calibri" pitchFamily="34" charset="0"/>
              </a:rPr>
              <a:t>large aspect ratio approximation</a:t>
            </a:r>
            <a:r>
              <a:rPr lang="en-US" sz="1600" b="0" i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400">
                <a:solidFill>
                  <a:schemeClr val="accent1"/>
                </a:solidFill>
                <a:latin typeface="Calibri" pitchFamily="34" charset="0"/>
              </a:rPr>
              <a:t>(Jucker et al., PPCF, 2008)</a:t>
            </a:r>
          </a:p>
        </p:txBody>
      </p:sp>
      <p:sp>
        <p:nvSpPr>
          <p:cNvPr id="54284" name="Text Box 32"/>
          <p:cNvSpPr txBox="1">
            <a:spLocks noChangeArrowheads="1"/>
          </p:cNvSpPr>
          <p:nvPr/>
        </p:nvSpPr>
        <p:spPr bwMode="auto">
          <a:xfrm>
            <a:off x="0" y="5969000"/>
            <a:ext cx="91440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solidFill>
                  <a:schemeClr val="accent2"/>
                </a:solidFill>
                <a:latin typeface="Calibri" pitchFamily="34" charset="0"/>
              </a:rPr>
              <a:t>here, </a:t>
            </a:r>
            <a:r>
              <a:rPr lang="az-Cyrl-AZ" sz="1600" b="0" i="0">
                <a:solidFill>
                  <a:schemeClr val="accent2"/>
                </a:solidFill>
                <a:latin typeface="Calibri" pitchFamily="34" charset="0"/>
              </a:rPr>
              <a:t>є</a:t>
            </a:r>
            <a:r>
              <a:rPr lang="en-US" sz="1600" b="0" i="0" baseline="-25000">
                <a:solidFill>
                  <a:schemeClr val="accent2"/>
                </a:solidFill>
                <a:latin typeface="Calibri" pitchFamily="34" charset="0"/>
              </a:rPr>
              <a:t>r</a:t>
            </a:r>
            <a:r>
              <a:rPr lang="en-US" sz="1600" b="0" i="0">
                <a:solidFill>
                  <a:schemeClr val="accent2"/>
                </a:solidFill>
                <a:latin typeface="Calibri" pitchFamily="34" charset="0"/>
              </a:rPr>
              <a:t> is the inverse aspect ratio, s is the magnetic shear, K and E are the complete elliptic integrals of the first and second kind, and </a:t>
            </a:r>
            <a:r>
              <a:rPr lang="el-GR" sz="1600" b="0" i="0">
                <a:solidFill>
                  <a:schemeClr val="accent2"/>
                </a:solidFill>
                <a:latin typeface="Calibri" pitchFamily="34" charset="0"/>
              </a:rPr>
              <a:t>Λ</a:t>
            </a:r>
            <a:r>
              <a:rPr lang="en-US" sz="1600" b="0" i="0">
                <a:solidFill>
                  <a:schemeClr val="accent2"/>
                </a:solidFill>
                <a:latin typeface="Calibri" pitchFamily="34" charset="0"/>
              </a:rPr>
              <a:t> = </a:t>
            </a:r>
            <a:r>
              <a:rPr lang="el-GR" sz="1600" b="0" i="0">
                <a:solidFill>
                  <a:schemeClr val="accent2"/>
                </a:solidFill>
                <a:latin typeface="Calibri" pitchFamily="34" charset="0"/>
              </a:rPr>
              <a:t>μ</a:t>
            </a:r>
            <a:r>
              <a:rPr lang="en-US" sz="1600" b="0" i="0">
                <a:solidFill>
                  <a:schemeClr val="accent2"/>
                </a:solidFill>
                <a:latin typeface="Calibri" pitchFamily="34" charset="0"/>
              </a:rPr>
              <a:t>B</a:t>
            </a:r>
            <a:r>
              <a:rPr lang="en-US" sz="1600" b="0" i="0" baseline="-25000">
                <a:solidFill>
                  <a:schemeClr val="accent2"/>
                </a:solidFill>
                <a:latin typeface="Calibri" pitchFamily="34" charset="0"/>
              </a:rPr>
              <a:t>0</a:t>
            </a:r>
            <a:r>
              <a:rPr lang="en-US" sz="1600" b="0" i="0">
                <a:solidFill>
                  <a:schemeClr val="accent2"/>
                </a:solidFill>
                <a:latin typeface="Calibri" pitchFamily="34" charset="0"/>
              </a:rPr>
              <a:t>/</a:t>
            </a:r>
            <a:r>
              <a:rPr lang="el-GR" sz="1600" b="0" i="0">
                <a:solidFill>
                  <a:schemeClr val="accent2"/>
                </a:solidFill>
                <a:latin typeface="Calibri" pitchFamily="34" charset="0"/>
              </a:rPr>
              <a:t>ε</a:t>
            </a:r>
            <a:r>
              <a:rPr lang="en-US" sz="1600" b="0" i="0">
                <a:solidFill>
                  <a:schemeClr val="accent2"/>
                </a:solidFill>
                <a:latin typeface="Calibri" pitchFamily="34" charset="0"/>
              </a:rPr>
              <a:t>, where </a:t>
            </a:r>
            <a:r>
              <a:rPr lang="el-GR" sz="1600" b="0" i="0">
                <a:solidFill>
                  <a:schemeClr val="accent2"/>
                </a:solidFill>
                <a:latin typeface="Calibri" pitchFamily="34" charset="0"/>
              </a:rPr>
              <a:t>μ</a:t>
            </a:r>
            <a:r>
              <a:rPr lang="en-US" sz="1600" b="0" i="0">
                <a:solidFill>
                  <a:schemeClr val="accent2"/>
                </a:solidFill>
                <a:latin typeface="Calibri" pitchFamily="34" charset="0"/>
              </a:rPr>
              <a:t> is the magnetic moment and </a:t>
            </a:r>
            <a:r>
              <a:rPr lang="el-GR" sz="1600" b="0" i="0">
                <a:solidFill>
                  <a:schemeClr val="accent2"/>
                </a:solidFill>
                <a:latin typeface="Calibri" pitchFamily="34" charset="0"/>
              </a:rPr>
              <a:t>ε</a:t>
            </a:r>
            <a:r>
              <a:rPr lang="en-US" sz="1600" b="0" i="0">
                <a:solidFill>
                  <a:schemeClr val="accent2"/>
                </a:solidFill>
                <a:latin typeface="Calibri" pitchFamily="34" charset="0"/>
              </a:rPr>
              <a:t> is the kinetic energy.</a:t>
            </a:r>
            <a:endParaRPr lang="en-US" sz="140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Bounce frequency calculations match for MISK and MARS-K</a:t>
            </a:r>
          </a:p>
        </p:txBody>
      </p:sp>
      <p:pic>
        <p:nvPicPr>
          <p:cNvPr id="55300" name="Picture 3" descr="OmegaB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28600" y="1066800"/>
            <a:ext cx="3889375" cy="3090863"/>
          </a:xfrm>
          <a:noFill/>
        </p:spPr>
      </p:pic>
      <p:sp>
        <p:nvSpPr>
          <p:cNvPr id="55301" name="Text Box 32"/>
          <p:cNvSpPr txBox="1">
            <a:spLocks noChangeArrowheads="1"/>
          </p:cNvSpPr>
          <p:nvPr/>
        </p:nvSpPr>
        <p:spPr bwMode="auto">
          <a:xfrm>
            <a:off x="304800" y="4876800"/>
            <a:ext cx="521493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600" b="0" i="0" u="sng">
                <a:solidFill>
                  <a:schemeClr val="accent2"/>
                </a:solidFill>
                <a:latin typeface="Calibri" pitchFamily="34" charset="0"/>
              </a:rPr>
              <a:t>large aspect ratio approximation</a:t>
            </a:r>
            <a:r>
              <a:rPr lang="en-US" sz="1600" b="0" i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400">
                <a:solidFill>
                  <a:schemeClr val="accent1"/>
                </a:solidFill>
                <a:latin typeface="Calibri" pitchFamily="34" charset="0"/>
              </a:rPr>
              <a:t>(Bondeson and Chu, PoP, 1996)</a:t>
            </a:r>
          </a:p>
        </p:txBody>
      </p:sp>
      <p:sp>
        <p:nvSpPr>
          <p:cNvPr id="55302" name="Text Box 32"/>
          <p:cNvSpPr txBox="1">
            <a:spLocks noChangeArrowheads="1"/>
          </p:cNvSpPr>
          <p:nvPr/>
        </p:nvSpPr>
        <p:spPr bwMode="auto">
          <a:xfrm>
            <a:off x="609600" y="4495800"/>
            <a:ext cx="36591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400">
                <a:solidFill>
                  <a:schemeClr val="accent1"/>
                </a:solidFill>
                <a:latin typeface="Calibri" pitchFamily="34" charset="0"/>
              </a:rPr>
              <a:t>(Liu, </a:t>
            </a:r>
            <a:r>
              <a:rPr lang="sv-SE" sz="1400">
                <a:solidFill>
                  <a:schemeClr val="accent1"/>
                </a:solidFill>
                <a:latin typeface="Calibri" pitchFamily="34" charset="0"/>
              </a:rPr>
              <a:t>ITPA MHD TG Meeting, Feb. 25-29, 2008</a:t>
            </a:r>
            <a:r>
              <a:rPr lang="en-US" sz="1400">
                <a:solidFill>
                  <a:schemeClr val="accent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5303" name="TextBox 13"/>
          <p:cNvSpPr txBox="1">
            <a:spLocks noChangeArrowheads="1"/>
          </p:cNvSpPr>
          <p:nvPr/>
        </p:nvSpPr>
        <p:spPr bwMode="auto">
          <a:xfrm>
            <a:off x="2057400" y="4191000"/>
            <a:ext cx="682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latin typeface="Calibri" pitchFamily="34" charset="0"/>
              </a:rPr>
              <a:t>MARS</a:t>
            </a:r>
          </a:p>
        </p:txBody>
      </p:sp>
      <p:sp>
        <p:nvSpPr>
          <p:cNvPr id="55304" name="TextBox 14"/>
          <p:cNvSpPr txBox="1">
            <a:spLocks noChangeArrowheads="1"/>
          </p:cNvSpPr>
          <p:nvPr/>
        </p:nvSpPr>
        <p:spPr bwMode="auto">
          <a:xfrm>
            <a:off x="6397625" y="4310063"/>
            <a:ext cx="612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0" i="0">
                <a:latin typeface="Calibri" pitchFamily="34" charset="0"/>
              </a:rPr>
              <a:t>MISK</a:t>
            </a:r>
          </a:p>
        </p:txBody>
      </p:sp>
      <p:pic>
        <p:nvPicPr>
          <p:cNvPr id="55305" name="Picture 2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5334000"/>
            <a:ext cx="31400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5337175"/>
            <a:ext cx="4221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2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5943600"/>
            <a:ext cx="177641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24" descr="wb02.eps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0413" y="1066800"/>
            <a:ext cx="38877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MISK and MARS-K match well at reasonable rotation</a:t>
            </a:r>
          </a:p>
        </p:txBody>
      </p:sp>
      <p:pic>
        <p:nvPicPr>
          <p:cNvPr id="56324" name="Picture 12" descr="dWK_ti_real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14400"/>
            <a:ext cx="3657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14" descr="dWK_te_imag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581400"/>
            <a:ext cx="3657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5" descr="dWK_te_real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81400"/>
            <a:ext cx="36576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6" descr="dWK_ti_imag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896938"/>
            <a:ext cx="365760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TextBox 17"/>
          <p:cNvSpPr txBox="1">
            <a:spLocks noChangeArrowheads="1"/>
          </p:cNvSpPr>
          <p:nvPr/>
        </p:nvSpPr>
        <p:spPr bwMode="auto">
          <a:xfrm>
            <a:off x="0" y="1397000"/>
            <a:ext cx="2209800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800" b="0" i="0">
                <a:latin typeface="Calibri" pitchFamily="34" charset="0"/>
              </a:rPr>
              <a:t>Good match for trapped ions and electrons at high rotation, but poor at low rotation.</a:t>
            </a:r>
          </a:p>
          <a:p>
            <a:pPr>
              <a:buFontTx/>
              <a:buNone/>
            </a:pPr>
            <a:endParaRPr lang="en-US" sz="1800" b="0" i="0">
              <a:latin typeface="Calibri" pitchFamily="34" charset="0"/>
            </a:endParaRPr>
          </a:p>
          <a:p>
            <a:pPr>
              <a:buFontTx/>
              <a:buNone/>
            </a:pPr>
            <a:endParaRPr lang="en-US" sz="1800" b="0" i="0">
              <a:latin typeface="Calibri" pitchFamily="34" charset="0"/>
            </a:endParaRPr>
          </a:p>
          <a:p>
            <a:pPr>
              <a:buFontTx/>
              <a:buNone/>
            </a:pPr>
            <a:r>
              <a:rPr lang="en-US" sz="1800" b="0" i="0">
                <a:latin typeface="Calibri" pitchFamily="34" charset="0"/>
              </a:rPr>
              <a:t>The simple frequency resonance term denominator causes numerical integration problems with MISK that don’t happen with realistic equilibria.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sz="3600" i="0" kern="0" dirty="0" smtClean="0">
                <a:solidFill>
                  <a:schemeClr val="accent2"/>
                </a:solidFill>
                <a:latin typeface="Calibri" pitchFamily="34" charset="0"/>
                <a:ea typeface="+mj-ea"/>
                <a:cs typeface="+mj-cs"/>
              </a:rPr>
              <a:t>DIII-D Energetic Particle Experiment</a:t>
            </a:r>
            <a:endParaRPr lang="en-US" sz="3600" i="0" kern="0" dirty="0">
              <a:solidFill>
                <a:schemeClr val="accent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xxx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xxx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dirty="0" smtClean="0">
                <a:latin typeface="Calibri" pitchFamily="34" charset="0"/>
              </a:rPr>
              <a:t>δ</a:t>
            </a:r>
            <a:r>
              <a:rPr lang="en-US" sz="2800" dirty="0" smtClean="0">
                <a:latin typeface="Calibri" pitchFamily="34" charset="0"/>
              </a:rPr>
              <a:t>W</a:t>
            </a:r>
            <a:r>
              <a:rPr lang="en-US" sz="2800" baseline="-25000" dirty="0" smtClean="0">
                <a:latin typeface="Calibri" pitchFamily="34" charset="0"/>
              </a:rPr>
              <a:t>K</a:t>
            </a:r>
            <a:r>
              <a:rPr lang="en-US" sz="2800" dirty="0" smtClean="0">
                <a:latin typeface="Calibri" pitchFamily="34" charset="0"/>
              </a:rPr>
              <a:t> in the limit of high particle energy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78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13" y="2971800"/>
            <a:ext cx="88677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438650"/>
            <a:ext cx="88677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1066800"/>
            <a:ext cx="3644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Writing </a:t>
            </a:r>
            <a:r>
              <a:rPr lang="el-GR" sz="2000" b="0" i="0" dirty="0" smtClean="0">
                <a:latin typeface="Calibri" pitchFamily="34" charset="0"/>
              </a:rPr>
              <a:t>δ</a:t>
            </a:r>
            <a:r>
              <a:rPr lang="en-US" sz="2000" b="0" i="0" dirty="0" smtClean="0">
                <a:latin typeface="Calibri" pitchFamily="34" charset="0"/>
              </a:rPr>
              <a:t>W</a:t>
            </a:r>
            <a:r>
              <a:rPr lang="en-US" sz="2000" b="0" i="0" baseline="-25000" dirty="0" smtClean="0">
                <a:latin typeface="Calibri" pitchFamily="34" charset="0"/>
              </a:rPr>
              <a:t>K</a:t>
            </a:r>
            <a:r>
              <a:rPr lang="en-US" sz="2000" b="0" i="0" dirty="0" smtClean="0">
                <a:latin typeface="Calibri" pitchFamily="34" charset="0"/>
              </a:rPr>
              <a:t> without specifying </a:t>
            </a:r>
            <a:r>
              <a:rPr lang="en-US" sz="2000" b="0" dirty="0" smtClean="0">
                <a:latin typeface="Calibri" pitchFamily="34" charset="0"/>
              </a:rPr>
              <a:t>f</a:t>
            </a:r>
            <a:r>
              <a:rPr lang="en-US" sz="2000" b="0" i="0" dirty="0" smtClean="0">
                <a:latin typeface="Calibri" pitchFamily="34" charset="0"/>
              </a:rPr>
              <a:t>:</a:t>
            </a:r>
            <a:endParaRPr lang="en-US" sz="2000" b="0" i="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438400"/>
            <a:ext cx="469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Rewriting with explicit energy dependence:</a:t>
            </a:r>
            <a:endParaRPr lang="en-US" sz="2000" b="0" i="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943290"/>
            <a:ext cx="5661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latin typeface="Calibri" pitchFamily="34" charset="0"/>
              </a:rPr>
              <a:t>So that, for energetic particles, where </a:t>
            </a:r>
            <a:r>
              <a:rPr lang="el-GR" sz="2000" b="0" i="0" dirty="0" smtClean="0">
                <a:latin typeface="Calibri" pitchFamily="34" charset="0"/>
              </a:rPr>
              <a:t>ε</a:t>
            </a:r>
            <a:r>
              <a:rPr lang="en-US" sz="2000" b="0" i="0" dirty="0" smtClean="0">
                <a:latin typeface="Calibri" pitchFamily="34" charset="0"/>
              </a:rPr>
              <a:t> is very large:</a:t>
            </a:r>
            <a:endParaRPr lang="en-US" sz="2000" b="0" i="0" dirty="0"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791200" y="4876800"/>
            <a:ext cx="685800" cy="2286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6629400" y="4953000"/>
            <a:ext cx="304800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7086600" y="4953000"/>
            <a:ext cx="304800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543800" y="4953000"/>
            <a:ext cx="304800" cy="1524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7696200" y="4648200"/>
            <a:ext cx="381000" cy="3810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181600" y="4876800"/>
            <a:ext cx="228600" cy="3048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343400" y="4876800"/>
            <a:ext cx="152400" cy="2286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0" name="Left Brace 29"/>
          <p:cNvSpPr/>
          <p:nvPr/>
        </p:nvSpPr>
        <p:spPr bwMode="auto">
          <a:xfrm rot="16200000">
            <a:off x="8229600" y="4800600"/>
            <a:ext cx="304800" cy="762000"/>
          </a:xfrm>
          <a:prstGeom prst="leftBrac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2400" y="5181600"/>
            <a:ext cx="70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</a:rPr>
              <a:t>large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5181600"/>
            <a:ext cx="70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</a:rPr>
              <a:t>large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29600" y="4191000"/>
            <a:ext cx="70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000" b="0" i="0" dirty="0" smtClean="0">
                <a:solidFill>
                  <a:srgbClr val="FF0000"/>
                </a:solidFill>
                <a:latin typeface="Calibri" pitchFamily="34" charset="0"/>
              </a:rPr>
              <a:t>large</a:t>
            </a:r>
            <a:endParaRPr lang="en-US" sz="2000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20000" y="53148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rgbClr val="FF0000"/>
                </a:solidFill>
                <a:latin typeface="Calibri" pitchFamily="34" charset="0"/>
              </a:rPr>
              <a:t>Note: this term is independent of </a:t>
            </a:r>
            <a:r>
              <a:rPr lang="el-GR" sz="1400" b="0" i="0" dirty="0" smtClean="0">
                <a:solidFill>
                  <a:srgbClr val="FF0000"/>
                </a:solidFill>
                <a:latin typeface="Calibri" pitchFamily="34" charset="0"/>
              </a:rPr>
              <a:t>ε</a:t>
            </a:r>
            <a:r>
              <a:rPr lang="en-US" sz="1400" b="0" i="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en-US" sz="1400" b="0" i="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xxx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Kinetic </a:t>
            </a:r>
            <a:r>
              <a:rPr lang="el-GR" sz="2800" dirty="0" smtClean="0">
                <a:latin typeface="Calibri" pitchFamily="34" charset="0"/>
              </a:rPr>
              <a:t>δ</a:t>
            </a:r>
            <a:r>
              <a:rPr lang="en-US" sz="2800" dirty="0" smtClean="0">
                <a:latin typeface="Calibri" pitchFamily="34" charset="0"/>
              </a:rPr>
              <a:t>W</a:t>
            </a:r>
            <a:r>
              <a:rPr lang="en-US" sz="2800" baseline="-25000" dirty="0" smtClean="0">
                <a:latin typeface="Calibri" pitchFamily="34" charset="0"/>
              </a:rPr>
              <a:t>K</a:t>
            </a:r>
            <a:r>
              <a:rPr lang="en-US" sz="2800" dirty="0" smtClean="0">
                <a:latin typeface="Calibri" pitchFamily="34" charset="0"/>
              </a:rPr>
              <a:t> term in the RWM dispersion relation </a:t>
            </a:r>
            <a:br>
              <a:rPr lang="en-US" sz="2800" dirty="0" smtClean="0">
                <a:latin typeface="Calibri" pitchFamily="34" charset="0"/>
              </a:rPr>
            </a:br>
            <a:r>
              <a:rPr lang="en-US" sz="2800" dirty="0" smtClean="0">
                <a:latin typeface="Calibri" pitchFamily="34" charset="0"/>
              </a:rPr>
              <a:t>provides dissipation that enables stabilization</a:t>
            </a:r>
          </a:p>
        </p:txBody>
      </p:sp>
      <p:sp>
        <p:nvSpPr>
          <p:cNvPr id="7181" name="TextBox 27"/>
          <p:cNvSpPr txBox="1">
            <a:spLocks noChangeArrowheads="1"/>
          </p:cNvSpPr>
          <p:nvPr/>
        </p:nvSpPr>
        <p:spPr bwMode="auto">
          <a:xfrm>
            <a:off x="228600" y="3105090"/>
            <a:ext cx="36353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000" b="0" i="0" dirty="0" smtClean="0">
                <a:latin typeface="Calibri" pitchFamily="34" charset="0"/>
              </a:rPr>
              <a:t>Dissipation enables stabilization:</a:t>
            </a:r>
            <a:endParaRPr lang="en-US" sz="2000" b="0" i="0" dirty="0">
              <a:latin typeface="Calibri" pitchFamily="34" charset="0"/>
            </a:endParaRPr>
          </a:p>
        </p:txBody>
      </p:sp>
      <p:sp>
        <p:nvSpPr>
          <p:cNvPr id="19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6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152400" y="1219200"/>
            <a:ext cx="41147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000" b="0" i="0" dirty="0" smtClean="0">
                <a:latin typeface="Calibri" pitchFamily="34" charset="0"/>
              </a:rPr>
              <a:t>Ideal theory alone shows instability above the no-wall limit:</a:t>
            </a:r>
            <a:endParaRPr lang="en-US" sz="2000" b="0" i="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114550"/>
            <a:ext cx="1600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4191000" y="1143000"/>
            <a:ext cx="495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Perturbative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c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alculation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of </a:t>
            </a:r>
            <a:r>
              <a:rPr kumimoji="0" lang="el-G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δ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</a:t>
            </a:r>
            <a:r>
              <a:rPr kumimoji="0" lang="en-US" sz="2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includes:	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</a:rPr>
              <a:t>Trapped Ions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</a:rPr>
              <a:t> and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</a:rPr>
              <a:t>Electrons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</a:rPr>
              <a:t>Circulating 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</a:rPr>
              <a:t>Alfven Layers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</a:rPr>
              <a:t>Trapped Energetic Particles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 flipV="1">
            <a:off x="228600" y="3962400"/>
            <a:ext cx="3573462" cy="2057400"/>
          </a:xfrm>
          <a:prstGeom prst="rect">
            <a:avLst/>
          </a:prstGeom>
          <a:solidFill>
            <a:srgbClr val="FFFF99"/>
          </a:soli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85800" y="5638800"/>
            <a:ext cx="294957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1400" dirty="0">
                <a:solidFill>
                  <a:schemeClr val="accent1"/>
                </a:solidFill>
                <a:latin typeface="Calibri" pitchFamily="34" charset="0"/>
              </a:rPr>
              <a:t>(Hu, Betti, and Manickam, </a:t>
            </a:r>
            <a:r>
              <a:rPr lang="en-US" sz="1400" dirty="0" err="1">
                <a:solidFill>
                  <a:schemeClr val="accent1"/>
                </a:solidFill>
                <a:latin typeface="Calibri" pitchFamily="34" charset="0"/>
              </a:rPr>
              <a:t>PoP</a:t>
            </a:r>
            <a:r>
              <a:rPr lang="en-US" sz="1400" dirty="0">
                <a:solidFill>
                  <a:schemeClr val="accent1"/>
                </a:solidFill>
                <a:latin typeface="Calibri" pitchFamily="34" charset="0"/>
              </a:rPr>
              <a:t>, 2005)</a:t>
            </a: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1752600" y="5181600"/>
            <a:ext cx="2028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None/>
            </a:pPr>
            <a:r>
              <a:rPr lang="en-US" sz="2400" b="0" i="0">
                <a:latin typeface="Courier New" pitchFamily="49" charset="0"/>
                <a:cs typeface="Courier New" pitchFamily="49" charset="0"/>
              </a:rPr>
              <a:t>PEST  MISK</a:t>
            </a:r>
          </a:p>
        </p:txBody>
      </p:sp>
      <p:cxnSp>
        <p:nvCxnSpPr>
          <p:cNvPr id="30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2285206" y="5029994"/>
            <a:ext cx="304800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91000"/>
            <a:ext cx="3200400" cy="63023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33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3047206" y="5028406"/>
            <a:ext cx="304800" cy="1588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4267200" y="3974068"/>
            <a:ext cx="4724400" cy="1447800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buFontTx/>
              <a:buNone/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Thermal </a:t>
            </a:r>
            <a:r>
              <a:rPr lang="en-US" sz="2800" b="0" i="0" kern="0" dirty="0" smtClean="0">
                <a:solidFill>
                  <a:schemeClr val="tx1"/>
                </a:solidFill>
                <a:latin typeface="Calibri" pitchFamily="34" charset="0"/>
              </a:rPr>
              <a:t>Particles: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eaLnBrk="0" hangingPunct="0">
              <a:defRPr/>
            </a:pPr>
            <a:endParaRPr lang="en-US" sz="2800" b="0" i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507468"/>
            <a:ext cx="4387850" cy="83661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4267200" y="5726668"/>
            <a:ext cx="164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u="sng" dirty="0" smtClean="0">
                <a:solidFill>
                  <a:srgbClr val="FF0000"/>
                </a:solidFill>
                <a:latin typeface="Calibri" pitchFamily="34" charset="0"/>
              </a:rPr>
              <a:t>precession drift</a:t>
            </a:r>
            <a:endParaRPr lang="en-US" sz="1800" b="0" i="0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25221" y="572666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u="sng" dirty="0" smtClean="0">
                <a:solidFill>
                  <a:srgbClr val="FF0000"/>
                </a:solidFill>
                <a:latin typeface="Calibri" pitchFamily="34" charset="0"/>
              </a:rPr>
              <a:t>bounce</a:t>
            </a:r>
            <a:endParaRPr lang="en-US" sz="1800" b="0" i="0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71809" y="5726668"/>
            <a:ext cx="134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i="0" u="sng" dirty="0" err="1" smtClean="0">
                <a:solidFill>
                  <a:srgbClr val="FF0000"/>
                </a:solidFill>
                <a:latin typeface="Calibri" pitchFamily="34" charset="0"/>
              </a:rPr>
              <a:t>collisionality</a:t>
            </a:r>
            <a:endParaRPr lang="en-US" sz="1800" b="0" i="0" u="sng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 rot="5400000" flipH="1" flipV="1">
            <a:off x="5029200" y="5193268"/>
            <a:ext cx="609600" cy="6096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/>
        </p:nvCxnSpPr>
        <p:spPr bwMode="auto">
          <a:xfrm rot="16200000" flipV="1">
            <a:off x="6134100" y="5383768"/>
            <a:ext cx="609600" cy="2286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rot="10800000">
            <a:off x="7086600" y="5193268"/>
            <a:ext cx="914400" cy="6096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4572000" y="3154363"/>
            <a:ext cx="4572000" cy="1023937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4663440" y="3246120"/>
            <a:ext cx="4389120" cy="84124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7407275" y="4175760"/>
            <a:ext cx="1736725" cy="641350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7498715" y="4267200"/>
            <a:ext cx="1554480" cy="4572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 window of weakened stability can be found between the bounce and precession drift stabilizing resonances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5029200"/>
            <a:ext cx="891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What causes this rotation profile to be marginally stable to the RWM? 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Examine </a:t>
            </a:r>
            <a:r>
              <a:rPr lang="en-US" sz="2400" b="0" i="0" kern="0" dirty="0" smtClean="0">
                <a:solidFill>
                  <a:schemeClr val="accent2"/>
                </a:solidFill>
                <a:latin typeface="Calibri" pitchFamily="34" charset="0"/>
              </a:rPr>
              <a:t>its </a:t>
            </a: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relation to bounce and precession drift frequencies.</a:t>
            </a:r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7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8154035" y="4358640"/>
            <a:ext cx="3048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620635" y="4434840"/>
            <a:ext cx="1350455" cy="158687"/>
          </a:xfrm>
          <a:prstGeom prst="rect">
            <a:avLst/>
          </a:prstGeom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724400" y="3352800"/>
            <a:ext cx="4227862" cy="646081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257800" y="1905000"/>
            <a:ext cx="1734321" cy="2769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i="0" dirty="0" smtClean="0">
                <a:solidFill>
                  <a:srgbClr val="FF0000"/>
                </a:solidFill>
                <a:latin typeface="Calibri" pitchFamily="34" charset="0"/>
              </a:rPr>
              <a:t>marginally stable profile</a:t>
            </a:r>
            <a:endParaRPr lang="en-US" i="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7150100" y="5962650"/>
            <a:ext cx="1509713" cy="593725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50292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Resonance with bounce frequency: </a:t>
            </a:r>
          </a:p>
          <a:p>
            <a:pPr marL="742950" lvl="1" indent="-285750" eaLnBrk="0" hangingPunct="0">
              <a:buFontTx/>
              <a:buChar char="–"/>
              <a:defRPr/>
            </a:pPr>
            <a:r>
              <a:rPr lang="en-US" sz="2400" b="0" i="0" kern="0" dirty="0">
                <a:solidFill>
                  <a:schemeClr val="accent2"/>
                </a:solidFill>
                <a:latin typeface="Calibri" pitchFamily="34" charset="0"/>
              </a:rPr>
              <a:t>l=-1 harmonic</a:t>
            </a:r>
            <a:endParaRPr lang="en-US" sz="2800" b="0" i="0" kern="0" dirty="0">
              <a:solidFill>
                <a:schemeClr val="tx1"/>
              </a:solidFill>
              <a:latin typeface="Calibri" pitchFamily="34" charset="0"/>
            </a:endParaRPr>
          </a:p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Resonance with precession drift frequency:</a:t>
            </a:r>
            <a:endParaRPr lang="en-US" sz="24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924550" y="5048250"/>
            <a:ext cx="1116013" cy="538163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 window of weakened stability can be found between the bounce and precession drift stabilizing resonances</a:t>
            </a: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50913"/>
            <a:ext cx="4572000" cy="20907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332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6053138"/>
            <a:ext cx="1323975" cy="4095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1332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5138738"/>
            <a:ext cx="933450" cy="35242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7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7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0" y="3154363"/>
            <a:ext cx="4572000" cy="1023937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4663440" y="3246120"/>
            <a:ext cx="4389120" cy="84124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7407275" y="4175760"/>
            <a:ext cx="1736725" cy="641350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7498715" y="4267200"/>
            <a:ext cx="1554480" cy="4572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75438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620635" y="4434840"/>
            <a:ext cx="1350455" cy="158687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 bwMode="auto">
          <a:xfrm>
            <a:off x="6400800" y="3688080"/>
            <a:ext cx="3048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57150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4" name="Picture 2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724400" y="3352800"/>
            <a:ext cx="4227862" cy="646081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endParaRPr lang="en-US" sz="2000" b="0" i="0" kern="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 pitchFamily="34" charset="0"/>
              </a:rPr>
              <a:t>A window of weakened stability can be found between the bounce and precession drift stabilizing resonances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50913"/>
            <a:ext cx="4572000" cy="2090737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5029200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defRPr/>
            </a:pP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The experimentally marginally stable </a:t>
            </a:r>
            <a:r>
              <a:rPr lang="el-GR" sz="2800" b="0" i="0" kern="0" dirty="0">
                <a:solidFill>
                  <a:schemeClr val="tx1"/>
                </a:solidFill>
                <a:latin typeface="Calibri" pitchFamily="34" charset="0"/>
              </a:rPr>
              <a:t>ω</a:t>
            </a:r>
            <a:r>
              <a:rPr lang="en-US" sz="2800" b="0" i="0" kern="0" baseline="-25000" dirty="0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en-US" sz="2800" b="0" i="0" kern="0" dirty="0">
                <a:solidFill>
                  <a:schemeClr val="tx1"/>
                </a:solidFill>
                <a:latin typeface="Calibri" pitchFamily="34" charset="0"/>
              </a:rPr>
              <a:t> profile is in-between the stabilizing resonances.</a:t>
            </a:r>
          </a:p>
        </p:txBody>
      </p:sp>
      <p:sp>
        <p:nvSpPr>
          <p:cNvPr id="12" name="Rectangle 208"/>
          <p:cNvSpPr>
            <a:spLocks noChangeArrowheads="1"/>
          </p:cNvSpPr>
          <p:nvPr/>
        </p:nvSpPr>
        <p:spPr bwMode="auto">
          <a:xfrm>
            <a:off x="8610600" y="658018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pitchFamily="34" charset="0"/>
              </a:rPr>
              <a:t>7</a:t>
            </a:r>
            <a:endParaRPr lang="en-US" sz="900" i="0" dirty="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3154363"/>
            <a:ext cx="4572000" cy="1023937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663440" y="3246120"/>
            <a:ext cx="4389120" cy="841248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7407275" y="4175760"/>
            <a:ext cx="1736725" cy="641350"/>
          </a:xfrm>
          <a:prstGeom prst="rect">
            <a:avLst/>
          </a:prstGeom>
          <a:solidFill>
            <a:schemeClr val="accent5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7498715" y="4267200"/>
            <a:ext cx="1554480" cy="4572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5438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18" name="Picture 1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620635" y="4434840"/>
            <a:ext cx="1350455" cy="158687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6400800" y="3688080"/>
            <a:ext cx="3048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715000" y="3688080"/>
            <a:ext cx="381000" cy="274320"/>
          </a:xfrm>
          <a:prstGeom prst="roundRect">
            <a:avLst/>
          </a:prstGeom>
          <a:solidFill>
            <a:srgbClr val="FFFF99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34" charset="0"/>
            </a:endParaRPr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724400" y="3352800"/>
            <a:ext cx="4227862" cy="646081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005840"/>
            <a:ext cx="4572000" cy="203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_{E} = \omega_{\phi}-\omega_{*i}$&#10;&#10;&#10;\end{document}"/>
  <p:tag name="IGUANATEXSIZE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delta W_{K} \sim \left[\frac{\omega_{*N}+\left(\hat{\varepsilon}-\frac{3}{2}\right)\omega_{*T}+\omega_{E}-\omega_{r}-i\gamma} {\langle\omega_{D}\rangle+l\omega_{b}-i\nu_{\mathrm{eff}}+\omega_{E}-\omega_{r}-i\gamma}\right]&#10;\end{equation}&#10;&#10;&#10;\end{document}"/>
  <p:tag name="IGUANATEXSIZE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_{E} = \omega_{\phi}-\omega_{*i}$&#10;&#10;&#10;\end{document}"/>
  <p:tag name="IGUANATEXSIZE" val="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delta W_{K} \sim \left[\frac{\omega_{*N}+\left(\hat{\varepsilon}-\frac{3}{2}\right)\omega_{*T}+\omega_{E}-\omega_{r}-i\gamma} {\langle\omega_{D}\rangle+l\omega_{b}-i\nu_{\mathrm{eff}}+\omega_{E}-\omega_{r}-i\gamma}\right]&#10;\end{equation}&#10;&#10;&#10;\end{document}"/>
  <p:tag name="IGUANATEXSIZE" val="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_{E} = \omega_{\phi}-\omega_{*i}$&#10;&#10;&#10;\end{document}"/>
  <p:tag name="IGUANATEXSIZE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delta W_{K} \sim \left[\frac{\omega_{*N}+\left(\hat{\varepsilon}-\frac{3}{2}\right)\omega_{*T}+\omega_{E}-\omega_{r}-i\gamma} {\langle\omega_{D}\rangle+l\omega_{b}-i\nu_{\mathrm{eff}}+\omega_{E}-\omega_{r}-i\gamma}\right]&#10;\end{equation}&#10;&#10;&#10;\end{document}"/>
  <p:tag name="IGUANATEXSIZE" val="1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_{E} = \omega_{\phi}-\omega_{*i}$&#10;&#10;&#10;\end{document}"/>
  <p:tag name="IGUANATEXSIZE" val="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delta W_{K} \sim \left[\frac{\omega_{*N}+\left(\hat{\varepsilon}-\frac{3}{2}\right)\omega_{*T}+\omega_{E}-\omega_{r}-i\gamma} {\langle\omega_{D}\rangle+l\omega_{b}-i\nu_{\mathrm{eff}}+\omega_{E}-\omega_{r}-i\gamma}\right]&#10;\end{equation}&#10;&#10;&#10;\end{document}"/>
  <p:tag name="IGUANATEXSIZE" val="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_{E} = \omega_{\phi}-\omega_{*i}$&#10;&#10;&#10;\end{document}"/>
  <p:tag name="IGUANATEXSIZE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delta W_{K} \sim \left[\frac{\omega_{*N}+\left(\hat{\varepsilon}-\frac{3}{2}\right)\omega_{*T}+\omega_{E}-\omega_{r}-i\gamma} {\langle\omega_{D}\rangle+l\omega_{b}-i\nu_{\mathrm{eff}}+\omega_{E}-\omega_{r}-i\gamma}\right]&#10;\end{equation}&#10;&#10;&#10;\end{document}"/>
  <p:tag name="IGUANATEXSIZE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delta W_{K} \sim \left[\frac{\omega_{*N}+\left(\hat{\varepsilon}-\frac{3}{2}\right)\omega_{*T}+\omega_{E}-\omega_{r}-i\gamma} {\langle\omega_{D}\rangle+l\omega_{b}-i\nu_{\mathrm{eff}}+\omega_{E}-\omega_{r}-i\gamma}\right]&#10;\end{equation}&#10;&#10;&#10;\end{document}"/>
  <p:tag name="IGUANATEXSIZE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delta W_{K} \sim \left[\frac{\omega_{*N}+\left(\hat{\varepsilon}-\frac{3}{2}\right)\omega_{*T}+\omega_{E}-\omega_{r}-i\gamma} {\langle\omega_{D}\rangle+l\omega_{b}-i\nu_{\mathrm{eff}}+\omega_{E}-\omega_{r}-i\gamma}\right]&#10;\end{equation}&#10;&#10;&#10;\end{document}"/>
  <p:tag name="IGUANATEXSIZE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delta W_{K} \sim \left[\frac{\omega_{*N}+\left(\hat{\varepsilon}-\frac{3}{2}\right)\omega_{*T}+\omega_{E}-\omega_{r}-i\gamma} {\langle\omega_{D}\rangle+l\omega_{b}-i\nu_{\mathrm{eff}}+\omega_{E}-\omega_{r}-i\gamma}\right]&#10;\end{equation}&#10;&#10;&#10;\end{document}"/>
  <p:tag name="IGUANATEXSIZE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D = (\hat{\gamma} + i\hat{\omega})(\hat{\gamma}_{f}^{-1}+C)-1+C&#10;\end{equation}&#10;\end{document}"/>
  <p:tag name="IGUANATEXSIZE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C = c_{2}\int_{0}^{\infty}\left[\frac{\hat{\omega}_{*N}+(\hat{\varepsilon}-\frac{3}{2})\hat{\omega}_{*T}+\hat{\omega}_{E}+\hat{\omega}-i\hat{\gamma}}{\hat{\omega}_{D}\hat{\varepsilon}^{a}+\hat{\omega}_{E}+\hat{\omega}-i\hat{\gamma}}+\frac{-\hat{\omega}_{*N}-(\hat{\varepsilon}-\frac{3}{2})\hat{\omega}_{*T}+\hat{\omega}_{E}+\hat{\omega}-i\hat{\gamma}}{-\hat{\omega}_{D}\hat{\varepsilon}^{a}+\hat{\omega}_{E}+\hat{\omega}-i\hat{\gamma}}\right]\hat{\varepsilon}^{\frac{5}{2}}e^{-\hat{\varepsilon}}d\hat{\varepsilon}&#10;\end{equation}&#10;\end{document}"/>
  <p:tag name="IGUANATEXSIZE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\nonumber&#10; \mu_{0}P(\psi) = -\frac{1+\kappa^{2}}{\kappa R_{0}^{3}q_{0}}\psi,~~~F(\psi) = 1&#10;\end{eqnarray}&#10;&#10;\end{document}"/>
  <p:tag name="IGUANATEXSIZE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}\nonumber&#10; \psi = \frac{\kappa}{2R_{0}^{3}q_{0}}\left[\frac{R^{2}Z^{2}}{\kappa^{2}}+\frac{1}{4}\left(R^{2}-R_{0}^{2}\right)^{2}- a^{2}R_{0}^{2}\right]&#10;\end{eqnarray}&#10;&#10;&#10;\end{document}"/>
  <p:tag name="IGUANATEXSIZE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narray}\nonumber&#10;  \delta W_{K} \propto \int \left[\frac{\left(\hat{\varepsilon}-\frac{3}{2}\right)\omega_{*T}+\omega_{E}} {\langle\omega_{D}\rangle+l\omega_{b}+\omega_{E}}\right] \hat{\varepsilon}^{\frac{5}{2}}e^{-\hat{\varepsilon}}d\hat{\varepsilon}&#10;\end{eqnarray}&#10;&#10;\end{document}"/>
  <p:tag name="IGUANATEXSIZE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\nonumber&#10; k = \left[\frac{1-\Lambda+\epsilon_{r}\Lambda}{2\epsilon_{r}\Lambda}\right]^{\frac{1}{2}}&#10;\end{eqnarray}&#10;&#10;\end{document}"/>
  <p:tag name="IGUANATEXSIZE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\nonumber&#10; \frac{\langle\omega_{D}\rangle}{\varepsilon/e} = \frac{2q\Lambda}{R_{0}^{2}B_{0}\epsilon_{r}}\left[\left(2s+1\right)\frac{E\left(k^{2}\right)}{K\left(k^{2}\right)}+2s\left(k^{2}-1\right)-\frac{1}{2}\right]&#10;\end{eqnarray}&#10;&#10;\end{document}"/>
  <p:tag name="IGUANATEXSIZE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narray}\nonumber&#10; \frac{\omega_{b}}{\sqrt{2\varepsilon/m_{i}}}  = \frac{\sqrt{2\epsilon_{r}\Lambda}}{4qR_{0}}\frac{\pi}{K(k)}~~\mathrm{(trapped)}&#10;\end{eqnarray}&#10;\end{document}"/>
  <p:tag name="IGUANATEXSIZE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\nonumber&#10; \frac{\omega_{b}}{\sqrt{2\varepsilon/m_{i}}} = \frac{\sqrt{1-\Lambda+\epsilon_{r}\Lambda}}{2qR_{0}}\frac{\pi}{K(1/k)}~~\mathrm{(circulating)}&#10;\end{eqnarray}&#10;&#10;\end{document}"/>
  <p:tag name="IGUANATEXSIZE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_{E} = \omega_{\phi}-\omega_{*i}$&#10;&#10;&#10;\end{document}"/>
  <p:tag name="IGUANATEXSIZE" val="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}\nonumber&#10; k = \left[\frac{1-\Lambda+\epsilon_{r}\Lambda}{2\epsilon_{r}\Lambda}\right]^{\frac{1}{2}}&#10;\end{eqnarray}&#10;&#10;\end{document}"/>
  <p:tag name="IGUANATEXSIZE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delta W_{K} \sim \left[\frac{\omega_{*N}+\left(\hat{\varepsilon}-\frac{3}{2}\right)\omega_{*T}+\omega_{E}-\omega_{r}-i\gamma} {\langle\omega_{D}\rangle+l\omega_{b}-i\nu_{\mathrm{eff}}+\omega_{E}-\omega_{r}-i\gamma}\right]&#10;\end{equation}&#10;&#10;&#10;\end{document}"/>
  <p:tag name="IGUANATEXSIZE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_{E} = \omega_{\phi}-\omega_{*i}$&#10;&#10;&#10;\end{document}"/>
  <p:tag name="IGUANATEXSIZE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delta W_{K} \sim \left[\frac{\omega_{*N}+\left(\hat{\varepsilon}-\frac{3}{2}\right)\omega_{*T}+\omega_{E}-\omega_{r}-i\gamma} {\langle\omega_{D}\rangle+l\omega_{b}-i\nu_{\mathrm{eff}}+\omega_{E}-\omega_{r}-i\gamma}\right]&#10;\end{equation}&#10;&#10;&#10;\end{document}"/>
  <p:tag name="IGUANATEXSIZE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_{E} = \omega_{\phi}-\omega_{*i}$&#10;&#10;&#10;\end{document}"/>
  <p:tag name="IGUANATEXSIZE" val="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}\nonumber&#10;  \delta W_{K} \sim \left[\frac{\omega_{*N}+\left(\hat{\varepsilon}-\frac{3}{2}\right)\omega_{*T}+\omega_{E}-\omega_{r}-i\gamma} {\langle\omega_{D}\rangle+l\omega_{b}-i\nu_{\mathrm{eff}}+\omega_{E}-\omega_{r}-i\gamma}\right]&#10;\end{equation}&#10;&#10;&#10;\end{document}"/>
  <p:tag name="IGUANATEXSIZE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omega_{E} = \omega_{\phi}-\omega_{*i}$&#10;&#10;&#10;\end{document}"/>
  <p:tag name="IGUANATEXSIZE" val="17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71637</TotalTime>
  <Words>3007</Words>
  <Application>Microsoft Office PowerPoint</Application>
  <PresentationFormat>On-screen Show (4:3)</PresentationFormat>
  <Paragraphs>602</Paragraphs>
  <Slides>59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Blank Presentation</vt:lpstr>
      <vt:lpstr>Slide 1</vt:lpstr>
      <vt:lpstr>Slide 2</vt:lpstr>
      <vt:lpstr>Stabilization from kinetic effects has the potential to explain experimental resistive wall mode (RWM) stability</vt:lpstr>
      <vt:lpstr>The RWM is identified in NSTX by a variety of observations</vt:lpstr>
      <vt:lpstr>NSTX experimental results can not be explained with simple theories, but can potentially be explained by kinetic theory</vt:lpstr>
      <vt:lpstr>Kinetic δWK term in the RWM dispersion relation  provides dissipation that enables stabilization</vt:lpstr>
      <vt:lpstr>A window of weakened stability can be found between the bounce and precession drift stabilizing resonances</vt:lpstr>
      <vt:lpstr>A window of weakened stability can be found between the bounce and precession drift stabilizing resonances</vt:lpstr>
      <vt:lpstr>A window of weakened stability can be found between the bounce and precession drift stabilizing resonances</vt:lpstr>
      <vt:lpstr>A window of weakened stability can be found between the bounce and precession drift stabilizing resonances</vt:lpstr>
      <vt:lpstr>A window of weakened stability can be found between the bounce and precession drift stabilizing resonances</vt:lpstr>
      <vt:lpstr>A window of weakened stability can be found between the bounce and precession drift stabilizing resonances</vt:lpstr>
      <vt:lpstr>A window of weakened stability can be found between the bounce and precession drift stabilizing resonances</vt:lpstr>
      <vt:lpstr>A window of weakened stability can be found between the bounce and precession drift stabilizing resonances</vt:lpstr>
      <vt:lpstr>A window of weakened stability can be found between the bounce and precession drift stabilizing resonances</vt:lpstr>
      <vt:lpstr>Thermal ions are most important contributors to stability</vt:lpstr>
      <vt:lpstr>The dispersion relation can be rewritten in a form convenient for making stability diagrams</vt:lpstr>
      <vt:lpstr>Scaling the experimental rotation profile illuminates the complex relationship between rotation and stability</vt:lpstr>
      <vt:lpstr>Scaling the experimental rotation profile illuminates the complex relationship between rotation and stability</vt:lpstr>
      <vt:lpstr>Scaling the experimental rotation profile illuminates the complex relationship between rotation and stability</vt:lpstr>
      <vt:lpstr>Scaling the experimental rotation profile illuminates the complex relationship between rotation and stability</vt:lpstr>
      <vt:lpstr>Scaling the experimental rotation profile illuminates the complex relationship between rotation and stability</vt:lpstr>
      <vt:lpstr>The weakened stability rotation gap is altered  by changing collisionality </vt:lpstr>
      <vt:lpstr>The weakened stability rotation gap is altered  by changing collisionality </vt:lpstr>
      <vt:lpstr>Widely different experimentally marginally stable rotation profiles each are in the gap between stabilizing resonances</vt:lpstr>
      <vt:lpstr>Improvements to the theory and calculation, to use as a quantitative predictor of instability</vt:lpstr>
      <vt:lpstr>Present inclusion of energetic particles in MISK: isotropic slowing down distribution (ex. alphas in ITER)</vt:lpstr>
      <vt:lpstr>NSTX and DIII-D experiments in 2009 explored the effect of energetic particles on RWM stability</vt:lpstr>
      <vt:lpstr>Energetic particles contribute linearly  to RWM stability in NSTX</vt:lpstr>
      <vt:lpstr>In NSTX…</vt:lpstr>
      <vt:lpstr>A new, more accurate energetic particle distribution function is being implemented</vt:lpstr>
      <vt:lpstr>Kinetic RWM stability theory has a more complex relationship with ωφ than simple theories.</vt:lpstr>
      <vt:lpstr>Slide 33</vt:lpstr>
      <vt:lpstr>NSTX and DIII-D joint experiment in 2009 explored the effect of energetic particles on RWM stability</vt:lpstr>
      <vt:lpstr>NSTX and DIII-D experiments in 2009 explored the effect of energetic particles on RWM stability</vt:lpstr>
      <vt:lpstr>NSTX and DIII-D experiments in 2009 explored the effect of energetic particles on RWM stability</vt:lpstr>
      <vt:lpstr>A new, more accurate energetic particle distribution function is being implemented</vt:lpstr>
      <vt:lpstr>Slide 38</vt:lpstr>
      <vt:lpstr>Abstract</vt:lpstr>
      <vt:lpstr>NSTX 121083 @ 0.475 RWM characteristics</vt:lpstr>
      <vt:lpstr>Present isotropic distribution function for energetic particles overestimates the trapped ion fraction</vt:lpstr>
      <vt:lpstr>MISK sometimes overpredicts stability</vt:lpstr>
      <vt:lpstr>Slide 43</vt:lpstr>
      <vt:lpstr>γ is found with a self-consistent or perturbative approach </vt:lpstr>
      <vt:lpstr>Rational surfaces are treated differently</vt:lpstr>
      <vt:lpstr>Unchanging ξ may be a good assumption</vt:lpstr>
      <vt:lpstr>Non-linear inclusion of γ and ω can be achieved in the perturbative approach through iteration</vt:lpstr>
      <vt:lpstr>The effect of iteration depends on the magnitudes of γ, ω</vt:lpstr>
      <vt:lpstr>The dispersion relation has three roots</vt:lpstr>
      <vt:lpstr>Slide 50</vt:lpstr>
      <vt:lpstr>MISK and MARS-K were benchmarked  using a Solov’ev equilibrium</vt:lpstr>
      <vt:lpstr>Drift frequency calculations match for MISK and MARS-K</vt:lpstr>
      <vt:lpstr>Bounce frequency calculations match for MISK and MARS-K</vt:lpstr>
      <vt:lpstr>MISK and MARS-K match well at reasonable rotation</vt:lpstr>
      <vt:lpstr>Slide 55</vt:lpstr>
      <vt:lpstr>xxx</vt:lpstr>
      <vt:lpstr>xxx</vt:lpstr>
      <vt:lpstr>δWK in the limit of high particle energy</vt:lpstr>
      <vt:lpstr>xxx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John (Jack) Berkery</cp:lastModifiedBy>
  <cp:revision>12431</cp:revision>
  <dcterms:created xsi:type="dcterms:W3CDTF">2003-10-01T16:23:57Z</dcterms:created>
  <dcterms:modified xsi:type="dcterms:W3CDTF">2009-10-21T17:52:09Z</dcterms:modified>
</cp:coreProperties>
</file>