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4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10.jpg" ContentType="image/jpg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68" r:id="rId2"/>
    <p:sldId id="271" r:id="rId3"/>
    <p:sldId id="272" r:id="rId4"/>
    <p:sldId id="366" r:id="rId5"/>
    <p:sldId id="367" r:id="rId6"/>
    <p:sldId id="369" r:id="rId7"/>
    <p:sldId id="348" r:id="rId8"/>
    <p:sldId id="353" r:id="rId9"/>
    <p:sldId id="374" r:id="rId10"/>
    <p:sldId id="370" r:id="rId11"/>
    <p:sldId id="393" r:id="rId12"/>
    <p:sldId id="364" r:id="rId13"/>
    <p:sldId id="294" r:id="rId14"/>
    <p:sldId id="295" r:id="rId15"/>
    <p:sldId id="296" r:id="rId16"/>
    <p:sldId id="394" r:id="rId17"/>
    <p:sldId id="275" r:id="rId18"/>
    <p:sldId id="357" r:id="rId19"/>
    <p:sldId id="279" r:id="rId20"/>
    <p:sldId id="281" r:id="rId21"/>
    <p:sldId id="282" r:id="rId22"/>
    <p:sldId id="395" r:id="rId23"/>
    <p:sldId id="284" r:id="rId24"/>
    <p:sldId id="285" r:id="rId25"/>
    <p:sldId id="286" r:id="rId26"/>
    <p:sldId id="287" r:id="rId27"/>
    <p:sldId id="396" r:id="rId28"/>
    <p:sldId id="292" r:id="rId29"/>
    <p:sldId id="289" r:id="rId30"/>
    <p:sldId id="290" r:id="rId31"/>
    <p:sldId id="291" r:id="rId32"/>
    <p:sldId id="397" r:id="rId33"/>
    <p:sldId id="359" r:id="rId34"/>
    <p:sldId id="360" r:id="rId35"/>
    <p:sldId id="361" r:id="rId36"/>
    <p:sldId id="398" r:id="rId37"/>
    <p:sldId id="304" r:id="rId38"/>
    <p:sldId id="305" r:id="rId39"/>
    <p:sldId id="306" r:id="rId40"/>
    <p:sldId id="307" r:id="rId41"/>
    <p:sldId id="399" r:id="rId42"/>
    <p:sldId id="355" r:id="rId43"/>
    <p:sldId id="356" r:id="rId44"/>
    <p:sldId id="297" r:id="rId45"/>
    <p:sldId id="298" r:id="rId46"/>
    <p:sldId id="354" r:id="rId47"/>
    <p:sldId id="379" r:id="rId48"/>
    <p:sldId id="308" r:id="rId49"/>
    <p:sldId id="387" r:id="rId50"/>
    <p:sldId id="388" r:id="rId51"/>
    <p:sldId id="383" r:id="rId52"/>
    <p:sldId id="385" r:id="rId53"/>
    <p:sldId id="392" r:id="rId54"/>
    <p:sldId id="309" r:id="rId55"/>
    <p:sldId id="362" r:id="rId56"/>
    <p:sldId id="311" r:id="rId57"/>
    <p:sldId id="375" r:id="rId58"/>
    <p:sldId id="386" r:id="rId59"/>
    <p:sldId id="372" r:id="rId60"/>
    <p:sldId id="381" r:id="rId61"/>
    <p:sldId id="273" r:id="rId62"/>
    <p:sldId id="344" r:id="rId63"/>
    <p:sldId id="345" r:id="rId64"/>
    <p:sldId id="346" r:id="rId65"/>
    <p:sldId id="347" r:id="rId66"/>
    <p:sldId id="350" r:id="rId67"/>
    <p:sldId id="349" r:id="rId68"/>
    <p:sldId id="351" r:id="rId69"/>
    <p:sldId id="380" r:id="rId70"/>
    <p:sldId id="373" r:id="rId71"/>
    <p:sldId id="324" r:id="rId72"/>
    <p:sldId id="325" r:id="rId73"/>
    <p:sldId id="326" r:id="rId74"/>
    <p:sldId id="327" r:id="rId75"/>
    <p:sldId id="328" r:id="rId76"/>
    <p:sldId id="333" r:id="rId77"/>
    <p:sldId id="334" r:id="rId78"/>
    <p:sldId id="330" r:id="rId79"/>
    <p:sldId id="331" r:id="rId80"/>
    <p:sldId id="335" r:id="rId81"/>
    <p:sldId id="336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8080"/>
    <a:srgbClr val="FFFFCC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>
        <p:scale>
          <a:sx n="80" d="100"/>
          <a:sy n="80" d="100"/>
        </p:scale>
        <p:origin x="-158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Meetings\2015_03_19%20-%20Tom%20Brown\pilot_data_figures_OH_outside_T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Avg</a:t>
            </a:r>
            <a:r>
              <a:rPr lang="en-US" dirty="0"/>
              <a:t> Neutron </a:t>
            </a:r>
            <a:r>
              <a:rPr lang="en-US" dirty="0" err="1"/>
              <a:t>Fluence</a:t>
            </a:r>
            <a:r>
              <a:rPr lang="en-US" dirty="0"/>
              <a:t> </a:t>
            </a:r>
            <a:r>
              <a:rPr lang="en-US" dirty="0" smtClean="0"/>
              <a:t>[ </a:t>
            </a:r>
            <a:r>
              <a:rPr lang="en-US" dirty="0" err="1" smtClean="0"/>
              <a:t>MWy</a:t>
            </a:r>
            <a:r>
              <a:rPr lang="en-US" dirty="0" smtClean="0"/>
              <a:t>/m</a:t>
            </a:r>
            <a:r>
              <a:rPr lang="en-US" baseline="30000" dirty="0" smtClean="0"/>
              <a:t>2 </a:t>
            </a:r>
            <a:r>
              <a:rPr lang="en-US" dirty="0" smtClean="0"/>
              <a:t>]</a:t>
            </a:r>
            <a:endParaRPr lang="en-US" dirty="0"/>
          </a:p>
        </c:rich>
      </c:tx>
      <c:layout>
        <c:manualLayout>
          <c:xMode val="edge"/>
          <c:yMode val="edge"/>
          <c:x val="0.16006640195616573"/>
          <c:y val="1.84601655199118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67833419430921E-2"/>
          <c:y val="0.11293607652239646"/>
          <c:w val="0.83922006902837332"/>
          <c:h val="0.66083806482286478"/>
        </c:manualLayout>
      </c:layout>
      <c:scatterChart>
        <c:scatterStyle val="lineMarker"/>
        <c:varyColors val="0"/>
        <c:ser>
          <c:idx val="0"/>
          <c:order val="0"/>
          <c:tx>
            <c:v>scan</c:v>
          </c:tx>
          <c:spPr>
            <a:ln>
              <a:solidFill>
                <a:schemeClr val="accent1"/>
              </a:solidFill>
            </a:ln>
          </c:spPr>
          <c:xVal>
            <c:numRef>
              <c:f>Graphs!$AM$49:$AQ$49</c:f>
              <c:numCache>
                <c:formatCode>General</c:formatCode>
                <c:ptCount val="5"/>
                <c:pt idx="0">
                  <c:v>0.29999999999999993</c:v>
                </c:pt>
                <c:pt idx="1">
                  <c:v>0.39999999999999997</c:v>
                </c:pt>
                <c:pt idx="2">
                  <c:v>0.5</c:v>
                </c:pt>
                <c:pt idx="3">
                  <c:v>0.59999999999999987</c:v>
                </c:pt>
                <c:pt idx="4">
                  <c:v>0.70000000000000007</c:v>
                </c:pt>
              </c:numCache>
            </c:numRef>
          </c:xVal>
          <c:yVal>
            <c:numRef>
              <c:f>Graphs!$AM$48:$AQ$48</c:f>
              <c:numCache>
                <c:formatCode>General</c:formatCode>
                <c:ptCount val="5"/>
                <c:pt idx="0">
                  <c:v>0.14130551714763237</c:v>
                </c:pt>
                <c:pt idx="1">
                  <c:v>0.62419517769656241</c:v>
                </c:pt>
                <c:pt idx="2">
                  <c:v>2.7572852619234833</c:v>
                </c:pt>
                <c:pt idx="3">
                  <c:v>12.179879446803879</c:v>
                </c:pt>
                <c:pt idx="4">
                  <c:v>53.802725959223729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9146176"/>
        <c:axId val="509146752"/>
      </c:scatterChart>
      <c:valAx>
        <c:axId val="509146176"/>
        <c:scaling>
          <c:orientation val="minMax"/>
          <c:max val="0.70000000000000007"/>
          <c:min val="0.3000000000000000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TF WC neutron shield thickness [m]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low"/>
        <c:crossAx val="509146752"/>
        <c:crosses val="autoZero"/>
        <c:crossBetween val="midCat"/>
      </c:valAx>
      <c:valAx>
        <c:axId val="509146752"/>
        <c:scaling>
          <c:logBase val="10"/>
          <c:orientation val="minMax"/>
        </c:scaling>
        <c:delete val="0"/>
        <c:axPos val="l"/>
        <c:majorGridlines/>
        <c:numFmt formatCode="#,##0.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5091461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9/13/2015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46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77863"/>
            <a:ext cx="4629150" cy="347186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3B60A1E-8524-B84F-A677-41DC374FD37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27501" indent="-279808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19232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66925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14617" indent="-223846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62309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10004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357696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05388" indent="-22384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1B92D4C7-DAAD-4440-843E-118502782B85}" type="slidenum">
              <a:rPr lang="en-US" altLang="en-US" b="0" i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en-US" b="0" i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31769-3803-42DE-A010-A4ADF79DACCE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65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165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ST has been addressing critical issues for FNSF:  A compact FNSF facility does</a:t>
            </a:r>
            <a:r>
              <a:rPr lang="en-US" baseline="0" dirty="0" smtClean="0"/>
              <a:t> not have solenoid.  So, the solenoid-free start-up is a critical issue for ST-FNSF.  But solenoid-free start-up is attractive for </a:t>
            </a:r>
            <a:r>
              <a:rPr lang="en-US" baseline="0" dirty="0" err="1" smtClean="0"/>
              <a:t>tokamak</a:t>
            </a:r>
            <a:r>
              <a:rPr lang="en-US" baseline="0" dirty="0" smtClean="0"/>
              <a:t> reactor design as well.  </a:t>
            </a:r>
            <a:r>
              <a:rPr lang="en-US" dirty="0" smtClean="0"/>
              <a:t>Other issues are ramp-up….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606" indent="-270234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0932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305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5677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051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0423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2796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168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5ACCDEF-DBC8-7641-A0D2-A635EC2F664F}" type="slidenum">
              <a:rPr lang="en-US" b="0" i="0">
                <a:solidFill>
                  <a:schemeClr val="tx1"/>
                </a:solidFill>
                <a:latin typeface="Arial" charset="0"/>
              </a:rPr>
              <a:pPr eaLnBrk="1" hangingPunct="1"/>
              <a:t>43</a:t>
            </a:fld>
            <a:endParaRPr lang="en-US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44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9/13/2015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6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47852B-F9E0-48A5-8472-675DA21CC2BF}" type="datetime1">
              <a:rPr lang="en-US" altLang="en-US"/>
              <a:pPr/>
              <a:t>9/13/2015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31FD35-422D-49B4-A256-A165F415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88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8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576297"/>
            <a:ext cx="5486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UW-Madison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Seminar –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Progress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 Prospects –  J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Menard                                                 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0" y="6576297"/>
            <a:ext cx="1295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14, 2015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image" Target="../media/image111.png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Jonathan Menard, PPPL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and plans for NSTX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prospects for next-step spherical tori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fr-FR" dirty="0"/>
              <a:t>Plasma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 smtClean="0"/>
              <a:t>Seminar</a:t>
            </a:r>
            <a:r>
              <a:rPr lang="fr-FR" dirty="0" smtClean="0"/>
              <a:t> (</a:t>
            </a:r>
            <a:r>
              <a:rPr lang="fr-FR" dirty="0" err="1" smtClean="0"/>
              <a:t>Physics</a:t>
            </a:r>
            <a:r>
              <a:rPr lang="fr-FR" dirty="0" smtClean="0"/>
              <a:t>/ECE/NE 922</a:t>
            </a:r>
            <a:r>
              <a:rPr lang="fr-FR" dirty="0"/>
              <a:t>)</a:t>
            </a:r>
            <a:endParaRPr lang="fr-FR" dirty="0" smtClean="0"/>
          </a:p>
          <a:p>
            <a:pPr>
              <a:lnSpc>
                <a:spcPct val="85000"/>
              </a:lnSpc>
            </a:pPr>
            <a:r>
              <a:rPr lang="en-US" dirty="0" smtClean="0"/>
              <a:t>Physics Building, Room 2241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September 14, 2015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 txBox="1">
            <a:spLocks/>
          </p:cNvSpPr>
          <p:nvPr/>
        </p:nvSpPr>
        <p:spPr>
          <a:xfrm>
            <a:off x="228601" y="1447800"/>
            <a:ext cx="5181599" cy="4724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ST Extends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Predictive Capability for ITER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and Toroidal Science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High </a:t>
            </a:r>
            <a:r>
              <a:rPr lang="en-US" sz="2400" i="0" kern="0" dirty="0" smtClean="0">
                <a:solidFill>
                  <a:srgbClr val="336699"/>
                </a:solidFill>
                <a:latin typeface="Symbol" pitchFamily="18" charset="2"/>
              </a:rPr>
              <a:t>b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Helvetica Neue"/>
              </a:rPr>
              <a:t>physics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, </a:t>
            </a: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rotation,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shaping extend stability, transport knowledge</a:t>
            </a:r>
            <a:endParaRPr lang="en-US" sz="2400" i="0" kern="0" dirty="0">
              <a:solidFill>
                <a:srgbClr val="336699"/>
              </a:solidFill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NBI fast-ions in present STs mimic DT fusion product parameters in ITER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study burning plasma science</a:t>
            </a:r>
            <a:endParaRPr lang="en-US" sz="2400" i="0" kern="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STs can more easily study electron scale turbulence at low </a:t>
            </a:r>
            <a:r>
              <a:rPr lang="en-US" sz="2400" i="0" kern="0" dirty="0" err="1" smtClean="0">
                <a:solidFill>
                  <a:srgbClr val="336699"/>
                </a:solidFill>
                <a:latin typeface="Arial Narrow" pitchFamily="34" charset="0"/>
              </a:rPr>
              <a:t>collisionality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 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important for all magnetic fusion</a:t>
            </a:r>
            <a:endParaRPr lang="en-US" sz="2400" i="0" kern="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 smtClean="0">
                <a:solidFill>
                  <a:srgbClr val="336699"/>
                </a:solidFill>
              </a:rPr>
              <a:t>Unique ST properties also support ITER</a:t>
            </a:r>
            <a:endParaRPr lang="en-US" sz="3600" i="0" dirty="0">
              <a:solidFill>
                <a:srgbClr val="336699"/>
              </a:solidFill>
              <a:latin typeface="Helvetica Neue" charset="0"/>
            </a:endParaRPr>
          </a:p>
        </p:txBody>
      </p:sp>
      <p:grpSp>
        <p:nvGrpSpPr>
          <p:cNvPr id="9" name="Group 136"/>
          <p:cNvGrpSpPr/>
          <p:nvPr/>
        </p:nvGrpSpPr>
        <p:grpSpPr>
          <a:xfrm>
            <a:off x="5943600" y="1741268"/>
            <a:ext cx="3051175" cy="4049931"/>
            <a:chOff x="4114800" y="1030069"/>
            <a:chExt cx="2057400" cy="2856131"/>
          </a:xfrm>
        </p:grpSpPr>
        <p:pic>
          <p:nvPicPr>
            <p:cNvPr id="10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4191000" y="1030069"/>
              <a:ext cx="1828800" cy="61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</a:t>
              </a:r>
              <a:r>
                <a:rPr lang="en-US" sz="28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- ITER</a:t>
              </a:r>
              <a:endParaRPr lang="en-US" sz="2400" i="0" dirty="0">
                <a:solidFill>
                  <a:srgbClr val="336699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NSTX Upgrade mission elements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86784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0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NSTX and MAST are undergoing major upgrades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~2x higher B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T</a:t>
            </a:r>
            <a:r>
              <a:rPr lang="en-US" sz="2400" i="0" dirty="0">
                <a:solidFill>
                  <a:srgbClr val="C00000"/>
                </a:solidFill>
              </a:rPr>
              <a:t>, </a:t>
            </a:r>
            <a:r>
              <a:rPr lang="en-US" sz="2400" i="0" dirty="0" err="1">
                <a:solidFill>
                  <a:srgbClr val="C00000"/>
                </a:solidFill>
              </a:rPr>
              <a:t>I</a:t>
            </a:r>
            <a:r>
              <a:rPr lang="en-US" sz="2400" i="0" baseline="-25000" dirty="0" err="1">
                <a:solidFill>
                  <a:srgbClr val="C00000"/>
                </a:solidFill>
              </a:rPr>
              <a:t>p</a:t>
            </a:r>
            <a:r>
              <a:rPr lang="en-US" sz="2400" i="0" dirty="0">
                <a:solidFill>
                  <a:srgbClr val="C00000"/>
                </a:solidFill>
              </a:rPr>
              <a:t>, P</a:t>
            </a:r>
            <a:r>
              <a:rPr lang="en-US" sz="2400" i="0" baseline="-25000" dirty="0">
                <a:solidFill>
                  <a:srgbClr val="C00000"/>
                </a:solidFill>
              </a:rPr>
              <a:t>NBI </a:t>
            </a:r>
            <a:r>
              <a:rPr lang="en-US" sz="2400" i="0" dirty="0">
                <a:solidFill>
                  <a:srgbClr val="C00000"/>
                </a:solidFill>
              </a:rPr>
              <a:t>and </a:t>
            </a:r>
            <a:r>
              <a:rPr lang="en-US" sz="2400" i="0" dirty="0" smtClean="0">
                <a:solidFill>
                  <a:srgbClr val="C00000"/>
                </a:solidFill>
              </a:rPr>
              <a:t>~5x </a:t>
            </a:r>
            <a:r>
              <a:rPr lang="en-US" sz="2400" i="0" dirty="0">
                <a:solidFill>
                  <a:srgbClr val="C00000"/>
                </a:solidFill>
              </a:rPr>
              <a:t>pulse length </a:t>
            </a:r>
            <a:r>
              <a:rPr lang="en-US" sz="2400" dirty="0" smtClean="0">
                <a:solidFill>
                  <a:srgbClr val="C00000"/>
                </a:solidFill>
              </a:rPr>
              <a:t>vs.</a:t>
            </a:r>
            <a:r>
              <a:rPr lang="en-US" sz="2400" i="0" dirty="0" smtClean="0">
                <a:solidFill>
                  <a:srgbClr val="C00000"/>
                </a:solidFill>
              </a:rPr>
              <a:t> NSTX / MAST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6560" y="168656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624320" y="127000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791301" y="5638800"/>
            <a:ext cx="42764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lnSpc>
                <a:spcPct val="90000"/>
              </a:lnSpc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Super-X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</a:t>
            </a:r>
            <a:r>
              <a:rPr lang="en-US" altLang="ja-JP" sz="2000" i="0" dirty="0" err="1" smtClean="0">
                <a:solidFill>
                  <a:srgbClr val="C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ivertor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configuration for FNSF/DEMO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divertor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solution</a:t>
            </a:r>
            <a:endParaRPr kumimoji="0" lang="en-US" sz="44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246833" cy="4441022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0" y="5638800"/>
            <a:ext cx="49911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lnSpc>
                <a:spcPct val="90000"/>
              </a:lnSpc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Tangential 2</a:t>
            </a:r>
            <a:r>
              <a:rPr kumimoji="0" lang="en-US" sz="2000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nd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NBI + high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b</a:t>
            </a:r>
            <a:r>
              <a:rPr kumimoji="0" lang="en-US" sz="2000" i="0" u="none" strike="noStrike" cap="none" normalizeH="0" baseline="-2500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and </a:t>
            </a:r>
            <a:r>
              <a:rPr kumimoji="0" lang="en-US" sz="200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f</a:t>
            </a:r>
            <a:r>
              <a:rPr kumimoji="0" lang="en-US" sz="2000" i="0" u="none" strike="noStrike" cap="none" normalizeH="0" baseline="-2500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BS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</a:t>
            </a:r>
          </a:p>
          <a:p>
            <a:pPr algn="ctr" defTabSz="914400">
              <a:lnSpc>
                <a:spcPct val="90000"/>
              </a:lnSpc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for full non-inductive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sustainment, ramp-up</a:t>
            </a:r>
            <a:endParaRPr kumimoji="0" lang="en-US" sz="44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492845" y="1035933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NSTX-U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6019183" y="1118134"/>
            <a:ext cx="1868081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MAST-U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0841" y="6248400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First test plasma 2017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43000" y="6245423"/>
            <a:ext cx="2645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First test plasma ~1 month ago</a:t>
            </a:r>
            <a:endParaRPr lang="en-US" sz="1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724025"/>
            <a:ext cx="33909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504086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Conventional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00880" y="168338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Super-X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4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305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048483"/>
            <a:ext cx="7239000" cy="54285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6744" y="4064002"/>
            <a:ext cx="1939936" cy="461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FF0000"/>
                </a:solidFill>
              </a:rPr>
              <a:t>New 2</a:t>
            </a:r>
            <a:r>
              <a:rPr lang="en-US" sz="2400" b="1" i="0" baseline="30000" dirty="0">
                <a:solidFill>
                  <a:srgbClr val="FF0000"/>
                </a:solidFill>
              </a:rPr>
              <a:t>nd</a:t>
            </a:r>
            <a:r>
              <a:rPr lang="en-US" sz="2400" b="1" i="0" dirty="0">
                <a:solidFill>
                  <a:srgbClr val="FF0000"/>
                </a:solidFill>
              </a:rPr>
              <a:t> NBI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7428" y="3639068"/>
            <a:ext cx="1154465" cy="461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>
              <a:buNone/>
            </a:pPr>
            <a:r>
              <a:rPr lang="en-US" sz="2400" b="1" i="0" dirty="0">
                <a:solidFill>
                  <a:srgbClr val="FF0000"/>
                </a:solidFill>
              </a:rPr>
              <a:t>1</a:t>
            </a:r>
            <a:r>
              <a:rPr lang="en-US" sz="2400" b="1" i="0" baseline="30000" dirty="0">
                <a:solidFill>
                  <a:srgbClr val="FF0000"/>
                </a:solidFill>
              </a:rPr>
              <a:t>st</a:t>
            </a:r>
            <a:r>
              <a:rPr lang="en-US" sz="2400" b="1" i="0" dirty="0">
                <a:solidFill>
                  <a:srgbClr val="FF0000"/>
                </a:solidFill>
              </a:rPr>
              <a:t> NBI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1441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3600" i="0" dirty="0">
                <a:solidFill>
                  <a:srgbClr val="336699"/>
                </a:solidFill>
                <a:cs typeface="Arial" charset="0"/>
              </a:rPr>
              <a:t>NSTX Upgrade 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project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r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ecently </a:t>
            </a:r>
            <a:r>
              <a:rPr lang="en-US" altLang="en-US" sz="3600" dirty="0">
                <a:solidFill>
                  <a:srgbClr val="336699"/>
                </a:solidFill>
                <a:cs typeface="Arial" charset="0"/>
              </a:rPr>
              <a:t>c</a:t>
            </a:r>
            <a:r>
              <a:rPr lang="en-US" altLang="en-US" sz="3600" i="0" dirty="0" smtClean="0">
                <a:solidFill>
                  <a:srgbClr val="336699"/>
                </a:solidFill>
                <a:cs typeface="Arial" charset="0"/>
              </a:rPr>
              <a:t>ompleted</a:t>
            </a:r>
          </a:p>
          <a:p>
            <a:pPr algn="ctr" defTabSz="914311" eaLnBrk="1" hangingPunct="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400" i="0" dirty="0" smtClean="0">
                <a:solidFill>
                  <a:srgbClr val="C00000"/>
                </a:solidFill>
                <a:cs typeface="Arial" charset="0"/>
              </a:rPr>
              <a:t>On cost and schedule, first test plasma ~100kA  (Aug. 10, 2015)</a:t>
            </a:r>
            <a:endParaRPr lang="en-US" altLang="en-US" sz="2400" i="0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6780"/>
          </a:xfrm>
          <a:noFill/>
          <a:ln>
            <a:noFill/>
          </a:ln>
          <a:effectLst/>
        </p:spPr>
        <p:txBody>
          <a:bodyPr anchor="ctr"/>
          <a:lstStyle/>
          <a:p>
            <a:r>
              <a:rPr lang="en-US" sz="3200" dirty="0" smtClean="0">
                <a:latin typeface="Helvetica" charset="0"/>
                <a:ea typeface="ＭＳ Ｐゴシック" charset="0"/>
                <a:cs typeface="Times New Roman"/>
              </a:rPr>
              <a:t>New </a:t>
            </a:r>
            <a:r>
              <a:rPr lang="en-US" sz="3200" dirty="0" err="1">
                <a:latin typeface="Helvetica" charset="0"/>
                <a:ea typeface="ＭＳ Ｐゴシック" charset="0"/>
                <a:cs typeface="Times New Roman"/>
              </a:rPr>
              <a:t>c</a:t>
            </a:r>
            <a:r>
              <a:rPr lang="en-US" sz="3200" dirty="0" err="1" smtClean="0">
                <a:latin typeface="Helvetica" charset="0"/>
                <a:ea typeface="ＭＳ Ｐゴシック" charset="0"/>
                <a:cs typeface="Times New Roman"/>
              </a:rPr>
              <a:t>enterstack</a:t>
            </a:r>
            <a:r>
              <a:rPr lang="en-US" sz="3200" dirty="0" smtClean="0">
                <a:latin typeface="Helvetica" charset="0"/>
                <a:ea typeface="ＭＳ Ｐゴシック" charset="0"/>
                <a:cs typeface="Times New Roman"/>
              </a:rPr>
              <a:t> (CS) highlights: Jan – Aug 2015</a:t>
            </a:r>
            <a:endParaRPr lang="en-US" dirty="0"/>
          </a:p>
        </p:txBody>
      </p:sp>
      <p:pic>
        <p:nvPicPr>
          <p:cNvPr id="12" name="Picture 11" descr="NSTXU_CD4_EFIT01_201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358798"/>
            <a:ext cx="2207993" cy="5118202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1" y="2054438"/>
            <a:ext cx="2307379" cy="393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86" y="2125677"/>
            <a:ext cx="2162062" cy="3783608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4" y="1525828"/>
            <a:ext cx="15335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3" y="1061496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CS crane lift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1410" y="1413479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CS installed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2452" y="1408107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First test plasma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O</a:t>
            </a:r>
            <a:r>
              <a:rPr lang="en-US" sz="1600" b="1" dirty="0" err="1" smtClean="0">
                <a:solidFill>
                  <a:srgbClr val="FF0000"/>
                </a:solidFill>
              </a:rPr>
              <a:t>hmic</a:t>
            </a:r>
            <a:r>
              <a:rPr lang="en-US" sz="1600" b="1" dirty="0" smtClean="0">
                <a:solidFill>
                  <a:srgbClr val="FF0000"/>
                </a:solidFill>
              </a:rPr>
              <a:t> heating only)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78614" y="1387897"/>
            <a:ext cx="2306522" cy="348343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311">
              <a:spcBef>
                <a:spcPct val="20000"/>
              </a:spcBef>
              <a:buFontTx/>
              <a:buChar char="•"/>
            </a:pPr>
            <a:endParaRPr lang="en-US" sz="1200" b="1" i="1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1330" y="1060847"/>
            <a:ext cx="2582669" cy="61555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Magnetics functional </a:t>
            </a:r>
            <a:r>
              <a:rPr lang="en-US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</a:rPr>
              <a:t>EFIT reconstructions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Mega-ampere-class STs rely heavily on co-injected neutral beams for heating, current drive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080"/>
            <a:ext cx="5220586" cy="489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96" y="1584239"/>
            <a:ext cx="3909290" cy="4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01075" y="5656769"/>
            <a:ext cx="2364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New </a:t>
            </a:r>
            <a:r>
              <a:rPr lang="en-US" sz="2400" b="1" dirty="0" smtClean="0">
                <a:solidFill>
                  <a:srgbClr val="0000CC"/>
                </a:solidFill>
              </a:rPr>
              <a:t>2</a:t>
            </a:r>
            <a:r>
              <a:rPr lang="en-US" sz="24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2400" b="1" dirty="0" smtClean="0">
                <a:solidFill>
                  <a:srgbClr val="0000CC"/>
                </a:solidFill>
              </a:rPr>
              <a:t> NBI</a:t>
            </a:r>
            <a:endParaRPr lang="en-US" sz="2400" b="1" dirty="0">
              <a:solidFill>
                <a:srgbClr val="0000CC"/>
              </a:solidFill>
            </a:endParaRPr>
          </a:p>
          <a:p>
            <a:pPr algn="ctr"/>
            <a:r>
              <a:rPr lang="en-US" sz="1600" dirty="0">
                <a:solidFill>
                  <a:srgbClr val="0000CC"/>
                </a:solidFill>
              </a:rPr>
              <a:t>(R</a:t>
            </a:r>
            <a:r>
              <a:rPr lang="en-US" sz="1600" baseline="-25000" dirty="0">
                <a:solidFill>
                  <a:srgbClr val="0000CC"/>
                </a:solidFill>
              </a:rPr>
              <a:t>TAN</a:t>
            </a:r>
            <a:r>
              <a:rPr lang="en-US" sz="1600" dirty="0">
                <a:solidFill>
                  <a:srgbClr val="0000CC"/>
                </a:solidFill>
              </a:rPr>
              <a:t>=110, 120, 130cm</a:t>
            </a:r>
            <a:r>
              <a:rPr lang="en-US" sz="1600" dirty="0" smtClean="0">
                <a:solidFill>
                  <a:srgbClr val="0000CC"/>
                </a:solidFill>
              </a:rPr>
              <a:t>)</a:t>
            </a:r>
          </a:p>
          <a:p>
            <a:pPr algn="ctr"/>
            <a:r>
              <a:rPr lang="en-US" sz="1600" dirty="0">
                <a:solidFill>
                  <a:srgbClr val="0000CC"/>
                </a:solidFill>
              </a:rPr>
              <a:t>5MW, 5s, </a:t>
            </a:r>
            <a:r>
              <a:rPr lang="en-US" sz="1600" dirty="0" smtClean="0">
                <a:solidFill>
                  <a:srgbClr val="0000CC"/>
                </a:solidFill>
              </a:rPr>
              <a:t>80keV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470" y="5663621"/>
            <a:ext cx="2153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Original </a:t>
            </a:r>
            <a:r>
              <a:rPr lang="en-US" sz="2400" b="1" dirty="0">
                <a:solidFill>
                  <a:srgbClr val="0000CC"/>
                </a:solidFill>
              </a:rPr>
              <a:t>NBI</a:t>
            </a:r>
          </a:p>
          <a:p>
            <a:pPr algn="ctr"/>
            <a:r>
              <a:rPr lang="en-US" sz="1600" dirty="0">
                <a:solidFill>
                  <a:srgbClr val="0000CC"/>
                </a:solidFill>
              </a:rPr>
              <a:t>(R</a:t>
            </a:r>
            <a:r>
              <a:rPr lang="en-US" sz="1600" baseline="-25000" dirty="0">
                <a:solidFill>
                  <a:srgbClr val="0000CC"/>
                </a:solidFill>
              </a:rPr>
              <a:t>TAN</a:t>
            </a:r>
            <a:r>
              <a:rPr lang="en-US" sz="1600" dirty="0">
                <a:solidFill>
                  <a:srgbClr val="0000CC"/>
                </a:solidFill>
              </a:rPr>
              <a:t> = 50, 60, 70cm</a:t>
            </a:r>
            <a:r>
              <a:rPr lang="en-US" sz="1600" dirty="0" smtClean="0">
                <a:solidFill>
                  <a:srgbClr val="0000CC"/>
                </a:solidFill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</a:rPr>
              <a:t>5MW, 5s, 80keV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1510" y="1221615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NSTX-U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7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developing a range of profile control actuators for physics studies, scenario optimization for FNSF/Pilot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2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3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52569" y="6122988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27256" y="6275388"/>
            <a:ext cx="902682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4196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5105400" y="895350"/>
            <a:ext cx="3810000" cy="5657850"/>
            <a:chOff x="284163" y="895350"/>
            <a:chExt cx="3810000" cy="565785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84163" y="1282700"/>
              <a:ext cx="3810000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85800" y="89535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238" y="1550988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25" descr="Screen shot 2012-04-09 at 1.47.52 PM.png"/>
            <p:cNvPicPr>
              <a:picLocks noChangeAspect="1"/>
            </p:cNvPicPr>
            <p:nvPr/>
          </p:nvPicPr>
          <p:blipFill>
            <a:blip r:embed="rId5" cstate="print"/>
            <a:srcRect l="2895" b="4422"/>
            <a:stretch>
              <a:fillRect/>
            </a:stretch>
          </p:blipFill>
          <p:spPr bwMode="auto">
            <a:xfrm>
              <a:off x="549275" y="4267200"/>
              <a:ext cx="318611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2016125" y="1611313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A14796"/>
                  </a:solidFill>
                </a:rPr>
                <a:t>Largest R</a:t>
              </a:r>
              <a:r>
                <a:rPr lang="en-US" sz="1300" baseline="-25000">
                  <a:solidFill>
                    <a:srgbClr val="A14796"/>
                  </a:solidFill>
                </a:rPr>
                <a:t>tan</a:t>
              </a:r>
              <a:endParaRPr lang="en-US" sz="130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714500" y="3225800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FF0000"/>
                  </a:solidFill>
                </a:rPr>
                <a:t>Smallest R</a:t>
              </a:r>
              <a:r>
                <a:rPr lang="en-US" sz="1300" baseline="-25000">
                  <a:solidFill>
                    <a:srgbClr val="FF0000"/>
                  </a:solidFill>
                </a:rPr>
                <a:t>tan</a:t>
              </a:r>
              <a:endParaRPr lang="en-US" sz="130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1951038" y="3022600"/>
              <a:ext cx="336550" cy="698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2413794" y="1928019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  <p:sp>
          <p:nvSpPr>
            <p:cNvPr id="33805" name="Text Box 17"/>
            <p:cNvSpPr txBox="1">
              <a:spLocks noChangeArrowheads="1"/>
            </p:cNvSpPr>
            <p:nvPr/>
          </p:nvSpPr>
          <p:spPr bwMode="auto">
            <a:xfrm>
              <a:off x="1670050" y="4435475"/>
              <a:ext cx="1316038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chemeClr val="tx1"/>
                  </a:solidFill>
                </a:rPr>
                <a:t>(n=3)</a:t>
              </a:r>
            </a:p>
          </p:txBody>
        </p:sp>
        <p:sp>
          <p:nvSpPr>
            <p:cNvPr id="33819" name="Text Box 17"/>
            <p:cNvSpPr txBox="1">
              <a:spLocks noChangeArrowheads="1"/>
            </p:cNvSpPr>
            <p:nvPr/>
          </p:nvSpPr>
          <p:spPr bwMode="auto">
            <a:xfrm>
              <a:off x="803275" y="4038600"/>
              <a:ext cx="3159125" cy="3447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i="0" dirty="0">
                  <a:solidFill>
                    <a:schemeClr val="tx1"/>
                  </a:solidFill>
                </a:rPr>
                <a:t>Measured and Calculated Torque Profiles from 3D Fields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Record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dirty="0" smtClean="0">
                <a:solidFill>
                  <a:srgbClr val="336699"/>
                </a:solidFill>
              </a:rPr>
              <a:t> and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 </a:t>
            </a:r>
            <a:r>
              <a:rPr lang="en-US" sz="3200" i="0" dirty="0" smtClean="0">
                <a:solidFill>
                  <a:srgbClr val="336699"/>
                </a:solidFill>
              </a:rPr>
              <a:t>/ l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i </a:t>
            </a:r>
            <a:r>
              <a:rPr lang="en-US" sz="3200" i="0" dirty="0" smtClean="0">
                <a:solidFill>
                  <a:srgbClr val="336699"/>
                </a:solidFill>
              </a:rPr>
              <a:t>accessed in NSTX using passive + active resistive wall mode stabilization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7039" y="1500100"/>
            <a:ext cx="3070761" cy="3416320"/>
          </a:xfrm>
          <a:prstGeom prst="rect">
            <a:avLst/>
          </a:prstGeom>
          <a:solidFill>
            <a:srgbClr val="C2FF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chemeClr val="tx1"/>
                </a:solidFill>
              </a:rPr>
              <a:t>High </a:t>
            </a:r>
            <a:r>
              <a:rPr lang="en-US" sz="240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i="0" dirty="0" smtClean="0">
                <a:solidFill>
                  <a:schemeClr val="tx1"/>
                </a:solidFill>
              </a:rPr>
              <a:t> regime is important for bootstrap current generation.</a:t>
            </a:r>
          </a:p>
          <a:p>
            <a:pPr marL="166688" indent="-166688"/>
            <a:r>
              <a:rPr lang="en-US" sz="2400" i="0" dirty="0">
                <a:solidFill>
                  <a:schemeClr val="tx1"/>
                </a:solidFill>
              </a:rPr>
              <a:t> </a:t>
            </a:r>
            <a:endParaRPr lang="en-US" sz="2400" i="0" dirty="0" smtClean="0">
              <a:solidFill>
                <a:schemeClr val="tx1"/>
              </a:solidFill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chemeClr val="tx1"/>
                </a:solidFill>
              </a:rPr>
              <a:t>High </a:t>
            </a:r>
            <a:r>
              <a:rPr lang="en-US" sz="240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 </a:t>
            </a:r>
            <a:r>
              <a:rPr lang="en-US" sz="2400" i="0" dirty="0" smtClean="0">
                <a:solidFill>
                  <a:schemeClr val="tx1"/>
                </a:solidFill>
              </a:rPr>
              <a:t>/ l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i</a:t>
            </a:r>
            <a:r>
              <a:rPr lang="en-US" sz="2400" i="0" dirty="0" smtClean="0">
                <a:solidFill>
                  <a:schemeClr val="tx1"/>
                </a:solidFill>
              </a:rPr>
              <a:t> regime important since high </a:t>
            </a:r>
            <a:r>
              <a:rPr lang="en-US" sz="2400" i="0" dirty="0" err="1" smtClean="0">
                <a:solidFill>
                  <a:schemeClr val="tx1"/>
                </a:solidFill>
              </a:rPr>
              <a:t>f</a:t>
            </a:r>
            <a:r>
              <a:rPr lang="en-US" sz="2400" i="0" baseline="-25000" dirty="0" err="1" smtClean="0">
                <a:solidFill>
                  <a:schemeClr val="tx1"/>
                </a:solidFill>
              </a:rPr>
              <a:t>BS</a:t>
            </a:r>
            <a:r>
              <a:rPr lang="en-US" sz="2400" i="0" dirty="0" smtClean="0">
                <a:solidFill>
                  <a:schemeClr val="tx1"/>
                </a:solidFill>
              </a:rPr>
              <a:t> regime has low l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i</a:t>
            </a:r>
            <a:r>
              <a:rPr lang="en-US" sz="2400" i="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750" y="6019800"/>
            <a:ext cx="9067800" cy="461665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Major NSTX-U mission is to achieve fully non-inductive operation at high </a:t>
            </a:r>
            <a:r>
              <a:rPr lang="en-US" sz="2400" i="0" dirty="0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endParaRPr lang="en-US" sz="2400" b="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061906"/>
            <a:ext cx="6008646" cy="5046794"/>
            <a:chOff x="381000" y="1061906"/>
            <a:chExt cx="6008646" cy="504679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1906"/>
              <a:ext cx="6008646" cy="5046794"/>
              <a:chOff x="629898" y="2006601"/>
              <a:chExt cx="4173242" cy="35051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/>
              <a:stretch/>
            </p:blipFill>
            <p:spPr bwMode="auto">
              <a:xfrm>
                <a:off x="629898" y="2006601"/>
                <a:ext cx="4173242" cy="3505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32694" y="2910839"/>
                <a:ext cx="743895" cy="213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000" i="0" dirty="0" smtClean="0">
                    <a:solidFill>
                      <a:schemeClr val="tx1"/>
                    </a:solidFill>
                  </a:rPr>
                  <a:t>ST-FNSF</a:t>
                </a:r>
                <a:endParaRPr lang="en-US" sz="20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506015" y="4649643"/>
              <a:ext cx="2468227" cy="522999"/>
              <a:chOff x="2084" y="2694"/>
              <a:chExt cx="1887" cy="408"/>
            </a:xfrm>
          </p:grpSpPr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2084" y="2725"/>
                <a:ext cx="1887" cy="3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 dirty="0"/>
              </a:p>
            </p:txBody>
          </p:sp>
          <p:sp>
            <p:nvSpPr>
              <p:cNvPr id="31" name="Oval 20"/>
              <p:cNvSpPr>
                <a:spLocks noChangeArrowheads="1"/>
              </p:cNvSpPr>
              <p:nvPr/>
            </p:nvSpPr>
            <p:spPr bwMode="auto">
              <a:xfrm>
                <a:off x="2192" y="2764"/>
                <a:ext cx="86" cy="8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2" name="Oval 21"/>
              <p:cNvSpPr>
                <a:spLocks noChangeArrowheads="1"/>
              </p:cNvSpPr>
              <p:nvPr/>
            </p:nvSpPr>
            <p:spPr bwMode="auto">
              <a:xfrm>
                <a:off x="2194" y="2901"/>
                <a:ext cx="86" cy="86"/>
              </a:xfrm>
              <a:prstGeom prst="ellipse">
                <a:avLst/>
              </a:pr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2334" y="2694"/>
                <a:ext cx="103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Unstable RWM</a:t>
                </a:r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2336" y="2838"/>
                <a:ext cx="160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Stable / controlled RWM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710598" y="5083199"/>
            <a:ext cx="175124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PRL 2006</a:t>
            </a:r>
          </a:p>
          <a:p>
            <a:pPr algn="ctr"/>
            <a:r>
              <a:rPr lang="en-US" sz="1200" i="1" dirty="0" smtClean="0"/>
              <a:t>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PRL 2011</a:t>
            </a:r>
          </a:p>
          <a:p>
            <a:pPr algn="ctr"/>
            <a:r>
              <a:rPr lang="en-US" sz="1200" i="1" dirty="0" smtClean="0"/>
              <a:t>W. Zhu, PRL 2006</a:t>
            </a:r>
          </a:p>
        </p:txBody>
      </p:sp>
    </p:spTree>
    <p:extLst>
      <p:ext uri="{BB962C8B-B14F-4D97-AF65-F5344CB8AC3E}">
        <p14:creationId xmlns:p14="http://schemas.microsoft.com/office/powerpoint/2010/main" val="33910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/>
              <a:t>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Kelvin-Helmholtz (KH) instabilities predicted when central sound-speed Mach number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≈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0.7-0.8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59625"/>
            <a:ext cx="3942607" cy="336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36660" y="1633356"/>
            <a:ext cx="5424763" cy="4915894"/>
            <a:chOff x="3372592" y="1366240"/>
            <a:chExt cx="5736331" cy="514738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592" y="1366240"/>
              <a:ext cx="5736331" cy="5147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056416" y="1484416"/>
              <a:ext cx="878774" cy="3051958"/>
            </a:xfrm>
            <a:prstGeom prst="rect">
              <a:avLst/>
            </a:prstGeom>
            <a:solidFill>
              <a:srgbClr val="DA001F">
                <a:alpha val="1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68361" y="155331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profile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67544" y="1889373"/>
            <a:ext cx="247296" cy="499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00558" y="2899167"/>
            <a:ext cx="247296" cy="4993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45022" y="2227469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DA001F"/>
                </a:solidFill>
              </a:rPr>
              <a:t>n</a:t>
            </a:r>
            <a:r>
              <a:rPr lang="en-US" b="1" dirty="0" smtClean="0">
                <a:solidFill>
                  <a:srgbClr val="DA001F"/>
                </a:solidFill>
              </a:rPr>
              <a:t>=1 K-H </a:t>
            </a:r>
          </a:p>
          <a:p>
            <a:pPr algn="ctr"/>
            <a:r>
              <a:rPr lang="en-US" b="1" dirty="0" err="1" smtClean="0">
                <a:solidFill>
                  <a:srgbClr val="DA001F"/>
                </a:solidFill>
                <a:latin typeface="Arial Narrow" panose="020B0606020202030204" pitchFamily="34" charset="0"/>
              </a:rPr>
              <a:t>Eigenfunction</a:t>
            </a:r>
            <a:endParaRPr lang="en-US" b="1" dirty="0">
              <a:solidFill>
                <a:srgbClr val="DA001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36073" y="2899167"/>
            <a:ext cx="311781" cy="145644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6989" y="6179918"/>
            <a:ext cx="165026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I. Chapman, NF 2012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955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Hybrid MHD-drift-kinetic stability calculations find rotation + fast-ions </a:t>
            </a:r>
            <a:r>
              <a:rPr lang="en-US" sz="2800" dirty="0" smtClean="0"/>
              <a:t>reduce stability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p-driven </a:t>
            </a:r>
            <a:r>
              <a:rPr lang="en-US" sz="2800" dirty="0" smtClean="0"/>
              <a:t>Ideal Wall Mode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84426" y="2369679"/>
            <a:ext cx="4485162" cy="86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Low-rotation fluid with-wall limit is very high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marginal </a:t>
            </a:r>
            <a:r>
              <a:rPr lang="en-US" sz="2200" b="0" i="0" kern="0" dirty="0" err="1" smtClean="0">
                <a:solidFill>
                  <a:srgbClr val="339933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339933"/>
                </a:solidFill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339933"/>
                </a:solidFill>
                <a:sym typeface="Wingdings" panose="05000000000000000000" pitchFamily="2" charset="2"/>
              </a:rPr>
              <a:t>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7-8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82638" y="3429000"/>
            <a:ext cx="4338084" cy="87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Increasing rotation lowers max </a:t>
            </a:r>
            <a:r>
              <a:rPr lang="en-US" sz="2200" b="0" i="0" kern="0" dirty="0" err="1" smtClean="0">
                <a:solidFill>
                  <a:srgbClr val="FF9933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~5.5 at mode onset time</a:t>
            </a:r>
            <a:endParaRPr lang="en-US" sz="2200" b="0" i="0" kern="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2499"/>
            <a:ext cx="4145803" cy="55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35052" y="4499344"/>
            <a:ext cx="4485034" cy="120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 kinetic treatment including fast-ions  marginal </a:t>
            </a:r>
            <a:r>
              <a:rPr lang="en-US" sz="2200" b="0" i="0" kern="0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~3.5  most consistent with experiment</a:t>
            </a:r>
            <a:endParaRPr lang="en-US" sz="2200" b="0" i="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886200" y="4724400"/>
            <a:ext cx="781493" cy="228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886200" y="3657600"/>
            <a:ext cx="781493" cy="0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805579" y="2158414"/>
            <a:ext cx="957807" cy="440554"/>
          </a:xfrm>
          <a:prstGeom prst="straightConnector1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881252" y="1137019"/>
            <a:ext cx="4138833" cy="1021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MARS-K code needed to explain 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NSTX Ideal Wall Mode (IWM)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at highest rotation, </a:t>
            </a:r>
            <a:r>
              <a:rPr lang="en-US" sz="2000" b="0" i="0" kern="0" dirty="0" err="1" smtClean="0">
                <a:latin typeface="Symbol" panose="05050102010706020507" pitchFamily="18" charset="2"/>
              </a:rPr>
              <a:t>b</a:t>
            </a:r>
            <a:r>
              <a:rPr lang="en-US" sz="2000" b="0" i="0" kern="0" baseline="-25000" dirty="0" err="1" smtClean="0"/>
              <a:t>fast</a:t>
            </a:r>
            <a:endParaRPr lang="en-US" sz="2000" b="0" i="0" kern="0" baseline="-25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00" y="6234223"/>
            <a:ext cx="151515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100" i="1" dirty="0" smtClean="0"/>
              <a:t>J. Menard, PRL 2014</a:t>
            </a:r>
            <a:endParaRPr lang="en-US" sz="1100" i="1" dirty="0"/>
          </a:p>
        </p:txBody>
      </p:sp>
      <p:sp>
        <p:nvSpPr>
          <p:cNvPr id="29" name="Right Arrow 28"/>
          <p:cNvSpPr/>
          <p:nvPr/>
        </p:nvSpPr>
        <p:spPr>
          <a:xfrm rot="8497546">
            <a:off x="4274618" y="1581397"/>
            <a:ext cx="531979" cy="4256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531084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51182" y="4953000"/>
            <a:ext cx="0" cy="36143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4191000" y="5715000"/>
            <a:ext cx="4891589" cy="707886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Rotation, rotation shear, fast-ion content must be optimized to maximize RWM and IWM limits</a:t>
            </a:r>
            <a:endParaRPr lang="en-US" sz="2000" b="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40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96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High </a:t>
            </a:r>
            <a:r>
              <a:rPr lang="en-US" sz="2800" dirty="0">
                <a:solidFill>
                  <a:srgbClr val="336699"/>
                </a:solidFill>
              </a:rPr>
              <a:t>c</a:t>
            </a:r>
            <a:r>
              <a:rPr lang="en-US" sz="2800" i="0" dirty="0" smtClean="0">
                <a:solidFill>
                  <a:srgbClr val="336699"/>
                </a:solidFill>
              </a:rPr>
              <a:t>onfinement </a:t>
            </a:r>
            <a:r>
              <a:rPr lang="en-US" sz="2800" dirty="0" smtClean="0">
                <a:solidFill>
                  <a:srgbClr val="336699"/>
                </a:solidFill>
              </a:rPr>
              <a:t>m</a:t>
            </a:r>
            <a:r>
              <a:rPr lang="en-US" sz="2800" i="0" dirty="0" smtClean="0">
                <a:solidFill>
                  <a:srgbClr val="336699"/>
                </a:solidFill>
              </a:rPr>
              <a:t>ultiplier H needed for compact ST</a:t>
            </a:r>
          </a:p>
          <a:p>
            <a:pPr algn="ctr" eaLnBrk="0" hangingPunct="0">
              <a:lnSpc>
                <a:spcPts val="3080"/>
              </a:lnSpc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</a:rPr>
              <a:t>Fusion gain Q depends strongly on “H”, Q </a:t>
            </a:r>
            <a:r>
              <a:rPr lang="en-US" sz="2400" dirty="0">
                <a:solidFill>
                  <a:srgbClr val="C00000"/>
                </a:solidFill>
                <a:latin typeface="Symbol" charset="2"/>
                <a:cs typeface="Symbol" charset="2"/>
              </a:rPr>
              <a:t>µ </a:t>
            </a:r>
            <a:r>
              <a:rPr 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H </a:t>
            </a:r>
            <a:r>
              <a:rPr lang="en-US" sz="2400" baseline="30000" dirty="0" smtClean="0">
                <a:solidFill>
                  <a:srgbClr val="C00000"/>
                </a:solidFill>
                <a:cs typeface="Arial" panose="020B0604020202020204" pitchFamily="34" charset="0"/>
              </a:rPr>
              <a:t>5-7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038" y="1219200"/>
            <a:ext cx="879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buNone/>
            </a:pPr>
            <a:r>
              <a:rPr lang="en-US" sz="2400" i="0" dirty="0" smtClean="0">
                <a:solidFill>
                  <a:srgbClr val="000000"/>
                </a:solidFill>
              </a:rPr>
              <a:t>• Ion energy transport in H-mode ST plasmas near neoclassical level </a:t>
            </a:r>
            <a:r>
              <a:rPr lang="en-US" sz="2400" i="0" dirty="0" smtClean="0">
                <a:solidFill>
                  <a:srgbClr val="FF0000"/>
                </a:solidFill>
              </a:rPr>
              <a:t>due to high shear flow and favorable curvature</a:t>
            </a:r>
            <a:endParaRPr lang="en-US" sz="2400" i="0" dirty="0" smtClean="0">
              <a:solidFill>
                <a:srgbClr val="000000"/>
              </a:solidFill>
            </a:endParaRPr>
          </a:p>
          <a:p>
            <a:pPr marL="182880" indent="-457200">
              <a:buNone/>
            </a:pPr>
            <a:r>
              <a:rPr lang="en-US" sz="2400" i="0" dirty="0" smtClean="0">
                <a:solidFill>
                  <a:srgbClr val="000000"/>
                </a:solidFill>
              </a:rPr>
              <a:t>• Electron energy transport anomalous (as for all tokamaks)</a:t>
            </a:r>
            <a:endParaRPr lang="en-US" sz="2400" i="0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5107614" y="3321390"/>
            <a:ext cx="3929273" cy="2639446"/>
            <a:chOff x="4965451" y="3530599"/>
            <a:chExt cx="4140449" cy="278130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5451" y="3530599"/>
              <a:ext cx="4140449" cy="278130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619361" y="3924300"/>
              <a:ext cx="1384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rgbClr val="FF0000"/>
                  </a:solidFill>
                </a:rPr>
                <a:t>EPH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66333" y="4572000"/>
              <a:ext cx="1003939" cy="3761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rgbClr val="0816FF"/>
                  </a:solidFill>
                </a:rPr>
                <a:t>H-mode</a:t>
              </a:r>
              <a:endParaRPr lang="en-US" sz="1600" b="1" i="0" dirty="0">
                <a:solidFill>
                  <a:srgbClr val="0816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53100" y="3632200"/>
              <a:ext cx="7360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chemeClr val="tx1"/>
                  </a:solidFill>
                </a:rPr>
                <a:t>NSTX</a:t>
              </a:r>
              <a:endParaRPr lang="en-US" sz="1600" b="1" i="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10477" y="4310745"/>
              <a:ext cx="1081616" cy="39188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2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ST-FNSF</a:t>
              </a:r>
              <a:endParaRPr lang="en-US" sz="14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414" y="2514600"/>
            <a:ext cx="5323131" cy="3954032"/>
            <a:chOff x="1308959" y="2576945"/>
            <a:chExt cx="6242867" cy="4124839"/>
          </a:xfrm>
        </p:grpSpPr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959" y="2690734"/>
              <a:ext cx="6036827" cy="400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5522026" y="6378701"/>
              <a:ext cx="2029800" cy="3230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buNone/>
              </a:pPr>
              <a:r>
                <a:rPr lang="en-US" sz="1600" b="1" i="1" dirty="0" smtClean="0">
                  <a:latin typeface="+mn-lt"/>
                  <a:ea typeface="ÇlÇr ñæí©" charset="0"/>
                </a:rPr>
                <a:t>Y. Ren</a:t>
              </a:r>
              <a:r>
                <a:rPr lang="en-US" sz="1600" b="1" i="1" dirty="0">
                  <a:latin typeface="+mn-lt"/>
                  <a:ea typeface="ÇlÇr ñæí©" charset="0"/>
                </a:rPr>
                <a:t> </a:t>
              </a:r>
              <a:r>
                <a:rPr lang="en-US" sz="1600" b="1" i="1" dirty="0" smtClean="0">
                  <a:latin typeface="+mn-lt"/>
                  <a:ea typeface="ÇlÇr ñæí©" charset="0"/>
                </a:rPr>
                <a:t>(PPPL)</a:t>
              </a:r>
              <a:endParaRPr kumimoji="0" lang="en-US" sz="1600" b="1" i="1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19968" y="2954665"/>
              <a:ext cx="8707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i="0" dirty="0" smtClean="0">
                  <a:solidFill>
                    <a:schemeClr val="tx1"/>
                  </a:solidFill>
                </a:rPr>
                <a:t>NSTX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03221" y="2576945"/>
              <a:ext cx="2018805" cy="199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77000" y="6019800"/>
            <a:ext cx="160858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200" i="1" dirty="0" smtClean="0"/>
              <a:t>R. </a:t>
            </a:r>
            <a:r>
              <a:rPr lang="en-US" sz="1200" i="1" dirty="0" err="1" smtClean="0"/>
              <a:t>Maingi</a:t>
            </a:r>
            <a:r>
              <a:rPr lang="en-US" sz="1200" i="1" dirty="0" smtClean="0"/>
              <a:t>, PRL 2010</a:t>
            </a:r>
          </a:p>
          <a:p>
            <a:pPr algn="ctr">
              <a:buNone/>
            </a:pPr>
            <a:r>
              <a:rPr lang="en-US" sz="1200" i="1" dirty="0" smtClean="0"/>
              <a:t>S</a:t>
            </a:r>
            <a:r>
              <a:rPr lang="en-US" sz="1200" i="1" dirty="0"/>
              <a:t>. Gerhardt NF </a:t>
            </a:r>
            <a:r>
              <a:rPr lang="en-US" sz="1200" i="1" dirty="0" smtClean="0"/>
              <a:t>2014</a:t>
            </a:r>
            <a:endParaRPr lang="en-US" sz="12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450545" y="2667000"/>
            <a:ext cx="370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8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nhanced pedestal H-mode (EPH) has H up to 1.5-2 </a:t>
            </a:r>
            <a:r>
              <a:rPr lang="en-US" sz="1800" b="1" i="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attractive for ST-FNSF</a:t>
            </a:r>
            <a:endParaRPr lang="en-US" sz="18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Electron and 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ion </a:t>
            </a:r>
            <a:r>
              <a:rPr lang="en-US" altLang="ja-JP" sz="3200" dirty="0" err="1">
                <a:latin typeface="Symbol" panose="05050102010706020507" pitchFamily="18" charset="2"/>
                <a:ea typeface="ＭＳ 明朝" charset="-128"/>
                <a:cs typeface="Arial" panose="020B0604020202020204" pitchFamily="34" charset="0"/>
              </a:rPr>
              <a:t>t</a:t>
            </a:r>
            <a:r>
              <a:rPr lang="en-US" altLang="ja-JP" sz="3200" baseline="-25000" dirty="0" err="1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E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 scale </a:t>
            </a: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differently in ST, </a:t>
            </a:r>
            <a:b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</a:b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and 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different than at higher </a:t>
            </a: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aspect ratio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50693" name="Group 5"/>
          <p:cNvGrpSpPr>
            <a:grpSpLocks noChangeAspect="1"/>
          </p:cNvGrpSpPr>
          <p:nvPr/>
        </p:nvGrpSpPr>
        <p:grpSpPr bwMode="auto">
          <a:xfrm>
            <a:off x="4567425" y="1009403"/>
            <a:ext cx="3224770" cy="2795835"/>
            <a:chOff x="3732" y="2520"/>
            <a:chExt cx="1548" cy="1410"/>
          </a:xfrm>
        </p:grpSpPr>
        <p:grpSp>
          <p:nvGrpSpPr>
            <p:cNvPr id="1650694" name="Group 6"/>
            <p:cNvGrpSpPr>
              <a:grpSpLocks noChangeAspect="1"/>
            </p:cNvGrpSpPr>
            <p:nvPr/>
          </p:nvGrpSpPr>
          <p:grpSpPr bwMode="auto">
            <a:xfrm>
              <a:off x="3732" y="2558"/>
              <a:ext cx="1548" cy="1372"/>
              <a:chOff x="2880" y="2412"/>
              <a:chExt cx="1824" cy="1611"/>
            </a:xfrm>
          </p:grpSpPr>
          <p:pic>
            <p:nvPicPr>
              <p:cNvPr id="165069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9" t="4956"/>
              <a:stretch>
                <a:fillRect/>
              </a:stretch>
            </p:blipFill>
            <p:spPr bwMode="auto">
              <a:xfrm>
                <a:off x="2880" y="2412"/>
                <a:ext cx="1812" cy="1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5069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518" y="3192"/>
                <a:ext cx="186" cy="8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650697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518" y="3288"/>
                <a:ext cx="186" cy="102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650698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518" y="3432"/>
                <a:ext cx="186" cy="102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650699" name="Rectangle 11"/>
            <p:cNvSpPr>
              <a:spLocks noChangeAspect="1" noChangeArrowheads="1"/>
            </p:cNvSpPr>
            <p:nvPr/>
          </p:nvSpPr>
          <p:spPr bwMode="auto">
            <a:xfrm>
              <a:off x="4134" y="2520"/>
              <a:ext cx="960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1650700" name="Text Box 12"/>
          <p:cNvSpPr txBox="1">
            <a:spLocks noChangeArrowheads="1"/>
          </p:cNvSpPr>
          <p:nvPr/>
        </p:nvSpPr>
        <p:spPr bwMode="auto">
          <a:xfrm>
            <a:off x="5605152" y="1064825"/>
            <a:ext cx="1642120" cy="338554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Ions:  </a:t>
            </a:r>
            <a:r>
              <a:rPr lang="en-US" altLang="en-US" sz="1600" b="1" i="0" dirty="0" err="1">
                <a:solidFill>
                  <a:srgbClr val="CC3300"/>
                </a:solidFill>
                <a:latin typeface="Symbol" pitchFamily="18" charset="2"/>
              </a:rPr>
              <a:t>t</a:t>
            </a:r>
            <a:r>
              <a:rPr lang="en-US" altLang="en-US" sz="1600" b="1" i="0" baseline="-25000" dirty="0" err="1">
                <a:solidFill>
                  <a:srgbClr val="CC3300"/>
                </a:solidFill>
                <a:latin typeface="Arial" charset="0"/>
              </a:rPr>
              <a:t>E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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en-US" sz="1600" b="1" i="0" dirty="0" err="1">
                <a:solidFill>
                  <a:srgbClr val="CC3300"/>
                </a:solidFill>
                <a:latin typeface="Arial" charset="0"/>
              </a:rPr>
              <a:t>I</a:t>
            </a:r>
            <a:r>
              <a:rPr lang="en-US" altLang="en-US" sz="1600" b="1" i="0" baseline="-25000" dirty="0" err="1">
                <a:solidFill>
                  <a:srgbClr val="CC3300"/>
                </a:solidFill>
                <a:latin typeface="Arial" charset="0"/>
              </a:rPr>
              <a:t>p</a:t>
            </a:r>
            <a:endParaRPr lang="en-US" altLang="en-US" sz="1600" b="1" i="0" dirty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650701" name="AutoShape 13"/>
          <p:cNvSpPr>
            <a:spLocks/>
          </p:cNvSpPr>
          <p:nvPr/>
        </p:nvSpPr>
        <p:spPr bwMode="auto">
          <a:xfrm>
            <a:off x="7852925" y="2393500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sz="2000" b="1"/>
          </a:p>
        </p:txBody>
      </p:sp>
      <p:sp>
        <p:nvSpPr>
          <p:cNvPr id="1650702" name="Line 14"/>
          <p:cNvSpPr>
            <a:spLocks noChangeShapeType="1"/>
          </p:cNvSpPr>
          <p:nvPr/>
        </p:nvSpPr>
        <p:spPr bwMode="auto">
          <a:xfrm>
            <a:off x="8005325" y="2698301"/>
            <a:ext cx="195575" cy="57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2000" b="1"/>
          </a:p>
        </p:txBody>
      </p:sp>
      <p:sp>
        <p:nvSpPr>
          <p:cNvPr id="1650703" name="Text Box 15"/>
          <p:cNvSpPr txBox="1">
            <a:spLocks noChangeAspect="1" noChangeArrowheads="1"/>
          </p:cNvSpPr>
          <p:nvPr/>
        </p:nvSpPr>
        <p:spPr bwMode="auto">
          <a:xfrm>
            <a:off x="7717036" y="3200400"/>
            <a:ext cx="14269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600" b="1" i="0" dirty="0" smtClean="0">
                <a:solidFill>
                  <a:schemeClr val="tx1"/>
                </a:solidFill>
                <a:latin typeface="Arial" charset="0"/>
              </a:rPr>
              <a:t>Neoclassical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 i="0" dirty="0" smtClean="0">
                <a:solidFill>
                  <a:schemeClr val="tx1"/>
                </a:solidFill>
                <a:latin typeface="Arial" charset="0"/>
              </a:rPr>
              <a:t>(r/a=0.5-0.8</a:t>
            </a:r>
            <a:r>
              <a:rPr lang="en-US" altLang="en-US" sz="1400" b="1" i="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1650718" name="Line 30"/>
          <p:cNvSpPr>
            <a:spLocks noChangeShapeType="1"/>
          </p:cNvSpPr>
          <p:nvPr/>
        </p:nvSpPr>
        <p:spPr bwMode="auto">
          <a:xfrm flipV="1">
            <a:off x="4136229" y="1531915"/>
            <a:ext cx="856762" cy="8423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76199" y="1447137"/>
            <a:ext cx="4305795" cy="35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altLang="en-US" sz="24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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consistent with neoclassical ion transport</a:t>
            </a:r>
          </a:p>
          <a:p>
            <a:pPr marL="403225" lvl="1" indent="-236538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Implies ion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turb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suppressed by high 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Math1" pitchFamily="2" charset="2"/>
              </a:rPr>
              <a:t>×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 shear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possibility of isolating causes of e-transport</a:t>
            </a:r>
          </a:p>
          <a:p>
            <a:pPr marL="403225" lvl="1" indent="-236538"/>
            <a:endParaRPr lang="en-US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endParaRPr lang="en-US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altLang="en-US" sz="24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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403225" lvl="1" indent="-238125">
              <a:buFont typeface="Arial" panose="020B0604020202020204" pitchFamily="34" charset="0"/>
              <a:buChar char="‒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Could imply Electron Temperature Gradient (ETG) modes, and/or electromagnetic turbulence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136229" y="3581400"/>
            <a:ext cx="3855766" cy="2949825"/>
            <a:chOff x="3807705" y="4025162"/>
            <a:chExt cx="3213138" cy="2458188"/>
          </a:xfrm>
        </p:grpSpPr>
        <p:pic>
          <p:nvPicPr>
            <p:cNvPr id="165070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9" r="-1480"/>
            <a:stretch>
              <a:fillRect/>
            </a:stretch>
          </p:blipFill>
          <p:spPr bwMode="auto">
            <a:xfrm>
              <a:off x="4076700" y="4044950"/>
              <a:ext cx="2944143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50706" name="Text Box 18"/>
            <p:cNvSpPr txBox="1">
              <a:spLocks noChangeArrowheads="1"/>
            </p:cNvSpPr>
            <p:nvPr/>
          </p:nvSpPr>
          <p:spPr bwMode="auto">
            <a:xfrm>
              <a:off x="4922578" y="4025162"/>
              <a:ext cx="1606621" cy="2821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Electrons:  </a:t>
              </a:r>
              <a:r>
                <a:rPr lang="en-US" altLang="en-US" sz="1600" b="1" i="0" dirty="0" err="1">
                  <a:solidFill>
                    <a:srgbClr val="CC3300"/>
                  </a:solidFill>
                  <a:latin typeface="Symbol" pitchFamily="18" charset="2"/>
                </a:rPr>
                <a:t>t</a:t>
              </a:r>
              <a:r>
                <a:rPr lang="en-US" altLang="en-US" sz="1600" b="1" i="0" baseline="-25000" dirty="0" err="1">
                  <a:solidFill>
                    <a:srgbClr val="CC3300"/>
                  </a:solidFill>
                  <a:latin typeface="Arial" charset="0"/>
                </a:rPr>
                <a:t>E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 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  <a:sym typeface="Symbol" pitchFamily="18" charset="2"/>
                </a:rPr>
                <a:t>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 B</a:t>
              </a:r>
              <a:r>
                <a:rPr lang="en-US" altLang="en-US" sz="1600" b="1" i="0" baseline="-25000" dirty="0">
                  <a:solidFill>
                    <a:srgbClr val="CC3300"/>
                  </a:solidFill>
                  <a:latin typeface="Arial" charset="0"/>
                </a:rPr>
                <a:t>T</a:t>
              </a:r>
              <a:endParaRPr lang="en-US" altLang="en-US" sz="1600" b="1" i="0" dirty="0">
                <a:solidFill>
                  <a:srgbClr val="CC3300"/>
                </a:solidFill>
                <a:latin typeface="Arial" charset="0"/>
              </a:endParaRPr>
            </a:p>
          </p:txBody>
        </p:sp>
        <p:sp>
          <p:nvSpPr>
            <p:cNvPr id="1650712" name="Rectangle 24"/>
            <p:cNvSpPr>
              <a:spLocks noChangeArrowheads="1"/>
            </p:cNvSpPr>
            <p:nvPr/>
          </p:nvSpPr>
          <p:spPr bwMode="auto">
            <a:xfrm>
              <a:off x="5177906" y="5562022"/>
              <a:ext cx="685800" cy="228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1"/>
            </a:p>
          </p:txBody>
        </p:sp>
        <p:sp>
          <p:nvSpPr>
            <p:cNvPr id="1650713" name="Rectangle 25"/>
            <p:cNvSpPr>
              <a:spLocks noChangeArrowheads="1"/>
            </p:cNvSpPr>
            <p:nvPr/>
          </p:nvSpPr>
          <p:spPr bwMode="auto">
            <a:xfrm>
              <a:off x="5635086" y="4455638"/>
              <a:ext cx="685800" cy="228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1"/>
            </a:p>
          </p:txBody>
        </p:sp>
        <p:sp>
          <p:nvSpPr>
            <p:cNvPr id="1650714" name="Text Box 26"/>
            <p:cNvSpPr txBox="1">
              <a:spLocks noChangeArrowheads="1"/>
            </p:cNvSpPr>
            <p:nvPr/>
          </p:nvSpPr>
          <p:spPr bwMode="auto">
            <a:xfrm>
              <a:off x="4919612" y="5323526"/>
              <a:ext cx="762000" cy="48731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FF0000"/>
                  </a:solidFill>
                  <a:latin typeface="Arial" charset="0"/>
                </a:rPr>
                <a:t>3.5 </a:t>
              </a:r>
              <a:r>
                <a:rPr lang="en-US" altLang="en-US" sz="1600" b="1" i="0" dirty="0" err="1">
                  <a:solidFill>
                    <a:srgbClr val="FF0000"/>
                  </a:solidFill>
                  <a:latin typeface="Arial" charset="0"/>
                </a:rPr>
                <a:t>kG</a:t>
              </a:r>
              <a:endParaRPr lang="en-US" altLang="en-US" sz="1600" b="1" i="0" dirty="0">
                <a:solidFill>
                  <a:srgbClr val="FF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006699"/>
                  </a:solidFill>
                  <a:latin typeface="Arial" charset="0"/>
                </a:rPr>
                <a:t>5.5 </a:t>
              </a:r>
              <a:r>
                <a:rPr lang="en-US" altLang="en-US" sz="1600" b="1" i="0" dirty="0" err="1">
                  <a:solidFill>
                    <a:srgbClr val="006699"/>
                  </a:solidFill>
                  <a:latin typeface="Arial" charset="0"/>
                </a:rPr>
                <a:t>kG</a:t>
              </a:r>
              <a:endParaRPr lang="en-US" altLang="en-US" sz="1600" b="1" i="0" dirty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807705" y="4376374"/>
              <a:ext cx="713968" cy="967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7" name="Line 31"/>
          <p:cNvSpPr>
            <a:spLocks noChangeShapeType="1"/>
          </p:cNvSpPr>
          <p:nvPr/>
        </p:nvSpPr>
        <p:spPr bwMode="auto">
          <a:xfrm flipV="1">
            <a:off x="2707574" y="4002854"/>
            <a:ext cx="1428655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2099625" y="5859085"/>
            <a:ext cx="2036604" cy="339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S.M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Kaye, PRL 2007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 Favorable confinement </a:t>
            </a:r>
            <a:r>
              <a:rPr lang="en-US" sz="2800" dirty="0">
                <a:solidFill>
                  <a:srgbClr val="336699"/>
                </a:solidFill>
              </a:rPr>
              <a:t>t</a:t>
            </a:r>
            <a:r>
              <a:rPr lang="en-US" sz="2800" i="0" dirty="0" smtClean="0">
                <a:solidFill>
                  <a:srgbClr val="336699"/>
                </a:solidFill>
              </a:rPr>
              <a:t>rend with </a:t>
            </a:r>
            <a:r>
              <a:rPr lang="en-US" sz="28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2800" i="0" dirty="0" smtClean="0">
                <a:solidFill>
                  <a:srgbClr val="336699"/>
                </a:solidFill>
              </a:rPr>
              <a:t>, </a:t>
            </a:r>
            <a:r>
              <a:rPr lang="en-US" sz="2800" i="0" dirty="0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0" dirty="0" smtClean="0">
                <a:solidFill>
                  <a:srgbClr val="336699"/>
                </a:solidFill>
              </a:rPr>
              <a:t> found </a:t>
            </a: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Important implications for future ST </a:t>
            </a:r>
            <a:r>
              <a:rPr lang="en-US" sz="2400" dirty="0" smtClean="0">
                <a:solidFill>
                  <a:srgbClr val="C00000"/>
                </a:solidFill>
              </a:rPr>
              <a:t>FNSF</a:t>
            </a:r>
            <a:r>
              <a:rPr lang="en-US" sz="2400" i="0" dirty="0" smtClean="0">
                <a:solidFill>
                  <a:srgbClr val="C00000"/>
                </a:solidFill>
              </a:rPr>
              <a:t>, Demo with lower </a:t>
            </a:r>
            <a:r>
              <a:rPr lang="en-US" sz="28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C00000"/>
                </a:solidFill>
              </a:rPr>
              <a:t>*</a:t>
            </a:r>
            <a:r>
              <a:rPr lang="en-US" sz="2800" i="0" dirty="0" smtClean="0">
                <a:solidFill>
                  <a:srgbClr val="C00000"/>
                </a:solidFill>
              </a:rPr>
              <a:t> </a:t>
            </a:r>
            <a:endParaRPr lang="en-US" i="0" dirty="0">
              <a:solidFill>
                <a:srgbClr val="C00000"/>
              </a:solidFill>
              <a:latin typeface="Helvetica Neue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1469" y="1818526"/>
            <a:ext cx="8487231" cy="3916598"/>
            <a:chOff x="419099" y="2352040"/>
            <a:chExt cx="7397584" cy="3413760"/>
          </a:xfrm>
        </p:grpSpPr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2180388" y="2518021"/>
              <a:ext cx="3244166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Fig. 70. 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(a) Normalized confinement time as a function of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collisionality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at mid-radius in NSTX.  Blue points are from discharges that used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HeGDC+B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wall conditioning, while red points are from discharges that used Li. </a:t>
              </a:r>
              <a:r>
                <a:rPr lang="en-US" sz="1100" dirty="0">
                  <a:latin typeface="Times New Roman"/>
                  <a:cs typeface="Times New Roman"/>
                </a:rPr>
                <a:t>Reprinted with permission from S.M. Kaye et al., </a:t>
              </a:r>
              <a:r>
                <a:rPr lang="en-US" sz="1100" i="1" dirty="0" err="1">
                  <a:latin typeface="Times New Roman"/>
                  <a:cs typeface="Times New Roman"/>
                </a:rPr>
                <a:t>Nucl</a:t>
              </a:r>
              <a:r>
                <a:rPr lang="en-US" sz="1100" i="1" dirty="0">
                  <a:latin typeface="Times New Roman"/>
                  <a:cs typeface="Times New Roman"/>
                </a:rPr>
                <a:t>. Fusion </a:t>
              </a:r>
              <a:r>
                <a:rPr lang="en-US" sz="1100" b="1" dirty="0">
                  <a:latin typeface="Times New Roman"/>
                  <a:cs typeface="Times New Roman"/>
                </a:rPr>
                <a:t>53 </a:t>
              </a:r>
              <a:r>
                <a:rPr lang="en-US" sz="1100" dirty="0">
                  <a:latin typeface="Times New Roman"/>
                  <a:cs typeface="Times New Roman"/>
                </a:rPr>
                <a:t>063005</a:t>
              </a:r>
              <a:r>
                <a:rPr lang="en-US" sz="1100" b="1" dirty="0">
                  <a:latin typeface="Times New Roman"/>
                  <a:cs typeface="Times New Roman"/>
                </a:rPr>
                <a:t> </a:t>
              </a:r>
              <a:r>
                <a:rPr lang="en-US" sz="1100" dirty="0">
                  <a:latin typeface="Times New Roman"/>
                  <a:cs typeface="Times New Roman"/>
                </a:rPr>
                <a:t>(2013)</a:t>
              </a:r>
              <a:r>
                <a:rPr lang="en-US" sz="1100" dirty="0" smtClean="0">
                  <a:latin typeface="Times New Roman"/>
                  <a:cs typeface="Times New Roman"/>
                </a:rPr>
                <a:t>. </a:t>
              </a:r>
              <a:r>
                <a:rPr lang="en-US" sz="1100" dirty="0">
                  <a:latin typeface="Times New Roman"/>
                  <a:cs typeface="Times New Roman"/>
                </a:rPr>
                <a:t>Copyright (</a:t>
              </a:r>
              <a:r>
                <a:rPr lang="en-US" sz="1100" dirty="0" smtClean="0">
                  <a:latin typeface="Times New Roman"/>
                  <a:cs typeface="Times New Roman"/>
                </a:rPr>
                <a:t>2013). </a:t>
              </a:r>
              <a:r>
                <a:rPr lang="en-US" sz="1100" dirty="0">
                  <a:latin typeface="Times New Roman"/>
                  <a:cs typeface="Times New Roman"/>
                </a:rPr>
                <a:t>Institute of Physics. </a:t>
              </a:r>
            </a:p>
            <a:p>
              <a:pPr defTabSz="914400"/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(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b)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Collisionality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scan of thermal energy confinement time in MAST. </a:t>
              </a:r>
              <a:r>
                <a:rPr lang="en-US" sz="1100" dirty="0" smtClean="0">
                  <a:latin typeface="Times New Roman"/>
                  <a:cs typeface="Times New Roman"/>
                </a:rPr>
                <a:t>Reprinted </a:t>
              </a:r>
              <a:r>
                <a:rPr lang="en-US" sz="1100" dirty="0">
                  <a:latin typeface="Times New Roman"/>
                  <a:cs typeface="Times New Roman"/>
                </a:rPr>
                <a:t>with permission </a:t>
              </a:r>
              <a:r>
                <a:rPr lang="en-US" sz="1100" dirty="0" smtClean="0">
                  <a:latin typeface="Times New Roman"/>
                  <a:cs typeface="Times New Roman"/>
                </a:rPr>
                <a:t>from M</a:t>
              </a:r>
              <a:r>
                <a:rPr lang="en-US" sz="1100" dirty="0">
                  <a:latin typeface="Times New Roman"/>
                  <a:cs typeface="Times New Roman"/>
                </a:rPr>
                <a:t>. </a:t>
              </a:r>
              <a:r>
                <a:rPr lang="en-US" sz="1100" dirty="0" err="1">
                  <a:latin typeface="Times New Roman"/>
                  <a:cs typeface="Times New Roman"/>
                </a:rPr>
                <a:t>Valovic</a:t>
              </a:r>
              <a:r>
                <a:rPr lang="en-US" sz="1100" dirty="0">
                  <a:latin typeface="Times New Roman"/>
                  <a:cs typeface="Times New Roman"/>
                </a:rPr>
                <a:t> et al., </a:t>
              </a:r>
              <a:r>
                <a:rPr lang="en-US" sz="1100" i="1" dirty="0" err="1">
                  <a:latin typeface="Times New Roman"/>
                  <a:cs typeface="Times New Roman"/>
                </a:rPr>
                <a:t>Nucl</a:t>
              </a:r>
              <a:r>
                <a:rPr lang="en-US" sz="1100" i="1" dirty="0">
                  <a:latin typeface="Times New Roman"/>
                  <a:cs typeface="Times New Roman"/>
                </a:rPr>
                <a:t>. Fusion </a:t>
              </a:r>
              <a:r>
                <a:rPr lang="en-US" sz="1100" b="1" dirty="0">
                  <a:latin typeface="Times New Roman"/>
                  <a:cs typeface="Times New Roman"/>
                </a:rPr>
                <a:t>51 </a:t>
              </a:r>
              <a:r>
                <a:rPr lang="en-US" sz="1100" dirty="0">
                  <a:latin typeface="Times New Roman"/>
                  <a:cs typeface="Times New Roman"/>
                </a:rPr>
                <a:t>073045 (2011</a:t>
              </a:r>
              <a:r>
                <a:rPr lang="en-US" sz="1100" dirty="0" smtClean="0">
                  <a:latin typeface="Times New Roman"/>
                  <a:cs typeface="Times New Roman"/>
                </a:rPr>
                <a:t>). </a:t>
              </a:r>
              <a:r>
                <a:rPr lang="en-US" sz="1100" dirty="0">
                  <a:latin typeface="Times New Roman"/>
                  <a:cs typeface="Times New Roman"/>
                </a:rPr>
                <a:t>Copyright (</a:t>
              </a:r>
              <a:r>
                <a:rPr lang="en-US" sz="1100" dirty="0" smtClean="0">
                  <a:latin typeface="Times New Roman"/>
                  <a:cs typeface="Times New Roman"/>
                </a:rPr>
                <a:t>2011) </a:t>
              </a:r>
              <a:r>
                <a:rPr lang="en-US" sz="1100" dirty="0">
                  <a:latin typeface="Times New Roman"/>
                  <a:cs typeface="Times New Roman"/>
                </a:rPr>
                <a:t>Institute of Physics.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099" y="2352040"/>
              <a:ext cx="7397584" cy="3413760"/>
              <a:chOff x="0" y="2631440"/>
              <a:chExt cx="5746338" cy="2651760"/>
            </a:xfrm>
          </p:grpSpPr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31440"/>
                <a:ext cx="5746338" cy="2651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492500" y="2870200"/>
                <a:ext cx="241300" cy="165100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1549400" y="2592430"/>
              <a:ext cx="876300" cy="2159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rPr>
                <a:t>NSTX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6200" y="6046113"/>
            <a:ext cx="8991600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2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Very promising ST scaling to reactor condition, if continues on NSTX-U/MAST-U</a:t>
            </a:r>
            <a:endParaRPr lang="en-US" sz="2200" b="1" i="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1" r="9655"/>
          <a:stretch/>
        </p:blipFill>
        <p:spPr>
          <a:xfrm>
            <a:off x="170644" y="1629150"/>
            <a:ext cx="4297680" cy="4118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1458785" y="2092511"/>
            <a:ext cx="1069052" cy="26339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NSTX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7800" y="1074003"/>
            <a:ext cx="7289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097280" indent="-1188720">
              <a:buNone/>
            </a:pPr>
            <a:r>
              <a:rPr lang="en-US" sz="2400" b="1" i="0" dirty="0" err="1" smtClean="0">
                <a:solidFill>
                  <a:schemeClr val="tx1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latin typeface="Symbol" charset="2"/>
                <a:cs typeface="Symbol" charset="2"/>
              </a:rPr>
              <a:t>µ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1" i="0" baseline="-25000" dirty="0" smtClean="0">
                <a:solidFill>
                  <a:srgbClr val="00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-0.1 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-0.9    </a:t>
            </a:r>
            <a:r>
              <a:rPr lang="en-US" sz="2000" b="1" i="0" dirty="0" smtClean="0">
                <a:solidFill>
                  <a:srgbClr val="000000"/>
                </a:solidFill>
              </a:rPr>
              <a:t>tokamak empirical scaling (</a:t>
            </a:r>
            <a:r>
              <a:rPr lang="en-US" sz="2000" b="1" i="0" dirty="0" smtClean="0">
                <a:solidFill>
                  <a:schemeClr val="tx1"/>
                </a:solidFill>
              </a:rPr>
              <a:t>ITER 98</a:t>
            </a:r>
            <a:r>
              <a:rPr lang="en-US" sz="2000" b="1" i="0" baseline="-25000" dirty="0" smtClean="0">
                <a:solidFill>
                  <a:schemeClr val="tx1"/>
                </a:solidFill>
              </a:rPr>
              <a:t>y,2</a:t>
            </a:r>
            <a:r>
              <a:rPr lang="en-US" sz="2000" b="1" i="0" dirty="0" smtClean="0">
                <a:solidFill>
                  <a:schemeClr val="tx1"/>
                </a:solidFill>
              </a:rPr>
              <a:t>)</a:t>
            </a:r>
            <a:endParaRPr lang="en-US" sz="2000" b="1" i="0" dirty="0"/>
          </a:p>
          <a:p>
            <a:pPr marL="1097280" indent="-1188720">
              <a:buNone/>
            </a:pPr>
            <a:r>
              <a:rPr lang="en-US" sz="2400" b="1" i="0" dirty="0" err="1" smtClean="0">
                <a:solidFill>
                  <a:schemeClr val="tx1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i="0" baseline="-25000" dirty="0" smtClean="0">
                <a:solidFill>
                  <a:srgbClr val="00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-0.8  </a:t>
            </a:r>
            <a:r>
              <a:rPr lang="en-US" sz="2400" b="1" i="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>
                <a:solidFill>
                  <a:srgbClr val="000000"/>
                </a:solidFill>
              </a:rPr>
              <a:t>-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0.0    </a:t>
            </a:r>
            <a:r>
              <a:rPr lang="en-US" sz="2000" b="1" i="0" dirty="0" smtClean="0">
                <a:solidFill>
                  <a:srgbClr val="000000"/>
                </a:solidFill>
              </a:rPr>
              <a:t>ST scaling</a:t>
            </a:r>
            <a:endParaRPr lang="en-US" sz="2400" b="1" i="0" dirty="0">
              <a:latin typeface="+mn-lt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6200" y="5451721"/>
            <a:ext cx="2036604" cy="339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S.M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Kaye, NF 2007,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0"/>
          <a:stretch>
            <a:fillRect/>
          </a:stretch>
        </p:blipFill>
        <p:spPr bwMode="auto">
          <a:xfrm>
            <a:off x="4332288" y="2041013"/>
            <a:ext cx="424021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5316144" y="2103283"/>
            <a:ext cx="713963" cy="27684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MAST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983568" y="3330591"/>
            <a:ext cx="128890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B </a:t>
            </a:r>
            <a:r>
              <a:rPr lang="en-US" sz="2000" i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i="0" baseline="-25000" dirty="0" err="1" smtClean="0">
                <a:solidFill>
                  <a:srgbClr val="000000"/>
                </a:solidFill>
              </a:rPr>
              <a:t>E,th</a:t>
            </a:r>
            <a:r>
              <a:rPr lang="en-US" sz="1600" i="0" baseline="-25000" dirty="0" smtClean="0">
                <a:solidFill>
                  <a:srgbClr val="000000"/>
                </a:solidFill>
              </a:rPr>
              <a:t> </a:t>
            </a:r>
            <a:r>
              <a:rPr lang="en-US" sz="1600" i="0" dirty="0" smtClean="0">
                <a:solidFill>
                  <a:srgbClr val="000000"/>
                </a:solidFill>
              </a:rPr>
              <a:t>[ T s]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2367" y="2589757"/>
            <a:ext cx="114706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 </a:t>
            </a:r>
            <a:r>
              <a:rPr lang="en-US" sz="24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i="0" baseline="-25000" dirty="0" smtClean="0">
                <a:solidFill>
                  <a:srgbClr val="000000"/>
                </a:solidFill>
              </a:rPr>
              <a:t>*e </a:t>
            </a:r>
            <a:r>
              <a:rPr lang="en-US" sz="1800" i="0" baseline="30000" dirty="0" smtClean="0">
                <a:solidFill>
                  <a:srgbClr val="000000"/>
                </a:solidFill>
              </a:rPr>
              <a:t>-0.82</a:t>
            </a:r>
            <a:endParaRPr lang="en-US" sz="1800" i="0" baseline="300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0932" y="4930782"/>
            <a:ext cx="49244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i="0" baseline="-25000" dirty="0" smtClean="0">
                <a:solidFill>
                  <a:srgbClr val="000000"/>
                </a:solidFill>
              </a:rPr>
              <a:t>*e</a:t>
            </a:r>
            <a:endParaRPr lang="en-US" sz="1800" i="0" baseline="300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39000" y="5438001"/>
            <a:ext cx="173634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buNone/>
            </a:pPr>
            <a:r>
              <a:rPr lang="en-US" sz="1200" b="0" i="1" dirty="0">
                <a:solidFill>
                  <a:srgbClr val="000000"/>
                </a:solidFill>
                <a:cs typeface="Arial" panose="020B0604020202020204" pitchFamily="34" charset="0"/>
              </a:rPr>
              <a:t>M. </a:t>
            </a:r>
            <a:r>
              <a:rPr lang="en-US" sz="1200" b="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Valovic</a:t>
            </a:r>
            <a:r>
              <a:rPr lang="en-US" sz="1200" b="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1200" b="0" i="1" dirty="0">
                <a:solidFill>
                  <a:srgbClr val="000000"/>
                </a:solidFill>
                <a:cs typeface="Arial" panose="020B0604020202020204" pitchFamily="34" charset="0"/>
              </a:rPr>
              <a:t>NF </a:t>
            </a:r>
            <a:r>
              <a:rPr lang="en-US" sz="1200" b="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2011</a:t>
            </a:r>
            <a:endParaRPr lang="en-US" sz="1200" b="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92" y="5392447"/>
            <a:ext cx="1814724" cy="4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 Micro-tearing-driven (MT) transport 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may explain ST </a:t>
            </a:r>
            <a:r>
              <a:rPr lang="en-US" sz="3200" i="0" dirty="0" err="1" smtClean="0">
                <a:solidFill>
                  <a:srgbClr val="336699"/>
                </a:solidFill>
                <a:latin typeface="Symbol" panose="05050102010706020507" pitchFamily="18" charset="2"/>
              </a:rPr>
              <a:t>t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E</a:t>
            </a:r>
            <a:r>
              <a:rPr lang="en-US" sz="3200" i="0" dirty="0" smtClean="0">
                <a:solidFill>
                  <a:srgbClr val="336699"/>
                </a:solidFill>
              </a:rPr>
              <a:t> </a:t>
            </a:r>
            <a:r>
              <a:rPr lang="en-US" sz="32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3200" i="0" dirty="0" smtClean="0">
                <a:solidFill>
                  <a:srgbClr val="336699"/>
                </a:solidFill>
              </a:rPr>
              <a:t> scaling 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93424" y="1004451"/>
            <a:ext cx="6344882" cy="4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2000" b="1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MT</a:t>
            </a:r>
            <a:r>
              <a:rPr lang="en-US" sz="2000" b="1" i="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-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driven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ÇlÇr ñæí©" charset="0"/>
                <a:cs typeface="Symbol" charset="2"/>
              </a:rPr>
              <a:t>c</a:t>
            </a:r>
            <a:r>
              <a:rPr kumimoji="0" lang="en-US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vs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ÇlÇr ñæí©" charset="0"/>
                <a:cs typeface="Symbol" charset="2"/>
              </a:rPr>
              <a:t>n</a:t>
            </a:r>
            <a:r>
              <a:rPr kumimoji="0" lang="en-US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ei</a:t>
            </a:r>
            <a:r>
              <a:rPr kumimoji="0" lang="en-US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using the GYRO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code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501740" y="5045953"/>
            <a:ext cx="2161309" cy="547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Guttenfelder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2013,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 2012, PRL 2011</a:t>
            </a:r>
            <a:endParaRPr lang="en-US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7100" y="1347549"/>
            <a:ext cx="30226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>
                <a:solidFill>
                  <a:srgbClr val="000000"/>
                </a:solidFill>
              </a:rPr>
              <a:t>MT growth </a:t>
            </a:r>
            <a:r>
              <a:rPr lang="en-US" sz="2000" i="0" dirty="0">
                <a:solidFill>
                  <a:srgbClr val="000000"/>
                </a:solidFill>
              </a:rPr>
              <a:t>rate decreases with reduced </a:t>
            </a:r>
            <a:r>
              <a:rPr lang="en-US" sz="2000" i="0" dirty="0" err="1" smtClean="0">
                <a:solidFill>
                  <a:srgbClr val="000000"/>
                </a:solidFill>
              </a:rPr>
              <a:t>collisionality</a:t>
            </a:r>
            <a:r>
              <a:rPr lang="en-US" sz="2000" i="0" dirty="0" smtClean="0">
                <a:solidFill>
                  <a:srgbClr val="000000"/>
                </a:solidFill>
              </a:rPr>
              <a:t> in qualitative agreement with the NSTX experiment.</a:t>
            </a:r>
            <a:endParaRPr lang="en-US" sz="2000" i="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 i="0" dirty="0" smtClean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>
                <a:solidFill>
                  <a:srgbClr val="000000"/>
                </a:solidFill>
              </a:rPr>
              <a:t>Further electron confinement improvement expected due to reduced </a:t>
            </a:r>
            <a:r>
              <a:rPr lang="en-US" sz="2000" i="0" dirty="0" err="1" smtClean="0">
                <a:solidFill>
                  <a:srgbClr val="000000"/>
                </a:solidFill>
              </a:rPr>
              <a:t>collisionality</a:t>
            </a:r>
            <a:r>
              <a:rPr lang="en-US" sz="2000" i="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" y="1489692"/>
            <a:ext cx="5499100" cy="4834908"/>
            <a:chOff x="495300" y="1527339"/>
            <a:chExt cx="5499100" cy="4834908"/>
          </a:xfrm>
        </p:grpSpPr>
        <p:grpSp>
          <p:nvGrpSpPr>
            <p:cNvPr id="8" name="Group 7"/>
            <p:cNvGrpSpPr/>
            <p:nvPr/>
          </p:nvGrpSpPr>
          <p:grpSpPr>
            <a:xfrm>
              <a:off x="495300" y="1527339"/>
              <a:ext cx="5499100" cy="4834908"/>
              <a:chOff x="6159500" y="2479839"/>
              <a:chExt cx="2971800" cy="26128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8400" y="2479839"/>
                <a:ext cx="2882900" cy="248835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4900" y="4784142"/>
                <a:ext cx="876300" cy="30855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9500" y="2997200"/>
                <a:ext cx="362465" cy="1219200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 bwMode="auto">
            <a:xfrm>
              <a:off x="3276600" y="2514600"/>
              <a:ext cx="1092200" cy="9398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48909" y="2180820"/>
              <a:ext cx="1046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chemeClr val="tx1"/>
                  </a:solidFill>
                </a:rPr>
                <a:t>NSTX-U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3607" y="363306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NSTX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105400" y="5791200"/>
            <a:ext cx="3962400" cy="707886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W. Wang:  Recently found dissipative TEM has similar </a:t>
            </a:r>
            <a:r>
              <a:rPr lang="en-US" sz="2000" b="1" i="0" dirty="0" smtClean="0">
                <a:solidFill>
                  <a:srgbClr val="FF0000"/>
                </a:solidFill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n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* scaling (GTS)</a:t>
            </a:r>
            <a:endParaRPr lang="en-US" sz="2000" b="1" i="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CAE mode-conversion to kinetic 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é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waves (KAW) predicted to transfer core NBI power to mid-</a:t>
            </a:r>
            <a:r>
              <a:rPr lang="en-US" altLang="en-US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8050" y="1075663"/>
            <a:ext cx="9065949" cy="16486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GAE/CAEs cause large </a:t>
            </a:r>
            <a:r>
              <a:rPr lang="en-US" alt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through stochastic orbits (N.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Gorelenkov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NF 2010)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CAEs also couple to KAW -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Poynting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flux redistributes fast ion energy near mid-radius, E</a:t>
            </a:r>
            <a:r>
              <a:rPr lang="en-US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resistively dissipates energy to thermal electrons</a:t>
            </a:r>
          </a:p>
          <a:p>
            <a:pPr marL="569913" lvl="1" indent="-169863"/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KAW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0.4 MW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from QL estimate +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mode amplitudes</a:t>
            </a:r>
          </a:p>
          <a:p>
            <a:pPr marL="569913" lvl="1" indent="-169863"/>
            <a:r>
              <a:rPr lang="en-US" altLang="en-US" sz="19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en-US" altLang="en-US" sz="19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e,NBI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1.7 </a:t>
            </a:r>
            <a:r>
              <a:rPr lang="en-US" alt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MW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 </a:t>
            </a:r>
            <a:r>
              <a:rPr lang="en-US" altLang="en-US" sz="19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Symbol" pitchFamily="18" charset="2"/>
              </a:rPr>
              <a:t>r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&lt;0.3, 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NBI power deposited on core electrons</a:t>
            </a:r>
            <a:endParaRPr lang="en-US" altLang="en-US" sz="1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2752064"/>
            <a:ext cx="3429000" cy="3812234"/>
            <a:chOff x="228600" y="2525517"/>
            <a:chExt cx="3574441" cy="40276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25517"/>
              <a:ext cx="3574441" cy="402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Box 4"/>
            <p:cNvSpPr txBox="1">
              <a:spLocks noChangeArrowheads="1"/>
            </p:cNvSpPr>
            <p:nvPr/>
          </p:nvSpPr>
          <p:spPr bwMode="auto">
            <a:xfrm>
              <a:off x="2514600" y="5915024"/>
              <a:ext cx="1239837" cy="29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A</a:t>
              </a:r>
              <a:r>
                <a:rPr lang="en-US" altLang="en-US" i="0" dirty="0">
                  <a:solidFill>
                    <a:schemeClr val="bg1"/>
                  </a:solidFill>
                </a:rPr>
                <a:t>(R,Z)=</a:t>
              </a:r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CAE</a:t>
              </a:r>
              <a:endParaRPr lang="en-US" altLang="en-US" i="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11273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2916237" y="5581650"/>
              <a:ext cx="152400" cy="381000"/>
            </a:xfrm>
            <a:prstGeom prst="straightConnector1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4" name="TextBox 7"/>
            <p:cNvSpPr txBox="1">
              <a:spLocks noChangeArrowheads="1"/>
            </p:cNvSpPr>
            <p:nvPr/>
          </p:nvSpPr>
          <p:spPr bwMode="auto">
            <a:xfrm>
              <a:off x="609600" y="3072825"/>
              <a:ext cx="615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CAE</a:t>
              </a:r>
            </a:p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(n=8)</a:t>
              </a:r>
              <a:endParaRPr lang="en-US" altLang="en-US" sz="1400" i="0" dirty="0">
                <a:solidFill>
                  <a:srgbClr val="FF0000"/>
                </a:solidFill>
              </a:endParaRPr>
            </a:p>
          </p:txBody>
        </p:sp>
        <p:sp>
          <p:nvSpPr>
            <p:cNvPr id="11275" name="TextBox 20"/>
            <p:cNvSpPr txBox="1">
              <a:spLocks noChangeArrowheads="1"/>
            </p:cNvSpPr>
            <p:nvPr/>
          </p:nvSpPr>
          <p:spPr bwMode="auto">
            <a:xfrm>
              <a:off x="2462212" y="3090863"/>
              <a:ext cx="604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>
                  <a:solidFill>
                    <a:srgbClr val="FF0000"/>
                  </a:solidFill>
                </a:rPr>
                <a:t>KAW</a:t>
              </a:r>
            </a:p>
          </p:txBody>
        </p:sp>
      </p:grpSp>
      <p:sp>
        <p:nvSpPr>
          <p:cNvPr id="11278" name="TextBox 14"/>
          <p:cNvSpPr txBox="1">
            <a:spLocks noChangeArrowheads="1"/>
          </p:cNvSpPr>
          <p:nvPr/>
        </p:nvSpPr>
        <p:spPr bwMode="auto">
          <a:xfrm>
            <a:off x="4139983" y="5774503"/>
            <a:ext cx="1606978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HYM code</a:t>
            </a:r>
          </a:p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E</a:t>
            </a:r>
            <a:r>
              <a:rPr lang="en-US" altLang="en-US" b="0" dirty="0">
                <a:solidFill>
                  <a:schemeClr val="tx1"/>
                </a:solidFill>
              </a:rPr>
              <a:t>. </a:t>
            </a:r>
            <a:r>
              <a:rPr lang="en-US" altLang="en-US" b="0" dirty="0" err="1" smtClean="0">
                <a:solidFill>
                  <a:schemeClr val="tx1"/>
                </a:solidFill>
              </a:rPr>
              <a:t>Belova</a:t>
            </a:r>
            <a:r>
              <a:rPr lang="en-US" altLang="en-US" b="0" dirty="0" smtClean="0">
                <a:solidFill>
                  <a:schemeClr val="tx1"/>
                </a:solidFill>
              </a:rPr>
              <a:t>, PRL 2015</a:t>
            </a:r>
            <a:endParaRPr lang="en-US" altLang="en-US" b="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 bwMode="auto">
          <a:xfrm>
            <a:off x="6650466" y="2637982"/>
            <a:ext cx="2034317" cy="212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/>
          <a:stretch/>
        </p:blipFill>
        <p:spPr bwMode="auto">
          <a:xfrm>
            <a:off x="6400800" y="4433848"/>
            <a:ext cx="2533649" cy="2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6952" y="2623186"/>
            <a:ext cx="1539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0" dirty="0" smtClean="0">
                <a:solidFill>
                  <a:srgbClr val="FF6600"/>
                </a:solidFill>
              </a:rPr>
              <a:t>Radial </a:t>
            </a:r>
            <a:r>
              <a:rPr lang="en-US" sz="1100" b="1" i="0" dirty="0" err="1" smtClean="0">
                <a:solidFill>
                  <a:srgbClr val="FF6600"/>
                </a:solidFill>
              </a:rPr>
              <a:t>Poynting</a:t>
            </a:r>
            <a:r>
              <a:rPr lang="en-US" sz="1100" b="1" i="0" dirty="0" smtClean="0">
                <a:solidFill>
                  <a:srgbClr val="FF6600"/>
                </a:solidFill>
              </a:rPr>
              <a:t> flux</a:t>
            </a:r>
          </a:p>
          <a:p>
            <a:pPr algn="ctr"/>
            <a:r>
              <a:rPr lang="en-US" sz="1100" b="1" i="0" dirty="0" smtClean="0">
                <a:solidFill>
                  <a:srgbClr val="FF6600"/>
                </a:solidFill>
                <a:sym typeface="Symbol"/>
              </a:rPr>
              <a:t>EB</a:t>
            </a:r>
            <a:r>
              <a:rPr lang="en-US" sz="1100" b="1" i="0" baseline="-25000" dirty="0" smtClean="0">
                <a:solidFill>
                  <a:srgbClr val="FF6600"/>
                </a:solidFill>
                <a:sym typeface="Symbol"/>
              </a:rPr>
              <a:t>R</a:t>
            </a:r>
            <a:endParaRPr lang="en-US" sz="1100" b="1" i="0" baseline="-25000" dirty="0">
              <a:solidFill>
                <a:srgbClr val="FF6600"/>
              </a:solidFill>
            </a:endParaRPr>
          </a:p>
        </p:txBody>
      </p:sp>
      <p:sp>
        <p:nvSpPr>
          <p:cNvPr id="11276" name="TextBox 9"/>
          <p:cNvSpPr txBox="1">
            <a:spLocks noChangeArrowheads="1"/>
          </p:cNvSpPr>
          <p:nvPr/>
        </p:nvSpPr>
        <p:spPr bwMode="auto">
          <a:xfrm>
            <a:off x="6944261" y="4652239"/>
            <a:ext cx="590226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i="0" dirty="0">
                <a:solidFill>
                  <a:srgbClr val="FF6600"/>
                </a:solidFill>
              </a:rPr>
              <a:t>~</a:t>
            </a:r>
            <a:r>
              <a:rPr lang="en-US" altLang="en-US" sz="1100" i="0" dirty="0" err="1" smtClean="0">
                <a:solidFill>
                  <a:srgbClr val="FF6600"/>
                </a:solidFill>
                <a:latin typeface="Symbol" pitchFamily="18" charset="2"/>
              </a:rPr>
              <a:t>r</a:t>
            </a:r>
            <a:r>
              <a:rPr lang="en-US" altLang="en-US" sz="1100" i="0" baseline="-25000" dirty="0" err="1" smtClean="0">
                <a:solidFill>
                  <a:srgbClr val="FF6600"/>
                </a:solidFill>
              </a:rPr>
              <a:t>beam</a:t>
            </a:r>
            <a:endParaRPr lang="en-US" altLang="en-US" sz="1100" i="0" dirty="0">
              <a:solidFill>
                <a:srgbClr val="FF6600"/>
              </a:solidFill>
            </a:endParaRPr>
          </a:p>
        </p:txBody>
      </p:sp>
      <p:cxnSp>
        <p:nvCxnSpPr>
          <p:cNvPr id="11277" name="Straight Arrow Connector 13"/>
          <p:cNvCxnSpPr>
            <a:cxnSpLocks noChangeShapeType="1"/>
          </p:cNvCxnSpPr>
          <p:nvPr/>
        </p:nvCxnSpPr>
        <p:spPr bwMode="auto">
          <a:xfrm>
            <a:off x="7240704" y="5006851"/>
            <a:ext cx="482401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arrow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3"/>
          <p:cNvCxnSpPr>
            <a:cxnSpLocks noChangeShapeType="1"/>
          </p:cNvCxnSpPr>
          <p:nvPr/>
        </p:nvCxnSpPr>
        <p:spPr bwMode="auto">
          <a:xfrm>
            <a:off x="7233020" y="4935259"/>
            <a:ext cx="0" cy="152981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3"/>
          <p:cNvCxnSpPr>
            <a:cxnSpLocks noChangeShapeType="1"/>
          </p:cNvCxnSpPr>
          <p:nvPr/>
        </p:nvCxnSpPr>
        <p:spPr bwMode="auto">
          <a:xfrm>
            <a:off x="7715422" y="4938584"/>
            <a:ext cx="0" cy="152981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733800" y="3228135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</a:rPr>
              <a:t>Up to 25% of electron heating power transferred to KAW off-axis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4676775" y="2717119"/>
            <a:ext cx="533400" cy="533400"/>
          </a:xfrm>
          <a:prstGeom prst="downArrow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86228"/>
            <a:ext cx="9144000" cy="8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400"/>
              </a:lnSpc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NBI-heated STs excellent </a:t>
            </a:r>
            <a:r>
              <a:rPr lang="en-US" sz="2800" i="0" dirty="0">
                <a:solidFill>
                  <a:srgbClr val="336699"/>
                </a:solidFill>
              </a:rPr>
              <a:t>testbed for </a:t>
            </a:r>
            <a:r>
              <a:rPr lang="en-US" sz="2800" i="0" dirty="0">
                <a:solidFill>
                  <a:srgbClr val="336699"/>
                </a:solidFill>
                <a:latin typeface="Symbol" charset="2"/>
                <a:cs typeface="Symbol" charset="2"/>
              </a:rPr>
              <a:t>a</a:t>
            </a:r>
            <a:r>
              <a:rPr lang="en-US" sz="2800" i="0" dirty="0">
                <a:solidFill>
                  <a:srgbClr val="336699"/>
                </a:solidFill>
              </a:rPr>
              <a:t>-particle </a:t>
            </a:r>
            <a:r>
              <a:rPr lang="en-US" sz="2800" i="0" dirty="0" smtClean="0">
                <a:solidFill>
                  <a:srgbClr val="336699"/>
                </a:solidFill>
              </a:rPr>
              <a:t>physics</a:t>
            </a:r>
          </a:p>
          <a:p>
            <a:pPr algn="ctr">
              <a:lnSpc>
                <a:spcPts val="2400"/>
              </a:lnSpc>
              <a:spcAft>
                <a:spcPts val="600"/>
              </a:spcAft>
              <a:buNone/>
            </a:pPr>
            <a:r>
              <a:rPr lang="en-US" sz="2400" i="0" dirty="0" err="1">
                <a:solidFill>
                  <a:srgbClr val="C00000"/>
                </a:solidFill>
              </a:rPr>
              <a:t>Alfvenic</a:t>
            </a:r>
            <a:r>
              <a:rPr lang="en-US" sz="2400" i="0" dirty="0">
                <a:solidFill>
                  <a:srgbClr val="C00000"/>
                </a:solidFill>
              </a:rPr>
              <a:t> modes </a:t>
            </a:r>
            <a:r>
              <a:rPr lang="en-US" sz="2400" i="0" dirty="0" smtClean="0">
                <a:solidFill>
                  <a:srgbClr val="C00000"/>
                </a:solidFill>
              </a:rPr>
              <a:t>readily accessible due </a:t>
            </a:r>
            <a:r>
              <a:rPr lang="en-US" sz="2400" i="0" dirty="0">
                <a:solidFill>
                  <a:srgbClr val="C00000"/>
                </a:solidFill>
              </a:rPr>
              <a:t>to </a:t>
            </a:r>
            <a:r>
              <a:rPr lang="en-US" sz="2400" i="0" dirty="0" smtClean="0">
                <a:solidFill>
                  <a:srgbClr val="C00000"/>
                </a:solidFill>
              </a:rPr>
              <a:t>high </a:t>
            </a:r>
            <a:r>
              <a:rPr lang="en-US" sz="2400" i="0" dirty="0" err="1" smtClean="0">
                <a:solidFill>
                  <a:srgbClr val="C00000"/>
                </a:solidFill>
              </a:rPr>
              <a:t>V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fast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&gt; </a:t>
            </a:r>
            <a:r>
              <a:rPr lang="en-US" sz="2400" i="0" dirty="0" err="1" smtClean="0">
                <a:solidFill>
                  <a:srgbClr val="C00000"/>
                </a:solidFill>
              </a:rPr>
              <a:t>V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Alfvén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6955" y="1038761"/>
            <a:ext cx="895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>
                <a:solidFill>
                  <a:srgbClr val="000000"/>
                </a:solidFill>
              </a:rPr>
              <a:t>-</a:t>
            </a:r>
            <a:r>
              <a:rPr lang="en-US" sz="2000" i="0" dirty="0" smtClean="0">
                <a:solidFill>
                  <a:srgbClr val="000000"/>
                </a:solidFill>
              </a:rPr>
              <a:t>particles couple to </a:t>
            </a:r>
            <a:r>
              <a:rPr lang="en-US" sz="2000" i="0" dirty="0" err="1" smtClean="0">
                <a:solidFill>
                  <a:srgbClr val="000000"/>
                </a:solidFill>
              </a:rPr>
              <a:t>Alfvénic</a:t>
            </a:r>
            <a:r>
              <a:rPr lang="en-US" sz="2000" i="0" dirty="0" smtClean="0">
                <a:solidFill>
                  <a:srgbClr val="000000"/>
                </a:solidFill>
              </a:rPr>
              <a:t> modes strongly when </a:t>
            </a:r>
            <a:r>
              <a:rPr lang="en-US" sz="2000" i="0" dirty="0" err="1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 smtClean="0">
                <a:solidFill>
                  <a:srgbClr val="000000"/>
                </a:solidFill>
              </a:rPr>
              <a:t> &gt; V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A  </a:t>
            </a:r>
            <a:r>
              <a:rPr lang="en-US" sz="2000" i="0" dirty="0" smtClean="0">
                <a:solidFill>
                  <a:srgbClr val="000000"/>
                </a:solidFill>
              </a:rPr>
              <a:t>~ </a:t>
            </a:r>
            <a:r>
              <a:rPr lang="en-US" sz="20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US" sz="2000" i="0" baseline="30000" dirty="0" smtClean="0">
                <a:solidFill>
                  <a:srgbClr val="000000"/>
                </a:solidFill>
              </a:rPr>
              <a:t>0.5</a:t>
            </a:r>
            <a:r>
              <a:rPr lang="en-US" sz="2000" i="0" dirty="0" smtClean="0">
                <a:solidFill>
                  <a:srgbClr val="000000"/>
                </a:solidFill>
              </a:rPr>
              <a:t> C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s</a:t>
            </a:r>
          </a:p>
          <a:p>
            <a:pPr marL="285750" indent="-285750">
              <a:buFont typeface="Arial"/>
              <a:buChar char="•"/>
            </a:pPr>
            <a:r>
              <a:rPr lang="en-US" sz="2000" i="0" dirty="0" err="1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>
                <a:solidFill>
                  <a:srgbClr val="000000"/>
                </a:solidFill>
              </a:rPr>
              <a:t> &gt; </a:t>
            </a:r>
            <a:r>
              <a:rPr lang="en-US" sz="2000" i="0" dirty="0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A </a:t>
            </a:r>
            <a:r>
              <a:rPr lang="en-US" sz="2000" i="0" dirty="0" smtClean="0">
                <a:solidFill>
                  <a:srgbClr val="000000"/>
                </a:solidFill>
              </a:rPr>
              <a:t> in ITER and reactors:  condition easily satisfied in ST due to high </a:t>
            </a:r>
            <a:r>
              <a:rPr lang="en-US" sz="2000" i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Fast-particle-driven </a:t>
            </a:r>
            <a:r>
              <a:rPr lang="en-US" sz="2000" dirty="0" err="1" smtClean="0">
                <a:solidFill>
                  <a:srgbClr val="000000"/>
                </a:solidFill>
              </a:rPr>
              <a:t>Alfvén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Eigenmodes</a:t>
            </a:r>
            <a:r>
              <a:rPr lang="en-US" sz="2000" i="0" dirty="0" smtClean="0">
                <a:solidFill>
                  <a:srgbClr val="000000"/>
                </a:solidFill>
              </a:rPr>
              <a:t>:  Toroidal, Global, Compressional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i="0" dirty="0" smtClean="0">
                <a:solidFill>
                  <a:srgbClr val="000000"/>
                </a:solidFill>
              </a:rPr>
              <a:t>STX-U will also explore </a:t>
            </a:r>
            <a:r>
              <a:rPr lang="en-US" sz="2000" i="0" dirty="0" err="1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fast</a:t>
            </a:r>
            <a:r>
              <a:rPr lang="en-US" sz="2000" i="0" dirty="0" smtClean="0">
                <a:solidFill>
                  <a:srgbClr val="000000"/>
                </a:solidFill>
              </a:rPr>
              <a:t> &lt; V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A </a:t>
            </a:r>
            <a:r>
              <a:rPr lang="en-US" sz="2000" i="0" dirty="0" smtClean="0">
                <a:solidFill>
                  <a:srgbClr val="000000"/>
                </a:solidFill>
              </a:rPr>
              <a:t>regime giving more flexibility </a:t>
            </a:r>
            <a:endParaRPr lang="en-US" sz="2000" i="0" dirty="0">
              <a:solidFill>
                <a:srgbClr val="000000"/>
              </a:solidFill>
            </a:endParaRPr>
          </a:p>
        </p:txBody>
      </p:sp>
      <p:pic>
        <p:nvPicPr>
          <p:cNvPr id="9" name="Picture 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68" y="3277442"/>
            <a:ext cx="3863618" cy="272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2"/>
          <p:cNvSpPr txBox="1">
            <a:spLocks noChangeArrowheads="1"/>
          </p:cNvSpPr>
          <p:nvPr/>
        </p:nvSpPr>
        <p:spPr bwMode="auto">
          <a:xfrm>
            <a:off x="5257800" y="6019800"/>
            <a:ext cx="2360429" cy="239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M.P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Gryaznevich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PPCF 2004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3700" y="2895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  <a:ea typeface="ÇlÇr ñæí©" charset="0"/>
                <a:cs typeface="Arial" panose="020B0604020202020204" pitchFamily="34" charset="0"/>
              </a:rPr>
              <a:t>Stabilization of TAEs at high </a:t>
            </a:r>
            <a:r>
              <a:rPr lang="en-US" i="0" dirty="0" smtClean="0">
                <a:solidFill>
                  <a:schemeClr val="tx1"/>
                </a:solidFill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b</a:t>
            </a:r>
            <a:r>
              <a:rPr lang="en-US" i="0" dirty="0" smtClean="0">
                <a:solidFill>
                  <a:schemeClr val="tx1"/>
                </a:solidFill>
                <a:ea typeface="ÇlÇr ñæí©" charset="0"/>
                <a:cs typeface="Arial" panose="020B0604020202020204" pitchFamily="34" charset="0"/>
              </a:rPr>
              <a:t>  in MAST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8605" y="2548479"/>
            <a:ext cx="5194627" cy="423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80"/>
              </a:lnSpc>
              <a:buNone/>
            </a:pPr>
            <a:r>
              <a:rPr lang="en-US" i="0" dirty="0" smtClean="0">
                <a:solidFill>
                  <a:srgbClr val="0816FF"/>
                </a:solidFill>
              </a:rPr>
              <a:t>TAEs significantly modified at high </a:t>
            </a:r>
            <a:r>
              <a:rPr lang="en-US" i="0" dirty="0" smtClean="0">
                <a:solidFill>
                  <a:srgbClr val="0816FF"/>
                </a:solidFill>
                <a:latin typeface="Symbol" charset="2"/>
                <a:cs typeface="Symbol" charset="2"/>
              </a:rPr>
              <a:t>b </a:t>
            </a:r>
            <a:r>
              <a:rPr lang="en-US" i="0" dirty="0" smtClean="0">
                <a:solidFill>
                  <a:srgbClr val="0816FF"/>
                </a:solidFill>
                <a:latin typeface="Helvetica Neue"/>
                <a:cs typeface="Helvetica Neue"/>
              </a:rPr>
              <a:t>as V</a:t>
            </a:r>
            <a:r>
              <a:rPr lang="en-US" i="0" baseline="-25000" dirty="0" smtClean="0">
                <a:solidFill>
                  <a:srgbClr val="0816FF"/>
                </a:solidFill>
                <a:latin typeface="Helvetica Neue"/>
                <a:cs typeface="Helvetica Neue"/>
              </a:rPr>
              <a:t>A</a:t>
            </a:r>
            <a:r>
              <a:rPr lang="en-US" i="0" dirty="0" smtClean="0">
                <a:solidFill>
                  <a:srgbClr val="0816FF"/>
                </a:solidFill>
                <a:latin typeface="Helvetica Neue"/>
                <a:cs typeface="Helvetica Neue"/>
              </a:rPr>
              <a:t> </a:t>
            </a:r>
            <a:r>
              <a:rPr lang="en-US" i="0" dirty="0" smtClean="0">
                <a:solidFill>
                  <a:srgbClr val="0816FF"/>
                </a:solidFill>
                <a:latin typeface="Helvetica Neue"/>
                <a:cs typeface="Helvetica Neue"/>
                <a:sym typeface="Wingdings" panose="05000000000000000000" pitchFamily="2" charset="2"/>
              </a:rPr>
              <a:t> </a:t>
            </a:r>
            <a:r>
              <a:rPr lang="en-US" i="0" dirty="0" smtClean="0">
                <a:solidFill>
                  <a:srgbClr val="0816FF"/>
                </a:solidFill>
                <a:latin typeface="Helvetica Neue"/>
                <a:cs typeface="Helvetica Neue"/>
              </a:rPr>
              <a:t>C</a:t>
            </a:r>
            <a:r>
              <a:rPr lang="en-US" i="0" baseline="-25000" dirty="0" smtClean="0">
                <a:solidFill>
                  <a:srgbClr val="0816FF"/>
                </a:solidFill>
                <a:latin typeface="Helvetica Neue"/>
                <a:cs typeface="Helvetica Neue"/>
              </a:rPr>
              <a:t>s</a:t>
            </a:r>
            <a:r>
              <a:rPr lang="en-US" i="0" dirty="0" smtClean="0">
                <a:solidFill>
                  <a:srgbClr val="0816FF"/>
                </a:solidFill>
              </a:rPr>
              <a:t>  </a:t>
            </a:r>
            <a:endParaRPr lang="en-US" i="0" dirty="0">
              <a:solidFill>
                <a:srgbClr val="0816FF"/>
              </a:solidFill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1163805" y="6228690"/>
            <a:ext cx="2209028" cy="248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Fredrickson, NF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2499970"/>
            <a:ext cx="3355539" cy="3655050"/>
            <a:chOff x="495300" y="2709419"/>
            <a:chExt cx="3355539" cy="3655050"/>
          </a:xfrm>
        </p:grpSpPr>
        <p:sp>
          <p:nvSpPr>
            <p:cNvPr id="51" name="Rectangle 50"/>
            <p:cNvSpPr/>
            <p:nvPr/>
          </p:nvSpPr>
          <p:spPr>
            <a:xfrm>
              <a:off x="914400" y="2709419"/>
              <a:ext cx="29364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000" i="0" dirty="0" smtClean="0">
                  <a:solidFill>
                    <a:schemeClr val="tx1"/>
                  </a:solidFill>
                  <a:ea typeface="ÇlÇr ñæí©" charset="0"/>
                </a:rPr>
                <a:t>EP parameter space</a:t>
              </a:r>
              <a:endParaRPr lang="en-US" sz="20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" y="3113269"/>
              <a:ext cx="3355539" cy="325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095529" y="3199560"/>
              <a:ext cx="456284" cy="4154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050" b="1" dirty="0" smtClean="0">
                  <a:latin typeface="Arial Narrow" panose="020B0606020202030204" pitchFamily="34" charset="0"/>
                </a:rPr>
                <a:t>NSTX data:</a:t>
              </a:r>
              <a:endParaRPr lang="en-US" sz="105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95300" y="3120162"/>
              <a:ext cx="3355539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68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9360"/>
            <a:ext cx="6343107" cy="28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43" name="Text Box 11"/>
          <p:cNvSpPr txBox="1">
            <a:spLocks noChangeArrowheads="1"/>
          </p:cNvSpPr>
          <p:nvPr/>
        </p:nvSpPr>
        <p:spPr bwMode="auto">
          <a:xfrm>
            <a:off x="8001000" y="3819123"/>
            <a:ext cx="577402" cy="36933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>
                <a:solidFill>
                  <a:srgbClr val="000000"/>
                </a:solidFill>
                <a:latin typeface="Helvetica" pitchFamily="-64" charset="0"/>
              </a:rPr>
              <a:t>ST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273940"/>
            <a:ext cx="9144000" cy="4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Aft>
                <a:spcPts val="600"/>
              </a:spcAft>
            </a:pP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“Spherical”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t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okamak (ST) has aspect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ratio 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A &lt; 2</a:t>
            </a:r>
            <a:endParaRPr lang="en-US" altLang="en-US" sz="3200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5126368" y="1224731"/>
            <a:ext cx="3727816" cy="461665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800" b="1" i="0" dirty="0" smtClean="0">
                <a:solidFill>
                  <a:srgbClr val="1822CD"/>
                </a:solidFill>
                <a:latin typeface="Helvetica Neue"/>
                <a:cs typeface="Helvetica Neue"/>
              </a:rPr>
              <a:t>Toroidal Beta </a:t>
            </a:r>
            <a:r>
              <a:rPr lang="en-US" altLang="en-US" sz="1800" b="1" i="0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1800" b="1" i="0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1800" b="1" i="0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Symbol"/>
              </a:rPr>
              <a:t>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Symbol" panose="05050102010706020507" pitchFamily="18" charset="2"/>
                <a:cs typeface="Symbol" charset="2"/>
                <a:sym typeface="Symbol"/>
              </a:rPr>
              <a:t>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 </a:t>
            </a:r>
            <a:r>
              <a:rPr lang="en-US" altLang="en-US" sz="18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(B</a:t>
            </a:r>
            <a:r>
              <a:rPr lang="en-US" altLang="en-US" sz="1800" b="1" i="0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1800" b="1" i="0" baseline="30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18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2</a:t>
            </a:r>
            <a:r>
              <a:rPr lang="en-US" altLang="en-US" sz="1800" b="1" i="0" dirty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1800" b="1" i="0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18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1800" b="1" i="0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09762" y="1224731"/>
            <a:ext cx="2474203" cy="461665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800" b="1" i="0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800" b="1" i="0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800" b="1" i="0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800" i="0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867819" y="1224731"/>
            <a:ext cx="2164375" cy="461665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8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8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8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800" b="1" i="0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482" y="1856522"/>
            <a:ext cx="8759060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3363" indent="-233363" eaLnBrk="0" hangingPunct="0">
              <a:lnSpc>
                <a:spcPts val="248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Natural elongation makes its spherical appearance</a:t>
            </a:r>
            <a:endParaRPr lang="en-US" altLang="en-US" sz="2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33363" indent="-233363" eaLnBrk="0" hangingPunct="0">
              <a:lnSpc>
                <a:spcPts val="248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Favorable average curvature improves stability at high </a:t>
            </a:r>
            <a:r>
              <a:rPr lang="en-US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beta </a:t>
            </a:r>
            <a:r>
              <a:rPr lang="en-US" sz="2200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access high normalized pressure, rapid rotation, low </a:t>
            </a:r>
            <a:r>
              <a:rPr lang="en-US" sz="2200" dirty="0" err="1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collisionality</a:t>
            </a:r>
            <a:endParaRPr lang="en-US" sz="22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spect="1" noChangeArrowheads="1"/>
          </p:cNvSpPr>
          <p:nvPr/>
        </p:nvSpPr>
        <p:spPr bwMode="auto">
          <a:xfrm>
            <a:off x="7620000" y="4343400"/>
            <a:ext cx="13845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1.2-2,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2</a:t>
            </a:r>
            <a:r>
              <a:rPr lang="en-US" altLang="en-US" sz="1800" i="0" dirty="0">
                <a:solidFill>
                  <a:srgbClr val="0066FF"/>
                </a:solidFill>
              </a:rPr>
              <a:t>-3,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6-20,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10</a:t>
            </a:r>
            <a:r>
              <a:rPr lang="en-US" altLang="en-US" sz="1800" i="0" dirty="0">
                <a:solidFill>
                  <a:srgbClr val="0066FF"/>
                </a:solidFill>
              </a:rPr>
              <a:t>-40%</a:t>
            </a:r>
            <a:r>
              <a:rPr lang="en-US" altLang="en-US" sz="1800" b="1" i="0" dirty="0">
                <a:solidFill>
                  <a:srgbClr val="1822CD"/>
                </a:solidFill>
              </a:rPr>
              <a:t> </a:t>
            </a:r>
          </a:p>
        </p:txBody>
      </p:sp>
      <p:sp>
        <p:nvSpPr>
          <p:cNvPr id="19" name="Text Box 7"/>
          <p:cNvSpPr txBox="1">
            <a:spLocks noChangeAspect="1" noChangeArrowheads="1"/>
          </p:cNvSpPr>
          <p:nvPr/>
        </p:nvSpPr>
        <p:spPr bwMode="auto">
          <a:xfrm>
            <a:off x="0" y="4343400"/>
            <a:ext cx="16834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3-4,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1.5</a:t>
            </a:r>
            <a:r>
              <a:rPr lang="en-US" altLang="en-US" sz="1800" i="0" dirty="0">
                <a:solidFill>
                  <a:srgbClr val="0066FF"/>
                </a:solidFill>
              </a:rPr>
              <a:t>-2,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-4,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-10%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9722" y="3827734"/>
            <a:ext cx="1497141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err="1">
                <a:solidFill>
                  <a:srgbClr val="000000"/>
                </a:solidFill>
                <a:latin typeface="Helvetica" pitchFamily="-64" charset="0"/>
              </a:rPr>
              <a:t>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96861"/>
            <a:ext cx="9144000" cy="81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“TAE avalanche” shown to cause energetic particle loss </a:t>
            </a:r>
          </a:p>
          <a:p>
            <a:pPr algn="ctr" eaLnBrk="0" hangingPunct="0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Uncontrolled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i="0" dirty="0" smtClean="0">
                <a:solidFill>
                  <a:srgbClr val="C00000"/>
                </a:solidFill>
              </a:rPr>
              <a:t>-particle loss could cause reactor first wall damage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37" name="Text Box 52"/>
          <p:cNvSpPr txBox="1">
            <a:spLocks noChangeArrowheads="1"/>
          </p:cNvSpPr>
          <p:nvPr/>
        </p:nvSpPr>
        <p:spPr bwMode="auto">
          <a:xfrm>
            <a:off x="695960" y="986853"/>
            <a:ext cx="4094146" cy="12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lnSpc>
                <a:spcPts val="1560"/>
              </a:lnSpc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Multi-mode TAE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avalanche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can cause </a:t>
            </a:r>
            <a:r>
              <a:rPr lang="en-US" sz="1800" i="0" dirty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</a:t>
            </a:r>
            <a:r>
              <a:rPr lang="en-US" sz="1800" i="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ignificant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EP losses as in “</a:t>
            </a:r>
            <a:r>
              <a:rPr kumimoji="0" 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sea”of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TAEs expected in ITER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58"/>
          <p:cNvSpPr txBox="1">
            <a:spLocks noChangeArrowheads="1"/>
          </p:cNvSpPr>
          <p:nvPr/>
        </p:nvSpPr>
        <p:spPr bwMode="auto">
          <a:xfrm>
            <a:off x="6185295" y="6115395"/>
            <a:ext cx="2252085" cy="251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Fredrickson, NF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7968" y="1752600"/>
            <a:ext cx="4139132" cy="4651540"/>
            <a:chOff x="597968" y="1828437"/>
            <a:chExt cx="4139132" cy="4651540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97968" y="1828437"/>
              <a:ext cx="4139132" cy="4646153"/>
              <a:chOff x="0" y="0"/>
              <a:chExt cx="4106333" cy="4711923"/>
            </a:xfrm>
          </p:grpSpPr>
          <p:grpSp>
            <p:nvGrpSpPr>
              <p:cNvPr id="2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4106333" cy="4711923"/>
                <a:chOff x="0" y="0"/>
                <a:chExt cx="4106333" cy="4711923"/>
              </a:xfrm>
            </p:grpSpPr>
            <p:pic>
              <p:nvPicPr>
                <p:cNvPr id="27" name="Picture 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06333" cy="2133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33" y="2112432"/>
                  <a:ext cx="4021561" cy="2465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643466" y="2146299"/>
                  <a:ext cx="194733" cy="93134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>
                  <a:off x="685799" y="3306235"/>
                  <a:ext cx="194733" cy="93134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" name="Rectangle 11"/>
                <p:cNvSpPr>
                  <a:spLocks noChangeArrowheads="1"/>
                </p:cNvSpPr>
                <p:nvPr/>
              </p:nvSpPr>
              <p:spPr bwMode="auto">
                <a:xfrm>
                  <a:off x="1904999" y="4483099"/>
                  <a:ext cx="575734" cy="101600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0239" y="4398541"/>
                  <a:ext cx="958877" cy="313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8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charset="0"/>
                      <a:ea typeface="ÇlÇr ÇoÉSÉVÉbÉN" charset="0"/>
                    </a:rPr>
                    <a:t>Time (ms)</a:t>
                  </a: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634999" y="139699"/>
                <a:ext cx="194734" cy="13546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57210" y="57826"/>
                <a:ext cx="442839" cy="313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charset="0"/>
                    <a:ea typeface="ÇlÇr ÇoÉSÉVÉbÉN" charset="0"/>
                  </a:rPr>
                  <a:t>(a)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47900" y="6172200"/>
              <a:ext cx="1029486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i="0" dirty="0" smtClean="0">
                  <a:solidFill>
                    <a:schemeClr val="tx1"/>
                  </a:solidFill>
                </a:rPr>
                <a:t>Time (</a:t>
              </a:r>
              <a:r>
                <a:rPr lang="en-US" sz="1400" i="0" dirty="0" err="1" smtClean="0">
                  <a:solidFill>
                    <a:schemeClr val="tx1"/>
                  </a:solidFill>
                </a:rPr>
                <a:t>ms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)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9759" y="4125183"/>
              <a:ext cx="1864613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Neutron rate (</a:t>
              </a:r>
              <a:r>
                <a:rPr lang="en-US" sz="1600" i="0" dirty="0" err="1" smtClean="0">
                  <a:solidFill>
                    <a:schemeClr val="tx1"/>
                  </a:solidFill>
                </a:rPr>
                <a:t>a.u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.)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12804" y="5111550"/>
              <a:ext cx="2286203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Fast ion loss rate (</a:t>
              </a:r>
              <a:r>
                <a:rPr lang="en-US" sz="1600" i="0" dirty="0" err="1" smtClean="0">
                  <a:solidFill>
                    <a:schemeClr val="tx1"/>
                  </a:solidFill>
                </a:rPr>
                <a:t>a.u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.)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29144" y="1961950"/>
              <a:ext cx="1282047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i="0" dirty="0" smtClean="0">
                  <a:solidFill>
                    <a:schemeClr val="tx1"/>
                  </a:solidFill>
                </a:rPr>
                <a:t>Frequency (kHz)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87400" y="2552700"/>
              <a:ext cx="177800" cy="3378200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1" y="1029900"/>
            <a:ext cx="4037914" cy="4877124"/>
            <a:chOff x="4953001" y="1029900"/>
            <a:chExt cx="4037914" cy="4877124"/>
          </a:xfrm>
        </p:grpSpPr>
        <p:sp>
          <p:nvSpPr>
            <p:cNvPr id="25" name="Rectangle 24"/>
            <p:cNvSpPr/>
            <p:nvPr/>
          </p:nvSpPr>
          <p:spPr bwMode="auto">
            <a:xfrm>
              <a:off x="7891574" y="1291492"/>
              <a:ext cx="345253" cy="24940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514340" y="1029900"/>
              <a:ext cx="3030220" cy="7091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560"/>
                </a:lnSpc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Progress in simulation of </a:t>
              </a:r>
              <a:r>
                <a:rPr lang="en-US" sz="1800" i="0" dirty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neutron rate drop </a:t>
              </a:r>
              <a:endParaRPr lang="en-US" sz="1800" i="0" dirty="0" smtClean="0">
                <a:solidFill>
                  <a:schemeClr val="tx1"/>
                </a:solidFill>
                <a:ea typeface="ÇlÇr ñæí©" charset="0"/>
                <a:cs typeface="Arial" panose="020B0604020202020204" pitchFamily="34" charset="0"/>
              </a:endParaRPr>
            </a:p>
            <a:p>
              <a:pPr algn="ctr">
                <a:lnSpc>
                  <a:spcPts val="1560"/>
                </a:lnSpc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due </a:t>
              </a:r>
              <a:r>
                <a:rPr lang="en-US" sz="1800" i="0" dirty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to TAE avalanche </a:t>
              </a:r>
              <a:endParaRPr lang="en-US" sz="1800" dirty="0"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13" b="-37"/>
            <a:stretch/>
          </p:blipFill>
          <p:spPr>
            <a:xfrm>
              <a:off x="4953001" y="1883664"/>
              <a:ext cx="4037914" cy="4023360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4953001" y="1885456"/>
              <a:ext cx="4037914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3413463" y="6248400"/>
            <a:ext cx="2009134" cy="2372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Darrow, NF (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954087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Rapid TAE avalanches could impact NBI current-drive </a:t>
            </a:r>
            <a:b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 advanced scenarios for NSTX-U, FNSF, ITER AT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2400" y="2017241"/>
            <a:ext cx="4467225" cy="3570206"/>
            <a:chOff x="1717675" y="1716528"/>
            <a:chExt cx="5860526" cy="4373073"/>
          </a:xfrm>
        </p:grpSpPr>
        <p:pic>
          <p:nvPicPr>
            <p:cNvPr id="19" name="Picture 11" descr="Screen shot 2011-06-21 at 9.30.44 AM.png"/>
            <p:cNvPicPr>
              <a:picLocks noChangeAspect="1"/>
            </p:cNvPicPr>
            <p:nvPr/>
          </p:nvPicPr>
          <p:blipFill>
            <a:blip r:embed="rId2" cstate="print"/>
            <a:srcRect b="8952"/>
            <a:stretch>
              <a:fillRect/>
            </a:stretch>
          </p:blipFill>
          <p:spPr bwMode="auto">
            <a:xfrm>
              <a:off x="1717675" y="1716528"/>
              <a:ext cx="5860526" cy="404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5766311" y="2128761"/>
              <a:ext cx="1389116" cy="1853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92313" y="2062648"/>
              <a:ext cx="2682430" cy="4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3" name="Straight Connector 31"/>
            <p:cNvCxnSpPr>
              <a:cxnSpLocks noChangeShapeType="1"/>
            </p:cNvCxnSpPr>
            <p:nvPr/>
          </p:nvCxnSpPr>
          <p:spPr bwMode="auto">
            <a:xfrm rot="5400000">
              <a:off x="3111240" y="3466042"/>
              <a:ext cx="937131" cy="206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4133529" y="2402935"/>
              <a:ext cx="3090626" cy="1319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algn="r">
                <a:defRPr/>
              </a:pP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Discrepancy between </a:t>
              </a:r>
              <a:r>
                <a:rPr lang="en-US" sz="1600" b="1" i="0" dirty="0">
                  <a:solidFill>
                    <a:schemeClr val="tx1"/>
                  </a:solidFill>
                  <a:latin typeface="+mn-lt"/>
                </a:rPr>
                <a:t>reconstruction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and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600" b="1" i="0" dirty="0">
                  <a:solidFill>
                    <a:srgbClr val="008000"/>
                  </a:solidFill>
                  <a:latin typeface="+mn-lt"/>
                </a:rPr>
                <a:t>total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 </a:t>
              </a: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assuming</a:t>
              </a:r>
            </a:p>
            <a:p>
              <a:pPr algn="r">
                <a:defRPr/>
              </a:pP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classical J</a:t>
              </a:r>
              <a:r>
                <a:rPr lang="en-US" sz="1600" b="1" i="0" baseline="-25000" dirty="0">
                  <a:solidFill>
                    <a:srgbClr val="0000CC"/>
                  </a:solidFill>
                  <a:latin typeface="+mn-lt"/>
                </a:rPr>
                <a:t>NBCD</a:t>
              </a:r>
              <a:endParaRPr lang="en-US" sz="1600" b="1" i="0" dirty="0">
                <a:solidFill>
                  <a:srgbClr val="0000CC"/>
                </a:solidFill>
                <a:latin typeface="+mn-lt"/>
              </a:endParaRPr>
            </a:p>
          </p:txBody>
        </p:sp>
        <p:cxnSp>
          <p:nvCxnSpPr>
            <p:cNvPr id="25" name="Straight Connector 34"/>
            <p:cNvCxnSpPr>
              <a:cxnSpLocks noChangeShapeType="1"/>
            </p:cNvCxnSpPr>
            <p:nvPr/>
          </p:nvCxnSpPr>
          <p:spPr bwMode="auto">
            <a:xfrm flipV="1">
              <a:off x="3580841" y="3062659"/>
              <a:ext cx="1587084" cy="45995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3998753" y="5637214"/>
              <a:ext cx="2300288" cy="45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Calibri" pitchFamily="34" charset="0"/>
                </a:rPr>
                <a:t>Minor radius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656943" y="1716528"/>
              <a:ext cx="4921258" cy="23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0" y="5587447"/>
            <a:ext cx="5113338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700kA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US" sz="160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plasma with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rapid </a:t>
            </a:r>
            <a:endParaRPr lang="en-US" sz="1600" i="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TAE avalanches has time-average D</a:t>
            </a:r>
            <a:r>
              <a:rPr lang="en-US" sz="1600" i="0" baseline="-25000" dirty="0" smtClean="0">
                <a:solidFill>
                  <a:schemeClr val="tx1"/>
                </a:solidFill>
                <a:latin typeface="+mn-lt"/>
              </a:rPr>
              <a:t>FI 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= 2-4m</a:t>
            </a:r>
            <a:r>
              <a:rPr lang="en-US" sz="1600" i="0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/s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796" y="1198562"/>
            <a:ext cx="3205803" cy="526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304800" y="1244128"/>
            <a:ext cx="441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800" i="0" dirty="0">
                <a:ea typeface="ＭＳ Ｐゴシック" pitchFamily="34" charset="-128"/>
              </a:rPr>
              <a:t>NSTX:  rapid avalanches can lead to </a:t>
            </a:r>
            <a:br>
              <a:rPr lang="en-US" sz="1800" i="0" dirty="0">
                <a:ea typeface="ＭＳ Ｐゴシック" pitchFamily="34" charset="-128"/>
              </a:rPr>
            </a:br>
            <a:r>
              <a:rPr lang="en-US" sz="1800" i="0" dirty="0">
                <a:ea typeface="ＭＳ Ｐゴシック" pitchFamily="34" charset="-128"/>
              </a:rPr>
              <a:t>redistribution/loss of NBI current drive</a:t>
            </a:r>
            <a:endParaRPr lang="en-US" sz="1800" i="0" dirty="0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715001" y="969962"/>
            <a:ext cx="3097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i="0" dirty="0"/>
              <a:t>NSTX-U TRANSP simulations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38800" y="3352800"/>
            <a:ext cx="3097213" cy="87846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870" tIns="50935" rIns="101870" bIns="50935">
            <a:spAutoFit/>
          </a:bodyPr>
          <a:lstStyle/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 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MA, </a:t>
            </a: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1T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, H</a:t>
            </a:r>
            <a:r>
              <a:rPr lang="en-US" sz="1400" b="1" i="0" baseline="-2500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98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=1, </a:t>
            </a: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near 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non-inductive</a:t>
            </a:r>
            <a:endParaRPr lang="en-US" sz="1400" b="1" i="0" dirty="0">
              <a:solidFill>
                <a:srgbClr val="FF0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>
                <a:solidFill>
                  <a:srgbClr val="008000"/>
                </a:solidFill>
                <a:latin typeface="Arial Narrow" pitchFamily="34" charset="0"/>
              </a:rPr>
              <a:t>1.6 MA, </a:t>
            </a:r>
            <a:r>
              <a:rPr lang="en-US" sz="1400" b="1" i="0" dirty="0" smtClean="0">
                <a:solidFill>
                  <a:srgbClr val="008000"/>
                </a:solidFill>
                <a:latin typeface="Arial Narrow" pitchFamily="34" charset="0"/>
              </a:rPr>
              <a:t>1T, partial inductive</a:t>
            </a:r>
            <a:endParaRPr lang="en-US" sz="1400" b="1" i="0" dirty="0">
              <a:solidFill>
                <a:srgbClr val="008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>
                <a:solidFill>
                  <a:srgbClr val="0000CC"/>
                </a:solidFill>
                <a:latin typeface="Arial Narrow" pitchFamily="34" charset="0"/>
              </a:rPr>
              <a:t>1.2 MA, </a:t>
            </a:r>
            <a:r>
              <a:rPr lang="en-US" sz="1400" b="1" i="0" dirty="0" smtClean="0">
                <a:solidFill>
                  <a:srgbClr val="0000CC"/>
                </a:solidFill>
                <a:latin typeface="Arial Narrow" pitchFamily="34" charset="0"/>
              </a:rPr>
              <a:t>0.55T</a:t>
            </a:r>
            <a:r>
              <a:rPr lang="en-US" sz="1400" b="1" i="0" dirty="0">
                <a:solidFill>
                  <a:srgbClr val="0000CC"/>
                </a:solidFill>
                <a:latin typeface="Arial Narrow" pitchFamily="34" charset="0"/>
              </a:rPr>
              <a:t>, high </a:t>
            </a:r>
            <a:r>
              <a:rPr lang="en-US" sz="1400" b="1" i="0" dirty="0" err="1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en-US" sz="1400" b="1" i="0" baseline="-25000" dirty="0" err="1">
                <a:solidFill>
                  <a:srgbClr val="0000CC"/>
                </a:solidFill>
                <a:latin typeface="Arial Narrow" pitchFamily="34" charset="0"/>
              </a:rPr>
              <a:t>T</a:t>
            </a:r>
            <a:endParaRPr lang="en-US" sz="1400" b="1" i="0" dirty="0">
              <a:solidFill>
                <a:srgbClr val="0000CC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defRPr/>
            </a:pPr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	All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n-US" sz="1400" b="1" i="0" dirty="0" err="1">
                <a:solidFill>
                  <a:schemeClr val="tx1"/>
                </a:solidFill>
                <a:latin typeface="Arial Narrow" pitchFamily="34" charset="0"/>
              </a:rPr>
              <a:t>f</a:t>
            </a:r>
            <a:r>
              <a:rPr lang="en-US" sz="1400" b="1" i="0" baseline="-25000" dirty="0" err="1">
                <a:solidFill>
                  <a:schemeClr val="tx1"/>
                </a:solidFill>
                <a:latin typeface="Arial Narrow" pitchFamily="34" charset="0"/>
              </a:rPr>
              <a:t>GW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=0.7, H</a:t>
            </a:r>
            <a:r>
              <a:rPr lang="en-US" sz="1400" b="1" i="0" baseline="-25000" dirty="0">
                <a:solidFill>
                  <a:schemeClr val="tx1"/>
                </a:solidFill>
                <a:latin typeface="Arial Narrow" pitchFamily="34" charset="0"/>
              </a:rPr>
              <a:t>98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=1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0" y="6200001"/>
            <a:ext cx="226927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200" i="1" dirty="0" smtClean="0"/>
              <a:t>S</a:t>
            </a:r>
            <a:r>
              <a:rPr lang="en-US" sz="1200" i="1" dirty="0"/>
              <a:t>. Gerhardt NF </a:t>
            </a:r>
            <a:r>
              <a:rPr lang="en-US" sz="1200" i="1" dirty="0" smtClean="0"/>
              <a:t>2011, NF 2012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969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2800" dirty="0" smtClean="0"/>
              <a:t>All modern </a:t>
            </a:r>
            <a:r>
              <a:rPr lang="en-US" sz="2800" dirty="0" err="1" smtClean="0"/>
              <a:t>tokamaks</a:t>
            </a:r>
            <a:r>
              <a:rPr lang="en-US" sz="2800" dirty="0" smtClean="0"/>
              <a:t> / STs use a “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” to </a:t>
            </a:r>
            <a:br>
              <a:rPr lang="en-US" sz="2800" dirty="0" smtClean="0"/>
            </a:br>
            <a:r>
              <a:rPr lang="en-US" sz="2800" dirty="0" smtClean="0"/>
              <a:t>control where power and particles are exhausted</a:t>
            </a:r>
            <a:endParaRPr lang="en-US" sz="2800" dirty="0"/>
          </a:p>
        </p:txBody>
      </p:sp>
      <p:pic>
        <p:nvPicPr>
          <p:cNvPr id="12290" name="Picture 2" descr="https://www.euro-fusion.org/wpcms/wp-content/uploads/2011/07/fig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35710"/>
            <a:ext cx="6705600" cy="51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3200400" y="5791200"/>
            <a:ext cx="685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733800" y="6015335"/>
            <a:ext cx="533992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/ particles contact target plates here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276600" y="2096666"/>
            <a:ext cx="1066800" cy="64653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208260" y="1718101"/>
            <a:ext cx="4783339" cy="757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exhaust width outside main plasma can be very narrow (few mm)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724400" y="2743200"/>
            <a:ext cx="1981200" cy="6096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038600"/>
            <a:ext cx="1066800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4648200"/>
            <a:ext cx="1735347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14801" y="5105400"/>
            <a:ext cx="867672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4800" y="5638800"/>
            <a:ext cx="1735347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" y="5181600"/>
            <a:ext cx="1828800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93453" y="5715000"/>
            <a:ext cx="1735347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600" y="1371600"/>
            <a:ext cx="1219199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00600" y="3657600"/>
            <a:ext cx="762000" cy="3810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400" i="0" dirty="0" err="1" smtClean="0">
                <a:solidFill>
                  <a:srgbClr val="336699"/>
                </a:solidFill>
              </a:rPr>
              <a:t>Tokamak</a:t>
            </a:r>
            <a:r>
              <a:rPr lang="en-US" sz="2400" i="0" dirty="0" smtClean="0">
                <a:solidFill>
                  <a:srgbClr val="336699"/>
                </a:solidFill>
              </a:rPr>
              <a:t> + ST data: power exhaust width varies as 1 / </a:t>
            </a:r>
            <a:r>
              <a:rPr lang="en-US" sz="2400" i="0" dirty="0" err="1" smtClean="0">
                <a:solidFill>
                  <a:srgbClr val="336699"/>
                </a:solidFill>
              </a:rPr>
              <a:t>B</a:t>
            </a:r>
            <a:r>
              <a:rPr lang="en-US" sz="2400" i="0" baseline="-25000" dirty="0" err="1" smtClean="0">
                <a:solidFill>
                  <a:srgbClr val="336699"/>
                </a:solidFill>
              </a:rPr>
              <a:t>poloidal</a:t>
            </a:r>
            <a:endParaRPr lang="en-US" sz="2400" i="0" baseline="-25000" dirty="0" smtClean="0">
              <a:solidFill>
                <a:srgbClr val="336699"/>
              </a:solidFill>
            </a:endParaRP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600" i="0" dirty="0">
                <a:solidFill>
                  <a:srgbClr val="C00000"/>
                </a:solidFill>
              </a:rPr>
              <a:t>Will </a:t>
            </a:r>
            <a:r>
              <a:rPr lang="en-US" sz="2600" i="0" dirty="0" smtClean="0">
                <a:solidFill>
                  <a:srgbClr val="C00000"/>
                </a:solidFill>
              </a:rPr>
              <a:t>previous ST trend continue at 2</a:t>
            </a:r>
            <a:r>
              <a:rPr lang="en-US" sz="2600" i="0" dirty="0" smtClean="0">
                <a:solidFill>
                  <a:srgbClr val="C00000"/>
                </a:solidFill>
                <a:latin typeface="Calibri"/>
              </a:rPr>
              <a:t>×</a:t>
            </a:r>
            <a:r>
              <a:rPr lang="en-US" sz="2600" i="0" dirty="0" smtClean="0">
                <a:solidFill>
                  <a:srgbClr val="C00000"/>
                </a:solidFill>
              </a:rPr>
              <a:t> I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P </a:t>
            </a:r>
            <a:r>
              <a:rPr lang="en-US" sz="2600" i="0" dirty="0" smtClean="0">
                <a:solidFill>
                  <a:srgbClr val="C00000"/>
                </a:solidFill>
              </a:rPr>
              <a:t>, B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P </a:t>
            </a:r>
            <a:r>
              <a:rPr lang="en-US" sz="2600" i="0" dirty="0" smtClean="0">
                <a:solidFill>
                  <a:srgbClr val="C00000"/>
                </a:solidFill>
              </a:rPr>
              <a:t>, B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T</a:t>
            </a:r>
            <a:r>
              <a:rPr lang="en-US" sz="2600" i="0" dirty="0" smtClean="0">
                <a:solidFill>
                  <a:srgbClr val="C00000"/>
                </a:solidFill>
              </a:rPr>
              <a:t>, power?</a:t>
            </a:r>
            <a:endParaRPr lang="en-US" sz="2600" i="0" baseline="-25000" dirty="0">
              <a:solidFill>
                <a:srgbClr val="C00000"/>
              </a:solidFill>
            </a:endParaRPr>
          </a:p>
        </p:txBody>
      </p:sp>
      <p:pic>
        <p:nvPicPr>
          <p:cNvPr id="39" name="Picture 38" descr="Screen Shot 2013-02-12 at 10.06.5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9" y="1248331"/>
            <a:ext cx="4123101" cy="4570669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 bwMode="auto">
          <a:xfrm rot="21077455">
            <a:off x="2240280" y="1752600"/>
            <a:ext cx="1036320" cy="2590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3" name="Left Arrow 42"/>
          <p:cNvSpPr/>
          <p:nvPr/>
        </p:nvSpPr>
        <p:spPr bwMode="auto">
          <a:xfrm rot="20233736">
            <a:off x="3031267" y="1769080"/>
            <a:ext cx="1546996" cy="247705"/>
          </a:xfrm>
          <a:prstGeom prst="lef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67200" y="9906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ST data breaks aspect ratio degeneracy of data set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47800" y="3352800"/>
            <a:ext cx="228600" cy="1484561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5939135"/>
            <a:ext cx="899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Wider heat-flux width may offset smaller R </a:t>
            </a: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maybe better than </a:t>
            </a: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tokamak?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048000"/>
            <a:ext cx="32766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Issue: </a:t>
            </a:r>
            <a:r>
              <a:rPr lang="en-US" sz="2400" b="0" i="0" dirty="0" smtClean="0">
                <a:solidFill>
                  <a:schemeClr val="tx1"/>
                </a:solidFill>
              </a:rPr>
              <a:t>If peak heat flux in </a:t>
            </a:r>
            <a:r>
              <a:rPr lang="en-US" sz="2400" b="0" i="0" dirty="0" err="1" smtClean="0">
                <a:solidFill>
                  <a:schemeClr val="tx1"/>
                </a:solidFill>
              </a:rPr>
              <a:t>divertor</a:t>
            </a:r>
            <a:r>
              <a:rPr lang="en-US" sz="2400" b="0" i="0" dirty="0" smtClean="0">
                <a:solidFill>
                  <a:schemeClr val="tx1"/>
                </a:solidFill>
              </a:rPr>
              <a:t> region </a:t>
            </a:r>
            <a:r>
              <a:rPr lang="en-US" sz="2400" b="0" i="0" dirty="0" smtClean="0">
                <a:solidFill>
                  <a:srgbClr val="FF0000"/>
                </a:solidFill>
              </a:rPr>
              <a:t>exceeds 10 MW/m</a:t>
            </a:r>
            <a:r>
              <a:rPr lang="en-US" sz="2400" b="0" i="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0" i="0" dirty="0" smtClean="0">
                <a:solidFill>
                  <a:srgbClr val="FF0000"/>
                </a:solidFill>
              </a:rPr>
              <a:t> </a:t>
            </a:r>
            <a:r>
              <a:rPr lang="en-US" sz="2400" b="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material damage </a:t>
            </a:r>
            <a:endParaRPr lang="en-US" sz="2400" b="0" i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NSTX-U will test ability of radiation and advanced </a:t>
            </a:r>
            <a:r>
              <a:rPr lang="en-US" sz="3200" dirty="0" err="1" smtClean="0"/>
              <a:t>divertors</a:t>
            </a:r>
            <a:r>
              <a:rPr lang="en-US" sz="3200" dirty="0" smtClean="0"/>
              <a:t> to mitigate very high heat-fluxes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0252"/>
            <a:ext cx="9144000" cy="897148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95000"/>
              </a:lnSpc>
            </a:pPr>
            <a:r>
              <a:rPr lang="en-US" dirty="0" smtClean="0">
                <a:ea typeface="ＭＳ Ｐゴシック" pitchFamily="34" charset="-128"/>
              </a:rPr>
              <a:t>NSTX: reduced heat flux 2-4×via radiation (partial detachment)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Additional null-point in </a:t>
            </a:r>
            <a:r>
              <a:rPr lang="en-US" dirty="0" err="1" smtClean="0"/>
              <a:t>divertor</a:t>
            </a:r>
            <a:r>
              <a:rPr lang="en-US" dirty="0" smtClean="0"/>
              <a:t> expands field, reduces heat flux</a:t>
            </a:r>
          </a:p>
          <a:p>
            <a:pPr>
              <a:lnSpc>
                <a:spcPct val="95000"/>
              </a:lnSpc>
            </a:pPr>
            <a:endParaRPr lang="en-US" dirty="0"/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228600" y="2255009"/>
            <a:ext cx="4442460" cy="2316991"/>
            <a:chOff x="4800600" y="3868358"/>
            <a:chExt cx="4188973" cy="2184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934200" y="3871200"/>
              <a:ext cx="2055373" cy="35115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Snowflake/X </a:t>
              </a:r>
              <a:r>
                <a:rPr lang="en-US" sz="16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39318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5486400" y="3316069"/>
            <a:ext cx="2772003" cy="2209800"/>
            <a:chOff x="4800600" y="1066800"/>
            <a:chExt cx="3048000" cy="247801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5754469"/>
            <a:ext cx="457199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chemeClr val="tx1"/>
                </a:solidFill>
              </a:rPr>
              <a:t>NSTX-U has </a:t>
            </a:r>
            <a:r>
              <a:rPr lang="en-US" sz="1800" b="1" i="0" dirty="0" smtClean="0">
                <a:solidFill>
                  <a:srgbClr val="339966"/>
                </a:solidFill>
              </a:rPr>
              <a:t>additional coils </a:t>
            </a:r>
            <a:r>
              <a:rPr lang="en-US" sz="1800" b="1" i="0" dirty="0" smtClean="0">
                <a:solidFill>
                  <a:schemeClr val="tx1"/>
                </a:solidFill>
              </a:rPr>
              <a:t>for up-down symmetric snowflake/X, improved control</a:t>
            </a:r>
            <a:endParaRPr lang="en-US" sz="1800" b="1" i="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324600" y="5525869"/>
            <a:ext cx="0" cy="304800"/>
          </a:xfrm>
          <a:prstGeom prst="line">
            <a:avLst/>
          </a:prstGeom>
          <a:noFill/>
          <a:ln w="38100" cap="flat" cmpd="sng" algn="ctr">
            <a:solidFill>
              <a:srgbClr val="3399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27064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1800" b="1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1800" b="1" i="0" dirty="0" smtClean="0">
                <a:solidFill>
                  <a:srgbClr val="FF0000"/>
                </a:solidFill>
              </a:rPr>
              <a:t> higher than in NSTX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I</a:t>
            </a:r>
            <a:r>
              <a:rPr lang="en-US" sz="2800" i="0" baseline="-25000" dirty="0" smtClean="0">
                <a:solidFill>
                  <a:srgbClr val="336699"/>
                </a:solidFill>
                <a:ea typeface="ＭＳ Ｐゴシック" pitchFamily="34" charset="-128"/>
              </a:rPr>
              <a:t>P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Start-up/Ramp-up Critical Issue for ST-FNSF/Demo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1054100"/>
            <a:ext cx="5956300" cy="3468299"/>
            <a:chOff x="3073400" y="1752600"/>
            <a:chExt cx="5956300" cy="346829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669302" y="1752600"/>
              <a:ext cx="4716207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19153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01965" y="4329782"/>
              <a:ext cx="959372" cy="741806"/>
              <a:chOff x="3958528" y="4660094"/>
              <a:chExt cx="971634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958528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74072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11604" y="4720999"/>
              <a:ext cx="1930396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74714" y="4766410"/>
              <a:ext cx="120074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EC/EBW, HI,  PF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4344" y="4122435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134100" y="2096701"/>
              <a:ext cx="2730500" cy="10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T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N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k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, disruption avoidance, </a:t>
              </a: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H, 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heat flux mitigation</a:t>
              </a:r>
              <a:endParaRPr lang="en-US" sz="1800" dirty="0">
                <a:solidFill>
                  <a:srgbClr val="081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 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416300" y="5001161"/>
            <a:ext cx="54483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Two novel techniques for solenoid-free </a:t>
            </a:r>
            <a:r>
              <a:rPr lang="en-US" sz="2000" i="0" dirty="0">
                <a:solidFill>
                  <a:srgbClr val="000000"/>
                </a:solidFill>
              </a:rPr>
              <a:t>s</a:t>
            </a:r>
            <a:r>
              <a:rPr lang="en-US" sz="2000" i="0" dirty="0" smtClean="0">
                <a:solidFill>
                  <a:srgbClr val="000000"/>
                </a:solidFill>
              </a:rPr>
              <a:t>tart-up and ramp-up will be investigated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RF:  ECH/EBW</a:t>
            </a:r>
            <a:r>
              <a:rPr lang="en-US" sz="2000" i="0" dirty="0" smtClean="0"/>
              <a:t> </a:t>
            </a:r>
            <a:r>
              <a:rPr lang="en-US" sz="2000" i="0" dirty="0" smtClean="0">
                <a:solidFill>
                  <a:srgbClr val="FF0000"/>
                </a:solidFill>
              </a:rPr>
              <a:t>and HHFW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Helicity Injection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773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Helicity Injection </a:t>
            </a:r>
            <a:r>
              <a:rPr lang="en-US" sz="2800" dirty="0" smtClean="0">
                <a:solidFill>
                  <a:srgbClr val="336699"/>
                </a:solidFill>
              </a:rPr>
              <a:t>is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336699"/>
                </a:solidFill>
              </a:rPr>
              <a:t>e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fficient </a:t>
            </a:r>
            <a:r>
              <a:rPr lang="en-US" sz="2800" dirty="0">
                <a:solidFill>
                  <a:srgbClr val="336699"/>
                </a:solidFill>
              </a:rPr>
              <a:t>m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ethod for current </a:t>
            </a:r>
            <a:r>
              <a:rPr lang="en-US" sz="2800" dirty="0">
                <a:solidFill>
                  <a:srgbClr val="336699"/>
                </a:solidFill>
              </a:rPr>
              <a:t>i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nitiation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Coaxial Helicity Injection (CHI) </a:t>
            </a:r>
            <a:r>
              <a:rPr lang="en-US" sz="2400" dirty="0">
                <a:solidFill>
                  <a:srgbClr val="C00000"/>
                </a:solidFill>
                <a:latin typeface="Helvetica Neue" charset="0"/>
              </a:rPr>
              <a:t>c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oncepts </a:t>
            </a:r>
            <a:r>
              <a:rPr lang="en-US" sz="2400" dirty="0" smtClean="0">
                <a:solidFill>
                  <a:srgbClr val="C00000"/>
                </a:solidFill>
                <a:latin typeface="Helvetica Neue" charset="0"/>
              </a:rPr>
              <a:t>b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eing developed</a:t>
            </a:r>
            <a:endParaRPr lang="en-US" sz="1600" i="0" dirty="0">
              <a:solidFill>
                <a:srgbClr val="C00000"/>
              </a:solidFill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43100" y="2066286"/>
            <a:ext cx="143933" cy="1524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37164" y="4470833"/>
            <a:ext cx="186267" cy="1778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0833" y="2218680"/>
            <a:ext cx="194734" cy="194733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1" y="957764"/>
            <a:ext cx="3746500" cy="7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CHI developed on HIT</a:t>
            </a:r>
            <a:r>
              <a:rPr lang="en-US" sz="2000" dirty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,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HIT-II</a:t>
            </a:r>
          </a:p>
          <a:p>
            <a:pPr algn="ctr" defTabSz="914400">
              <a:buNone/>
            </a:pPr>
            <a:r>
              <a:rPr lang="en-US" sz="200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T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ransferred to NSTX / NSTX-U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ÇlÇr ñæí©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3000" y="22821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41400" y="44792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4393864" y="945064"/>
            <a:ext cx="4512623" cy="49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Discharge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evolution of 160 kA closed flux current produced by CHI alone in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37921" y="1616275"/>
            <a:ext cx="3308454" cy="4860725"/>
            <a:chOff x="882546" y="1590875"/>
            <a:chExt cx="3308454" cy="48607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00" y="3942377"/>
              <a:ext cx="2855518" cy="250922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546" y="1590875"/>
              <a:ext cx="3308454" cy="2409625"/>
            </a:xfrm>
            <a:prstGeom prst="rect">
              <a:avLst/>
            </a:prstGeom>
          </p:spPr>
        </p:pic>
      </p:grp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1130298" y="6150276"/>
            <a:ext cx="2084656" cy="248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Raman et al.,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PRL 2006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45" y="1752600"/>
            <a:ext cx="3575755" cy="408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NIMROD simulations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CHI in NSTX has resemblance to 2D Sweet-Parker reconnection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93138" y="1295400"/>
            <a:ext cx="4898462" cy="21251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Toroidal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electric field generated in injector region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reduction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injector voltage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endParaRPr lang="en-US" altLang="en-US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10000"/>
              </a:buClr>
            </a:pP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 brings oppositely directed field lines closer and causes reconnection, generating closed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1913" y="6056066"/>
            <a:ext cx="296091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F. Ebrahimi,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2013,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2014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4800" y="3912381"/>
            <a:ext cx="4886554" cy="20227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Elongated Sweet-Parker-type current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en-US" alt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10000"/>
              </a:buClr>
            </a:pP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n &gt; 0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modes / MHD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not strongly impacting 2D reconnection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021207"/>
            <a:ext cx="4018153" cy="5534702"/>
            <a:chOff x="0" y="1072007"/>
            <a:chExt cx="4018153" cy="5534702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210983"/>
              <a:ext cx="4018153" cy="3395726"/>
              <a:chOff x="0" y="3210983"/>
              <a:chExt cx="4018153" cy="33957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3210983"/>
                <a:ext cx="4018153" cy="3395726"/>
                <a:chOff x="0" y="1670050"/>
                <a:chExt cx="4018153" cy="3395726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670050"/>
                  <a:ext cx="4018153" cy="3395726"/>
                </a:xfrm>
                <a:prstGeom prst="rect">
                  <a:avLst/>
                </a:prstGeom>
              </p:spPr>
            </p:pic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1346200" y="3124200"/>
                  <a:ext cx="753533" cy="41486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H="1" flipV="1">
                  <a:off x="2582333" y="3767667"/>
                  <a:ext cx="778934" cy="397933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" name="Straight Arrow Connector 11"/>
                <p:cNvCxnSpPr/>
                <p:nvPr/>
              </p:nvCxnSpPr>
              <p:spPr bwMode="auto">
                <a:xfrm flipV="1">
                  <a:off x="2548467" y="2429933"/>
                  <a:ext cx="347133" cy="7112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2006600" y="4064000"/>
                  <a:ext cx="152400" cy="3810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1481666" y="1964267"/>
                  <a:ext cx="23647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Direction of plasma flows</a:t>
                  </a:r>
                </a:p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In Injector Region only</a:t>
                  </a:r>
                  <a:endParaRPr lang="en-US" sz="1400" i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2404533" y="4851400"/>
                <a:ext cx="474134" cy="32173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04067" y="4512734"/>
                <a:ext cx="9256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/>
                  <a:t>Current</a:t>
                </a:r>
              </a:p>
              <a:p>
                <a:r>
                  <a:rPr lang="en-US" sz="1600" i="0" dirty="0" smtClean="0"/>
                  <a:t>sheet</a:t>
                </a:r>
                <a:endParaRPr lang="en-US" sz="1600" i="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4966" y="1072007"/>
              <a:ext cx="2472690" cy="2255393"/>
              <a:chOff x="1214966" y="1072007"/>
              <a:chExt cx="2472690" cy="22553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966" y="1072007"/>
                <a:ext cx="2472690" cy="2255393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532466" y="2514600"/>
                <a:ext cx="45719" cy="330199"/>
              </a:xfrm>
              <a:prstGeom prst="rect">
                <a:avLst/>
              </a:prstGeom>
              <a:solidFill>
                <a:srgbClr val="FF33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H="1">
              <a:off x="736600" y="3210983"/>
              <a:ext cx="914400" cy="26881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26733" y="3210983"/>
              <a:ext cx="1727200" cy="26035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Bent Arrow 20"/>
          <p:cNvSpPr/>
          <p:nvPr/>
        </p:nvSpPr>
        <p:spPr bwMode="auto">
          <a:xfrm>
            <a:off x="474134" y="2489200"/>
            <a:ext cx="872066" cy="829733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76199"/>
            <a:ext cx="9144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3200" i="0" dirty="0" smtClean="0">
                <a:solidFill>
                  <a:srgbClr val="336699"/>
                </a:solidFill>
              </a:rPr>
              <a:t>ST can be compact, high </a:t>
            </a:r>
            <a:r>
              <a:rPr lang="en-US" altLang="en-US" sz="3200" i="0" dirty="0" smtClean="0">
                <a:solidFill>
                  <a:srgbClr val="336699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3200" i="0" dirty="0" smtClean="0">
                <a:solidFill>
                  <a:srgbClr val="336699"/>
                </a:solidFill>
              </a:rPr>
              <a:t>, </a:t>
            </a:r>
            <a:r>
              <a:rPr lang="en-US" altLang="en-US" sz="3200" i="0" dirty="0" smtClean="0">
                <a:solidFill>
                  <a:srgbClr val="336699"/>
                </a:solidFill>
              </a:rPr>
              <a:t>and high confinement</a:t>
            </a: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rgbClr val="C00000"/>
                </a:solidFill>
              </a:rPr>
              <a:t>Higher elongation </a:t>
            </a:r>
            <a:r>
              <a:rPr lang="en-US" sz="2400" i="0" dirty="0">
                <a:solidFill>
                  <a:srgbClr val="C00000"/>
                </a:solidFill>
                <a:latin typeface="Symbol" charset="2"/>
                <a:cs typeface="Symbol" charset="2"/>
              </a:rPr>
              <a:t>k </a:t>
            </a:r>
            <a:r>
              <a:rPr lang="en-US" sz="2400" i="0" dirty="0">
                <a:solidFill>
                  <a:srgbClr val="C00000"/>
                </a:solidFill>
                <a:latin typeface="Helvetica Neue"/>
                <a:cs typeface="Helvetica Neue"/>
              </a:rPr>
              <a:t>and low A </a:t>
            </a:r>
            <a:r>
              <a:rPr lang="en-US" sz="2400" i="0" dirty="0">
                <a:solidFill>
                  <a:srgbClr val="C00000"/>
                </a:solidFill>
              </a:rPr>
              <a:t>lead to higher </a:t>
            </a:r>
            <a:r>
              <a:rPr lang="en-US" sz="2400" i="0" dirty="0" smtClean="0">
                <a:solidFill>
                  <a:srgbClr val="C00000"/>
                </a:solidFill>
              </a:rPr>
              <a:t>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 </a:t>
            </a:r>
            <a:r>
              <a:rPr lang="en-US" sz="2400" i="0" dirty="0" smtClean="0">
                <a:solidFill>
                  <a:srgbClr val="C00000"/>
                </a:solidFill>
              </a:rPr>
              <a:t>, </a:t>
            </a:r>
            <a:r>
              <a:rPr lang="en-US" sz="2400" i="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>
                <a:solidFill>
                  <a:srgbClr val="C00000"/>
                </a:solidFill>
              </a:rPr>
              <a:t>T</a:t>
            </a:r>
            <a:r>
              <a:rPr lang="en-US" altLang="en-US" sz="2400" i="0" dirty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and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E</a:t>
            </a:r>
            <a:endParaRPr lang="en-US" altLang="en-US" sz="2400" i="0" dirty="0" smtClean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9636" y="2208481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~  I</a:t>
            </a:r>
            <a:r>
              <a:rPr lang="en-US" sz="2400" i="0" baseline="-25000" dirty="0">
                <a:solidFill>
                  <a:srgbClr val="C00000"/>
                </a:solidFill>
              </a:rPr>
              <a:t>TF</a:t>
            </a:r>
            <a:r>
              <a:rPr lang="en-US" sz="2400" i="0" dirty="0">
                <a:solidFill>
                  <a:srgbClr val="C00000"/>
                </a:solidFill>
              </a:rPr>
              <a:t> (1 +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>
                <a:solidFill>
                  <a:srgbClr val="C00000"/>
                </a:solidFill>
              </a:rPr>
              <a:t>/ (2 A</a:t>
            </a:r>
            <a:r>
              <a:rPr lang="en-US" sz="2400" i="0" baseline="30000" dirty="0">
                <a:solidFill>
                  <a:srgbClr val="C00000"/>
                </a:solidFill>
              </a:rPr>
              <a:t>2</a:t>
            </a:r>
            <a:r>
              <a:rPr lang="en-US" sz="2400" i="0" dirty="0">
                <a:solidFill>
                  <a:srgbClr val="C00000"/>
                </a:solidFill>
              </a:rPr>
              <a:t> q*</a:t>
            </a:r>
            <a:r>
              <a:rPr lang="en-US" sz="2400" i="0" dirty="0" smtClean="0">
                <a:solidFill>
                  <a:srgbClr val="C00000"/>
                </a:solidFill>
              </a:rPr>
              <a:t>)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957" y="3935876"/>
            <a:ext cx="6702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+mj-lt"/>
                <a:cs typeface="Symbol" charset="2"/>
              </a:rPr>
              <a:t>Normalized pressure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T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[%]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º</a:t>
            </a:r>
            <a:r>
              <a:rPr lang="en-US" sz="2400" i="0" dirty="0" smtClean="0">
                <a:solidFill>
                  <a:srgbClr val="C00000"/>
                </a:solidFill>
              </a:rPr>
              <a:t> 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N</a:t>
            </a:r>
            <a:r>
              <a:rPr lang="en-US" sz="2400" i="0" dirty="0" smtClean="0">
                <a:solidFill>
                  <a:srgbClr val="C00000"/>
                </a:solidFill>
              </a:rPr>
              <a:t>  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/ (aB</a:t>
            </a:r>
            <a:r>
              <a:rPr lang="en-US" sz="2400" i="0" baseline="-25000" dirty="0">
                <a:solidFill>
                  <a:srgbClr val="C00000"/>
                </a:solidFill>
              </a:rPr>
              <a:t>T0</a:t>
            </a:r>
            <a:r>
              <a:rPr lang="en-US" sz="2400" i="0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453" y="2412999"/>
            <a:ext cx="1696297" cy="339259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04000" y="1732672"/>
            <a:ext cx="25654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800" i="0" dirty="0">
                <a:latin typeface="+mn-lt"/>
                <a:ea typeface="ÇlÇr ñæí©" charset="0"/>
                <a:cs typeface="Times New Roman"/>
              </a:rPr>
              <a:t>H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sz="1800" i="1" u="none" strike="noStrike" cap="none" normalizeH="0" baseline="0" dirty="0">
                <a:ln>
                  <a:noFill/>
                </a:ln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+mn-lt"/>
                <a:ea typeface="ÇlÇr ñæí©" charset="0"/>
                <a:cs typeface="Times New Roman"/>
              </a:rPr>
              <a:t> ∼ </a:t>
            </a: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3.0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ÇlÇr ñæí©" charset="0"/>
                <a:cs typeface="Times New Roman"/>
              </a:rPr>
              <a:t> equilibrium</a:t>
            </a:r>
            <a:r>
              <a:rPr lang="en-US" sz="18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in NSTX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ÇlÇr ñæí©" charset="0"/>
                <a:cs typeface="Times New Roman"/>
              </a:rPr>
              <a:t> </a:t>
            </a:r>
            <a:endParaRPr lang="en-US" sz="1800" dirty="0">
              <a:latin typeface="+mn-lt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6136" y="3427681"/>
            <a:ext cx="469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+mn-lt"/>
                <a:cs typeface="Symbol" charset="2"/>
              </a:rPr>
              <a:t>Energy confinement time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 ∝  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2336" y="5231081"/>
            <a:ext cx="6075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i="0" dirty="0" smtClean="0">
                <a:solidFill>
                  <a:srgbClr val="C00000"/>
                </a:solidFill>
              </a:rPr>
              <a:t>I</a:t>
            </a:r>
            <a:r>
              <a:rPr lang="en-US" sz="28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800" i="0" dirty="0" smtClean="0">
                <a:solidFill>
                  <a:srgbClr val="C00000"/>
                </a:solidFill>
              </a:rPr>
              <a:t> ~  </a:t>
            </a:r>
            <a:r>
              <a:rPr lang="en-US" sz="2800" i="0" dirty="0">
                <a:solidFill>
                  <a:srgbClr val="C00000"/>
                </a:solidFill>
              </a:rPr>
              <a:t>I</a:t>
            </a:r>
            <a:r>
              <a:rPr lang="en-US" sz="2800" i="0" baseline="-25000" dirty="0">
                <a:solidFill>
                  <a:srgbClr val="C00000"/>
                </a:solidFill>
              </a:rPr>
              <a:t>TF</a:t>
            </a:r>
            <a:r>
              <a:rPr lang="en-US" sz="2800" i="0" dirty="0">
                <a:solidFill>
                  <a:srgbClr val="C00000"/>
                </a:solidFill>
              </a:rPr>
              <a:t>  </a:t>
            </a:r>
            <a:r>
              <a:rPr lang="en-US" sz="2400" i="0" dirty="0" smtClean="0">
                <a:solidFill>
                  <a:srgbClr val="C00000"/>
                </a:solidFill>
              </a:rPr>
              <a:t>for ST due to low A and high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k</a:t>
            </a:r>
            <a:endParaRPr lang="en-US" sz="1600" i="0" dirty="0">
              <a:solidFill>
                <a:srgbClr val="C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6200" y="1755552"/>
            <a:ext cx="62484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ST has high I</a:t>
            </a:r>
            <a:r>
              <a:rPr lang="en-US" i="0" baseline="-25000" dirty="0" smtClean="0">
                <a:latin typeface="+mn-lt"/>
                <a:ea typeface="ÇlÇr ñæí©" charset="0"/>
                <a:cs typeface="Times New Roman"/>
              </a:rPr>
              <a:t>P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 due to h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39700" y="2923953"/>
            <a:ext cx="57785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I</a:t>
            </a:r>
            <a:r>
              <a:rPr lang="en-US" i="0" baseline="-25000" dirty="0" smtClean="0">
                <a:latin typeface="+mn-lt"/>
                <a:ea typeface="ÇlÇr ñæí©" charset="0"/>
                <a:cs typeface="Times New Roman"/>
              </a:rPr>
              <a:t>P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i="0" dirty="0">
                <a:latin typeface="+mn-lt"/>
                <a:ea typeface="ÇlÇr ñæí©" charset="0"/>
                <a:cs typeface="Times New Roman"/>
              </a:rPr>
              <a:t>i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ncreases </a:t>
            </a:r>
            <a:r>
              <a:rPr kumimoji="0" lang="en-US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tokamak</a:t>
            </a:r>
            <a:r>
              <a:rPr lang="en-US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performance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6200" y="4679072"/>
            <a:ext cx="7696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i="0" dirty="0" smtClean="0"/>
              <a:t>ST achieves high performance cost effectively  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6" name="Up Arrow 25"/>
          <p:cNvSpPr/>
          <p:nvPr/>
        </p:nvSpPr>
        <p:spPr bwMode="auto">
          <a:xfrm>
            <a:off x="1231900" y="5791200"/>
            <a:ext cx="520700" cy="304800"/>
          </a:xfrm>
          <a:prstGeom prst="upArrow">
            <a:avLst>
              <a:gd name="adj1" fmla="val 70945"/>
              <a:gd name="adj2" fmla="val 50000"/>
            </a:avLst>
          </a:prstGeom>
          <a:solidFill>
            <a:schemeClr val="accent2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0067" y="60960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0" dirty="0" smtClean="0">
                <a:solidFill>
                  <a:srgbClr val="C00000"/>
                </a:solidFill>
              </a:rPr>
              <a:t>$</a:t>
            </a:r>
            <a:endParaRPr lang="en-US" sz="2800" i="0" dirty="0">
              <a:solidFill>
                <a:srgbClr val="C00000"/>
              </a:solidFill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043627" y="1016913"/>
            <a:ext cx="4088170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1822CD"/>
                </a:solidFill>
                <a:latin typeface="Helvetica Neue"/>
                <a:cs typeface="Helvetica Neue"/>
              </a:rPr>
              <a:t>Toroidal beta </a:t>
            </a:r>
            <a:r>
              <a:rPr lang="en-US" altLang="en-US" sz="2000" b="1" i="0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2000" b="1" i="0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Symbol"/>
              </a:rPr>
              <a:t>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anose="05050102010706020507" pitchFamily="18" charset="2"/>
                <a:cs typeface="Symbol" charset="2"/>
                <a:sym typeface="Symbol"/>
              </a:rPr>
              <a:t>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="1" i="0" baseline="30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2000" b="1" i="0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0" y="1016913"/>
            <a:ext cx="2727286" cy="492443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2000" b="1" i="0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2000" i="0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723017" y="1016913"/>
            <a:ext cx="2382383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2000" b="1" i="0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28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CHI current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sheet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unstable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lasmoids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merging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lab observation of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plasmoids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contribute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lab-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9495"/>
            <a:ext cx="4343400" cy="268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96" y="1229658"/>
            <a:ext cx="4325303" cy="24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0"/>
            <a:ext cx="4540568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37" y="3943501"/>
            <a:ext cx="2765222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7985" y="6153090"/>
            <a:ext cx="443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</a:rPr>
              <a:t>Possible </a:t>
            </a:r>
            <a:r>
              <a:rPr lang="en-US" sz="2000" i="0" dirty="0" err="1" smtClean="0">
                <a:solidFill>
                  <a:srgbClr val="FF0000"/>
                </a:solidFill>
              </a:rPr>
              <a:t>plasmoids</a:t>
            </a:r>
            <a:r>
              <a:rPr lang="en-US" sz="2000" i="0" dirty="0" smtClean="0">
                <a:solidFill>
                  <a:srgbClr val="FF0000"/>
                </a:solidFill>
              </a:rPr>
              <a:t> during </a:t>
            </a:r>
            <a:r>
              <a:rPr lang="en-US" sz="2000" dirty="0">
                <a:solidFill>
                  <a:srgbClr val="FF0000"/>
                </a:solidFill>
              </a:rPr>
              <a:t>NSTX </a:t>
            </a:r>
            <a:r>
              <a:rPr lang="en-US" sz="2000" dirty="0" smtClean="0">
                <a:solidFill>
                  <a:srgbClr val="FF0000"/>
                </a:solidFill>
              </a:rPr>
              <a:t>CHI</a:t>
            </a:r>
            <a:endParaRPr lang="en-US" sz="2000" i="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5867400"/>
            <a:ext cx="175868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0" i="1" dirty="0" smtClean="0"/>
              <a:t>F. </a:t>
            </a:r>
            <a:r>
              <a:rPr lang="en-US" sz="1200" b="0" i="1" dirty="0" err="1" smtClean="0"/>
              <a:t>Ebrahimi</a:t>
            </a:r>
            <a:r>
              <a:rPr lang="en-US" sz="1200" b="0" i="1" dirty="0" smtClean="0"/>
              <a:t> , PRL 2015</a:t>
            </a:r>
          </a:p>
        </p:txBody>
      </p:sp>
    </p:spTree>
    <p:extLst>
      <p:ext uri="{BB962C8B-B14F-4D97-AF65-F5344CB8AC3E}">
        <p14:creationId xmlns:p14="http://schemas.microsoft.com/office/powerpoint/2010/main" val="40457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3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Status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NSTX/NSTX-U Research Highlights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Brief Overview of NSTX-U Research Plans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Brief Overview </a:t>
            </a:r>
            <a:r>
              <a:rPr lang="en-US" sz="2800" b="1" dirty="0" smtClean="0"/>
              <a:t>of FY2016-18 NSTX-U </a:t>
            </a:r>
            <a:r>
              <a:rPr lang="en-US" sz="2800" b="1" dirty="0" smtClean="0"/>
              <a:t>Goals</a:t>
            </a:r>
            <a:endParaRPr lang="en-US" sz="28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 rIns="0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110000"/>
              </a:lnSpc>
            </a:pPr>
            <a:endParaRPr lang="en-US" sz="400" dirty="0" smtClean="0"/>
          </a:p>
          <a:p>
            <a:pPr>
              <a:lnSpc>
                <a:spcPct val="11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11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11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571500" lvl="1">
              <a:lnSpc>
                <a:spcPct val="110000"/>
              </a:lnSpc>
            </a:pPr>
            <a:r>
              <a:rPr lang="en-US" dirty="0"/>
              <a:t>Study low-Z and high-Z impurity </a:t>
            </a:r>
            <a:r>
              <a:rPr lang="en-US" dirty="0" smtClean="0"/>
              <a:t>transport</a:t>
            </a:r>
          </a:p>
          <a:p>
            <a:pPr marL="800100" lvl="2">
              <a:lnSpc>
                <a:spcPct val="110000"/>
              </a:lnSpc>
            </a:pPr>
            <a:r>
              <a:rPr lang="en-US" dirty="0" smtClean="0"/>
              <a:t>Possibly test/compare pre-filled liquid-Li tiles/PFCs vs. high-Z solid</a:t>
            </a:r>
          </a:p>
          <a:p>
            <a:pPr marL="119110" indent="-341313">
              <a:lnSpc>
                <a:spcPct val="110000"/>
              </a:lnSpc>
            </a:pPr>
            <a:endParaRPr lang="en-US" dirty="0"/>
          </a:p>
          <a:p>
            <a:pPr marL="519113" lvl="1" indent="-341313">
              <a:lnSpc>
                <a:spcPct val="110000"/>
              </a:lnSpc>
            </a:pPr>
            <a:endParaRPr lang="en-US" dirty="0" smtClean="0"/>
          </a:p>
          <a:p>
            <a:pPr marL="519113" lvl="1" indent="-341313">
              <a:lnSpc>
                <a:spcPct val="110000"/>
              </a:lnSpc>
            </a:pPr>
            <a:endParaRPr lang="en-US" dirty="0"/>
          </a:p>
          <a:p>
            <a:pPr marL="288971" lvl="1" indent="-173038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80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120" y="3700474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80352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687638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320" y="2374570"/>
            <a:ext cx="914400" cy="48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09995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2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3" name="Rectangle 20"/>
          <p:cNvSpPr>
            <a:spLocks noChangeArrowheads="1"/>
          </p:cNvSpPr>
          <p:nvPr/>
        </p:nvSpPr>
        <p:spPr bwMode="auto">
          <a:xfrm>
            <a:off x="5608320" y="3459151"/>
            <a:ext cx="1993900" cy="32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Off-</a:t>
            </a:r>
            <a:r>
              <a:rPr lang="en-US" sz="11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midplane</a:t>
            </a: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3D coils (NCC)</a:t>
            </a:r>
            <a:endParaRPr lang="en-US" sz="1100" b="1" i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7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303645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6446520" y="6186488"/>
            <a:ext cx="889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up to 1 MA plasma gun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299375" y="1954059"/>
            <a:ext cx="1282700" cy="38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Lower </a:t>
            </a:r>
            <a:r>
              <a:rPr lang="en-US" sz="12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divertor</a:t>
            </a:r>
            <a:r>
              <a:rPr lang="en-US" sz="12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rgbClr val="FF0000"/>
                </a:solidFill>
                <a:cs typeface="Arial" panose="020B0604020202020204" pitchFamily="34" charset="0"/>
              </a:rPr>
              <a:t>cryo</a:t>
            </a: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-pump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2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CHI for ~0.5MA</a:t>
            </a:r>
          </a:p>
        </p:txBody>
      </p:sp>
      <p:sp>
        <p:nvSpPr>
          <p:cNvPr id="25623" name="Rectangle 20"/>
          <p:cNvSpPr>
            <a:spLocks noChangeArrowheads="1"/>
          </p:cNvSpPr>
          <p:nvPr/>
        </p:nvSpPr>
        <p:spPr bwMode="auto">
          <a:xfrm>
            <a:off x="6172200" y="2938062"/>
            <a:ext cx="1437654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LLD using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bakeable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cryo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-baffle</a:t>
            </a: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340474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7" name="Oval 19"/>
          <p:cNvSpPr>
            <a:spLocks noChangeArrowheads="1"/>
          </p:cNvSpPr>
          <p:nvPr/>
        </p:nvSpPr>
        <p:spPr bwMode="auto">
          <a:xfrm>
            <a:off x="6192520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8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9" name="Oval 19"/>
          <p:cNvSpPr>
            <a:spLocks noChangeArrowheads="1"/>
          </p:cNvSpPr>
          <p:nvPr/>
        </p:nvSpPr>
        <p:spPr bwMode="auto">
          <a:xfrm>
            <a:off x="6167120" y="422751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30" name="Rectangle 20"/>
          <p:cNvSpPr>
            <a:spLocks noChangeArrowheads="1"/>
          </p:cNvSpPr>
          <p:nvPr/>
        </p:nvSpPr>
        <p:spPr bwMode="auto">
          <a:xfrm>
            <a:off x="6303645" y="4211637"/>
            <a:ext cx="1524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DBS, PCI, or other intermediate-k</a:t>
            </a:r>
          </a:p>
        </p:txBody>
      </p:sp>
      <p:sp>
        <p:nvSpPr>
          <p:cNvPr id="25631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5455920" y="5529263"/>
            <a:ext cx="1066800" cy="1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Divertor P</a:t>
            </a:r>
            <a:r>
              <a:rPr lang="en-US" sz="1000" b="1" i="0" baseline="-25000">
                <a:solidFill>
                  <a:schemeClr val="tx1"/>
                </a:solidFill>
                <a:cs typeface="Arial" panose="020B0604020202020204" pitchFamily="34" charset="0"/>
              </a:rPr>
              <a:t>rad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Snowflake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637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8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2840"/>
              </a:lnSpc>
              <a:buFontTx/>
              <a:buNone/>
            </a:pPr>
            <a:r>
              <a:rPr lang="en-US" sz="2800" b="1" i="0" dirty="0" smtClean="0">
                <a:solidFill>
                  <a:srgbClr val="336699"/>
                </a:solidFill>
                <a:ea typeface="MS PGothic" charset="0"/>
                <a:cs typeface="MS PGothic" charset="0"/>
              </a:rPr>
              <a:t>Five </a:t>
            </a:r>
            <a:r>
              <a:rPr lang="en-US" sz="2800" b="1" i="0" dirty="0">
                <a:solidFill>
                  <a:srgbClr val="336699"/>
                </a:solidFill>
                <a:ea typeface="MS PGothic" charset="0"/>
                <a:cs typeface="MS PGothic" charset="0"/>
              </a:rPr>
              <a:t>Year Facility Enhancement Plan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</a:t>
            </a:r>
            <a:r>
              <a:rPr lang="en-US" sz="2400" i="0" dirty="0" smtClean="0">
                <a:solidFill>
                  <a:srgbClr val="009973"/>
                </a:solidFill>
                <a:ea typeface="MS PGothic" charset="0"/>
                <a:cs typeface="MS PGothic" charset="0"/>
              </a:rPr>
              <a:t>=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40"/>
              </a:lnSpc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2015: Engineering </a:t>
            </a:r>
            <a:r>
              <a:rPr lang="en-US" sz="2400" i="0" dirty="0">
                <a:solidFill>
                  <a:srgbClr val="C00000"/>
                </a:solidFill>
                <a:ea typeface="MS PGothic" charset="0"/>
                <a:cs typeface="MS PGothic" charset="0"/>
              </a:rPr>
              <a:t>design 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for high-Z tiles, </a:t>
            </a:r>
            <a:r>
              <a:rPr lang="en-US" sz="2400" i="0" dirty="0" err="1" smtClean="0">
                <a:solidFill>
                  <a:srgbClr val="C0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-Pump, NCC, ECH</a:t>
            </a:r>
            <a:endParaRPr lang="en-US" sz="2400" i="0" dirty="0">
              <a:solidFill>
                <a:srgbClr val="C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4008437" y="1524000"/>
            <a:ext cx="350837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40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MGI disruption mitigation</a:t>
            </a: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 coil AE antenna</a:t>
            </a:r>
          </a:p>
        </p:txBody>
      </p:sp>
      <p:sp>
        <p:nvSpPr>
          <p:cNvPr id="25642" name="Rectangle 20"/>
          <p:cNvSpPr>
            <a:spLocks noChangeArrowheads="1"/>
          </p:cNvSpPr>
          <p:nvPr/>
        </p:nvSpPr>
        <p:spPr bwMode="auto">
          <a:xfrm>
            <a:off x="6320395" y="5148891"/>
            <a:ext cx="10668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HHFW limiter upgrade</a:t>
            </a: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00CC"/>
                </a:solidFill>
                <a:cs typeface="Arial" panose="020B0604020202020204" pitchFamily="34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45" name="Rectangle 20"/>
          <p:cNvSpPr>
            <a:spLocks noChangeArrowheads="1"/>
          </p:cNvSpPr>
          <p:nvPr/>
        </p:nvSpPr>
        <p:spPr bwMode="auto">
          <a:xfrm>
            <a:off x="4008438" y="2955925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LiTER</a:t>
            </a: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3657600" y="4341813"/>
            <a:ext cx="8382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High </a:t>
            </a:r>
            <a:r>
              <a:rPr lang="en-US" sz="1000" b="1" i="0" dirty="0" err="1">
                <a:solidFill>
                  <a:srgbClr val="009973"/>
                </a:solidFill>
                <a:cs typeface="Arial" panose="020B0604020202020204" pitchFamily="34" charset="0"/>
              </a:rPr>
              <a:t>k</a:t>
            </a:r>
            <a:r>
              <a:rPr lang="en-US" sz="1000" b="1" i="0" baseline="-25000" dirty="0" err="1">
                <a:solidFill>
                  <a:srgbClr val="009973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endParaRPr lang="en-US" sz="1000" b="1" i="0" baseline="-25000" dirty="0">
              <a:solidFill>
                <a:srgbClr val="009973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5648" name="Oval 19"/>
          <p:cNvSpPr>
            <a:spLocks noChangeAspect="1" noChangeArrowheads="1"/>
          </p:cNvSpPr>
          <p:nvPr/>
        </p:nvSpPr>
        <p:spPr bwMode="auto">
          <a:xfrm>
            <a:off x="5189220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49" name="Oval 19"/>
          <p:cNvSpPr>
            <a:spLocks noChangeArrowheads="1"/>
          </p:cNvSpPr>
          <p:nvPr/>
        </p:nvSpPr>
        <p:spPr bwMode="auto">
          <a:xfrm>
            <a:off x="43592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0" name="Rectangle 20"/>
          <p:cNvSpPr>
            <a:spLocks noChangeArrowheads="1"/>
          </p:cNvSpPr>
          <p:nvPr/>
        </p:nvSpPr>
        <p:spPr bwMode="auto">
          <a:xfrm>
            <a:off x="3124200" y="4038600"/>
            <a:ext cx="14351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Laser blow-off</a:t>
            </a:r>
          </a:p>
        </p:txBody>
      </p:sp>
      <p:sp>
        <p:nvSpPr>
          <p:cNvPr id="25651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Boronization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3592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4" name="Oval 19"/>
          <p:cNvSpPr>
            <a:spLocks noChangeArrowheads="1"/>
          </p:cNvSpPr>
          <p:nvPr/>
        </p:nvSpPr>
        <p:spPr bwMode="auto">
          <a:xfrm>
            <a:off x="6179820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5" name="Rectangle 20"/>
          <p:cNvSpPr>
            <a:spLocks noChangeArrowheads="1"/>
          </p:cNvSpPr>
          <p:nvPr/>
        </p:nvSpPr>
        <p:spPr bwMode="auto">
          <a:xfrm>
            <a:off x="6295538" y="3901122"/>
            <a:ext cx="1027851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Enhanced MHD sensors</a:t>
            </a:r>
          </a:p>
        </p:txBody>
      </p:sp>
      <p:sp>
        <p:nvSpPr>
          <p:cNvPr id="25656" name="Oval 19"/>
          <p:cNvSpPr>
            <a:spLocks noChangeArrowheads="1"/>
          </p:cNvSpPr>
          <p:nvPr/>
        </p:nvSpPr>
        <p:spPr bwMode="auto">
          <a:xfrm>
            <a:off x="6163945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7" name="Rectangle 20"/>
          <p:cNvSpPr>
            <a:spLocks noChangeArrowheads="1"/>
          </p:cNvSpPr>
          <p:nvPr/>
        </p:nvSpPr>
        <p:spPr bwMode="auto">
          <a:xfrm>
            <a:off x="6294120" y="4646613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Neutron collimator</a:t>
            </a:r>
          </a:p>
        </p:txBody>
      </p:sp>
      <p:sp>
        <p:nvSpPr>
          <p:cNvPr id="25658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Charged fusion product</a:t>
            </a:r>
          </a:p>
        </p:txBody>
      </p: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4359275" y="3810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0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halo sensors</a:t>
            </a:r>
          </a:p>
        </p:txBody>
      </p:sp>
      <p:sp>
        <p:nvSpPr>
          <p:cNvPr id="25661" name="Rectangle 20"/>
          <p:cNvSpPr>
            <a:spLocks noChangeArrowheads="1"/>
          </p:cNvSpPr>
          <p:nvPr/>
        </p:nvSpPr>
        <p:spPr bwMode="auto">
          <a:xfrm>
            <a:off x="3035300" y="1979613"/>
            <a:ext cx="1308100" cy="20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Pulse-burst MPTS</a:t>
            </a:r>
          </a:p>
        </p:txBody>
      </p:sp>
      <p:sp>
        <p:nvSpPr>
          <p:cNvPr id="25662" name="Oval 19"/>
          <p:cNvSpPr>
            <a:spLocks noChangeArrowheads="1"/>
          </p:cNvSpPr>
          <p:nvPr/>
        </p:nvSpPr>
        <p:spPr bwMode="auto">
          <a:xfrm>
            <a:off x="42560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4" name="TextBox 130"/>
          <p:cNvSpPr txBox="1">
            <a:spLocks noChangeArrowheads="1"/>
          </p:cNvSpPr>
          <p:nvPr/>
        </p:nvSpPr>
        <p:spPr bwMode="auto">
          <a:xfrm>
            <a:off x="3528060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14-16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6" name="TextBox 155"/>
          <p:cNvSpPr txBox="1">
            <a:spLocks noChangeArrowheads="1"/>
          </p:cNvSpPr>
          <p:nvPr/>
        </p:nvSpPr>
        <p:spPr bwMode="auto">
          <a:xfrm>
            <a:off x="6195524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10-12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7" name="TextBox 130"/>
          <p:cNvSpPr txBox="1">
            <a:spLocks noChangeArrowheads="1"/>
          </p:cNvSpPr>
          <p:nvPr/>
        </p:nvSpPr>
        <p:spPr bwMode="auto">
          <a:xfrm>
            <a:off x="4430395" y="1508125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16-18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9" name="Oval 19"/>
          <p:cNvSpPr>
            <a:spLocks noChangeArrowheads="1"/>
          </p:cNvSpPr>
          <p:nvPr/>
        </p:nvSpPr>
        <p:spPr bwMode="auto">
          <a:xfrm>
            <a:off x="42592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grpSp>
        <p:nvGrpSpPr>
          <p:cNvPr id="25670" name="Group 182"/>
          <p:cNvGrpSpPr>
            <a:grpSpLocks/>
          </p:cNvGrpSpPr>
          <p:nvPr/>
        </p:nvGrpSpPr>
        <p:grpSpPr bwMode="auto">
          <a:xfrm>
            <a:off x="4419600" y="5546712"/>
            <a:ext cx="152400" cy="200039"/>
            <a:chOff x="5638800" y="5334020"/>
            <a:chExt cx="152400" cy="200586"/>
          </a:xfrm>
        </p:grpSpPr>
        <p:sp>
          <p:nvSpPr>
            <p:cNvPr id="25716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buFontTx/>
                <a:buNone/>
              </a:pPr>
              <a:r>
                <a:rPr lang="en-US" sz="1000" b="1" i="0">
                  <a:solidFill>
                    <a:srgbClr val="009973"/>
                  </a:solidFill>
                  <a:cs typeface="Arial" panose="020B0604020202020204" pitchFamily="34" charset="0"/>
                </a:rPr>
                <a:t>n</a:t>
              </a:r>
              <a:r>
                <a:rPr lang="en-US" sz="1000" b="1" i="0" baseline="-25000">
                  <a:solidFill>
                    <a:srgbClr val="009973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cxnSp>
          <p:nvCxnSpPr>
            <p:cNvPr id="11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/>
          </p:spPr>
        </p:cxnSp>
      </p:grpSp>
      <p:sp>
        <p:nvSpPr>
          <p:cNvPr id="25671" name="Oval 19"/>
          <p:cNvSpPr>
            <a:spLocks noChangeArrowheads="1"/>
          </p:cNvSpPr>
          <p:nvPr/>
        </p:nvSpPr>
        <p:spPr bwMode="auto">
          <a:xfrm>
            <a:off x="38862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cxnSp>
        <p:nvCxnSpPr>
          <p:cNvPr id="25673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4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5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76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5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77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3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78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1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09246"/>
              </p:ext>
            </p:extLst>
          </p:nvPr>
        </p:nvGraphicFramePr>
        <p:xfrm>
          <a:off x="2743200" y="977889"/>
          <a:ext cx="3863340" cy="241311"/>
        </p:xfrm>
        <a:graphic>
          <a:graphicData uri="http://schemas.openxmlformats.org/drawingml/2006/table">
            <a:tbl>
              <a:tblPr/>
              <a:tblGrid>
                <a:gridCol w="772668"/>
                <a:gridCol w="772668"/>
                <a:gridCol w="772668"/>
                <a:gridCol w="772668"/>
                <a:gridCol w="772668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93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94" name="TextBox 26"/>
          <p:cNvSpPr txBox="1">
            <a:spLocks noChangeArrowheads="1"/>
          </p:cNvSpPr>
          <p:nvPr/>
        </p:nvSpPr>
        <p:spPr bwMode="auto">
          <a:xfrm>
            <a:off x="3505200" y="1251262"/>
            <a:ext cx="3101340" cy="27084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1.5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2 MA, 1s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5s</a:t>
            </a:r>
          </a:p>
        </p:txBody>
      </p:sp>
      <p:sp>
        <p:nvSpPr>
          <p:cNvPr id="25695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6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MAPP</a:t>
            </a:r>
          </a:p>
        </p:txBody>
      </p:sp>
      <p:sp>
        <p:nvSpPr>
          <p:cNvPr id="25697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8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0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42 ch MPTS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1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48 ch BES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2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MSE/LIF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3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4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FIReTIP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cxnSp>
        <p:nvCxnSpPr>
          <p:cNvPr id="25707" name="Straight Arrow Connector 107"/>
          <p:cNvCxnSpPr>
            <a:cxnSpLocks noChangeShapeType="1"/>
          </p:cNvCxnSpPr>
          <p:nvPr/>
        </p:nvCxnSpPr>
        <p:spPr bwMode="auto">
          <a:xfrm>
            <a:off x="6316345" y="3770324"/>
            <a:ext cx="953388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708" name="Straight Arrow Connector 108"/>
          <p:cNvCxnSpPr>
            <a:cxnSpLocks noChangeShapeType="1"/>
          </p:cNvCxnSpPr>
          <p:nvPr/>
        </p:nvCxnSpPr>
        <p:spPr bwMode="auto">
          <a:xfrm>
            <a:off x="5351780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9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12" y="4899032"/>
            <a:ext cx="523297" cy="15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81417" y="1076685"/>
            <a:ext cx="2023584" cy="823302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121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  <p:sp>
          <p:nvSpPr>
            <p:cNvPr id="122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391"/>
            <a:ext cx="1623520" cy="96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7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8"/>
          <a:stretch/>
        </p:blipFill>
        <p:spPr bwMode="auto">
          <a:xfrm>
            <a:off x="3939840" y="2449041"/>
            <a:ext cx="444630" cy="4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19"/>
          <p:cNvSpPr>
            <a:spLocks noChangeArrowheads="1"/>
          </p:cNvSpPr>
          <p:nvPr/>
        </p:nvSpPr>
        <p:spPr bwMode="auto">
          <a:xfrm>
            <a:off x="43434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128" name="Oval 19"/>
          <p:cNvSpPr>
            <a:spLocks noChangeArrowheads="1"/>
          </p:cNvSpPr>
          <p:nvPr/>
        </p:nvSpPr>
        <p:spPr bwMode="auto">
          <a:xfrm>
            <a:off x="4290060" y="240595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530" y="952913"/>
            <a:ext cx="117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138" name="TextBox 155"/>
          <p:cNvSpPr txBox="1">
            <a:spLocks noChangeArrowheads="1"/>
          </p:cNvSpPr>
          <p:nvPr/>
        </p:nvSpPr>
        <p:spPr bwMode="auto">
          <a:xfrm>
            <a:off x="5049945" y="1500188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12-16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20"/>
          <p:cNvSpPr>
            <a:spLocks noChangeArrowheads="1"/>
          </p:cNvSpPr>
          <p:nvPr/>
        </p:nvSpPr>
        <p:spPr bwMode="auto">
          <a:xfrm>
            <a:off x="4381500" y="2265774"/>
            <a:ext cx="838200" cy="438565"/>
          </a:xfrm>
          <a:prstGeom prst="rect">
            <a:avLst/>
          </a:prstGeom>
          <a:noFill/>
          <a:ln>
            <a:noFill/>
          </a:ln>
          <a:extLst/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  <a:buFontTx/>
              <a:buNone/>
              <a:defRPr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 High-Z tile row on lower OBD</a:t>
            </a:r>
          </a:p>
        </p:txBody>
      </p:sp>
      <p:sp>
        <p:nvSpPr>
          <p:cNvPr id="14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B diag. - incremental</a:t>
            </a:r>
            <a:endParaRPr lang="en-US" sz="1000" b="1" i="0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1" name="Rectangle 20"/>
          <p:cNvSpPr>
            <a:spLocks noChangeArrowheads="1"/>
          </p:cNvSpPr>
          <p:nvPr/>
        </p:nvSpPr>
        <p:spPr bwMode="auto">
          <a:xfrm>
            <a:off x="4475480" y="6070600"/>
            <a:ext cx="84455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0.5-1 MA CHI</a:t>
            </a:r>
          </a:p>
        </p:txBody>
      </p:sp>
      <p:sp>
        <p:nvSpPr>
          <p:cNvPr id="14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q</a:t>
            </a:r>
            <a:r>
              <a:rPr lang="en-US" sz="1000" b="1" i="0" baseline="-25000" dirty="0" err="1">
                <a:solidFill>
                  <a:schemeClr val="tx1"/>
                </a:solidFill>
                <a:cs typeface="Arial" panose="020B0604020202020204" pitchFamily="34" charset="0"/>
              </a:rPr>
              <a:t>min</a:t>
            </a:r>
            <a:endParaRPr lang="en-US" sz="1000" b="1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3" name="Oval 19"/>
          <p:cNvSpPr>
            <a:spLocks noChangeArrowheads="1"/>
          </p:cNvSpPr>
          <p:nvPr/>
        </p:nvSpPr>
        <p:spPr bwMode="auto">
          <a:xfrm>
            <a:off x="48164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44" name="Oval 19"/>
          <p:cNvSpPr>
            <a:spLocks noChangeArrowheads="1"/>
          </p:cNvSpPr>
          <p:nvPr/>
        </p:nvSpPr>
        <p:spPr bwMode="auto">
          <a:xfrm>
            <a:off x="48164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3817620" y="5830888"/>
            <a:ext cx="1301750" cy="22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buFontTx/>
              <a:buNone/>
            </a:pPr>
            <a:r>
              <a:rPr lang="en-US" sz="1200" b="1" i="0">
                <a:solidFill>
                  <a:srgbClr val="FF0000"/>
                </a:solidFill>
                <a:cs typeface="Arial" panose="020B0604020202020204" pitchFamily="34" charset="0"/>
              </a:rPr>
              <a:t>1 MW ECH/EBW</a:t>
            </a:r>
          </a:p>
        </p:txBody>
      </p:sp>
      <p:sp>
        <p:nvSpPr>
          <p:cNvPr id="116" name="Left-Right Arrow 115"/>
          <p:cNvSpPr/>
          <p:nvPr/>
        </p:nvSpPr>
        <p:spPr bwMode="auto">
          <a:xfrm>
            <a:off x="5055870" y="1974696"/>
            <a:ext cx="750570" cy="311304"/>
          </a:xfrm>
          <a:prstGeom prst="left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117" name="Straight Connector 116"/>
          <p:cNvCxnSpPr/>
          <p:nvPr/>
        </p:nvCxnSpPr>
        <p:spPr bwMode="auto">
          <a:xfrm>
            <a:off x="5431155" y="1852598"/>
            <a:ext cx="0" cy="584215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29" name="Oval 19"/>
          <p:cNvSpPr>
            <a:spLocks noChangeArrowheads="1"/>
          </p:cNvSpPr>
          <p:nvPr/>
        </p:nvSpPr>
        <p:spPr bwMode="auto">
          <a:xfrm>
            <a:off x="5085080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601" y="1072848"/>
            <a:ext cx="8854798" cy="5480352"/>
          </a:xfrm>
        </p:spPr>
        <p:txBody>
          <a:bodyPr>
            <a:normAutofit/>
          </a:bodyPr>
          <a:lstStyle/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NSTX-U will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many opportunities to study toroidal confinement physics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novel regimes: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aspect ratio, strong shaping, high </a:t>
            </a:r>
            <a:r>
              <a:rPr 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low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fast-ion instability drive, high rotation</a:t>
            </a:r>
          </a:p>
          <a:p>
            <a:pPr marL="631825" lvl="1" indent="-23177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/>
              <a:t>high-Z PFCs, lithium </a:t>
            </a:r>
            <a:r>
              <a:rPr lang="en-US" dirty="0" smtClean="0"/>
              <a:t>walls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NSTX-U/ST results will inform optimal configuration, aspect ratio for next-step PMI, FNSF, Pilot devices</a:t>
            </a:r>
          </a:p>
          <a:p>
            <a:pPr marL="231775" indent="-231775">
              <a:lnSpc>
                <a:spcPct val="110000"/>
              </a:lnSpc>
              <a:spcBef>
                <a:spcPts val="0"/>
              </a:spcBef>
            </a:pPr>
            <a:endParaRPr lang="en-US" sz="1200" dirty="0" smtClean="0"/>
          </a:p>
          <a:p>
            <a:pPr marL="231775" indent="-231775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Physics research to begin in Nov/Dec 2015</a:t>
            </a:r>
          </a:p>
          <a:p>
            <a:pPr marL="460375" lvl="1" indent="-231775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Many UW researchers already collaborating on NSTX-U!</a:t>
            </a:r>
          </a:p>
          <a:p>
            <a:pPr marL="460375" lvl="1" indent="-231775">
              <a:lnSpc>
                <a:spcPct val="110000"/>
              </a:lnSpc>
              <a:spcBef>
                <a:spcPts val="0"/>
              </a:spcBef>
            </a:pPr>
            <a:endParaRPr lang="en-US" sz="105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Thank you!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1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000" i="0" dirty="0" smtClean="0">
                <a:solidFill>
                  <a:srgbClr val="336699"/>
                </a:solidFill>
              </a:rPr>
              <a:t>Summary</a:t>
            </a:r>
            <a:endParaRPr lang="en-US" sz="2800" i="0" dirty="0">
              <a:solidFill>
                <a:srgbClr val="336699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1273"/>
            <a:ext cx="9144000" cy="914400"/>
          </a:xfrm>
        </p:spPr>
        <p:txBody>
          <a:bodyPr/>
          <a:lstStyle/>
          <a:p>
            <a:r>
              <a:rPr lang="en-US" sz="5400" b="1" dirty="0" smtClean="0"/>
              <a:t>Backup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303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sz="2800" i="0" kern="0" dirty="0" smtClean="0">
                <a:solidFill>
                  <a:srgbClr val="336699"/>
                </a:solidFill>
                <a:ea typeface="ＭＳ Ｐゴシック" pitchFamily="1" charset="-128"/>
              </a:rPr>
              <a:t>NSTX-U Milestone Schedule for FY2016-18</a:t>
            </a:r>
            <a:endParaRPr lang="en-US" i="0" kern="0" dirty="0" smtClean="0">
              <a:solidFill>
                <a:srgbClr val="336699"/>
              </a:solidFill>
            </a:endParaRP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710499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2591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1242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4"/>
            <a:ext cx="2516325" cy="52133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sz="1300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990600" y="1415848"/>
            <a:ext cx="854006" cy="170816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9144">
            <a:spAutoFit/>
          </a:bodyPr>
          <a:lstStyle/>
          <a:p>
            <a:pPr algn="ctr"/>
            <a:r>
              <a:rPr lang="en-US" sz="105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105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TBD… </a:t>
            </a: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possibly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something </a:t>
            </a:r>
          </a:p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on energetic particles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6476997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8993325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Left Arrow 81"/>
          <p:cNvSpPr/>
          <p:nvPr/>
        </p:nvSpPr>
        <p:spPr bwMode="auto">
          <a:xfrm rot="10800000">
            <a:off x="8762999" y="4052888"/>
            <a:ext cx="21153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rgbClr val="3366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4" name="Left Arrow 83"/>
          <p:cNvSpPr/>
          <p:nvPr/>
        </p:nvSpPr>
        <p:spPr bwMode="auto">
          <a:xfrm>
            <a:off x="6489836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05600" y="3886200"/>
            <a:ext cx="2057399" cy="60939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</a:p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major facility enhancement(s) sometime during FY2018</a:t>
            </a:r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2742984" y="1380450"/>
            <a:ext cx="3812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048000"/>
            <a:ext cx="8991600" cy="914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336699"/>
                </a:solidFill>
              </a:rPr>
              <a:t>NSTX Physics Results</a:t>
            </a:r>
            <a:endParaRPr lang="en-US" sz="4000" dirty="0">
              <a:solidFill>
                <a:srgbClr val="3366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Backup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43779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8844"/>
          <a:stretch>
            <a:fillRect/>
          </a:stretch>
        </p:blipFill>
        <p:spPr bwMode="auto">
          <a:xfrm>
            <a:off x="785813" y="1003300"/>
            <a:ext cx="7315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37325" y="4520605"/>
            <a:ext cx="11253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FFFFFF"/>
                </a:solidFill>
                <a:latin typeface="Helvetica" pitchFamily="34" charset="0"/>
              </a:rPr>
              <a:t>NSTX 121083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14813" y="1731367"/>
            <a:ext cx="1219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57400" y="5066705"/>
            <a:ext cx="94897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unstable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2278063" y="4017367"/>
            <a:ext cx="336550" cy="10191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4343400" y="3299817"/>
            <a:ext cx="292100" cy="1079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 rot="-5400000">
            <a:off x="241300" y="2102842"/>
            <a:ext cx="1295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Helvetica" pitchFamily="34" charset="0"/>
              </a:rPr>
              <a:t>(marginal stability)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3818930"/>
            <a:ext cx="94897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unstable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6043613" y="3988792"/>
            <a:ext cx="1804987" cy="5619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-25736043">
            <a:off x="220821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Precession drift resonance stabilization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 rot="-20341589">
            <a:off x="655320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 rot="-25736043">
            <a:off x="574516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Bounce/transit resonance stabilization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 rot="-47261067">
            <a:off x="5422900" y="2556867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Plasma evolution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4886325" y="3223617"/>
            <a:ext cx="1066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 rot="3784673">
            <a:off x="4389054" y="2719993"/>
            <a:ext cx="1885131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Marginal stability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787400" y="1731367"/>
            <a:ext cx="355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 rot="16200000">
            <a:off x="-600616" y="2902347"/>
            <a:ext cx="306654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800" i="0" baseline="-25000" dirty="0" smtClean="0">
                <a:solidFill>
                  <a:srgbClr val="000000"/>
                </a:solidFill>
                <a:latin typeface="Helvetica" pitchFamily="34" charset="0"/>
              </a:rPr>
              <a:t>eff</a:t>
            </a:r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</a:rPr>
              <a:t>/</a:t>
            </a: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800" i="0" baseline="30000" dirty="0" smtClean="0">
                <a:solidFill>
                  <a:srgbClr val="000000"/>
                </a:solidFill>
                <a:latin typeface="Helvetica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Helvetica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9425" y="0"/>
            <a:ext cx="9124950" cy="9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US" sz="2600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theory consistent with RWM </a:t>
            </a:r>
            <a:r>
              <a:rPr lang="en-US" sz="2600" b="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destabilization at intermediate plasma rotation</a:t>
            </a:r>
            <a:r>
              <a:rPr lang="en-US" sz="2600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stability altered by </a:t>
            </a:r>
            <a:r>
              <a:rPr lang="en-US" sz="2600" b="0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endParaRPr lang="en-US" sz="2600" b="0" i="0" kern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52400" y="5510213"/>
            <a:ext cx="883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i="0" kern="0" dirty="0" smtClean="0"/>
              <a:t>Destabilization appears between precession drift resonance at </a:t>
            </a:r>
            <a:r>
              <a:rPr lang="en-US" sz="2000" i="0" kern="0" dirty="0" smtClean="0">
                <a:solidFill>
                  <a:srgbClr val="FF0000"/>
                </a:solidFill>
              </a:rPr>
              <a:t>low</a:t>
            </a:r>
            <a:r>
              <a:rPr lang="en-US" sz="2000" i="0" kern="0" dirty="0" smtClean="0"/>
              <a:t>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r>
              <a:rPr lang="en-US" sz="2000" i="0" kern="0" dirty="0" smtClean="0"/>
              <a:t>, bounce/transit resonance at </a:t>
            </a:r>
            <a:r>
              <a:rPr lang="en-US" sz="2000" i="0" kern="0" dirty="0" smtClean="0">
                <a:solidFill>
                  <a:srgbClr val="FF0000"/>
                </a:solidFill>
              </a:rPr>
              <a:t>high</a:t>
            </a:r>
            <a:r>
              <a:rPr lang="en-US" sz="2000" i="0" kern="0" dirty="0" smtClean="0"/>
              <a:t>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endParaRPr lang="en-US" sz="2000" i="0" kern="0" dirty="0" smtClean="0">
              <a:latin typeface="Symbol" pitchFamily="18" charset="2"/>
            </a:endParaRPr>
          </a:p>
          <a:p>
            <a:r>
              <a:rPr lang="en-US" sz="2000" i="0" kern="0" dirty="0" smtClean="0"/>
              <a:t>Destabilization moves to increased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r>
              <a:rPr lang="en-US" sz="2000" i="0" kern="0" dirty="0" smtClean="0"/>
              <a:t> as </a:t>
            </a:r>
            <a:r>
              <a:rPr lang="en-US" sz="2000" i="0" kern="0" dirty="0" smtClean="0">
                <a:latin typeface="Symbol" pitchFamily="18" charset="2"/>
              </a:rPr>
              <a:t>n</a:t>
            </a:r>
            <a:r>
              <a:rPr lang="en-US" sz="2000" i="0" kern="0" dirty="0" smtClean="0"/>
              <a:t> decreases </a:t>
            </a:r>
            <a:endParaRPr lang="en-US" sz="2000" i="0" kern="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3413" y="969367"/>
            <a:ext cx="30008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000" i="0" u="sng" dirty="0" smtClean="0">
                <a:solidFill>
                  <a:srgbClr val="0000FF"/>
                </a:solidFill>
                <a:latin typeface="Symbol" pitchFamily="18" charset="2"/>
              </a:rPr>
              <a:t>gt</a:t>
            </a:r>
            <a:r>
              <a:rPr lang="en-US" sz="2000" i="0" u="sng" baseline="-25000" dirty="0" smtClean="0">
                <a:solidFill>
                  <a:srgbClr val="0000FF"/>
                </a:solidFill>
                <a:latin typeface="Helvetica" pitchFamily="34" charset="0"/>
              </a:rPr>
              <a:t>w</a:t>
            </a:r>
            <a:r>
              <a:rPr lang="en-US" sz="2000" i="0" u="sng" dirty="0" smtClean="0">
                <a:solidFill>
                  <a:srgbClr val="0000FF"/>
                </a:solidFill>
                <a:latin typeface="Helvetica" pitchFamily="34" charset="0"/>
              </a:rPr>
              <a:t> contours vs. </a:t>
            </a:r>
            <a:r>
              <a:rPr lang="el-GR" sz="2000" i="0" u="sng" dirty="0" smtClean="0">
                <a:solidFill>
                  <a:srgbClr val="0000FF"/>
                </a:solidFill>
                <a:latin typeface="Calibri" pitchFamily="34" charset="0"/>
              </a:rPr>
              <a:t>ν</a:t>
            </a:r>
            <a:r>
              <a:rPr lang="en-US" sz="2000" i="0" u="sng" dirty="0" smtClean="0">
                <a:solidFill>
                  <a:srgbClr val="0000FF"/>
                </a:solidFill>
                <a:latin typeface="Helvetica" pitchFamily="34" charset="0"/>
              </a:rPr>
              <a:t> and </a:t>
            </a:r>
            <a:r>
              <a:rPr lang="en-US" sz="2000" i="0" u="sng" dirty="0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2000" i="0" u="sng" baseline="-25000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619153" y="3412530"/>
            <a:ext cx="1384995" cy="5539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instability</a:t>
            </a:r>
          </a:p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(experiment)</a:t>
            </a: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 rot="-20341589">
            <a:off x="301625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 rot="21600000">
            <a:off x="3858307" y="5099447"/>
            <a:ext cx="31418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2800" i="0" baseline="-2500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</a:rPr>
              <a:t>/</a:t>
            </a: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2800" i="0" baseline="-2500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800" i="0" baseline="30000" dirty="0" smtClean="0">
                <a:solidFill>
                  <a:srgbClr val="000000"/>
                </a:solidFill>
                <a:latin typeface="Helvetica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Helvetica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7874000" y="1655627"/>
            <a:ext cx="117981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Helvetica" charset="0"/>
              </a:rPr>
              <a:t>MISK code</a:t>
            </a: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48</a:t>
            </a:fld>
            <a:endParaRPr lang="en-US" sz="1000" i="0" dirty="0"/>
          </a:p>
        </p:txBody>
      </p:sp>
      <p:sp>
        <p:nvSpPr>
          <p:cNvPr id="30" name="Rectangle 29"/>
          <p:cNvSpPr/>
          <p:nvPr/>
        </p:nvSpPr>
        <p:spPr>
          <a:xfrm>
            <a:off x="7171863" y="5989928"/>
            <a:ext cx="165827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NF 2010</a:t>
            </a:r>
          </a:p>
          <a:p>
            <a:pPr algn="ctr"/>
            <a:r>
              <a:rPr lang="en-US" sz="1200" i="1" dirty="0" smtClean="0"/>
              <a:t>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PRL 2010</a:t>
            </a:r>
          </a:p>
        </p:txBody>
      </p:sp>
    </p:spTree>
    <p:extLst>
      <p:ext uri="{BB962C8B-B14F-4D97-AF65-F5344CB8AC3E}">
        <p14:creationId xmlns:p14="http://schemas.microsoft.com/office/powerpoint/2010/main" val="142430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6.07.2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4896"/>
            <a:ext cx="1904999" cy="158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NCC Physics Design </a:t>
            </a:r>
            <a:r>
              <a:rPr lang="en-US" sz="2800" dirty="0" smtClean="0"/>
              <a:t>completed: </a:t>
            </a:r>
            <a:r>
              <a:rPr lang="en-US" sz="2800" dirty="0" smtClean="0"/>
              <a:t>Optimization for NTV braking </a:t>
            </a:r>
            <a:r>
              <a:rPr lang="en-US" sz="2800" dirty="0" smtClean="0"/>
              <a:t>performed </a:t>
            </a:r>
            <a:r>
              <a:rPr lang="en-US" sz="2800" dirty="0" smtClean="0"/>
              <a:t>with IPEC coupling matrix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NCC and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coils can be combined to remove the dominant resonant modes up to the second, giving the optimized NTV for core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NCC 2x12 provides n=1,2,3,4,6 optimized NTV, and 2x6 provides n=1,2,6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Optimized NTV can be used to control local torque with minimized resonance </a:t>
            </a:r>
            <a:endParaRPr lang="en-US" dirty="0" smtClean="0"/>
          </a:p>
        </p:txBody>
      </p:sp>
      <p:pic>
        <p:nvPicPr>
          <p:cNvPr id="6" name="Picture 5" descr="NCC_O84_ntv_ovlopt_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6400800" cy="42145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181600" y="3505200"/>
            <a:ext cx="2133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43600" y="3166646"/>
            <a:ext cx="122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Higher n’s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287" y="2532486"/>
            <a:ext cx="233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</a:rPr>
              <a:t>*Ratio of coil currents (phasing)</a:t>
            </a:r>
          </a:p>
          <a:p>
            <a:r>
              <a:rPr lang="en-US" b="0" i="0" dirty="0" smtClean="0">
                <a:solidFill>
                  <a:srgbClr val="000000"/>
                </a:solidFill>
              </a:rPr>
              <a:t>*</a:t>
            </a:r>
            <a:r>
              <a:rPr lang="en-US" b="0" i="0" dirty="0" err="1" smtClean="0">
                <a:solidFill>
                  <a:srgbClr val="000000"/>
                </a:solidFill>
              </a:rPr>
              <a:t>T</a:t>
            </a:r>
            <a:r>
              <a:rPr lang="en-US" b="0" i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b="0" i="0" dirty="0" smtClean="0">
                <a:solidFill>
                  <a:srgbClr val="000000"/>
                </a:solidFill>
              </a:rPr>
              <a:t> is based on max. 3kAt</a:t>
            </a:r>
            <a:endParaRPr lang="en-US" b="0" i="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791200" y="27432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 descr="Screen Shot 2015-04-22 at 6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1712783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48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=1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3404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=6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000" i="0" dirty="0" smtClean="0">
                <a:solidFill>
                  <a:srgbClr val="336699"/>
                </a:solidFill>
              </a:rPr>
              <a:t>Fusion technology development is major challenge</a:t>
            </a:r>
          </a:p>
          <a:p>
            <a:pPr algn="ctr" eaLnBrk="0" hangingPunc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i="0" dirty="0" smtClean="0">
                <a:solidFill>
                  <a:srgbClr val="C00000"/>
                </a:solidFill>
                <a:latin typeface="Helvetica Neue" charset="0"/>
              </a:rPr>
              <a:t>Fusion Nuclear Science Facility (FNSF) could aid development</a:t>
            </a:r>
            <a:endParaRPr lang="en-US" sz="2200" i="0" dirty="0">
              <a:solidFill>
                <a:srgbClr val="C00000"/>
              </a:solidFill>
              <a:latin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400" y="4683407"/>
            <a:ext cx="8559800" cy="1311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Without R&amp;D, fusion components could fail </a:t>
            </a: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prematurely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FNSF </a:t>
            </a: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can help develop reliable fusion components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FNSF </a:t>
            </a:r>
            <a:r>
              <a:rPr lang="en-US" sz="2400" i="0" dirty="0">
                <a:solidFill>
                  <a:srgbClr val="000000"/>
                </a:solidFill>
                <a:latin typeface="Helvetica Neue"/>
                <a:cs typeface="Helvetica Neue"/>
              </a:rPr>
              <a:t>facilities must </a:t>
            </a: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be:  </a:t>
            </a:r>
            <a:r>
              <a:rPr lang="en-US" sz="24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modest </a:t>
            </a:r>
            <a:r>
              <a:rPr lang="en-US" sz="2400" i="0" dirty="0">
                <a:solidFill>
                  <a:srgbClr val="FF0000"/>
                </a:solidFill>
                <a:latin typeface="Helvetica Neue"/>
                <a:cs typeface="Helvetica Neue"/>
              </a:rPr>
              <a:t>cost, low T, and </a:t>
            </a:r>
            <a:r>
              <a:rPr lang="en-US" sz="24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reliable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3680" y="1219200"/>
            <a:ext cx="6471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000000"/>
                </a:solidFill>
              </a:rPr>
              <a:t>Need to develop </a:t>
            </a:r>
            <a:r>
              <a:rPr lang="en-US" sz="2400" i="0" dirty="0" smtClean="0">
                <a:solidFill>
                  <a:srgbClr val="000000"/>
                </a:solidFill>
              </a:rPr>
              <a:t>reliable, qualified </a:t>
            </a:r>
            <a:r>
              <a:rPr lang="en-US" sz="2400" i="0" dirty="0" smtClean="0">
                <a:solidFill>
                  <a:srgbClr val="000000"/>
                </a:solidFill>
              </a:rPr>
              <a:t>nuclear and other components </a:t>
            </a:r>
            <a:r>
              <a:rPr lang="en-US" sz="2400" i="0" dirty="0" smtClean="0">
                <a:solidFill>
                  <a:srgbClr val="000000"/>
                </a:solidFill>
              </a:rPr>
              <a:t>unique </a:t>
            </a:r>
            <a:r>
              <a:rPr lang="en-US" sz="2400" i="0" dirty="0" smtClean="0">
                <a:solidFill>
                  <a:srgbClr val="000000"/>
                </a:solidFill>
              </a:rPr>
              <a:t>to fusion:</a:t>
            </a:r>
            <a:endParaRPr lang="en-US" sz="2400" b="0" i="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err="1" smtClean="0">
                <a:solidFill>
                  <a:srgbClr val="0816FF"/>
                </a:solidFill>
              </a:rPr>
              <a:t>Divertor</a:t>
            </a:r>
            <a:r>
              <a:rPr lang="en-US" sz="2400" b="0" i="0" dirty="0" smtClean="0">
                <a:solidFill>
                  <a:srgbClr val="0816FF"/>
                </a:solidFill>
              </a:rPr>
              <a:t>, plasma facing </a:t>
            </a:r>
            <a:r>
              <a:rPr lang="en-US" sz="2400" b="0" i="0" dirty="0" smtClean="0">
                <a:solidFill>
                  <a:srgbClr val="0816FF"/>
                </a:solidFill>
              </a:rPr>
              <a:t>components</a:t>
            </a:r>
            <a:endParaRPr lang="en-US" sz="2400" b="0" i="0" dirty="0" smtClean="0">
              <a:solidFill>
                <a:srgbClr val="0816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0816FF"/>
                </a:solidFill>
              </a:rPr>
              <a:t>Blanket </a:t>
            </a:r>
            <a:r>
              <a:rPr lang="en-US" sz="2400" b="0" i="0" dirty="0">
                <a:solidFill>
                  <a:srgbClr val="0816FF"/>
                </a:solidFill>
              </a:rPr>
              <a:t>and Integral First Wall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0816FF"/>
                </a:solidFill>
              </a:rPr>
              <a:t>Vacuum </a:t>
            </a:r>
            <a:r>
              <a:rPr lang="en-US" sz="2400" b="0" i="0" dirty="0">
                <a:solidFill>
                  <a:srgbClr val="0816FF"/>
                </a:solidFill>
              </a:rPr>
              <a:t>Vessel and </a:t>
            </a:r>
            <a:r>
              <a:rPr lang="en-US" sz="2400" b="0" i="0" dirty="0" smtClean="0">
                <a:solidFill>
                  <a:srgbClr val="0816FF"/>
                </a:solidFill>
              </a:rPr>
              <a:t>Shield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0816FF"/>
                </a:solidFill>
              </a:rPr>
              <a:t>Tritium </a:t>
            </a:r>
            <a:r>
              <a:rPr lang="en-US" sz="2400" b="0" i="0" dirty="0">
                <a:solidFill>
                  <a:srgbClr val="0816FF"/>
                </a:solidFill>
              </a:rPr>
              <a:t>Fuel Cycle </a:t>
            </a:r>
            <a:endParaRPr lang="en-US" sz="2400" b="0" i="0" dirty="0" smtClean="0">
              <a:solidFill>
                <a:srgbClr val="0816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>
                <a:solidFill>
                  <a:srgbClr val="0816FF"/>
                </a:solidFill>
              </a:rPr>
              <a:t>Remote Maintenance Components</a:t>
            </a:r>
            <a:r>
              <a:rPr lang="en-US" sz="2400" b="0" i="0" dirty="0">
                <a:solidFill>
                  <a:srgbClr val="000000"/>
                </a:solidFill>
              </a:rPr>
              <a:t> </a:t>
            </a:r>
          </a:p>
          <a:p>
            <a:pPr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 </a:t>
            </a:r>
            <a:endParaRPr lang="en-US" sz="2000" b="0" i="0" dirty="0">
              <a:solidFill>
                <a:srgbClr val="000000"/>
              </a:solidFill>
            </a:endParaRPr>
          </a:p>
        </p:txBody>
      </p:sp>
      <p:grpSp>
        <p:nvGrpSpPr>
          <p:cNvPr id="23" name="Group 85"/>
          <p:cNvGrpSpPr>
            <a:grpSpLocks noChangeAspect="1"/>
          </p:cNvGrpSpPr>
          <p:nvPr/>
        </p:nvGrpSpPr>
        <p:grpSpPr>
          <a:xfrm>
            <a:off x="6934200" y="1219200"/>
            <a:ext cx="1805940" cy="2519064"/>
            <a:chOff x="5791200" y="1752600"/>
            <a:chExt cx="1066800" cy="148805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4972" y="1752600"/>
              <a:ext cx="1063028" cy="12954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5791200" y="2967940"/>
              <a:ext cx="1066800" cy="2727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anchor="ctr">
              <a:spAutoFit/>
            </a:bodyPr>
            <a:lstStyle/>
            <a:p>
              <a:pPr algn="ctr" eaLnBrk="0" hangingPunct="0">
                <a:spcBef>
                  <a:spcPct val="0"/>
                </a:spcBef>
                <a:buNone/>
              </a:pPr>
              <a:r>
                <a:rPr lang="en-US" sz="2400" i="0" dirty="0" smtClean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rPr>
                <a:t>ST-FNSF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3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Study of RMP characteristics with NCC extended with TRIP3D (T. Evans, GA) – 2x12 NCC (and 2x7) favorable for RMP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Vacuum Island Overlap Width (VIOW) analysis shows full NCC 1kAt can produce sufficient VIOW in a wide range of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, but partial NCC needs more currents with low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targets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Also shows 2x7, with “one” more additional array upon partial NCC can provide the greater VIOW by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coupling (n=2,4,9)</a:t>
            </a:r>
            <a:endParaRPr lang="en-US" dirty="0" smtClean="0"/>
          </a:p>
        </p:txBody>
      </p:sp>
      <p:pic>
        <p:nvPicPr>
          <p:cNvPr id="3" name="Picture 2" descr="Screen Shot 2015-04-22 at 5.42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81300"/>
            <a:ext cx="4850815" cy="3505200"/>
          </a:xfrm>
          <a:prstGeom prst="rect">
            <a:avLst/>
          </a:prstGeom>
        </p:spPr>
      </p:pic>
      <p:pic>
        <p:nvPicPr>
          <p:cNvPr id="7" name="Picture 6" descr="Screen Shot 2015-04-22 at 5.3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3462251" cy="3886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629400" y="2286000"/>
            <a:ext cx="533400" cy="685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5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10729"/>
            <a:ext cx="9144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 marR="5080" indent="20193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Excel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dirty="0">
                <a:latin typeface="Arial"/>
                <a:cs typeface="Arial"/>
              </a:rPr>
              <a:t>ent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Agreement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bet</a:t>
            </a:r>
            <a:r>
              <a:rPr sz="2400" b="1" spc="-10" dirty="0">
                <a:latin typeface="Arial"/>
                <a:cs typeface="Arial"/>
              </a:rPr>
              <a:t>w</a:t>
            </a:r>
            <a:r>
              <a:rPr sz="2400" b="1" dirty="0">
                <a:latin typeface="Arial"/>
                <a:cs typeface="Arial"/>
              </a:rPr>
              <a:t>een TRANSP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</a:t>
            </a:r>
            <a:r>
              <a:rPr sz="2400" b="1" dirty="0">
                <a:latin typeface="Arial"/>
                <a:cs typeface="Arial"/>
              </a:rPr>
              <a:t>d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FIDAsim when Using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Same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ADAS Ground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ate Cross Section </a:t>
            </a:r>
            <a:r>
              <a:rPr sz="2400" b="1" spc="-190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abl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s (2)</a:t>
            </a:r>
          </a:p>
        </p:txBody>
      </p:sp>
      <p:sp>
        <p:nvSpPr>
          <p:cNvPr id="3" name="object 3"/>
          <p:cNvSpPr/>
          <p:nvPr/>
        </p:nvSpPr>
        <p:spPr>
          <a:xfrm>
            <a:off x="3962399" y="1033467"/>
            <a:ext cx="4562286" cy="2672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3255" y="3668331"/>
            <a:ext cx="4566715" cy="2808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399" y="1299994"/>
            <a:ext cx="3649471" cy="3448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540" y="4750792"/>
            <a:ext cx="3035300" cy="913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peak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 halo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neutrals shifts in the same direction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 toroidal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rotation,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 expected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9767" y="3984752"/>
            <a:ext cx="3279140" cy="881380"/>
          </a:xfrm>
          <a:custGeom>
            <a:avLst/>
            <a:gdLst/>
            <a:ahLst/>
            <a:cxnLst/>
            <a:rect l="l" t="t" r="r" b="b"/>
            <a:pathLst>
              <a:path w="3279140" h="881379">
                <a:moveTo>
                  <a:pt x="3202900" y="27699"/>
                </a:moveTo>
                <a:lnTo>
                  <a:pt x="0" y="862711"/>
                </a:lnTo>
                <a:lnTo>
                  <a:pt x="4825" y="881253"/>
                </a:lnTo>
                <a:lnTo>
                  <a:pt x="3207688" y="46125"/>
                </a:lnTo>
                <a:lnTo>
                  <a:pt x="3202900" y="27699"/>
                </a:lnTo>
                <a:close/>
              </a:path>
              <a:path w="3279140" h="881379">
                <a:moveTo>
                  <a:pt x="3271177" y="24511"/>
                </a:moveTo>
                <a:lnTo>
                  <a:pt x="3215132" y="24511"/>
                </a:lnTo>
                <a:lnTo>
                  <a:pt x="3219958" y="42925"/>
                </a:lnTo>
                <a:lnTo>
                  <a:pt x="3207688" y="46125"/>
                </a:lnTo>
                <a:lnTo>
                  <a:pt x="3214878" y="73787"/>
                </a:lnTo>
                <a:lnTo>
                  <a:pt x="3271177" y="24511"/>
                </a:lnTo>
                <a:close/>
              </a:path>
              <a:path w="3279140" h="881379">
                <a:moveTo>
                  <a:pt x="3215132" y="24511"/>
                </a:moveTo>
                <a:lnTo>
                  <a:pt x="3202900" y="27699"/>
                </a:lnTo>
                <a:lnTo>
                  <a:pt x="3207688" y="46125"/>
                </a:lnTo>
                <a:lnTo>
                  <a:pt x="3219958" y="42925"/>
                </a:lnTo>
                <a:lnTo>
                  <a:pt x="3215132" y="24511"/>
                </a:lnTo>
                <a:close/>
              </a:path>
              <a:path w="3279140" h="881379">
                <a:moveTo>
                  <a:pt x="3195701" y="0"/>
                </a:moveTo>
                <a:lnTo>
                  <a:pt x="3202900" y="27699"/>
                </a:lnTo>
                <a:lnTo>
                  <a:pt x="3215132" y="24511"/>
                </a:lnTo>
                <a:lnTo>
                  <a:pt x="3271177" y="24511"/>
                </a:lnTo>
                <a:lnTo>
                  <a:pt x="3279012" y="17653"/>
                </a:lnTo>
                <a:lnTo>
                  <a:pt x="3195701" y="0"/>
                </a:lnTo>
                <a:close/>
              </a:path>
            </a:pathLst>
          </a:custGeom>
          <a:solidFill>
            <a:srgbClr val="006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79594" y="4345893"/>
            <a:ext cx="906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H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dirty="0">
                <a:latin typeface="Arial"/>
                <a:cs typeface="Arial"/>
              </a:rPr>
              <a:t>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34000" y="4558665"/>
            <a:ext cx="471170" cy="291465"/>
          </a:xfrm>
          <a:custGeom>
            <a:avLst/>
            <a:gdLst/>
            <a:ahLst/>
            <a:cxnLst/>
            <a:rect l="l" t="t" r="r" b="b"/>
            <a:pathLst>
              <a:path w="471170" h="291464">
                <a:moveTo>
                  <a:pt x="369062" y="273176"/>
                </a:moveTo>
                <a:lnTo>
                  <a:pt x="364616" y="273176"/>
                </a:lnTo>
                <a:lnTo>
                  <a:pt x="360934" y="276605"/>
                </a:lnTo>
                <a:lnTo>
                  <a:pt x="360807" y="285495"/>
                </a:lnTo>
                <a:lnTo>
                  <a:pt x="364363" y="289051"/>
                </a:lnTo>
                <a:lnTo>
                  <a:pt x="470662" y="291210"/>
                </a:lnTo>
                <a:lnTo>
                  <a:pt x="469837" y="289686"/>
                </a:lnTo>
                <a:lnTo>
                  <a:pt x="452882" y="289686"/>
                </a:lnTo>
                <a:lnTo>
                  <a:pt x="427730" y="274360"/>
                </a:lnTo>
                <a:lnTo>
                  <a:pt x="369062" y="273176"/>
                </a:lnTo>
                <a:close/>
              </a:path>
              <a:path w="471170" h="291464">
                <a:moveTo>
                  <a:pt x="427730" y="274360"/>
                </a:moveTo>
                <a:lnTo>
                  <a:pt x="452882" y="289686"/>
                </a:lnTo>
                <a:lnTo>
                  <a:pt x="454683" y="286765"/>
                </a:lnTo>
                <a:lnTo>
                  <a:pt x="450088" y="286765"/>
                </a:lnTo>
                <a:lnTo>
                  <a:pt x="443571" y="274680"/>
                </a:lnTo>
                <a:lnTo>
                  <a:pt x="427730" y="274360"/>
                </a:lnTo>
                <a:close/>
              </a:path>
              <a:path w="471170" h="291464">
                <a:moveTo>
                  <a:pt x="415289" y="196087"/>
                </a:moveTo>
                <a:lnTo>
                  <a:pt x="407415" y="200405"/>
                </a:lnTo>
                <a:lnTo>
                  <a:pt x="406019" y="205231"/>
                </a:lnTo>
                <a:lnTo>
                  <a:pt x="408177" y="209041"/>
                </a:lnTo>
                <a:lnTo>
                  <a:pt x="436045" y="260723"/>
                </a:lnTo>
                <a:lnTo>
                  <a:pt x="461263" y="276097"/>
                </a:lnTo>
                <a:lnTo>
                  <a:pt x="452882" y="289686"/>
                </a:lnTo>
                <a:lnTo>
                  <a:pt x="469837" y="289686"/>
                </a:lnTo>
                <a:lnTo>
                  <a:pt x="422148" y="201548"/>
                </a:lnTo>
                <a:lnTo>
                  <a:pt x="420115" y="197611"/>
                </a:lnTo>
                <a:lnTo>
                  <a:pt x="415289" y="196087"/>
                </a:lnTo>
                <a:close/>
              </a:path>
              <a:path w="471170" h="291464">
                <a:moveTo>
                  <a:pt x="443571" y="274680"/>
                </a:moveTo>
                <a:lnTo>
                  <a:pt x="450088" y="286765"/>
                </a:lnTo>
                <a:lnTo>
                  <a:pt x="457200" y="274954"/>
                </a:lnTo>
                <a:lnTo>
                  <a:pt x="443571" y="274680"/>
                </a:lnTo>
                <a:close/>
              </a:path>
              <a:path w="471170" h="291464">
                <a:moveTo>
                  <a:pt x="436045" y="260723"/>
                </a:moveTo>
                <a:lnTo>
                  <a:pt x="443571" y="274680"/>
                </a:lnTo>
                <a:lnTo>
                  <a:pt x="457200" y="274954"/>
                </a:lnTo>
                <a:lnTo>
                  <a:pt x="450088" y="286765"/>
                </a:lnTo>
                <a:lnTo>
                  <a:pt x="454683" y="286765"/>
                </a:lnTo>
                <a:lnTo>
                  <a:pt x="461263" y="276097"/>
                </a:lnTo>
                <a:lnTo>
                  <a:pt x="436045" y="260723"/>
                </a:lnTo>
                <a:close/>
              </a:path>
              <a:path w="471170" h="291464">
                <a:moveTo>
                  <a:pt x="8382" y="0"/>
                </a:moveTo>
                <a:lnTo>
                  <a:pt x="0" y="13715"/>
                </a:lnTo>
                <a:lnTo>
                  <a:pt x="427730" y="274360"/>
                </a:lnTo>
                <a:lnTo>
                  <a:pt x="443571" y="274680"/>
                </a:lnTo>
                <a:lnTo>
                  <a:pt x="436045" y="260723"/>
                </a:lnTo>
                <a:lnTo>
                  <a:pt x="83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0834" y="4745355"/>
            <a:ext cx="231140" cy="104775"/>
          </a:xfrm>
          <a:custGeom>
            <a:avLst/>
            <a:gdLst/>
            <a:ahLst/>
            <a:cxnLst/>
            <a:rect l="l" t="t" r="r" b="b"/>
            <a:pathLst>
              <a:path w="231140" h="104775">
                <a:moveTo>
                  <a:pt x="75946" y="2031"/>
                </a:moveTo>
                <a:lnTo>
                  <a:pt x="70866" y="2286"/>
                </a:lnTo>
                <a:lnTo>
                  <a:pt x="67945" y="5587"/>
                </a:lnTo>
                <a:lnTo>
                  <a:pt x="0" y="81533"/>
                </a:lnTo>
                <a:lnTo>
                  <a:pt x="99568" y="103377"/>
                </a:lnTo>
                <a:lnTo>
                  <a:pt x="103886" y="104267"/>
                </a:lnTo>
                <a:lnTo>
                  <a:pt x="108076" y="101600"/>
                </a:lnTo>
                <a:lnTo>
                  <a:pt x="109093" y="97281"/>
                </a:lnTo>
                <a:lnTo>
                  <a:pt x="109982" y="92963"/>
                </a:lnTo>
                <a:lnTo>
                  <a:pt x="107315" y="88645"/>
                </a:lnTo>
                <a:lnTo>
                  <a:pt x="102997" y="87756"/>
                </a:lnTo>
                <a:lnTo>
                  <a:pt x="87370" y="84327"/>
                </a:lnTo>
                <a:lnTo>
                  <a:pt x="17525" y="84327"/>
                </a:lnTo>
                <a:lnTo>
                  <a:pt x="12573" y="69087"/>
                </a:lnTo>
                <a:lnTo>
                  <a:pt x="40828" y="59949"/>
                </a:lnTo>
                <a:lnTo>
                  <a:pt x="79883" y="16256"/>
                </a:lnTo>
                <a:lnTo>
                  <a:pt x="82804" y="12954"/>
                </a:lnTo>
                <a:lnTo>
                  <a:pt x="82550" y="8000"/>
                </a:lnTo>
                <a:lnTo>
                  <a:pt x="79248" y="4952"/>
                </a:lnTo>
                <a:lnTo>
                  <a:pt x="75946" y="2031"/>
                </a:lnTo>
                <a:close/>
              </a:path>
              <a:path w="231140" h="104775">
                <a:moveTo>
                  <a:pt x="40828" y="59949"/>
                </a:moveTo>
                <a:lnTo>
                  <a:pt x="12573" y="69087"/>
                </a:lnTo>
                <a:lnTo>
                  <a:pt x="17525" y="84327"/>
                </a:lnTo>
                <a:lnTo>
                  <a:pt x="24589" y="82042"/>
                </a:lnTo>
                <a:lnTo>
                  <a:pt x="21082" y="82042"/>
                </a:lnTo>
                <a:lnTo>
                  <a:pt x="16764" y="68833"/>
                </a:lnTo>
                <a:lnTo>
                  <a:pt x="32887" y="68833"/>
                </a:lnTo>
                <a:lnTo>
                  <a:pt x="40828" y="59949"/>
                </a:lnTo>
                <a:close/>
              </a:path>
              <a:path w="231140" h="104775">
                <a:moveTo>
                  <a:pt x="45749" y="75194"/>
                </a:moveTo>
                <a:lnTo>
                  <a:pt x="17525" y="84327"/>
                </a:lnTo>
                <a:lnTo>
                  <a:pt x="87370" y="84327"/>
                </a:lnTo>
                <a:lnTo>
                  <a:pt x="45749" y="75194"/>
                </a:lnTo>
                <a:close/>
              </a:path>
              <a:path w="231140" h="104775">
                <a:moveTo>
                  <a:pt x="16764" y="68833"/>
                </a:moveTo>
                <a:lnTo>
                  <a:pt x="21082" y="82042"/>
                </a:lnTo>
                <a:lnTo>
                  <a:pt x="30243" y="71791"/>
                </a:lnTo>
                <a:lnTo>
                  <a:pt x="16764" y="68833"/>
                </a:lnTo>
                <a:close/>
              </a:path>
              <a:path w="231140" h="104775">
                <a:moveTo>
                  <a:pt x="30243" y="71791"/>
                </a:moveTo>
                <a:lnTo>
                  <a:pt x="21082" y="82042"/>
                </a:lnTo>
                <a:lnTo>
                  <a:pt x="24589" y="82042"/>
                </a:lnTo>
                <a:lnTo>
                  <a:pt x="45749" y="75194"/>
                </a:lnTo>
                <a:lnTo>
                  <a:pt x="30243" y="71791"/>
                </a:lnTo>
                <a:close/>
              </a:path>
              <a:path w="231140" h="104775">
                <a:moveTo>
                  <a:pt x="226187" y="0"/>
                </a:moveTo>
                <a:lnTo>
                  <a:pt x="40828" y="59949"/>
                </a:lnTo>
                <a:lnTo>
                  <a:pt x="30243" y="71791"/>
                </a:lnTo>
                <a:lnTo>
                  <a:pt x="45749" y="75194"/>
                </a:lnTo>
                <a:lnTo>
                  <a:pt x="231013" y="15239"/>
                </a:lnTo>
                <a:lnTo>
                  <a:pt x="226187" y="0"/>
                </a:lnTo>
                <a:close/>
              </a:path>
              <a:path w="231140" h="104775">
                <a:moveTo>
                  <a:pt x="32887" y="68833"/>
                </a:moveTo>
                <a:lnTo>
                  <a:pt x="16764" y="68833"/>
                </a:lnTo>
                <a:lnTo>
                  <a:pt x="30243" y="71791"/>
                </a:lnTo>
                <a:lnTo>
                  <a:pt x="32887" y="68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88302" y="4579573"/>
            <a:ext cx="5334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eam ne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dirty="0">
                <a:latin typeface="Arial"/>
                <a:cs typeface="Arial"/>
              </a:rPr>
              <a:t>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15915" y="2578297"/>
            <a:ext cx="231140" cy="104775"/>
          </a:xfrm>
          <a:custGeom>
            <a:avLst/>
            <a:gdLst/>
            <a:ahLst/>
            <a:cxnLst/>
            <a:rect l="l" t="t" r="r" b="b"/>
            <a:pathLst>
              <a:path w="231139" h="104775">
                <a:moveTo>
                  <a:pt x="75946" y="2031"/>
                </a:moveTo>
                <a:lnTo>
                  <a:pt x="70865" y="2286"/>
                </a:lnTo>
                <a:lnTo>
                  <a:pt x="67945" y="5587"/>
                </a:lnTo>
                <a:lnTo>
                  <a:pt x="0" y="81533"/>
                </a:lnTo>
                <a:lnTo>
                  <a:pt x="99568" y="103377"/>
                </a:lnTo>
                <a:lnTo>
                  <a:pt x="103886" y="104266"/>
                </a:lnTo>
                <a:lnTo>
                  <a:pt x="108076" y="101600"/>
                </a:lnTo>
                <a:lnTo>
                  <a:pt x="109093" y="97281"/>
                </a:lnTo>
                <a:lnTo>
                  <a:pt x="109982" y="92963"/>
                </a:lnTo>
                <a:lnTo>
                  <a:pt x="107314" y="88645"/>
                </a:lnTo>
                <a:lnTo>
                  <a:pt x="102997" y="87756"/>
                </a:lnTo>
                <a:lnTo>
                  <a:pt x="87370" y="84327"/>
                </a:lnTo>
                <a:lnTo>
                  <a:pt x="17525" y="84327"/>
                </a:lnTo>
                <a:lnTo>
                  <a:pt x="12573" y="69087"/>
                </a:lnTo>
                <a:lnTo>
                  <a:pt x="40828" y="59949"/>
                </a:lnTo>
                <a:lnTo>
                  <a:pt x="79883" y="16255"/>
                </a:lnTo>
                <a:lnTo>
                  <a:pt x="82804" y="12953"/>
                </a:lnTo>
                <a:lnTo>
                  <a:pt x="82550" y="8000"/>
                </a:lnTo>
                <a:lnTo>
                  <a:pt x="79248" y="4952"/>
                </a:lnTo>
                <a:lnTo>
                  <a:pt x="75946" y="2031"/>
                </a:lnTo>
                <a:close/>
              </a:path>
              <a:path w="231139" h="104775">
                <a:moveTo>
                  <a:pt x="40828" y="59949"/>
                </a:moveTo>
                <a:lnTo>
                  <a:pt x="12573" y="69087"/>
                </a:lnTo>
                <a:lnTo>
                  <a:pt x="17525" y="84327"/>
                </a:lnTo>
                <a:lnTo>
                  <a:pt x="24589" y="82041"/>
                </a:lnTo>
                <a:lnTo>
                  <a:pt x="21082" y="82041"/>
                </a:lnTo>
                <a:lnTo>
                  <a:pt x="16763" y="68833"/>
                </a:lnTo>
                <a:lnTo>
                  <a:pt x="32887" y="68833"/>
                </a:lnTo>
                <a:lnTo>
                  <a:pt x="40828" y="59949"/>
                </a:lnTo>
                <a:close/>
              </a:path>
              <a:path w="231139" h="104775">
                <a:moveTo>
                  <a:pt x="45749" y="75194"/>
                </a:moveTo>
                <a:lnTo>
                  <a:pt x="17525" y="84327"/>
                </a:lnTo>
                <a:lnTo>
                  <a:pt x="87370" y="84327"/>
                </a:lnTo>
                <a:lnTo>
                  <a:pt x="45749" y="75194"/>
                </a:lnTo>
                <a:close/>
              </a:path>
              <a:path w="231139" h="104775">
                <a:moveTo>
                  <a:pt x="16763" y="68833"/>
                </a:moveTo>
                <a:lnTo>
                  <a:pt x="21082" y="82041"/>
                </a:lnTo>
                <a:lnTo>
                  <a:pt x="30243" y="71791"/>
                </a:lnTo>
                <a:lnTo>
                  <a:pt x="16763" y="68833"/>
                </a:lnTo>
                <a:close/>
              </a:path>
              <a:path w="231139" h="104775">
                <a:moveTo>
                  <a:pt x="30243" y="71791"/>
                </a:moveTo>
                <a:lnTo>
                  <a:pt x="21082" y="82041"/>
                </a:lnTo>
                <a:lnTo>
                  <a:pt x="24589" y="82041"/>
                </a:lnTo>
                <a:lnTo>
                  <a:pt x="45749" y="75194"/>
                </a:lnTo>
                <a:lnTo>
                  <a:pt x="30243" y="71791"/>
                </a:lnTo>
                <a:close/>
              </a:path>
              <a:path w="231139" h="104775">
                <a:moveTo>
                  <a:pt x="226187" y="0"/>
                </a:moveTo>
                <a:lnTo>
                  <a:pt x="40828" y="59949"/>
                </a:lnTo>
                <a:lnTo>
                  <a:pt x="30243" y="71791"/>
                </a:lnTo>
                <a:lnTo>
                  <a:pt x="45749" y="75194"/>
                </a:lnTo>
                <a:lnTo>
                  <a:pt x="231012" y="15239"/>
                </a:lnTo>
                <a:lnTo>
                  <a:pt x="226187" y="0"/>
                </a:lnTo>
                <a:close/>
              </a:path>
              <a:path w="231139" h="104775">
                <a:moveTo>
                  <a:pt x="32887" y="68833"/>
                </a:moveTo>
                <a:lnTo>
                  <a:pt x="16763" y="68833"/>
                </a:lnTo>
                <a:lnTo>
                  <a:pt x="30243" y="71791"/>
                </a:lnTo>
                <a:lnTo>
                  <a:pt x="32887" y="68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723128" y="2412515"/>
            <a:ext cx="5334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eam ne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dirty="0">
                <a:latin typeface="Arial"/>
                <a:cs typeface="Arial"/>
              </a:rPr>
              <a:t>tral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03139" y="1534611"/>
            <a:ext cx="348615" cy="528320"/>
          </a:xfrm>
          <a:custGeom>
            <a:avLst/>
            <a:gdLst/>
            <a:ahLst/>
            <a:cxnLst/>
            <a:rect l="l" t="t" r="r" b="b"/>
            <a:pathLst>
              <a:path w="348614" h="528319">
                <a:moveTo>
                  <a:pt x="9016" y="418464"/>
                </a:moveTo>
                <a:lnTo>
                  <a:pt x="5207" y="421893"/>
                </a:lnTo>
                <a:lnTo>
                  <a:pt x="5080" y="426338"/>
                </a:lnTo>
                <a:lnTo>
                  <a:pt x="0" y="528065"/>
                </a:lnTo>
                <a:lnTo>
                  <a:pt x="17755" y="519175"/>
                </a:lnTo>
                <a:lnTo>
                  <a:pt x="15366" y="519175"/>
                </a:lnTo>
                <a:lnTo>
                  <a:pt x="1905" y="510413"/>
                </a:lnTo>
                <a:lnTo>
                  <a:pt x="18135" y="485535"/>
                </a:lnTo>
                <a:lnTo>
                  <a:pt x="21082" y="427100"/>
                </a:lnTo>
                <a:lnTo>
                  <a:pt x="21209" y="422655"/>
                </a:lnTo>
                <a:lnTo>
                  <a:pt x="17907" y="418973"/>
                </a:lnTo>
                <a:lnTo>
                  <a:pt x="9016" y="418464"/>
                </a:lnTo>
                <a:close/>
              </a:path>
              <a:path w="348614" h="528319">
                <a:moveTo>
                  <a:pt x="18135" y="485535"/>
                </a:moveTo>
                <a:lnTo>
                  <a:pt x="1905" y="510413"/>
                </a:lnTo>
                <a:lnTo>
                  <a:pt x="15366" y="519175"/>
                </a:lnTo>
                <a:lnTo>
                  <a:pt x="17933" y="515238"/>
                </a:lnTo>
                <a:lnTo>
                  <a:pt x="16637" y="515238"/>
                </a:lnTo>
                <a:lnTo>
                  <a:pt x="5080" y="507618"/>
                </a:lnTo>
                <a:lnTo>
                  <a:pt x="17330" y="501483"/>
                </a:lnTo>
                <a:lnTo>
                  <a:pt x="18135" y="485535"/>
                </a:lnTo>
                <a:close/>
              </a:path>
              <a:path w="348614" h="528319">
                <a:moveTo>
                  <a:pt x="87884" y="466089"/>
                </a:moveTo>
                <a:lnTo>
                  <a:pt x="83947" y="468122"/>
                </a:lnTo>
                <a:lnTo>
                  <a:pt x="31542" y="494366"/>
                </a:lnTo>
                <a:lnTo>
                  <a:pt x="15366" y="519175"/>
                </a:lnTo>
                <a:lnTo>
                  <a:pt x="17755" y="519175"/>
                </a:lnTo>
                <a:lnTo>
                  <a:pt x="91059" y="482473"/>
                </a:lnTo>
                <a:lnTo>
                  <a:pt x="94996" y="480440"/>
                </a:lnTo>
                <a:lnTo>
                  <a:pt x="96647" y="475614"/>
                </a:lnTo>
                <a:lnTo>
                  <a:pt x="94614" y="471677"/>
                </a:lnTo>
                <a:lnTo>
                  <a:pt x="92710" y="467740"/>
                </a:lnTo>
                <a:lnTo>
                  <a:pt x="87884" y="466089"/>
                </a:lnTo>
                <a:close/>
              </a:path>
              <a:path w="348614" h="528319">
                <a:moveTo>
                  <a:pt x="17330" y="501483"/>
                </a:moveTo>
                <a:lnTo>
                  <a:pt x="5080" y="507618"/>
                </a:lnTo>
                <a:lnTo>
                  <a:pt x="16637" y="515238"/>
                </a:lnTo>
                <a:lnTo>
                  <a:pt x="17330" y="501483"/>
                </a:lnTo>
                <a:close/>
              </a:path>
              <a:path w="348614" h="528319">
                <a:moveTo>
                  <a:pt x="31542" y="494366"/>
                </a:moveTo>
                <a:lnTo>
                  <a:pt x="17330" y="501483"/>
                </a:lnTo>
                <a:lnTo>
                  <a:pt x="16637" y="515238"/>
                </a:lnTo>
                <a:lnTo>
                  <a:pt x="17933" y="515238"/>
                </a:lnTo>
                <a:lnTo>
                  <a:pt x="31542" y="494366"/>
                </a:lnTo>
                <a:close/>
              </a:path>
              <a:path w="348614" h="528319">
                <a:moveTo>
                  <a:pt x="334899" y="0"/>
                </a:moveTo>
                <a:lnTo>
                  <a:pt x="18135" y="485535"/>
                </a:lnTo>
                <a:lnTo>
                  <a:pt x="17330" y="501483"/>
                </a:lnTo>
                <a:lnTo>
                  <a:pt x="31542" y="494366"/>
                </a:lnTo>
                <a:lnTo>
                  <a:pt x="348234" y="8636"/>
                </a:lnTo>
                <a:lnTo>
                  <a:pt x="334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76880" y="1184655"/>
            <a:ext cx="581025" cy="378460"/>
          </a:xfrm>
          <a:custGeom>
            <a:avLst/>
            <a:gdLst/>
            <a:ahLst/>
            <a:cxnLst/>
            <a:rect l="l" t="t" r="r" b="b"/>
            <a:pathLst>
              <a:path w="581025" h="378459">
                <a:moveTo>
                  <a:pt x="76526" y="28680"/>
                </a:moveTo>
                <a:lnTo>
                  <a:pt x="75731" y="47750"/>
                </a:lnTo>
                <a:lnTo>
                  <a:pt x="86487" y="48387"/>
                </a:lnTo>
                <a:lnTo>
                  <a:pt x="114173" y="51308"/>
                </a:lnTo>
                <a:lnTo>
                  <a:pt x="168275" y="59690"/>
                </a:lnTo>
                <a:lnTo>
                  <a:pt x="220344" y="71120"/>
                </a:lnTo>
                <a:lnTo>
                  <a:pt x="269620" y="85471"/>
                </a:lnTo>
                <a:lnTo>
                  <a:pt x="316102" y="102362"/>
                </a:lnTo>
                <a:lnTo>
                  <a:pt x="359537" y="121793"/>
                </a:lnTo>
                <a:lnTo>
                  <a:pt x="399414" y="143637"/>
                </a:lnTo>
                <a:lnTo>
                  <a:pt x="435610" y="167513"/>
                </a:lnTo>
                <a:lnTo>
                  <a:pt x="467741" y="193421"/>
                </a:lnTo>
                <a:lnTo>
                  <a:pt x="495681" y="220980"/>
                </a:lnTo>
                <a:lnTo>
                  <a:pt x="528827" y="265176"/>
                </a:lnTo>
                <a:lnTo>
                  <a:pt x="550926" y="312166"/>
                </a:lnTo>
                <a:lnTo>
                  <a:pt x="561339" y="361442"/>
                </a:lnTo>
                <a:lnTo>
                  <a:pt x="561975" y="378206"/>
                </a:lnTo>
                <a:lnTo>
                  <a:pt x="581025" y="377444"/>
                </a:lnTo>
                <a:lnTo>
                  <a:pt x="574039" y="322834"/>
                </a:lnTo>
                <a:lnTo>
                  <a:pt x="554101" y="271272"/>
                </a:lnTo>
                <a:lnTo>
                  <a:pt x="534288" y="238633"/>
                </a:lnTo>
                <a:lnTo>
                  <a:pt x="509396" y="207772"/>
                </a:lnTo>
                <a:lnTo>
                  <a:pt x="480060" y="178816"/>
                </a:lnTo>
                <a:lnTo>
                  <a:pt x="446405" y="151892"/>
                </a:lnTo>
                <a:lnTo>
                  <a:pt x="408813" y="127000"/>
                </a:lnTo>
                <a:lnTo>
                  <a:pt x="367664" y="104648"/>
                </a:lnTo>
                <a:lnTo>
                  <a:pt x="322961" y="84582"/>
                </a:lnTo>
                <a:lnTo>
                  <a:pt x="275208" y="67310"/>
                </a:lnTo>
                <a:lnTo>
                  <a:pt x="224662" y="52578"/>
                </a:lnTo>
                <a:lnTo>
                  <a:pt x="171576" y="41021"/>
                </a:lnTo>
                <a:lnTo>
                  <a:pt x="116205" y="32385"/>
                </a:lnTo>
                <a:lnTo>
                  <a:pt x="87630" y="29337"/>
                </a:lnTo>
                <a:lnTo>
                  <a:pt x="76526" y="28680"/>
                </a:lnTo>
                <a:close/>
              </a:path>
              <a:path w="581025" h="378459">
                <a:moveTo>
                  <a:pt x="77724" y="0"/>
                </a:moveTo>
                <a:lnTo>
                  <a:pt x="0" y="34925"/>
                </a:lnTo>
                <a:lnTo>
                  <a:pt x="74549" y="76073"/>
                </a:lnTo>
                <a:lnTo>
                  <a:pt x="75731" y="47750"/>
                </a:lnTo>
                <a:lnTo>
                  <a:pt x="62864" y="46990"/>
                </a:lnTo>
                <a:lnTo>
                  <a:pt x="64007" y="27940"/>
                </a:lnTo>
                <a:lnTo>
                  <a:pt x="76557" y="27940"/>
                </a:lnTo>
                <a:lnTo>
                  <a:pt x="77724" y="0"/>
                </a:lnTo>
                <a:close/>
              </a:path>
              <a:path w="581025" h="378459">
                <a:moveTo>
                  <a:pt x="64007" y="27940"/>
                </a:moveTo>
                <a:lnTo>
                  <a:pt x="62864" y="46990"/>
                </a:lnTo>
                <a:lnTo>
                  <a:pt x="75731" y="47750"/>
                </a:lnTo>
                <a:lnTo>
                  <a:pt x="76526" y="28680"/>
                </a:lnTo>
                <a:lnTo>
                  <a:pt x="64007" y="27940"/>
                </a:lnTo>
                <a:close/>
              </a:path>
              <a:path w="581025" h="378459">
                <a:moveTo>
                  <a:pt x="76557" y="27940"/>
                </a:moveTo>
                <a:lnTo>
                  <a:pt x="64007" y="27940"/>
                </a:lnTo>
                <a:lnTo>
                  <a:pt x="76526" y="28680"/>
                </a:lnTo>
                <a:lnTo>
                  <a:pt x="76557" y="27940"/>
                </a:lnTo>
                <a:close/>
              </a:path>
            </a:pathLst>
          </a:custGeom>
          <a:solidFill>
            <a:srgbClr val="2C2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669794" y="1021564"/>
            <a:ext cx="3521075" cy="431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C2CB8"/>
                </a:solidFill>
                <a:latin typeface="Arial"/>
                <a:cs typeface="Arial"/>
              </a:rPr>
              <a:t>rota</a:t>
            </a:r>
            <a:r>
              <a:rPr sz="1800" spc="-10" dirty="0">
                <a:solidFill>
                  <a:srgbClr val="2C2CB8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2C2CB8"/>
                </a:solidFill>
                <a:latin typeface="Arial"/>
                <a:cs typeface="Arial"/>
              </a:rPr>
              <a:t>ion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ts val="1430"/>
              </a:lnSpc>
              <a:spcBef>
                <a:spcPts val="140"/>
              </a:spcBef>
            </a:pP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dirty="0">
                <a:latin typeface="Arial"/>
                <a:cs typeface="Arial"/>
              </a:rPr>
              <a:t>tral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2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Linear stability analysis of </a:t>
            </a:r>
            <a:r>
              <a:rPr lang="en-US" sz="2800" dirty="0" err="1" smtClean="0"/>
              <a:t>fishbones</a:t>
            </a:r>
            <a:r>
              <a:rPr lang="en-US" sz="2800" dirty="0" smtClean="0"/>
              <a:t> with M3D-K </a:t>
            </a:r>
            <a:br>
              <a:rPr lang="en-US" sz="2800" dirty="0" smtClean="0"/>
            </a:br>
            <a:r>
              <a:rPr lang="en-US" sz="2800" dirty="0" smtClean="0"/>
              <a:t>finds rotation / rotation shear destabilizing at elevated q</a:t>
            </a:r>
            <a:endParaRPr lang="en-US" sz="2800" dirty="0"/>
          </a:p>
        </p:txBody>
      </p:sp>
      <p:pic>
        <p:nvPicPr>
          <p:cNvPr id="4" name="Content Placeholder 18" descr="qmin_beta_co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0" b="-4930"/>
          <a:stretch>
            <a:fillRect/>
          </a:stretch>
        </p:blipFill>
        <p:spPr>
          <a:xfrm>
            <a:off x="886178" y="1066800"/>
            <a:ext cx="7343422" cy="4038600"/>
          </a:xfrm>
          <a:prstGeom prst="rect">
            <a:avLst/>
          </a:prstGeom>
        </p:spPr>
      </p:pic>
      <p:pic>
        <p:nvPicPr>
          <p:cNvPr id="7" name="Picture 6" descr="time=300.50, U_qmin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136" y="4648200"/>
            <a:ext cx="1462864" cy="1828799"/>
          </a:xfrm>
          <a:prstGeom prst="rect">
            <a:avLst/>
          </a:prstGeom>
        </p:spPr>
      </p:pic>
      <p:pic>
        <p:nvPicPr>
          <p:cNvPr id="8" name="Picture 7" descr="time=300.50, U_rotation_o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" y="4648200"/>
            <a:ext cx="1498662" cy="1873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800" y="1524000"/>
            <a:ext cx="11430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Guoyong</a:t>
            </a:r>
            <a:r>
              <a:rPr lang="en-US" sz="1200" i="1" dirty="0" smtClean="0"/>
              <a:t> Fu, Feng Wang</a:t>
            </a:r>
          </a:p>
          <a:p>
            <a:pPr algn="ctr"/>
            <a:r>
              <a:rPr lang="en-US" sz="900" b="1" i="1" dirty="0" smtClean="0"/>
              <a:t>NSTX-U / </a:t>
            </a:r>
            <a:r>
              <a:rPr lang="en-US" sz="900" b="1" i="1" dirty="0"/>
              <a:t>theory </a:t>
            </a:r>
            <a:r>
              <a:rPr lang="en-US" sz="900" b="1" i="1" dirty="0" smtClean="0"/>
              <a:t>partnership</a:t>
            </a:r>
            <a:endParaRPr lang="en-US" sz="1100" b="1" i="1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651936" y="5105400"/>
            <a:ext cx="5029200" cy="12954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Eigenfunction</a:t>
            </a:r>
            <a:r>
              <a:rPr lang="en-US" sz="2000" dirty="0" smtClean="0"/>
              <a:t> broadens with rotation</a:t>
            </a:r>
          </a:p>
          <a:p>
            <a:pPr lvl="1"/>
            <a:r>
              <a:rPr lang="en-US" sz="1600" dirty="0" smtClean="0"/>
              <a:t>Enhanced fast-ion transport or triggering / seeding of tearing modes?  </a:t>
            </a:r>
          </a:p>
          <a:p>
            <a:pPr lvl="1"/>
            <a:r>
              <a:rPr lang="en-US" sz="1600" dirty="0" smtClean="0"/>
              <a:t>Next step:  investigate with non-linear runs.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7162800" y="5105400"/>
            <a:ext cx="381000" cy="304800"/>
          </a:xfrm>
          <a:prstGeom prst="rightArrow">
            <a:avLst>
              <a:gd name="adj1" fmla="val 500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New “kick” model for fast-ion transport predicts different </a:t>
            </a:r>
            <a:br>
              <a:rPr lang="en-US" sz="2800" dirty="0" smtClean="0"/>
            </a:br>
            <a:r>
              <a:rPr lang="en-US" sz="2800" dirty="0" smtClean="0"/>
              <a:t>J</a:t>
            </a:r>
            <a:r>
              <a:rPr lang="en-US" sz="2800" baseline="-25000" dirty="0" smtClean="0"/>
              <a:t>NB</a:t>
            </a:r>
            <a:r>
              <a:rPr lang="en-US" sz="2800" dirty="0" smtClean="0"/>
              <a:t>, ion/electron power split, inferred thermal transport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4532"/>
            <a:ext cx="8153400" cy="546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783079" y="1066799"/>
            <a:ext cx="5532120" cy="4724399"/>
            <a:chOff x="6244165" y="1143000"/>
            <a:chExt cx="3073400" cy="2624665"/>
          </a:xfrm>
        </p:grpSpPr>
        <p:pic>
          <p:nvPicPr>
            <p:cNvPr id="14351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20518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electron </a:t>
              </a:r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4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20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5907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8985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800" i="0">
                <a:solidFill>
                  <a:srgbClr val="FF0000"/>
                </a:solidFill>
              </a:endParaRPr>
            </a:p>
          </p:txBody>
        </p:sp>
        <p:sp>
          <p:nvSpPr>
            <p:cNvPr id="14355" name="Arc 13"/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2000" i="0"/>
            </a:p>
          </p:txBody>
        </p:sp>
        <p:sp>
          <p:nvSpPr>
            <p:cNvPr id="14356" name="Line 14"/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7" name="Line 15"/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9" name="Text Box 17"/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104729" cy="20518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140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  <a:endParaRPr lang="en-US" sz="1400" i="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14361" name="Text Box 19"/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5907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63" name="Line 21"/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0518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FF0000"/>
                  </a:solidFill>
                </a:rPr>
                <a:t>NSTX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200" y="5939135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Major motivation for NSTX/MAST Upgrades: 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if confinement trend continues, or is like conventional 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54</a:t>
            </a:fld>
            <a:endParaRPr lang="en-US" sz="1000" i="0" dirty="0"/>
          </a:p>
        </p:txBody>
      </p:sp>
    </p:spTree>
    <p:extLst>
      <p:ext uri="{BB962C8B-B14F-4D97-AF65-F5344CB8AC3E}">
        <p14:creationId xmlns:p14="http://schemas.microsoft.com/office/powerpoint/2010/main" val="3613984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NSTX achieved 70% “transformer-less” current drive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100" dirty="0" smtClean="0">
                <a:solidFill>
                  <a:srgbClr val="C00000"/>
                </a:solidFill>
              </a:rPr>
              <a:t>Will NSTX-U achieve 100% as predicted by simulations?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Steady-state operation required for ST,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or </a:t>
            </a:r>
            <a:r>
              <a:rPr lang="en-US" sz="2600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stellarator</a:t>
            </a:r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FNSF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61161" y="1135559"/>
            <a:ext cx="7068439" cy="4579036"/>
            <a:chOff x="1161161" y="1135559"/>
            <a:chExt cx="7068439" cy="4579036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777893" y="1135559"/>
              <a:ext cx="5606374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365760" rIns="81994" bIns="9144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000000"/>
                  </a:solidFill>
                </a:rPr>
                <a:t>TRANSP Contours </a:t>
              </a:r>
              <a:r>
                <a:rPr lang="en-US" sz="2000" i="0" dirty="0">
                  <a:solidFill>
                    <a:srgbClr val="000000"/>
                  </a:solidFill>
                </a:rPr>
                <a:t>of Non-Inductive Fraction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310531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1161" y="1882777"/>
              <a:ext cx="1333500" cy="38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8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28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1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9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predicting T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using reduced </a:t>
            </a:r>
            <a:r>
              <a:rPr lang="en-US" sz="28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regimes where single micro-instability is dominant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62" y="2819399"/>
            <a:ext cx="5170564" cy="3629413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model for micro-tearing </a:t>
            </a:r>
            <a:r>
              <a:rPr lang="en-US" sz="22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sz="2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(Rebut-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Lallia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-Watkins (RLW) - 1988)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shows reasonable agreement between  predicted &amp; measured T</a:t>
            </a:r>
            <a:r>
              <a:rPr 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for r/a &gt; 0.3</a:t>
            </a:r>
          </a:p>
          <a:p>
            <a:pPr marL="457200" lvl="1" indent="-228600"/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c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&gt;&gt; RLW must be used in core to match central T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may be due to GAE/CAE</a:t>
            </a:r>
          </a:p>
          <a:p>
            <a:pPr marL="457200" lvl="1" indent="-228600"/>
            <a:endParaRPr lang="en-US" sz="1100" dirty="0" smtClean="0"/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ETG models in low-</a:t>
            </a:r>
            <a:r>
              <a:rPr lang="en-US" sz="22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L-modes also show reasonable T</a:t>
            </a:r>
            <a:r>
              <a:rPr 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agreement for r/a &gt; 0.3 (not shown)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Content Placeholder 2"/>
          <p:cNvSpPr txBox="1">
            <a:spLocks/>
          </p:cNvSpPr>
          <p:nvPr/>
        </p:nvSpPr>
        <p:spPr bwMode="auto">
          <a:xfrm>
            <a:off x="76199" y="1066800"/>
            <a:ext cx="5191125" cy="99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342820" marR="0" lvl="0" indent="-34282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Linear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gyrokinetic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simulations find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microtearing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unstable in mid-radius region of high-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collisionality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H-modes</a:t>
            </a:r>
          </a:p>
        </p:txBody>
      </p:sp>
      <p:sp>
        <p:nvSpPr>
          <p:cNvPr id="609" name="Content Placeholder 2"/>
          <p:cNvSpPr txBox="1">
            <a:spLocks/>
          </p:cNvSpPr>
          <p:nvPr/>
        </p:nvSpPr>
        <p:spPr bwMode="auto">
          <a:xfrm>
            <a:off x="76200" y="2057400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5715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Other micro-instabilities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subdominant at this location for this class of discharge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4986225" y="6231007"/>
            <a:ext cx="1143000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S. Kaye</a:t>
            </a:r>
            <a:endParaRPr lang="en-US" sz="1600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83620" y="994624"/>
            <a:ext cx="3925443" cy="5614914"/>
            <a:chOff x="5083620" y="994624"/>
            <a:chExt cx="3925443" cy="5614914"/>
          </a:xfrm>
        </p:grpSpPr>
        <p:cxnSp>
          <p:nvCxnSpPr>
            <p:cNvPr id="611" name="Straight Connector 610"/>
            <p:cNvCxnSpPr/>
            <p:nvPr/>
          </p:nvCxnSpPr>
          <p:spPr bwMode="auto">
            <a:xfrm flipH="1">
              <a:off x="8153400" y="2975824"/>
              <a:ext cx="533400" cy="533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3" name="Straight Connector 612"/>
            <p:cNvCxnSpPr/>
            <p:nvPr/>
          </p:nvCxnSpPr>
          <p:spPr bwMode="auto">
            <a:xfrm>
              <a:off x="6324600" y="2975824"/>
              <a:ext cx="762000" cy="533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18" name="Group 617"/>
            <p:cNvGrpSpPr/>
            <p:nvPr/>
          </p:nvGrpSpPr>
          <p:grpSpPr>
            <a:xfrm>
              <a:off x="5715000" y="994624"/>
              <a:ext cx="2971800" cy="2133600"/>
              <a:chOff x="6019800" y="4114800"/>
              <a:chExt cx="2673350" cy="2051050"/>
            </a:xfrm>
          </p:grpSpPr>
          <p:sp>
            <p:nvSpPr>
              <p:cNvPr id="619" name="Freeform 6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0"/>
                  </a:cxn>
                </a:cxnLst>
                <a:rect l="0" t="0" r="r" b="b"/>
                <a:pathLst>
                  <a:path w="2250" h="1689"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lnTo>
                      <a:pt x="2250" y="1689"/>
                    </a:lnTo>
                    <a:lnTo>
                      <a:pt x="0" y="16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0" name="Freeform 7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0"/>
                  </a:cxn>
                  <a:cxn ang="0">
                    <a:pos x="0" y="168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lnTo>
                      <a:pt x="2250" y="0"/>
                    </a:lnTo>
                    <a:lnTo>
                      <a:pt x="0" y="0"/>
                    </a:lnTo>
                    <a:lnTo>
                      <a:pt x="0" y="168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1" name="Freeform 8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21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67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21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2" name="Freeform 9"/>
              <p:cNvSpPr>
                <a:spLocks noEditPoints="1"/>
              </p:cNvSpPr>
              <p:nvPr/>
            </p:nvSpPr>
            <p:spPr bwMode="auto">
              <a:xfrm>
                <a:off x="67151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3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3" name="Freeform 10"/>
              <p:cNvSpPr>
                <a:spLocks/>
              </p:cNvSpPr>
              <p:nvPr/>
            </p:nvSpPr>
            <p:spPr bwMode="auto">
              <a:xfrm>
                <a:off x="6808788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4" name="Freeform 11"/>
              <p:cNvSpPr>
                <a:spLocks noEditPoints="1"/>
              </p:cNvSpPr>
              <p:nvPr/>
            </p:nvSpPr>
            <p:spPr bwMode="auto">
              <a:xfrm>
                <a:off x="6842125" y="5859463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2" y="72"/>
                  </a:cxn>
                  <a:cxn ang="0">
                    <a:pos x="48" y="72"/>
                  </a:cxn>
                  <a:cxn ang="0">
                    <a:pos x="48" y="112"/>
                  </a:cxn>
                  <a:cxn ang="0">
                    <a:pos x="48" y="112"/>
                  </a:cxn>
                  <a:cxn ang="0">
                    <a:pos x="48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2" y="0"/>
                  </a:cxn>
                  <a:cxn ang="0">
                    <a:pos x="62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2" y="84"/>
                  </a:cxn>
                  <a:cxn ang="0">
                    <a:pos x="62" y="112"/>
                  </a:cxn>
                  <a:cxn ang="0">
                    <a:pos x="48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2" y="72"/>
                    </a:lnTo>
                    <a:lnTo>
                      <a:pt x="48" y="72"/>
                    </a:lnTo>
                    <a:close/>
                    <a:moveTo>
                      <a:pt x="48" y="112"/>
                    </a:moveTo>
                    <a:lnTo>
                      <a:pt x="48" y="112"/>
                    </a:lnTo>
                    <a:lnTo>
                      <a:pt x="48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2" y="0"/>
                    </a:lnTo>
                    <a:lnTo>
                      <a:pt x="62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2" y="84"/>
                    </a:lnTo>
                    <a:lnTo>
                      <a:pt x="62" y="112"/>
                    </a:lnTo>
                    <a:lnTo>
                      <a:pt x="48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5" name="Freeform 12"/>
              <p:cNvSpPr>
                <a:spLocks noEditPoints="1"/>
              </p:cNvSpPr>
              <p:nvPr/>
            </p:nvSpPr>
            <p:spPr bwMode="auto">
              <a:xfrm>
                <a:off x="687228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8" y="1689"/>
                  </a:cxn>
                  <a:cxn ang="0">
                    <a:pos x="58" y="1689"/>
                  </a:cxn>
                  <a:cxn ang="0">
                    <a:pos x="58" y="1654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58" y="33"/>
                  </a:cxn>
                  <a:cxn ang="0">
                    <a:pos x="116" y="1689"/>
                  </a:cxn>
                  <a:cxn ang="0">
                    <a:pos x="116" y="1689"/>
                  </a:cxn>
                  <a:cxn ang="0">
                    <a:pos x="116" y="1654"/>
                  </a:cxn>
                  <a:cxn ang="0">
                    <a:pos x="116" y="0"/>
                  </a:cxn>
                  <a:cxn ang="0">
                    <a:pos x="116" y="0"/>
                  </a:cxn>
                  <a:cxn ang="0">
                    <a:pos x="116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7" y="1689"/>
                  </a:cxn>
                  <a:cxn ang="0">
                    <a:pos x="347" y="1689"/>
                  </a:cxn>
                  <a:cxn ang="0">
                    <a:pos x="347" y="1654"/>
                  </a:cxn>
                  <a:cxn ang="0">
                    <a:pos x="347" y="0"/>
                  </a:cxn>
                  <a:cxn ang="0">
                    <a:pos x="347" y="0"/>
                  </a:cxn>
                  <a:cxn ang="0">
                    <a:pos x="347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1" y="1689"/>
                  </a:cxn>
                  <a:cxn ang="0">
                    <a:pos x="461" y="1689"/>
                  </a:cxn>
                  <a:cxn ang="0">
                    <a:pos x="461" y="1654"/>
                  </a:cxn>
                  <a:cxn ang="0">
                    <a:pos x="461" y="0"/>
                  </a:cxn>
                  <a:cxn ang="0">
                    <a:pos x="461" y="0"/>
                  </a:cxn>
                  <a:cxn ang="0">
                    <a:pos x="461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8" y="1689"/>
                    </a:moveTo>
                    <a:lnTo>
                      <a:pt x="58" y="1689"/>
                    </a:lnTo>
                    <a:lnTo>
                      <a:pt x="58" y="1654"/>
                    </a:lnTo>
                    <a:moveTo>
                      <a:pt x="58" y="0"/>
                    </a:moveTo>
                    <a:lnTo>
                      <a:pt x="58" y="0"/>
                    </a:lnTo>
                    <a:lnTo>
                      <a:pt x="58" y="33"/>
                    </a:lnTo>
                    <a:moveTo>
                      <a:pt x="116" y="1689"/>
                    </a:moveTo>
                    <a:lnTo>
                      <a:pt x="116" y="1689"/>
                    </a:lnTo>
                    <a:lnTo>
                      <a:pt x="116" y="1654"/>
                    </a:lnTo>
                    <a:moveTo>
                      <a:pt x="116" y="0"/>
                    </a:moveTo>
                    <a:lnTo>
                      <a:pt x="116" y="0"/>
                    </a:lnTo>
                    <a:lnTo>
                      <a:pt x="116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7" y="1689"/>
                    </a:moveTo>
                    <a:lnTo>
                      <a:pt x="347" y="1689"/>
                    </a:lnTo>
                    <a:lnTo>
                      <a:pt x="347" y="1654"/>
                    </a:lnTo>
                    <a:moveTo>
                      <a:pt x="347" y="0"/>
                    </a:moveTo>
                    <a:lnTo>
                      <a:pt x="347" y="0"/>
                    </a:lnTo>
                    <a:lnTo>
                      <a:pt x="347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1" y="1689"/>
                    </a:moveTo>
                    <a:lnTo>
                      <a:pt x="461" y="1689"/>
                    </a:lnTo>
                    <a:lnTo>
                      <a:pt x="461" y="1654"/>
                    </a:lnTo>
                    <a:moveTo>
                      <a:pt x="461" y="0"/>
                    </a:moveTo>
                    <a:lnTo>
                      <a:pt x="461" y="0"/>
                    </a:lnTo>
                    <a:lnTo>
                      <a:pt x="461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6" name="Freeform 13"/>
              <p:cNvSpPr>
                <a:spLocks noEditPoints="1"/>
              </p:cNvSpPr>
              <p:nvPr/>
            </p:nvSpPr>
            <p:spPr bwMode="auto">
              <a:xfrm>
                <a:off x="726757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70" y="93"/>
                    </a:cubicBezTo>
                    <a:cubicBezTo>
                      <a:pt x="63" y="107"/>
                      <a:pt x="52" y="115"/>
                      <a:pt x="38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0" y="13"/>
                      <a:pt x="24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2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7" name="Freeform 14"/>
              <p:cNvSpPr>
                <a:spLocks/>
              </p:cNvSpPr>
              <p:nvPr/>
            </p:nvSpPr>
            <p:spPr bwMode="auto">
              <a:xfrm>
                <a:off x="73596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8" name="Freeform 15"/>
              <p:cNvSpPr>
                <a:spLocks/>
              </p:cNvSpPr>
              <p:nvPr/>
            </p:nvSpPr>
            <p:spPr bwMode="auto">
              <a:xfrm>
                <a:off x="7394575" y="5861050"/>
                <a:ext cx="73025" cy="107950"/>
              </a:xfrm>
              <a:custGeom>
                <a:avLst/>
                <a:gdLst/>
                <a:ahLst/>
                <a:cxnLst>
                  <a:cxn ang="0">
                    <a:pos x="15" y="81"/>
                  </a:cxn>
                  <a:cxn ang="0">
                    <a:pos x="15" y="81"/>
                  </a:cxn>
                  <a:cxn ang="0">
                    <a:pos x="26" y="98"/>
                  </a:cxn>
                  <a:cxn ang="0">
                    <a:pos x="37" y="100"/>
                  </a:cxn>
                  <a:cxn ang="0">
                    <a:pos x="56" y="92"/>
                  </a:cxn>
                  <a:cxn ang="0">
                    <a:pos x="62" y="75"/>
                  </a:cxn>
                  <a:cxn ang="0">
                    <a:pos x="55" y="57"/>
                  </a:cxn>
                  <a:cxn ang="0">
                    <a:pos x="38" y="50"/>
                  </a:cxn>
                  <a:cxn ang="0">
                    <a:pos x="25" y="53"/>
                  </a:cxn>
                  <a:cxn ang="0">
                    <a:pos x="16" y="61"/>
                  </a:cxn>
                  <a:cxn ang="0">
                    <a:pos x="4" y="60"/>
                  </a:cxn>
                  <a:cxn ang="0">
                    <a:pos x="13" y="0"/>
                  </a:cxn>
                  <a:cxn ang="0">
                    <a:pos x="71" y="0"/>
                  </a:cxn>
                  <a:cxn ang="0">
                    <a:pos x="71" y="14"/>
                  </a:cxn>
                  <a:cxn ang="0">
                    <a:pos x="23" y="14"/>
                  </a:cxn>
                  <a:cxn ang="0">
                    <a:pos x="19" y="45"/>
                  </a:cxn>
                  <a:cxn ang="0">
                    <a:pos x="26" y="40"/>
                  </a:cxn>
                  <a:cxn ang="0">
                    <a:pos x="40" y="38"/>
                  </a:cxn>
                  <a:cxn ang="0">
                    <a:pos x="66" y="47"/>
                  </a:cxn>
                  <a:cxn ang="0">
                    <a:pos x="77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5"/>
                  </a:cxn>
                  <a:cxn ang="0">
                    <a:pos x="0" y="81"/>
                  </a:cxn>
                  <a:cxn ang="0">
                    <a:pos x="15" y="81"/>
                  </a:cxn>
                </a:cxnLst>
                <a:rect l="0" t="0" r="r" b="b"/>
                <a:pathLst>
                  <a:path w="77" h="112">
                    <a:moveTo>
                      <a:pt x="15" y="81"/>
                    </a:moveTo>
                    <a:lnTo>
                      <a:pt x="15" y="81"/>
                    </a:lnTo>
                    <a:cubicBezTo>
                      <a:pt x="16" y="89"/>
                      <a:pt x="19" y="95"/>
                      <a:pt x="26" y="98"/>
                    </a:cubicBezTo>
                    <a:cubicBezTo>
                      <a:pt x="29" y="99"/>
                      <a:pt x="33" y="100"/>
                      <a:pt x="37" y="100"/>
                    </a:cubicBezTo>
                    <a:cubicBezTo>
                      <a:pt x="46" y="100"/>
                      <a:pt x="52" y="97"/>
                      <a:pt x="56" y="92"/>
                    </a:cubicBezTo>
                    <a:cubicBezTo>
                      <a:pt x="60" y="87"/>
                      <a:pt x="62" y="81"/>
                      <a:pt x="62" y="75"/>
                    </a:cubicBezTo>
                    <a:cubicBezTo>
                      <a:pt x="62" y="67"/>
                      <a:pt x="59" y="61"/>
                      <a:pt x="55" y="57"/>
                    </a:cubicBezTo>
                    <a:cubicBezTo>
                      <a:pt x="50" y="52"/>
                      <a:pt x="44" y="50"/>
                      <a:pt x="38" y="50"/>
                    </a:cubicBezTo>
                    <a:cubicBezTo>
                      <a:pt x="33" y="50"/>
                      <a:pt x="29" y="51"/>
                      <a:pt x="25" y="53"/>
                    </a:cubicBezTo>
                    <a:cubicBezTo>
                      <a:pt x="22" y="55"/>
                      <a:pt x="19" y="57"/>
                      <a:pt x="16" y="61"/>
                    </a:cubicBezTo>
                    <a:lnTo>
                      <a:pt x="4" y="60"/>
                    </a:lnTo>
                    <a:lnTo>
                      <a:pt x="13" y="0"/>
                    </a:lnTo>
                    <a:lnTo>
                      <a:pt x="71" y="0"/>
                    </a:lnTo>
                    <a:lnTo>
                      <a:pt x="71" y="14"/>
                    </a:lnTo>
                    <a:lnTo>
                      <a:pt x="23" y="14"/>
                    </a:lnTo>
                    <a:lnTo>
                      <a:pt x="19" y="45"/>
                    </a:lnTo>
                    <a:cubicBezTo>
                      <a:pt x="21" y="43"/>
                      <a:pt x="24" y="41"/>
                      <a:pt x="26" y="40"/>
                    </a:cubicBezTo>
                    <a:cubicBezTo>
                      <a:pt x="30" y="38"/>
                      <a:pt x="35" y="38"/>
                      <a:pt x="40" y="38"/>
                    </a:cubicBezTo>
                    <a:cubicBezTo>
                      <a:pt x="50" y="38"/>
                      <a:pt x="59" y="41"/>
                      <a:pt x="66" y="47"/>
                    </a:cubicBezTo>
                    <a:cubicBezTo>
                      <a:pt x="73" y="54"/>
                      <a:pt x="77" y="62"/>
                      <a:pt x="77" y="72"/>
                    </a:cubicBezTo>
                    <a:cubicBezTo>
                      <a:pt x="77" y="83"/>
                      <a:pt x="74" y="92"/>
                      <a:pt x="67" y="100"/>
                    </a:cubicBezTo>
                    <a:cubicBezTo>
                      <a:pt x="61" y="108"/>
                      <a:pt x="50" y="112"/>
                      <a:pt x="36" y="112"/>
                    </a:cubicBezTo>
                    <a:cubicBezTo>
                      <a:pt x="27" y="112"/>
                      <a:pt x="19" y="110"/>
                      <a:pt x="12" y="105"/>
                    </a:cubicBezTo>
                    <a:cubicBezTo>
                      <a:pt x="5" y="100"/>
                      <a:pt x="1" y="92"/>
                      <a:pt x="0" y="81"/>
                    </a:cubicBezTo>
                    <a:lnTo>
                      <a:pt x="15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9" name="Freeform 16"/>
              <p:cNvSpPr>
                <a:spLocks noEditPoints="1"/>
              </p:cNvSpPr>
              <p:nvPr/>
            </p:nvSpPr>
            <p:spPr bwMode="auto">
              <a:xfrm>
                <a:off x="742473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20" y="1689"/>
                  </a:cxn>
                  <a:cxn ang="0">
                    <a:pos x="520" y="1689"/>
                  </a:cxn>
                  <a:cxn ang="0">
                    <a:pos x="520" y="1621"/>
                  </a:cxn>
                  <a:cxn ang="0">
                    <a:pos x="520" y="0"/>
                  </a:cxn>
                  <a:cxn ang="0">
                    <a:pos x="520" y="0"/>
                  </a:cxn>
                  <a:cxn ang="0">
                    <a:pos x="520" y="67"/>
                  </a:cxn>
                </a:cxnLst>
                <a:rect l="0" t="0" r="r" b="b"/>
                <a:pathLst>
                  <a:path w="52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20" y="1689"/>
                    </a:moveTo>
                    <a:lnTo>
                      <a:pt x="520" y="1689"/>
                    </a:lnTo>
                    <a:lnTo>
                      <a:pt x="520" y="1621"/>
                    </a:lnTo>
                    <a:moveTo>
                      <a:pt x="520" y="0"/>
                    </a:moveTo>
                    <a:lnTo>
                      <a:pt x="520" y="0"/>
                    </a:lnTo>
                    <a:lnTo>
                      <a:pt x="520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0" name="Freeform 17"/>
              <p:cNvSpPr>
                <a:spLocks noEditPoints="1"/>
              </p:cNvSpPr>
              <p:nvPr/>
            </p:nvSpPr>
            <p:spPr bwMode="auto">
              <a:xfrm>
                <a:off x="78200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69" y="93"/>
                  </a:cxn>
                  <a:cxn ang="0">
                    <a:pos x="37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4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7" y="102"/>
                  </a:cxn>
                  <a:cxn ang="0">
                    <a:pos x="37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6" y="25"/>
                  </a:cxn>
                  <a:cxn ang="0">
                    <a:pos x="38" y="13"/>
                  </a:cxn>
                  <a:cxn ang="0">
                    <a:pos x="20" y="25"/>
                  </a:cxn>
                  <a:cxn ang="0">
                    <a:pos x="15" y="59"/>
                  </a:cxn>
                  <a:cxn ang="0">
                    <a:pos x="18" y="86"/>
                  </a:cxn>
                  <a:cxn ang="0">
                    <a:pos x="37" y="102"/>
                  </a:cxn>
                  <a:cxn ang="0">
                    <a:pos x="37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69" y="93"/>
                    </a:cubicBezTo>
                    <a:cubicBezTo>
                      <a:pt x="63" y="107"/>
                      <a:pt x="52" y="115"/>
                      <a:pt x="37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4" y="26"/>
                    </a:cubicBezTo>
                    <a:cubicBezTo>
                      <a:pt x="10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7" y="102"/>
                    </a:moveTo>
                    <a:lnTo>
                      <a:pt x="37" y="102"/>
                    </a:lnTo>
                    <a:cubicBezTo>
                      <a:pt x="45" y="102"/>
                      <a:pt x="50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6" y="25"/>
                    </a:cubicBezTo>
                    <a:cubicBezTo>
                      <a:pt x="53" y="17"/>
                      <a:pt x="47" y="13"/>
                      <a:pt x="38" y="13"/>
                    </a:cubicBezTo>
                    <a:cubicBezTo>
                      <a:pt x="30" y="13"/>
                      <a:pt x="24" y="17"/>
                      <a:pt x="20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8" y="86"/>
                    </a:cubicBezTo>
                    <a:cubicBezTo>
                      <a:pt x="22" y="97"/>
                      <a:pt x="28" y="102"/>
                      <a:pt x="37" y="102"/>
                    </a:cubicBezTo>
                    <a:lnTo>
                      <a:pt x="37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1" name="Freeform 18"/>
              <p:cNvSpPr>
                <a:spLocks/>
              </p:cNvSpPr>
              <p:nvPr/>
            </p:nvSpPr>
            <p:spPr bwMode="auto">
              <a:xfrm>
                <a:off x="7913688" y="5951538"/>
                <a:ext cx="14288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2" name="Freeform 19"/>
              <p:cNvSpPr>
                <a:spLocks noEditPoints="1"/>
              </p:cNvSpPr>
              <p:nvPr/>
            </p:nvSpPr>
            <p:spPr bwMode="auto">
              <a:xfrm>
                <a:off x="7948613" y="5859463"/>
                <a:ext cx="73025" cy="10953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66" y="10"/>
                  </a:cxn>
                  <a:cxn ang="0">
                    <a:pos x="74" y="29"/>
                  </a:cxn>
                  <a:cxn ang="0">
                    <a:pos x="60" y="29"/>
                  </a:cxn>
                  <a:cxn ang="0">
                    <a:pos x="56" y="19"/>
                  </a:cxn>
                  <a:cxn ang="0">
                    <a:pos x="41" y="12"/>
                  </a:cxn>
                  <a:cxn ang="0">
                    <a:pos x="22" y="23"/>
                  </a:cxn>
                  <a:cxn ang="0">
                    <a:pos x="14" y="54"/>
                  </a:cxn>
                  <a:cxn ang="0">
                    <a:pos x="27" y="43"/>
                  </a:cxn>
                  <a:cxn ang="0">
                    <a:pos x="41" y="40"/>
                  </a:cxn>
                  <a:cxn ang="0">
                    <a:pos x="66" y="49"/>
                  </a:cxn>
                  <a:cxn ang="0">
                    <a:pos x="76" y="76"/>
                  </a:cxn>
                  <a:cxn ang="0">
                    <a:pos x="66" y="103"/>
                  </a:cxn>
                  <a:cxn ang="0">
                    <a:pos x="38" y="114"/>
                  </a:cxn>
                  <a:cxn ang="0">
                    <a:pos x="11" y="103"/>
                  </a:cxn>
                  <a:cxn ang="0">
                    <a:pos x="0" y="63"/>
                  </a:cxn>
                  <a:cxn ang="0">
                    <a:pos x="5" y="28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9" y="102"/>
                  </a:cxn>
                  <a:cxn ang="0">
                    <a:pos x="39" y="102"/>
                  </a:cxn>
                  <a:cxn ang="0">
                    <a:pos x="56" y="95"/>
                  </a:cxn>
                  <a:cxn ang="0">
                    <a:pos x="61" y="77"/>
                  </a:cxn>
                  <a:cxn ang="0">
                    <a:pos x="57" y="61"/>
                  </a:cxn>
                  <a:cxn ang="0">
                    <a:pos x="39" y="53"/>
                  </a:cxn>
                  <a:cxn ang="0">
                    <a:pos x="23" y="59"/>
                  </a:cxn>
                  <a:cxn ang="0">
                    <a:pos x="16" y="77"/>
                  </a:cxn>
                  <a:cxn ang="0">
                    <a:pos x="22" y="95"/>
                  </a:cxn>
                  <a:cxn ang="0">
                    <a:pos x="39" y="102"/>
                  </a:cxn>
                  <a:cxn ang="0">
                    <a:pos x="39" y="102"/>
                  </a:cxn>
                </a:cxnLst>
                <a:rect l="0" t="0" r="r" b="b"/>
                <a:pathLst>
                  <a:path w="76" h="114">
                    <a:moveTo>
                      <a:pt x="40" y="0"/>
                    </a:moveTo>
                    <a:lnTo>
                      <a:pt x="40" y="0"/>
                    </a:lnTo>
                    <a:cubicBezTo>
                      <a:pt x="53" y="0"/>
                      <a:pt x="62" y="3"/>
                      <a:pt x="66" y="10"/>
                    </a:cubicBezTo>
                    <a:cubicBezTo>
                      <a:pt x="71" y="16"/>
                      <a:pt x="74" y="23"/>
                      <a:pt x="74" y="29"/>
                    </a:cubicBezTo>
                    <a:lnTo>
                      <a:pt x="60" y="29"/>
                    </a:lnTo>
                    <a:cubicBezTo>
                      <a:pt x="59" y="25"/>
                      <a:pt x="58" y="22"/>
                      <a:pt x="56" y="19"/>
                    </a:cubicBezTo>
                    <a:cubicBezTo>
                      <a:pt x="53" y="14"/>
                      <a:pt x="48" y="12"/>
                      <a:pt x="41" y="12"/>
                    </a:cubicBezTo>
                    <a:cubicBezTo>
                      <a:pt x="33" y="12"/>
                      <a:pt x="27" y="16"/>
                      <a:pt x="22" y="23"/>
                    </a:cubicBezTo>
                    <a:cubicBezTo>
                      <a:pt x="17" y="30"/>
                      <a:pt x="15" y="41"/>
                      <a:pt x="14" y="54"/>
                    </a:cubicBezTo>
                    <a:cubicBezTo>
                      <a:pt x="18" y="49"/>
                      <a:pt x="22" y="46"/>
                      <a:pt x="27" y="43"/>
                    </a:cubicBezTo>
                    <a:cubicBezTo>
                      <a:pt x="31" y="41"/>
                      <a:pt x="36" y="40"/>
                      <a:pt x="41" y="40"/>
                    </a:cubicBezTo>
                    <a:cubicBezTo>
                      <a:pt x="51" y="40"/>
                      <a:pt x="59" y="43"/>
                      <a:pt x="66" y="49"/>
                    </a:cubicBezTo>
                    <a:cubicBezTo>
                      <a:pt x="73" y="55"/>
                      <a:pt x="76" y="64"/>
                      <a:pt x="76" y="76"/>
                    </a:cubicBezTo>
                    <a:cubicBezTo>
                      <a:pt x="76" y="86"/>
                      <a:pt x="73" y="95"/>
                      <a:pt x="66" y="103"/>
                    </a:cubicBezTo>
                    <a:cubicBezTo>
                      <a:pt x="60" y="111"/>
                      <a:pt x="50" y="114"/>
                      <a:pt x="38" y="114"/>
                    </a:cubicBezTo>
                    <a:cubicBezTo>
                      <a:pt x="28" y="114"/>
                      <a:pt x="19" y="110"/>
                      <a:pt x="11" y="103"/>
                    </a:cubicBezTo>
                    <a:cubicBezTo>
                      <a:pt x="4" y="95"/>
                      <a:pt x="0" y="81"/>
                      <a:pt x="0" y="63"/>
                    </a:cubicBezTo>
                    <a:cubicBezTo>
                      <a:pt x="0" y="49"/>
                      <a:pt x="2" y="37"/>
                      <a:pt x="5" y="28"/>
                    </a:cubicBezTo>
                    <a:cubicBezTo>
                      <a:pt x="11" y="9"/>
                      <a:pt x="23" y="0"/>
                      <a:pt x="40" y="0"/>
                    </a:cubicBezTo>
                    <a:lnTo>
                      <a:pt x="40" y="0"/>
                    </a:lnTo>
                    <a:close/>
                    <a:moveTo>
                      <a:pt x="39" y="102"/>
                    </a:moveTo>
                    <a:lnTo>
                      <a:pt x="39" y="102"/>
                    </a:lnTo>
                    <a:cubicBezTo>
                      <a:pt x="47" y="102"/>
                      <a:pt x="52" y="100"/>
                      <a:pt x="56" y="95"/>
                    </a:cubicBezTo>
                    <a:cubicBezTo>
                      <a:pt x="60" y="90"/>
                      <a:pt x="61" y="84"/>
                      <a:pt x="61" y="77"/>
                    </a:cubicBezTo>
                    <a:cubicBezTo>
                      <a:pt x="61" y="71"/>
                      <a:pt x="60" y="66"/>
                      <a:pt x="57" y="61"/>
                    </a:cubicBezTo>
                    <a:cubicBezTo>
                      <a:pt x="53" y="56"/>
                      <a:pt x="47" y="53"/>
                      <a:pt x="39" y="53"/>
                    </a:cubicBezTo>
                    <a:cubicBezTo>
                      <a:pt x="33" y="53"/>
                      <a:pt x="28" y="55"/>
                      <a:pt x="23" y="59"/>
                    </a:cubicBezTo>
                    <a:cubicBezTo>
                      <a:pt x="18" y="63"/>
                      <a:pt x="16" y="69"/>
                      <a:pt x="16" y="77"/>
                    </a:cubicBezTo>
                    <a:cubicBezTo>
                      <a:pt x="16" y="84"/>
                      <a:pt x="18" y="90"/>
                      <a:pt x="22" y="95"/>
                    </a:cubicBezTo>
                    <a:cubicBezTo>
                      <a:pt x="26" y="100"/>
                      <a:pt x="32" y="102"/>
                      <a:pt x="39" y="102"/>
                    </a:cubicBezTo>
                    <a:lnTo>
                      <a:pt x="39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3" name="Freeform 20"/>
              <p:cNvSpPr>
                <a:spLocks noEditPoints="1"/>
              </p:cNvSpPr>
              <p:nvPr/>
            </p:nvSpPr>
            <p:spPr bwMode="auto">
              <a:xfrm>
                <a:off x="7975600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54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54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4" name="Freeform 21"/>
              <p:cNvSpPr>
                <a:spLocks noEditPoints="1"/>
              </p:cNvSpPr>
              <p:nvPr/>
            </p:nvSpPr>
            <p:spPr bwMode="auto">
              <a:xfrm>
                <a:off x="8370888" y="5859463"/>
                <a:ext cx="74613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5" name="Freeform 22"/>
              <p:cNvSpPr>
                <a:spLocks/>
              </p:cNvSpPr>
              <p:nvPr/>
            </p:nvSpPr>
            <p:spPr bwMode="auto">
              <a:xfrm>
                <a:off x="84645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6" name="Freeform 23"/>
              <p:cNvSpPr>
                <a:spLocks/>
              </p:cNvSpPr>
              <p:nvPr/>
            </p:nvSpPr>
            <p:spPr bwMode="auto">
              <a:xfrm>
                <a:off x="8499475" y="5861050"/>
                <a:ext cx="74613" cy="10636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78" y="0"/>
                  </a:cxn>
                  <a:cxn ang="0">
                    <a:pos x="78" y="12"/>
                  </a:cxn>
                  <a:cxn ang="0">
                    <a:pos x="64" y="30"/>
                  </a:cxn>
                  <a:cxn ang="0">
                    <a:pos x="48" y="58"/>
                  </a:cxn>
                  <a:cxn ang="0">
                    <a:pos x="38" y="85"/>
                  </a:cxn>
                  <a:cxn ang="0">
                    <a:pos x="32" y="110"/>
                  </a:cxn>
                  <a:cxn ang="0">
                    <a:pos x="16" y="110"/>
                  </a:cxn>
                  <a:cxn ang="0">
                    <a:pos x="40" y="46"/>
                  </a:cxn>
                  <a:cxn ang="0">
                    <a:pos x="62" y="14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78" y="0"/>
                  </a:cxn>
                </a:cxnLst>
                <a:rect l="0" t="0" r="r" b="b"/>
                <a:pathLst>
                  <a:path w="78" h="110">
                    <a:moveTo>
                      <a:pt x="78" y="0"/>
                    </a:moveTo>
                    <a:lnTo>
                      <a:pt x="78" y="0"/>
                    </a:lnTo>
                    <a:lnTo>
                      <a:pt x="78" y="12"/>
                    </a:lnTo>
                    <a:cubicBezTo>
                      <a:pt x="74" y="16"/>
                      <a:pt x="69" y="22"/>
                      <a:pt x="64" y="30"/>
                    </a:cubicBezTo>
                    <a:cubicBezTo>
                      <a:pt x="58" y="39"/>
                      <a:pt x="52" y="48"/>
                      <a:pt x="48" y="58"/>
                    </a:cubicBezTo>
                    <a:cubicBezTo>
                      <a:pt x="43" y="68"/>
                      <a:pt x="40" y="77"/>
                      <a:pt x="38" y="85"/>
                    </a:cubicBezTo>
                    <a:cubicBezTo>
                      <a:pt x="36" y="90"/>
                      <a:pt x="34" y="98"/>
                      <a:pt x="32" y="110"/>
                    </a:cubicBezTo>
                    <a:lnTo>
                      <a:pt x="16" y="110"/>
                    </a:lnTo>
                    <a:cubicBezTo>
                      <a:pt x="20" y="88"/>
                      <a:pt x="28" y="67"/>
                      <a:pt x="40" y="46"/>
                    </a:cubicBezTo>
                    <a:cubicBezTo>
                      <a:pt x="47" y="34"/>
                      <a:pt x="54" y="23"/>
                      <a:pt x="62" y="14"/>
                    </a:cubicBezTo>
                    <a:lnTo>
                      <a:pt x="0" y="14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7" name="Freeform 24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2077" y="1689"/>
                  </a:cxn>
                  <a:cxn ang="0">
                    <a:pos x="2077" y="1689"/>
                  </a:cxn>
                  <a:cxn ang="0">
                    <a:pos x="2077" y="1654"/>
                  </a:cxn>
                  <a:cxn ang="0">
                    <a:pos x="2077" y="0"/>
                  </a:cxn>
                  <a:cxn ang="0">
                    <a:pos x="2077" y="0"/>
                  </a:cxn>
                  <a:cxn ang="0">
                    <a:pos x="2077" y="33"/>
                  </a:cxn>
                  <a:cxn ang="0">
                    <a:pos x="2135" y="1689"/>
                  </a:cxn>
                  <a:cxn ang="0">
                    <a:pos x="2135" y="1689"/>
                  </a:cxn>
                  <a:cxn ang="0">
                    <a:pos x="2135" y="1654"/>
                  </a:cxn>
                  <a:cxn ang="0">
                    <a:pos x="2135" y="0"/>
                  </a:cxn>
                  <a:cxn ang="0">
                    <a:pos x="2135" y="0"/>
                  </a:cxn>
                  <a:cxn ang="0">
                    <a:pos x="2135" y="33"/>
                  </a:cxn>
                  <a:cxn ang="0">
                    <a:pos x="2193" y="1689"/>
                  </a:cxn>
                  <a:cxn ang="0">
                    <a:pos x="2193" y="1689"/>
                  </a:cxn>
                  <a:cxn ang="0">
                    <a:pos x="2193" y="1654"/>
                  </a:cxn>
                  <a:cxn ang="0">
                    <a:pos x="2193" y="0"/>
                  </a:cxn>
                  <a:cxn ang="0">
                    <a:pos x="2193" y="0"/>
                  </a:cxn>
                  <a:cxn ang="0">
                    <a:pos x="2193" y="33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1654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50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67" y="1689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183" y="1689"/>
                  </a:cxn>
                </a:cxnLst>
                <a:rect l="0" t="0" r="r" b="b"/>
                <a:pathLst>
                  <a:path w="2250" h="1689">
                    <a:moveTo>
                      <a:pt x="2077" y="1689"/>
                    </a:moveTo>
                    <a:lnTo>
                      <a:pt x="2077" y="1689"/>
                    </a:lnTo>
                    <a:lnTo>
                      <a:pt x="2077" y="1654"/>
                    </a:lnTo>
                    <a:moveTo>
                      <a:pt x="2077" y="0"/>
                    </a:moveTo>
                    <a:lnTo>
                      <a:pt x="2077" y="0"/>
                    </a:lnTo>
                    <a:lnTo>
                      <a:pt x="2077" y="33"/>
                    </a:lnTo>
                    <a:moveTo>
                      <a:pt x="2135" y="1689"/>
                    </a:moveTo>
                    <a:lnTo>
                      <a:pt x="2135" y="1689"/>
                    </a:lnTo>
                    <a:lnTo>
                      <a:pt x="2135" y="1654"/>
                    </a:lnTo>
                    <a:moveTo>
                      <a:pt x="2135" y="0"/>
                    </a:moveTo>
                    <a:lnTo>
                      <a:pt x="2135" y="0"/>
                    </a:lnTo>
                    <a:lnTo>
                      <a:pt x="2135" y="33"/>
                    </a:lnTo>
                    <a:moveTo>
                      <a:pt x="2193" y="1689"/>
                    </a:moveTo>
                    <a:lnTo>
                      <a:pt x="2193" y="1689"/>
                    </a:lnTo>
                    <a:lnTo>
                      <a:pt x="2193" y="1654"/>
                    </a:lnTo>
                    <a:moveTo>
                      <a:pt x="2193" y="0"/>
                    </a:moveTo>
                    <a:lnTo>
                      <a:pt x="2193" y="0"/>
                    </a:lnTo>
                    <a:lnTo>
                      <a:pt x="2193" y="33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1654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50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67" y="1689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183" y="168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8" name="Freeform 25"/>
              <p:cNvSpPr>
                <a:spLocks noEditPoints="1"/>
              </p:cNvSpPr>
              <p:nvPr/>
            </p:nvSpPr>
            <p:spPr bwMode="auto">
              <a:xfrm>
                <a:off x="6424613" y="573722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7"/>
                  </a:cxn>
                  <a:cxn ang="0">
                    <a:pos x="76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6"/>
                  </a:cxn>
                  <a:cxn ang="0">
                    <a:pos x="0" y="57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1"/>
                  </a:cxn>
                  <a:cxn ang="0">
                    <a:pos x="61" y="56"/>
                  </a:cxn>
                  <a:cxn ang="0">
                    <a:pos x="57" y="24"/>
                  </a:cxn>
                  <a:cxn ang="0">
                    <a:pos x="39" y="12"/>
                  </a:cxn>
                  <a:cxn ang="0">
                    <a:pos x="20" y="24"/>
                  </a:cxn>
                  <a:cxn ang="0">
                    <a:pos x="15" y="58"/>
                  </a:cxn>
                  <a:cxn ang="0">
                    <a:pos x="18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6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7"/>
                    </a:cubicBezTo>
                    <a:cubicBezTo>
                      <a:pt x="74" y="27"/>
                      <a:pt x="76" y="39"/>
                      <a:pt x="76" y="55"/>
                    </a:cubicBezTo>
                    <a:cubicBezTo>
                      <a:pt x="76" y="70"/>
                      <a:pt x="74" y="83"/>
                      <a:pt x="70" y="93"/>
                    </a:cubicBezTo>
                    <a:cubicBezTo>
                      <a:pt x="63" y="107"/>
                      <a:pt x="52" y="114"/>
                      <a:pt x="38" y="114"/>
                    </a:cubicBezTo>
                    <a:cubicBezTo>
                      <a:pt x="24" y="114"/>
                      <a:pt x="14" y="108"/>
                      <a:pt x="8" y="96"/>
                    </a:cubicBezTo>
                    <a:cubicBezTo>
                      <a:pt x="2" y="87"/>
                      <a:pt x="0" y="74"/>
                      <a:pt x="0" y="57"/>
                    </a:cubicBezTo>
                    <a:cubicBezTo>
                      <a:pt x="0" y="45"/>
                      <a:pt x="1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1"/>
                    </a:cubicBezTo>
                    <a:cubicBezTo>
                      <a:pt x="59" y="85"/>
                      <a:pt x="61" y="73"/>
                      <a:pt x="61" y="56"/>
                    </a:cubicBezTo>
                    <a:cubicBezTo>
                      <a:pt x="61" y="43"/>
                      <a:pt x="60" y="33"/>
                      <a:pt x="57" y="24"/>
                    </a:cubicBezTo>
                    <a:cubicBezTo>
                      <a:pt x="53" y="16"/>
                      <a:pt x="47" y="12"/>
                      <a:pt x="39" y="12"/>
                    </a:cubicBezTo>
                    <a:cubicBezTo>
                      <a:pt x="30" y="12"/>
                      <a:pt x="24" y="16"/>
                      <a:pt x="20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6" y="78"/>
                      <a:pt x="18" y="85"/>
                    </a:cubicBezTo>
                    <a:cubicBezTo>
                      <a:pt x="22" y="96"/>
                      <a:pt x="28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9" name="Freeform 26"/>
              <p:cNvSpPr>
                <a:spLocks noEditPoints="1"/>
              </p:cNvSpPr>
              <p:nvPr/>
            </p:nvSpPr>
            <p:spPr bwMode="auto">
              <a:xfrm>
                <a:off x="6540500" y="5462588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0" name="Freeform 27"/>
              <p:cNvSpPr>
                <a:spLocks noEditPoints="1"/>
              </p:cNvSpPr>
              <p:nvPr/>
            </p:nvSpPr>
            <p:spPr bwMode="auto">
              <a:xfrm>
                <a:off x="6296025" y="541337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1" name="Freeform 28"/>
              <p:cNvSpPr>
                <a:spLocks/>
              </p:cNvSpPr>
              <p:nvPr/>
            </p:nvSpPr>
            <p:spPr bwMode="auto">
              <a:xfrm>
                <a:off x="6389688" y="5503863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2" name="Freeform 29"/>
              <p:cNvSpPr>
                <a:spLocks/>
              </p:cNvSpPr>
              <p:nvPr/>
            </p:nvSpPr>
            <p:spPr bwMode="auto">
              <a:xfrm>
                <a:off x="6434138" y="5413375"/>
                <a:ext cx="39688" cy="1063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1" y="17"/>
                  </a:cxn>
                  <a:cxn ang="0">
                    <a:pos x="30" y="0"/>
                  </a:cxn>
                  <a:cxn ang="0">
                    <a:pos x="41" y="0"/>
                  </a:cxn>
                  <a:cxn ang="0">
                    <a:pos x="41" y="111"/>
                  </a:cxn>
                  <a:cxn ang="0">
                    <a:pos x="26" y="111"/>
                  </a:cxn>
                  <a:cxn ang="0">
                    <a:pos x="26" y="32"/>
                  </a:cxn>
                  <a:cxn ang="0">
                    <a:pos x="0" y="32"/>
                  </a:cxn>
                </a:cxnLst>
                <a:rect l="0" t="0" r="r" b="b"/>
                <a:pathLst>
                  <a:path w="41" h="111">
                    <a:moveTo>
                      <a:pt x="0" y="32"/>
                    </a:moveTo>
                    <a:lnTo>
                      <a:pt x="0" y="32"/>
                    </a:lnTo>
                    <a:lnTo>
                      <a:pt x="0" y="22"/>
                    </a:lnTo>
                    <a:cubicBezTo>
                      <a:pt x="10" y="21"/>
                      <a:pt x="17" y="19"/>
                      <a:pt x="21" y="17"/>
                    </a:cubicBezTo>
                    <a:cubicBezTo>
                      <a:pt x="25" y="14"/>
                      <a:pt x="28" y="9"/>
                      <a:pt x="30" y="0"/>
                    </a:cubicBezTo>
                    <a:lnTo>
                      <a:pt x="41" y="0"/>
                    </a:lnTo>
                    <a:lnTo>
                      <a:pt x="41" y="111"/>
                    </a:lnTo>
                    <a:lnTo>
                      <a:pt x="26" y="111"/>
                    </a:lnTo>
                    <a:lnTo>
                      <a:pt x="2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3" name="Freeform 30"/>
              <p:cNvSpPr>
                <a:spLocks noEditPoints="1"/>
              </p:cNvSpPr>
              <p:nvPr/>
            </p:nvSpPr>
            <p:spPr bwMode="auto">
              <a:xfrm>
                <a:off x="6540500" y="5138738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3"/>
                  </a:cxn>
                  <a:cxn ang="0">
                    <a:pos x="0" y="203"/>
                  </a:cxn>
                  <a:cxn ang="0">
                    <a:pos x="34" y="203"/>
                  </a:cxn>
                  <a:cxn ang="0">
                    <a:pos x="2250" y="203"/>
                  </a:cxn>
                  <a:cxn ang="0">
                    <a:pos x="2250" y="203"/>
                  </a:cxn>
                  <a:cxn ang="0">
                    <a:pos x="2216" y="203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3"/>
                    </a:moveTo>
                    <a:lnTo>
                      <a:pt x="0" y="203"/>
                    </a:lnTo>
                    <a:lnTo>
                      <a:pt x="34" y="203"/>
                    </a:lnTo>
                    <a:moveTo>
                      <a:pt x="2250" y="203"/>
                    </a:moveTo>
                    <a:lnTo>
                      <a:pt x="2250" y="203"/>
                    </a:lnTo>
                    <a:lnTo>
                      <a:pt x="2216" y="203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4" name="Freeform 31"/>
              <p:cNvSpPr>
                <a:spLocks noEditPoints="1"/>
              </p:cNvSpPr>
              <p:nvPr/>
            </p:nvSpPr>
            <p:spPr bwMode="auto">
              <a:xfrm>
                <a:off x="6296025" y="5087938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5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5" name="Freeform 32"/>
              <p:cNvSpPr>
                <a:spLocks/>
              </p:cNvSpPr>
              <p:nvPr/>
            </p:nvSpPr>
            <p:spPr bwMode="auto">
              <a:xfrm>
                <a:off x="6389688" y="5178425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6" name="Freeform 33"/>
              <p:cNvSpPr>
                <a:spLocks/>
              </p:cNvSpPr>
              <p:nvPr/>
            </p:nvSpPr>
            <p:spPr bwMode="auto">
              <a:xfrm>
                <a:off x="6424613" y="5087938"/>
                <a:ext cx="73025" cy="106363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0" y="111"/>
                  </a:cxn>
                  <a:cxn ang="0">
                    <a:pos x="6" y="86"/>
                  </a:cxn>
                  <a:cxn ang="0">
                    <a:pos x="26" y="67"/>
                  </a:cxn>
                  <a:cxn ang="0">
                    <a:pos x="41" y="58"/>
                  </a:cxn>
                  <a:cxn ang="0">
                    <a:pos x="55" y="48"/>
                  </a:cxn>
                  <a:cxn ang="0">
                    <a:pos x="61" y="34"/>
                  </a:cxn>
                  <a:cxn ang="0">
                    <a:pos x="55" y="18"/>
                  </a:cxn>
                  <a:cxn ang="0">
                    <a:pos x="40" y="12"/>
                  </a:cxn>
                  <a:cxn ang="0">
                    <a:pos x="20" y="23"/>
                  </a:cxn>
                  <a:cxn ang="0">
                    <a:pos x="17" y="39"/>
                  </a:cxn>
                  <a:cxn ang="0">
                    <a:pos x="2" y="39"/>
                  </a:cxn>
                  <a:cxn ang="0">
                    <a:pos x="8" y="16"/>
                  </a:cxn>
                  <a:cxn ang="0">
                    <a:pos x="40" y="0"/>
                  </a:cxn>
                  <a:cxn ang="0">
                    <a:pos x="68" y="10"/>
                  </a:cxn>
                  <a:cxn ang="0">
                    <a:pos x="77" y="33"/>
                  </a:cxn>
                  <a:cxn ang="0">
                    <a:pos x="67" y="56"/>
                  </a:cxn>
                  <a:cxn ang="0">
                    <a:pos x="48" y="69"/>
                  </a:cxn>
                  <a:cxn ang="0">
                    <a:pos x="37" y="75"/>
                  </a:cxn>
                  <a:cxn ang="0">
                    <a:pos x="25" y="83"/>
                  </a:cxn>
                  <a:cxn ang="0">
                    <a:pos x="15" y="98"/>
                  </a:cxn>
                  <a:cxn ang="0">
                    <a:pos x="76" y="98"/>
                  </a:cxn>
                  <a:cxn ang="0">
                    <a:pos x="76" y="111"/>
                  </a:cxn>
                  <a:cxn ang="0">
                    <a:pos x="0" y="111"/>
                  </a:cxn>
                </a:cxnLst>
                <a:rect l="0" t="0" r="r" b="b"/>
                <a:pathLst>
                  <a:path w="77" h="111">
                    <a:moveTo>
                      <a:pt x="0" y="111"/>
                    </a:moveTo>
                    <a:lnTo>
                      <a:pt x="0" y="111"/>
                    </a:lnTo>
                    <a:cubicBezTo>
                      <a:pt x="0" y="102"/>
                      <a:pt x="2" y="93"/>
                      <a:pt x="6" y="86"/>
                    </a:cubicBezTo>
                    <a:cubicBezTo>
                      <a:pt x="9" y="79"/>
                      <a:pt x="16" y="73"/>
                      <a:pt x="26" y="67"/>
                    </a:cubicBezTo>
                    <a:lnTo>
                      <a:pt x="41" y="58"/>
                    </a:lnTo>
                    <a:cubicBezTo>
                      <a:pt x="47" y="54"/>
                      <a:pt x="52" y="51"/>
                      <a:pt x="55" y="48"/>
                    </a:cubicBezTo>
                    <a:cubicBezTo>
                      <a:pt x="59" y="44"/>
                      <a:pt x="61" y="39"/>
                      <a:pt x="61" y="34"/>
                    </a:cubicBezTo>
                    <a:cubicBezTo>
                      <a:pt x="61" y="27"/>
                      <a:pt x="59" y="22"/>
                      <a:pt x="55" y="18"/>
                    </a:cubicBezTo>
                    <a:cubicBezTo>
                      <a:pt x="51" y="14"/>
                      <a:pt x="46" y="12"/>
                      <a:pt x="40" y="12"/>
                    </a:cubicBezTo>
                    <a:cubicBezTo>
                      <a:pt x="30" y="12"/>
                      <a:pt x="24" y="16"/>
                      <a:pt x="20" y="23"/>
                    </a:cubicBezTo>
                    <a:cubicBezTo>
                      <a:pt x="18" y="27"/>
                      <a:pt x="17" y="33"/>
                      <a:pt x="17" y="39"/>
                    </a:cubicBezTo>
                    <a:lnTo>
                      <a:pt x="2" y="39"/>
                    </a:lnTo>
                    <a:cubicBezTo>
                      <a:pt x="3" y="30"/>
                      <a:pt x="4" y="22"/>
                      <a:pt x="8" y="16"/>
                    </a:cubicBezTo>
                    <a:cubicBezTo>
                      <a:pt x="14" y="5"/>
                      <a:pt x="25" y="0"/>
                      <a:pt x="40" y="0"/>
                    </a:cubicBezTo>
                    <a:cubicBezTo>
                      <a:pt x="53" y="0"/>
                      <a:pt x="62" y="3"/>
                      <a:pt x="68" y="10"/>
                    </a:cubicBezTo>
                    <a:cubicBezTo>
                      <a:pt x="74" y="17"/>
                      <a:pt x="77" y="25"/>
                      <a:pt x="77" y="33"/>
                    </a:cubicBezTo>
                    <a:cubicBezTo>
                      <a:pt x="77" y="42"/>
                      <a:pt x="73" y="49"/>
                      <a:pt x="67" y="56"/>
                    </a:cubicBezTo>
                    <a:cubicBezTo>
                      <a:pt x="64" y="59"/>
                      <a:pt x="57" y="64"/>
                      <a:pt x="48" y="69"/>
                    </a:cubicBezTo>
                    <a:lnTo>
                      <a:pt x="37" y="75"/>
                    </a:lnTo>
                    <a:cubicBezTo>
                      <a:pt x="32" y="78"/>
                      <a:pt x="28" y="80"/>
                      <a:pt x="25" y="83"/>
                    </a:cubicBezTo>
                    <a:cubicBezTo>
                      <a:pt x="20" y="88"/>
                      <a:pt x="17" y="93"/>
                      <a:pt x="15" y="98"/>
                    </a:cubicBezTo>
                    <a:lnTo>
                      <a:pt x="76" y="98"/>
                    </a:lnTo>
                    <a:lnTo>
                      <a:pt x="76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7" name="Freeform 34"/>
              <p:cNvSpPr>
                <a:spLocks noEditPoints="1"/>
              </p:cNvSpPr>
              <p:nvPr/>
            </p:nvSpPr>
            <p:spPr bwMode="auto">
              <a:xfrm>
                <a:off x="6540500" y="4811713"/>
                <a:ext cx="2152650" cy="261938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0" y="272"/>
                  </a:cxn>
                  <a:cxn ang="0">
                    <a:pos x="34" y="272"/>
                  </a:cxn>
                  <a:cxn ang="0">
                    <a:pos x="2250" y="272"/>
                  </a:cxn>
                  <a:cxn ang="0">
                    <a:pos x="2250" y="272"/>
                  </a:cxn>
                  <a:cxn ang="0">
                    <a:pos x="2216" y="272"/>
                  </a:cxn>
                  <a:cxn ang="0">
                    <a:pos x="0" y="204"/>
                  </a:cxn>
                  <a:cxn ang="0">
                    <a:pos x="0" y="204"/>
                  </a:cxn>
                  <a:cxn ang="0">
                    <a:pos x="34" y="204"/>
                  </a:cxn>
                  <a:cxn ang="0">
                    <a:pos x="2250" y="204"/>
                  </a:cxn>
                  <a:cxn ang="0">
                    <a:pos x="2250" y="204"/>
                  </a:cxn>
                  <a:cxn ang="0">
                    <a:pos x="2216" y="204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34" y="136"/>
                  </a:cxn>
                  <a:cxn ang="0">
                    <a:pos x="2250" y="136"/>
                  </a:cxn>
                  <a:cxn ang="0">
                    <a:pos x="2250" y="136"/>
                  </a:cxn>
                  <a:cxn ang="0">
                    <a:pos x="2216" y="13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34" y="68"/>
                  </a:cxn>
                  <a:cxn ang="0">
                    <a:pos x="2250" y="68"/>
                  </a:cxn>
                  <a:cxn ang="0">
                    <a:pos x="2250" y="68"/>
                  </a:cxn>
                  <a:cxn ang="0">
                    <a:pos x="2216" y="6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2">
                    <a:moveTo>
                      <a:pt x="0" y="272"/>
                    </a:moveTo>
                    <a:lnTo>
                      <a:pt x="0" y="272"/>
                    </a:lnTo>
                    <a:lnTo>
                      <a:pt x="34" y="272"/>
                    </a:lnTo>
                    <a:moveTo>
                      <a:pt x="2250" y="272"/>
                    </a:moveTo>
                    <a:lnTo>
                      <a:pt x="2250" y="272"/>
                    </a:lnTo>
                    <a:lnTo>
                      <a:pt x="2216" y="272"/>
                    </a:lnTo>
                    <a:moveTo>
                      <a:pt x="0" y="204"/>
                    </a:moveTo>
                    <a:lnTo>
                      <a:pt x="0" y="204"/>
                    </a:lnTo>
                    <a:lnTo>
                      <a:pt x="34" y="204"/>
                    </a:lnTo>
                    <a:moveTo>
                      <a:pt x="2250" y="204"/>
                    </a:moveTo>
                    <a:lnTo>
                      <a:pt x="2250" y="204"/>
                    </a:lnTo>
                    <a:lnTo>
                      <a:pt x="2216" y="204"/>
                    </a:lnTo>
                    <a:moveTo>
                      <a:pt x="0" y="136"/>
                    </a:moveTo>
                    <a:lnTo>
                      <a:pt x="0" y="136"/>
                    </a:lnTo>
                    <a:lnTo>
                      <a:pt x="34" y="136"/>
                    </a:lnTo>
                    <a:moveTo>
                      <a:pt x="2250" y="136"/>
                    </a:moveTo>
                    <a:lnTo>
                      <a:pt x="2250" y="136"/>
                    </a:lnTo>
                    <a:lnTo>
                      <a:pt x="2216" y="136"/>
                    </a:lnTo>
                    <a:moveTo>
                      <a:pt x="0" y="68"/>
                    </a:moveTo>
                    <a:lnTo>
                      <a:pt x="0" y="68"/>
                    </a:lnTo>
                    <a:lnTo>
                      <a:pt x="34" y="68"/>
                    </a:lnTo>
                    <a:moveTo>
                      <a:pt x="2250" y="68"/>
                    </a:moveTo>
                    <a:lnTo>
                      <a:pt x="2250" y="68"/>
                    </a:lnTo>
                    <a:lnTo>
                      <a:pt x="2216" y="68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8" name="Freeform 35"/>
              <p:cNvSpPr>
                <a:spLocks noEditPoints="1"/>
              </p:cNvSpPr>
              <p:nvPr/>
            </p:nvSpPr>
            <p:spPr bwMode="auto">
              <a:xfrm>
                <a:off x="6296025" y="47625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5"/>
                      <a:pt x="5" y="25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8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4"/>
                    </a:cubicBezTo>
                    <a:cubicBezTo>
                      <a:pt x="17" y="32"/>
                      <a:pt x="15" y="43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9" name="Freeform 36"/>
              <p:cNvSpPr>
                <a:spLocks/>
              </p:cNvSpPr>
              <p:nvPr/>
            </p:nvSpPr>
            <p:spPr bwMode="auto">
              <a:xfrm>
                <a:off x="6389688" y="48529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0" name="Freeform 37"/>
              <p:cNvSpPr>
                <a:spLocks/>
              </p:cNvSpPr>
              <p:nvPr/>
            </p:nvSpPr>
            <p:spPr bwMode="auto">
              <a:xfrm>
                <a:off x="6423025" y="4762500"/>
                <a:ext cx="74613" cy="109538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37" y="114"/>
                  </a:cxn>
                  <a:cxn ang="0">
                    <a:pos x="8" y="104"/>
                  </a:cxn>
                  <a:cxn ang="0">
                    <a:pos x="0" y="77"/>
                  </a:cxn>
                  <a:cxn ang="0">
                    <a:pos x="14" y="77"/>
                  </a:cxn>
                  <a:cxn ang="0">
                    <a:pos x="18" y="93"/>
                  </a:cxn>
                  <a:cxn ang="0">
                    <a:pos x="38" y="102"/>
                  </a:cxn>
                  <a:cxn ang="0">
                    <a:pos x="56" y="96"/>
                  </a:cxn>
                  <a:cxn ang="0">
                    <a:pos x="62" y="80"/>
                  </a:cxn>
                  <a:cxn ang="0">
                    <a:pos x="55" y="64"/>
                  </a:cxn>
                  <a:cxn ang="0">
                    <a:pos x="36" y="60"/>
                  </a:cxn>
                  <a:cxn ang="0">
                    <a:pos x="33" y="60"/>
                  </a:cxn>
                  <a:cxn ang="0">
                    <a:pos x="30" y="60"/>
                  </a:cxn>
                  <a:cxn ang="0">
                    <a:pos x="30" y="48"/>
                  </a:cxn>
                  <a:cxn ang="0">
                    <a:pos x="34" y="48"/>
                  </a:cxn>
                  <a:cxn ang="0">
                    <a:pos x="37" y="48"/>
                  </a:cxn>
                  <a:cxn ang="0">
                    <a:pos x="50" y="46"/>
                  </a:cxn>
                  <a:cxn ang="0">
                    <a:pos x="58" y="30"/>
                  </a:cxn>
                  <a:cxn ang="0">
                    <a:pos x="53" y="17"/>
                  </a:cxn>
                  <a:cxn ang="0">
                    <a:pos x="39" y="13"/>
                  </a:cxn>
                  <a:cxn ang="0">
                    <a:pos x="20" y="22"/>
                  </a:cxn>
                  <a:cxn ang="0">
                    <a:pos x="16" y="37"/>
                  </a:cxn>
                  <a:cxn ang="0">
                    <a:pos x="2" y="37"/>
                  </a:cxn>
                  <a:cxn ang="0">
                    <a:pos x="7" y="16"/>
                  </a:cxn>
                  <a:cxn ang="0">
                    <a:pos x="37" y="0"/>
                  </a:cxn>
                  <a:cxn ang="0">
                    <a:pos x="64" y="8"/>
                  </a:cxn>
                  <a:cxn ang="0">
                    <a:pos x="73" y="29"/>
                  </a:cxn>
                  <a:cxn ang="0">
                    <a:pos x="67" y="46"/>
                  </a:cxn>
                  <a:cxn ang="0">
                    <a:pos x="59" y="52"/>
                  </a:cxn>
                  <a:cxn ang="0">
                    <a:pos x="72" y="62"/>
                  </a:cxn>
                  <a:cxn ang="0">
                    <a:pos x="77" y="78"/>
                  </a:cxn>
                  <a:cxn ang="0">
                    <a:pos x="67" y="104"/>
                  </a:cxn>
                  <a:cxn ang="0">
                    <a:pos x="37" y="114"/>
                  </a:cxn>
                  <a:cxn ang="0">
                    <a:pos x="37" y="114"/>
                  </a:cxn>
                </a:cxnLst>
                <a:rect l="0" t="0" r="r" b="b"/>
                <a:pathLst>
                  <a:path w="77" h="114">
                    <a:moveTo>
                      <a:pt x="37" y="114"/>
                    </a:moveTo>
                    <a:lnTo>
                      <a:pt x="37" y="114"/>
                    </a:lnTo>
                    <a:cubicBezTo>
                      <a:pt x="24" y="114"/>
                      <a:pt x="14" y="111"/>
                      <a:pt x="8" y="104"/>
                    </a:cubicBezTo>
                    <a:cubicBezTo>
                      <a:pt x="3" y="96"/>
                      <a:pt x="0" y="87"/>
                      <a:pt x="0" y="77"/>
                    </a:cubicBezTo>
                    <a:lnTo>
                      <a:pt x="14" y="77"/>
                    </a:lnTo>
                    <a:cubicBezTo>
                      <a:pt x="15" y="84"/>
                      <a:pt x="16" y="90"/>
                      <a:pt x="18" y="93"/>
                    </a:cubicBezTo>
                    <a:cubicBezTo>
                      <a:pt x="22" y="99"/>
                      <a:pt x="28" y="102"/>
                      <a:pt x="38" y="102"/>
                    </a:cubicBezTo>
                    <a:cubicBezTo>
                      <a:pt x="45" y="102"/>
                      <a:pt x="51" y="100"/>
                      <a:pt x="56" y="96"/>
                    </a:cubicBezTo>
                    <a:cubicBezTo>
                      <a:pt x="60" y="92"/>
                      <a:pt x="62" y="87"/>
                      <a:pt x="62" y="80"/>
                    </a:cubicBezTo>
                    <a:cubicBezTo>
                      <a:pt x="62" y="73"/>
                      <a:pt x="60" y="67"/>
                      <a:pt x="55" y="64"/>
                    </a:cubicBezTo>
                    <a:cubicBezTo>
                      <a:pt x="50" y="61"/>
                      <a:pt x="44" y="60"/>
                      <a:pt x="36" y="60"/>
                    </a:cubicBezTo>
                    <a:cubicBezTo>
                      <a:pt x="35" y="60"/>
                      <a:pt x="34" y="60"/>
                      <a:pt x="33" y="60"/>
                    </a:cubicBezTo>
                    <a:cubicBezTo>
                      <a:pt x="32" y="60"/>
                      <a:pt x="31" y="60"/>
                      <a:pt x="30" y="60"/>
                    </a:cubicBezTo>
                    <a:lnTo>
                      <a:pt x="30" y="48"/>
                    </a:lnTo>
                    <a:cubicBezTo>
                      <a:pt x="31" y="48"/>
                      <a:pt x="33" y="48"/>
                      <a:pt x="34" y="48"/>
                    </a:cubicBezTo>
                    <a:cubicBezTo>
                      <a:pt x="35" y="48"/>
                      <a:pt x="36" y="48"/>
                      <a:pt x="37" y="48"/>
                    </a:cubicBezTo>
                    <a:cubicBezTo>
                      <a:pt x="42" y="48"/>
                      <a:pt x="46" y="47"/>
                      <a:pt x="50" y="46"/>
                    </a:cubicBezTo>
                    <a:cubicBezTo>
                      <a:pt x="56" y="43"/>
                      <a:pt x="58" y="37"/>
                      <a:pt x="58" y="30"/>
                    </a:cubicBezTo>
                    <a:cubicBezTo>
                      <a:pt x="58" y="24"/>
                      <a:pt x="57" y="20"/>
                      <a:pt x="53" y="17"/>
                    </a:cubicBezTo>
                    <a:cubicBezTo>
                      <a:pt x="49" y="14"/>
                      <a:pt x="44" y="13"/>
                      <a:pt x="39" y="13"/>
                    </a:cubicBezTo>
                    <a:cubicBezTo>
                      <a:pt x="30" y="13"/>
                      <a:pt x="23" y="16"/>
                      <a:pt x="20" y="22"/>
                    </a:cubicBezTo>
                    <a:cubicBezTo>
                      <a:pt x="18" y="25"/>
                      <a:pt x="16" y="30"/>
                      <a:pt x="16" y="37"/>
                    </a:cubicBezTo>
                    <a:lnTo>
                      <a:pt x="2" y="37"/>
                    </a:lnTo>
                    <a:cubicBezTo>
                      <a:pt x="2" y="28"/>
                      <a:pt x="4" y="21"/>
                      <a:pt x="7" y="16"/>
                    </a:cubicBezTo>
                    <a:cubicBezTo>
                      <a:pt x="13" y="5"/>
                      <a:pt x="23" y="0"/>
                      <a:pt x="37" y="0"/>
                    </a:cubicBezTo>
                    <a:cubicBezTo>
                      <a:pt x="49" y="0"/>
                      <a:pt x="57" y="3"/>
                      <a:pt x="64" y="8"/>
                    </a:cubicBezTo>
                    <a:cubicBezTo>
                      <a:pt x="70" y="13"/>
                      <a:pt x="73" y="20"/>
                      <a:pt x="73" y="29"/>
                    </a:cubicBezTo>
                    <a:cubicBezTo>
                      <a:pt x="73" y="36"/>
                      <a:pt x="71" y="42"/>
                      <a:pt x="67" y="46"/>
                    </a:cubicBezTo>
                    <a:cubicBezTo>
                      <a:pt x="65" y="49"/>
                      <a:pt x="62" y="51"/>
                      <a:pt x="59" y="52"/>
                    </a:cubicBezTo>
                    <a:cubicBezTo>
                      <a:pt x="64" y="54"/>
                      <a:pt x="69" y="57"/>
                      <a:pt x="72" y="62"/>
                    </a:cubicBezTo>
                    <a:cubicBezTo>
                      <a:pt x="76" y="66"/>
                      <a:pt x="77" y="72"/>
                      <a:pt x="77" y="78"/>
                    </a:cubicBezTo>
                    <a:cubicBezTo>
                      <a:pt x="77" y="89"/>
                      <a:pt x="74" y="98"/>
                      <a:pt x="67" y="104"/>
                    </a:cubicBezTo>
                    <a:cubicBezTo>
                      <a:pt x="60" y="111"/>
                      <a:pt x="50" y="114"/>
                      <a:pt x="37" y="114"/>
                    </a:cubicBez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1" name="Freeform 38"/>
              <p:cNvSpPr>
                <a:spLocks noEditPoints="1"/>
              </p:cNvSpPr>
              <p:nvPr/>
            </p:nvSpPr>
            <p:spPr bwMode="auto">
              <a:xfrm>
                <a:off x="6540500" y="4489450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34" y="66"/>
                  </a:cxn>
                  <a:cxn ang="0">
                    <a:pos x="2250" y="66"/>
                  </a:cxn>
                  <a:cxn ang="0">
                    <a:pos x="2250" y="66"/>
                  </a:cxn>
                  <a:cxn ang="0">
                    <a:pos x="2216" y="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6"/>
                    </a:moveTo>
                    <a:lnTo>
                      <a:pt x="0" y="66"/>
                    </a:lnTo>
                    <a:lnTo>
                      <a:pt x="34" y="66"/>
                    </a:lnTo>
                    <a:moveTo>
                      <a:pt x="2250" y="66"/>
                    </a:moveTo>
                    <a:lnTo>
                      <a:pt x="2250" y="66"/>
                    </a:lnTo>
                    <a:lnTo>
                      <a:pt x="2216" y="66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2" name="Freeform 39"/>
              <p:cNvSpPr>
                <a:spLocks noEditPoints="1"/>
              </p:cNvSpPr>
              <p:nvPr/>
            </p:nvSpPr>
            <p:spPr bwMode="auto">
              <a:xfrm>
                <a:off x="6296025" y="443865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4"/>
                      <a:pt x="70" y="93"/>
                    </a:cubicBezTo>
                    <a:cubicBezTo>
                      <a:pt x="64" y="108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8"/>
                      <a:pt x="0" y="75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3" name="Freeform 40"/>
              <p:cNvSpPr>
                <a:spLocks/>
              </p:cNvSpPr>
              <p:nvPr/>
            </p:nvSpPr>
            <p:spPr bwMode="auto">
              <a:xfrm>
                <a:off x="6389688" y="4529138"/>
                <a:ext cx="15875" cy="17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4" name="Freeform 41"/>
              <p:cNvSpPr>
                <a:spLocks noEditPoints="1"/>
              </p:cNvSpPr>
              <p:nvPr/>
            </p:nvSpPr>
            <p:spPr bwMode="auto">
              <a:xfrm>
                <a:off x="6423025" y="4438650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3" y="72"/>
                  </a:cxn>
                  <a:cxn ang="0">
                    <a:pos x="48" y="72"/>
                  </a:cxn>
                  <a:cxn ang="0">
                    <a:pos x="49" y="112"/>
                  </a:cxn>
                  <a:cxn ang="0">
                    <a:pos x="49" y="112"/>
                  </a:cxn>
                  <a:cxn ang="0">
                    <a:pos x="49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3" y="0"/>
                  </a:cxn>
                  <a:cxn ang="0">
                    <a:pos x="63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3" y="84"/>
                  </a:cxn>
                  <a:cxn ang="0">
                    <a:pos x="63" y="112"/>
                  </a:cxn>
                  <a:cxn ang="0">
                    <a:pos x="49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3" y="72"/>
                    </a:lnTo>
                    <a:lnTo>
                      <a:pt x="48" y="72"/>
                    </a:lnTo>
                    <a:close/>
                    <a:moveTo>
                      <a:pt x="49" y="112"/>
                    </a:moveTo>
                    <a:lnTo>
                      <a:pt x="49" y="112"/>
                    </a:lnTo>
                    <a:lnTo>
                      <a:pt x="49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63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3" y="84"/>
                    </a:lnTo>
                    <a:lnTo>
                      <a:pt x="63" y="112"/>
                    </a:lnTo>
                    <a:lnTo>
                      <a:pt x="49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5" name="Freeform 42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6" name="Freeform 43"/>
              <p:cNvSpPr>
                <a:spLocks noEditPoints="1"/>
              </p:cNvSpPr>
              <p:nvPr/>
            </p:nvSpPr>
            <p:spPr bwMode="auto">
              <a:xfrm>
                <a:off x="6296025" y="41148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7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7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7" y="79"/>
                      <a:pt x="19" y="85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7" name="Freeform 44"/>
              <p:cNvSpPr>
                <a:spLocks/>
              </p:cNvSpPr>
              <p:nvPr/>
            </p:nvSpPr>
            <p:spPr bwMode="auto">
              <a:xfrm>
                <a:off x="6389688" y="42052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8" name="Freeform 45"/>
              <p:cNvSpPr>
                <a:spLocks/>
              </p:cNvSpPr>
              <p:nvPr/>
            </p:nvSpPr>
            <p:spPr bwMode="auto">
              <a:xfrm>
                <a:off x="6424613" y="4116388"/>
                <a:ext cx="73025" cy="107950"/>
              </a:xfrm>
              <a:custGeom>
                <a:avLst/>
                <a:gdLst/>
                <a:ahLst/>
                <a:cxnLst>
                  <a:cxn ang="0">
                    <a:pos x="14" y="81"/>
                  </a:cxn>
                  <a:cxn ang="0">
                    <a:pos x="14" y="81"/>
                  </a:cxn>
                  <a:cxn ang="0">
                    <a:pos x="26" y="97"/>
                  </a:cxn>
                  <a:cxn ang="0">
                    <a:pos x="37" y="99"/>
                  </a:cxn>
                  <a:cxn ang="0">
                    <a:pos x="55" y="91"/>
                  </a:cxn>
                  <a:cxn ang="0">
                    <a:pos x="61" y="74"/>
                  </a:cxn>
                  <a:cxn ang="0">
                    <a:pos x="54" y="56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16" y="60"/>
                  </a:cxn>
                  <a:cxn ang="0">
                    <a:pos x="4" y="59"/>
                  </a:cxn>
                  <a:cxn ang="0">
                    <a:pos x="12" y="0"/>
                  </a:cxn>
                  <a:cxn ang="0">
                    <a:pos x="70" y="0"/>
                  </a:cxn>
                  <a:cxn ang="0">
                    <a:pos x="70" y="13"/>
                  </a:cxn>
                  <a:cxn ang="0">
                    <a:pos x="23" y="13"/>
                  </a:cxn>
                  <a:cxn ang="0">
                    <a:pos x="18" y="44"/>
                  </a:cxn>
                  <a:cxn ang="0">
                    <a:pos x="26" y="40"/>
                  </a:cxn>
                  <a:cxn ang="0">
                    <a:pos x="40" y="37"/>
                  </a:cxn>
                  <a:cxn ang="0">
                    <a:pos x="66" y="47"/>
                  </a:cxn>
                  <a:cxn ang="0">
                    <a:pos x="76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4"/>
                  </a:cxn>
                  <a:cxn ang="0">
                    <a:pos x="0" y="81"/>
                  </a:cxn>
                  <a:cxn ang="0">
                    <a:pos x="14" y="81"/>
                  </a:cxn>
                </a:cxnLst>
                <a:rect l="0" t="0" r="r" b="b"/>
                <a:pathLst>
                  <a:path w="76" h="112">
                    <a:moveTo>
                      <a:pt x="14" y="81"/>
                    </a:moveTo>
                    <a:lnTo>
                      <a:pt x="14" y="81"/>
                    </a:lnTo>
                    <a:cubicBezTo>
                      <a:pt x="15" y="89"/>
                      <a:pt x="19" y="94"/>
                      <a:pt x="26" y="97"/>
                    </a:cubicBezTo>
                    <a:cubicBezTo>
                      <a:pt x="29" y="99"/>
                      <a:pt x="33" y="99"/>
                      <a:pt x="37" y="99"/>
                    </a:cubicBezTo>
                    <a:cubicBezTo>
                      <a:pt x="45" y="99"/>
                      <a:pt x="51" y="97"/>
                      <a:pt x="55" y="91"/>
                    </a:cubicBezTo>
                    <a:cubicBezTo>
                      <a:pt x="59" y="86"/>
                      <a:pt x="61" y="80"/>
                      <a:pt x="61" y="74"/>
                    </a:cubicBezTo>
                    <a:cubicBezTo>
                      <a:pt x="61" y="66"/>
                      <a:pt x="59" y="60"/>
                      <a:pt x="54" y="56"/>
                    </a:cubicBezTo>
                    <a:cubicBezTo>
                      <a:pt x="50" y="52"/>
                      <a:pt x="44" y="50"/>
                      <a:pt x="37" y="50"/>
                    </a:cubicBezTo>
                    <a:cubicBezTo>
                      <a:pt x="32" y="50"/>
                      <a:pt x="28" y="50"/>
                      <a:pt x="25" y="52"/>
                    </a:cubicBezTo>
                    <a:cubicBezTo>
                      <a:pt x="21" y="54"/>
                      <a:pt x="18" y="57"/>
                      <a:pt x="16" y="60"/>
                    </a:cubicBezTo>
                    <a:lnTo>
                      <a:pt x="4" y="59"/>
                    </a:lnTo>
                    <a:lnTo>
                      <a:pt x="12" y="0"/>
                    </a:lnTo>
                    <a:lnTo>
                      <a:pt x="70" y="0"/>
                    </a:lnTo>
                    <a:lnTo>
                      <a:pt x="70" y="13"/>
                    </a:lnTo>
                    <a:lnTo>
                      <a:pt x="23" y="13"/>
                    </a:lnTo>
                    <a:lnTo>
                      <a:pt x="18" y="44"/>
                    </a:lnTo>
                    <a:cubicBezTo>
                      <a:pt x="21" y="42"/>
                      <a:pt x="23" y="41"/>
                      <a:pt x="26" y="40"/>
                    </a:cubicBezTo>
                    <a:cubicBezTo>
                      <a:pt x="30" y="38"/>
                      <a:pt x="34" y="37"/>
                      <a:pt x="40" y="37"/>
                    </a:cubicBezTo>
                    <a:cubicBezTo>
                      <a:pt x="50" y="37"/>
                      <a:pt x="59" y="40"/>
                      <a:pt x="66" y="47"/>
                    </a:cubicBezTo>
                    <a:cubicBezTo>
                      <a:pt x="73" y="53"/>
                      <a:pt x="76" y="62"/>
                      <a:pt x="76" y="72"/>
                    </a:cubicBezTo>
                    <a:cubicBezTo>
                      <a:pt x="76" y="82"/>
                      <a:pt x="73" y="92"/>
                      <a:pt x="67" y="100"/>
                    </a:cubicBezTo>
                    <a:cubicBezTo>
                      <a:pt x="60" y="108"/>
                      <a:pt x="50" y="112"/>
                      <a:pt x="36" y="112"/>
                    </a:cubicBezTo>
                    <a:cubicBezTo>
                      <a:pt x="27" y="112"/>
                      <a:pt x="19" y="109"/>
                      <a:pt x="12" y="104"/>
                    </a:cubicBezTo>
                    <a:cubicBezTo>
                      <a:pt x="5" y="99"/>
                      <a:pt x="1" y="91"/>
                      <a:pt x="0" y="81"/>
                    </a:cubicBezTo>
                    <a:lnTo>
                      <a:pt x="14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9" name="Freeform 46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200" y="1437"/>
                  </a:cxn>
                  <a:cxn ang="0">
                    <a:pos x="200" y="1437"/>
                  </a:cxn>
                  <a:cxn ang="0">
                    <a:pos x="708" y="1008"/>
                  </a:cxn>
                  <a:cxn ang="0">
                    <a:pos x="1277" y="430"/>
                  </a:cxn>
                  <a:cxn ang="0">
                    <a:pos x="1957" y="104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200" y="1437"/>
                    </a:moveTo>
                    <a:lnTo>
                      <a:pt x="200" y="1437"/>
                    </a:lnTo>
                    <a:lnTo>
                      <a:pt x="708" y="1008"/>
                    </a:lnTo>
                    <a:lnTo>
                      <a:pt x="1277" y="430"/>
                    </a:lnTo>
                    <a:lnTo>
                      <a:pt x="1957" y="104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0" name="Freeform 47"/>
              <p:cNvSpPr>
                <a:spLocks/>
              </p:cNvSpPr>
              <p:nvPr/>
            </p:nvSpPr>
            <p:spPr bwMode="auto">
              <a:xfrm>
                <a:off x="6719888" y="553243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1" name="Freeform 48"/>
              <p:cNvSpPr>
                <a:spLocks/>
              </p:cNvSpPr>
              <p:nvPr/>
            </p:nvSpPr>
            <p:spPr bwMode="auto">
              <a:xfrm>
                <a:off x="7205663" y="511968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2" name="Freeform 49"/>
              <p:cNvSpPr>
                <a:spLocks/>
              </p:cNvSpPr>
              <p:nvPr/>
            </p:nvSpPr>
            <p:spPr bwMode="auto">
              <a:xfrm>
                <a:off x="7750175" y="4565650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3" name="Freeform 50"/>
              <p:cNvSpPr>
                <a:spLocks/>
              </p:cNvSpPr>
              <p:nvPr/>
            </p:nvSpPr>
            <p:spPr bwMode="auto">
              <a:xfrm>
                <a:off x="8401050" y="5159375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4" name="Freeform 51"/>
              <p:cNvSpPr>
                <a:spLocks noEditPoints="1"/>
              </p:cNvSpPr>
              <p:nvPr/>
            </p:nvSpPr>
            <p:spPr bwMode="auto">
              <a:xfrm>
                <a:off x="6732588" y="5008563"/>
                <a:ext cx="1681163" cy="485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9" y="50"/>
                  </a:cxn>
                  <a:cxn ang="0">
                    <a:pos x="149" y="69"/>
                  </a:cxn>
                  <a:cxn ang="0">
                    <a:pos x="149" y="69"/>
                  </a:cxn>
                  <a:cxn ang="0">
                    <a:pos x="258" y="120"/>
                  </a:cxn>
                  <a:cxn ang="0">
                    <a:pos x="298" y="139"/>
                  </a:cxn>
                  <a:cxn ang="0">
                    <a:pos x="298" y="139"/>
                  </a:cxn>
                  <a:cxn ang="0">
                    <a:pos x="406" y="189"/>
                  </a:cxn>
                  <a:cxn ang="0">
                    <a:pos x="447" y="208"/>
                  </a:cxn>
                  <a:cxn ang="0">
                    <a:pos x="447" y="208"/>
                  </a:cxn>
                  <a:cxn ang="0">
                    <a:pos x="508" y="236"/>
                  </a:cxn>
                  <a:cxn ang="0">
                    <a:pos x="558" y="251"/>
                  </a:cxn>
                  <a:cxn ang="0">
                    <a:pos x="601" y="264"/>
                  </a:cxn>
                  <a:cxn ang="0">
                    <a:pos x="601" y="264"/>
                  </a:cxn>
                  <a:cxn ang="0">
                    <a:pos x="716" y="298"/>
                  </a:cxn>
                  <a:cxn ang="0">
                    <a:pos x="759" y="311"/>
                  </a:cxn>
                  <a:cxn ang="0">
                    <a:pos x="759" y="311"/>
                  </a:cxn>
                  <a:cxn ang="0">
                    <a:pos x="873" y="345"/>
                  </a:cxn>
                  <a:cxn ang="0">
                    <a:pos x="916" y="357"/>
                  </a:cxn>
                  <a:cxn ang="0">
                    <a:pos x="916" y="357"/>
                  </a:cxn>
                  <a:cxn ang="0">
                    <a:pos x="1031" y="391"/>
                  </a:cxn>
                  <a:cxn ang="0">
                    <a:pos x="1073" y="404"/>
                  </a:cxn>
                  <a:cxn ang="0">
                    <a:pos x="1073" y="404"/>
                  </a:cxn>
                  <a:cxn ang="0">
                    <a:pos x="1077" y="405"/>
                  </a:cxn>
                  <a:cxn ang="0">
                    <a:pos x="1192" y="422"/>
                  </a:cxn>
                  <a:cxn ang="0">
                    <a:pos x="1236" y="429"/>
                  </a:cxn>
                  <a:cxn ang="0">
                    <a:pos x="1236" y="429"/>
                  </a:cxn>
                  <a:cxn ang="0">
                    <a:pos x="1354" y="446"/>
                  </a:cxn>
                  <a:cxn ang="0">
                    <a:pos x="1398" y="453"/>
                  </a:cxn>
                  <a:cxn ang="0">
                    <a:pos x="1398" y="453"/>
                  </a:cxn>
                  <a:cxn ang="0">
                    <a:pos x="1516" y="471"/>
                  </a:cxn>
                  <a:cxn ang="0">
                    <a:pos x="1561" y="477"/>
                  </a:cxn>
                  <a:cxn ang="0">
                    <a:pos x="1561" y="477"/>
                  </a:cxn>
                  <a:cxn ang="0">
                    <a:pos x="1679" y="495"/>
                  </a:cxn>
                  <a:cxn ang="0">
                    <a:pos x="1723" y="501"/>
                  </a:cxn>
                  <a:cxn ang="0">
                    <a:pos x="1723" y="501"/>
                  </a:cxn>
                  <a:cxn ang="0">
                    <a:pos x="1757" y="506"/>
                  </a:cxn>
                </a:cxnLst>
                <a:rect l="0" t="0" r="r" b="b"/>
                <a:pathLst>
                  <a:path w="1757" h="506">
                    <a:moveTo>
                      <a:pt x="0" y="0"/>
                    </a:moveTo>
                    <a:lnTo>
                      <a:pt x="0" y="0"/>
                    </a:lnTo>
                    <a:lnTo>
                      <a:pt x="109" y="50"/>
                    </a:lnTo>
                    <a:moveTo>
                      <a:pt x="149" y="69"/>
                    </a:moveTo>
                    <a:lnTo>
                      <a:pt x="149" y="69"/>
                    </a:lnTo>
                    <a:lnTo>
                      <a:pt x="258" y="120"/>
                    </a:lnTo>
                    <a:moveTo>
                      <a:pt x="298" y="139"/>
                    </a:moveTo>
                    <a:lnTo>
                      <a:pt x="298" y="139"/>
                    </a:lnTo>
                    <a:lnTo>
                      <a:pt x="406" y="189"/>
                    </a:lnTo>
                    <a:moveTo>
                      <a:pt x="447" y="208"/>
                    </a:moveTo>
                    <a:lnTo>
                      <a:pt x="447" y="208"/>
                    </a:lnTo>
                    <a:lnTo>
                      <a:pt x="508" y="236"/>
                    </a:lnTo>
                    <a:lnTo>
                      <a:pt x="558" y="251"/>
                    </a:lnTo>
                    <a:moveTo>
                      <a:pt x="601" y="264"/>
                    </a:moveTo>
                    <a:lnTo>
                      <a:pt x="601" y="264"/>
                    </a:lnTo>
                    <a:lnTo>
                      <a:pt x="716" y="298"/>
                    </a:lnTo>
                    <a:moveTo>
                      <a:pt x="759" y="311"/>
                    </a:moveTo>
                    <a:lnTo>
                      <a:pt x="759" y="311"/>
                    </a:lnTo>
                    <a:lnTo>
                      <a:pt x="873" y="345"/>
                    </a:lnTo>
                    <a:moveTo>
                      <a:pt x="916" y="357"/>
                    </a:moveTo>
                    <a:lnTo>
                      <a:pt x="916" y="357"/>
                    </a:lnTo>
                    <a:lnTo>
                      <a:pt x="1031" y="391"/>
                    </a:lnTo>
                    <a:moveTo>
                      <a:pt x="1073" y="404"/>
                    </a:moveTo>
                    <a:lnTo>
                      <a:pt x="1073" y="404"/>
                    </a:lnTo>
                    <a:lnTo>
                      <a:pt x="1077" y="405"/>
                    </a:lnTo>
                    <a:lnTo>
                      <a:pt x="1192" y="422"/>
                    </a:lnTo>
                    <a:moveTo>
                      <a:pt x="1236" y="429"/>
                    </a:moveTo>
                    <a:lnTo>
                      <a:pt x="1236" y="429"/>
                    </a:lnTo>
                    <a:lnTo>
                      <a:pt x="1354" y="446"/>
                    </a:lnTo>
                    <a:moveTo>
                      <a:pt x="1398" y="453"/>
                    </a:moveTo>
                    <a:lnTo>
                      <a:pt x="1398" y="453"/>
                    </a:lnTo>
                    <a:lnTo>
                      <a:pt x="1516" y="471"/>
                    </a:lnTo>
                    <a:moveTo>
                      <a:pt x="1561" y="477"/>
                    </a:moveTo>
                    <a:lnTo>
                      <a:pt x="1561" y="477"/>
                    </a:lnTo>
                    <a:lnTo>
                      <a:pt x="1679" y="495"/>
                    </a:lnTo>
                    <a:moveTo>
                      <a:pt x="1723" y="501"/>
                    </a:moveTo>
                    <a:lnTo>
                      <a:pt x="1723" y="501"/>
                    </a:lnTo>
                    <a:lnTo>
                      <a:pt x="1757" y="506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5" name="Freeform 52"/>
              <p:cNvSpPr>
                <a:spLocks noEditPoints="1"/>
              </p:cNvSpPr>
              <p:nvPr/>
            </p:nvSpPr>
            <p:spPr bwMode="auto">
              <a:xfrm>
                <a:off x="6707188" y="4981575"/>
                <a:ext cx="1733550" cy="539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55" y="56"/>
                  </a:cxn>
                  <a:cxn ang="0">
                    <a:pos x="55" y="0"/>
                  </a:cxn>
                  <a:cxn ang="0">
                    <a:pos x="55" y="0"/>
                  </a:cxn>
                  <a:cxn ang="0">
                    <a:pos x="0" y="56"/>
                  </a:cxn>
                  <a:cxn ang="0">
                    <a:pos x="507" y="237"/>
                  </a:cxn>
                  <a:cxn ang="0">
                    <a:pos x="507" y="237"/>
                  </a:cxn>
                  <a:cxn ang="0">
                    <a:pos x="563" y="292"/>
                  </a:cxn>
                  <a:cxn ang="0">
                    <a:pos x="563" y="237"/>
                  </a:cxn>
                  <a:cxn ang="0">
                    <a:pos x="563" y="237"/>
                  </a:cxn>
                  <a:cxn ang="0">
                    <a:pos x="507" y="292"/>
                  </a:cxn>
                  <a:cxn ang="0">
                    <a:pos x="1076" y="406"/>
                  </a:cxn>
                  <a:cxn ang="0">
                    <a:pos x="1076" y="406"/>
                  </a:cxn>
                  <a:cxn ang="0">
                    <a:pos x="1132" y="461"/>
                  </a:cxn>
                  <a:cxn ang="0">
                    <a:pos x="1132" y="406"/>
                  </a:cxn>
                  <a:cxn ang="0">
                    <a:pos x="1132" y="406"/>
                  </a:cxn>
                  <a:cxn ang="0">
                    <a:pos x="1076" y="461"/>
                  </a:cxn>
                  <a:cxn ang="0">
                    <a:pos x="1756" y="507"/>
                  </a:cxn>
                  <a:cxn ang="0">
                    <a:pos x="1756" y="507"/>
                  </a:cxn>
                  <a:cxn ang="0">
                    <a:pos x="1812" y="562"/>
                  </a:cxn>
                  <a:cxn ang="0">
                    <a:pos x="1812" y="507"/>
                  </a:cxn>
                  <a:cxn ang="0">
                    <a:pos x="1812" y="507"/>
                  </a:cxn>
                  <a:cxn ang="0">
                    <a:pos x="1756" y="562"/>
                  </a:cxn>
                </a:cxnLst>
                <a:rect l="0" t="0" r="r" b="b"/>
                <a:pathLst>
                  <a:path w="1812" h="562">
                    <a:moveTo>
                      <a:pt x="0" y="0"/>
                    </a:moveTo>
                    <a:lnTo>
                      <a:pt x="0" y="0"/>
                    </a:lnTo>
                    <a:lnTo>
                      <a:pt x="55" y="56"/>
                    </a:lnTo>
                    <a:moveTo>
                      <a:pt x="55" y="0"/>
                    </a:moveTo>
                    <a:lnTo>
                      <a:pt x="55" y="0"/>
                    </a:lnTo>
                    <a:lnTo>
                      <a:pt x="0" y="56"/>
                    </a:lnTo>
                    <a:moveTo>
                      <a:pt x="507" y="237"/>
                    </a:moveTo>
                    <a:lnTo>
                      <a:pt x="507" y="237"/>
                    </a:lnTo>
                    <a:lnTo>
                      <a:pt x="563" y="292"/>
                    </a:lnTo>
                    <a:moveTo>
                      <a:pt x="563" y="237"/>
                    </a:moveTo>
                    <a:lnTo>
                      <a:pt x="563" y="237"/>
                    </a:lnTo>
                    <a:lnTo>
                      <a:pt x="507" y="292"/>
                    </a:lnTo>
                    <a:moveTo>
                      <a:pt x="1076" y="406"/>
                    </a:moveTo>
                    <a:lnTo>
                      <a:pt x="1076" y="406"/>
                    </a:lnTo>
                    <a:lnTo>
                      <a:pt x="1132" y="461"/>
                    </a:lnTo>
                    <a:moveTo>
                      <a:pt x="1132" y="406"/>
                    </a:moveTo>
                    <a:lnTo>
                      <a:pt x="1132" y="406"/>
                    </a:lnTo>
                    <a:lnTo>
                      <a:pt x="1076" y="461"/>
                    </a:lnTo>
                    <a:moveTo>
                      <a:pt x="1756" y="507"/>
                    </a:moveTo>
                    <a:lnTo>
                      <a:pt x="1756" y="507"/>
                    </a:lnTo>
                    <a:lnTo>
                      <a:pt x="1812" y="562"/>
                    </a:lnTo>
                    <a:moveTo>
                      <a:pt x="1812" y="507"/>
                    </a:moveTo>
                    <a:lnTo>
                      <a:pt x="1812" y="507"/>
                    </a:lnTo>
                    <a:lnTo>
                      <a:pt x="1756" y="562"/>
                    </a:lnTo>
                  </a:path>
                </a:pathLst>
              </a:custGeom>
              <a:noFill/>
              <a:ln w="63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6" name="Freeform 53"/>
              <p:cNvSpPr>
                <a:spLocks noEditPoints="1"/>
              </p:cNvSpPr>
              <p:nvPr/>
            </p:nvSpPr>
            <p:spPr bwMode="auto">
              <a:xfrm>
                <a:off x="7583488" y="6057900"/>
                <a:ext cx="66675" cy="107950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10" y="10"/>
                  </a:cxn>
                  <a:cxn ang="0">
                    <a:pos x="36" y="0"/>
                  </a:cxn>
                  <a:cxn ang="0">
                    <a:pos x="60" y="10"/>
                  </a:cxn>
                  <a:cxn ang="0">
                    <a:pos x="70" y="38"/>
                  </a:cxn>
                  <a:cxn ang="0">
                    <a:pos x="60" y="67"/>
                  </a:cxn>
                  <a:cxn ang="0">
                    <a:pos x="36" y="79"/>
                  </a:cxn>
                  <a:cxn ang="0">
                    <a:pos x="24" y="76"/>
                  </a:cxn>
                  <a:cxn ang="0">
                    <a:pos x="14" y="68"/>
                  </a:cxn>
                  <a:cxn ang="0">
                    <a:pos x="14" y="112"/>
                  </a:cxn>
                  <a:cxn ang="0">
                    <a:pos x="0" y="112"/>
                  </a:cxn>
                  <a:cxn ang="0">
                    <a:pos x="0" y="39"/>
                  </a:cxn>
                  <a:cxn ang="0">
                    <a:pos x="33" y="4"/>
                  </a:cxn>
                  <a:cxn ang="0">
                    <a:pos x="33" y="4"/>
                  </a:cxn>
                  <a:cxn ang="0">
                    <a:pos x="19" y="12"/>
                  </a:cxn>
                  <a:cxn ang="0">
                    <a:pos x="14" y="34"/>
                  </a:cxn>
                  <a:cxn ang="0">
                    <a:pos x="20" y="63"/>
                  </a:cxn>
                  <a:cxn ang="0">
                    <a:pos x="36" y="74"/>
                  </a:cxn>
                  <a:cxn ang="0">
                    <a:pos x="51" y="67"/>
                  </a:cxn>
                  <a:cxn ang="0">
                    <a:pos x="55" y="45"/>
                  </a:cxn>
                  <a:cxn ang="0">
                    <a:pos x="49" y="15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70" h="112">
                    <a:moveTo>
                      <a:pt x="0" y="39"/>
                    </a:moveTo>
                    <a:lnTo>
                      <a:pt x="0" y="39"/>
                    </a:lnTo>
                    <a:cubicBezTo>
                      <a:pt x="0" y="27"/>
                      <a:pt x="3" y="17"/>
                      <a:pt x="10" y="10"/>
                    </a:cubicBezTo>
                    <a:cubicBezTo>
                      <a:pt x="16" y="3"/>
                      <a:pt x="25" y="0"/>
                      <a:pt x="36" y="0"/>
                    </a:cubicBezTo>
                    <a:cubicBezTo>
                      <a:pt x="46" y="0"/>
                      <a:pt x="54" y="3"/>
                      <a:pt x="60" y="10"/>
                    </a:cubicBezTo>
                    <a:cubicBezTo>
                      <a:pt x="67" y="17"/>
                      <a:pt x="70" y="26"/>
                      <a:pt x="70" y="38"/>
                    </a:cubicBezTo>
                    <a:cubicBezTo>
                      <a:pt x="70" y="50"/>
                      <a:pt x="66" y="60"/>
                      <a:pt x="60" y="67"/>
                    </a:cubicBezTo>
                    <a:cubicBezTo>
                      <a:pt x="54" y="75"/>
                      <a:pt x="46" y="79"/>
                      <a:pt x="36" y="79"/>
                    </a:cubicBezTo>
                    <a:cubicBezTo>
                      <a:pt x="32" y="79"/>
                      <a:pt x="28" y="78"/>
                      <a:pt x="24" y="76"/>
                    </a:cubicBezTo>
                    <a:cubicBezTo>
                      <a:pt x="20" y="74"/>
                      <a:pt x="16" y="71"/>
                      <a:pt x="14" y="68"/>
                    </a:cubicBezTo>
                    <a:lnTo>
                      <a:pt x="14" y="112"/>
                    </a:lnTo>
                    <a:lnTo>
                      <a:pt x="0" y="112"/>
                    </a:lnTo>
                    <a:lnTo>
                      <a:pt x="0" y="39"/>
                    </a:lnTo>
                    <a:close/>
                    <a:moveTo>
                      <a:pt x="33" y="4"/>
                    </a:moveTo>
                    <a:lnTo>
                      <a:pt x="33" y="4"/>
                    </a:lnTo>
                    <a:cubicBezTo>
                      <a:pt x="27" y="4"/>
                      <a:pt x="22" y="7"/>
                      <a:pt x="19" y="12"/>
                    </a:cubicBezTo>
                    <a:cubicBezTo>
                      <a:pt x="16" y="17"/>
                      <a:pt x="14" y="24"/>
                      <a:pt x="14" y="34"/>
                    </a:cubicBezTo>
                    <a:cubicBezTo>
                      <a:pt x="14" y="46"/>
                      <a:pt x="16" y="55"/>
                      <a:pt x="20" y="63"/>
                    </a:cubicBezTo>
                    <a:cubicBezTo>
                      <a:pt x="25" y="70"/>
                      <a:pt x="30" y="74"/>
                      <a:pt x="36" y="74"/>
                    </a:cubicBezTo>
                    <a:cubicBezTo>
                      <a:pt x="43" y="74"/>
                      <a:pt x="48" y="71"/>
                      <a:pt x="51" y="67"/>
                    </a:cubicBezTo>
                    <a:cubicBezTo>
                      <a:pt x="54" y="62"/>
                      <a:pt x="55" y="55"/>
                      <a:pt x="55" y="45"/>
                    </a:cubicBezTo>
                    <a:cubicBezTo>
                      <a:pt x="55" y="32"/>
                      <a:pt x="53" y="23"/>
                      <a:pt x="49" y="15"/>
                    </a:cubicBezTo>
                    <a:cubicBezTo>
                      <a:pt x="45" y="8"/>
                      <a:pt x="40" y="4"/>
                      <a:pt x="33" y="4"/>
                    </a:cubicBez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7" name="Freeform 54"/>
              <p:cNvSpPr>
                <a:spLocks/>
              </p:cNvSpPr>
              <p:nvPr/>
            </p:nvSpPr>
            <p:spPr bwMode="auto">
              <a:xfrm>
                <a:off x="6061075" y="5154613"/>
                <a:ext cx="103188" cy="57150"/>
              </a:xfrm>
              <a:custGeom>
                <a:avLst/>
                <a:gdLst/>
                <a:ahLst/>
                <a:cxnLst>
                  <a:cxn ang="0">
                    <a:pos x="65" y="29"/>
                  </a:cxn>
                  <a:cxn ang="0">
                    <a:pos x="65" y="29"/>
                  </a:cxn>
                  <a:cxn ang="0">
                    <a:pos x="28" y="40"/>
                  </a:cxn>
                  <a:cxn ang="0">
                    <a:pos x="15" y="50"/>
                  </a:cxn>
                  <a:cxn ang="0">
                    <a:pos x="17" y="54"/>
                  </a:cxn>
                  <a:cxn ang="0">
                    <a:pos x="24" y="56"/>
                  </a:cxn>
                  <a:cxn ang="0">
                    <a:pos x="24" y="60"/>
                  </a:cxn>
                  <a:cxn ang="0">
                    <a:pos x="19" y="60"/>
                  </a:cxn>
                  <a:cxn ang="0">
                    <a:pos x="5" y="57"/>
                  </a:cxn>
                  <a:cxn ang="0">
                    <a:pos x="0" y="49"/>
                  </a:cxn>
                  <a:cxn ang="0">
                    <a:pos x="51" y="27"/>
                  </a:cxn>
                  <a:cxn ang="0">
                    <a:pos x="57" y="26"/>
                  </a:cxn>
                  <a:cxn ang="0">
                    <a:pos x="18" y="16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0" y="7"/>
                  </a:cxn>
                  <a:cxn ang="0">
                    <a:pos x="2" y="2"/>
                  </a:cxn>
                  <a:cxn ang="0">
                    <a:pos x="7" y="0"/>
                  </a:cxn>
                  <a:cxn ang="0">
                    <a:pos x="33" y="10"/>
                  </a:cxn>
                  <a:cxn ang="0">
                    <a:pos x="65" y="24"/>
                  </a:cxn>
                  <a:cxn ang="0">
                    <a:pos x="81" y="22"/>
                  </a:cxn>
                  <a:cxn ang="0">
                    <a:pos x="93" y="22"/>
                  </a:cxn>
                  <a:cxn ang="0">
                    <a:pos x="105" y="23"/>
                  </a:cxn>
                  <a:cxn ang="0">
                    <a:pos x="108" y="28"/>
                  </a:cxn>
                  <a:cxn ang="0">
                    <a:pos x="105" y="34"/>
                  </a:cxn>
                  <a:cxn ang="0">
                    <a:pos x="97" y="36"/>
                  </a:cxn>
                  <a:cxn ang="0">
                    <a:pos x="83" y="34"/>
                  </a:cxn>
                  <a:cxn ang="0">
                    <a:pos x="65" y="29"/>
                  </a:cxn>
                  <a:cxn ang="0">
                    <a:pos x="65" y="29"/>
                  </a:cxn>
                </a:cxnLst>
                <a:rect l="0" t="0" r="r" b="b"/>
                <a:pathLst>
                  <a:path w="108" h="60">
                    <a:moveTo>
                      <a:pt x="65" y="29"/>
                    </a:moveTo>
                    <a:lnTo>
                      <a:pt x="65" y="29"/>
                    </a:lnTo>
                    <a:cubicBezTo>
                      <a:pt x="49" y="32"/>
                      <a:pt x="37" y="36"/>
                      <a:pt x="28" y="40"/>
                    </a:cubicBezTo>
                    <a:cubicBezTo>
                      <a:pt x="19" y="44"/>
                      <a:pt x="15" y="47"/>
                      <a:pt x="15" y="50"/>
                    </a:cubicBezTo>
                    <a:cubicBezTo>
                      <a:pt x="15" y="52"/>
                      <a:pt x="16" y="53"/>
                      <a:pt x="17" y="54"/>
                    </a:cubicBezTo>
                    <a:cubicBezTo>
                      <a:pt x="19" y="55"/>
                      <a:pt x="21" y="56"/>
                      <a:pt x="24" y="56"/>
                    </a:cubicBezTo>
                    <a:lnTo>
                      <a:pt x="24" y="60"/>
                    </a:lnTo>
                    <a:lnTo>
                      <a:pt x="19" y="60"/>
                    </a:lnTo>
                    <a:cubicBezTo>
                      <a:pt x="13" y="60"/>
                      <a:pt x="8" y="59"/>
                      <a:pt x="5" y="57"/>
                    </a:cubicBezTo>
                    <a:cubicBezTo>
                      <a:pt x="2" y="55"/>
                      <a:pt x="0" y="52"/>
                      <a:pt x="0" y="49"/>
                    </a:cubicBezTo>
                    <a:cubicBezTo>
                      <a:pt x="0" y="42"/>
                      <a:pt x="17" y="35"/>
                      <a:pt x="51" y="27"/>
                    </a:cubicBezTo>
                    <a:lnTo>
                      <a:pt x="57" y="26"/>
                    </a:lnTo>
                    <a:cubicBezTo>
                      <a:pt x="45" y="21"/>
                      <a:pt x="32" y="17"/>
                      <a:pt x="18" y="16"/>
                    </a:cubicBezTo>
                    <a:cubicBezTo>
                      <a:pt x="16" y="15"/>
                      <a:pt x="14" y="15"/>
                      <a:pt x="14" y="15"/>
                    </a:cubicBezTo>
                    <a:cubicBezTo>
                      <a:pt x="9" y="14"/>
                      <a:pt x="5" y="13"/>
                      <a:pt x="3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11" y="0"/>
                      <a:pt x="20" y="3"/>
                      <a:pt x="33" y="10"/>
                    </a:cubicBezTo>
                    <a:cubicBezTo>
                      <a:pt x="46" y="16"/>
                      <a:pt x="57" y="21"/>
                      <a:pt x="65" y="24"/>
                    </a:cubicBezTo>
                    <a:cubicBezTo>
                      <a:pt x="71" y="23"/>
                      <a:pt x="76" y="23"/>
                      <a:pt x="81" y="22"/>
                    </a:cubicBezTo>
                    <a:cubicBezTo>
                      <a:pt x="86" y="22"/>
                      <a:pt x="90" y="22"/>
                      <a:pt x="93" y="22"/>
                    </a:cubicBezTo>
                    <a:cubicBezTo>
                      <a:pt x="98" y="22"/>
                      <a:pt x="102" y="22"/>
                      <a:pt x="105" y="23"/>
                    </a:cubicBezTo>
                    <a:cubicBezTo>
                      <a:pt x="107" y="24"/>
                      <a:pt x="108" y="26"/>
                      <a:pt x="108" y="28"/>
                    </a:cubicBezTo>
                    <a:cubicBezTo>
                      <a:pt x="108" y="31"/>
                      <a:pt x="107" y="33"/>
                      <a:pt x="105" y="34"/>
                    </a:cubicBezTo>
                    <a:cubicBezTo>
                      <a:pt x="103" y="35"/>
                      <a:pt x="100" y="36"/>
                      <a:pt x="97" y="36"/>
                    </a:cubicBezTo>
                    <a:cubicBezTo>
                      <a:pt x="93" y="36"/>
                      <a:pt x="88" y="35"/>
                      <a:pt x="83" y="34"/>
                    </a:cubicBezTo>
                    <a:cubicBezTo>
                      <a:pt x="78" y="33"/>
                      <a:pt x="71" y="31"/>
                      <a:pt x="65" y="29"/>
                    </a:cubicBezTo>
                    <a:lnTo>
                      <a:pt x="6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8" name="Freeform 55"/>
              <p:cNvSpPr>
                <a:spLocks/>
              </p:cNvSpPr>
              <p:nvPr/>
            </p:nvSpPr>
            <p:spPr bwMode="auto">
              <a:xfrm>
                <a:off x="6019800" y="5060950"/>
                <a:ext cx="142875" cy="349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4" y="16"/>
                  </a:cxn>
                  <a:cxn ang="0">
                    <a:pos x="74" y="21"/>
                  </a:cxn>
                  <a:cxn ang="0">
                    <a:pos x="115" y="15"/>
                  </a:cxn>
                  <a:cxn ang="0">
                    <a:pos x="148" y="0"/>
                  </a:cxn>
                  <a:cxn ang="0">
                    <a:pos x="148" y="9"/>
                  </a:cxn>
                  <a:cxn ang="0">
                    <a:pos x="125" y="23"/>
                  </a:cxn>
                  <a:cxn ang="0">
                    <a:pos x="112" y="29"/>
                  </a:cxn>
                  <a:cxn ang="0">
                    <a:pos x="88" y="35"/>
                  </a:cxn>
                  <a:cxn ang="0">
                    <a:pos x="75" y="36"/>
                  </a:cxn>
                  <a:cxn ang="0">
                    <a:pos x="34" y="29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148" h="36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8"/>
                      <a:pt x="27" y="13"/>
                      <a:pt x="34" y="16"/>
                    </a:cubicBezTo>
                    <a:cubicBezTo>
                      <a:pt x="46" y="19"/>
                      <a:pt x="59" y="21"/>
                      <a:pt x="74" y="21"/>
                    </a:cubicBezTo>
                    <a:cubicBezTo>
                      <a:pt x="89" y="21"/>
                      <a:pt x="103" y="19"/>
                      <a:pt x="115" y="15"/>
                    </a:cubicBezTo>
                    <a:cubicBezTo>
                      <a:pt x="123" y="12"/>
                      <a:pt x="134" y="7"/>
                      <a:pt x="148" y="0"/>
                    </a:cubicBezTo>
                    <a:lnTo>
                      <a:pt x="148" y="9"/>
                    </a:lnTo>
                    <a:cubicBezTo>
                      <a:pt x="136" y="17"/>
                      <a:pt x="129" y="21"/>
                      <a:pt x="125" y="23"/>
                    </a:cubicBezTo>
                    <a:cubicBezTo>
                      <a:pt x="122" y="25"/>
                      <a:pt x="118" y="27"/>
                      <a:pt x="112" y="29"/>
                    </a:cubicBezTo>
                    <a:cubicBezTo>
                      <a:pt x="104" y="32"/>
                      <a:pt x="96" y="34"/>
                      <a:pt x="88" y="35"/>
                    </a:cubicBezTo>
                    <a:cubicBezTo>
                      <a:pt x="83" y="36"/>
                      <a:pt x="79" y="36"/>
                      <a:pt x="75" y="36"/>
                    </a:cubicBezTo>
                    <a:cubicBezTo>
                      <a:pt x="59" y="36"/>
                      <a:pt x="46" y="33"/>
                      <a:pt x="34" y="29"/>
                    </a:cubicBezTo>
                    <a:cubicBezTo>
                      <a:pt x="26" y="26"/>
                      <a:pt x="15" y="19"/>
                      <a:pt x="0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9" name="Freeform 56"/>
              <p:cNvSpPr>
                <a:spLocks noEditPoints="1"/>
              </p:cNvSpPr>
              <p:nvPr/>
            </p:nvSpPr>
            <p:spPr bwMode="auto">
              <a:xfrm>
                <a:off x="6049963" y="4983163"/>
                <a:ext cx="84138" cy="66675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7" y="1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18" y="19"/>
                  </a:cxn>
                  <a:cxn ang="0">
                    <a:pos x="12" y="33"/>
                  </a:cxn>
                  <a:cxn ang="0">
                    <a:pos x="26" y="52"/>
                  </a:cxn>
                  <a:cxn ang="0">
                    <a:pos x="46" y="56"/>
                  </a:cxn>
                  <a:cxn ang="0">
                    <a:pos x="67" y="51"/>
                  </a:cxn>
                  <a:cxn ang="0">
                    <a:pos x="76" y="34"/>
                  </a:cxn>
                  <a:cxn ang="0">
                    <a:pos x="71" y="21"/>
                  </a:cxn>
                  <a:cxn ang="0">
                    <a:pos x="56" y="13"/>
                  </a:cxn>
                  <a:cxn ang="0">
                    <a:pos x="56" y="0"/>
                  </a:cxn>
                  <a:cxn ang="0">
                    <a:pos x="80" y="12"/>
                  </a:cxn>
                  <a:cxn ang="0">
                    <a:pos x="88" y="35"/>
                  </a:cxn>
                  <a:cxn ang="0">
                    <a:pos x="76" y="61"/>
                  </a:cxn>
                  <a:cxn ang="0">
                    <a:pos x="46" y="71"/>
                  </a:cxn>
                  <a:cxn ang="0">
                    <a:pos x="12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88" h="71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24"/>
                      <a:pt x="2" y="16"/>
                      <a:pt x="7" y="10"/>
                    </a:cubicBezTo>
                    <a:cubicBezTo>
                      <a:pt x="11" y="5"/>
                      <a:pt x="19" y="1"/>
                      <a:pt x="30" y="0"/>
                    </a:cubicBezTo>
                    <a:lnTo>
                      <a:pt x="30" y="13"/>
                    </a:lnTo>
                    <a:cubicBezTo>
                      <a:pt x="25" y="14"/>
                      <a:pt x="21" y="16"/>
                      <a:pt x="18" y="19"/>
                    </a:cubicBezTo>
                    <a:cubicBezTo>
                      <a:pt x="14" y="22"/>
                      <a:pt x="12" y="27"/>
                      <a:pt x="12" y="33"/>
                    </a:cubicBezTo>
                    <a:cubicBezTo>
                      <a:pt x="12" y="42"/>
                      <a:pt x="17" y="49"/>
                      <a:pt x="26" y="52"/>
                    </a:cubicBezTo>
                    <a:cubicBezTo>
                      <a:pt x="31" y="55"/>
                      <a:pt x="38" y="56"/>
                      <a:pt x="46" y="56"/>
                    </a:cubicBezTo>
                    <a:cubicBezTo>
                      <a:pt x="55" y="56"/>
                      <a:pt x="62" y="54"/>
                      <a:pt x="67" y="51"/>
                    </a:cubicBezTo>
                    <a:cubicBezTo>
                      <a:pt x="73" y="47"/>
                      <a:pt x="76" y="42"/>
                      <a:pt x="76" y="34"/>
                    </a:cubicBezTo>
                    <a:cubicBezTo>
                      <a:pt x="76" y="28"/>
                      <a:pt x="74" y="24"/>
                      <a:pt x="71" y="21"/>
                    </a:cubicBezTo>
                    <a:cubicBezTo>
                      <a:pt x="67" y="17"/>
                      <a:pt x="62" y="15"/>
                      <a:pt x="56" y="13"/>
                    </a:cubicBezTo>
                    <a:lnTo>
                      <a:pt x="56" y="0"/>
                    </a:lnTo>
                    <a:cubicBezTo>
                      <a:pt x="67" y="1"/>
                      <a:pt x="75" y="5"/>
                      <a:pt x="80" y="12"/>
                    </a:cubicBezTo>
                    <a:cubicBezTo>
                      <a:pt x="85" y="18"/>
                      <a:pt x="88" y="26"/>
                      <a:pt x="88" y="35"/>
                    </a:cubicBezTo>
                    <a:cubicBezTo>
                      <a:pt x="88" y="46"/>
                      <a:pt x="84" y="55"/>
                      <a:pt x="76" y="61"/>
                    </a:cubicBezTo>
                    <a:cubicBezTo>
                      <a:pt x="68" y="68"/>
                      <a:pt x="58" y="71"/>
                      <a:pt x="46" y="71"/>
                    </a:cubicBezTo>
                    <a:cubicBezTo>
                      <a:pt x="32" y="71"/>
                      <a:pt x="20" y="68"/>
                      <a:pt x="12" y="60"/>
                    </a:cubicBezTo>
                    <a:cubicBezTo>
                      <a:pt x="4" y="53"/>
                      <a:pt x="0" y="44"/>
                      <a:pt x="0" y="33"/>
                    </a:cubicBezTo>
                    <a:lnTo>
                      <a:pt x="0" y="33"/>
                    </a:lnTo>
                    <a:close/>
                    <a:moveTo>
                      <a:pt x="0" y="36"/>
                    </a:move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0" name="Freeform 57"/>
              <p:cNvSpPr>
                <a:spLocks noEditPoints="1"/>
              </p:cNvSpPr>
              <p:nvPr/>
            </p:nvSpPr>
            <p:spPr bwMode="auto">
              <a:xfrm>
                <a:off x="6146800" y="4926013"/>
                <a:ext cx="63500" cy="49213"/>
              </a:xfrm>
              <a:custGeom>
                <a:avLst/>
                <a:gdLst/>
                <a:ahLst/>
                <a:cxnLst>
                  <a:cxn ang="0">
                    <a:pos x="44" y="41"/>
                  </a:cxn>
                  <a:cxn ang="0">
                    <a:pos x="44" y="41"/>
                  </a:cxn>
                  <a:cxn ang="0">
                    <a:pos x="52" y="38"/>
                  </a:cxn>
                  <a:cxn ang="0">
                    <a:pos x="57" y="25"/>
                  </a:cxn>
                  <a:cxn ang="0">
                    <a:pos x="55" y="14"/>
                  </a:cxn>
                  <a:cxn ang="0">
                    <a:pos x="47" y="10"/>
                  </a:cxn>
                  <a:cxn ang="0">
                    <a:pos x="41" y="13"/>
                  </a:cxn>
                  <a:cxn ang="0">
                    <a:pos x="38" y="22"/>
                  </a:cxn>
                  <a:cxn ang="0">
                    <a:pos x="36" y="31"/>
                  </a:cxn>
                  <a:cxn ang="0">
                    <a:pos x="31" y="42"/>
                  </a:cxn>
                  <a:cxn ang="0">
                    <a:pos x="19" y="49"/>
                  </a:cxn>
                  <a:cxn ang="0">
                    <a:pos x="5" y="43"/>
                  </a:cxn>
                  <a:cxn ang="0">
                    <a:pos x="0" y="26"/>
                  </a:cxn>
                  <a:cxn ang="0">
                    <a:pos x="8" y="5"/>
                  </a:cxn>
                  <a:cxn ang="0">
                    <a:pos x="19" y="2"/>
                  </a:cxn>
                  <a:cxn ang="0">
                    <a:pos x="19" y="12"/>
                  </a:cxn>
                  <a:cxn ang="0">
                    <a:pos x="13" y="14"/>
                  </a:cxn>
                  <a:cxn ang="0">
                    <a:pos x="9" y="27"/>
                  </a:cxn>
                  <a:cxn ang="0">
                    <a:pos x="11" y="35"/>
                  </a:cxn>
                  <a:cxn ang="0">
                    <a:pos x="17" y="39"/>
                  </a:cxn>
                  <a:cxn ang="0">
                    <a:pos x="23" y="35"/>
                  </a:cxn>
                  <a:cxn ang="0">
                    <a:pos x="26" y="28"/>
                  </a:cxn>
                  <a:cxn ang="0">
                    <a:pos x="28" y="21"/>
                  </a:cxn>
                  <a:cxn ang="0">
                    <a:pos x="33" y="6"/>
                  </a:cxn>
                  <a:cxn ang="0">
                    <a:pos x="46" y="0"/>
                  </a:cxn>
                  <a:cxn ang="0">
                    <a:pos x="60" y="6"/>
                  </a:cxn>
                  <a:cxn ang="0">
                    <a:pos x="66" y="25"/>
                  </a:cxn>
                  <a:cxn ang="0">
                    <a:pos x="60" y="45"/>
                  </a:cxn>
                  <a:cxn ang="0">
                    <a:pos x="44" y="51"/>
                  </a:cxn>
                  <a:cxn ang="0">
                    <a:pos x="44" y="41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</a:cxnLst>
                <a:rect l="0" t="0" r="r" b="b"/>
                <a:pathLst>
                  <a:path w="66" h="51">
                    <a:moveTo>
                      <a:pt x="44" y="41"/>
                    </a:moveTo>
                    <a:lnTo>
                      <a:pt x="44" y="41"/>
                    </a:lnTo>
                    <a:cubicBezTo>
                      <a:pt x="48" y="41"/>
                      <a:pt x="50" y="40"/>
                      <a:pt x="52" y="38"/>
                    </a:cubicBezTo>
                    <a:cubicBezTo>
                      <a:pt x="55" y="36"/>
                      <a:pt x="57" y="31"/>
                      <a:pt x="57" y="25"/>
                    </a:cubicBezTo>
                    <a:cubicBezTo>
                      <a:pt x="57" y="21"/>
                      <a:pt x="56" y="17"/>
                      <a:pt x="55" y="14"/>
                    </a:cubicBezTo>
                    <a:cubicBezTo>
                      <a:pt x="53" y="11"/>
                      <a:pt x="50" y="10"/>
                      <a:pt x="47" y="10"/>
                    </a:cubicBezTo>
                    <a:cubicBezTo>
                      <a:pt x="44" y="10"/>
                      <a:pt x="42" y="11"/>
                      <a:pt x="41" y="13"/>
                    </a:cubicBezTo>
                    <a:cubicBezTo>
                      <a:pt x="40" y="15"/>
                      <a:pt x="39" y="18"/>
                      <a:pt x="38" y="22"/>
                    </a:cubicBezTo>
                    <a:lnTo>
                      <a:pt x="36" y="31"/>
                    </a:lnTo>
                    <a:cubicBezTo>
                      <a:pt x="34" y="36"/>
                      <a:pt x="33" y="40"/>
                      <a:pt x="31" y="42"/>
                    </a:cubicBezTo>
                    <a:cubicBezTo>
                      <a:pt x="28" y="47"/>
                      <a:pt x="24" y="49"/>
                      <a:pt x="19" y="49"/>
                    </a:cubicBezTo>
                    <a:cubicBezTo>
                      <a:pt x="14" y="49"/>
                      <a:pt x="9" y="47"/>
                      <a:pt x="5" y="43"/>
                    </a:cubicBezTo>
                    <a:cubicBezTo>
                      <a:pt x="2" y="39"/>
                      <a:pt x="0" y="33"/>
                      <a:pt x="0" y="26"/>
                    </a:cubicBezTo>
                    <a:cubicBezTo>
                      <a:pt x="0" y="16"/>
                      <a:pt x="2" y="10"/>
                      <a:pt x="8" y="5"/>
                    </a:cubicBezTo>
                    <a:cubicBezTo>
                      <a:pt x="11" y="3"/>
                      <a:pt x="15" y="2"/>
                      <a:pt x="19" y="2"/>
                    </a:cubicBezTo>
                    <a:lnTo>
                      <a:pt x="19" y="12"/>
                    </a:lnTo>
                    <a:cubicBezTo>
                      <a:pt x="17" y="12"/>
                      <a:pt x="15" y="13"/>
                      <a:pt x="13" y="14"/>
                    </a:cubicBezTo>
                    <a:cubicBezTo>
                      <a:pt x="10" y="16"/>
                      <a:pt x="9" y="21"/>
                      <a:pt x="9" y="27"/>
                    </a:cubicBezTo>
                    <a:cubicBezTo>
                      <a:pt x="9" y="30"/>
                      <a:pt x="9" y="33"/>
                      <a:pt x="11" y="35"/>
                    </a:cubicBezTo>
                    <a:cubicBezTo>
                      <a:pt x="12" y="38"/>
                      <a:pt x="14" y="39"/>
                      <a:pt x="17" y="39"/>
                    </a:cubicBezTo>
                    <a:cubicBezTo>
                      <a:pt x="20" y="39"/>
                      <a:pt x="22" y="37"/>
                      <a:pt x="23" y="35"/>
                    </a:cubicBezTo>
                    <a:cubicBezTo>
                      <a:pt x="24" y="33"/>
                      <a:pt x="25" y="31"/>
                      <a:pt x="26" y="28"/>
                    </a:cubicBezTo>
                    <a:lnTo>
                      <a:pt x="28" y="21"/>
                    </a:lnTo>
                    <a:cubicBezTo>
                      <a:pt x="29" y="13"/>
                      <a:pt x="31" y="8"/>
                      <a:pt x="33" y="6"/>
                    </a:cubicBezTo>
                    <a:cubicBezTo>
                      <a:pt x="36" y="2"/>
                      <a:pt x="40" y="0"/>
                      <a:pt x="46" y="0"/>
                    </a:cubicBezTo>
                    <a:cubicBezTo>
                      <a:pt x="51" y="0"/>
                      <a:pt x="56" y="2"/>
                      <a:pt x="60" y="6"/>
                    </a:cubicBezTo>
                    <a:cubicBezTo>
                      <a:pt x="64" y="10"/>
                      <a:pt x="66" y="16"/>
                      <a:pt x="66" y="25"/>
                    </a:cubicBezTo>
                    <a:cubicBezTo>
                      <a:pt x="66" y="34"/>
                      <a:pt x="64" y="41"/>
                      <a:pt x="60" y="45"/>
                    </a:cubicBezTo>
                    <a:cubicBezTo>
                      <a:pt x="55" y="49"/>
                      <a:pt x="50" y="51"/>
                      <a:pt x="44" y="51"/>
                    </a:cubicBezTo>
                    <a:lnTo>
                      <a:pt x="44" y="41"/>
                    </a:lnTo>
                    <a:close/>
                    <a:moveTo>
                      <a:pt x="0" y="25"/>
                    </a:move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1" name="Freeform 58"/>
              <p:cNvSpPr>
                <a:spLocks/>
              </p:cNvSpPr>
              <p:nvPr/>
            </p:nvSpPr>
            <p:spPr bwMode="auto">
              <a:xfrm>
                <a:off x="6021388" y="4875213"/>
                <a:ext cx="109538" cy="4603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15" y="36"/>
                  </a:cxn>
                  <a:cxn ang="0">
                    <a:pos x="115" y="48"/>
                  </a:cxn>
                  <a:cxn ang="0">
                    <a:pos x="0" y="12"/>
                  </a:cxn>
                </a:cxnLst>
                <a:rect l="0" t="0" r="r" b="b"/>
                <a:pathLst>
                  <a:path w="115" h="48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15" y="36"/>
                    </a:lnTo>
                    <a:lnTo>
                      <a:pt x="115" y="4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2" name="Freeform 59"/>
              <p:cNvSpPr>
                <a:spLocks noEditPoints="1"/>
              </p:cNvSpPr>
              <p:nvPr/>
            </p:nvSpPr>
            <p:spPr bwMode="auto">
              <a:xfrm>
                <a:off x="6049963" y="4797425"/>
                <a:ext cx="84138" cy="74613"/>
              </a:xfrm>
              <a:custGeom>
                <a:avLst/>
                <a:gdLst/>
                <a:ahLst/>
                <a:cxnLst>
                  <a:cxn ang="0">
                    <a:pos x="63" y="64"/>
                  </a:cxn>
                  <a:cxn ang="0">
                    <a:pos x="63" y="64"/>
                  </a:cxn>
                  <a:cxn ang="0">
                    <a:pos x="73" y="60"/>
                  </a:cxn>
                  <a:cxn ang="0">
                    <a:pos x="76" y="49"/>
                  </a:cxn>
                  <a:cxn ang="0">
                    <a:pos x="73" y="35"/>
                  </a:cxn>
                  <a:cxn ang="0">
                    <a:pos x="54" y="23"/>
                  </a:cxn>
                  <a:cxn ang="0">
                    <a:pos x="43" y="23"/>
                  </a:cxn>
                  <a:cxn ang="0">
                    <a:pos x="46" y="30"/>
                  </a:cxn>
                  <a:cxn ang="0">
                    <a:pos x="47" y="38"/>
                  </a:cxn>
                  <a:cxn ang="0">
                    <a:pos x="49" y="46"/>
                  </a:cxn>
                  <a:cxn ang="0">
                    <a:pos x="52" y="58"/>
                  </a:cxn>
                  <a:cxn ang="0">
                    <a:pos x="63" y="64"/>
                  </a:cxn>
                  <a:cxn ang="0">
                    <a:pos x="63" y="64"/>
                  </a:cxn>
                  <a:cxn ang="0">
                    <a:pos x="35" y="30"/>
                  </a:cxn>
                  <a:cxn ang="0">
                    <a:pos x="35" y="30"/>
                  </a:cxn>
                  <a:cxn ang="0">
                    <a:pos x="31" y="24"/>
                  </a:cxn>
                  <a:cxn ang="0">
                    <a:pos x="26" y="23"/>
                  </a:cxn>
                  <a:cxn ang="0">
                    <a:pos x="15" y="28"/>
                  </a:cxn>
                  <a:cxn ang="0">
                    <a:pos x="12" y="43"/>
                  </a:cxn>
                  <a:cxn ang="0">
                    <a:pos x="18" y="58"/>
                  </a:cxn>
                  <a:cxn ang="0">
                    <a:pos x="28" y="62"/>
                  </a:cxn>
                  <a:cxn ang="0">
                    <a:pos x="28" y="75"/>
                  </a:cxn>
                  <a:cxn ang="0">
                    <a:pos x="6" y="65"/>
                  </a:cxn>
                  <a:cxn ang="0">
                    <a:pos x="0" y="42"/>
                  </a:cxn>
                  <a:cxn ang="0">
                    <a:pos x="6" y="19"/>
                  </a:cxn>
                  <a:cxn ang="0">
                    <a:pos x="23" y="9"/>
                  </a:cxn>
                  <a:cxn ang="0">
                    <a:pos x="71" y="9"/>
                  </a:cxn>
                  <a:cxn ang="0">
                    <a:pos x="75" y="9"/>
                  </a:cxn>
                  <a:cxn ang="0">
                    <a:pos x="76" y="5"/>
                  </a:cxn>
                  <a:cxn ang="0">
                    <a:pos x="76" y="3"/>
                  </a:cxn>
                  <a:cxn ang="0">
                    <a:pos x="76" y="0"/>
                  </a:cxn>
                  <a:cxn ang="0">
                    <a:pos x="86" y="0"/>
                  </a:cxn>
                  <a:cxn ang="0">
                    <a:pos x="87" y="5"/>
                  </a:cxn>
                  <a:cxn ang="0">
                    <a:pos x="87" y="10"/>
                  </a:cxn>
                  <a:cxn ang="0">
                    <a:pos x="82" y="20"/>
                  </a:cxn>
                  <a:cxn ang="0">
                    <a:pos x="75" y="23"/>
                  </a:cxn>
                  <a:cxn ang="0">
                    <a:pos x="84" y="35"/>
                  </a:cxn>
                  <a:cxn ang="0">
                    <a:pos x="88" y="53"/>
                  </a:cxn>
                  <a:cxn ang="0">
                    <a:pos x="81" y="72"/>
                  </a:cxn>
                  <a:cxn ang="0">
                    <a:pos x="64" y="79"/>
                  </a:cxn>
                  <a:cxn ang="0">
                    <a:pos x="46" y="72"/>
                  </a:cxn>
                  <a:cxn ang="0">
                    <a:pos x="38" y="53"/>
                  </a:cxn>
                  <a:cxn ang="0">
                    <a:pos x="35" y="3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8" h="79">
                    <a:moveTo>
                      <a:pt x="63" y="64"/>
                    </a:moveTo>
                    <a:lnTo>
                      <a:pt x="63" y="64"/>
                    </a:lnTo>
                    <a:cubicBezTo>
                      <a:pt x="67" y="64"/>
                      <a:pt x="71" y="63"/>
                      <a:pt x="73" y="60"/>
                    </a:cubicBezTo>
                    <a:cubicBezTo>
                      <a:pt x="75" y="57"/>
                      <a:pt x="76" y="53"/>
                      <a:pt x="76" y="49"/>
                    </a:cubicBezTo>
                    <a:cubicBezTo>
                      <a:pt x="76" y="44"/>
                      <a:pt x="75" y="40"/>
                      <a:pt x="73" y="35"/>
                    </a:cubicBezTo>
                    <a:cubicBezTo>
                      <a:pt x="69" y="27"/>
                      <a:pt x="63" y="23"/>
                      <a:pt x="54" y="23"/>
                    </a:cubicBezTo>
                    <a:lnTo>
                      <a:pt x="43" y="23"/>
                    </a:lnTo>
                    <a:cubicBezTo>
                      <a:pt x="44" y="25"/>
                      <a:pt x="45" y="27"/>
                      <a:pt x="46" y="30"/>
                    </a:cubicBezTo>
                    <a:cubicBezTo>
                      <a:pt x="47" y="33"/>
                      <a:pt x="47" y="35"/>
                      <a:pt x="47" y="38"/>
                    </a:cubicBezTo>
                    <a:lnTo>
                      <a:pt x="49" y="46"/>
                    </a:lnTo>
                    <a:cubicBezTo>
                      <a:pt x="49" y="52"/>
                      <a:pt x="50" y="55"/>
                      <a:pt x="52" y="58"/>
                    </a:cubicBezTo>
                    <a:cubicBezTo>
                      <a:pt x="54" y="62"/>
                      <a:pt x="58" y="64"/>
                      <a:pt x="63" y="64"/>
                    </a:cubicBezTo>
                    <a:lnTo>
                      <a:pt x="63" y="64"/>
                    </a:lnTo>
                    <a:close/>
                    <a:moveTo>
                      <a:pt x="35" y="30"/>
                    </a:moveTo>
                    <a:lnTo>
                      <a:pt x="35" y="30"/>
                    </a:lnTo>
                    <a:cubicBezTo>
                      <a:pt x="35" y="27"/>
                      <a:pt x="33" y="25"/>
                      <a:pt x="31" y="24"/>
                    </a:cubicBezTo>
                    <a:cubicBezTo>
                      <a:pt x="30" y="23"/>
                      <a:pt x="28" y="23"/>
                      <a:pt x="26" y="23"/>
                    </a:cubicBezTo>
                    <a:cubicBezTo>
                      <a:pt x="21" y="23"/>
                      <a:pt x="18" y="25"/>
                      <a:pt x="15" y="28"/>
                    </a:cubicBezTo>
                    <a:cubicBezTo>
                      <a:pt x="13" y="32"/>
                      <a:pt x="12" y="36"/>
                      <a:pt x="12" y="43"/>
                    </a:cubicBezTo>
                    <a:cubicBezTo>
                      <a:pt x="12" y="50"/>
                      <a:pt x="14" y="55"/>
                      <a:pt x="18" y="58"/>
                    </a:cubicBezTo>
                    <a:cubicBezTo>
                      <a:pt x="20" y="60"/>
                      <a:pt x="23" y="61"/>
                      <a:pt x="28" y="62"/>
                    </a:cubicBezTo>
                    <a:lnTo>
                      <a:pt x="28" y="75"/>
                    </a:lnTo>
                    <a:cubicBezTo>
                      <a:pt x="18" y="74"/>
                      <a:pt x="10" y="71"/>
                      <a:pt x="6" y="65"/>
                    </a:cubicBezTo>
                    <a:cubicBezTo>
                      <a:pt x="2" y="58"/>
                      <a:pt x="0" y="51"/>
                      <a:pt x="0" y="42"/>
                    </a:cubicBezTo>
                    <a:cubicBezTo>
                      <a:pt x="0" y="33"/>
                      <a:pt x="2" y="25"/>
                      <a:pt x="6" y="19"/>
                    </a:cubicBezTo>
                    <a:cubicBezTo>
                      <a:pt x="10" y="13"/>
                      <a:pt x="15" y="9"/>
                      <a:pt x="23" y="9"/>
                    </a:cubicBezTo>
                    <a:lnTo>
                      <a:pt x="71" y="9"/>
                    </a:lnTo>
                    <a:cubicBezTo>
                      <a:pt x="73" y="9"/>
                      <a:pt x="74" y="9"/>
                      <a:pt x="75" y="9"/>
                    </a:cubicBezTo>
                    <a:cubicBezTo>
                      <a:pt x="76" y="8"/>
                      <a:pt x="76" y="7"/>
                      <a:pt x="76" y="5"/>
                    </a:cubicBezTo>
                    <a:cubicBezTo>
                      <a:pt x="76" y="4"/>
                      <a:pt x="76" y="4"/>
                      <a:pt x="76" y="3"/>
                    </a:cubicBezTo>
                    <a:cubicBezTo>
                      <a:pt x="76" y="2"/>
                      <a:pt x="76" y="1"/>
                      <a:pt x="76" y="0"/>
                    </a:cubicBezTo>
                    <a:lnTo>
                      <a:pt x="86" y="0"/>
                    </a:lnTo>
                    <a:cubicBezTo>
                      <a:pt x="87" y="2"/>
                      <a:pt x="87" y="4"/>
                      <a:pt x="87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5"/>
                      <a:pt x="86" y="18"/>
                      <a:pt x="82" y="20"/>
                    </a:cubicBezTo>
                    <a:cubicBezTo>
                      <a:pt x="80" y="22"/>
                      <a:pt x="78" y="22"/>
                      <a:pt x="75" y="23"/>
                    </a:cubicBezTo>
                    <a:cubicBezTo>
                      <a:pt x="78" y="26"/>
                      <a:pt x="81" y="30"/>
                      <a:pt x="84" y="35"/>
                    </a:cubicBezTo>
                    <a:cubicBezTo>
                      <a:pt x="87" y="40"/>
                      <a:pt x="88" y="46"/>
                      <a:pt x="88" y="53"/>
                    </a:cubicBezTo>
                    <a:cubicBezTo>
                      <a:pt x="88" y="60"/>
                      <a:pt x="86" y="67"/>
                      <a:pt x="81" y="72"/>
                    </a:cubicBezTo>
                    <a:cubicBezTo>
                      <a:pt x="77" y="76"/>
                      <a:pt x="71" y="79"/>
                      <a:pt x="64" y="79"/>
                    </a:cubicBezTo>
                    <a:cubicBezTo>
                      <a:pt x="56" y="79"/>
                      <a:pt x="50" y="77"/>
                      <a:pt x="46" y="72"/>
                    </a:cubicBezTo>
                    <a:cubicBezTo>
                      <a:pt x="42" y="67"/>
                      <a:pt x="39" y="61"/>
                      <a:pt x="38" y="53"/>
                    </a:cubicBezTo>
                    <a:lnTo>
                      <a:pt x="35" y="30"/>
                    </a:lnTo>
                    <a:close/>
                    <a:moveTo>
                      <a:pt x="0" y="42"/>
                    </a:move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3" name="Freeform 60"/>
              <p:cNvSpPr>
                <a:spLocks/>
              </p:cNvSpPr>
              <p:nvPr/>
            </p:nvSpPr>
            <p:spPr bwMode="auto">
              <a:xfrm>
                <a:off x="6019800" y="4752975"/>
                <a:ext cx="142875" cy="34925"/>
              </a:xfrm>
              <a:custGeom>
                <a:avLst/>
                <a:gdLst/>
                <a:ahLst/>
                <a:cxnLst>
                  <a:cxn ang="0">
                    <a:pos x="148" y="36"/>
                  </a:cxn>
                  <a:cxn ang="0">
                    <a:pos x="148" y="36"/>
                  </a:cxn>
                  <a:cxn ang="0">
                    <a:pos x="113" y="20"/>
                  </a:cxn>
                  <a:cxn ang="0">
                    <a:pos x="74" y="14"/>
                  </a:cxn>
                  <a:cxn ang="0">
                    <a:pos x="33" y="21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23" y="12"/>
                  </a:cxn>
                  <a:cxn ang="0">
                    <a:pos x="35" y="7"/>
                  </a:cxn>
                  <a:cxn ang="0">
                    <a:pos x="55" y="1"/>
                  </a:cxn>
                  <a:cxn ang="0">
                    <a:pos x="73" y="0"/>
                  </a:cxn>
                  <a:cxn ang="0">
                    <a:pos x="114" y="7"/>
                  </a:cxn>
                  <a:cxn ang="0">
                    <a:pos x="148" y="26"/>
                  </a:cxn>
                  <a:cxn ang="0">
                    <a:pos x="148" y="36"/>
                  </a:cxn>
                </a:cxnLst>
                <a:rect l="0" t="0" r="r" b="b"/>
                <a:pathLst>
                  <a:path w="148" h="36">
                    <a:moveTo>
                      <a:pt x="148" y="36"/>
                    </a:moveTo>
                    <a:lnTo>
                      <a:pt x="148" y="36"/>
                    </a:lnTo>
                    <a:cubicBezTo>
                      <a:pt x="132" y="28"/>
                      <a:pt x="120" y="22"/>
                      <a:pt x="113" y="20"/>
                    </a:cubicBezTo>
                    <a:cubicBezTo>
                      <a:pt x="102" y="16"/>
                      <a:pt x="89" y="14"/>
                      <a:pt x="74" y="14"/>
                    </a:cubicBezTo>
                    <a:cubicBezTo>
                      <a:pt x="59" y="14"/>
                      <a:pt x="45" y="17"/>
                      <a:pt x="33" y="21"/>
                    </a:cubicBezTo>
                    <a:cubicBezTo>
                      <a:pt x="25" y="23"/>
                      <a:pt x="14" y="28"/>
                      <a:pt x="0" y="36"/>
                    </a:cubicBezTo>
                    <a:lnTo>
                      <a:pt x="0" y="27"/>
                    </a:lnTo>
                    <a:cubicBezTo>
                      <a:pt x="12" y="19"/>
                      <a:pt x="20" y="14"/>
                      <a:pt x="23" y="12"/>
                    </a:cubicBezTo>
                    <a:cubicBezTo>
                      <a:pt x="26" y="10"/>
                      <a:pt x="30" y="9"/>
                      <a:pt x="35" y="7"/>
                    </a:cubicBezTo>
                    <a:cubicBezTo>
                      <a:pt x="42" y="4"/>
                      <a:pt x="48" y="2"/>
                      <a:pt x="55" y="1"/>
                    </a:cubicBezTo>
                    <a:cubicBezTo>
                      <a:pt x="61" y="0"/>
                      <a:pt x="67" y="0"/>
                      <a:pt x="73" y="0"/>
                    </a:cubicBezTo>
                    <a:cubicBezTo>
                      <a:pt x="88" y="0"/>
                      <a:pt x="102" y="2"/>
                      <a:pt x="114" y="7"/>
                    </a:cubicBezTo>
                    <a:cubicBezTo>
                      <a:pt x="122" y="10"/>
                      <a:pt x="133" y="16"/>
                      <a:pt x="148" y="26"/>
                    </a:cubicBezTo>
                    <a:lnTo>
                      <a:pt x="14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4" name="TextBox 673"/>
              <p:cNvSpPr txBox="1"/>
              <p:nvPr/>
            </p:nvSpPr>
            <p:spPr>
              <a:xfrm>
                <a:off x="7155073" y="4283586"/>
                <a:ext cx="1377415" cy="355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</a:rPr>
                  <a:t>Micro-tearing</a:t>
                </a:r>
                <a:endParaRPr lang="en-US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7467600" y="5410200"/>
                <a:ext cx="482824" cy="286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err="1" smtClean="0">
                    <a:solidFill>
                      <a:schemeClr val="accent2"/>
                    </a:solidFill>
                  </a:rPr>
                  <a:t>ExB</a:t>
                </a:r>
                <a:endParaRPr lang="en-US" b="0" i="0" dirty="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679" name="Straight Connector 678"/>
            <p:cNvCxnSpPr/>
            <p:nvPr/>
          </p:nvCxnSpPr>
          <p:spPr bwMode="auto">
            <a:xfrm>
              <a:off x="6324600" y="2823424"/>
              <a:ext cx="0" cy="152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2" name="Straight Connector 681"/>
            <p:cNvCxnSpPr/>
            <p:nvPr/>
          </p:nvCxnSpPr>
          <p:spPr bwMode="auto">
            <a:xfrm>
              <a:off x="8686800" y="2823424"/>
              <a:ext cx="0" cy="152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5" name="TextBox 684"/>
            <p:cNvSpPr txBox="1"/>
            <p:nvPr/>
          </p:nvSpPr>
          <p:spPr>
            <a:xfrm>
              <a:off x="6934200" y="6214646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r/a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686" name="TextBox 685"/>
            <p:cNvSpPr txBox="1"/>
            <p:nvPr/>
          </p:nvSpPr>
          <p:spPr>
            <a:xfrm>
              <a:off x="6934200" y="2975824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r/a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 bwMode="auto">
            <a:xfrm>
              <a:off x="5267325" y="1091056"/>
              <a:ext cx="490392" cy="3973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triangl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6" name="Right Arrow 75"/>
            <p:cNvSpPr/>
            <p:nvPr/>
          </p:nvSpPr>
          <p:spPr bwMode="auto">
            <a:xfrm rot="1925787">
              <a:off x="5083620" y="3112872"/>
              <a:ext cx="669142" cy="3973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triangl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6183313" y="3505201"/>
              <a:ext cx="790575" cy="2339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77" y="0"/>
                </a:cxn>
                <a:cxn ang="0">
                  <a:pos x="1177" y="3772"/>
                </a:cxn>
                <a:cxn ang="0">
                  <a:pos x="0" y="3772"/>
                </a:cxn>
                <a:cxn ang="0">
                  <a:pos x="0" y="0"/>
                </a:cxn>
              </a:cxnLst>
              <a:rect l="0" t="0" r="r" b="b"/>
              <a:pathLst>
                <a:path w="1177" h="3772">
                  <a:moveTo>
                    <a:pt x="0" y="0"/>
                  </a:moveTo>
                  <a:lnTo>
                    <a:pt x="0" y="0"/>
                  </a:lnTo>
                  <a:lnTo>
                    <a:pt x="1177" y="0"/>
                  </a:lnTo>
                  <a:lnTo>
                    <a:pt x="1177" y="3772"/>
                  </a:lnTo>
                  <a:lnTo>
                    <a:pt x="0" y="3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6188075" y="5845176"/>
              <a:ext cx="2598738" cy="1588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6188075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1825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6448425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657860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670718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683895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696753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709771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722788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735806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748665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761841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774700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787717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800735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813752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826611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839787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852646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8656638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878681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6188075" y="3509964"/>
              <a:ext cx="1588" cy="2335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6089650" y="5845176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6138863" y="5716589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089650" y="558958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138863" y="5456239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6089650" y="532923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6138863" y="52006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6089650" y="506888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6138863" y="494030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6089650" y="480853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6138863" y="46799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6089650" y="45513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6138863" y="441960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6089650" y="429101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6138863" y="41592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6089650" y="40306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6138863" y="3902076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6089650" y="377031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6138863" y="3641726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6089650" y="35099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6188075" y="3509964"/>
              <a:ext cx="2598738" cy="1588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6188075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631825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6448425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657860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670718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683895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696753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709771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722788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735806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748665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761841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774700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787717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800735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813752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826611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839787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852646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8656638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878681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8786813" y="3509964"/>
              <a:ext cx="1588" cy="2335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8688388" y="5845176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8737600" y="5716589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8688388" y="558958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8737600" y="5456239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8688388" y="532923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8737600" y="52006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8688388" y="506888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8737600" y="494030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8688388" y="480853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8737600" y="46799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8688388" y="45513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8737600" y="441960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8688388" y="429101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8737600" y="41592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8688388" y="40306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8737600" y="3902076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8688388" y="377031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8737600" y="3641726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8688388" y="35099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6251575" y="3741739"/>
              <a:ext cx="2468563" cy="1674813"/>
            </a:xfrm>
            <a:custGeom>
              <a:avLst/>
              <a:gdLst/>
              <a:ahLst/>
              <a:cxnLst>
                <a:cxn ang="0">
                  <a:pos x="3674" y="2700"/>
                </a:cxn>
                <a:cxn ang="0">
                  <a:pos x="3674" y="2700"/>
                </a:cxn>
                <a:cxn ang="0">
                  <a:pos x="3480" y="2660"/>
                </a:cxn>
                <a:cxn ang="0">
                  <a:pos x="3287" y="2613"/>
                </a:cxn>
                <a:cxn ang="0">
                  <a:pos x="3094" y="2560"/>
                </a:cxn>
                <a:cxn ang="0">
                  <a:pos x="2900" y="2506"/>
                </a:cxn>
                <a:cxn ang="0">
                  <a:pos x="2707" y="2440"/>
                </a:cxn>
                <a:cxn ang="0">
                  <a:pos x="2514" y="2360"/>
                </a:cxn>
                <a:cxn ang="0">
                  <a:pos x="2320" y="2240"/>
                </a:cxn>
                <a:cxn ang="0">
                  <a:pos x="2127" y="2066"/>
                </a:cxn>
                <a:cxn ang="0">
                  <a:pos x="1934" y="1800"/>
                </a:cxn>
                <a:cxn ang="0">
                  <a:pos x="1740" y="1480"/>
                </a:cxn>
                <a:cxn ang="0">
                  <a:pos x="1547" y="1160"/>
                </a:cxn>
                <a:cxn ang="0">
                  <a:pos x="1354" y="866"/>
                </a:cxn>
                <a:cxn ang="0">
                  <a:pos x="1160" y="600"/>
                </a:cxn>
                <a:cxn ang="0">
                  <a:pos x="967" y="373"/>
                </a:cxn>
                <a:cxn ang="0">
                  <a:pos x="774" y="220"/>
                </a:cxn>
                <a:cxn ang="0">
                  <a:pos x="580" y="120"/>
                </a:cxn>
                <a:cxn ang="0">
                  <a:pos x="387" y="60"/>
                </a:cxn>
                <a:cxn ang="0">
                  <a:pos x="194" y="20"/>
                </a:cxn>
                <a:cxn ang="0">
                  <a:pos x="0" y="0"/>
                </a:cxn>
              </a:cxnLst>
              <a:rect l="0" t="0" r="r" b="b"/>
              <a:pathLst>
                <a:path w="3674" h="2700">
                  <a:moveTo>
                    <a:pt x="3674" y="2700"/>
                  </a:moveTo>
                  <a:lnTo>
                    <a:pt x="3674" y="2700"/>
                  </a:lnTo>
                  <a:lnTo>
                    <a:pt x="3480" y="2660"/>
                  </a:lnTo>
                  <a:lnTo>
                    <a:pt x="3287" y="2613"/>
                  </a:lnTo>
                  <a:lnTo>
                    <a:pt x="3094" y="2560"/>
                  </a:lnTo>
                  <a:lnTo>
                    <a:pt x="2900" y="2506"/>
                  </a:lnTo>
                  <a:lnTo>
                    <a:pt x="2707" y="2440"/>
                  </a:lnTo>
                  <a:lnTo>
                    <a:pt x="2514" y="2360"/>
                  </a:lnTo>
                  <a:lnTo>
                    <a:pt x="2320" y="2240"/>
                  </a:lnTo>
                  <a:lnTo>
                    <a:pt x="2127" y="2066"/>
                  </a:lnTo>
                  <a:lnTo>
                    <a:pt x="1934" y="1800"/>
                  </a:lnTo>
                  <a:lnTo>
                    <a:pt x="1740" y="1480"/>
                  </a:lnTo>
                  <a:lnTo>
                    <a:pt x="1547" y="1160"/>
                  </a:lnTo>
                  <a:lnTo>
                    <a:pt x="1354" y="866"/>
                  </a:lnTo>
                  <a:lnTo>
                    <a:pt x="1160" y="600"/>
                  </a:lnTo>
                  <a:lnTo>
                    <a:pt x="967" y="373"/>
                  </a:lnTo>
                  <a:lnTo>
                    <a:pt x="774" y="220"/>
                  </a:lnTo>
                  <a:lnTo>
                    <a:pt x="580" y="120"/>
                  </a:lnTo>
                  <a:lnTo>
                    <a:pt x="387" y="60"/>
                  </a:lnTo>
                  <a:lnTo>
                    <a:pt x="194" y="2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6769100" y="387667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7289800" y="4459289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7289800" y="4459289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7808913" y="512921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7808913" y="512921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8328025" y="5327651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8328025" y="5327651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auto">
            <a:xfrm>
              <a:off x="6638925" y="38592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7159625" y="4276726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7159625" y="4276726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7678738" y="502602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7678738" y="502602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8197850" y="52943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8197850" y="52943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105"/>
            <p:cNvSpPr>
              <a:spLocks/>
            </p:cNvSpPr>
            <p:nvPr/>
          </p:nvSpPr>
          <p:spPr bwMode="auto">
            <a:xfrm>
              <a:off x="8718550" y="5414964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Freeform 106"/>
            <p:cNvSpPr>
              <a:spLocks/>
            </p:cNvSpPr>
            <p:nvPr/>
          </p:nvSpPr>
          <p:spPr bwMode="auto">
            <a:xfrm>
              <a:off x="8718550" y="5414964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6251575" y="3595689"/>
              <a:ext cx="2468563" cy="1824038"/>
            </a:xfrm>
            <a:custGeom>
              <a:avLst/>
              <a:gdLst/>
              <a:ahLst/>
              <a:cxnLst>
                <a:cxn ang="0">
                  <a:pos x="3674" y="2940"/>
                </a:cxn>
                <a:cxn ang="0">
                  <a:pos x="3674" y="2940"/>
                </a:cxn>
                <a:cxn ang="0">
                  <a:pos x="3480" y="2894"/>
                </a:cxn>
                <a:cxn ang="0">
                  <a:pos x="3287" y="2894"/>
                </a:cxn>
                <a:cxn ang="0">
                  <a:pos x="3094" y="2854"/>
                </a:cxn>
                <a:cxn ang="0">
                  <a:pos x="2900" y="2734"/>
                </a:cxn>
                <a:cxn ang="0">
                  <a:pos x="2514" y="2440"/>
                </a:cxn>
                <a:cxn ang="0">
                  <a:pos x="2320" y="2287"/>
                </a:cxn>
                <a:cxn ang="0">
                  <a:pos x="2127" y="2120"/>
                </a:cxn>
                <a:cxn ang="0">
                  <a:pos x="1934" y="1927"/>
                </a:cxn>
                <a:cxn ang="0">
                  <a:pos x="1740" y="1707"/>
                </a:cxn>
                <a:cxn ang="0">
                  <a:pos x="1547" y="1460"/>
                </a:cxn>
                <a:cxn ang="0">
                  <a:pos x="1354" y="1187"/>
                </a:cxn>
                <a:cxn ang="0">
                  <a:pos x="1160" y="907"/>
                </a:cxn>
                <a:cxn ang="0">
                  <a:pos x="967" y="627"/>
                </a:cxn>
                <a:cxn ang="0">
                  <a:pos x="774" y="394"/>
                </a:cxn>
                <a:cxn ang="0">
                  <a:pos x="580" y="220"/>
                </a:cxn>
                <a:cxn ang="0">
                  <a:pos x="387" y="107"/>
                </a:cxn>
                <a:cxn ang="0">
                  <a:pos x="194" y="40"/>
                </a:cxn>
                <a:cxn ang="0">
                  <a:pos x="0" y="0"/>
                </a:cxn>
              </a:cxnLst>
              <a:rect l="0" t="0" r="r" b="b"/>
              <a:pathLst>
                <a:path w="3674" h="2940">
                  <a:moveTo>
                    <a:pt x="3674" y="2940"/>
                  </a:moveTo>
                  <a:lnTo>
                    <a:pt x="3674" y="2940"/>
                  </a:lnTo>
                  <a:lnTo>
                    <a:pt x="3480" y="2894"/>
                  </a:lnTo>
                  <a:lnTo>
                    <a:pt x="3287" y="2894"/>
                  </a:lnTo>
                  <a:lnTo>
                    <a:pt x="3094" y="2854"/>
                  </a:lnTo>
                  <a:lnTo>
                    <a:pt x="2900" y="2734"/>
                  </a:lnTo>
                  <a:lnTo>
                    <a:pt x="2514" y="2440"/>
                  </a:lnTo>
                  <a:lnTo>
                    <a:pt x="2320" y="2287"/>
                  </a:lnTo>
                  <a:lnTo>
                    <a:pt x="2127" y="2120"/>
                  </a:lnTo>
                  <a:lnTo>
                    <a:pt x="1934" y="1927"/>
                  </a:lnTo>
                  <a:lnTo>
                    <a:pt x="1740" y="1707"/>
                  </a:lnTo>
                  <a:lnTo>
                    <a:pt x="1547" y="1460"/>
                  </a:lnTo>
                  <a:lnTo>
                    <a:pt x="1354" y="1187"/>
                  </a:lnTo>
                  <a:lnTo>
                    <a:pt x="1160" y="907"/>
                  </a:lnTo>
                  <a:lnTo>
                    <a:pt x="967" y="627"/>
                  </a:lnTo>
                  <a:lnTo>
                    <a:pt x="774" y="394"/>
                  </a:lnTo>
                  <a:lnTo>
                    <a:pt x="580" y="220"/>
                  </a:lnTo>
                  <a:lnTo>
                    <a:pt x="387" y="107"/>
                  </a:lnTo>
                  <a:lnTo>
                    <a:pt x="194" y="4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6510338" y="3660776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109"/>
            <p:cNvSpPr>
              <a:spLocks/>
            </p:cNvSpPr>
            <p:nvPr/>
          </p:nvSpPr>
          <p:spPr bwMode="auto">
            <a:xfrm>
              <a:off x="7029450" y="4157664"/>
              <a:ext cx="158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110"/>
            <p:cNvSpPr>
              <a:spLocks/>
            </p:cNvSpPr>
            <p:nvPr/>
          </p:nvSpPr>
          <p:spPr bwMode="auto">
            <a:xfrm>
              <a:off x="7029450" y="4157664"/>
              <a:ext cx="158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7464425" y="4789489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112"/>
            <p:cNvSpPr>
              <a:spLocks/>
            </p:cNvSpPr>
            <p:nvPr/>
          </p:nvSpPr>
          <p:spPr bwMode="auto">
            <a:xfrm>
              <a:off x="7464425" y="4789489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113"/>
            <p:cNvSpPr>
              <a:spLocks/>
            </p:cNvSpPr>
            <p:nvPr/>
          </p:nvSpPr>
          <p:spPr bwMode="auto">
            <a:xfrm>
              <a:off x="8069263" y="51990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114"/>
            <p:cNvSpPr>
              <a:spLocks/>
            </p:cNvSpPr>
            <p:nvPr/>
          </p:nvSpPr>
          <p:spPr bwMode="auto">
            <a:xfrm>
              <a:off x="8069263" y="51990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8588375" y="53895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8588375" y="53895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Rectangle 117"/>
            <p:cNvSpPr>
              <a:spLocks noChangeArrowheads="1"/>
            </p:cNvSpPr>
            <p:nvPr/>
          </p:nvSpPr>
          <p:spPr bwMode="auto">
            <a:xfrm>
              <a:off x="7550150" y="3614739"/>
              <a:ext cx="1920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2" name="Rectangle 118"/>
            <p:cNvSpPr>
              <a:spLocks noChangeArrowheads="1"/>
            </p:cNvSpPr>
            <p:nvPr/>
          </p:nvSpPr>
          <p:spPr bwMode="auto">
            <a:xfrm>
              <a:off x="7666038" y="3614739"/>
              <a:ext cx="1095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3" name="Rectangle 119"/>
            <p:cNvSpPr>
              <a:spLocks noChangeArrowheads="1"/>
            </p:cNvSpPr>
            <p:nvPr/>
          </p:nvSpPr>
          <p:spPr bwMode="auto">
            <a:xfrm>
              <a:off x="77009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77898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7924800" y="3597276"/>
              <a:ext cx="18415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8010525" y="3611880"/>
              <a:ext cx="4488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*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8105775" y="3614739"/>
              <a:ext cx="1920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8221663" y="3614739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9" name="Rectangle 125"/>
            <p:cNvSpPr>
              <a:spLocks noChangeArrowheads="1"/>
            </p:cNvSpPr>
            <p:nvPr/>
          </p:nvSpPr>
          <p:spPr bwMode="auto">
            <a:xfrm>
              <a:off x="8275638" y="3614739"/>
              <a:ext cx="2111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0" name="Rectangle 126"/>
            <p:cNvSpPr>
              <a:spLocks noChangeArrowheads="1"/>
            </p:cNvSpPr>
            <p:nvPr/>
          </p:nvSpPr>
          <p:spPr bwMode="auto">
            <a:xfrm>
              <a:off x="8408988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1" name="Rectangle 127"/>
            <p:cNvSpPr>
              <a:spLocks noChangeArrowheads="1"/>
            </p:cNvSpPr>
            <p:nvPr/>
          </p:nvSpPr>
          <p:spPr bwMode="auto">
            <a:xfrm>
              <a:off x="8497888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2" name="Rectangle 128"/>
            <p:cNvSpPr>
              <a:spLocks noChangeArrowheads="1"/>
            </p:cNvSpPr>
            <p:nvPr/>
          </p:nvSpPr>
          <p:spPr bwMode="auto">
            <a:xfrm>
              <a:off x="85899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3" name="Rectangle 129"/>
            <p:cNvSpPr>
              <a:spLocks noChangeArrowheads="1"/>
            </p:cNvSpPr>
            <p:nvPr/>
          </p:nvSpPr>
          <p:spPr bwMode="auto">
            <a:xfrm>
              <a:off x="784383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4" name="Rectangle 130"/>
            <p:cNvSpPr>
              <a:spLocks noChangeArrowheads="1"/>
            </p:cNvSpPr>
            <p:nvPr/>
          </p:nvSpPr>
          <p:spPr bwMode="auto">
            <a:xfrm>
              <a:off x="7934325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5" name="Rectangle 131"/>
            <p:cNvSpPr>
              <a:spLocks noChangeArrowheads="1"/>
            </p:cNvSpPr>
            <p:nvPr/>
          </p:nvSpPr>
          <p:spPr bwMode="auto">
            <a:xfrm>
              <a:off x="8024813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6" name="Rectangle 132"/>
            <p:cNvSpPr>
              <a:spLocks noChangeArrowheads="1"/>
            </p:cNvSpPr>
            <p:nvPr/>
          </p:nvSpPr>
          <p:spPr bwMode="auto">
            <a:xfrm>
              <a:off x="8115300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7" name="Rectangle 133"/>
            <p:cNvSpPr>
              <a:spLocks noChangeArrowheads="1"/>
            </p:cNvSpPr>
            <p:nvPr/>
          </p:nvSpPr>
          <p:spPr bwMode="auto">
            <a:xfrm>
              <a:off x="820578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8" name="Rectangle 134"/>
            <p:cNvSpPr>
              <a:spLocks noChangeArrowheads="1"/>
            </p:cNvSpPr>
            <p:nvPr/>
          </p:nvSpPr>
          <p:spPr bwMode="auto">
            <a:xfrm>
              <a:off x="829468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7894638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7983538" y="394811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8029575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8120063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3" name="Rectangle 139"/>
            <p:cNvSpPr>
              <a:spLocks noChangeArrowheads="1"/>
            </p:cNvSpPr>
            <p:nvPr/>
          </p:nvSpPr>
          <p:spPr bwMode="auto">
            <a:xfrm>
              <a:off x="8255000" y="3948114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4" name="Rectangle 140"/>
            <p:cNvSpPr>
              <a:spLocks noChangeArrowheads="1"/>
            </p:cNvSpPr>
            <p:nvPr/>
          </p:nvSpPr>
          <p:spPr bwMode="auto">
            <a:xfrm>
              <a:off x="7672388" y="4281489"/>
              <a:ext cx="2111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7805738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7896225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7986713" y="4281489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8067675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8158163" y="4281489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8210550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8301038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6242050" y="4640264"/>
              <a:ext cx="1825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6350000" y="4640264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64039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64928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6583362" y="4640264"/>
              <a:ext cx="1095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6618287" y="4640264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6699250" y="464026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6745287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68357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1" name="Freeform 157"/>
            <p:cNvSpPr>
              <a:spLocks/>
            </p:cNvSpPr>
            <p:nvPr/>
          </p:nvSpPr>
          <p:spPr bwMode="auto">
            <a:xfrm>
              <a:off x="7948613" y="4470401"/>
              <a:ext cx="217488" cy="461963"/>
            </a:xfrm>
            <a:custGeom>
              <a:avLst/>
              <a:gdLst/>
              <a:ahLst/>
              <a:cxnLst>
                <a:cxn ang="0">
                  <a:pos x="324" y="0"/>
                </a:cxn>
                <a:cxn ang="0">
                  <a:pos x="324" y="0"/>
                </a:cxn>
                <a:cxn ang="0">
                  <a:pos x="0" y="745"/>
                </a:cxn>
              </a:cxnLst>
              <a:rect l="0" t="0" r="r" b="b"/>
              <a:pathLst>
                <a:path w="324" h="745">
                  <a:moveTo>
                    <a:pt x="324" y="0"/>
                  </a:moveTo>
                  <a:lnTo>
                    <a:pt x="324" y="0"/>
                  </a:lnTo>
                  <a:lnTo>
                    <a:pt x="0" y="745"/>
                  </a:lnTo>
                </a:path>
              </a:pathLst>
            </a:custGeom>
            <a:noFill/>
            <a:ln w="9525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Freeform 158"/>
            <p:cNvSpPr>
              <a:spLocks/>
            </p:cNvSpPr>
            <p:nvPr/>
          </p:nvSpPr>
          <p:spPr bwMode="auto">
            <a:xfrm>
              <a:off x="7910513" y="4867276"/>
              <a:ext cx="104775" cy="147638"/>
            </a:xfrm>
            <a:custGeom>
              <a:avLst/>
              <a:gdLst/>
              <a:ahLst/>
              <a:cxnLst>
                <a:cxn ang="0">
                  <a:pos x="156" y="55"/>
                </a:cxn>
                <a:cxn ang="0">
                  <a:pos x="156" y="55"/>
                </a:cxn>
                <a:cxn ang="0">
                  <a:pos x="156" y="55"/>
                </a:cxn>
                <a:cxn ang="0">
                  <a:pos x="0" y="239"/>
                </a:cxn>
                <a:cxn ang="0">
                  <a:pos x="26" y="0"/>
                </a:cxn>
                <a:cxn ang="0">
                  <a:pos x="64" y="88"/>
                </a:cxn>
                <a:cxn ang="0">
                  <a:pos x="156" y="55"/>
                </a:cxn>
              </a:cxnLst>
              <a:rect l="0" t="0" r="r" b="b"/>
              <a:pathLst>
                <a:path w="156" h="239">
                  <a:moveTo>
                    <a:pt x="156" y="55"/>
                  </a:moveTo>
                  <a:lnTo>
                    <a:pt x="156" y="55"/>
                  </a:lnTo>
                  <a:cubicBezTo>
                    <a:pt x="156" y="55"/>
                    <a:pt x="156" y="55"/>
                    <a:pt x="156" y="55"/>
                  </a:cubicBezTo>
                  <a:lnTo>
                    <a:pt x="0" y="239"/>
                  </a:lnTo>
                  <a:cubicBezTo>
                    <a:pt x="0" y="239"/>
                    <a:pt x="15" y="49"/>
                    <a:pt x="26" y="0"/>
                  </a:cubicBezTo>
                  <a:cubicBezTo>
                    <a:pt x="29" y="24"/>
                    <a:pt x="45" y="80"/>
                    <a:pt x="64" y="88"/>
                  </a:cubicBezTo>
                  <a:cubicBezTo>
                    <a:pt x="83" y="97"/>
                    <a:pt x="135" y="69"/>
                    <a:pt x="156" y="55"/>
                  </a:cubicBezTo>
                  <a:close/>
                </a:path>
              </a:pathLst>
            </a:custGeom>
            <a:solidFill>
              <a:srgbClr val="E3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159"/>
            <p:cNvSpPr>
              <a:spLocks/>
            </p:cNvSpPr>
            <p:nvPr/>
          </p:nvSpPr>
          <p:spPr bwMode="auto">
            <a:xfrm>
              <a:off x="6399213" y="3952876"/>
              <a:ext cx="196850" cy="631825"/>
            </a:xfrm>
            <a:custGeom>
              <a:avLst/>
              <a:gdLst/>
              <a:ahLst/>
              <a:cxnLst>
                <a:cxn ang="0">
                  <a:pos x="0" y="1020"/>
                </a:cxn>
                <a:cxn ang="0">
                  <a:pos x="0" y="1020"/>
                </a:cxn>
                <a:cxn ang="0">
                  <a:pos x="293" y="0"/>
                </a:cxn>
              </a:cxnLst>
              <a:rect l="0" t="0" r="r" b="b"/>
              <a:pathLst>
                <a:path w="293" h="1020">
                  <a:moveTo>
                    <a:pt x="0" y="1020"/>
                  </a:moveTo>
                  <a:lnTo>
                    <a:pt x="0" y="1020"/>
                  </a:lnTo>
                  <a:lnTo>
                    <a:pt x="293" y="0"/>
                  </a:lnTo>
                </a:path>
              </a:pathLst>
            </a:custGeom>
            <a:noFill/>
            <a:ln w="9525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160"/>
            <p:cNvSpPr>
              <a:spLocks/>
            </p:cNvSpPr>
            <p:nvPr/>
          </p:nvSpPr>
          <p:spPr bwMode="auto">
            <a:xfrm>
              <a:off x="6534150" y="3865564"/>
              <a:ext cx="93663" cy="149225"/>
            </a:xfrm>
            <a:custGeom>
              <a:avLst/>
              <a:gdLst/>
              <a:ahLst/>
              <a:cxnLst>
                <a:cxn ang="0">
                  <a:pos x="0" y="203"/>
                </a:cxn>
                <a:cxn ang="0">
                  <a:pos x="0" y="203"/>
                </a:cxn>
                <a:cxn ang="0">
                  <a:pos x="0" y="203"/>
                </a:cxn>
                <a:cxn ang="0">
                  <a:pos x="132" y="0"/>
                </a:cxn>
                <a:cxn ang="0">
                  <a:pos x="137" y="241"/>
                </a:cxn>
                <a:cxn ang="0">
                  <a:pos x="88" y="158"/>
                </a:cxn>
                <a:cxn ang="0">
                  <a:pos x="0" y="203"/>
                </a:cxn>
              </a:cxnLst>
              <a:rect l="0" t="0" r="r" b="b"/>
              <a:pathLst>
                <a:path w="141" h="241">
                  <a:moveTo>
                    <a:pt x="0" y="203"/>
                  </a:moveTo>
                  <a:lnTo>
                    <a:pt x="0" y="203"/>
                  </a:lnTo>
                  <a:cubicBezTo>
                    <a:pt x="0" y="203"/>
                    <a:pt x="0" y="203"/>
                    <a:pt x="0" y="203"/>
                  </a:cubicBezTo>
                  <a:lnTo>
                    <a:pt x="132" y="0"/>
                  </a:lnTo>
                  <a:cubicBezTo>
                    <a:pt x="132" y="0"/>
                    <a:pt x="141" y="191"/>
                    <a:pt x="137" y="241"/>
                  </a:cubicBezTo>
                  <a:cubicBezTo>
                    <a:pt x="130" y="217"/>
                    <a:pt x="107" y="163"/>
                    <a:pt x="88" y="158"/>
                  </a:cubicBezTo>
                  <a:cubicBezTo>
                    <a:pt x="68" y="152"/>
                    <a:pt x="19" y="186"/>
                    <a:pt x="0" y="203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Rectangle 161"/>
            <p:cNvSpPr>
              <a:spLocks noChangeArrowheads="1"/>
            </p:cNvSpPr>
            <p:nvPr/>
          </p:nvSpPr>
          <p:spPr bwMode="auto">
            <a:xfrm>
              <a:off x="608806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6" name="Rectangle 162"/>
            <p:cNvSpPr>
              <a:spLocks noChangeArrowheads="1"/>
            </p:cNvSpPr>
            <p:nvPr/>
          </p:nvSpPr>
          <p:spPr bwMode="auto">
            <a:xfrm>
              <a:off x="6178550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7" name="Rectangle 163"/>
            <p:cNvSpPr>
              <a:spLocks noChangeArrowheads="1"/>
            </p:cNvSpPr>
            <p:nvPr/>
          </p:nvSpPr>
          <p:spPr bwMode="auto">
            <a:xfrm>
              <a:off x="622458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658495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6675438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0" name="Rectangle 166"/>
            <p:cNvSpPr>
              <a:spLocks noChangeArrowheads="1"/>
            </p:cNvSpPr>
            <p:nvPr/>
          </p:nvSpPr>
          <p:spPr bwMode="auto">
            <a:xfrm>
              <a:off x="671988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1" name="Rectangle 167"/>
            <p:cNvSpPr>
              <a:spLocks noChangeArrowheads="1"/>
            </p:cNvSpPr>
            <p:nvPr/>
          </p:nvSpPr>
          <p:spPr bwMode="auto">
            <a:xfrm>
              <a:off x="7127875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2" name="Rectangle 168"/>
            <p:cNvSpPr>
              <a:spLocks noChangeArrowheads="1"/>
            </p:cNvSpPr>
            <p:nvPr/>
          </p:nvSpPr>
          <p:spPr bwMode="auto">
            <a:xfrm>
              <a:off x="7216775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3" name="Rectangle 169"/>
            <p:cNvSpPr>
              <a:spLocks noChangeArrowheads="1"/>
            </p:cNvSpPr>
            <p:nvPr/>
          </p:nvSpPr>
          <p:spPr bwMode="auto">
            <a:xfrm>
              <a:off x="726281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4" name="Rectangle 170"/>
            <p:cNvSpPr>
              <a:spLocks noChangeArrowheads="1"/>
            </p:cNvSpPr>
            <p:nvPr/>
          </p:nvSpPr>
          <p:spPr bwMode="auto">
            <a:xfrm>
              <a:off x="7623175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5" name="Rectangle 171"/>
            <p:cNvSpPr>
              <a:spLocks noChangeArrowheads="1"/>
            </p:cNvSpPr>
            <p:nvPr/>
          </p:nvSpPr>
          <p:spPr bwMode="auto">
            <a:xfrm>
              <a:off x="7715250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6" name="Rectangle 172"/>
            <p:cNvSpPr>
              <a:spLocks noChangeArrowheads="1"/>
            </p:cNvSpPr>
            <p:nvPr/>
          </p:nvSpPr>
          <p:spPr bwMode="auto">
            <a:xfrm>
              <a:off x="775970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7" name="Rectangle 173"/>
            <p:cNvSpPr>
              <a:spLocks noChangeArrowheads="1"/>
            </p:cNvSpPr>
            <p:nvPr/>
          </p:nvSpPr>
          <p:spPr bwMode="auto">
            <a:xfrm>
              <a:off x="816610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" name="Rectangle 174"/>
            <p:cNvSpPr>
              <a:spLocks noChangeArrowheads="1"/>
            </p:cNvSpPr>
            <p:nvPr/>
          </p:nvSpPr>
          <p:spPr bwMode="auto">
            <a:xfrm>
              <a:off x="8256588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9" name="Rectangle 175"/>
            <p:cNvSpPr>
              <a:spLocks noChangeArrowheads="1"/>
            </p:cNvSpPr>
            <p:nvPr/>
          </p:nvSpPr>
          <p:spPr bwMode="auto">
            <a:xfrm>
              <a:off x="830103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0" name="Rectangle 176"/>
            <p:cNvSpPr>
              <a:spLocks noChangeArrowheads="1"/>
            </p:cNvSpPr>
            <p:nvPr/>
          </p:nvSpPr>
          <p:spPr bwMode="auto">
            <a:xfrm>
              <a:off x="870743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1" name="Rectangle 177"/>
            <p:cNvSpPr>
              <a:spLocks noChangeArrowheads="1"/>
            </p:cNvSpPr>
            <p:nvPr/>
          </p:nvSpPr>
          <p:spPr bwMode="auto">
            <a:xfrm>
              <a:off x="8797925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2" name="Rectangle 178"/>
            <p:cNvSpPr>
              <a:spLocks noChangeArrowheads="1"/>
            </p:cNvSpPr>
            <p:nvPr/>
          </p:nvSpPr>
          <p:spPr bwMode="auto">
            <a:xfrm>
              <a:off x="884396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5" name="Rectangle 181"/>
            <p:cNvSpPr>
              <a:spLocks noChangeArrowheads="1"/>
            </p:cNvSpPr>
            <p:nvPr/>
          </p:nvSpPr>
          <p:spPr bwMode="auto">
            <a:xfrm>
              <a:off x="7194550" y="633253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6" name="Rectangle 182"/>
            <p:cNvSpPr>
              <a:spLocks noChangeArrowheads="1"/>
            </p:cNvSpPr>
            <p:nvPr/>
          </p:nvSpPr>
          <p:spPr bwMode="auto">
            <a:xfrm>
              <a:off x="7265988" y="6310314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8" name="Rectangle 184"/>
            <p:cNvSpPr>
              <a:spLocks noChangeArrowheads="1"/>
            </p:cNvSpPr>
            <p:nvPr/>
          </p:nvSpPr>
          <p:spPr bwMode="auto">
            <a:xfrm>
              <a:off x="7496175" y="6310314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0" name="Rectangle 186"/>
            <p:cNvSpPr>
              <a:spLocks noChangeArrowheads="1"/>
            </p:cNvSpPr>
            <p:nvPr/>
          </p:nvSpPr>
          <p:spPr bwMode="auto">
            <a:xfrm>
              <a:off x="7762875" y="633253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2" name="Rectangle 188"/>
            <p:cNvSpPr>
              <a:spLocks noChangeArrowheads="1"/>
            </p:cNvSpPr>
            <p:nvPr/>
          </p:nvSpPr>
          <p:spPr bwMode="auto">
            <a:xfrm>
              <a:off x="7932738" y="631348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3" name="Rectangle 189"/>
            <p:cNvSpPr>
              <a:spLocks noChangeArrowheads="1"/>
            </p:cNvSpPr>
            <p:nvPr/>
          </p:nvSpPr>
          <p:spPr bwMode="auto">
            <a:xfrm>
              <a:off x="7981950" y="631348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4" name="Rectangle 190"/>
            <p:cNvSpPr>
              <a:spLocks noChangeArrowheads="1"/>
            </p:cNvSpPr>
            <p:nvPr/>
          </p:nvSpPr>
          <p:spPr bwMode="auto">
            <a:xfrm>
              <a:off x="5800725" y="4718051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5" name="Rectangle 191"/>
            <p:cNvSpPr>
              <a:spLocks noChangeArrowheads="1"/>
            </p:cNvSpPr>
            <p:nvPr/>
          </p:nvSpPr>
          <p:spPr bwMode="auto">
            <a:xfrm>
              <a:off x="5891213" y="4718051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6" name="Rectangle 192"/>
            <p:cNvSpPr>
              <a:spLocks noChangeArrowheads="1"/>
            </p:cNvSpPr>
            <p:nvPr/>
          </p:nvSpPr>
          <p:spPr bwMode="auto">
            <a:xfrm>
              <a:off x="5937250" y="4718051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7" name="Rectangle 193"/>
            <p:cNvSpPr>
              <a:spLocks noChangeArrowheads="1"/>
            </p:cNvSpPr>
            <p:nvPr/>
          </p:nvSpPr>
          <p:spPr bwMode="auto">
            <a:xfrm>
              <a:off x="5807075" y="57642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8" name="Rectangle 194"/>
            <p:cNvSpPr>
              <a:spLocks noChangeArrowheads="1"/>
            </p:cNvSpPr>
            <p:nvPr/>
          </p:nvSpPr>
          <p:spPr bwMode="auto">
            <a:xfrm>
              <a:off x="5897563" y="576421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9" name="Rectangle 195"/>
            <p:cNvSpPr>
              <a:spLocks noChangeArrowheads="1"/>
            </p:cNvSpPr>
            <p:nvPr/>
          </p:nvSpPr>
          <p:spPr bwMode="auto">
            <a:xfrm>
              <a:off x="5943600" y="57642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0" name="Rectangle 196"/>
            <p:cNvSpPr>
              <a:spLocks noChangeArrowheads="1"/>
            </p:cNvSpPr>
            <p:nvPr/>
          </p:nvSpPr>
          <p:spPr bwMode="auto">
            <a:xfrm rot="16200000">
              <a:off x="5287962" y="4806951"/>
              <a:ext cx="2317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1" name="Rectangle 197"/>
            <p:cNvSpPr>
              <a:spLocks noChangeArrowheads="1"/>
            </p:cNvSpPr>
            <p:nvPr/>
          </p:nvSpPr>
          <p:spPr bwMode="auto">
            <a:xfrm rot="16200000">
              <a:off x="5370513" y="47513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2" name="Rectangle 198"/>
            <p:cNvSpPr>
              <a:spLocks noChangeArrowheads="1"/>
            </p:cNvSpPr>
            <p:nvPr/>
          </p:nvSpPr>
          <p:spPr bwMode="auto">
            <a:xfrm rot="16200000">
              <a:off x="5318125" y="4586289"/>
              <a:ext cx="171450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3" name="Rectangle 199"/>
            <p:cNvSpPr>
              <a:spLocks noChangeArrowheads="1"/>
            </p:cNvSpPr>
            <p:nvPr/>
          </p:nvSpPr>
          <p:spPr bwMode="auto">
            <a:xfrm rot="16200000">
              <a:off x="5300663" y="4503739"/>
              <a:ext cx="2063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4" name="Rectangle 200"/>
            <p:cNvSpPr>
              <a:spLocks noChangeArrowheads="1"/>
            </p:cNvSpPr>
            <p:nvPr/>
          </p:nvSpPr>
          <p:spPr bwMode="auto">
            <a:xfrm rot="16200000">
              <a:off x="5294313" y="4397376"/>
              <a:ext cx="2190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5" name="Rectangle 201"/>
            <p:cNvSpPr>
              <a:spLocks noChangeArrowheads="1"/>
            </p:cNvSpPr>
            <p:nvPr/>
          </p:nvSpPr>
          <p:spPr bwMode="auto">
            <a:xfrm rot="16200000">
              <a:off x="5280025" y="4271964"/>
              <a:ext cx="246063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6" name="Rectangle 202"/>
            <p:cNvSpPr>
              <a:spLocks noChangeArrowheads="1"/>
            </p:cNvSpPr>
            <p:nvPr/>
          </p:nvSpPr>
          <p:spPr bwMode="auto">
            <a:xfrm rot="16200000">
              <a:off x="5318125" y="4176714"/>
              <a:ext cx="171450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7" name="Rectangle 203"/>
            <p:cNvSpPr>
              <a:spLocks noChangeArrowheads="1"/>
            </p:cNvSpPr>
            <p:nvPr/>
          </p:nvSpPr>
          <p:spPr bwMode="auto">
            <a:xfrm>
              <a:off x="6245225" y="52324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8" name="Rectangle 204"/>
            <p:cNvSpPr>
              <a:spLocks noChangeArrowheads="1"/>
            </p:cNvSpPr>
            <p:nvPr/>
          </p:nvSpPr>
          <p:spPr bwMode="auto">
            <a:xfrm>
              <a:off x="6329363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0" name="Rectangle 206"/>
            <p:cNvSpPr>
              <a:spLocks noChangeArrowheads="1"/>
            </p:cNvSpPr>
            <p:nvPr/>
          </p:nvSpPr>
          <p:spPr bwMode="auto">
            <a:xfrm>
              <a:off x="6399213" y="52324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" name="Rectangle 207"/>
            <p:cNvSpPr>
              <a:spLocks noChangeArrowheads="1"/>
            </p:cNvSpPr>
            <p:nvPr/>
          </p:nvSpPr>
          <p:spPr bwMode="auto">
            <a:xfrm>
              <a:off x="6440488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" name="Rectangle 208"/>
            <p:cNvSpPr>
              <a:spLocks noChangeArrowheads="1"/>
            </p:cNvSpPr>
            <p:nvPr/>
          </p:nvSpPr>
          <p:spPr bwMode="auto">
            <a:xfrm>
              <a:off x="6510338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3" name="Rectangle 209"/>
            <p:cNvSpPr>
              <a:spLocks noChangeArrowheads="1"/>
            </p:cNvSpPr>
            <p:nvPr/>
          </p:nvSpPr>
          <p:spPr bwMode="auto">
            <a:xfrm>
              <a:off x="6580188" y="52324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4" name="Rectangle 210"/>
            <p:cNvSpPr>
              <a:spLocks noChangeArrowheads="1"/>
            </p:cNvSpPr>
            <p:nvPr/>
          </p:nvSpPr>
          <p:spPr bwMode="auto">
            <a:xfrm>
              <a:off x="6678613" y="5221288"/>
              <a:ext cx="158750" cy="18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5" name="Rectangle 211"/>
            <p:cNvSpPr>
              <a:spLocks noChangeArrowheads="1"/>
            </p:cNvSpPr>
            <p:nvPr/>
          </p:nvSpPr>
          <p:spPr bwMode="auto">
            <a:xfrm>
              <a:off x="6748463" y="5295901"/>
              <a:ext cx="96838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6" name="Rectangle 212"/>
            <p:cNvSpPr>
              <a:spLocks noChangeArrowheads="1"/>
            </p:cNvSpPr>
            <p:nvPr/>
          </p:nvSpPr>
          <p:spPr bwMode="auto">
            <a:xfrm>
              <a:off x="6245225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7" name="Rectangle 213"/>
            <p:cNvSpPr>
              <a:spLocks noChangeArrowheads="1"/>
            </p:cNvSpPr>
            <p:nvPr/>
          </p:nvSpPr>
          <p:spPr bwMode="auto">
            <a:xfrm>
              <a:off x="6315075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8" name="Rectangle 214"/>
            <p:cNvSpPr>
              <a:spLocks noChangeArrowheads="1"/>
            </p:cNvSpPr>
            <p:nvPr/>
          </p:nvSpPr>
          <p:spPr bwMode="auto">
            <a:xfrm>
              <a:off x="6384925" y="5407026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9" name="Rectangle 215"/>
            <p:cNvSpPr>
              <a:spLocks noChangeArrowheads="1"/>
            </p:cNvSpPr>
            <p:nvPr/>
          </p:nvSpPr>
          <p:spPr bwMode="auto">
            <a:xfrm>
              <a:off x="6426200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0" name="Rectangle 216"/>
            <p:cNvSpPr>
              <a:spLocks noChangeArrowheads="1"/>
            </p:cNvSpPr>
            <p:nvPr/>
          </p:nvSpPr>
          <p:spPr bwMode="auto">
            <a:xfrm>
              <a:off x="6496050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1" name="Rectangle 217"/>
            <p:cNvSpPr>
              <a:spLocks noChangeArrowheads="1"/>
            </p:cNvSpPr>
            <p:nvPr/>
          </p:nvSpPr>
          <p:spPr bwMode="auto">
            <a:xfrm>
              <a:off x="6602413" y="5407026"/>
              <a:ext cx="1746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2" name="Rectangle 218"/>
            <p:cNvSpPr>
              <a:spLocks noChangeArrowheads="1"/>
            </p:cNvSpPr>
            <p:nvPr/>
          </p:nvSpPr>
          <p:spPr bwMode="auto">
            <a:xfrm>
              <a:off x="6707188" y="5392738"/>
              <a:ext cx="96838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3" name="Rectangle 219"/>
            <p:cNvSpPr>
              <a:spLocks noChangeArrowheads="1"/>
            </p:cNvSpPr>
            <p:nvPr/>
          </p:nvSpPr>
          <p:spPr bwMode="auto">
            <a:xfrm>
              <a:off x="6759575" y="5407026"/>
              <a:ext cx="984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4" name="Rectangle 220"/>
            <p:cNvSpPr>
              <a:spLocks noChangeArrowheads="1"/>
            </p:cNvSpPr>
            <p:nvPr/>
          </p:nvSpPr>
          <p:spPr bwMode="auto">
            <a:xfrm>
              <a:off x="6794500" y="5407026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5" name="Rectangle 221"/>
            <p:cNvSpPr>
              <a:spLocks noChangeArrowheads="1"/>
            </p:cNvSpPr>
            <p:nvPr/>
          </p:nvSpPr>
          <p:spPr bwMode="auto">
            <a:xfrm>
              <a:off x="6245225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6" name="Rectangle 222"/>
            <p:cNvSpPr>
              <a:spLocks noChangeArrowheads="1"/>
            </p:cNvSpPr>
            <p:nvPr/>
          </p:nvSpPr>
          <p:spPr bwMode="auto">
            <a:xfrm>
              <a:off x="6286500" y="5537201"/>
              <a:ext cx="1666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7" name="Rectangle 223"/>
            <p:cNvSpPr>
              <a:spLocks noChangeArrowheads="1"/>
            </p:cNvSpPr>
            <p:nvPr/>
          </p:nvSpPr>
          <p:spPr bwMode="auto">
            <a:xfrm>
              <a:off x="6383338" y="55372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8" name="Rectangle 224"/>
            <p:cNvSpPr>
              <a:spLocks noChangeArrowheads="1"/>
            </p:cNvSpPr>
            <p:nvPr/>
          </p:nvSpPr>
          <p:spPr bwMode="auto">
            <a:xfrm>
              <a:off x="6467475" y="55372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6588125" y="55372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0" name="Rectangle 226"/>
            <p:cNvSpPr>
              <a:spLocks noChangeArrowheads="1"/>
            </p:cNvSpPr>
            <p:nvPr/>
          </p:nvSpPr>
          <p:spPr bwMode="auto">
            <a:xfrm>
              <a:off x="6657975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1" name="Rectangle 227"/>
            <p:cNvSpPr>
              <a:spLocks noChangeArrowheads="1"/>
            </p:cNvSpPr>
            <p:nvPr/>
          </p:nvSpPr>
          <p:spPr bwMode="auto">
            <a:xfrm>
              <a:off x="6699250" y="55372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2" name="Rectangle 228"/>
            <p:cNvSpPr>
              <a:spLocks noChangeArrowheads="1"/>
            </p:cNvSpPr>
            <p:nvPr/>
          </p:nvSpPr>
          <p:spPr bwMode="auto">
            <a:xfrm>
              <a:off x="6769100" y="55372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x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3" name="Rectangle 229"/>
            <p:cNvSpPr>
              <a:spLocks noChangeArrowheads="1"/>
            </p:cNvSpPr>
            <p:nvPr/>
          </p:nvSpPr>
          <p:spPr bwMode="auto">
            <a:xfrm>
              <a:off x="6831013" y="55372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4" name="Rectangle 230"/>
            <p:cNvSpPr>
              <a:spLocks noChangeArrowheads="1"/>
            </p:cNvSpPr>
            <p:nvPr/>
          </p:nvSpPr>
          <p:spPr bwMode="auto">
            <a:xfrm>
              <a:off x="6891338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5" name="Freeform 231"/>
            <p:cNvSpPr>
              <a:spLocks/>
            </p:cNvSpPr>
            <p:nvPr/>
          </p:nvSpPr>
          <p:spPr bwMode="auto">
            <a:xfrm>
              <a:off x="6530975" y="5127626"/>
              <a:ext cx="409575" cy="1588"/>
            </a:xfrm>
            <a:custGeom>
              <a:avLst/>
              <a:gdLst/>
              <a:ahLst/>
              <a:cxnLst>
                <a:cxn ang="0">
                  <a:pos x="609" y="0"/>
                </a:cxn>
                <a:cxn ang="0">
                  <a:pos x="609" y="0"/>
                </a:cxn>
                <a:cxn ang="0">
                  <a:pos x="0" y="0"/>
                </a:cxn>
              </a:cxnLst>
              <a:rect l="0" t="0" r="r" b="b"/>
              <a:pathLst>
                <a:path w="609">
                  <a:moveTo>
                    <a:pt x="609" y="0"/>
                  </a:moveTo>
                  <a:lnTo>
                    <a:pt x="609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Freeform 232"/>
            <p:cNvSpPr>
              <a:spLocks/>
            </p:cNvSpPr>
            <p:nvPr/>
          </p:nvSpPr>
          <p:spPr bwMode="auto">
            <a:xfrm>
              <a:off x="6432550" y="5083176"/>
              <a:ext cx="155575" cy="88900"/>
            </a:xfrm>
            <a:custGeom>
              <a:avLst/>
              <a:gdLst/>
              <a:ahLst/>
              <a:cxnLst>
                <a:cxn ang="0">
                  <a:pos x="232" y="141"/>
                </a:cxn>
                <a:cxn ang="0">
                  <a:pos x="232" y="141"/>
                </a:cxn>
                <a:cxn ang="0">
                  <a:pos x="232" y="142"/>
                </a:cxn>
                <a:cxn ang="0">
                  <a:pos x="0" y="71"/>
                </a:cxn>
                <a:cxn ang="0">
                  <a:pos x="230" y="0"/>
                </a:cxn>
                <a:cxn ang="0">
                  <a:pos x="164" y="70"/>
                </a:cxn>
                <a:cxn ang="0">
                  <a:pos x="232" y="141"/>
                </a:cxn>
              </a:cxnLst>
              <a:rect l="0" t="0" r="r" b="b"/>
              <a:pathLst>
                <a:path w="232" h="142">
                  <a:moveTo>
                    <a:pt x="232" y="141"/>
                  </a:moveTo>
                  <a:lnTo>
                    <a:pt x="232" y="141"/>
                  </a:lnTo>
                  <a:cubicBezTo>
                    <a:pt x="232" y="141"/>
                    <a:pt x="232" y="142"/>
                    <a:pt x="232" y="142"/>
                  </a:cubicBezTo>
                  <a:lnTo>
                    <a:pt x="0" y="71"/>
                  </a:lnTo>
                  <a:cubicBezTo>
                    <a:pt x="0" y="71"/>
                    <a:pt x="181" y="10"/>
                    <a:pt x="230" y="0"/>
                  </a:cubicBezTo>
                  <a:cubicBezTo>
                    <a:pt x="210" y="13"/>
                    <a:pt x="164" y="50"/>
                    <a:pt x="164" y="70"/>
                  </a:cubicBezTo>
                  <a:cubicBezTo>
                    <a:pt x="164" y="91"/>
                    <a:pt x="210" y="128"/>
                    <a:pt x="232" y="1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Freeform 233"/>
            <p:cNvSpPr>
              <a:spLocks/>
            </p:cNvSpPr>
            <p:nvPr/>
          </p:nvSpPr>
          <p:spPr bwMode="auto">
            <a:xfrm>
              <a:off x="7099300" y="5521326"/>
              <a:ext cx="4826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18" y="0"/>
                </a:cxn>
              </a:cxnLst>
              <a:rect l="0" t="0" r="r" b="b"/>
              <a:pathLst>
                <a:path w="718">
                  <a:moveTo>
                    <a:pt x="0" y="0"/>
                  </a:moveTo>
                  <a:lnTo>
                    <a:pt x="0" y="0"/>
                  </a:lnTo>
                  <a:lnTo>
                    <a:pt x="718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Freeform 234"/>
            <p:cNvSpPr>
              <a:spLocks/>
            </p:cNvSpPr>
            <p:nvPr/>
          </p:nvSpPr>
          <p:spPr bwMode="auto">
            <a:xfrm>
              <a:off x="7524750" y="5478463"/>
              <a:ext cx="153988" cy="87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1" y="70"/>
                </a:cxn>
                <a:cxn ang="0">
                  <a:pos x="1" y="142"/>
                </a:cxn>
                <a:cxn ang="0">
                  <a:pos x="67" y="72"/>
                </a:cxn>
                <a:cxn ang="0">
                  <a:pos x="0" y="0"/>
                </a:cxn>
              </a:cxnLst>
              <a:rect l="0" t="0" r="r" b="b"/>
              <a:pathLst>
                <a:path w="231" h="142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231" y="70"/>
                  </a:lnTo>
                  <a:cubicBezTo>
                    <a:pt x="231" y="70"/>
                    <a:pt x="50" y="132"/>
                    <a:pt x="1" y="142"/>
                  </a:cubicBezTo>
                  <a:cubicBezTo>
                    <a:pt x="22" y="129"/>
                    <a:pt x="67" y="92"/>
                    <a:pt x="67" y="72"/>
                  </a:cubicBezTo>
                  <a:cubicBezTo>
                    <a:pt x="67" y="51"/>
                    <a:pt x="21" y="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Rectangle 235"/>
            <p:cNvSpPr>
              <a:spLocks noChangeArrowheads="1"/>
            </p:cNvSpPr>
            <p:nvPr/>
          </p:nvSpPr>
          <p:spPr bwMode="auto">
            <a:xfrm>
              <a:off x="7475538" y="5597526"/>
              <a:ext cx="188913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0" name="Rectangle 236"/>
            <p:cNvSpPr>
              <a:spLocks noChangeArrowheads="1"/>
            </p:cNvSpPr>
            <p:nvPr/>
          </p:nvSpPr>
          <p:spPr bwMode="auto">
            <a:xfrm>
              <a:off x="7564438" y="5697538"/>
              <a:ext cx="109538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1" name="Rectangle 237"/>
            <p:cNvSpPr>
              <a:spLocks noChangeArrowheads="1"/>
            </p:cNvSpPr>
            <p:nvPr/>
          </p:nvSpPr>
          <p:spPr bwMode="auto">
            <a:xfrm>
              <a:off x="7650163" y="5657851"/>
              <a:ext cx="84138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2" name="Rectangle 238"/>
            <p:cNvSpPr>
              <a:spLocks noChangeArrowheads="1"/>
            </p:cNvSpPr>
            <p:nvPr/>
          </p:nvSpPr>
          <p:spPr bwMode="auto">
            <a:xfrm>
              <a:off x="7685088" y="5630863"/>
              <a:ext cx="176213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3" name="Rectangle 239"/>
            <p:cNvSpPr>
              <a:spLocks noChangeArrowheads="1"/>
            </p:cNvSpPr>
            <p:nvPr/>
          </p:nvSpPr>
          <p:spPr bwMode="auto">
            <a:xfrm>
              <a:off x="7788275" y="5630863"/>
              <a:ext cx="150813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4" name="Rectangle 240"/>
            <p:cNvSpPr>
              <a:spLocks noChangeArrowheads="1"/>
            </p:cNvSpPr>
            <p:nvPr/>
          </p:nvSpPr>
          <p:spPr bwMode="auto">
            <a:xfrm>
              <a:off x="7859713" y="5630863"/>
              <a:ext cx="209550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5" name="Rectangle 241"/>
            <p:cNvSpPr>
              <a:spLocks noChangeArrowheads="1"/>
            </p:cNvSpPr>
            <p:nvPr/>
          </p:nvSpPr>
          <p:spPr bwMode="auto">
            <a:xfrm>
              <a:off x="8001000" y="5630863"/>
              <a:ext cx="117475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6" name="Rectangle 242"/>
            <p:cNvSpPr>
              <a:spLocks noChangeArrowheads="1"/>
            </p:cNvSpPr>
            <p:nvPr/>
          </p:nvSpPr>
          <p:spPr bwMode="auto">
            <a:xfrm>
              <a:off x="5807075" y="368617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7" name="Rectangle 243"/>
            <p:cNvSpPr>
              <a:spLocks noChangeArrowheads="1"/>
            </p:cNvSpPr>
            <p:nvPr/>
          </p:nvSpPr>
          <p:spPr bwMode="auto">
            <a:xfrm>
              <a:off x="5895975" y="3686176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8" name="Rectangle 244"/>
            <p:cNvSpPr>
              <a:spLocks noChangeArrowheads="1"/>
            </p:cNvSpPr>
            <p:nvPr/>
          </p:nvSpPr>
          <p:spPr bwMode="auto">
            <a:xfrm>
              <a:off x="5942013" y="368617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6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Strong flow shear can destabilize Kelvin-Helmholtz (K-H) instability in NSTX (Wang, TTF 2014)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667500" cy="685799"/>
          </a:xfrm>
        </p:spPr>
        <p:txBody>
          <a:bodyPr>
            <a:noAutofit/>
          </a:bodyPr>
          <a:lstStyle/>
          <a:p>
            <a:r>
              <a:rPr lang="en-US" sz="2000" dirty="0" smtClean="0"/>
              <a:t>K-H instability expected for |</a:t>
            </a:r>
            <a:r>
              <a:rPr lang="en-US" sz="2000" dirty="0" err="1" smtClean="0"/>
              <a:t>ML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/</a:t>
            </a:r>
            <a:r>
              <a:rPr lang="en-US" sz="2000" dirty="0" err="1" smtClean="0"/>
              <a:t>L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w</a:t>
            </a:r>
            <a:r>
              <a:rPr lang="en-US" sz="2000" dirty="0" smtClean="0"/>
              <a:t>|&gt;1 from linear analytic theory (</a:t>
            </a:r>
            <a:r>
              <a:rPr lang="en-US" sz="2000" dirty="0" err="1" smtClean="0"/>
              <a:t>Catto</a:t>
            </a:r>
            <a:r>
              <a:rPr lang="en-US" sz="2000" dirty="0" smtClean="0"/>
              <a:t>, 1973; </a:t>
            </a:r>
            <a:r>
              <a:rPr lang="en-US" sz="2000" dirty="0" err="1" smtClean="0"/>
              <a:t>Garbet</a:t>
            </a:r>
            <a:r>
              <a:rPr lang="en-US" sz="2000" dirty="0" smtClean="0"/>
              <a:t>, 1999)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42031"/>
            <a:ext cx="2133600" cy="17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9262"/>
            <a:ext cx="4552756" cy="1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1905001"/>
            <a:ext cx="42672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/>
              <a:t>K-H identified in global electrostatic ITG simulations for NSTX low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b</a:t>
            </a:r>
            <a:r>
              <a:rPr lang="en-US" sz="2000" b="0" i="0" kern="0" dirty="0" smtClean="0"/>
              <a:t> L-mode (Ren, 2013)</a:t>
            </a:r>
          </a:p>
          <a:p>
            <a:pPr lvl="1"/>
            <a:r>
              <a:rPr lang="en-US" sz="1800" b="0" i="0" kern="0" dirty="0" smtClean="0"/>
              <a:t>Mostly unstable K-H modes have finite k</a:t>
            </a:r>
            <a:r>
              <a:rPr lang="en-US" sz="1800" b="0" i="0" kern="0" baseline="-25000" dirty="0" smtClean="0"/>
              <a:t>|| </a:t>
            </a:r>
            <a:r>
              <a:rPr lang="en-US" sz="1800" b="0" i="0" kern="0" dirty="0" smtClean="0"/>
              <a:t>(shifted away from </a:t>
            </a:r>
            <a:r>
              <a:rPr lang="en-US" sz="1800" b="0" i="0" kern="0" dirty="0" err="1" smtClean="0"/>
              <a:t>nq</a:t>
            </a:r>
            <a:r>
              <a:rPr lang="en-US" sz="1800" b="0" i="0" kern="0" dirty="0" smtClean="0"/>
              <a:t>=m)</a:t>
            </a:r>
            <a:endParaRPr lang="en-US" sz="1800" b="0" i="0" kern="0" baseline="-25000" dirty="0" smtClean="0"/>
          </a:p>
          <a:p>
            <a:endParaRPr lang="en-US" sz="2000" b="0" i="0" kern="0" dirty="0" smtClean="0"/>
          </a:p>
          <a:p>
            <a:endParaRPr lang="en-US" sz="2000" b="0" i="0" kern="0" dirty="0" smtClean="0"/>
          </a:p>
          <a:p>
            <a:r>
              <a:rPr lang="en-US" sz="2000" b="0" i="0" kern="0" dirty="0" smtClean="0"/>
              <a:t>K-H/ITG + neoclassical close to experiment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c</a:t>
            </a:r>
            <a:r>
              <a:rPr lang="en-US" sz="2000" b="0" i="0" kern="0" baseline="-25000" dirty="0" smtClean="0"/>
              <a:t>i</a:t>
            </a:r>
          </a:p>
          <a:p>
            <a:pPr lvl="1"/>
            <a:r>
              <a:rPr lang="en-US" sz="1800" b="0" i="0" kern="0" dirty="0" smtClean="0"/>
              <a:t> </a:t>
            </a:r>
            <a:r>
              <a:rPr lang="en-US" sz="1800" b="0" i="0" kern="0" dirty="0" err="1" smtClean="0">
                <a:latin typeface="Symbol" panose="05050102010706020507" pitchFamily="18" charset="2"/>
              </a:rPr>
              <a:t>c</a:t>
            </a:r>
            <a:r>
              <a:rPr lang="en-US" sz="1800" b="0" i="0" kern="0" baseline="-25000" dirty="0" err="1" smtClean="0"/>
              <a:t>e</a:t>
            </a:r>
            <a:r>
              <a:rPr lang="en-US" sz="1800" b="0" i="0" kern="0" dirty="0" smtClean="0"/>
              <a:t> </a:t>
            </a:r>
            <a:r>
              <a:rPr lang="en-US" sz="1800" b="0" i="0" kern="0" dirty="0" err="1" smtClean="0"/>
              <a:t>underpredicted</a:t>
            </a:r>
            <a:endParaRPr lang="en-US" sz="1800" b="0" i="0" kern="0" dirty="0" smtClean="0"/>
          </a:p>
          <a:p>
            <a:pPr lvl="1"/>
            <a:r>
              <a:rPr lang="en-US" sz="1800" b="0" i="0" kern="0" dirty="0" smtClean="0"/>
              <a:t>ETG possibly important</a:t>
            </a:r>
            <a:endParaRPr lang="en-US" sz="1800" b="0" i="0" kern="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810000" y="3657600"/>
            <a:ext cx="5334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362238" y="2472092"/>
            <a:ext cx="904415" cy="276999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GTS code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152400" y="5939135"/>
            <a:ext cx="3689859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Nonlinear ETG simulations to be run in FY14-15 to investigate contribution in NSTX L-modes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3825"/>
            <a:ext cx="2667000" cy="5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3842259" y="4876800"/>
            <a:ext cx="501141" cy="304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229600" y="3886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nq</a:t>
            </a:r>
            <a:r>
              <a:rPr lang="en-US" sz="1400" dirty="0" smtClean="0">
                <a:solidFill>
                  <a:srgbClr val="FF0000"/>
                </a:solidFill>
              </a:rPr>
              <a:t>=m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848600" y="3886200"/>
            <a:ext cx="457200" cy="1385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833" y="4572000"/>
            <a:ext cx="2257567" cy="1971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578491"/>
            <a:ext cx="2320833" cy="1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Collaborating with QUEST to explore CHI + ECH solenoid-free start-up in support of ST-FNSF</a:t>
            </a:r>
            <a:endParaRPr lang="en-US" sz="24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41986" name="Rectangle 35"/>
          <p:cNvSpPr>
            <a:spLocks noChangeArrowheads="1"/>
          </p:cNvSpPr>
          <p:nvPr/>
        </p:nvSpPr>
        <p:spPr bwMode="auto">
          <a:xfrm>
            <a:off x="215900" y="5014913"/>
            <a:ext cx="8483600" cy="120032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Refurbishment of </a:t>
            </a:r>
            <a:r>
              <a:rPr lang="en-US" sz="1800" i="0" dirty="0" smtClean="0">
                <a:solidFill>
                  <a:schemeClr val="tx1"/>
                </a:solidFill>
              </a:rPr>
              <a:t>CHI </a:t>
            </a:r>
            <a:r>
              <a:rPr lang="en-US" sz="1800" i="0" dirty="0">
                <a:solidFill>
                  <a:schemeClr val="tx1"/>
                </a:solidFill>
              </a:rPr>
              <a:t>Cap Bank </a:t>
            </a:r>
            <a:r>
              <a:rPr lang="en-US" sz="1800" i="0" dirty="0" smtClean="0">
                <a:solidFill>
                  <a:schemeClr val="tx1"/>
                </a:solidFill>
              </a:rPr>
              <a:t>completed.</a:t>
            </a: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 smtClean="0">
                <a:solidFill>
                  <a:schemeClr val="tx1"/>
                </a:solidFill>
              </a:rPr>
              <a:t>Fabrication </a:t>
            </a:r>
            <a:r>
              <a:rPr lang="en-US" sz="1800" i="0" dirty="0">
                <a:solidFill>
                  <a:schemeClr val="tx1"/>
                </a:solidFill>
              </a:rPr>
              <a:t>of the CHI gas injection system </a:t>
            </a:r>
            <a:r>
              <a:rPr lang="en-US" sz="1800" i="0" dirty="0" smtClean="0">
                <a:solidFill>
                  <a:schemeClr val="tx1"/>
                </a:solidFill>
              </a:rPr>
              <a:t>and operation procedure for </a:t>
            </a:r>
            <a:r>
              <a:rPr lang="en-US" sz="1800" i="0" dirty="0">
                <a:solidFill>
                  <a:schemeClr val="tx1"/>
                </a:solidFill>
              </a:rPr>
              <a:t>the QUEST ST </a:t>
            </a:r>
            <a:r>
              <a:rPr lang="en-US" sz="1800" i="0" dirty="0" smtClean="0">
                <a:solidFill>
                  <a:schemeClr val="tx1"/>
                </a:solidFill>
              </a:rPr>
              <a:t>experiment in Japan completed.</a:t>
            </a: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Fabrication of the CHI capacitor bank for QUEST is nearing completion.</a:t>
            </a:r>
          </a:p>
        </p:txBody>
      </p:sp>
      <p:pic>
        <p:nvPicPr>
          <p:cNvPr id="41987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397000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7800" y="1651000"/>
            <a:ext cx="2006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>
                <a:latin typeface="Arial" charset="0"/>
              </a:rPr>
              <a:t>• Inj. Flux in NSTX-U is about 2.5 times higher than in </a:t>
            </a:r>
            <a:r>
              <a:rPr lang="en-US" sz="1600" i="0" dirty="0" smtClean="0">
                <a:latin typeface="Arial" charset="0"/>
              </a:rPr>
              <a:t>NSTX</a:t>
            </a:r>
          </a:p>
          <a:p>
            <a:pPr eaLnBrk="1" hangingPunct="1">
              <a:buFontTx/>
              <a:buNone/>
            </a:pPr>
            <a:endParaRPr lang="en-US" sz="1600" i="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1600" i="0" dirty="0">
                <a:latin typeface="Arial" charset="0"/>
              </a:rPr>
              <a:t>• </a:t>
            </a:r>
            <a:r>
              <a:rPr lang="en-US" sz="1600" i="0" dirty="0" smtClean="0">
                <a:latin typeface="Arial" charset="0"/>
              </a:rPr>
              <a:t>NSTX-U </a:t>
            </a:r>
            <a:r>
              <a:rPr lang="en-US" sz="1600" i="0" dirty="0">
                <a:latin typeface="Arial" charset="0"/>
              </a:rPr>
              <a:t>coil insulation greatly enhanced for higher voltage ~ 3 kV operation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203200" y="1090613"/>
            <a:ext cx="3708400" cy="357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i="0" dirty="0">
                <a:solidFill>
                  <a:schemeClr val="tx1"/>
                </a:solidFill>
                <a:latin typeface="+mj-lt"/>
                <a:ea typeface="+mn-ea"/>
                <a:cs typeface="Lucida Sans Unicode" pitchFamily="34" charset="0"/>
              </a:rPr>
              <a:t>CHI Start-Up</a:t>
            </a:r>
          </a:p>
        </p:txBody>
      </p:sp>
      <p:pic>
        <p:nvPicPr>
          <p:cNvPr id="9" name="Picture 8" descr="CHI electrodes on QU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23" y="1752600"/>
            <a:ext cx="4196099" cy="2968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2489" y="1042601"/>
            <a:ext cx="3760966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  <a:buNone/>
            </a:pPr>
            <a:r>
              <a:rPr lang="en-US" sz="2000" i="0" dirty="0"/>
              <a:t>CHI Implementation on </a:t>
            </a:r>
            <a:r>
              <a:rPr lang="en-US" sz="2000" i="0" dirty="0" smtClean="0"/>
              <a:t>QUEST</a:t>
            </a:r>
          </a:p>
          <a:p>
            <a:pPr>
              <a:lnSpc>
                <a:spcPts val="1900"/>
              </a:lnSpc>
              <a:buNone/>
            </a:pPr>
            <a:r>
              <a:rPr lang="en-US" sz="2000" i="0" dirty="0" smtClean="0"/>
              <a:t>showing installed electrodes </a:t>
            </a:r>
            <a:endParaRPr lang="en-US" sz="2000" i="0" dirty="0"/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 flipH="1">
            <a:off x="3746500" y="46863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28457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Magnum-PSI experiments on high-temperature Li show strongly reduced erosion and stable cloud production</a:t>
            </a:r>
            <a:endParaRPr lang="en-US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3352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Gross erosion measured </a:t>
            </a:r>
            <a:r>
              <a:rPr lang="en-US" dirty="0" err="1" smtClean="0"/>
              <a:t>spectro-scopically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divertor</a:t>
            </a:r>
            <a:r>
              <a:rPr lang="en-US" dirty="0" smtClean="0"/>
              <a:t>-like plasma</a:t>
            </a:r>
          </a:p>
          <a:p>
            <a:pPr lvl="1"/>
            <a:r>
              <a:rPr lang="en-US" dirty="0" smtClean="0"/>
              <a:t>Neon plasma reproduces Langmuir Law</a:t>
            </a:r>
          </a:p>
          <a:p>
            <a:pPr lvl="1"/>
            <a:r>
              <a:rPr lang="en-US" dirty="0" smtClean="0"/>
              <a:t>Deuterium </a:t>
            </a:r>
            <a:r>
              <a:rPr lang="en-US" i="1" u="sng" dirty="0" smtClean="0"/>
              <a:t>suppresses</a:t>
            </a:r>
            <a:r>
              <a:rPr lang="en-US" dirty="0" smtClean="0"/>
              <a:t> erosion</a:t>
            </a:r>
          </a:p>
          <a:p>
            <a:r>
              <a:rPr lang="en-US" dirty="0" smtClean="0"/>
              <a:t>Reduced gross erosion and strong re-deposition result in 10</a:t>
            </a:r>
            <a:r>
              <a:rPr lang="en-US" dirty="0" smtClean="0">
                <a:latin typeface="Calibri"/>
              </a:rPr>
              <a:t>×</a:t>
            </a:r>
            <a:r>
              <a:rPr lang="en-US" dirty="0" smtClean="0"/>
              <a:t> longer lifetime of 1 micron coating</a:t>
            </a:r>
          </a:p>
          <a:p>
            <a:pPr lvl="1"/>
            <a:r>
              <a:rPr lang="en-US" dirty="0" smtClean="0"/>
              <a:t>Consistent with Li trapping in pre-sheath</a:t>
            </a:r>
          </a:p>
          <a:p>
            <a:pPr lvl="1"/>
            <a:r>
              <a:rPr lang="en-US" dirty="0" smtClean="0"/>
              <a:t>Pre-sheath scale length consistent with neutral Li emission region (~3mm)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616940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Jaworski</a:t>
            </a:r>
            <a:r>
              <a:rPr lang="en-US" dirty="0" smtClean="0"/>
              <a:t>, PSI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33900"/>
            <a:ext cx="3886200" cy="194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9869" y="4164568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Neutral Li emission, t=2.5s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405850" y="4648200"/>
            <a:ext cx="0" cy="190500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Right Arrow 11"/>
          <p:cNvSpPr/>
          <p:nvPr/>
        </p:nvSpPr>
        <p:spPr bwMode="auto">
          <a:xfrm>
            <a:off x="1143000" y="4953000"/>
            <a:ext cx="1524000" cy="121718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solidFill>
                  <a:srgbClr val="FFFF00"/>
                </a:solidFill>
                <a:latin typeface="Helvetica" pitchFamily="-128" charset="0"/>
              </a:rPr>
              <a:t>Incident Plasma</a:t>
            </a:r>
            <a:endParaRPr kumimoji="0" lang="en-US" sz="18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81400" y="4952999"/>
            <a:ext cx="990600" cy="1066801"/>
          </a:xfrm>
          <a:prstGeom prst="rect">
            <a:avLst/>
          </a:prstGeom>
          <a:solidFill>
            <a:schemeClr val="tx2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-128" charset="0"/>
              </a:rPr>
              <a:t>Target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581400" cy="33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942201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Abrams, PSI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Design studies show ST potentially attractive as </a:t>
            </a:r>
            <a:r>
              <a:rPr lang="en-US" sz="2800" i="0" dirty="0" smtClean="0">
                <a:solidFill>
                  <a:srgbClr val="336699"/>
                </a:solidFill>
              </a:rPr>
              <a:t>FNSF</a:t>
            </a:r>
            <a:endParaRPr lang="en-US" sz="28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399" y="1524000"/>
            <a:ext cx="5516807" cy="26866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R, </a:t>
            </a:r>
            <a:r>
              <a:rPr lang="en-US" b="1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="1" i="0" kern="0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b="1" i="0" kern="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 </a:t>
            </a:r>
          </a:p>
          <a:p>
            <a:pPr marL="227013" indent="-227013">
              <a:spcAft>
                <a:spcPts val="300"/>
              </a:spcAft>
            </a:pP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breeding ratio (TBR) near 1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800" b="1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sufficiently large R, careful design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638800" y="1447800"/>
            <a:ext cx="3429000" cy="4605754"/>
            <a:chOff x="6298248" y="2213610"/>
            <a:chExt cx="2765330" cy="3501390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298248" y="2213610"/>
              <a:ext cx="276533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8686800" y="53340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4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704326" y="990600"/>
            <a:ext cx="321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FF0000"/>
                </a:solidFill>
              </a:rPr>
              <a:t>PPPL ST-FNSF concept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402506" y="3533475"/>
            <a:ext cx="693494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048000"/>
            <a:ext cx="8991600" cy="914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336699"/>
                </a:solidFill>
              </a:rPr>
              <a:t>Copper TF ST-FNSF</a:t>
            </a:r>
            <a:endParaRPr lang="en-US" sz="4000" dirty="0">
              <a:solidFill>
                <a:srgbClr val="3366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Backup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108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7564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000" i="0" dirty="0" smtClean="0">
                <a:solidFill>
                  <a:srgbClr val="336699"/>
                </a:solidFill>
              </a:rPr>
              <a:t>High </a:t>
            </a:r>
            <a:r>
              <a:rPr lang="en-US" sz="30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000" i="0" baseline="-25000" dirty="0" err="1" smtClean="0">
                <a:solidFill>
                  <a:srgbClr val="336699"/>
                </a:solidFill>
                <a:latin typeface="Helvetica Neue"/>
                <a:cs typeface="Helvetica Neue"/>
              </a:rPr>
              <a:t>T</a:t>
            </a:r>
            <a:r>
              <a:rPr lang="en-US" sz="3000" i="0" baseline="-25000" dirty="0" smtClean="0">
                <a:solidFill>
                  <a:srgbClr val="336699"/>
                </a:solidFill>
                <a:latin typeface="Helvetica Neue"/>
                <a:cs typeface="Helvetica Neue"/>
              </a:rPr>
              <a:t> </a:t>
            </a:r>
            <a:r>
              <a:rPr lang="en-US" sz="30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enables compact Fusion Nuclear Science Facility (FNSF) with high neutron wall loading</a:t>
            </a:r>
            <a:endParaRPr lang="en-US" sz="3000" i="0" dirty="0" smtClean="0">
              <a:solidFill>
                <a:srgbClr val="3366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64868" y="1223708"/>
            <a:ext cx="4878773" cy="3978849"/>
            <a:chOff x="4142566" y="1223708"/>
            <a:chExt cx="4878773" cy="3978849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916387" y="1223708"/>
              <a:ext cx="4062407" cy="33339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>
                <a:spcBef>
                  <a:spcPct val="20000"/>
                </a:spcBef>
                <a:buNone/>
              </a:pPr>
              <a:endParaRPr lang="en-US" sz="1050" i="0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5737429" y="1754995"/>
              <a:ext cx="2890689" cy="2703570"/>
            </a:xfrm>
            <a:custGeom>
              <a:avLst/>
              <a:gdLst>
                <a:gd name="connsiteX0" fmla="*/ 0 w 3530600"/>
                <a:gd name="connsiteY0" fmla="*/ 3022600 h 3302000"/>
                <a:gd name="connsiteX1" fmla="*/ 186266 w 3530600"/>
                <a:gd name="connsiteY1" fmla="*/ 2616200 h 3302000"/>
                <a:gd name="connsiteX2" fmla="*/ 753533 w 3530600"/>
                <a:gd name="connsiteY2" fmla="*/ 1862666 h 3302000"/>
                <a:gd name="connsiteX3" fmla="*/ 1329266 w 3530600"/>
                <a:gd name="connsiteY3" fmla="*/ 1312333 h 3302000"/>
                <a:gd name="connsiteX4" fmla="*/ 2065866 w 3530600"/>
                <a:gd name="connsiteY4" fmla="*/ 685800 h 3302000"/>
                <a:gd name="connsiteX5" fmla="*/ 2548466 w 3530600"/>
                <a:gd name="connsiteY5" fmla="*/ 287866 h 3302000"/>
                <a:gd name="connsiteX6" fmla="*/ 3073400 w 3530600"/>
                <a:gd name="connsiteY6" fmla="*/ 0 h 3302000"/>
                <a:gd name="connsiteX7" fmla="*/ 3191933 w 3530600"/>
                <a:gd name="connsiteY7" fmla="*/ 33866 h 3302000"/>
                <a:gd name="connsiteX8" fmla="*/ 3335866 w 3530600"/>
                <a:gd name="connsiteY8" fmla="*/ 169333 h 3302000"/>
                <a:gd name="connsiteX9" fmla="*/ 3530600 w 3530600"/>
                <a:gd name="connsiteY9" fmla="*/ 482600 h 3302000"/>
                <a:gd name="connsiteX10" fmla="*/ 3479800 w 3530600"/>
                <a:gd name="connsiteY10" fmla="*/ 745066 h 3302000"/>
                <a:gd name="connsiteX11" fmla="*/ 3352800 w 3530600"/>
                <a:gd name="connsiteY11" fmla="*/ 1278466 h 3302000"/>
                <a:gd name="connsiteX12" fmla="*/ 2861733 w 3530600"/>
                <a:gd name="connsiteY12" fmla="*/ 2108200 h 3302000"/>
                <a:gd name="connsiteX13" fmla="*/ 2362200 w 3530600"/>
                <a:gd name="connsiteY13" fmla="*/ 2700866 h 3302000"/>
                <a:gd name="connsiteX14" fmla="*/ 1549400 w 3530600"/>
                <a:gd name="connsiteY14" fmla="*/ 3056466 h 3302000"/>
                <a:gd name="connsiteX15" fmla="*/ 982133 w 3530600"/>
                <a:gd name="connsiteY15" fmla="*/ 3208866 h 3302000"/>
                <a:gd name="connsiteX16" fmla="*/ 169333 w 3530600"/>
                <a:gd name="connsiteY16" fmla="*/ 3302000 h 3302000"/>
                <a:gd name="connsiteX17" fmla="*/ 0 w 3530600"/>
                <a:gd name="connsiteY17" fmla="*/ 302260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30600" h="3302000">
                  <a:moveTo>
                    <a:pt x="0" y="3022600"/>
                  </a:moveTo>
                  <a:lnTo>
                    <a:pt x="186266" y="2616200"/>
                  </a:lnTo>
                  <a:lnTo>
                    <a:pt x="753533" y="1862666"/>
                  </a:lnTo>
                  <a:lnTo>
                    <a:pt x="1329266" y="1312333"/>
                  </a:lnTo>
                  <a:lnTo>
                    <a:pt x="2065866" y="685800"/>
                  </a:lnTo>
                  <a:lnTo>
                    <a:pt x="2548466" y="287866"/>
                  </a:lnTo>
                  <a:lnTo>
                    <a:pt x="3073400" y="0"/>
                  </a:lnTo>
                  <a:lnTo>
                    <a:pt x="3191933" y="33866"/>
                  </a:lnTo>
                  <a:lnTo>
                    <a:pt x="3335866" y="169333"/>
                  </a:lnTo>
                  <a:lnTo>
                    <a:pt x="3530600" y="482600"/>
                  </a:lnTo>
                  <a:lnTo>
                    <a:pt x="3479800" y="745066"/>
                  </a:lnTo>
                  <a:lnTo>
                    <a:pt x="3352800" y="1278466"/>
                  </a:lnTo>
                  <a:lnTo>
                    <a:pt x="2861733" y="2108200"/>
                  </a:lnTo>
                  <a:lnTo>
                    <a:pt x="2362200" y="2700866"/>
                  </a:lnTo>
                  <a:lnTo>
                    <a:pt x="1549400" y="3056466"/>
                  </a:lnTo>
                  <a:lnTo>
                    <a:pt x="982133" y="3208866"/>
                  </a:lnTo>
                  <a:lnTo>
                    <a:pt x="169333" y="3302000"/>
                  </a:lnTo>
                  <a:lnTo>
                    <a:pt x="0" y="3022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  <a:tileRect/>
            </a:gra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 i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4933303" y="3827732"/>
              <a:ext cx="1566657" cy="727884"/>
            </a:xfrm>
            <a:custGeom>
              <a:avLst/>
              <a:gdLst>
                <a:gd name="connsiteX0" fmla="*/ 0 w 1913467"/>
                <a:gd name="connsiteY0" fmla="*/ 872067 h 889000"/>
                <a:gd name="connsiteX1" fmla="*/ 1659467 w 1913467"/>
                <a:gd name="connsiteY1" fmla="*/ 25400 h 889000"/>
                <a:gd name="connsiteX2" fmla="*/ 1769534 w 1913467"/>
                <a:gd name="connsiteY2" fmla="*/ 8467 h 889000"/>
                <a:gd name="connsiteX3" fmla="*/ 1837267 w 1913467"/>
                <a:gd name="connsiteY3" fmla="*/ 0 h 889000"/>
                <a:gd name="connsiteX4" fmla="*/ 1913467 w 1913467"/>
                <a:gd name="connsiteY4" fmla="*/ 93133 h 889000"/>
                <a:gd name="connsiteX5" fmla="*/ 1913467 w 1913467"/>
                <a:gd name="connsiteY5" fmla="*/ 211667 h 889000"/>
                <a:gd name="connsiteX6" fmla="*/ 1913467 w 1913467"/>
                <a:gd name="connsiteY6" fmla="*/ 524933 h 889000"/>
                <a:gd name="connsiteX7" fmla="*/ 1896534 w 1913467"/>
                <a:gd name="connsiteY7" fmla="*/ 889000 h 889000"/>
                <a:gd name="connsiteX8" fmla="*/ 0 w 1913467"/>
                <a:gd name="connsiteY8" fmla="*/ 872067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467" h="889000">
                  <a:moveTo>
                    <a:pt x="0" y="872067"/>
                  </a:moveTo>
                  <a:lnTo>
                    <a:pt x="1659467" y="25400"/>
                  </a:lnTo>
                  <a:lnTo>
                    <a:pt x="1769534" y="8467"/>
                  </a:lnTo>
                  <a:lnTo>
                    <a:pt x="1837267" y="0"/>
                  </a:lnTo>
                  <a:lnTo>
                    <a:pt x="1913467" y="93133"/>
                  </a:lnTo>
                  <a:lnTo>
                    <a:pt x="1913467" y="211667"/>
                  </a:lnTo>
                  <a:lnTo>
                    <a:pt x="1913467" y="524933"/>
                  </a:lnTo>
                  <a:lnTo>
                    <a:pt x="1896534" y="889000"/>
                  </a:lnTo>
                  <a:lnTo>
                    <a:pt x="0" y="872067"/>
                  </a:lnTo>
                  <a:close/>
                </a:path>
              </a:pathLst>
            </a:cu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 i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5009950" y="3083025"/>
              <a:ext cx="1304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  <a:defRPr/>
              </a:pPr>
              <a:r>
                <a:rPr lang="en-US" sz="1600" b="1" i="0" dirty="0" err="1">
                  <a:solidFill>
                    <a:srgbClr val="FF6600"/>
                  </a:solidFill>
                  <a:ea typeface="ＭＳ Ｐゴシック" charset="-128"/>
                  <a:cs typeface="ＭＳ Ｐゴシック" charset="-128"/>
                </a:rPr>
                <a:t>Tokamak</a:t>
              </a:r>
              <a:endParaRPr lang="en-US" sz="1600" b="1" i="0" dirty="0">
                <a:solidFill>
                  <a:srgbClr val="FF66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7482903" y="1771568"/>
              <a:ext cx="446945" cy="527132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47" name="Straight Connector 44"/>
            <p:cNvCxnSpPr>
              <a:cxnSpLocks noChangeShapeType="1"/>
            </p:cNvCxnSpPr>
            <p:nvPr/>
          </p:nvCxnSpPr>
          <p:spPr bwMode="auto">
            <a:xfrm flipV="1">
              <a:off x="4926370" y="1623282"/>
              <a:ext cx="3431395" cy="29184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48"/>
            <p:cNvCxnSpPr>
              <a:cxnSpLocks noChangeShapeType="1"/>
            </p:cNvCxnSpPr>
            <p:nvPr/>
          </p:nvCxnSpPr>
          <p:spPr bwMode="auto">
            <a:xfrm flipV="1">
              <a:off x="4947162" y="1900571"/>
              <a:ext cx="3750276" cy="2641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Connector 50"/>
            <p:cNvCxnSpPr>
              <a:cxnSpLocks noChangeShapeType="1"/>
            </p:cNvCxnSpPr>
            <p:nvPr/>
          </p:nvCxnSpPr>
          <p:spPr bwMode="auto">
            <a:xfrm flipV="1">
              <a:off x="4933293" y="2427420"/>
              <a:ext cx="3757214" cy="2121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52"/>
            <p:cNvCxnSpPr>
              <a:cxnSpLocks noChangeShapeType="1"/>
            </p:cNvCxnSpPr>
            <p:nvPr/>
          </p:nvCxnSpPr>
          <p:spPr bwMode="auto">
            <a:xfrm flipV="1">
              <a:off x="4919423" y="2961203"/>
              <a:ext cx="3743355" cy="15874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54"/>
            <p:cNvCxnSpPr>
              <a:cxnSpLocks noChangeShapeType="1"/>
            </p:cNvCxnSpPr>
            <p:nvPr/>
          </p:nvCxnSpPr>
          <p:spPr bwMode="auto">
            <a:xfrm flipV="1">
              <a:off x="4926350" y="3536578"/>
              <a:ext cx="3618582" cy="10190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TextBox 57"/>
            <p:cNvSpPr txBox="1">
              <a:spLocks noChangeArrowheads="1"/>
            </p:cNvSpPr>
            <p:nvPr/>
          </p:nvSpPr>
          <p:spPr bwMode="auto">
            <a:xfrm>
              <a:off x="8027143" y="1241113"/>
              <a:ext cx="9941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 err="1">
                  <a:latin typeface="Symbol" charset="0"/>
                  <a:cs typeface="Symbol" charset="0"/>
                </a:rPr>
                <a:t>b</a:t>
              </a:r>
              <a:r>
                <a:rPr lang="en-US" sz="1800" i="0" baseline="-25000" dirty="0" err="1"/>
                <a:t>N</a:t>
              </a:r>
              <a:r>
                <a:rPr lang="en-US" sz="1800" i="0" dirty="0"/>
                <a:t> = 6</a:t>
              </a:r>
            </a:p>
          </p:txBody>
        </p:sp>
        <p:sp>
          <p:nvSpPr>
            <p:cNvPr id="53" name="TextBox 58"/>
            <p:cNvSpPr txBox="1">
              <a:spLocks noChangeArrowheads="1"/>
            </p:cNvSpPr>
            <p:nvPr/>
          </p:nvSpPr>
          <p:spPr bwMode="auto">
            <a:xfrm>
              <a:off x="8619985" y="1771568"/>
              <a:ext cx="30501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/>
                <a:t>5</a:t>
              </a:r>
            </a:p>
          </p:txBody>
        </p:sp>
        <p:sp>
          <p:nvSpPr>
            <p:cNvPr id="54" name="TextBox 59"/>
            <p:cNvSpPr txBox="1">
              <a:spLocks noChangeArrowheads="1"/>
            </p:cNvSpPr>
            <p:nvPr/>
          </p:nvSpPr>
          <p:spPr bwMode="auto">
            <a:xfrm>
              <a:off x="8614258" y="2330366"/>
              <a:ext cx="30501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/>
                <a:t>4</a:t>
              </a:r>
            </a:p>
          </p:txBody>
        </p:sp>
        <p:sp>
          <p:nvSpPr>
            <p:cNvPr id="55" name="TextBox 60"/>
            <p:cNvSpPr txBox="1">
              <a:spLocks noChangeArrowheads="1"/>
            </p:cNvSpPr>
            <p:nvPr/>
          </p:nvSpPr>
          <p:spPr bwMode="auto">
            <a:xfrm>
              <a:off x="8607919" y="2805679"/>
              <a:ext cx="30501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/>
                <a:t>3</a:t>
              </a:r>
            </a:p>
          </p:txBody>
        </p:sp>
        <p:sp>
          <p:nvSpPr>
            <p:cNvPr id="56" name="TextBox 61"/>
            <p:cNvSpPr txBox="1">
              <a:spLocks noChangeArrowheads="1"/>
            </p:cNvSpPr>
            <p:nvPr/>
          </p:nvSpPr>
          <p:spPr bwMode="auto">
            <a:xfrm>
              <a:off x="8594054" y="3318667"/>
              <a:ext cx="30501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/>
                <a:t>2</a:t>
              </a:r>
            </a:p>
          </p:txBody>
        </p:sp>
        <p:sp>
          <p:nvSpPr>
            <p:cNvPr id="32" name="TextBox 67"/>
            <p:cNvSpPr txBox="1">
              <a:spLocks noChangeArrowheads="1"/>
            </p:cNvSpPr>
            <p:nvPr/>
          </p:nvSpPr>
          <p:spPr bwMode="auto">
            <a:xfrm>
              <a:off x="5955053" y="4833225"/>
              <a:ext cx="1974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 err="1">
                  <a:solidFill>
                    <a:schemeClr val="tx1"/>
                  </a:solidFill>
                </a:rPr>
                <a:t>I</a:t>
              </a:r>
              <a:r>
                <a:rPr lang="en-US" sz="1800" i="0" baseline="-25000" dirty="0" err="1">
                  <a:solidFill>
                    <a:schemeClr val="tx1"/>
                  </a:solidFill>
                </a:rPr>
                <a:t>p</a:t>
              </a:r>
              <a:r>
                <a:rPr lang="en-US" sz="1800" i="0" dirty="0">
                  <a:solidFill>
                    <a:schemeClr val="tx1"/>
                  </a:solidFill>
                </a:rPr>
                <a:t>/aB</a:t>
              </a:r>
              <a:r>
                <a:rPr lang="en-US" sz="1800" i="0" baseline="-25000" dirty="0">
                  <a:solidFill>
                    <a:schemeClr val="tx1"/>
                  </a:solidFill>
                </a:rPr>
                <a:t>T0</a:t>
              </a:r>
              <a:r>
                <a:rPr lang="en-US" sz="1800" i="0" dirty="0">
                  <a:solidFill>
                    <a:schemeClr val="tx1"/>
                  </a:solidFill>
                  <a:latin typeface="Symbol" charset="0"/>
                  <a:cs typeface="Symbol" charset="0"/>
                </a:rPr>
                <a:t> </a:t>
              </a:r>
              <a:r>
                <a:rPr lang="en-US" sz="1800" i="0" dirty="0">
                  <a:solidFill>
                    <a:schemeClr val="tx1"/>
                  </a:solidFill>
                </a:rPr>
                <a:t>(MA/</a:t>
              </a:r>
              <a:r>
                <a:rPr lang="en-US" sz="1800" i="0" dirty="0" err="1">
                  <a:solidFill>
                    <a:schemeClr val="tx1"/>
                  </a:solidFill>
                </a:rPr>
                <a:t>mT</a:t>
              </a:r>
              <a:r>
                <a:rPr lang="en-US" sz="1800" i="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3" name="TextBox 68"/>
            <p:cNvSpPr txBox="1">
              <a:spLocks noChangeArrowheads="1"/>
            </p:cNvSpPr>
            <p:nvPr/>
          </p:nvSpPr>
          <p:spPr bwMode="auto">
            <a:xfrm rot="16200000">
              <a:off x="3436774" y="2843919"/>
              <a:ext cx="17809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>
                  <a:solidFill>
                    <a:schemeClr val="tx1"/>
                  </a:solidFill>
                </a:rPr>
                <a:t>Toroidal </a:t>
              </a:r>
              <a:r>
                <a:rPr lang="en-US" sz="1800" i="0" dirty="0">
                  <a:solidFill>
                    <a:schemeClr val="tx1"/>
                  </a:solidFill>
                  <a:latin typeface="Symbol" charset="0"/>
                  <a:cs typeface="Symbol" charset="0"/>
                </a:rPr>
                <a:t>b </a:t>
              </a:r>
              <a:r>
                <a:rPr lang="en-US" sz="1800" i="0" dirty="0">
                  <a:solidFill>
                    <a:schemeClr val="tx1"/>
                  </a:solidFill>
                </a:rPr>
                <a:t>(%)</a:t>
              </a:r>
            </a:p>
          </p:txBody>
        </p:sp>
        <p:grpSp>
          <p:nvGrpSpPr>
            <p:cNvPr id="35" name="Group 73"/>
            <p:cNvGrpSpPr>
              <a:grpSpLocks/>
            </p:cNvGrpSpPr>
            <p:nvPr/>
          </p:nvGrpSpPr>
          <p:grpSpPr bwMode="auto">
            <a:xfrm>
              <a:off x="4773857" y="3538207"/>
              <a:ext cx="867269" cy="827682"/>
              <a:chOff x="2441022" y="4028865"/>
              <a:chExt cx="1294712" cy="1235594"/>
            </a:xfrm>
          </p:grpSpPr>
          <p:sp>
            <p:nvSpPr>
              <p:cNvPr id="44" name="Oval 7"/>
              <p:cNvSpPr>
                <a:spLocks noChangeArrowheads="1"/>
              </p:cNvSpPr>
              <p:nvPr/>
            </p:nvSpPr>
            <p:spPr bwMode="auto">
              <a:xfrm rot="-848377">
                <a:off x="3317212" y="5060887"/>
                <a:ext cx="412571" cy="203572"/>
              </a:xfrm>
              <a:prstGeom prst="ellipse">
                <a:avLst/>
              </a:prstGeom>
              <a:solidFill>
                <a:srgbClr val="DA0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>
                  <a:spcBef>
                    <a:spcPct val="20000"/>
                  </a:spcBef>
                  <a:buNone/>
                </a:pPr>
                <a:endParaRPr lang="en-US" sz="1050" i="0"/>
              </a:p>
            </p:txBody>
          </p:sp>
          <p:sp>
            <p:nvSpPr>
              <p:cNvPr id="45" name="Line 8"/>
              <p:cNvSpPr>
                <a:spLocks noChangeShapeType="1"/>
              </p:cNvSpPr>
              <p:nvPr/>
            </p:nvSpPr>
            <p:spPr bwMode="auto">
              <a:xfrm>
                <a:off x="3130394" y="4475877"/>
                <a:ext cx="339915" cy="583569"/>
              </a:xfrm>
              <a:prstGeom prst="line">
                <a:avLst/>
              </a:prstGeom>
              <a:noFill/>
              <a:ln w="25400">
                <a:solidFill>
                  <a:srgbClr val="DA001F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 sz="1050" i="0"/>
              </a:p>
            </p:txBody>
          </p:sp>
          <p:sp>
            <p:nvSpPr>
              <p:cNvPr id="46" name="Text Box 9"/>
              <p:cNvSpPr txBox="1">
                <a:spLocks noChangeArrowheads="1"/>
              </p:cNvSpPr>
              <p:nvPr/>
            </p:nvSpPr>
            <p:spPr bwMode="auto">
              <a:xfrm>
                <a:off x="2441022" y="4028865"/>
                <a:ext cx="1294712" cy="505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:r>
                  <a:rPr lang="en-US" sz="1600" i="0" dirty="0">
                    <a:solidFill>
                      <a:srgbClr val="DA001F"/>
                    </a:solidFill>
                    <a:latin typeface="Arial" charset="0"/>
                  </a:rPr>
                  <a:t>ITER</a:t>
                </a:r>
              </a:p>
            </p:txBody>
          </p:sp>
        </p:grpSp>
        <p:sp>
          <p:nvSpPr>
            <p:cNvPr id="36" name="TextBox 77"/>
            <p:cNvSpPr txBox="1">
              <a:spLocks noChangeArrowheads="1"/>
            </p:cNvSpPr>
            <p:nvPr/>
          </p:nvSpPr>
          <p:spPr bwMode="auto">
            <a:xfrm>
              <a:off x="4577744" y="4339478"/>
              <a:ext cx="2563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7" name="TextBox 78"/>
            <p:cNvSpPr txBox="1">
              <a:spLocks noChangeArrowheads="1"/>
            </p:cNvSpPr>
            <p:nvPr/>
          </p:nvSpPr>
          <p:spPr bwMode="auto">
            <a:xfrm>
              <a:off x="4504096" y="3009726"/>
              <a:ext cx="613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800" i="0" dirty="0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38" name="TextBox 79"/>
            <p:cNvSpPr txBox="1">
              <a:spLocks noChangeArrowheads="1"/>
            </p:cNvSpPr>
            <p:nvPr/>
          </p:nvSpPr>
          <p:spPr bwMode="auto">
            <a:xfrm>
              <a:off x="4490375" y="1657947"/>
              <a:ext cx="5854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>
                  <a:solidFill>
                    <a:schemeClr val="tx1"/>
                  </a:solidFill>
                </a:rPr>
                <a:t>40</a:t>
              </a:r>
            </a:p>
          </p:txBody>
        </p:sp>
        <p:sp>
          <p:nvSpPr>
            <p:cNvPr id="39" name="TextBox 84"/>
            <p:cNvSpPr txBox="1">
              <a:spLocks noChangeArrowheads="1"/>
            </p:cNvSpPr>
            <p:nvPr/>
          </p:nvSpPr>
          <p:spPr bwMode="auto">
            <a:xfrm>
              <a:off x="4786760" y="4498384"/>
              <a:ext cx="2563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0" name="TextBox 85"/>
            <p:cNvSpPr txBox="1">
              <a:spLocks noChangeArrowheads="1"/>
            </p:cNvSpPr>
            <p:nvPr/>
          </p:nvSpPr>
          <p:spPr bwMode="auto">
            <a:xfrm>
              <a:off x="6619555" y="4505307"/>
              <a:ext cx="325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TextBox 86"/>
            <p:cNvSpPr txBox="1">
              <a:spLocks noChangeArrowheads="1"/>
            </p:cNvSpPr>
            <p:nvPr/>
          </p:nvSpPr>
          <p:spPr bwMode="auto">
            <a:xfrm>
              <a:off x="8491223" y="4509524"/>
              <a:ext cx="325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2000" i="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2" name="Oval 66"/>
            <p:cNvSpPr>
              <a:spLocks noChangeArrowheads="1"/>
            </p:cNvSpPr>
            <p:nvPr/>
          </p:nvSpPr>
          <p:spPr bwMode="auto">
            <a:xfrm rot="19516607">
              <a:off x="6683809" y="2926402"/>
              <a:ext cx="847607" cy="547852"/>
            </a:xfrm>
            <a:prstGeom prst="ellipse">
              <a:avLst/>
            </a:prstGeom>
            <a:solidFill>
              <a:schemeClr val="bg1">
                <a:lumMod val="95000"/>
                <a:alpha val="80000"/>
              </a:schemeClr>
            </a:solidFill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</a:pPr>
              <a:endParaRPr lang="en-US" sz="1050" i="0"/>
            </a:p>
          </p:txBody>
        </p:sp>
        <p:sp>
          <p:nvSpPr>
            <p:cNvPr id="43" name="TextBox 1"/>
            <p:cNvSpPr txBox="1">
              <a:spLocks noChangeArrowheads="1"/>
            </p:cNvSpPr>
            <p:nvPr/>
          </p:nvSpPr>
          <p:spPr bwMode="auto">
            <a:xfrm>
              <a:off x="5915314" y="2197562"/>
              <a:ext cx="10373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ST-FNSF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37440" y="1245133"/>
              <a:ext cx="2765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b="1" i="0" dirty="0" smtClean="0">
                  <a:solidFill>
                    <a:srgbClr val="0070C0"/>
                  </a:solidFill>
                </a:rPr>
                <a:t>Database from START, MAST, PEGASUS, NSTX</a:t>
              </a:r>
              <a:endParaRPr lang="en-US" sz="1600" b="1" i="0" dirty="0">
                <a:solidFill>
                  <a:srgbClr val="0070C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6603251" y="2508712"/>
              <a:ext cx="504361" cy="691616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149634" y="1358407"/>
            <a:ext cx="4021869" cy="3298557"/>
            <a:chOff x="149634" y="1358407"/>
            <a:chExt cx="4021869" cy="3298557"/>
          </a:xfrm>
        </p:grpSpPr>
        <p:sp>
          <p:nvSpPr>
            <p:cNvPr id="60" name="TextBox 59"/>
            <p:cNvSpPr txBox="1"/>
            <p:nvPr/>
          </p:nvSpPr>
          <p:spPr>
            <a:xfrm>
              <a:off x="149634" y="1358407"/>
              <a:ext cx="3263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800" i="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800" i="0" baseline="-25000" dirty="0" err="1" smtClean="0">
                  <a:solidFill>
                    <a:schemeClr val="tx1"/>
                  </a:solidFill>
                </a:rPr>
                <a:t>fusion</a:t>
              </a:r>
              <a:r>
                <a:rPr lang="en-US" sz="2800" i="0" dirty="0" smtClean="0">
                  <a:solidFill>
                    <a:schemeClr val="tx1"/>
                  </a:solidFill>
                </a:rPr>
                <a:t> ∝ </a:t>
              </a:r>
              <a:r>
                <a:rPr lang="en-US" altLang="en-US" sz="2800" i="0" dirty="0" smtClean="0">
                  <a:solidFill>
                    <a:schemeClr val="tx1"/>
                  </a:solidFill>
                  <a:latin typeface="Symbol" charset="2"/>
                  <a:cs typeface="Symbol" charset="2"/>
                  <a:sym typeface="Symbol"/>
                </a:rPr>
                <a:t></a:t>
              </a:r>
              <a:r>
                <a:rPr lang="en-US" altLang="en-US" sz="2800" i="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p</a:t>
              </a:r>
              <a:r>
                <a:rPr lang="en-US" altLang="en-US" sz="2800" i="0" dirty="0" smtClean="0">
                  <a:solidFill>
                    <a:schemeClr val="tx1"/>
                  </a:solidFill>
                  <a:latin typeface="Symbol" charset="2"/>
                  <a:cs typeface="Symbol" charset="2"/>
                  <a:sym typeface="Symbol"/>
                </a:rPr>
                <a:t></a:t>
              </a:r>
              <a:r>
                <a:rPr lang="en-US" sz="2800" i="0" dirty="0" smtClean="0">
                  <a:solidFill>
                    <a:schemeClr val="tx1"/>
                  </a:solidFill>
                </a:rPr>
                <a:t> </a:t>
              </a:r>
              <a:r>
                <a:rPr lang="en-US" sz="2800" i="0" baseline="30000" dirty="0" smtClean="0">
                  <a:solidFill>
                    <a:schemeClr val="tx1"/>
                  </a:solidFill>
                </a:rPr>
                <a:t>2  </a:t>
              </a:r>
              <a:r>
                <a:rPr lang="en-US" sz="2800" i="0" dirty="0" smtClean="0">
                  <a:solidFill>
                    <a:schemeClr val="tx1"/>
                  </a:solidFill>
                </a:rPr>
                <a:t>x </a:t>
              </a:r>
              <a:r>
                <a:rPr lang="en-US" sz="2800" i="0" baseline="30000" dirty="0" smtClean="0">
                  <a:solidFill>
                    <a:schemeClr val="tx1"/>
                  </a:solidFill>
                </a:rPr>
                <a:t> </a:t>
              </a:r>
              <a:r>
                <a:rPr lang="en-US" sz="3200" i="0" dirty="0" err="1" smtClean="0">
                  <a:solidFill>
                    <a:schemeClr val="tx1"/>
                  </a:solidFill>
                </a:rPr>
                <a:t>Vol</a:t>
              </a:r>
              <a:endParaRPr lang="en-US" sz="280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71003" y="2254219"/>
              <a:ext cx="400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i="0" baseline="-25000" dirty="0" err="1" smtClean="0">
                  <a:solidFill>
                    <a:schemeClr val="tx1"/>
                  </a:solidFill>
                </a:rPr>
                <a:t>fusion</a:t>
              </a:r>
              <a:r>
                <a:rPr lang="en-US" sz="2400" i="0" dirty="0" smtClean="0">
                  <a:solidFill>
                    <a:schemeClr val="tx1"/>
                  </a:solidFill>
                </a:rPr>
                <a:t> ∝ </a:t>
              </a:r>
              <a:r>
                <a:rPr lang="en-US" altLang="en-US" sz="2800" i="0" dirty="0" smtClean="0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altLang="en-US" sz="2800" i="0" baseline="-25000" dirty="0" smtClean="0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en-US" altLang="en-US" sz="2800" i="0" baseline="30000" dirty="0" smtClean="0">
                  <a:solidFill>
                    <a:srgbClr val="FF0000"/>
                  </a:solidFill>
                  <a:latin typeface="Helvetica" pitchFamily="-64" charset="0"/>
                  <a:sym typeface="Math1" pitchFamily="2" charset="2"/>
                </a:rPr>
                <a:t>2</a:t>
              </a:r>
              <a:r>
                <a:rPr lang="en-US" altLang="en-US" sz="2400" i="0" dirty="0" smtClean="0">
                  <a:solidFill>
                    <a:schemeClr val="tx1"/>
                  </a:solidFill>
                  <a:sym typeface="Math1" pitchFamily="2" charset="2"/>
                </a:rPr>
                <a:t>    </a:t>
              </a:r>
              <a:r>
                <a:rPr lang="en-US" altLang="en-US" sz="2400" i="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B</a:t>
              </a:r>
              <a:r>
                <a:rPr lang="en-US" altLang="en-US" sz="2400" i="0" baseline="-25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T0</a:t>
              </a:r>
              <a:r>
                <a:rPr lang="en-US" altLang="en-US" sz="2400" i="0" baseline="30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4 </a:t>
              </a:r>
              <a:r>
                <a:rPr lang="en-US" sz="2400" i="0" dirty="0" smtClean="0">
                  <a:solidFill>
                    <a:schemeClr val="tx1"/>
                  </a:solidFill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</a:rPr>
                <a:t>x </a:t>
              </a:r>
              <a:r>
                <a:rPr lang="en-US" sz="2400" i="0" baseline="30000" dirty="0">
                  <a:solidFill>
                    <a:schemeClr val="tx1"/>
                  </a:solidFill>
                </a:rPr>
                <a:t> </a:t>
              </a:r>
              <a:r>
                <a:rPr lang="en-US" sz="2400" i="0" dirty="0" err="1">
                  <a:solidFill>
                    <a:schemeClr val="tx1"/>
                  </a:solidFill>
                </a:rPr>
                <a:t>Vol</a:t>
              </a:r>
              <a:r>
                <a:rPr lang="en-US" sz="2400" i="0" dirty="0">
                  <a:solidFill>
                    <a:schemeClr val="tx1"/>
                  </a:solidFill>
                </a:rPr>
                <a:t> </a:t>
              </a:r>
              <a:endParaRPr lang="en-US" sz="2400" i="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 bwMode="auto">
            <a:xfrm>
              <a:off x="2318236" y="2863232"/>
              <a:ext cx="1244600" cy="438602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013898" y="2254219"/>
              <a:ext cx="1737576" cy="56285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48" name="TextBox 2047"/>
            <p:cNvSpPr txBox="1"/>
            <p:nvPr/>
          </p:nvSpPr>
          <p:spPr>
            <a:xfrm>
              <a:off x="2724636" y="3200234"/>
              <a:ext cx="4414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600" i="0" dirty="0" smtClean="0">
                  <a:solidFill>
                    <a:srgbClr val="000000"/>
                  </a:solidFill>
                </a:rPr>
                <a:t>$</a:t>
              </a:r>
              <a:endParaRPr lang="en-US" sz="3600" i="0" dirty="0">
                <a:solidFill>
                  <a:srgbClr val="000000"/>
                </a:solidFill>
              </a:endParaRPr>
            </a:p>
          </p:txBody>
        </p:sp>
        <p:sp>
          <p:nvSpPr>
            <p:cNvPr id="68" name="Up Arrow 67"/>
            <p:cNvSpPr/>
            <p:nvPr/>
          </p:nvSpPr>
          <p:spPr bwMode="auto">
            <a:xfrm>
              <a:off x="1428303" y="2835444"/>
              <a:ext cx="304800" cy="495300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83803" y="3406771"/>
              <a:ext cx="119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Physics limited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139542" y="3733634"/>
              <a:ext cx="16292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Investment &amp;  engineering limited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74701" y="4636631"/>
            <a:ext cx="3785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i="0" dirty="0" err="1" smtClean="0">
                <a:solidFill>
                  <a:schemeClr val="tx1"/>
                </a:solidFill>
              </a:rPr>
              <a:t>W</a:t>
            </a:r>
            <a:r>
              <a:rPr lang="en-US" sz="28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800" i="0" dirty="0" smtClean="0">
                <a:solidFill>
                  <a:schemeClr val="tx1"/>
                </a:solidFill>
              </a:rPr>
              <a:t> </a:t>
            </a:r>
            <a:r>
              <a:rPr lang="en-US" sz="2800" i="0" dirty="0">
                <a:solidFill>
                  <a:schemeClr val="tx1"/>
                </a:solidFill>
              </a:rPr>
              <a:t>∝ </a:t>
            </a:r>
            <a:r>
              <a:rPr lang="en-US" sz="2800" i="0" dirty="0" err="1">
                <a:solidFill>
                  <a:schemeClr val="tx1"/>
                </a:solidFill>
              </a:rPr>
              <a:t>P</a:t>
            </a:r>
            <a:r>
              <a:rPr lang="en-US" sz="2800" i="0" baseline="-25000" dirty="0" err="1">
                <a:solidFill>
                  <a:schemeClr val="tx1"/>
                </a:solidFill>
              </a:rPr>
              <a:t>fusion</a:t>
            </a:r>
            <a:r>
              <a:rPr lang="en-US" sz="2800" i="0" baseline="-25000" dirty="0">
                <a:solidFill>
                  <a:schemeClr val="tx1"/>
                </a:solidFill>
              </a:rPr>
              <a:t> </a:t>
            </a:r>
            <a:r>
              <a:rPr lang="en-US" sz="2800" i="0" dirty="0">
                <a:solidFill>
                  <a:schemeClr val="tx1"/>
                </a:solidFill>
              </a:rPr>
              <a:t>/ </a:t>
            </a:r>
            <a:r>
              <a:rPr lang="en-US" sz="3200" i="0" dirty="0" smtClean="0">
                <a:solidFill>
                  <a:schemeClr val="tx1"/>
                </a:solidFill>
              </a:rPr>
              <a:t>Area</a:t>
            </a:r>
            <a:endParaRPr lang="en-US" sz="2800" i="0" baseline="-25000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70634" y="5342197"/>
            <a:ext cx="7878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i="0" dirty="0" err="1" smtClean="0">
                <a:solidFill>
                  <a:schemeClr val="tx1"/>
                </a:solidFill>
              </a:rPr>
              <a:t>W</a:t>
            </a:r>
            <a:r>
              <a:rPr lang="en-US" sz="28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800" i="0" dirty="0" smtClean="0">
                <a:solidFill>
                  <a:schemeClr val="tx1"/>
                </a:solidFill>
              </a:rPr>
              <a:t> </a:t>
            </a:r>
            <a:r>
              <a:rPr lang="en-US" sz="2800" i="0" dirty="0">
                <a:solidFill>
                  <a:schemeClr val="tx1"/>
                </a:solidFill>
              </a:rPr>
              <a:t>∝ </a:t>
            </a:r>
            <a:r>
              <a:rPr lang="en-US" altLang="en-US" sz="2800" i="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altLang="en-US" sz="2800" i="0" baseline="-25000" dirty="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2800" i="0" baseline="30000" dirty="0" smtClean="0">
                <a:solidFill>
                  <a:srgbClr val="FF0000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800" i="0" dirty="0" smtClean="0">
                <a:solidFill>
                  <a:schemeClr val="tx1"/>
                </a:solidFill>
                <a:sym typeface="Math1" pitchFamily="2" charset="2"/>
              </a:rPr>
              <a:t> </a:t>
            </a:r>
            <a:r>
              <a:rPr lang="en-US" altLang="en-US" sz="2800" i="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800" i="0" baseline="-25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800" i="0" baseline="30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4 </a:t>
            </a:r>
            <a:r>
              <a:rPr lang="en-US" sz="2800" i="0" dirty="0">
                <a:solidFill>
                  <a:schemeClr val="tx1"/>
                </a:solidFill>
              </a:rPr>
              <a:t> </a:t>
            </a:r>
            <a:r>
              <a:rPr lang="en-US" sz="2800" i="0" dirty="0" smtClean="0">
                <a:solidFill>
                  <a:schemeClr val="tx1"/>
                </a:solidFill>
              </a:rPr>
              <a:t>a   (not strongly size dependent)</a:t>
            </a:r>
            <a:endParaRPr lang="en-US" sz="2800" i="0" baseline="-2500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7171" y="5943600"/>
            <a:ext cx="810831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tIns="182880" anchor="ctr">
            <a:spAutoFit/>
          </a:bodyPr>
          <a:lstStyle/>
          <a:p>
            <a:pPr marL="0" indent="0" algn="ctr">
              <a:lnSpc>
                <a:spcPts val="1760"/>
              </a:lnSpc>
              <a:buFontTx/>
              <a:buNone/>
            </a:pPr>
            <a:r>
              <a:rPr lang="en-US" sz="2800" b="1" i="0" dirty="0" err="1">
                <a:solidFill>
                  <a:srgbClr val="FF0000"/>
                </a:solidFill>
              </a:rPr>
              <a:t>W</a:t>
            </a:r>
            <a:r>
              <a:rPr lang="en-US" sz="2800" b="1" i="0" baseline="-25000" dirty="0" err="1">
                <a:solidFill>
                  <a:srgbClr val="FF0000"/>
                </a:solidFill>
              </a:rPr>
              <a:t>n</a:t>
            </a:r>
            <a:r>
              <a:rPr lang="en-US" sz="2800" b="1" i="0" dirty="0">
                <a:solidFill>
                  <a:srgbClr val="FF0000"/>
                </a:solidFill>
              </a:rPr>
              <a:t> </a:t>
            </a:r>
            <a:r>
              <a:rPr lang="en-US" sz="2800" b="1" i="0" dirty="0" smtClean="0">
                <a:solidFill>
                  <a:srgbClr val="FF0000"/>
                </a:solidFill>
              </a:rPr>
              <a:t> ~ 1-2 MW/m</a:t>
            </a:r>
            <a:r>
              <a:rPr lang="en-US" sz="2800" b="1" i="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i="0" dirty="0" smtClean="0">
                <a:solidFill>
                  <a:srgbClr val="FF0000"/>
                </a:solidFill>
              </a:rPr>
              <a:t> with R ~ 1-2m FNSF feasible!</a:t>
            </a:r>
            <a:endParaRPr lang="en-US" sz="2800" b="1" i="0" dirty="0">
              <a:solidFill>
                <a:srgbClr val="FF0000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5599216" y="3379058"/>
            <a:ext cx="375291" cy="684179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221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11199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dirty="0">
                <a:latin typeface="+mn-lt"/>
                <a:ea typeface="ＭＳ Ｐゴシック" charset="-128"/>
              </a:rPr>
              <a:t>ST-FNSF </a:t>
            </a:r>
            <a:r>
              <a:rPr lang="en-US" sz="2800" dirty="0" smtClean="0">
                <a:latin typeface="+mn-lt"/>
                <a:ea typeface="ＭＳ Ｐゴシック" charset="-128"/>
              </a:rPr>
              <a:t>shielding and TBR analyzed </a:t>
            </a:r>
            <a:r>
              <a:rPr lang="en-US" sz="2800" dirty="0">
                <a:latin typeface="+mn-lt"/>
                <a:ea typeface="ＭＳ Ｐゴシック" charset="-128"/>
              </a:rPr>
              <a:t>with </a:t>
            </a:r>
            <a:r>
              <a:rPr lang="en-US" sz="2800" dirty="0" smtClean="0">
                <a:latin typeface="+mn-lt"/>
                <a:ea typeface="ＭＳ Ｐゴシック" charset="-128"/>
              </a:rPr>
              <a:t/>
            </a:r>
            <a:br>
              <a:rPr lang="en-US" sz="2800" dirty="0" smtClean="0">
                <a:latin typeface="+mn-lt"/>
                <a:ea typeface="ＭＳ Ｐゴシック" charset="-128"/>
              </a:rPr>
            </a:br>
            <a:r>
              <a:rPr lang="en-US" sz="2800" dirty="0" smtClean="0">
                <a:latin typeface="+mn-lt"/>
                <a:ea typeface="ＭＳ Ｐゴシック" charset="-128"/>
              </a:rPr>
              <a:t>sophisticated </a:t>
            </a:r>
            <a:r>
              <a:rPr lang="en-US" sz="2800" dirty="0">
                <a:latin typeface="+mn-lt"/>
                <a:ea typeface="ＭＳ Ｐゴシック" charset="-128"/>
              </a:rPr>
              <a:t>3-D </a:t>
            </a:r>
            <a:r>
              <a:rPr lang="en-US" sz="2800" dirty="0" err="1" smtClean="0">
                <a:latin typeface="+mn-lt"/>
                <a:ea typeface="ＭＳ Ｐゴシック" charset="-128"/>
              </a:rPr>
              <a:t>neutronics</a:t>
            </a:r>
            <a:r>
              <a:rPr lang="en-US" sz="2800" dirty="0" smtClean="0">
                <a:latin typeface="+mn-lt"/>
                <a:ea typeface="ＭＳ Ｐゴシック" charset="-128"/>
              </a:rPr>
              <a:t> codes</a:t>
            </a:r>
            <a:r>
              <a:rPr lang="en-US" sz="2800" b="0" kern="1200" dirty="0" smtClean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endParaRPr lang="en-US" sz="2800" b="0" kern="1200" dirty="0">
              <a:solidFill>
                <a:schemeClr val="tx1"/>
              </a:solidFill>
              <a:latin typeface="+mn-lt"/>
              <a:cs typeface="Times New Roman"/>
            </a:endParaRPr>
          </a:p>
        </p:txBody>
      </p:sp>
      <p:sp>
        <p:nvSpPr>
          <p:cNvPr id="9" name="object 4"/>
          <p:cNvSpPr>
            <a:spLocks noChangeAspect="1"/>
          </p:cNvSpPr>
          <p:nvPr/>
        </p:nvSpPr>
        <p:spPr>
          <a:xfrm>
            <a:off x="457200" y="4172437"/>
            <a:ext cx="1371600" cy="2609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6200" y="1012827"/>
            <a:ext cx="8991600" cy="31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tabLst>
                <a:tab pos="4805363" algn="l"/>
              </a:tabLst>
            </a:pPr>
            <a:r>
              <a:rPr lang="en-US" sz="2800" b="0" i="0" kern="0" dirty="0" smtClean="0">
                <a:ea typeface="Times" charset="0"/>
                <a:cs typeface="Times" charset="0"/>
              </a:rPr>
              <a:t>CAD coupled with MCNP using UW DAGMC code 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800" b="0" i="0" kern="0" dirty="0" smtClean="0">
                <a:ea typeface="Times" charset="0"/>
                <a:cs typeface="Times" charset="0"/>
              </a:rPr>
              <a:t>Fully accurate representation of </a:t>
            </a:r>
            <a:r>
              <a:rPr lang="en-US" sz="2800" b="0" i="0" u="sng" kern="0" dirty="0" smtClean="0">
                <a:ea typeface="Times" charset="0"/>
                <a:cs typeface="Times" charset="0"/>
              </a:rPr>
              <a:t>entire torus</a:t>
            </a:r>
            <a:r>
              <a:rPr lang="en-US" sz="2800" b="0" i="0" kern="0" dirty="0" smtClean="0">
                <a:ea typeface="Times" charset="0"/>
                <a:cs typeface="Times" charset="0"/>
              </a:rPr>
              <a:t> </a:t>
            </a:r>
          </a:p>
          <a:p>
            <a:pPr marL="228600" indent="-228600">
              <a:tabLst>
                <a:tab pos="4805363" algn="l"/>
              </a:tabLst>
            </a:pPr>
            <a:r>
              <a:rPr lang="en-US" sz="2800" b="0" i="0" kern="0" dirty="0" smtClean="0">
                <a:ea typeface="Times" charset="0"/>
                <a:cs typeface="Times" charset="0"/>
              </a:rPr>
              <a:t>No approximation/simplification involved at any step:</a:t>
            </a:r>
            <a:endParaRPr lang="en-US" sz="2800" b="0" i="0" kern="0" dirty="0" smtClean="0"/>
          </a:p>
          <a:p>
            <a:pPr marL="458788" lvl="1" indent="-288925">
              <a:lnSpc>
                <a:spcPct val="90000"/>
              </a:lnSpc>
              <a:tabLst>
                <a:tab pos="4805363" algn="l"/>
              </a:tabLst>
            </a:pPr>
            <a:r>
              <a:rPr lang="en-US" sz="1800" b="0" i="0" kern="0" dirty="0"/>
              <a:t>Internals of two OB DCLL blanket segments modeled in great detail, including:</a:t>
            </a:r>
          </a:p>
          <a:p>
            <a:pPr marL="574675" lvl="2" indent="-169863">
              <a:lnSpc>
                <a:spcPct val="90000"/>
              </a:lnSpc>
              <a:tabLst>
                <a:tab pos="4805363" algn="l"/>
              </a:tabLst>
            </a:pPr>
            <a:r>
              <a:rPr lang="en-US" sz="1800" b="0" i="0" kern="0" dirty="0"/>
              <a:t> FW, side, top/bottom, and back walls, cooling channels, </a:t>
            </a:r>
            <a:r>
              <a:rPr lang="en-US" sz="1800" b="0" i="0" kern="0" dirty="0" err="1"/>
              <a:t>SiC</a:t>
            </a:r>
            <a:r>
              <a:rPr lang="en-US" sz="1800" b="0" i="0" kern="0" dirty="0"/>
              <a:t> FCI</a:t>
            </a:r>
          </a:p>
          <a:p>
            <a:pPr marL="458788" lvl="1" indent="-288925">
              <a:lnSpc>
                <a:spcPct val="90000"/>
              </a:lnSpc>
              <a:tabLst>
                <a:tab pos="4805363" algn="l"/>
              </a:tabLst>
            </a:pPr>
            <a:r>
              <a:rPr lang="en-US" sz="1800" b="0" i="0" kern="0" dirty="0" smtClean="0"/>
              <a:t>2 cm wide assembly gaps between </a:t>
            </a:r>
            <a:r>
              <a:rPr lang="en-US" sz="1800" b="0" i="0" kern="0" dirty="0" err="1" smtClean="0"/>
              <a:t>toroidal</a:t>
            </a:r>
            <a:r>
              <a:rPr lang="en-US" sz="1800" b="0" i="0" kern="0" dirty="0" smtClean="0"/>
              <a:t> sectors</a:t>
            </a:r>
          </a:p>
          <a:p>
            <a:pPr marL="458788" lvl="1" indent="-288925">
              <a:lnSpc>
                <a:spcPct val="90000"/>
              </a:lnSpc>
              <a:tabLst>
                <a:tab pos="4805363" algn="l"/>
              </a:tabLst>
            </a:pPr>
            <a:r>
              <a:rPr lang="en-US" sz="1800" b="0" i="0" kern="0" dirty="0" smtClean="0"/>
              <a:t>2 cm thick W vertical stabilizing shell between OB blanket segments</a:t>
            </a:r>
          </a:p>
          <a:p>
            <a:pPr marL="458788" lvl="1" indent="-288925">
              <a:lnSpc>
                <a:spcPct val="90000"/>
              </a:lnSpc>
              <a:tabLst>
                <a:tab pos="4805363" algn="l"/>
              </a:tabLst>
            </a:pPr>
            <a:r>
              <a:rPr lang="en-US" sz="1800" b="0" i="0" kern="0" dirty="0" smtClean="0"/>
              <a:t>Ports and FS walls for test blanket / materials test modules (TBM/MTM) and NNBI</a:t>
            </a:r>
            <a:endParaRPr lang="en-US" b="0" i="0" kern="0" dirty="0" smtClean="0"/>
          </a:p>
        </p:txBody>
      </p:sp>
      <p:pic>
        <p:nvPicPr>
          <p:cNvPr id="13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04978"/>
            <a:ext cx="2209800" cy="21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66565" y="4705119"/>
            <a:ext cx="2261091" cy="123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>
            <a:spLocks noChangeAspect="1"/>
          </p:cNvSpPr>
          <p:nvPr/>
        </p:nvSpPr>
        <p:spPr>
          <a:xfrm>
            <a:off x="8439102" y="486706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tx1"/>
                </a:solidFill>
              </a:rPr>
              <a:t>TBM</a:t>
            </a: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7341822" y="4436195"/>
            <a:ext cx="109728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 err="1" smtClean="0">
                <a:solidFill>
                  <a:schemeClr val="bg1"/>
                </a:solidFill>
              </a:rPr>
              <a:t>LiPb</a:t>
            </a:r>
            <a:r>
              <a:rPr lang="en-US" sz="1600" b="1" i="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600" b="1" i="0" dirty="0" smtClean="0">
                <a:solidFill>
                  <a:schemeClr val="bg1"/>
                </a:solidFill>
              </a:rPr>
              <a:t>cooling channel,</a:t>
            </a:r>
          </a:p>
          <a:p>
            <a:pPr algn="ctr"/>
            <a:r>
              <a:rPr lang="en-US" sz="1600" b="1" i="0" dirty="0" smtClean="0">
                <a:solidFill>
                  <a:schemeClr val="bg1"/>
                </a:solidFill>
              </a:rPr>
              <a:t> FCI</a:t>
            </a:r>
            <a:endParaRPr lang="en-US" sz="1600" b="1" i="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0" y="4105276"/>
            <a:ext cx="2362200" cy="2514255"/>
            <a:chOff x="1981201" y="4050568"/>
            <a:chExt cx="2362200" cy="2514255"/>
          </a:xfrm>
        </p:grpSpPr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2" r="9797"/>
            <a:stretch>
              <a:fillRect/>
            </a:stretch>
          </p:blipFill>
          <p:spPr bwMode="auto">
            <a:xfrm>
              <a:off x="2514600" y="4050568"/>
              <a:ext cx="1598429" cy="2002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81201" y="5964659"/>
              <a:ext cx="23622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i="0" dirty="0" smtClean="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charset="-128"/>
                  <a:cs typeface="Times New Roman"/>
                </a:rPr>
                <a:t>Heterogeneous OB Blanket Model,</a:t>
              </a:r>
            </a:p>
            <a:p>
              <a:pPr algn="ctr"/>
              <a:r>
                <a:rPr lang="en-US" sz="1100" b="1" i="0" dirty="0" smtClean="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charset="-128"/>
                  <a:cs typeface="Times New Roman"/>
                </a:rPr>
                <a:t>including FW, side/back/top/bottom walls, cooling channels, and </a:t>
              </a:r>
              <a:r>
                <a:rPr lang="en-US" sz="1100" b="1" i="0" dirty="0" err="1" smtClean="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charset="-128"/>
                  <a:cs typeface="Times New Roman"/>
                </a:rPr>
                <a:t>SiC</a:t>
              </a:r>
              <a:r>
                <a:rPr lang="en-US" sz="1100" b="1" i="0" dirty="0" smtClean="0">
                  <a:solidFill>
                    <a:schemeClr val="tx1"/>
                  </a:solidFill>
                  <a:latin typeface="Arial Narrow" panose="020B0606020202030204" pitchFamily="34" charset="0"/>
                  <a:ea typeface="ＭＳ Ｐゴシック" charset="-128"/>
                  <a:cs typeface="Times New Roman"/>
                </a:rPr>
                <a:t> FCI</a:t>
              </a:r>
            </a:p>
          </p:txBody>
        </p:sp>
      </p:grpSp>
      <p:sp>
        <p:nvSpPr>
          <p:cNvPr id="14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62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478" y="5334000"/>
            <a:ext cx="428322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50" i="0" dirty="0" smtClean="0">
                <a:solidFill>
                  <a:schemeClr val="tx1"/>
                </a:solidFill>
              </a:rPr>
              <a:t>NBI</a:t>
            </a:r>
            <a:endParaRPr lang="en-US" sz="105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9293" y="1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sizes (R=1.7m, 1m) assessed for shielding, TBR</a:t>
            </a:r>
            <a:endParaRPr lang="en-US" sz="2400" b="1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320" y="1219200"/>
            <a:ext cx="5087480" cy="501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0" algn="l"/>
                <a:tab pos="1773238" algn="l"/>
                <a:tab pos="2287588" algn="l"/>
              </a:tabLst>
            </a:pPr>
            <a:r>
              <a:rPr lang="en-US" sz="2000" i="0" u="sng" dirty="0" smtClean="0">
                <a:solidFill>
                  <a:schemeClr val="tx1"/>
                </a:solidFill>
              </a:rPr>
              <a:t>Parameter:</a:t>
            </a:r>
          </a:p>
          <a:p>
            <a:pPr>
              <a:tabLst>
                <a:tab pos="0" algn="l"/>
                <a:tab pos="1773238" algn="l"/>
                <a:tab pos="2287588" algn="l"/>
              </a:tabLst>
            </a:pPr>
            <a:endParaRPr lang="en-US" sz="400" i="0" u="sng" dirty="0">
              <a:solidFill>
                <a:schemeClr val="tx1"/>
              </a:solidFill>
            </a:endParaRPr>
          </a:p>
          <a:p>
            <a:pPr>
              <a:tabLst>
                <a:tab pos="0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Major </a:t>
            </a:r>
            <a:r>
              <a:rPr lang="en-US" sz="2000" i="0" dirty="0">
                <a:solidFill>
                  <a:srgbClr val="0000FF"/>
                </a:solidFill>
              </a:rPr>
              <a:t>Radius</a:t>
            </a:r>
            <a:r>
              <a:rPr lang="en-US" sz="2000" i="0" dirty="0" smtClean="0">
                <a:solidFill>
                  <a:srgbClr val="0000FF"/>
                </a:solidFill>
              </a:rPr>
              <a:t>		</a:t>
            </a:r>
            <a:r>
              <a:rPr lang="en-US" sz="2000" i="0" dirty="0" smtClean="0">
                <a:solidFill>
                  <a:srgbClr val="FF0000"/>
                </a:solidFill>
              </a:rPr>
              <a:t>1.68m	1.0m</a:t>
            </a:r>
            <a:r>
              <a:rPr lang="en-US" sz="2000" i="0" dirty="0" smtClean="0"/>
              <a:t>  </a:t>
            </a:r>
            <a:r>
              <a:rPr lang="en-US" sz="2000" b="0" i="0" dirty="0"/>
              <a:t>	</a:t>
            </a:r>
            <a:r>
              <a:rPr lang="en-US" sz="2000" b="0" i="0" dirty="0" smtClean="0"/>
              <a:t> 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Minor Radius		</a:t>
            </a:r>
            <a:r>
              <a:rPr lang="en-US" sz="2000" i="0" dirty="0" smtClean="0">
                <a:solidFill>
                  <a:srgbClr val="FF0000"/>
                </a:solidFill>
              </a:rPr>
              <a:t>0.95m</a:t>
            </a:r>
            <a:r>
              <a:rPr lang="en-US" sz="2000" i="0" dirty="0" smtClean="0"/>
              <a:t>  	</a:t>
            </a:r>
            <a:r>
              <a:rPr lang="en-US" sz="2000" i="0" dirty="0" smtClean="0">
                <a:solidFill>
                  <a:srgbClr val="FF0000"/>
                </a:solidFill>
              </a:rPr>
              <a:t>0.6m</a:t>
            </a:r>
            <a:r>
              <a:rPr lang="en-US" sz="2000" b="0" i="0" dirty="0" smtClean="0"/>
              <a:t>	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Fusion Power		</a:t>
            </a:r>
            <a:r>
              <a:rPr lang="en-US" sz="2000" i="0" dirty="0" smtClean="0">
                <a:solidFill>
                  <a:srgbClr val="FF0000"/>
                </a:solidFill>
              </a:rPr>
              <a:t>162MW	62MW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Wall loading (</a:t>
            </a:r>
            <a:r>
              <a:rPr lang="en-US" sz="2000" i="0" dirty="0" err="1" smtClean="0">
                <a:solidFill>
                  <a:srgbClr val="0000FF"/>
                </a:solidFill>
              </a:rPr>
              <a:t>avg</a:t>
            </a:r>
            <a:r>
              <a:rPr lang="en-US" sz="2000" i="0" dirty="0" smtClean="0">
                <a:solidFill>
                  <a:srgbClr val="0000FF"/>
                </a:solidFill>
              </a:rPr>
              <a:t>)	</a:t>
            </a:r>
            <a:r>
              <a:rPr lang="en-US" sz="2000" i="0" dirty="0" smtClean="0">
                <a:solidFill>
                  <a:srgbClr val="FF0000"/>
                </a:solidFill>
              </a:rPr>
              <a:t>1MW/m</a:t>
            </a:r>
            <a:r>
              <a:rPr lang="en-US" sz="2000" i="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i="0" dirty="0" smtClean="0">
                <a:solidFill>
                  <a:srgbClr val="0000FF"/>
                </a:solidFill>
              </a:rPr>
              <a:t>	</a:t>
            </a:r>
            <a:r>
              <a:rPr lang="en-US" sz="2000" i="0" dirty="0" smtClean="0">
                <a:solidFill>
                  <a:srgbClr val="FF0000"/>
                </a:solidFill>
              </a:rPr>
              <a:t>1MW/m</a:t>
            </a:r>
            <a:r>
              <a:rPr lang="en-US" sz="2000" i="0" baseline="30000" dirty="0" smtClean="0">
                <a:solidFill>
                  <a:srgbClr val="FF0000"/>
                </a:solidFill>
              </a:rPr>
              <a:t>2</a:t>
            </a:r>
            <a:endParaRPr lang="en-US" sz="2000" i="0" baseline="30000" dirty="0">
              <a:solidFill>
                <a:srgbClr val="FF0000"/>
              </a:solidFill>
            </a:endParaRP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endParaRPr lang="en-US" sz="2000" i="0" dirty="0" smtClean="0">
              <a:solidFill>
                <a:srgbClr val="0000FF"/>
              </a:solidFill>
            </a:endParaRP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TF coils</a:t>
            </a:r>
            <a:r>
              <a:rPr lang="en-US" sz="2000" i="0" dirty="0" smtClean="0">
                <a:solidFill>
                  <a:srgbClr val="FF0000"/>
                </a:solidFill>
              </a:rPr>
              <a:t>		12		10</a:t>
            </a:r>
            <a:endParaRPr lang="en-US" sz="2000" b="0" i="0" dirty="0" smtClean="0">
              <a:solidFill>
                <a:srgbClr val="FF0000"/>
              </a:solidFill>
            </a:endParaRP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TBM ports</a:t>
            </a:r>
            <a:r>
              <a:rPr lang="en-US" sz="2000" i="0" dirty="0" smtClean="0">
                <a:solidFill>
                  <a:srgbClr val="FF0000"/>
                </a:solidFill>
              </a:rPr>
              <a:t>		4		4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MTM ports</a:t>
            </a:r>
            <a:r>
              <a:rPr lang="en-US" sz="2000" i="0" dirty="0" smtClean="0">
                <a:solidFill>
                  <a:srgbClr val="FF0000"/>
                </a:solidFill>
              </a:rPr>
              <a:t>		1		1</a:t>
            </a:r>
            <a:endParaRPr lang="en-US" sz="2000" b="0" i="0" dirty="0" smtClean="0">
              <a:solidFill>
                <a:srgbClr val="FF0000"/>
              </a:solidFill>
            </a:endParaRP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 smtClean="0">
                <a:solidFill>
                  <a:srgbClr val="0000FF"/>
                </a:solidFill>
              </a:rPr>
              <a:t>NBI ports</a:t>
            </a:r>
            <a:r>
              <a:rPr lang="en-US" sz="2000" i="0" dirty="0" smtClean="0">
                <a:solidFill>
                  <a:srgbClr val="FF0000"/>
                </a:solidFill>
              </a:rPr>
              <a:t>		4		3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endParaRPr lang="en-US" sz="2000" i="0" dirty="0">
              <a:solidFill>
                <a:srgbClr val="0000FF"/>
              </a:solidFill>
            </a:endParaRP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>
                <a:solidFill>
                  <a:srgbClr val="0000FF"/>
                </a:solidFill>
              </a:rPr>
              <a:t>Plant Lifetime	</a:t>
            </a:r>
            <a:r>
              <a:rPr lang="en-US" sz="2000" i="0" dirty="0" smtClean="0">
                <a:solidFill>
                  <a:srgbClr val="0000FF"/>
                </a:solidFill>
              </a:rPr>
              <a:t>	</a:t>
            </a:r>
            <a:r>
              <a:rPr lang="en-US" sz="2000" b="0" i="0" dirty="0" smtClean="0"/>
              <a:t>~</a:t>
            </a:r>
            <a:r>
              <a:rPr lang="en-US" sz="2000" b="0" i="0" dirty="0"/>
              <a:t>20 </a:t>
            </a:r>
            <a:r>
              <a:rPr lang="en-US" sz="2000" b="0" i="0" dirty="0" smtClean="0"/>
              <a:t>years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endParaRPr lang="en-US" sz="2000" b="0" i="0" dirty="0" smtClean="0"/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i="0" dirty="0">
                <a:solidFill>
                  <a:srgbClr val="0000FF"/>
                </a:solidFill>
              </a:rPr>
              <a:t>Availability	</a:t>
            </a:r>
            <a:r>
              <a:rPr lang="en-US" sz="2000" b="0" i="0" dirty="0" smtClean="0"/>
              <a:t>10-50</a:t>
            </a:r>
            <a:r>
              <a:rPr lang="en-US" sz="2000" b="0" i="0" dirty="0"/>
              <a:t>%</a:t>
            </a:r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endParaRPr lang="en-US" sz="2000" b="0" i="0" dirty="0" smtClean="0"/>
          </a:p>
          <a:p>
            <a:pPr>
              <a:tabLst>
                <a:tab pos="344488" algn="l"/>
                <a:tab pos="1773238" algn="l"/>
                <a:tab pos="2287588" algn="l"/>
              </a:tabLst>
            </a:pPr>
            <a:r>
              <a:rPr lang="en-US" sz="2000" b="0" i="0" dirty="0"/>
              <a:t>		</a:t>
            </a:r>
            <a:r>
              <a:rPr lang="en-US" sz="2000" b="0" i="0" dirty="0" smtClean="0"/>
              <a:t>30</a:t>
            </a:r>
            <a:r>
              <a:rPr lang="en-US" sz="2000" b="0" i="0" dirty="0"/>
              <a:t>% </a:t>
            </a:r>
            <a:r>
              <a:rPr lang="en-US" sz="2000" b="0" i="0" dirty="0" err="1" smtClean="0"/>
              <a:t>avg</a:t>
            </a:r>
            <a:endParaRPr lang="en-US" sz="2000" b="0" i="0" dirty="0"/>
          </a:p>
        </p:txBody>
      </p:sp>
      <p:grpSp>
        <p:nvGrpSpPr>
          <p:cNvPr id="2" name="Group 1"/>
          <p:cNvGrpSpPr/>
          <p:nvPr/>
        </p:nvGrpSpPr>
        <p:grpSpPr>
          <a:xfrm>
            <a:off x="3124200" y="5269671"/>
            <a:ext cx="1439162" cy="978729"/>
            <a:chOff x="3285238" y="5193471"/>
            <a:chExt cx="1439162" cy="978729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285238" y="5257801"/>
              <a:ext cx="309765" cy="838200"/>
            </a:xfrm>
            <a:prstGeom prst="rightBrace">
              <a:avLst>
                <a:gd name="adj1" fmla="val 39692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442603" y="5193471"/>
              <a:ext cx="1281797" cy="97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i="0" dirty="0">
                  <a:solidFill>
                    <a:schemeClr val="tx1"/>
                  </a:solidFill>
                </a:rPr>
                <a:t>6 Full Power Years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i="0" dirty="0">
                  <a:solidFill>
                    <a:schemeClr val="tx1"/>
                  </a:solidFill>
                </a:rPr>
                <a:t>(FPY)</a:t>
              </a:r>
            </a:p>
          </p:txBody>
        </p:sp>
      </p:grpSp>
      <p:pic>
        <p:nvPicPr>
          <p:cNvPr id="20" name="Shape 25"/>
          <p:cNvPicPr preferRelativeResize="0"/>
          <p:nvPr/>
        </p:nvPicPr>
        <p:blipFill rotWithShape="1">
          <a:blip r:embed="rId2"/>
          <a:srcRect l="31664" t="11642" r="35334" b="13963"/>
          <a:stretch/>
        </p:blipFill>
        <p:spPr>
          <a:xfrm>
            <a:off x="5638800" y="1647877"/>
            <a:ext cx="3147249" cy="3990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7454312" y="4114800"/>
            <a:ext cx="241888" cy="18288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562600" y="5943600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Neutron source distribution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63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22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1"/>
            <a:ext cx="9143999" cy="71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Peak Damage at OB FW and Insulator of Cu Magnets</a:t>
            </a:r>
            <a:endParaRPr lang="en-US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077" r="17436" b="3846"/>
          <a:stretch>
            <a:fillRect/>
          </a:stretch>
        </p:blipFill>
        <p:spPr bwMode="auto">
          <a:xfrm>
            <a:off x="304800" y="1604673"/>
            <a:ext cx="39243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>
          <a:xfrm flipH="1" flipV="1">
            <a:off x="3276600" y="3855090"/>
            <a:ext cx="1299029" cy="258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5629" y="3943927"/>
            <a:ext cx="4408983" cy="338554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600" i="0" dirty="0" smtClean="0">
                <a:solidFill>
                  <a:schemeClr val="dk1"/>
                </a:solidFill>
              </a:rPr>
              <a:t>Peak </a:t>
            </a:r>
            <a:r>
              <a:rPr lang="en-US" sz="1600" i="0" dirty="0" err="1" smtClean="0">
                <a:solidFill>
                  <a:schemeClr val="dk1"/>
                </a:solidFill>
              </a:rPr>
              <a:t>dpa</a:t>
            </a:r>
            <a:r>
              <a:rPr lang="en-US" sz="1600" i="0" dirty="0" smtClean="0">
                <a:solidFill>
                  <a:schemeClr val="dk1"/>
                </a:solidFill>
              </a:rPr>
              <a:t> at OB </a:t>
            </a:r>
            <a:r>
              <a:rPr lang="en-US" sz="1600" i="0" dirty="0" err="1" smtClean="0">
                <a:solidFill>
                  <a:schemeClr val="dk1"/>
                </a:solidFill>
              </a:rPr>
              <a:t>midplane</a:t>
            </a:r>
            <a:r>
              <a:rPr lang="en-US" sz="1600" i="0" dirty="0" smtClean="0">
                <a:solidFill>
                  <a:schemeClr val="dk1"/>
                </a:solidFill>
              </a:rPr>
              <a:t> =</a:t>
            </a:r>
            <a:r>
              <a:rPr lang="en-US" sz="1600" i="0" dirty="0" smtClean="0">
                <a:solidFill>
                  <a:schemeClr val="tx1"/>
                </a:solidFill>
              </a:rPr>
              <a:t> 15.5 </a:t>
            </a:r>
            <a:r>
              <a:rPr lang="en-US" sz="1600" i="0" dirty="0" err="1" smtClean="0">
                <a:solidFill>
                  <a:schemeClr val="dk1"/>
                </a:solidFill>
              </a:rPr>
              <a:t>dpa</a:t>
            </a:r>
            <a:r>
              <a:rPr lang="en-US" sz="1600" i="0" dirty="0" smtClean="0">
                <a:solidFill>
                  <a:schemeClr val="dk1"/>
                </a:solidFill>
              </a:rPr>
              <a:t> / FPY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404" y="6271736"/>
            <a:ext cx="3332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 smtClean="0"/>
              <a:t>3-D </a:t>
            </a:r>
            <a:r>
              <a:rPr lang="en-US" sz="1400" b="1" i="0" dirty="0" err="1" smtClean="0"/>
              <a:t>Neutronics</a:t>
            </a:r>
            <a:r>
              <a:rPr lang="en-US" sz="1400" b="1" i="0" dirty="0" smtClean="0"/>
              <a:t> Model of Entire Torus</a:t>
            </a:r>
            <a:endParaRPr lang="en-US" sz="1400" b="1" i="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004629" y="1892587"/>
            <a:ext cx="1707070" cy="423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2001" y="2748530"/>
            <a:ext cx="441509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600" i="0" dirty="0" smtClean="0">
                <a:solidFill>
                  <a:schemeClr val="dk1"/>
                </a:solidFill>
              </a:rPr>
              <a:t>Dose to </a:t>
            </a:r>
            <a:r>
              <a:rPr lang="en-US" sz="1600" i="0" dirty="0" err="1" smtClean="0">
                <a:solidFill>
                  <a:schemeClr val="dk1"/>
                </a:solidFill>
              </a:rPr>
              <a:t>MgO</a:t>
            </a:r>
            <a:r>
              <a:rPr lang="en-US" sz="1600" i="0" dirty="0" smtClean="0">
                <a:solidFill>
                  <a:schemeClr val="dk1"/>
                </a:solidFill>
              </a:rPr>
              <a:t> insulator = 6x10</a:t>
            </a:r>
            <a:r>
              <a:rPr lang="en-US" sz="1600" i="0" baseline="30000" dirty="0" smtClean="0">
                <a:solidFill>
                  <a:schemeClr val="dk1"/>
                </a:solidFill>
              </a:rPr>
              <a:t>9</a:t>
            </a:r>
            <a:r>
              <a:rPr lang="en-US" sz="1600" i="0" dirty="0" smtClean="0">
                <a:solidFill>
                  <a:schemeClr val="dk1"/>
                </a:solidFill>
              </a:rPr>
              <a:t> </a:t>
            </a:r>
            <a:r>
              <a:rPr lang="en-US" sz="1600" i="0" dirty="0" err="1" smtClean="0">
                <a:solidFill>
                  <a:schemeClr val="dk1"/>
                </a:solidFill>
              </a:rPr>
              <a:t>Gy</a:t>
            </a:r>
            <a:r>
              <a:rPr lang="en-US" sz="1600" i="0" dirty="0" smtClean="0">
                <a:solidFill>
                  <a:schemeClr val="dk1"/>
                </a:solidFill>
              </a:rPr>
              <a:t> @ 6 FPY </a:t>
            </a:r>
            <a:r>
              <a:rPr lang="en-US" sz="1600" i="0" dirty="0" smtClean="0">
                <a:solidFill>
                  <a:srgbClr val="000000"/>
                </a:solidFill>
              </a:rPr>
              <a:t>&lt; 10</a:t>
            </a:r>
            <a:r>
              <a:rPr lang="en-US" sz="1600" i="0" baseline="30000" dirty="0" smtClean="0">
                <a:solidFill>
                  <a:srgbClr val="000000"/>
                </a:solidFill>
              </a:rPr>
              <a:t>11</a:t>
            </a:r>
            <a:r>
              <a:rPr lang="en-US" sz="1600" i="0" dirty="0" smtClean="0">
                <a:solidFill>
                  <a:srgbClr val="000000"/>
                </a:solidFill>
              </a:rPr>
              <a:t> </a:t>
            </a:r>
            <a:r>
              <a:rPr lang="en-US" sz="1600" i="0" dirty="0" err="1" smtClean="0">
                <a:solidFill>
                  <a:srgbClr val="000000"/>
                </a:solidFill>
              </a:rPr>
              <a:t>Gy</a:t>
            </a:r>
            <a:r>
              <a:rPr lang="en-US" sz="1600" i="0" dirty="0" smtClean="0">
                <a:solidFill>
                  <a:srgbClr val="000000"/>
                </a:solidFill>
              </a:rPr>
              <a:t> limit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1" y="1600200"/>
            <a:ext cx="441261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600" i="0" dirty="0" smtClean="0">
                <a:solidFill>
                  <a:schemeClr val="dk1"/>
                </a:solidFill>
              </a:rPr>
              <a:t>Dose to </a:t>
            </a:r>
            <a:r>
              <a:rPr lang="en-US" sz="1600" i="0" dirty="0" err="1" smtClean="0">
                <a:solidFill>
                  <a:schemeClr val="dk1"/>
                </a:solidFill>
              </a:rPr>
              <a:t>MgO</a:t>
            </a:r>
            <a:r>
              <a:rPr lang="en-US" sz="1600" i="0" dirty="0" smtClean="0">
                <a:solidFill>
                  <a:schemeClr val="dk1"/>
                </a:solidFill>
              </a:rPr>
              <a:t> insulator = 2x10</a:t>
            </a:r>
            <a:r>
              <a:rPr lang="en-US" sz="1600" i="0" baseline="30000" dirty="0" smtClean="0"/>
              <a:t>8</a:t>
            </a:r>
            <a:r>
              <a:rPr lang="en-US" sz="1600" i="0" dirty="0" smtClean="0">
                <a:solidFill>
                  <a:schemeClr val="dk1"/>
                </a:solidFill>
              </a:rPr>
              <a:t> </a:t>
            </a:r>
            <a:r>
              <a:rPr lang="en-US" sz="1600" i="0" dirty="0" err="1" smtClean="0">
                <a:solidFill>
                  <a:schemeClr val="dk1"/>
                </a:solidFill>
              </a:rPr>
              <a:t>Gy</a:t>
            </a:r>
            <a:r>
              <a:rPr lang="en-US" sz="1600" i="0" dirty="0" smtClean="0">
                <a:solidFill>
                  <a:schemeClr val="dk1"/>
                </a:solidFill>
              </a:rPr>
              <a:t> @ 6 FPY</a:t>
            </a:r>
            <a:r>
              <a:rPr lang="en-US" sz="1600" i="0" dirty="0" smtClean="0"/>
              <a:t> &lt; 10</a:t>
            </a:r>
            <a:r>
              <a:rPr lang="en-US" sz="1600" i="0" baseline="30000" dirty="0" smtClean="0"/>
              <a:t>11</a:t>
            </a:r>
            <a:r>
              <a:rPr lang="en-US" sz="1600" i="0" dirty="0" smtClean="0"/>
              <a:t> </a:t>
            </a:r>
            <a:r>
              <a:rPr lang="en-US" sz="1600" i="0" dirty="0" err="1" smtClean="0"/>
              <a:t>Gy</a:t>
            </a:r>
            <a:r>
              <a:rPr lang="en-US" sz="1600" i="0" dirty="0" smtClean="0"/>
              <a:t> limit</a:t>
            </a:r>
            <a:endParaRPr lang="en-US" sz="1600" i="0" dirty="0" smtClean="0">
              <a:solidFill>
                <a:schemeClr val="dk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517576" y="3040917"/>
            <a:ext cx="205442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0" idx="1"/>
          </p:cNvCxnSpPr>
          <p:nvPr/>
        </p:nvCxnSpPr>
        <p:spPr>
          <a:xfrm flipH="1" flipV="1">
            <a:off x="3276600" y="3909723"/>
            <a:ext cx="1299029" cy="1619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75629" y="5236589"/>
            <a:ext cx="4408983" cy="584775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600" i="0" dirty="0" smtClean="0">
                <a:solidFill>
                  <a:schemeClr val="dk1"/>
                </a:solidFill>
              </a:rPr>
              <a:t>Peak He production at OB </a:t>
            </a:r>
            <a:r>
              <a:rPr lang="en-US" sz="1600" i="0" dirty="0" err="1" smtClean="0">
                <a:solidFill>
                  <a:schemeClr val="dk1"/>
                </a:solidFill>
              </a:rPr>
              <a:t>midplane</a:t>
            </a:r>
            <a:r>
              <a:rPr lang="en-US" sz="1600" i="0" dirty="0" smtClean="0">
                <a:solidFill>
                  <a:schemeClr val="dk1"/>
                </a:solidFill>
              </a:rPr>
              <a:t> = </a:t>
            </a:r>
            <a:r>
              <a:rPr lang="en-US" sz="1600" i="0" dirty="0" smtClean="0">
                <a:solidFill>
                  <a:srgbClr val="000000"/>
                </a:solidFill>
              </a:rPr>
              <a:t>174 </a:t>
            </a:r>
            <a:r>
              <a:rPr lang="en-US" sz="1600" i="0" dirty="0" err="1" smtClean="0"/>
              <a:t>appm</a:t>
            </a:r>
            <a:r>
              <a:rPr lang="en-US" sz="1600" i="0" dirty="0" smtClean="0">
                <a:solidFill>
                  <a:schemeClr val="dk1"/>
                </a:solidFill>
              </a:rPr>
              <a:t>/FPY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8666" y="5882920"/>
            <a:ext cx="412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Symbol" pitchFamily="-111" charset="2"/>
              <a:buChar char="Þ"/>
            </a:pPr>
            <a:r>
              <a:rPr lang="en-US" sz="1800" i="0" dirty="0" smtClean="0"/>
              <a:t>  He/</a:t>
            </a:r>
            <a:r>
              <a:rPr lang="en-US" sz="1800" i="0" dirty="0" err="1" smtClean="0"/>
              <a:t>dpa</a:t>
            </a:r>
            <a:r>
              <a:rPr lang="en-US" sz="1800" i="0" dirty="0" smtClean="0"/>
              <a:t> ratio = </a:t>
            </a:r>
            <a:r>
              <a:rPr lang="en-US" sz="1800" i="0" dirty="0" smtClean="0">
                <a:solidFill>
                  <a:srgbClr val="FF0000"/>
                </a:solidFill>
              </a:rPr>
              <a:t>11.2</a:t>
            </a:r>
            <a:endParaRPr lang="en-US" sz="1800" i="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494379" y="3701202"/>
            <a:ext cx="158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bg1"/>
                </a:solidFill>
              </a:rPr>
              <a:t>Center Stack</a:t>
            </a:r>
            <a:endParaRPr lang="en-US" sz="1400" b="1" i="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541828" y="3785965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 smtClean="0"/>
              <a:t> </a:t>
            </a:r>
            <a:r>
              <a:rPr lang="en-US" sz="1400" b="1" i="0" dirty="0" smtClean="0">
                <a:solidFill>
                  <a:schemeClr val="bg1"/>
                </a:solidFill>
              </a:rPr>
              <a:t>OB Blanket</a:t>
            </a:r>
            <a:endParaRPr lang="en-US" sz="1400" b="1" i="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5791" y="1278244"/>
            <a:ext cx="228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R=1.7m configuration</a:t>
            </a:r>
            <a:endParaRPr lang="en-US" sz="1600" i="0" dirty="0"/>
          </a:p>
        </p:txBody>
      </p:sp>
      <p:sp>
        <p:nvSpPr>
          <p:cNvPr id="17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64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Mapping of </a:t>
            </a:r>
            <a:r>
              <a:rPr lang="en-US" sz="3600" dirty="0" err="1" smtClean="0"/>
              <a:t>dpa</a:t>
            </a:r>
            <a:r>
              <a:rPr lang="en-US" sz="3600" dirty="0" smtClean="0"/>
              <a:t> and FW/blanket </a:t>
            </a:r>
            <a:r>
              <a:rPr lang="en-US" sz="3600" dirty="0"/>
              <a:t>l</a:t>
            </a:r>
            <a:r>
              <a:rPr lang="en-US" sz="3600" dirty="0" smtClean="0"/>
              <a:t>ifetime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smtClean="0"/>
              <a:t>(R=1.7 m Device)</a:t>
            </a:r>
            <a:endParaRPr lang="en-US" dirty="0"/>
          </a:p>
        </p:txBody>
      </p:sp>
      <p:pic>
        <p:nvPicPr>
          <p:cNvPr id="7" name="Shape 31"/>
          <p:cNvPicPr preferRelativeResize="0"/>
          <p:nvPr/>
        </p:nvPicPr>
        <p:blipFill rotWithShape="1">
          <a:blip r:embed="rId2"/>
          <a:srcRect l="28279" t="20673" r="41011" b="16756"/>
          <a:stretch/>
        </p:blipFill>
        <p:spPr>
          <a:xfrm>
            <a:off x="76200" y="1447800"/>
            <a:ext cx="4031506" cy="477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2"/>
          <p:cNvPicPr preferRelativeResize="0"/>
          <p:nvPr/>
        </p:nvPicPr>
        <p:blipFill rotWithShape="1">
          <a:blip r:embed="rId2"/>
          <a:srcRect l="8819" t="26243" r="82712" b="58235"/>
          <a:stretch/>
        </p:blipFill>
        <p:spPr>
          <a:xfrm>
            <a:off x="4153344" y="5105401"/>
            <a:ext cx="989807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076351" y="48006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err="1">
                <a:solidFill>
                  <a:schemeClr val="tx1"/>
                </a:solidFill>
              </a:rPr>
              <a:t>d</a:t>
            </a:r>
            <a:r>
              <a:rPr lang="en-US" sz="1400" b="1" i="0" dirty="0" err="1" smtClean="0">
                <a:solidFill>
                  <a:schemeClr val="tx1"/>
                </a:solidFill>
              </a:rPr>
              <a:t>pa</a:t>
            </a:r>
            <a:r>
              <a:rPr lang="en-US" sz="1400" b="1" i="0" dirty="0" smtClean="0">
                <a:solidFill>
                  <a:schemeClr val="tx1"/>
                </a:solidFill>
              </a:rPr>
              <a:t> / FPY</a:t>
            </a:r>
            <a:endParaRPr lang="en-US" sz="1400" b="1" i="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84998" y="3745921"/>
            <a:ext cx="350324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74148" y="3352614"/>
            <a:ext cx="10640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Peak =</a:t>
            </a:r>
          </a:p>
          <a:p>
            <a:pPr algn="ctr"/>
            <a:r>
              <a:rPr lang="en-US" sz="600" b="1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</a:p>
          <a:p>
            <a:pPr algn="ctr"/>
            <a:r>
              <a:rPr lang="en-US" sz="1400" b="1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15.5 </a:t>
            </a:r>
            <a:r>
              <a:rPr lang="en-US" sz="1400" b="1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dpa</a:t>
            </a:r>
            <a:r>
              <a:rPr lang="en-US" sz="1400" b="1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/ FPY</a:t>
            </a:r>
            <a:endParaRPr lang="en-US" sz="1400" b="1" i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4596825"/>
            <a:ext cx="364074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i="0" dirty="0" smtClean="0"/>
              <a:t>FW/blanket could operate for 6 FPY</a:t>
            </a:r>
          </a:p>
          <a:p>
            <a:pPr algn="ctr"/>
            <a:r>
              <a:rPr lang="en-US" sz="1600" i="0" dirty="0" smtClean="0"/>
              <a:t>if allowable damage limit is 95 </a:t>
            </a:r>
            <a:r>
              <a:rPr lang="en-US" sz="1600" i="0" dirty="0" err="1" smtClean="0"/>
              <a:t>dpa</a:t>
            </a:r>
            <a:endParaRPr lang="en-US" sz="1600" i="0" dirty="0"/>
          </a:p>
        </p:txBody>
      </p:sp>
      <p:sp>
        <p:nvSpPr>
          <p:cNvPr id="14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65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990600"/>
            <a:ext cx="228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R=1.7m configuration</a:t>
            </a:r>
            <a:endParaRPr lang="en-US" sz="1600" i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48200" y="990599"/>
            <a:ext cx="4343400" cy="32843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10200" y="5300246"/>
            <a:ext cx="3586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600" i="0" dirty="0" smtClean="0">
                <a:solidFill>
                  <a:schemeClr val="tx1"/>
                </a:solidFill>
              </a:rPr>
              <a:t>Peak EOL </a:t>
            </a:r>
            <a:r>
              <a:rPr lang="en-US" sz="1600" i="0" dirty="0" err="1" smtClean="0">
                <a:solidFill>
                  <a:schemeClr val="tx1"/>
                </a:solidFill>
              </a:rPr>
              <a:t>Fluence</a:t>
            </a:r>
            <a:r>
              <a:rPr lang="en-US" sz="1600" i="0" dirty="0" smtClean="0">
                <a:solidFill>
                  <a:schemeClr val="tx1"/>
                </a:solidFill>
              </a:rPr>
              <a:t> = 11 MWy/m</a:t>
            </a:r>
            <a:r>
              <a:rPr lang="en-US" sz="1600" i="0" baseline="30000" dirty="0" smtClean="0">
                <a:solidFill>
                  <a:schemeClr val="tx1"/>
                </a:solidFill>
              </a:rPr>
              <a:t>2</a:t>
            </a:r>
            <a:endParaRPr lang="en-US" sz="1600" i="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Options to increase TBR &gt; 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766467"/>
            <a:ext cx="4953000" cy="3948533"/>
          </a:xfrm>
        </p:spPr>
        <p:txBody>
          <a:bodyPr>
            <a:noAutofit/>
          </a:bodyPr>
          <a:lstStyle/>
          <a:p>
            <a:r>
              <a:rPr lang="en-US" sz="2400" dirty="0" smtClean="0"/>
              <a:t>Add to PF </a:t>
            </a:r>
            <a:r>
              <a:rPr lang="en-US" sz="2400" dirty="0"/>
              <a:t>coil </a:t>
            </a:r>
            <a:r>
              <a:rPr lang="en-US" sz="2400" dirty="0" smtClean="0"/>
              <a:t>shield a</a:t>
            </a:r>
            <a:r>
              <a:rPr lang="en-US" sz="2400" dirty="0" smtClean="0">
                <a:sym typeface="Wingdings" panose="05000000000000000000" pitchFamily="2" charset="2"/>
              </a:rPr>
              <a:t> thin breeding b</a:t>
            </a:r>
            <a:r>
              <a:rPr lang="en-US" sz="2400" dirty="0" smtClean="0"/>
              <a:t>lanket </a:t>
            </a:r>
            <a:r>
              <a:rPr lang="en-US" sz="2400" dirty="0" smtClean="0">
                <a:latin typeface="Arial Narrow" panose="020B0606020202030204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TBR ~ +3%)</a:t>
            </a:r>
            <a:endParaRPr lang="en-US" sz="2400" dirty="0"/>
          </a:p>
          <a:p>
            <a:r>
              <a:rPr lang="en-US" sz="2400" dirty="0"/>
              <a:t>Smaller opening to </a:t>
            </a:r>
            <a:r>
              <a:rPr lang="en-US" sz="2400" dirty="0" err="1"/>
              <a:t>divertor</a:t>
            </a:r>
            <a:r>
              <a:rPr lang="en-US" sz="2400" dirty="0"/>
              <a:t> to reduce </a:t>
            </a:r>
            <a:r>
              <a:rPr lang="en-US" sz="2400" dirty="0" smtClean="0"/>
              <a:t>neutron </a:t>
            </a:r>
            <a:r>
              <a:rPr lang="en-US" sz="2400" dirty="0"/>
              <a:t>leakage</a:t>
            </a:r>
          </a:p>
          <a:p>
            <a:r>
              <a:rPr lang="en-US" sz="2400" dirty="0" smtClean="0"/>
              <a:t>Uniform OB blanket (1m thick everywhere; no thinning)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Reduce cooling channels and FCIs within blanket </a:t>
            </a:r>
            <a:r>
              <a:rPr lang="en-US" sz="1400" dirty="0" smtClean="0">
                <a:solidFill>
                  <a:srgbClr val="FF0000"/>
                </a:solidFill>
              </a:rPr>
              <a:t>(need thermal analysis to confirm)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Thicker IB VV with breeding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953780"/>
            <a:ext cx="567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FF0000"/>
                </a:solidFill>
              </a:rPr>
              <a:t>Potential for </a:t>
            </a:r>
            <a:r>
              <a:rPr lang="en-US" sz="2800" b="1" i="0" dirty="0" smtClean="0">
                <a:solidFill>
                  <a:srgbClr val="FF0000"/>
                </a:solidFill>
              </a:rPr>
              <a:t>TBR </a:t>
            </a:r>
            <a:r>
              <a:rPr lang="en-US" sz="280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&gt;</a:t>
            </a:r>
            <a:r>
              <a:rPr lang="en-US" sz="2800" b="1" i="0" dirty="0" smtClean="0">
                <a:solidFill>
                  <a:srgbClr val="FF0000"/>
                </a:solidFill>
              </a:rPr>
              <a:t> 1 at R=1.7m</a:t>
            </a:r>
            <a:endParaRPr lang="en-US" sz="2800" b="1" i="0" dirty="0">
              <a:solidFill>
                <a:srgbClr val="FF0000"/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311852" cy="403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H="1">
            <a:off x="1676401" y="1981200"/>
            <a:ext cx="2202479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077998" y="3639312"/>
            <a:ext cx="1800882" cy="170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24000" y="13070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/>
              <a:t>PF Coils</a:t>
            </a:r>
            <a:endParaRPr lang="en-US" sz="1800" b="1" i="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057400" y="1664731"/>
            <a:ext cx="2" cy="506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676400" y="1664731"/>
            <a:ext cx="208126" cy="539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297480" y="1664731"/>
            <a:ext cx="217120" cy="506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057402" y="4419600"/>
            <a:ext cx="1821478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609600" y="4953000"/>
            <a:ext cx="2057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371600" y="2819400"/>
            <a:ext cx="250728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667000" y="5486400"/>
            <a:ext cx="11430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/>
              <a:t>UW has carried out most advanced and detailed analysis </a:t>
            </a:r>
            <a:br>
              <a:rPr lang="en-US" sz="2600" dirty="0" smtClean="0"/>
            </a:br>
            <a:r>
              <a:rPr lang="en-US" sz="2600" dirty="0" smtClean="0"/>
              <a:t>of Dual-Coolant Lead-Lithium (DCLL) blanket for ST-FNSF</a:t>
            </a:r>
            <a:endParaRPr lang="en-US" sz="26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922" y="1783280"/>
            <a:ext cx="2349878" cy="19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8355" y="1028581"/>
            <a:ext cx="29258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/>
              <a:t>No ports or penetrations, </a:t>
            </a:r>
          </a:p>
          <a:p>
            <a:pPr algn="ctr"/>
            <a:r>
              <a:rPr lang="en-US" sz="1400" i="0" dirty="0"/>
              <a:t>homogeneous breeding zones:  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1.03</a:t>
            </a:r>
            <a:endParaRPr lang="en-US" sz="1800" i="0" dirty="0">
              <a:solidFill>
                <a:srgbClr val="FF0000"/>
              </a:solidFill>
            </a:endParaRPr>
          </a:p>
        </p:txBody>
      </p:sp>
      <p:pic>
        <p:nvPicPr>
          <p:cNvPr id="10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95055"/>
            <a:ext cx="1905029" cy="184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2392198" cy="1985649"/>
          </a:xfrm>
        </p:spPr>
      </p:pic>
      <p:sp>
        <p:nvSpPr>
          <p:cNvPr id="12" name="TextBox 11"/>
          <p:cNvSpPr txBox="1"/>
          <p:nvPr/>
        </p:nvSpPr>
        <p:spPr>
          <a:xfrm>
            <a:off x="2998420" y="1028581"/>
            <a:ext cx="29931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Add 4 Test Blanket </a:t>
            </a:r>
          </a:p>
          <a:p>
            <a:pPr algn="ctr"/>
            <a:r>
              <a:rPr lang="en-US" sz="1400" i="0" dirty="0" smtClean="0"/>
              <a:t>Modules (TBMs)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1.02 (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TBR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1800" i="0" dirty="0" smtClean="0">
                <a:solidFill>
                  <a:srgbClr val="FF0000"/>
                </a:solidFill>
              </a:rPr>
              <a:t>= -0.01)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17446" y="2392679"/>
            <a:ext cx="1517982" cy="82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 bwMode="auto">
          <a:xfrm>
            <a:off x="2883278" y="2590800"/>
            <a:ext cx="457200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5807" y="182880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</a:rPr>
              <a:t>TBM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706" y="2140803"/>
            <a:ext cx="839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0" dirty="0" err="1" smtClean="0">
                <a:solidFill>
                  <a:schemeClr val="bg1"/>
                </a:solidFill>
              </a:rPr>
              <a:t>LiPb</a:t>
            </a:r>
            <a:r>
              <a:rPr lang="en-US" sz="1200" b="1" i="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b="1" i="0" dirty="0" smtClean="0">
                <a:solidFill>
                  <a:schemeClr val="bg1"/>
                </a:solidFill>
              </a:rPr>
              <a:t>cooling channel,</a:t>
            </a:r>
          </a:p>
          <a:p>
            <a:pPr algn="ctr"/>
            <a:r>
              <a:rPr lang="en-US" sz="1200" b="1" i="0" dirty="0" smtClean="0">
                <a:solidFill>
                  <a:schemeClr val="bg1"/>
                </a:solidFill>
              </a:rPr>
              <a:t> FCI</a:t>
            </a:r>
            <a:endParaRPr lang="en-US" sz="1200" b="1" i="0" dirty="0">
              <a:solidFill>
                <a:schemeClr val="bg1"/>
              </a:solidFill>
            </a:endParaRPr>
          </a:p>
        </p:txBody>
      </p:sp>
      <p:pic>
        <p:nvPicPr>
          <p:cNvPr id="19" name="Content Placeholder 4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01" y="4059051"/>
            <a:ext cx="2362200" cy="196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6767" y="5968425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1 Materials Test  Module (MTM)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1.01 (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TBR </a:t>
            </a:r>
            <a:r>
              <a:rPr lang="en-US" sz="1800" i="0" dirty="0" smtClean="0">
                <a:solidFill>
                  <a:srgbClr val="FF0000"/>
                </a:solidFill>
              </a:rPr>
              <a:t>= </a:t>
            </a:r>
            <a:r>
              <a:rPr lang="en-US" sz="1800" i="0" dirty="0">
                <a:solidFill>
                  <a:srgbClr val="FF0000"/>
                </a:solidFill>
              </a:rPr>
              <a:t>-</a:t>
            </a:r>
            <a:r>
              <a:rPr lang="en-US" sz="1800" i="0" dirty="0" smtClean="0">
                <a:solidFill>
                  <a:srgbClr val="FF0000"/>
                </a:solidFill>
              </a:rPr>
              <a:t>0.02)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200" y="4264223"/>
            <a:ext cx="721398" cy="1532699"/>
            <a:chOff x="2743200" y="4264223"/>
            <a:chExt cx="721398" cy="1532699"/>
          </a:xfrm>
        </p:grpSpPr>
        <p:pic>
          <p:nvPicPr>
            <p:cNvPr id="24" name="Content Placeholder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2453252" y="4802124"/>
              <a:ext cx="1298144" cy="69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743200" y="4722912"/>
              <a:ext cx="721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0" dirty="0" err="1" smtClean="0"/>
                <a:t>Ferritic</a:t>
              </a:r>
              <a:r>
                <a:rPr lang="en-US" sz="1200" b="1" i="0" dirty="0" smtClean="0"/>
                <a:t> Steel</a:t>
              </a:r>
              <a:endParaRPr lang="en-US" sz="1200" b="1" i="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91203" y="4264223"/>
              <a:ext cx="591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>
                  <a:solidFill>
                    <a:schemeClr val="tx1"/>
                  </a:solidFill>
                </a:rPr>
                <a:t>MTM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Right Arrow 26"/>
          <p:cNvSpPr/>
          <p:nvPr/>
        </p:nvSpPr>
        <p:spPr bwMode="auto">
          <a:xfrm rot="5400000">
            <a:off x="1603818" y="3706863"/>
            <a:ext cx="434874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9063" y="5968425"/>
            <a:ext cx="2143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4 TBM + 1 MTM + 4 NBI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0.97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5400000">
            <a:off x="4240263" y="3706863"/>
            <a:ext cx="434874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2873753" y="4800600"/>
            <a:ext cx="457200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2103" y="4406968"/>
            <a:ext cx="2387192" cy="18819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0" u="sng" dirty="0" smtClean="0">
                <a:latin typeface="Arial Narrow" panose="020B0606020202030204" pitchFamily="34" charset="0"/>
              </a:rPr>
              <a:t>Approx. </a:t>
            </a:r>
            <a:r>
              <a:rPr lang="en-US" sz="2000" i="0" u="sng" dirty="0" smtClean="0">
                <a:latin typeface="Symbol" panose="05050102010706020507" pitchFamily="18" charset="2"/>
              </a:rPr>
              <a:t>D</a:t>
            </a:r>
            <a:r>
              <a:rPr lang="en-US" sz="2000" i="0" u="sng" dirty="0" smtClean="0">
                <a:latin typeface="Arial Narrow" panose="020B0606020202030204" pitchFamily="34" charset="0"/>
              </a:rPr>
              <a:t>TBR per port: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000" i="0" dirty="0" smtClean="0">
                <a:solidFill>
                  <a:srgbClr val="FF0000"/>
                </a:solidFill>
              </a:rPr>
              <a:t>TBM:  	-0.25%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000" i="0" dirty="0" smtClean="0">
                <a:solidFill>
                  <a:srgbClr val="FF0000"/>
                </a:solidFill>
              </a:rPr>
              <a:t>MTM:  	-2.0%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000" i="0" dirty="0" smtClean="0">
                <a:solidFill>
                  <a:srgbClr val="FF0000"/>
                </a:solidFill>
              </a:rPr>
              <a:t>NBI: 	-0.75%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28" name="Picture 2" descr="https://umark.wisc.edu/brand/templates-and-downloads/downloads/print/UWCrest_4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03" y="3565507"/>
            <a:ext cx="457200" cy="7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1m ST-FNSF achieves TBR = 0.88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7825" y="1300688"/>
            <a:ext cx="4530375" cy="4543425"/>
            <a:chOff x="41625" y="1194565"/>
            <a:chExt cx="4836351" cy="487286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5" y="1402964"/>
              <a:ext cx="4836351" cy="466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51380" y="2006145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/>
                <a:t>TBM</a:t>
              </a:r>
              <a:endParaRPr lang="en-US" sz="1600" b="1" i="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33702" y="1895009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/>
                <a:t>NBI</a:t>
              </a:r>
              <a:endParaRPr lang="en-US" sz="1600" b="1" i="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0049" y="1194565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 smtClean="0">
                  <a:solidFill>
                    <a:schemeClr val="tx1"/>
                  </a:solidFill>
                </a:rPr>
                <a:t>Distribution of T production</a:t>
              </a:r>
              <a:endParaRPr lang="en-US" sz="2000" i="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32393" y="5111699"/>
              <a:ext cx="652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/>
                <a:t>MTM</a:t>
              </a:r>
              <a:endParaRPr lang="en-US" sz="1600" b="1" i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78400" y="1284739"/>
            <a:ext cx="4089400" cy="30988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800600" y="4582390"/>
            <a:ext cx="4175236" cy="15898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sz="1800" b="1" i="0" kern="0" dirty="0" smtClean="0">
                <a:solidFill>
                  <a:srgbClr val="FF0000"/>
                </a:solidFill>
              </a:rPr>
              <a:t>1m device cannot achieve TBR &gt; 1 even with design changes</a:t>
            </a:r>
          </a:p>
          <a:p>
            <a:pPr marL="233363" indent="-233363"/>
            <a:r>
              <a:rPr lang="en-US" sz="1800" b="1" i="0" kern="0" dirty="0" smtClean="0">
                <a:solidFill>
                  <a:srgbClr val="0000FF"/>
                </a:solidFill>
              </a:rPr>
              <a:t>Solution</a:t>
            </a:r>
            <a:r>
              <a:rPr lang="en-US" sz="1800" b="0" i="0" kern="0" dirty="0" smtClean="0"/>
              <a:t>: purchase ~0.4-0.55kg of T/FPY from outside sources at $30-100k/g of T, costing $12-55M/FPY</a:t>
            </a:r>
            <a:endParaRPr lang="en-US" b="0" i="0" kern="0" dirty="0" smtClean="0"/>
          </a:p>
          <a:p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6836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048000"/>
            <a:ext cx="8991600" cy="914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336699"/>
                </a:solidFill>
              </a:rPr>
              <a:t>HTS-ST Pilot Plant Study</a:t>
            </a:r>
            <a:endParaRPr lang="en-US" sz="4000" dirty="0">
              <a:solidFill>
                <a:srgbClr val="3366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Backup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46400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Tritium breeding at top/bottom of ST device important </a:t>
            </a:r>
            <a:br>
              <a:rPr lang="en-US" sz="2800" dirty="0" smtClean="0"/>
            </a:br>
            <a:r>
              <a:rPr lang="en-US" sz="2800" dirty="0" smtClean="0"/>
              <a:t>for achieving high Tritium Breeding Ratio (TBR) &gt; 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0" y="3421065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Inner Blanket Segment = </a:t>
            </a:r>
            <a:r>
              <a:rPr lang="en-US" sz="2000" b="1" i="0" dirty="0" smtClean="0">
                <a:solidFill>
                  <a:srgbClr val="FF0000"/>
                </a:solidFill>
              </a:rPr>
              <a:t>0.81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5800" y="4095690"/>
            <a:ext cx="3807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Outer Blanket Segment = </a:t>
            </a:r>
            <a:r>
              <a:rPr lang="en-US" sz="2000" b="1" i="0" dirty="0" smtClean="0">
                <a:solidFill>
                  <a:srgbClr val="FF0000"/>
                </a:solidFill>
              </a:rPr>
              <a:t>0.15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17739" y="4966471"/>
            <a:ext cx="3163574" cy="92333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2000" i="0" dirty="0" smtClean="0">
                <a:solidFill>
                  <a:schemeClr val="dk1"/>
                </a:solidFill>
                <a:latin typeface="+mn-lt"/>
                <a:cs typeface="+mn-cs"/>
              </a:rPr>
              <a:t>Total TBR ~ 1.</a:t>
            </a:r>
            <a:r>
              <a:rPr lang="en-US" sz="2000" i="0" dirty="0" smtClean="0">
                <a:solidFill>
                  <a:schemeClr val="dk1"/>
                </a:solidFill>
                <a:latin typeface="+mn-lt"/>
              </a:rPr>
              <a:t>03 with no penetrations or ports</a:t>
            </a:r>
          </a:p>
          <a:p>
            <a:pPr algn="ctr" eaLnBrk="1" hangingPunct="1">
              <a:defRPr/>
            </a:pPr>
            <a:r>
              <a:rPr lang="en-US" sz="1400" i="0" dirty="0" smtClean="0">
                <a:solidFill>
                  <a:schemeClr val="dk1"/>
                </a:solidFill>
                <a:latin typeface="+mn-lt"/>
                <a:cs typeface="+mn-cs"/>
              </a:rPr>
              <a:t>(</a:t>
            </a:r>
            <a:r>
              <a:rPr lang="en-US" sz="1400" i="0" dirty="0" err="1" smtClean="0">
                <a:solidFill>
                  <a:schemeClr val="dk1"/>
                </a:solidFill>
                <a:latin typeface="+mn-lt"/>
                <a:cs typeface="+mn-cs"/>
              </a:rPr>
              <a:t>heterogenous</a:t>
            </a:r>
            <a:r>
              <a:rPr lang="en-US" sz="1400" i="0" dirty="0" smtClean="0">
                <a:solidFill>
                  <a:schemeClr val="dk1"/>
                </a:solidFill>
                <a:latin typeface="+mn-lt"/>
                <a:cs typeface="+mn-cs"/>
              </a:rPr>
              <a:t> outboard blanket)</a:t>
            </a:r>
            <a:endParaRPr lang="en-US" sz="1400" i="0" dirty="0">
              <a:solidFill>
                <a:schemeClr val="dk1"/>
              </a:solidFill>
              <a:latin typeface="+mn-lt"/>
              <a:cs typeface="+mn-cs"/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71" y="1079806"/>
            <a:ext cx="2519629" cy="540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1290371" y="1855195"/>
            <a:ext cx="86488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290371" y="1510707"/>
            <a:ext cx="919429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3"/>
          </p:cNvCxnSpPr>
          <p:nvPr/>
        </p:nvCxnSpPr>
        <p:spPr>
          <a:xfrm>
            <a:off x="1295400" y="6128266"/>
            <a:ext cx="8762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290371" y="5683250"/>
            <a:ext cx="9194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5779" y="132604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0.0004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5413" y="59436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0.0004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5506" y="170966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0.034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624" y="548969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0.034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048000" y="3605731"/>
            <a:ext cx="1447800" cy="1764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276600" y="4151284"/>
            <a:ext cx="1219200" cy="115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209800" y="1417055"/>
            <a:ext cx="1981200" cy="411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67200" y="1219200"/>
            <a:ext cx="482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 smtClean="0"/>
              <a:t>Breeding at CS ends important:</a:t>
            </a:r>
            <a:r>
              <a:rPr lang="en-US" sz="2400" i="0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sz="2400" i="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sz="240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TBR = +0.07</a:t>
            </a:r>
            <a:endParaRPr lang="en-US" sz="2400" b="1" i="0" dirty="0">
              <a:solidFill>
                <a:srgbClr val="FF0000"/>
              </a:solidFill>
            </a:endParaRPr>
          </a:p>
        </p:txBody>
      </p:sp>
      <p:sp>
        <p:nvSpPr>
          <p:cNvPr id="19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7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429000"/>
            <a:ext cx="15425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/>
              <a:t>R=1.7m configuration</a:t>
            </a:r>
            <a:endParaRPr lang="en-US" i="0" dirty="0"/>
          </a:p>
        </p:txBody>
      </p:sp>
      <p:pic>
        <p:nvPicPr>
          <p:cNvPr id="24" name="Picture 2" descr="https://umark.wisc.edu/brand/templates-and-downloads/downloads/print/UWCrest_4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38" y="5065144"/>
            <a:ext cx="457200" cy="7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2045" y="6115186"/>
            <a:ext cx="4929555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Compatible with long-leg / Super-X </a:t>
            </a:r>
            <a:r>
              <a:rPr lang="en-US" b="1" dirty="0" err="1" smtClean="0">
                <a:solidFill>
                  <a:srgbClr val="FF0000"/>
                </a:solidFill>
              </a:rPr>
              <a:t>divertor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 err="1" smtClean="0">
                <a:latin typeface="+mn-lt"/>
              </a:rPr>
              <a:t>Q</a:t>
            </a:r>
            <a:r>
              <a:rPr lang="en-US" sz="3000" baseline="-25000" dirty="0" err="1" smtClean="0">
                <a:latin typeface="+mn-lt"/>
              </a:rPr>
              <a:t>eng</a:t>
            </a:r>
            <a:r>
              <a:rPr lang="en-US" sz="3000" baseline="-25000" dirty="0" smtClean="0">
                <a:latin typeface="+mn-lt"/>
              </a:rPr>
              <a:t> </a:t>
            </a:r>
            <a:r>
              <a:rPr lang="en-US" sz="3000" dirty="0" smtClean="0">
                <a:latin typeface="+mn-lt"/>
              </a:rPr>
              <a:t>= </a:t>
            </a:r>
            <a:r>
              <a:rPr lang="en-US" sz="3000" dirty="0" err="1" smtClean="0">
                <a:latin typeface="+mn-lt"/>
              </a:rPr>
              <a:t>P</a:t>
            </a:r>
            <a:r>
              <a:rPr lang="en-US" sz="3000" baseline="-25000" dirty="0" err="1" smtClean="0">
                <a:latin typeface="+mn-lt"/>
              </a:rPr>
              <a:t>electric</a:t>
            </a:r>
            <a:r>
              <a:rPr lang="en-US" sz="3000" dirty="0" smtClean="0">
                <a:latin typeface="+mn-lt"/>
              </a:rPr>
              <a:t> / </a:t>
            </a:r>
            <a:r>
              <a:rPr lang="en-US" sz="3000" dirty="0" err="1" smtClean="0">
                <a:latin typeface="+mn-lt"/>
              </a:rPr>
              <a:t>P</a:t>
            </a:r>
            <a:r>
              <a:rPr lang="en-US" sz="3000" baseline="-25000" dirty="0" err="1" smtClean="0">
                <a:latin typeface="+mn-lt"/>
              </a:rPr>
              <a:t>consumed</a:t>
            </a:r>
            <a:r>
              <a:rPr lang="en-US" sz="3000" dirty="0" smtClean="0">
                <a:latin typeface="+mn-lt"/>
              </a:rPr>
              <a:t> is maximized between 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A </a:t>
            </a:r>
            <a:r>
              <a:rPr lang="en-US" sz="3000" dirty="0" smtClean="0">
                <a:latin typeface="+mn-lt"/>
              </a:rPr>
              <a:t>= 1.8-2.5 </a:t>
            </a:r>
            <a:r>
              <a:rPr lang="en-US" sz="3000" dirty="0" smtClean="0">
                <a:latin typeface="+mn-lt"/>
              </a:rPr>
              <a:t>for tokamak </a:t>
            </a:r>
            <a:r>
              <a:rPr lang="en-US" sz="3000" dirty="0" smtClean="0"/>
              <a:t>using </a:t>
            </a:r>
            <a:r>
              <a:rPr lang="en-US" sz="3000" dirty="0"/>
              <a:t>HTS </a:t>
            </a:r>
            <a:r>
              <a:rPr lang="en-US" sz="3000" dirty="0" smtClean="0"/>
              <a:t>magnets</a:t>
            </a:r>
            <a:endParaRPr lang="en-US" sz="3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52400" y="1066800"/>
            <a:ext cx="807719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25425" indent="-225425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Assumes fixed major radius R</a:t>
            </a:r>
            <a:r>
              <a:rPr lang="en-US" sz="2400" baseline="-25000" dirty="0" smtClean="0">
                <a:solidFill>
                  <a:srgbClr val="CC0000"/>
                </a:solidFill>
                <a:latin typeface="+mn-lt"/>
              </a:rPr>
              <a:t>0</a:t>
            </a:r>
            <a:endParaRPr lang="en-US" sz="2400" dirty="0">
              <a:solidFill>
                <a:srgbClr val="CC0000"/>
              </a:solidFill>
              <a:latin typeface="+mn-lt"/>
            </a:endParaRPr>
          </a:p>
          <a:p>
            <a:pPr marL="225425" indent="-225425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longation </a:t>
            </a:r>
            <a:r>
              <a:rPr lang="en-US" sz="2400" dirty="0" smtClean="0">
                <a:solidFill>
                  <a:srgbClr val="CC0000"/>
                </a:solidFill>
                <a:latin typeface="Symbol" panose="05050102010706020507" pitchFamily="18" charset="2"/>
              </a:rPr>
              <a:t>k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and </a:t>
            </a:r>
            <a:r>
              <a:rPr lang="en-US" sz="2400" dirty="0" err="1" smtClean="0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>
                <a:solidFill>
                  <a:srgbClr val="CC0000"/>
                </a:solidFill>
                <a:latin typeface="+mn-lt"/>
              </a:rPr>
              <a:t>N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increase with increasing </a:t>
            </a:r>
            <a:r>
              <a:rPr lang="en-US" sz="2400" dirty="0" smtClean="0">
                <a:solidFill>
                  <a:srgbClr val="CC0000"/>
                </a:solidFill>
                <a:latin typeface="Symbol" panose="05050102010706020507" pitchFamily="18" charset="2"/>
              </a:rPr>
              <a:t>e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=A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-1</a:t>
            </a:r>
          </a:p>
          <a:p>
            <a:pPr marL="225425" indent="-225425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A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ssumes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no inboard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tritium breeding (WC shield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only)</a:t>
            </a:r>
          </a:p>
        </p:txBody>
      </p:sp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613528"/>
              </p:ext>
            </p:extLst>
          </p:nvPr>
        </p:nvGraphicFramePr>
        <p:xfrm>
          <a:off x="4610100" y="2200744"/>
          <a:ext cx="4457700" cy="3729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72200" y="4482163"/>
            <a:ext cx="2514600" cy="563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Assumes damage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fluence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limit of 10</a:t>
            </a:r>
            <a:r>
              <a:rPr lang="en-US" b="1" baseline="30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23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n / m</a:t>
            </a:r>
            <a:r>
              <a:rPr lang="en-US" b="1" baseline="30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" y="2178250"/>
            <a:ext cx="4598903" cy="374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06497" y="2702600"/>
            <a:ext cx="3810000" cy="1159729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3478297" y="2286000"/>
            <a:ext cx="816235" cy="1362438"/>
            <a:chOff x="4877166" y="5191780"/>
            <a:chExt cx="906928" cy="1513820"/>
          </a:xfrm>
        </p:grpSpPr>
        <p:sp>
          <p:nvSpPr>
            <p:cNvPr id="41" name="Rectangle 40"/>
            <p:cNvSpPr/>
            <p:nvPr/>
          </p:nvSpPr>
          <p:spPr>
            <a:xfrm>
              <a:off x="4877166" y="5191780"/>
              <a:ext cx="867445" cy="1513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884275" y="5191780"/>
              <a:ext cx="899819" cy="1474530"/>
              <a:chOff x="3635096" y="5191780"/>
              <a:chExt cx="899819" cy="1474530"/>
            </a:xfrm>
          </p:grpSpPr>
          <p:sp>
            <p:nvSpPr>
              <p:cNvPr id="43" name="Freeform 201"/>
              <p:cNvSpPr>
                <a:spLocks/>
              </p:cNvSpPr>
              <p:nvPr/>
            </p:nvSpPr>
            <p:spPr bwMode="auto">
              <a:xfrm>
                <a:off x="3764330" y="5778500"/>
                <a:ext cx="271463" cy="26988"/>
              </a:xfrm>
              <a:custGeom>
                <a:avLst/>
                <a:gdLst>
                  <a:gd name="T0" fmla="*/ 17 w 341"/>
                  <a:gd name="T1" fmla="*/ 0 h 34"/>
                  <a:gd name="T2" fmla="*/ 324 w 341"/>
                  <a:gd name="T3" fmla="*/ 0 h 34"/>
                  <a:gd name="T4" fmla="*/ 330 w 341"/>
                  <a:gd name="T5" fmla="*/ 0 h 34"/>
                  <a:gd name="T6" fmla="*/ 336 w 341"/>
                  <a:gd name="T7" fmla="*/ 4 h 34"/>
                  <a:gd name="T8" fmla="*/ 340 w 341"/>
                  <a:gd name="T9" fmla="*/ 9 h 34"/>
                  <a:gd name="T10" fmla="*/ 341 w 341"/>
                  <a:gd name="T11" fmla="*/ 17 h 34"/>
                  <a:gd name="T12" fmla="*/ 340 w 341"/>
                  <a:gd name="T13" fmla="*/ 23 h 34"/>
                  <a:gd name="T14" fmla="*/ 336 w 341"/>
                  <a:gd name="T15" fmla="*/ 29 h 34"/>
                  <a:gd name="T16" fmla="*/ 330 w 341"/>
                  <a:gd name="T17" fmla="*/ 32 h 34"/>
                  <a:gd name="T18" fmla="*/ 324 w 341"/>
                  <a:gd name="T19" fmla="*/ 34 h 34"/>
                  <a:gd name="T20" fmla="*/ 17 w 341"/>
                  <a:gd name="T21" fmla="*/ 34 h 34"/>
                  <a:gd name="T22" fmla="*/ 9 w 341"/>
                  <a:gd name="T23" fmla="*/ 32 h 34"/>
                  <a:gd name="T24" fmla="*/ 4 w 341"/>
                  <a:gd name="T25" fmla="*/ 29 h 34"/>
                  <a:gd name="T26" fmla="*/ 0 w 341"/>
                  <a:gd name="T27" fmla="*/ 23 h 34"/>
                  <a:gd name="T28" fmla="*/ 0 w 341"/>
                  <a:gd name="T29" fmla="*/ 17 h 34"/>
                  <a:gd name="T30" fmla="*/ 0 w 341"/>
                  <a:gd name="T31" fmla="*/ 9 h 34"/>
                  <a:gd name="T32" fmla="*/ 4 w 341"/>
                  <a:gd name="T33" fmla="*/ 4 h 34"/>
                  <a:gd name="T34" fmla="*/ 9 w 341"/>
                  <a:gd name="T35" fmla="*/ 0 h 34"/>
                  <a:gd name="T36" fmla="*/ 17 w 341"/>
                  <a:gd name="T37" fmla="*/ 0 h 34"/>
                  <a:gd name="T38" fmla="*/ 17 w 341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4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4"/>
                    </a:lnTo>
                    <a:lnTo>
                      <a:pt x="340" y="9"/>
                    </a:lnTo>
                    <a:lnTo>
                      <a:pt x="341" y="17"/>
                    </a:lnTo>
                    <a:lnTo>
                      <a:pt x="340" y="23"/>
                    </a:lnTo>
                    <a:lnTo>
                      <a:pt x="336" y="29"/>
                    </a:lnTo>
                    <a:lnTo>
                      <a:pt x="330" y="32"/>
                    </a:lnTo>
                    <a:lnTo>
                      <a:pt x="324" y="34"/>
                    </a:lnTo>
                    <a:lnTo>
                      <a:pt x="17" y="34"/>
                    </a:lnTo>
                    <a:lnTo>
                      <a:pt x="9" y="32"/>
                    </a:lnTo>
                    <a:lnTo>
                      <a:pt x="4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F81BD"/>
              </a:solidFill>
              <a:ln w="1588">
                <a:solidFill>
                  <a:srgbClr val="4F81B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4" name="Freeform 202"/>
              <p:cNvSpPr>
                <a:spLocks/>
              </p:cNvSpPr>
              <p:nvPr/>
            </p:nvSpPr>
            <p:spPr bwMode="auto">
              <a:xfrm>
                <a:off x="3856405" y="5746750"/>
                <a:ext cx="88900" cy="87313"/>
              </a:xfrm>
              <a:custGeom>
                <a:avLst/>
                <a:gdLst>
                  <a:gd name="T0" fmla="*/ 56 w 111"/>
                  <a:gd name="T1" fmla="*/ 0 h 112"/>
                  <a:gd name="T2" fmla="*/ 111 w 111"/>
                  <a:gd name="T3" fmla="*/ 56 h 112"/>
                  <a:gd name="T4" fmla="*/ 56 w 111"/>
                  <a:gd name="T5" fmla="*/ 112 h 112"/>
                  <a:gd name="T6" fmla="*/ 0 w 111"/>
                  <a:gd name="T7" fmla="*/ 56 h 112"/>
                  <a:gd name="T8" fmla="*/ 56 w 111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2">
                    <a:moveTo>
                      <a:pt x="56" y="0"/>
                    </a:moveTo>
                    <a:lnTo>
                      <a:pt x="111" y="56"/>
                    </a:lnTo>
                    <a:lnTo>
                      <a:pt x="56" y="112"/>
                    </a:lnTo>
                    <a:lnTo>
                      <a:pt x="0" y="56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5" name="Freeform 203"/>
              <p:cNvSpPr>
                <a:spLocks noEditPoints="1"/>
              </p:cNvSpPr>
              <p:nvPr/>
            </p:nvSpPr>
            <p:spPr bwMode="auto">
              <a:xfrm>
                <a:off x="3851643" y="5741987"/>
                <a:ext cx="98425" cy="96838"/>
              </a:xfrm>
              <a:custGeom>
                <a:avLst/>
                <a:gdLst>
                  <a:gd name="T0" fmla="*/ 58 w 123"/>
                  <a:gd name="T1" fmla="*/ 2 h 123"/>
                  <a:gd name="T2" fmla="*/ 62 w 123"/>
                  <a:gd name="T3" fmla="*/ 0 h 123"/>
                  <a:gd name="T4" fmla="*/ 65 w 123"/>
                  <a:gd name="T5" fmla="*/ 2 h 123"/>
                  <a:gd name="T6" fmla="*/ 121 w 123"/>
                  <a:gd name="T7" fmla="*/ 57 h 123"/>
                  <a:gd name="T8" fmla="*/ 123 w 123"/>
                  <a:gd name="T9" fmla="*/ 61 h 123"/>
                  <a:gd name="T10" fmla="*/ 121 w 123"/>
                  <a:gd name="T11" fmla="*/ 65 h 123"/>
                  <a:gd name="T12" fmla="*/ 65 w 123"/>
                  <a:gd name="T13" fmla="*/ 123 h 123"/>
                  <a:gd name="T14" fmla="*/ 62 w 123"/>
                  <a:gd name="T15" fmla="*/ 123 h 123"/>
                  <a:gd name="T16" fmla="*/ 58 w 123"/>
                  <a:gd name="T17" fmla="*/ 123 h 123"/>
                  <a:gd name="T18" fmla="*/ 0 w 123"/>
                  <a:gd name="T19" fmla="*/ 65 h 123"/>
                  <a:gd name="T20" fmla="*/ 0 w 123"/>
                  <a:gd name="T21" fmla="*/ 61 h 123"/>
                  <a:gd name="T22" fmla="*/ 0 w 123"/>
                  <a:gd name="T23" fmla="*/ 57 h 123"/>
                  <a:gd name="T24" fmla="*/ 58 w 123"/>
                  <a:gd name="T25" fmla="*/ 2 h 123"/>
                  <a:gd name="T26" fmla="*/ 10 w 123"/>
                  <a:gd name="T27" fmla="*/ 65 h 123"/>
                  <a:gd name="T28" fmla="*/ 10 w 123"/>
                  <a:gd name="T29" fmla="*/ 57 h 123"/>
                  <a:gd name="T30" fmla="*/ 65 w 123"/>
                  <a:gd name="T31" fmla="*/ 113 h 123"/>
                  <a:gd name="T32" fmla="*/ 58 w 123"/>
                  <a:gd name="T33" fmla="*/ 113 h 123"/>
                  <a:gd name="T34" fmla="*/ 113 w 123"/>
                  <a:gd name="T35" fmla="*/ 57 h 123"/>
                  <a:gd name="T36" fmla="*/ 113 w 123"/>
                  <a:gd name="T37" fmla="*/ 65 h 123"/>
                  <a:gd name="T38" fmla="*/ 58 w 123"/>
                  <a:gd name="T39" fmla="*/ 9 h 123"/>
                  <a:gd name="T40" fmla="*/ 65 w 123"/>
                  <a:gd name="T41" fmla="*/ 9 h 123"/>
                  <a:gd name="T42" fmla="*/ 10 w 123"/>
                  <a:gd name="T43" fmla="*/ 6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23">
                    <a:moveTo>
                      <a:pt x="58" y="2"/>
                    </a:moveTo>
                    <a:lnTo>
                      <a:pt x="62" y="0"/>
                    </a:lnTo>
                    <a:lnTo>
                      <a:pt x="65" y="2"/>
                    </a:lnTo>
                    <a:lnTo>
                      <a:pt x="121" y="57"/>
                    </a:lnTo>
                    <a:lnTo>
                      <a:pt x="123" y="61"/>
                    </a:lnTo>
                    <a:lnTo>
                      <a:pt x="121" y="65"/>
                    </a:lnTo>
                    <a:lnTo>
                      <a:pt x="65" y="123"/>
                    </a:lnTo>
                    <a:lnTo>
                      <a:pt x="62" y="123"/>
                    </a:lnTo>
                    <a:lnTo>
                      <a:pt x="58" y="123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58" y="2"/>
                    </a:lnTo>
                    <a:close/>
                    <a:moveTo>
                      <a:pt x="10" y="65"/>
                    </a:moveTo>
                    <a:lnTo>
                      <a:pt x="10" y="57"/>
                    </a:lnTo>
                    <a:lnTo>
                      <a:pt x="65" y="113"/>
                    </a:lnTo>
                    <a:lnTo>
                      <a:pt x="58" y="113"/>
                    </a:lnTo>
                    <a:lnTo>
                      <a:pt x="113" y="57"/>
                    </a:lnTo>
                    <a:lnTo>
                      <a:pt x="113" y="65"/>
                    </a:lnTo>
                    <a:lnTo>
                      <a:pt x="58" y="9"/>
                    </a:lnTo>
                    <a:lnTo>
                      <a:pt x="65" y="9"/>
                    </a:lnTo>
                    <a:lnTo>
                      <a:pt x="10" y="65"/>
                    </a:lnTo>
                    <a:close/>
                  </a:path>
                </a:pathLst>
              </a:custGeom>
              <a:solidFill>
                <a:srgbClr val="4A7EBB"/>
              </a:solidFill>
              <a:ln w="1588">
                <a:solidFill>
                  <a:srgbClr val="4A7EB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6" name="Rectangle 204"/>
              <p:cNvSpPr>
                <a:spLocks noChangeArrowheads="1"/>
              </p:cNvSpPr>
              <p:nvPr/>
            </p:nvSpPr>
            <p:spPr bwMode="auto">
              <a:xfrm>
                <a:off x="4048493" y="5683250"/>
                <a:ext cx="388283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0.3m</a:t>
                </a: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Freeform 205"/>
              <p:cNvSpPr>
                <a:spLocks/>
              </p:cNvSpPr>
              <p:nvPr/>
            </p:nvSpPr>
            <p:spPr bwMode="auto">
              <a:xfrm>
                <a:off x="3764330" y="5972175"/>
                <a:ext cx="271463" cy="26988"/>
              </a:xfrm>
              <a:custGeom>
                <a:avLst/>
                <a:gdLst>
                  <a:gd name="T0" fmla="*/ 17 w 341"/>
                  <a:gd name="T1" fmla="*/ 0 h 34"/>
                  <a:gd name="T2" fmla="*/ 324 w 341"/>
                  <a:gd name="T3" fmla="*/ 0 h 34"/>
                  <a:gd name="T4" fmla="*/ 330 w 341"/>
                  <a:gd name="T5" fmla="*/ 0 h 34"/>
                  <a:gd name="T6" fmla="*/ 336 w 341"/>
                  <a:gd name="T7" fmla="*/ 3 h 34"/>
                  <a:gd name="T8" fmla="*/ 340 w 341"/>
                  <a:gd name="T9" fmla="*/ 9 h 34"/>
                  <a:gd name="T10" fmla="*/ 341 w 341"/>
                  <a:gd name="T11" fmla="*/ 17 h 34"/>
                  <a:gd name="T12" fmla="*/ 340 w 341"/>
                  <a:gd name="T13" fmla="*/ 23 h 34"/>
                  <a:gd name="T14" fmla="*/ 336 w 341"/>
                  <a:gd name="T15" fmla="*/ 28 h 34"/>
                  <a:gd name="T16" fmla="*/ 330 w 341"/>
                  <a:gd name="T17" fmla="*/ 32 h 34"/>
                  <a:gd name="T18" fmla="*/ 324 w 341"/>
                  <a:gd name="T19" fmla="*/ 34 h 34"/>
                  <a:gd name="T20" fmla="*/ 17 w 341"/>
                  <a:gd name="T21" fmla="*/ 34 h 34"/>
                  <a:gd name="T22" fmla="*/ 9 w 341"/>
                  <a:gd name="T23" fmla="*/ 32 h 34"/>
                  <a:gd name="T24" fmla="*/ 4 w 341"/>
                  <a:gd name="T25" fmla="*/ 28 h 34"/>
                  <a:gd name="T26" fmla="*/ 0 w 341"/>
                  <a:gd name="T27" fmla="*/ 23 h 34"/>
                  <a:gd name="T28" fmla="*/ 0 w 341"/>
                  <a:gd name="T29" fmla="*/ 17 h 34"/>
                  <a:gd name="T30" fmla="*/ 0 w 341"/>
                  <a:gd name="T31" fmla="*/ 9 h 34"/>
                  <a:gd name="T32" fmla="*/ 4 w 341"/>
                  <a:gd name="T33" fmla="*/ 3 h 34"/>
                  <a:gd name="T34" fmla="*/ 9 w 341"/>
                  <a:gd name="T35" fmla="*/ 0 h 34"/>
                  <a:gd name="T36" fmla="*/ 17 w 341"/>
                  <a:gd name="T37" fmla="*/ 0 h 34"/>
                  <a:gd name="T38" fmla="*/ 17 w 341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4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3"/>
                    </a:lnTo>
                    <a:lnTo>
                      <a:pt x="340" y="9"/>
                    </a:lnTo>
                    <a:lnTo>
                      <a:pt x="341" y="17"/>
                    </a:lnTo>
                    <a:lnTo>
                      <a:pt x="340" y="23"/>
                    </a:lnTo>
                    <a:lnTo>
                      <a:pt x="336" y="28"/>
                    </a:lnTo>
                    <a:lnTo>
                      <a:pt x="330" y="32"/>
                    </a:lnTo>
                    <a:lnTo>
                      <a:pt x="324" y="34"/>
                    </a:lnTo>
                    <a:lnTo>
                      <a:pt x="17" y="34"/>
                    </a:lnTo>
                    <a:lnTo>
                      <a:pt x="9" y="32"/>
                    </a:lnTo>
                    <a:lnTo>
                      <a:pt x="4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4" y="3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E4B48"/>
              </a:solidFill>
              <a:ln w="1588">
                <a:solidFill>
                  <a:srgbClr val="BE4B4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8" name="Rectangle 206"/>
              <p:cNvSpPr>
                <a:spLocks noChangeArrowheads="1"/>
              </p:cNvSpPr>
              <p:nvPr/>
            </p:nvSpPr>
            <p:spPr bwMode="auto">
              <a:xfrm>
                <a:off x="3856405" y="5942013"/>
                <a:ext cx="88900" cy="87313"/>
              </a:xfrm>
              <a:prstGeom prst="rect">
                <a:avLst/>
              </a:prstGeom>
              <a:solidFill>
                <a:srgbClr val="C05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9" name="Freeform 207"/>
              <p:cNvSpPr>
                <a:spLocks noEditPoints="1"/>
              </p:cNvSpPr>
              <p:nvPr/>
            </p:nvSpPr>
            <p:spPr bwMode="auto">
              <a:xfrm>
                <a:off x="3851643" y="5937250"/>
                <a:ext cx="98425" cy="96838"/>
              </a:xfrm>
              <a:custGeom>
                <a:avLst/>
                <a:gdLst>
                  <a:gd name="T0" fmla="*/ 0 w 123"/>
                  <a:gd name="T1" fmla="*/ 6 h 123"/>
                  <a:gd name="T2" fmla="*/ 0 w 123"/>
                  <a:gd name="T3" fmla="*/ 0 h 123"/>
                  <a:gd name="T4" fmla="*/ 6 w 123"/>
                  <a:gd name="T5" fmla="*/ 0 h 123"/>
                  <a:gd name="T6" fmla="*/ 117 w 123"/>
                  <a:gd name="T7" fmla="*/ 0 h 123"/>
                  <a:gd name="T8" fmla="*/ 121 w 123"/>
                  <a:gd name="T9" fmla="*/ 0 h 123"/>
                  <a:gd name="T10" fmla="*/ 123 w 123"/>
                  <a:gd name="T11" fmla="*/ 6 h 123"/>
                  <a:gd name="T12" fmla="*/ 123 w 123"/>
                  <a:gd name="T13" fmla="*/ 118 h 123"/>
                  <a:gd name="T14" fmla="*/ 121 w 123"/>
                  <a:gd name="T15" fmla="*/ 121 h 123"/>
                  <a:gd name="T16" fmla="*/ 117 w 123"/>
                  <a:gd name="T17" fmla="*/ 123 h 123"/>
                  <a:gd name="T18" fmla="*/ 6 w 123"/>
                  <a:gd name="T19" fmla="*/ 123 h 123"/>
                  <a:gd name="T20" fmla="*/ 0 w 123"/>
                  <a:gd name="T21" fmla="*/ 121 h 123"/>
                  <a:gd name="T22" fmla="*/ 0 w 123"/>
                  <a:gd name="T23" fmla="*/ 118 h 123"/>
                  <a:gd name="T24" fmla="*/ 0 w 123"/>
                  <a:gd name="T25" fmla="*/ 6 h 123"/>
                  <a:gd name="T26" fmla="*/ 12 w 123"/>
                  <a:gd name="T27" fmla="*/ 118 h 123"/>
                  <a:gd name="T28" fmla="*/ 6 w 123"/>
                  <a:gd name="T29" fmla="*/ 112 h 123"/>
                  <a:gd name="T30" fmla="*/ 117 w 123"/>
                  <a:gd name="T31" fmla="*/ 112 h 123"/>
                  <a:gd name="T32" fmla="*/ 112 w 123"/>
                  <a:gd name="T33" fmla="*/ 118 h 123"/>
                  <a:gd name="T34" fmla="*/ 112 w 123"/>
                  <a:gd name="T35" fmla="*/ 6 h 123"/>
                  <a:gd name="T36" fmla="*/ 117 w 123"/>
                  <a:gd name="T37" fmla="*/ 12 h 123"/>
                  <a:gd name="T38" fmla="*/ 6 w 123"/>
                  <a:gd name="T39" fmla="*/ 12 h 123"/>
                  <a:gd name="T40" fmla="*/ 12 w 123"/>
                  <a:gd name="T41" fmla="*/ 6 h 123"/>
                  <a:gd name="T42" fmla="*/ 12 w 123"/>
                  <a:gd name="T43" fmla="*/ 11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23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17" y="0"/>
                    </a:lnTo>
                    <a:lnTo>
                      <a:pt x="121" y="0"/>
                    </a:lnTo>
                    <a:lnTo>
                      <a:pt x="123" y="6"/>
                    </a:lnTo>
                    <a:lnTo>
                      <a:pt x="123" y="118"/>
                    </a:lnTo>
                    <a:lnTo>
                      <a:pt x="121" y="121"/>
                    </a:lnTo>
                    <a:lnTo>
                      <a:pt x="117" y="123"/>
                    </a:lnTo>
                    <a:lnTo>
                      <a:pt x="6" y="123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6"/>
                    </a:lnTo>
                    <a:close/>
                    <a:moveTo>
                      <a:pt x="12" y="118"/>
                    </a:moveTo>
                    <a:lnTo>
                      <a:pt x="6" y="112"/>
                    </a:lnTo>
                    <a:lnTo>
                      <a:pt x="117" y="112"/>
                    </a:lnTo>
                    <a:lnTo>
                      <a:pt x="112" y="118"/>
                    </a:lnTo>
                    <a:lnTo>
                      <a:pt x="112" y="6"/>
                    </a:lnTo>
                    <a:lnTo>
                      <a:pt x="117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118"/>
                    </a:lnTo>
                    <a:close/>
                  </a:path>
                </a:pathLst>
              </a:custGeom>
              <a:solidFill>
                <a:srgbClr val="BE4B48"/>
              </a:solidFill>
              <a:ln w="1588">
                <a:solidFill>
                  <a:srgbClr val="BE4B4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50" name="Rectangle 208"/>
              <p:cNvSpPr>
                <a:spLocks noChangeArrowheads="1"/>
              </p:cNvSpPr>
              <p:nvPr/>
            </p:nvSpPr>
            <p:spPr bwMode="auto">
              <a:xfrm>
                <a:off x="4048493" y="5878513"/>
                <a:ext cx="388283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0.4m</a:t>
                </a: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Freeform 209"/>
              <p:cNvSpPr>
                <a:spLocks/>
              </p:cNvSpPr>
              <p:nvPr/>
            </p:nvSpPr>
            <p:spPr bwMode="auto">
              <a:xfrm>
                <a:off x="3764330" y="6165850"/>
                <a:ext cx="271463" cy="26988"/>
              </a:xfrm>
              <a:custGeom>
                <a:avLst/>
                <a:gdLst>
                  <a:gd name="T0" fmla="*/ 17 w 341"/>
                  <a:gd name="T1" fmla="*/ 0 h 34"/>
                  <a:gd name="T2" fmla="*/ 324 w 341"/>
                  <a:gd name="T3" fmla="*/ 0 h 34"/>
                  <a:gd name="T4" fmla="*/ 330 w 341"/>
                  <a:gd name="T5" fmla="*/ 0 h 34"/>
                  <a:gd name="T6" fmla="*/ 336 w 341"/>
                  <a:gd name="T7" fmla="*/ 3 h 34"/>
                  <a:gd name="T8" fmla="*/ 340 w 341"/>
                  <a:gd name="T9" fmla="*/ 9 h 34"/>
                  <a:gd name="T10" fmla="*/ 341 w 341"/>
                  <a:gd name="T11" fmla="*/ 17 h 34"/>
                  <a:gd name="T12" fmla="*/ 340 w 341"/>
                  <a:gd name="T13" fmla="*/ 23 h 34"/>
                  <a:gd name="T14" fmla="*/ 336 w 341"/>
                  <a:gd name="T15" fmla="*/ 28 h 34"/>
                  <a:gd name="T16" fmla="*/ 330 w 341"/>
                  <a:gd name="T17" fmla="*/ 32 h 34"/>
                  <a:gd name="T18" fmla="*/ 324 w 341"/>
                  <a:gd name="T19" fmla="*/ 34 h 34"/>
                  <a:gd name="T20" fmla="*/ 17 w 341"/>
                  <a:gd name="T21" fmla="*/ 34 h 34"/>
                  <a:gd name="T22" fmla="*/ 9 w 341"/>
                  <a:gd name="T23" fmla="*/ 32 h 34"/>
                  <a:gd name="T24" fmla="*/ 4 w 341"/>
                  <a:gd name="T25" fmla="*/ 28 h 34"/>
                  <a:gd name="T26" fmla="*/ 0 w 341"/>
                  <a:gd name="T27" fmla="*/ 23 h 34"/>
                  <a:gd name="T28" fmla="*/ 0 w 341"/>
                  <a:gd name="T29" fmla="*/ 17 h 34"/>
                  <a:gd name="T30" fmla="*/ 0 w 341"/>
                  <a:gd name="T31" fmla="*/ 9 h 34"/>
                  <a:gd name="T32" fmla="*/ 4 w 341"/>
                  <a:gd name="T33" fmla="*/ 3 h 34"/>
                  <a:gd name="T34" fmla="*/ 9 w 341"/>
                  <a:gd name="T35" fmla="*/ 0 h 34"/>
                  <a:gd name="T36" fmla="*/ 17 w 341"/>
                  <a:gd name="T37" fmla="*/ 0 h 34"/>
                  <a:gd name="T38" fmla="*/ 17 w 341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4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3"/>
                    </a:lnTo>
                    <a:lnTo>
                      <a:pt x="340" y="9"/>
                    </a:lnTo>
                    <a:lnTo>
                      <a:pt x="341" y="17"/>
                    </a:lnTo>
                    <a:lnTo>
                      <a:pt x="340" y="23"/>
                    </a:lnTo>
                    <a:lnTo>
                      <a:pt x="336" y="28"/>
                    </a:lnTo>
                    <a:lnTo>
                      <a:pt x="330" y="32"/>
                    </a:lnTo>
                    <a:lnTo>
                      <a:pt x="324" y="34"/>
                    </a:lnTo>
                    <a:lnTo>
                      <a:pt x="17" y="34"/>
                    </a:lnTo>
                    <a:lnTo>
                      <a:pt x="9" y="32"/>
                    </a:lnTo>
                    <a:lnTo>
                      <a:pt x="4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4" y="3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8B954"/>
              </a:solidFill>
              <a:ln w="1588">
                <a:solidFill>
                  <a:srgbClr val="98B95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55" name="Freeform 210"/>
              <p:cNvSpPr>
                <a:spLocks/>
              </p:cNvSpPr>
              <p:nvPr/>
            </p:nvSpPr>
            <p:spPr bwMode="auto">
              <a:xfrm>
                <a:off x="3856405" y="6135688"/>
                <a:ext cx="88900" cy="87313"/>
              </a:xfrm>
              <a:custGeom>
                <a:avLst/>
                <a:gdLst>
                  <a:gd name="T0" fmla="*/ 56 w 111"/>
                  <a:gd name="T1" fmla="*/ 0 h 111"/>
                  <a:gd name="T2" fmla="*/ 111 w 111"/>
                  <a:gd name="T3" fmla="*/ 111 h 111"/>
                  <a:gd name="T4" fmla="*/ 0 w 111"/>
                  <a:gd name="T5" fmla="*/ 111 h 111"/>
                  <a:gd name="T6" fmla="*/ 56 w 111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1">
                    <a:moveTo>
                      <a:pt x="56" y="0"/>
                    </a:moveTo>
                    <a:lnTo>
                      <a:pt x="111" y="111"/>
                    </a:lnTo>
                    <a:lnTo>
                      <a:pt x="0" y="11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60" name="Freeform 212"/>
              <p:cNvSpPr>
                <a:spLocks noEditPoints="1"/>
              </p:cNvSpPr>
              <p:nvPr/>
            </p:nvSpPr>
            <p:spPr bwMode="auto">
              <a:xfrm>
                <a:off x="3851642" y="6130925"/>
                <a:ext cx="98425" cy="96838"/>
              </a:xfrm>
              <a:custGeom>
                <a:avLst/>
                <a:gdLst>
                  <a:gd name="T0" fmla="*/ 56 w 123"/>
                  <a:gd name="T1" fmla="*/ 2 h 123"/>
                  <a:gd name="T2" fmla="*/ 62 w 123"/>
                  <a:gd name="T3" fmla="*/ 0 h 123"/>
                  <a:gd name="T4" fmla="*/ 65 w 123"/>
                  <a:gd name="T5" fmla="*/ 2 h 123"/>
                  <a:gd name="T6" fmla="*/ 123 w 123"/>
                  <a:gd name="T7" fmla="*/ 116 h 123"/>
                  <a:gd name="T8" fmla="*/ 121 w 123"/>
                  <a:gd name="T9" fmla="*/ 121 h 123"/>
                  <a:gd name="T10" fmla="*/ 117 w 123"/>
                  <a:gd name="T11" fmla="*/ 123 h 123"/>
                  <a:gd name="T12" fmla="*/ 6 w 123"/>
                  <a:gd name="T13" fmla="*/ 123 h 123"/>
                  <a:gd name="T14" fmla="*/ 0 w 123"/>
                  <a:gd name="T15" fmla="*/ 121 h 123"/>
                  <a:gd name="T16" fmla="*/ 0 w 123"/>
                  <a:gd name="T17" fmla="*/ 116 h 123"/>
                  <a:gd name="T18" fmla="*/ 56 w 123"/>
                  <a:gd name="T19" fmla="*/ 2 h 123"/>
                  <a:gd name="T20" fmla="*/ 10 w 123"/>
                  <a:gd name="T21" fmla="*/ 121 h 123"/>
                  <a:gd name="T22" fmla="*/ 6 w 123"/>
                  <a:gd name="T23" fmla="*/ 112 h 123"/>
                  <a:gd name="T24" fmla="*/ 117 w 123"/>
                  <a:gd name="T25" fmla="*/ 112 h 123"/>
                  <a:gd name="T26" fmla="*/ 112 w 123"/>
                  <a:gd name="T27" fmla="*/ 121 h 123"/>
                  <a:gd name="T28" fmla="*/ 56 w 123"/>
                  <a:gd name="T29" fmla="*/ 8 h 123"/>
                  <a:gd name="T30" fmla="*/ 65 w 123"/>
                  <a:gd name="T31" fmla="*/ 8 h 123"/>
                  <a:gd name="T32" fmla="*/ 10 w 123"/>
                  <a:gd name="T33" fmla="*/ 12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3" h="123">
                    <a:moveTo>
                      <a:pt x="56" y="2"/>
                    </a:moveTo>
                    <a:lnTo>
                      <a:pt x="62" y="0"/>
                    </a:lnTo>
                    <a:lnTo>
                      <a:pt x="65" y="2"/>
                    </a:lnTo>
                    <a:lnTo>
                      <a:pt x="123" y="116"/>
                    </a:lnTo>
                    <a:lnTo>
                      <a:pt x="121" y="121"/>
                    </a:lnTo>
                    <a:lnTo>
                      <a:pt x="117" y="123"/>
                    </a:lnTo>
                    <a:lnTo>
                      <a:pt x="6" y="123"/>
                    </a:lnTo>
                    <a:lnTo>
                      <a:pt x="0" y="121"/>
                    </a:lnTo>
                    <a:lnTo>
                      <a:pt x="0" y="116"/>
                    </a:lnTo>
                    <a:lnTo>
                      <a:pt x="56" y="2"/>
                    </a:lnTo>
                    <a:close/>
                    <a:moveTo>
                      <a:pt x="10" y="121"/>
                    </a:moveTo>
                    <a:lnTo>
                      <a:pt x="6" y="112"/>
                    </a:lnTo>
                    <a:lnTo>
                      <a:pt x="117" y="112"/>
                    </a:lnTo>
                    <a:lnTo>
                      <a:pt x="112" y="121"/>
                    </a:lnTo>
                    <a:lnTo>
                      <a:pt x="56" y="8"/>
                    </a:lnTo>
                    <a:lnTo>
                      <a:pt x="65" y="8"/>
                    </a:lnTo>
                    <a:lnTo>
                      <a:pt x="10" y="121"/>
                    </a:lnTo>
                    <a:close/>
                  </a:path>
                </a:pathLst>
              </a:custGeom>
              <a:solidFill>
                <a:srgbClr val="98B954"/>
              </a:solidFill>
              <a:ln w="1588">
                <a:solidFill>
                  <a:srgbClr val="98B95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1" name="Rectangle 213"/>
              <p:cNvSpPr>
                <a:spLocks noChangeArrowheads="1"/>
              </p:cNvSpPr>
              <p:nvPr/>
            </p:nvSpPr>
            <p:spPr bwMode="auto">
              <a:xfrm>
                <a:off x="4048492" y="6072188"/>
                <a:ext cx="388283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0.5m</a:t>
                </a: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Freeform 214"/>
              <p:cNvSpPr>
                <a:spLocks/>
              </p:cNvSpPr>
              <p:nvPr/>
            </p:nvSpPr>
            <p:spPr bwMode="auto">
              <a:xfrm>
                <a:off x="3764330" y="6361113"/>
                <a:ext cx="271463" cy="26988"/>
              </a:xfrm>
              <a:custGeom>
                <a:avLst/>
                <a:gdLst>
                  <a:gd name="T0" fmla="*/ 17 w 341"/>
                  <a:gd name="T1" fmla="*/ 0 h 35"/>
                  <a:gd name="T2" fmla="*/ 324 w 341"/>
                  <a:gd name="T3" fmla="*/ 0 h 35"/>
                  <a:gd name="T4" fmla="*/ 330 w 341"/>
                  <a:gd name="T5" fmla="*/ 0 h 35"/>
                  <a:gd name="T6" fmla="*/ 336 w 341"/>
                  <a:gd name="T7" fmla="*/ 4 h 35"/>
                  <a:gd name="T8" fmla="*/ 340 w 341"/>
                  <a:gd name="T9" fmla="*/ 10 h 35"/>
                  <a:gd name="T10" fmla="*/ 341 w 341"/>
                  <a:gd name="T11" fmla="*/ 18 h 35"/>
                  <a:gd name="T12" fmla="*/ 340 w 341"/>
                  <a:gd name="T13" fmla="*/ 23 h 35"/>
                  <a:gd name="T14" fmla="*/ 336 w 341"/>
                  <a:gd name="T15" fmla="*/ 29 h 35"/>
                  <a:gd name="T16" fmla="*/ 330 w 341"/>
                  <a:gd name="T17" fmla="*/ 33 h 35"/>
                  <a:gd name="T18" fmla="*/ 324 w 341"/>
                  <a:gd name="T19" fmla="*/ 35 h 35"/>
                  <a:gd name="T20" fmla="*/ 17 w 341"/>
                  <a:gd name="T21" fmla="*/ 35 h 35"/>
                  <a:gd name="T22" fmla="*/ 9 w 341"/>
                  <a:gd name="T23" fmla="*/ 33 h 35"/>
                  <a:gd name="T24" fmla="*/ 4 w 341"/>
                  <a:gd name="T25" fmla="*/ 29 h 35"/>
                  <a:gd name="T26" fmla="*/ 0 w 341"/>
                  <a:gd name="T27" fmla="*/ 23 h 35"/>
                  <a:gd name="T28" fmla="*/ 0 w 341"/>
                  <a:gd name="T29" fmla="*/ 18 h 35"/>
                  <a:gd name="T30" fmla="*/ 0 w 341"/>
                  <a:gd name="T31" fmla="*/ 10 h 35"/>
                  <a:gd name="T32" fmla="*/ 4 w 341"/>
                  <a:gd name="T33" fmla="*/ 4 h 35"/>
                  <a:gd name="T34" fmla="*/ 9 w 341"/>
                  <a:gd name="T35" fmla="*/ 0 h 35"/>
                  <a:gd name="T36" fmla="*/ 17 w 341"/>
                  <a:gd name="T37" fmla="*/ 0 h 35"/>
                  <a:gd name="T38" fmla="*/ 17 w 341"/>
                  <a:gd name="T3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5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4"/>
                    </a:lnTo>
                    <a:lnTo>
                      <a:pt x="340" y="10"/>
                    </a:lnTo>
                    <a:lnTo>
                      <a:pt x="341" y="18"/>
                    </a:lnTo>
                    <a:lnTo>
                      <a:pt x="340" y="23"/>
                    </a:lnTo>
                    <a:lnTo>
                      <a:pt x="336" y="29"/>
                    </a:lnTo>
                    <a:lnTo>
                      <a:pt x="330" y="33"/>
                    </a:lnTo>
                    <a:lnTo>
                      <a:pt x="324" y="35"/>
                    </a:lnTo>
                    <a:lnTo>
                      <a:pt x="17" y="35"/>
                    </a:lnTo>
                    <a:lnTo>
                      <a:pt x="9" y="33"/>
                    </a:lnTo>
                    <a:lnTo>
                      <a:pt x="4" y="29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7D60A0"/>
              </a:solidFill>
              <a:ln w="1588">
                <a:solidFill>
                  <a:srgbClr val="7D6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3" name="Freeform 215"/>
              <p:cNvSpPr>
                <a:spLocks noEditPoints="1"/>
              </p:cNvSpPr>
              <p:nvPr/>
            </p:nvSpPr>
            <p:spPr bwMode="auto">
              <a:xfrm>
                <a:off x="3856405" y="6329363"/>
                <a:ext cx="88900" cy="88900"/>
              </a:xfrm>
              <a:custGeom>
                <a:avLst/>
                <a:gdLst>
                  <a:gd name="T0" fmla="*/ 111 w 111"/>
                  <a:gd name="T1" fmla="*/ 111 h 111"/>
                  <a:gd name="T2" fmla="*/ 0 w 111"/>
                  <a:gd name="T3" fmla="*/ 0 h 111"/>
                  <a:gd name="T4" fmla="*/ 111 w 111"/>
                  <a:gd name="T5" fmla="*/ 111 h 111"/>
                  <a:gd name="T6" fmla="*/ 0 w 111"/>
                  <a:gd name="T7" fmla="*/ 111 h 111"/>
                  <a:gd name="T8" fmla="*/ 111 w 111"/>
                  <a:gd name="T9" fmla="*/ 0 h 111"/>
                  <a:gd name="T10" fmla="*/ 0 w 111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11">
                    <a:moveTo>
                      <a:pt x="111" y="111"/>
                    </a:moveTo>
                    <a:lnTo>
                      <a:pt x="0" y="0"/>
                    </a:lnTo>
                    <a:lnTo>
                      <a:pt x="111" y="111"/>
                    </a:lnTo>
                    <a:close/>
                    <a:moveTo>
                      <a:pt x="0" y="111"/>
                    </a:moveTo>
                    <a:lnTo>
                      <a:pt x="111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4" name="Freeform 216"/>
              <p:cNvSpPr>
                <a:spLocks noEditPoints="1"/>
              </p:cNvSpPr>
              <p:nvPr/>
            </p:nvSpPr>
            <p:spPr bwMode="auto">
              <a:xfrm>
                <a:off x="3851642" y="6326188"/>
                <a:ext cx="96838" cy="95250"/>
              </a:xfrm>
              <a:custGeom>
                <a:avLst/>
                <a:gdLst>
                  <a:gd name="T0" fmla="*/ 112 w 121"/>
                  <a:gd name="T1" fmla="*/ 121 h 121"/>
                  <a:gd name="T2" fmla="*/ 0 w 121"/>
                  <a:gd name="T3" fmla="*/ 10 h 121"/>
                  <a:gd name="T4" fmla="*/ 10 w 121"/>
                  <a:gd name="T5" fmla="*/ 0 h 121"/>
                  <a:gd name="T6" fmla="*/ 121 w 121"/>
                  <a:gd name="T7" fmla="*/ 112 h 121"/>
                  <a:gd name="T8" fmla="*/ 112 w 121"/>
                  <a:gd name="T9" fmla="*/ 121 h 121"/>
                  <a:gd name="T10" fmla="*/ 0 w 121"/>
                  <a:gd name="T11" fmla="*/ 112 h 121"/>
                  <a:gd name="T12" fmla="*/ 112 w 121"/>
                  <a:gd name="T13" fmla="*/ 0 h 121"/>
                  <a:gd name="T14" fmla="*/ 121 w 121"/>
                  <a:gd name="T15" fmla="*/ 10 h 121"/>
                  <a:gd name="T16" fmla="*/ 10 w 121"/>
                  <a:gd name="T17" fmla="*/ 121 h 121"/>
                  <a:gd name="T18" fmla="*/ 0 w 121"/>
                  <a:gd name="T19" fmla="*/ 11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121">
                    <a:moveTo>
                      <a:pt x="112" y="121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121" y="112"/>
                    </a:lnTo>
                    <a:lnTo>
                      <a:pt x="112" y="121"/>
                    </a:lnTo>
                    <a:close/>
                    <a:moveTo>
                      <a:pt x="0" y="112"/>
                    </a:moveTo>
                    <a:lnTo>
                      <a:pt x="112" y="0"/>
                    </a:lnTo>
                    <a:lnTo>
                      <a:pt x="121" y="10"/>
                    </a:lnTo>
                    <a:lnTo>
                      <a:pt x="10" y="121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7D60A0"/>
              </a:solidFill>
              <a:ln w="1588">
                <a:solidFill>
                  <a:srgbClr val="7D6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5" name="Rectangle 217"/>
              <p:cNvSpPr>
                <a:spLocks noChangeArrowheads="1"/>
              </p:cNvSpPr>
              <p:nvPr/>
            </p:nvSpPr>
            <p:spPr bwMode="auto">
              <a:xfrm>
                <a:off x="4048492" y="6265863"/>
                <a:ext cx="388283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0.6m</a:t>
                </a:r>
                <a:endPara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218"/>
              <p:cNvSpPr>
                <a:spLocks/>
              </p:cNvSpPr>
              <p:nvPr/>
            </p:nvSpPr>
            <p:spPr bwMode="auto">
              <a:xfrm>
                <a:off x="3764330" y="6554788"/>
                <a:ext cx="271463" cy="26988"/>
              </a:xfrm>
              <a:custGeom>
                <a:avLst/>
                <a:gdLst>
                  <a:gd name="T0" fmla="*/ 17 w 341"/>
                  <a:gd name="T1" fmla="*/ 0 h 35"/>
                  <a:gd name="T2" fmla="*/ 324 w 341"/>
                  <a:gd name="T3" fmla="*/ 0 h 35"/>
                  <a:gd name="T4" fmla="*/ 330 w 341"/>
                  <a:gd name="T5" fmla="*/ 0 h 35"/>
                  <a:gd name="T6" fmla="*/ 336 w 341"/>
                  <a:gd name="T7" fmla="*/ 4 h 35"/>
                  <a:gd name="T8" fmla="*/ 340 w 341"/>
                  <a:gd name="T9" fmla="*/ 10 h 35"/>
                  <a:gd name="T10" fmla="*/ 341 w 341"/>
                  <a:gd name="T11" fmla="*/ 18 h 35"/>
                  <a:gd name="T12" fmla="*/ 340 w 341"/>
                  <a:gd name="T13" fmla="*/ 23 h 35"/>
                  <a:gd name="T14" fmla="*/ 336 w 341"/>
                  <a:gd name="T15" fmla="*/ 29 h 35"/>
                  <a:gd name="T16" fmla="*/ 330 w 341"/>
                  <a:gd name="T17" fmla="*/ 33 h 35"/>
                  <a:gd name="T18" fmla="*/ 324 w 341"/>
                  <a:gd name="T19" fmla="*/ 35 h 35"/>
                  <a:gd name="T20" fmla="*/ 17 w 341"/>
                  <a:gd name="T21" fmla="*/ 35 h 35"/>
                  <a:gd name="T22" fmla="*/ 9 w 341"/>
                  <a:gd name="T23" fmla="*/ 33 h 35"/>
                  <a:gd name="T24" fmla="*/ 4 w 341"/>
                  <a:gd name="T25" fmla="*/ 29 h 35"/>
                  <a:gd name="T26" fmla="*/ 0 w 341"/>
                  <a:gd name="T27" fmla="*/ 23 h 35"/>
                  <a:gd name="T28" fmla="*/ 0 w 341"/>
                  <a:gd name="T29" fmla="*/ 18 h 35"/>
                  <a:gd name="T30" fmla="*/ 0 w 341"/>
                  <a:gd name="T31" fmla="*/ 10 h 35"/>
                  <a:gd name="T32" fmla="*/ 4 w 341"/>
                  <a:gd name="T33" fmla="*/ 4 h 35"/>
                  <a:gd name="T34" fmla="*/ 9 w 341"/>
                  <a:gd name="T35" fmla="*/ 0 h 35"/>
                  <a:gd name="T36" fmla="*/ 17 w 341"/>
                  <a:gd name="T37" fmla="*/ 0 h 35"/>
                  <a:gd name="T38" fmla="*/ 17 w 341"/>
                  <a:gd name="T3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5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4"/>
                    </a:lnTo>
                    <a:lnTo>
                      <a:pt x="340" y="10"/>
                    </a:lnTo>
                    <a:lnTo>
                      <a:pt x="341" y="18"/>
                    </a:lnTo>
                    <a:lnTo>
                      <a:pt x="340" y="23"/>
                    </a:lnTo>
                    <a:lnTo>
                      <a:pt x="336" y="29"/>
                    </a:lnTo>
                    <a:lnTo>
                      <a:pt x="330" y="33"/>
                    </a:lnTo>
                    <a:lnTo>
                      <a:pt x="324" y="35"/>
                    </a:lnTo>
                    <a:lnTo>
                      <a:pt x="17" y="35"/>
                    </a:lnTo>
                    <a:lnTo>
                      <a:pt x="9" y="33"/>
                    </a:lnTo>
                    <a:lnTo>
                      <a:pt x="4" y="29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6AAC5"/>
              </a:solidFill>
              <a:ln w="1588">
                <a:solidFill>
                  <a:srgbClr val="46AAC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7" name="Freeform 219"/>
              <p:cNvSpPr>
                <a:spLocks noEditPoints="1"/>
              </p:cNvSpPr>
              <p:nvPr/>
            </p:nvSpPr>
            <p:spPr bwMode="auto">
              <a:xfrm>
                <a:off x="3856405" y="6523038"/>
                <a:ext cx="88900" cy="88900"/>
              </a:xfrm>
              <a:custGeom>
                <a:avLst/>
                <a:gdLst>
                  <a:gd name="T0" fmla="*/ 111 w 111"/>
                  <a:gd name="T1" fmla="*/ 111 h 111"/>
                  <a:gd name="T2" fmla="*/ 0 w 111"/>
                  <a:gd name="T3" fmla="*/ 0 h 111"/>
                  <a:gd name="T4" fmla="*/ 111 w 111"/>
                  <a:gd name="T5" fmla="*/ 111 h 111"/>
                  <a:gd name="T6" fmla="*/ 56 w 111"/>
                  <a:gd name="T7" fmla="*/ 0 h 111"/>
                  <a:gd name="T8" fmla="*/ 56 w 111"/>
                  <a:gd name="T9" fmla="*/ 111 h 111"/>
                  <a:gd name="T10" fmla="*/ 56 w 111"/>
                  <a:gd name="T11" fmla="*/ 0 h 111"/>
                  <a:gd name="T12" fmla="*/ 0 w 111"/>
                  <a:gd name="T13" fmla="*/ 111 h 111"/>
                  <a:gd name="T14" fmla="*/ 111 w 111"/>
                  <a:gd name="T15" fmla="*/ 0 h 111"/>
                  <a:gd name="T16" fmla="*/ 0 w 111"/>
                  <a:gd name="T17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111">
                    <a:moveTo>
                      <a:pt x="111" y="111"/>
                    </a:moveTo>
                    <a:lnTo>
                      <a:pt x="0" y="0"/>
                    </a:lnTo>
                    <a:lnTo>
                      <a:pt x="111" y="111"/>
                    </a:lnTo>
                    <a:close/>
                    <a:moveTo>
                      <a:pt x="56" y="0"/>
                    </a:moveTo>
                    <a:lnTo>
                      <a:pt x="56" y="111"/>
                    </a:lnTo>
                    <a:lnTo>
                      <a:pt x="56" y="0"/>
                    </a:lnTo>
                    <a:close/>
                    <a:moveTo>
                      <a:pt x="0" y="111"/>
                    </a:moveTo>
                    <a:lnTo>
                      <a:pt x="111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8" name="Freeform 220"/>
              <p:cNvSpPr>
                <a:spLocks noEditPoints="1"/>
              </p:cNvSpPr>
              <p:nvPr/>
            </p:nvSpPr>
            <p:spPr bwMode="auto">
              <a:xfrm>
                <a:off x="3851642" y="6519863"/>
                <a:ext cx="96838" cy="95250"/>
              </a:xfrm>
              <a:custGeom>
                <a:avLst/>
                <a:gdLst>
                  <a:gd name="T0" fmla="*/ 112 w 121"/>
                  <a:gd name="T1" fmla="*/ 121 h 121"/>
                  <a:gd name="T2" fmla="*/ 0 w 121"/>
                  <a:gd name="T3" fmla="*/ 10 h 121"/>
                  <a:gd name="T4" fmla="*/ 10 w 121"/>
                  <a:gd name="T5" fmla="*/ 0 h 121"/>
                  <a:gd name="T6" fmla="*/ 121 w 121"/>
                  <a:gd name="T7" fmla="*/ 111 h 121"/>
                  <a:gd name="T8" fmla="*/ 112 w 121"/>
                  <a:gd name="T9" fmla="*/ 121 h 121"/>
                  <a:gd name="T10" fmla="*/ 67 w 121"/>
                  <a:gd name="T11" fmla="*/ 6 h 121"/>
                  <a:gd name="T12" fmla="*/ 67 w 121"/>
                  <a:gd name="T13" fmla="*/ 117 h 121"/>
                  <a:gd name="T14" fmla="*/ 56 w 121"/>
                  <a:gd name="T15" fmla="*/ 117 h 121"/>
                  <a:gd name="T16" fmla="*/ 56 w 121"/>
                  <a:gd name="T17" fmla="*/ 6 h 121"/>
                  <a:gd name="T18" fmla="*/ 67 w 121"/>
                  <a:gd name="T19" fmla="*/ 6 h 121"/>
                  <a:gd name="T20" fmla="*/ 0 w 121"/>
                  <a:gd name="T21" fmla="*/ 111 h 121"/>
                  <a:gd name="T22" fmla="*/ 112 w 121"/>
                  <a:gd name="T23" fmla="*/ 0 h 121"/>
                  <a:gd name="T24" fmla="*/ 121 w 121"/>
                  <a:gd name="T25" fmla="*/ 10 h 121"/>
                  <a:gd name="T26" fmla="*/ 10 w 121"/>
                  <a:gd name="T27" fmla="*/ 121 h 121"/>
                  <a:gd name="T28" fmla="*/ 0 w 121"/>
                  <a:gd name="T2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1" h="121">
                    <a:moveTo>
                      <a:pt x="112" y="121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121" y="111"/>
                    </a:lnTo>
                    <a:lnTo>
                      <a:pt x="112" y="121"/>
                    </a:lnTo>
                    <a:close/>
                    <a:moveTo>
                      <a:pt x="67" y="6"/>
                    </a:moveTo>
                    <a:lnTo>
                      <a:pt x="67" y="117"/>
                    </a:lnTo>
                    <a:lnTo>
                      <a:pt x="56" y="117"/>
                    </a:lnTo>
                    <a:lnTo>
                      <a:pt x="56" y="6"/>
                    </a:lnTo>
                    <a:lnTo>
                      <a:pt x="67" y="6"/>
                    </a:lnTo>
                    <a:close/>
                    <a:moveTo>
                      <a:pt x="0" y="111"/>
                    </a:moveTo>
                    <a:lnTo>
                      <a:pt x="112" y="0"/>
                    </a:lnTo>
                    <a:lnTo>
                      <a:pt x="121" y="10"/>
                    </a:lnTo>
                    <a:lnTo>
                      <a:pt x="10" y="12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46AAC5"/>
              </a:solidFill>
              <a:ln w="1588">
                <a:solidFill>
                  <a:srgbClr val="46AAC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89" name="Rectangle 221"/>
              <p:cNvSpPr>
                <a:spLocks noChangeArrowheads="1"/>
              </p:cNvSpPr>
              <p:nvPr/>
            </p:nvSpPr>
            <p:spPr bwMode="auto">
              <a:xfrm>
                <a:off x="4048492" y="6461126"/>
                <a:ext cx="388283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0.7m</a:t>
                </a:r>
                <a:endPara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635096" y="5191780"/>
                <a:ext cx="89981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Arial Narrow" panose="020B0606020202030204" pitchFamily="34" charset="0"/>
                  </a:rPr>
                  <a:t>Shield</a:t>
                </a:r>
              </a:p>
              <a:p>
                <a:pPr algn="ctr"/>
                <a:r>
                  <a:rPr lang="en-US" sz="1200" b="1" dirty="0" smtClean="0">
                    <a:latin typeface="Arial Narrow" panose="020B0606020202030204" pitchFamily="34" charset="0"/>
                  </a:rPr>
                  <a:t>thickness:</a:t>
                </a:r>
                <a:endParaRPr lang="en-US" sz="1200" b="1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76200" y="217705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= 2.5m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62000" y="5953780"/>
            <a:ext cx="7620000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Result: Want </a:t>
            </a:r>
            <a:r>
              <a:rPr lang="en-US" sz="28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sz="2800" baseline="-25000" dirty="0" err="1" smtClean="0">
                <a:solidFill>
                  <a:srgbClr val="C00000"/>
                </a:solidFill>
              </a:rPr>
              <a:t>shield</a:t>
            </a:r>
            <a:r>
              <a:rPr lang="en-US" sz="2800" dirty="0" smtClean="0">
                <a:solidFill>
                  <a:srgbClr val="C00000"/>
                </a:solidFill>
              </a:rPr>
              <a:t> / R</a:t>
            </a:r>
            <a:r>
              <a:rPr lang="en-US" sz="2800" baseline="-25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 &lt; ~20% for </a:t>
            </a:r>
            <a:r>
              <a:rPr lang="en-US" sz="2800" dirty="0" err="1" smtClean="0">
                <a:solidFill>
                  <a:srgbClr val="C00000"/>
                </a:solidFill>
              </a:rPr>
              <a:t>Q</a:t>
            </a:r>
            <a:r>
              <a:rPr lang="en-US" sz="2800" baseline="-25000" dirty="0" err="1" smtClean="0">
                <a:solidFill>
                  <a:srgbClr val="C00000"/>
                </a:solidFill>
              </a:rPr>
              <a:t>eng</a:t>
            </a:r>
            <a:r>
              <a:rPr lang="en-US" sz="2800" dirty="0" smtClean="0">
                <a:solidFill>
                  <a:srgbClr val="C00000"/>
                </a:solidFill>
              </a:rPr>
              <a:t> &gt; 1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HTS-ST Plasma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Fix </a:t>
            </a:r>
            <a:r>
              <a:rPr lang="en-US" dirty="0"/>
              <a:t>plasma major radius </a:t>
            </a:r>
            <a:r>
              <a:rPr lang="en-US" dirty="0" smtClean="0"/>
              <a:t>at </a:t>
            </a:r>
            <a:r>
              <a:rPr lang="en-US" dirty="0"/>
              <a:t>R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 smtClean="0"/>
              <a:t>2.5-3m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Chosen to be large </a:t>
            </a:r>
            <a:r>
              <a:rPr lang="en-US" dirty="0"/>
              <a:t>enough </a:t>
            </a:r>
            <a:r>
              <a:rPr lang="en-US" dirty="0" smtClean="0"/>
              <a:t>to allow space for HTS neutron shield </a:t>
            </a:r>
            <a:r>
              <a:rPr lang="en-US" dirty="0"/>
              <a:t>and </a:t>
            </a:r>
            <a:r>
              <a:rPr lang="en-US" dirty="0" smtClean="0"/>
              <a:t>access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eng</a:t>
            </a:r>
            <a:r>
              <a:rPr lang="en-US" dirty="0" smtClean="0"/>
              <a:t> </a:t>
            </a:r>
            <a:r>
              <a:rPr lang="en-US" dirty="0"/>
              <a:t>&gt; 1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Inboard plasma/FW gap = 4cm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Use 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 dependent </a:t>
            </a:r>
            <a:r>
              <a:rPr lang="en-US" dirty="0" smtClean="0">
                <a:latin typeface="Symbol" panose="05050102010706020507" pitchFamily="18" charset="2"/>
              </a:rPr>
              <a:t>k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),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(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) (see next slide)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Greenwald fraction = 0.8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q* </a:t>
            </a:r>
            <a:r>
              <a:rPr lang="en-US" dirty="0"/>
              <a:t>not </a:t>
            </a:r>
            <a:r>
              <a:rPr lang="en-US" dirty="0" smtClean="0"/>
              <a:t>constrained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q</a:t>
            </a:r>
            <a:r>
              <a:rPr lang="en-US" dirty="0" smtClean="0"/>
              <a:t>* is better 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-invariant than q</a:t>
            </a:r>
            <a:r>
              <a:rPr lang="en-US" baseline="-25000" dirty="0" smtClean="0"/>
              <a:t>95</a:t>
            </a:r>
            <a:r>
              <a:rPr lang="en-US" dirty="0" smtClean="0"/>
              <a:t> for current limit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Want to operate with q* &gt; 3 to reduce </a:t>
            </a:r>
            <a:r>
              <a:rPr lang="en-US" dirty="0" err="1" smtClean="0"/>
              <a:t>disruptivity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0.5MeV NNBI for heating/CD – fixed P</a:t>
            </a:r>
            <a:r>
              <a:rPr lang="en-US" baseline="-25000" dirty="0" smtClean="0"/>
              <a:t>NBI</a:t>
            </a:r>
            <a:r>
              <a:rPr lang="en-US" dirty="0" smtClean="0"/>
              <a:t> = 50MW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adjusted to achieve full non-inductive CD</a:t>
            </a:r>
          </a:p>
        </p:txBody>
      </p:sp>
    </p:spTree>
    <p:extLst>
      <p:ext uri="{BB962C8B-B14F-4D97-AF65-F5344CB8AC3E}">
        <p14:creationId xmlns:p14="http://schemas.microsoft.com/office/powerpoint/2010/main" val="2692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Aspect ratio dependence of limits: </a:t>
            </a:r>
            <a:r>
              <a:rPr lang="en-US" sz="3200" b="1" dirty="0" smtClean="0">
                <a:latin typeface="Symbol" panose="05050102010706020507" pitchFamily="18" charset="2"/>
              </a:rPr>
              <a:t>k</a:t>
            </a:r>
            <a:r>
              <a:rPr lang="en-US" sz="3200" b="1" dirty="0" smtClean="0"/>
              <a:t>(</a:t>
            </a:r>
            <a:r>
              <a:rPr lang="en-US" sz="3200" b="1" dirty="0" smtClean="0">
                <a:latin typeface="Symbol" panose="05050102010706020507" pitchFamily="18" charset="2"/>
              </a:rPr>
              <a:t>e</a:t>
            </a:r>
            <a:r>
              <a:rPr lang="en-US" sz="3200" b="1" dirty="0" smtClean="0"/>
              <a:t>), </a:t>
            </a:r>
            <a:r>
              <a:rPr lang="en-US" sz="3200" b="1" dirty="0" err="1" smtClean="0">
                <a:latin typeface="Symbol" panose="05050102010706020507" pitchFamily="18" charset="2"/>
              </a:rPr>
              <a:t>b</a:t>
            </a:r>
            <a:r>
              <a:rPr lang="en-US" sz="3200" b="1" baseline="-25000" dirty="0" err="1" smtClean="0"/>
              <a:t>N</a:t>
            </a:r>
            <a:r>
              <a:rPr lang="en-US" sz="3200" b="1" dirty="0" smtClean="0"/>
              <a:t>(</a:t>
            </a:r>
            <a:r>
              <a:rPr lang="en-US" sz="3200" b="1" dirty="0" smtClean="0">
                <a:latin typeface="Symbol" panose="05050102010706020507" pitchFamily="18" charset="2"/>
              </a:rPr>
              <a:t>e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5800" y="1219200"/>
            <a:ext cx="464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NSTX data at low-A (+ NSTX-U and ST-FNSF modelling)</a:t>
            </a:r>
          </a:p>
          <a:p>
            <a:r>
              <a:rPr lang="en-US" sz="2400" dirty="0" smtClean="0"/>
              <a:t>DIII-D and EAST for higher-A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k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1.4 for A  </a:t>
            </a:r>
            <a:r>
              <a:rPr lang="en-US" sz="2800" dirty="0" smtClean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267200" cy="257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6091535"/>
            <a:ext cx="106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e</a:t>
            </a:r>
            <a:r>
              <a:rPr lang="en-US" sz="2400" b="1" dirty="0" smtClean="0"/>
              <a:t> = A</a:t>
            </a:r>
            <a:r>
              <a:rPr lang="en-US" sz="2400" b="1" baseline="30000" dirty="0" smtClean="0"/>
              <a:t>-1</a:t>
            </a:r>
            <a:endParaRPr lang="en-US" sz="2400" b="1" baseline="30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95800" y="3200400"/>
            <a:ext cx="441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Profile-optimized </a:t>
            </a:r>
            <a:r>
              <a:rPr lang="en-US" sz="2400" b="1" dirty="0" smtClean="0"/>
              <a:t>no-wall</a:t>
            </a:r>
            <a:r>
              <a:rPr lang="en-US" sz="2400" dirty="0" smtClean="0"/>
              <a:t> stability limit at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BS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Arial"/>
                <a:cs typeface="Arial"/>
              </a:rPr>
              <a:t>≈</a:t>
            </a:r>
            <a:r>
              <a:rPr lang="en-US" sz="2400" dirty="0" smtClean="0"/>
              <a:t> 50%</a:t>
            </a:r>
          </a:p>
          <a:p>
            <a:pPr lvl="1"/>
            <a:r>
              <a:rPr lang="en-US" sz="2000" dirty="0" smtClean="0"/>
              <a:t>Menard </a:t>
            </a:r>
            <a:r>
              <a:rPr lang="en-US" sz="2000" dirty="0" err="1" smtClean="0"/>
              <a:t>PoP</a:t>
            </a:r>
            <a:r>
              <a:rPr lang="en-US" sz="2000" dirty="0" smtClean="0"/>
              <a:t> 2004</a:t>
            </a:r>
          </a:p>
          <a:p>
            <a:r>
              <a:rPr lang="en-US" sz="2400" dirty="0"/>
              <a:t> 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3.1 </a:t>
            </a:r>
            <a:r>
              <a:rPr lang="en-US" sz="2400" dirty="0">
                <a:sym typeface="Wingdings" panose="05000000000000000000" pitchFamily="2" charset="2"/>
              </a:rPr>
              <a:t>for A  </a:t>
            </a:r>
            <a:r>
              <a:rPr lang="en-US" sz="2400" dirty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400" dirty="0">
              <a:latin typeface="Symbol" panose="05050102010706020507" pitchFamily="18" charset="2"/>
            </a:endParaRPr>
          </a:p>
          <a:p>
            <a:pPr lvl="1"/>
            <a:endParaRPr lang="en-US" sz="20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96548"/>
            <a:ext cx="4191000" cy="24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86" y="5257800"/>
            <a:ext cx="3870714" cy="9950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HTS-ST engineering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Magnet constraints (T. Brown ST-HTS Pilot, K-DEMO)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</a:t>
            </a:r>
            <a:r>
              <a:rPr lang="en-US" dirty="0" smtClean="0"/>
              <a:t>aximum stress at TF magnet = 0.67-0.9GPa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Maximum effective TF current density = 65MA/m</a:t>
            </a:r>
            <a:r>
              <a:rPr lang="en-US" baseline="30000" dirty="0" smtClean="0"/>
              <a:t>2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OH at small R </a:t>
            </a:r>
            <a:r>
              <a:rPr lang="en-US" dirty="0" smtClean="0">
                <a:sym typeface="Wingdings" panose="05000000000000000000" pitchFamily="2" charset="2"/>
              </a:rPr>
              <a:t> higher</a:t>
            </a:r>
            <a:r>
              <a:rPr lang="en-US" dirty="0" smtClean="0"/>
              <a:t> </a:t>
            </a:r>
            <a:r>
              <a:rPr lang="en-US" dirty="0"/>
              <a:t>OH solenoid flux </a:t>
            </a:r>
            <a:r>
              <a:rPr lang="en-US" dirty="0" smtClean="0"/>
              <a:t>swing for </a:t>
            </a:r>
            <a:r>
              <a:rPr lang="en-US" dirty="0"/>
              <a:t>higher A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Shielding / blankets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Assume </a:t>
            </a:r>
            <a:r>
              <a:rPr lang="en-US" dirty="0"/>
              <a:t>HTS </a:t>
            </a:r>
            <a:r>
              <a:rPr lang="en-US" dirty="0" err="1"/>
              <a:t>fluence</a:t>
            </a:r>
            <a:r>
              <a:rPr lang="en-US" dirty="0"/>
              <a:t> limit of </a:t>
            </a:r>
            <a:r>
              <a:rPr lang="en-US" dirty="0" smtClean="0"/>
              <a:t>3x10</a:t>
            </a:r>
            <a:r>
              <a:rPr lang="en-US" baseline="30000" dirty="0" smtClean="0"/>
              <a:t>22</a:t>
            </a:r>
            <a:r>
              <a:rPr lang="en-US" dirty="0" smtClean="0"/>
              <a:t> - 10</a:t>
            </a:r>
            <a:r>
              <a:rPr lang="en-US" baseline="30000" dirty="0" smtClean="0"/>
              <a:t>23</a:t>
            </a:r>
            <a:r>
              <a:rPr lang="en-US" dirty="0" smtClean="0"/>
              <a:t> n/m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No/thin inboard blanket, ~1+ m thick outboard blanket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10x n-shielding factor per 15-16cm WC for HTS TF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Also </a:t>
            </a:r>
            <a:r>
              <a:rPr lang="en-US" dirty="0"/>
              <a:t>8cm </a:t>
            </a:r>
            <a:r>
              <a:rPr lang="en-US" dirty="0" smtClean="0"/>
              <a:t>inboard thermal </a:t>
            </a:r>
            <a:r>
              <a:rPr lang="en-US" dirty="0"/>
              <a:t>shield  + other </a:t>
            </a:r>
            <a:r>
              <a:rPr lang="en-US" dirty="0" smtClean="0"/>
              <a:t>standard </a:t>
            </a:r>
            <a:r>
              <a:rPr lang="en-US" dirty="0"/>
              <a:t>radial </a:t>
            </a:r>
            <a:r>
              <a:rPr lang="en-US" dirty="0" smtClean="0"/>
              <a:t>builds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Electrical system efficiency assumptions: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30</a:t>
            </a:r>
            <a:r>
              <a:rPr lang="en-US" dirty="0"/>
              <a:t>% wall plug efficiency for </a:t>
            </a:r>
            <a:r>
              <a:rPr lang="en-US" dirty="0" smtClean="0"/>
              <a:t>H&amp;CD - typical </a:t>
            </a:r>
            <a:r>
              <a:rPr lang="en-US" dirty="0"/>
              <a:t>of </a:t>
            </a:r>
            <a:r>
              <a:rPr lang="en-US" dirty="0" smtClean="0"/>
              <a:t>NNBI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45% thermal conversion </a:t>
            </a:r>
            <a:r>
              <a:rPr lang="en-US" dirty="0" smtClean="0"/>
              <a:t>efficiency - typical </a:t>
            </a:r>
            <a:r>
              <a:rPr lang="en-US" dirty="0"/>
              <a:t>of </a:t>
            </a:r>
            <a:r>
              <a:rPr lang="en-US" dirty="0" smtClean="0"/>
              <a:t>DCLL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Also include pumping, controls, other sub-systems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</a:t>
            </a:r>
            <a:r>
              <a:rPr lang="en-US" dirty="0" smtClean="0"/>
              <a:t>ee Pilot Plant NF 2011 paper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23144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Selection of HTS-ST device </a:t>
            </a:r>
            <a:r>
              <a:rPr lang="en-US" sz="3200" dirty="0" smtClean="0"/>
              <a:t>performance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94360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sz="2800" dirty="0" smtClean="0"/>
              <a:t>Decided </a:t>
            </a:r>
            <a:r>
              <a:rPr lang="en-US" sz="2800" dirty="0" smtClean="0"/>
              <a:t>w/ CCFE </a:t>
            </a:r>
            <a:r>
              <a:rPr lang="en-US" sz="2800" dirty="0" smtClean="0"/>
              <a:t>+ UW for HTS-ST to have goals of: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6MWy/m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neutron wall loading (peak) at outboard </a:t>
            </a:r>
            <a:r>
              <a:rPr lang="en-US" sz="2400" dirty="0" err="1" smtClean="0"/>
              <a:t>midplane</a:t>
            </a:r>
            <a:r>
              <a:rPr lang="en-US" sz="2400" dirty="0" smtClean="0"/>
              <a:t> AND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 ~ 1 – similar to previous PPPL Pilot Plant Study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Assume n-radiation damage limit of 3-4 </a:t>
            </a:r>
            <a:r>
              <a:rPr lang="en-US" sz="2400" dirty="0" smtClean="0">
                <a:latin typeface="Calibri"/>
              </a:rPr>
              <a:t>×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22</a:t>
            </a:r>
            <a:r>
              <a:rPr lang="en-US" sz="2400" dirty="0" smtClean="0"/>
              <a:t>/m</a:t>
            </a:r>
            <a:r>
              <a:rPr lang="en-US" sz="2400" baseline="30000" dirty="0" smtClean="0"/>
              <a:t>2</a:t>
            </a:r>
          </a:p>
          <a:p>
            <a:pPr lvl="2">
              <a:lnSpc>
                <a:spcPct val="95000"/>
              </a:lnSpc>
            </a:pPr>
            <a:r>
              <a:rPr lang="en-US" sz="2000" dirty="0" smtClean="0"/>
              <a:t>HTS already tested to this damage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range (see next slide)</a:t>
            </a:r>
          </a:p>
          <a:p>
            <a:pPr marL="457200" lvl="1" indent="0">
              <a:lnSpc>
                <a:spcPct val="95000"/>
              </a:lnSpc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WC s</a:t>
            </a:r>
            <a:r>
              <a:rPr lang="en-US" sz="2400" dirty="0" smtClean="0"/>
              <a:t>hield thickness ~ 60cm, 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/R = 0.2 </a:t>
            </a:r>
            <a:r>
              <a:rPr lang="en-US" sz="2400" dirty="0" smtClean="0">
                <a:sym typeface="Wingdings" panose="05000000000000000000" pitchFamily="2" charset="2"/>
              </a:rPr>
              <a:t> R</a:t>
            </a:r>
            <a:r>
              <a:rPr lang="en-US" sz="2400" baseline="-25000" dirty="0" smtClean="0">
                <a:sym typeface="Wingdings" panose="05000000000000000000" pitchFamily="2" charset="2"/>
              </a:rPr>
              <a:t>0</a:t>
            </a:r>
            <a:r>
              <a:rPr lang="en-US" sz="2400" dirty="0" smtClean="0">
                <a:sym typeface="Wingdings" panose="05000000000000000000" pitchFamily="2" charset="2"/>
              </a:rPr>
              <a:t> = 3m</a:t>
            </a:r>
            <a:endParaRPr lang="en-US" sz="2400" dirty="0" smtClean="0"/>
          </a:p>
          <a:p>
            <a:pPr>
              <a:lnSpc>
                <a:spcPct val="95000"/>
              </a:lnSpc>
            </a:pPr>
            <a:r>
              <a:rPr lang="en-US" sz="2800" dirty="0" smtClean="0"/>
              <a:t>With only outboard breeding, optimal A ~ 2.1-2.4</a:t>
            </a:r>
          </a:p>
          <a:p>
            <a:pPr>
              <a:lnSpc>
                <a:spcPct val="95000"/>
              </a:lnSpc>
            </a:pPr>
            <a:r>
              <a:rPr lang="en-US" sz="2800" dirty="0" smtClean="0"/>
              <a:t>But, for TBR ~ 1 probably need A ≤ 2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ym typeface="Wingdings" panose="05000000000000000000" pitchFamily="2" charset="2"/>
              </a:rPr>
              <a:t>chose </a:t>
            </a:r>
            <a:r>
              <a:rPr lang="en-US" sz="2800" dirty="0" smtClean="0">
                <a:sym typeface="Wingdings" panose="05000000000000000000" pitchFamily="2" charset="2"/>
              </a:rPr>
              <a:t>A=2</a:t>
            </a:r>
            <a:endParaRPr lang="en-US" sz="2800" dirty="0" smtClean="0"/>
          </a:p>
          <a:p>
            <a:pPr>
              <a:lnSpc>
                <a:spcPct val="95000"/>
              </a:lnSpc>
            </a:pPr>
            <a:r>
              <a:rPr lang="en-US" sz="2800" dirty="0" smtClean="0"/>
              <a:t>Chosen design point (so far):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R=3m,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4T, A=2, </a:t>
            </a:r>
            <a:r>
              <a:rPr lang="en-US" sz="2400" dirty="0" smtClean="0">
                <a:latin typeface="Symbol" panose="05050102010706020507" pitchFamily="18" charset="2"/>
              </a:rPr>
              <a:t>k</a:t>
            </a:r>
            <a:r>
              <a:rPr lang="en-US" sz="2400" dirty="0" smtClean="0"/>
              <a:t>=2.5, 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= 4.2 (~no-wall limit)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98y2</a:t>
            </a:r>
            <a:r>
              <a:rPr lang="en-US" sz="2400" dirty="0" smtClean="0"/>
              <a:t> ~ 1.7, 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Petty</a:t>
            </a:r>
            <a:r>
              <a:rPr lang="en-US" sz="2400" dirty="0" smtClean="0"/>
              <a:t> ~ 1.2-1.3, H</a:t>
            </a:r>
            <a:r>
              <a:rPr lang="en-US" sz="2400" baseline="-25000" dirty="0" smtClean="0"/>
              <a:t>ST</a:t>
            </a:r>
            <a:r>
              <a:rPr lang="en-US" sz="2400" dirty="0" smtClean="0"/>
              <a:t> ~ 0.7,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fusion</a:t>
            </a:r>
            <a:r>
              <a:rPr lang="en-US" sz="2400" dirty="0" smtClean="0"/>
              <a:t> ~ 500-600MW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80% Greenwald fraction, 50MW of 0.5-0.7 MeV NNBI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12MA, double-swing of small OH provides ~ 2-3MA</a:t>
            </a:r>
          </a:p>
          <a:p>
            <a:pPr lvl="1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F0BB535-EC4E-4FD0-8188-0B3827DB901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852908" y="304800"/>
            <a:ext cx="7452892" cy="2904685"/>
            <a:chOff x="482877" y="239771"/>
            <a:chExt cx="8280991" cy="322742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77" y="239771"/>
              <a:ext cx="8280991" cy="322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4038600" y="24384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505200" y="838200"/>
              <a:ext cx="597186" cy="228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077200" y="904874"/>
              <a:ext cx="533400" cy="3143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219200" y="3429000"/>
            <a:ext cx="6712268" cy="3051722"/>
            <a:chOff x="914399" y="3467199"/>
            <a:chExt cx="7458076" cy="3390802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3467199"/>
              <a:ext cx="7417949" cy="3390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3861373" y="4848274"/>
              <a:ext cx="482027" cy="10191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890448" y="4214838"/>
              <a:ext cx="482027" cy="5095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13798" y="49530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60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Long-leg </a:t>
            </a:r>
            <a:r>
              <a:rPr lang="en-US" sz="2800" dirty="0" err="1" smtClean="0"/>
              <a:t>divertor</a:t>
            </a:r>
            <a:r>
              <a:rPr lang="en-US" sz="2800" dirty="0"/>
              <a:t> </a:t>
            </a:r>
            <a:r>
              <a:rPr lang="en-US" sz="2800" dirty="0" smtClean="0"/>
              <a:t>aids heat flux reduction </a:t>
            </a:r>
            <a:r>
              <a:rPr lang="en-US" sz="2800" dirty="0" smtClean="0"/>
              <a:t>in HTS-ST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1599"/>
            <a:ext cx="4736555" cy="41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55" y="1028700"/>
            <a:ext cx="42957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4381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85800" y="5663183"/>
            <a:ext cx="4114800" cy="53770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800" b="1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kern="0" dirty="0">
                <a:solidFill>
                  <a:srgbClr val="2D2DB9"/>
                </a:solidFill>
                <a:latin typeface="Arial Narrow" panose="020B0606020202030204" pitchFamily="34" charset="0"/>
              </a:rPr>
              <a:t>~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 1mm, </a:t>
            </a:r>
            <a:r>
              <a:rPr lang="en-US" sz="1800" b="1" kern="0" dirty="0">
                <a:solidFill>
                  <a:srgbClr val="2D2DB9"/>
                </a:solidFill>
                <a:latin typeface="Arial Narrow" panose="020B0606020202030204" pitchFamily="34" charset="0"/>
              </a:rPr>
              <a:t>a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ssume S ≈ </a:t>
            </a:r>
            <a:r>
              <a:rPr lang="en-US" sz="1800" b="1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itchFamily="34" charset="0"/>
              </a:rPr>
              <a:t> (closed </a:t>
            </a:r>
            <a:r>
              <a:rPr lang="en-US" sz="1800" b="1" kern="0" dirty="0" err="1" smtClean="0">
                <a:solidFill>
                  <a:srgbClr val="2D2DB9"/>
                </a:solidFill>
                <a:latin typeface="Arial Narrow" panose="020B0606020202030204" pitchFamily="34" charset="0"/>
              </a:rPr>
              <a:t>divertor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)</a:t>
            </a:r>
            <a:endParaRPr lang="en-US" sz="1800" b="1" kern="0" baseline="-25000" dirty="0" smtClean="0">
              <a:solidFill>
                <a:srgbClr val="2D2DB9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600" b="1" kern="0" dirty="0" smtClean="0">
                <a:solidFill>
                  <a:srgbClr val="2D2DB9"/>
                </a:solidFill>
              </a:rPr>
              <a:t>(T. </a:t>
            </a:r>
            <a:r>
              <a:rPr lang="en-US" sz="1600" b="1" kern="0" dirty="0" err="1" smtClean="0">
                <a:solidFill>
                  <a:srgbClr val="2D2DB9"/>
                </a:solidFill>
              </a:rPr>
              <a:t>Eich</a:t>
            </a:r>
            <a:r>
              <a:rPr lang="en-US" sz="1600" b="1" kern="0" dirty="0" smtClean="0">
                <a:solidFill>
                  <a:srgbClr val="2D2DB9"/>
                </a:solidFill>
              </a:rPr>
              <a:t> </a:t>
            </a:r>
            <a:r>
              <a:rPr lang="en-US" sz="1600" b="1" kern="0" dirty="0">
                <a:solidFill>
                  <a:srgbClr val="2D2DB9"/>
                </a:solidFill>
              </a:rPr>
              <a:t>NF </a:t>
            </a:r>
            <a:r>
              <a:rPr lang="en-US" sz="1600" b="1" kern="0" dirty="0" smtClean="0">
                <a:solidFill>
                  <a:srgbClr val="2D2DB9"/>
                </a:solidFill>
              </a:rPr>
              <a:t>2013)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3571" y="6019800"/>
            <a:ext cx="418422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(Partial) detachment likely reduces peak q</a:t>
            </a:r>
            <a:r>
              <a:rPr lang="en-US" sz="1600" b="1" baseline="-25000" dirty="0" smtClean="0">
                <a:solidFill>
                  <a:srgbClr val="FF0000"/>
                </a:solidFill>
                <a:latin typeface="Helvetica" charset="0"/>
                <a:sym typeface="Symbol"/>
              </a:rPr>
              <a:t>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 by further factor of 2-4</a:t>
            </a:r>
            <a:endParaRPr lang="en-US" sz="1600" b="1" baseline="30000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also exhaust onto back of OB blanket</a:t>
            </a:r>
            <a:br>
              <a:rPr lang="en-US" dirty="0" smtClean="0"/>
            </a:br>
            <a:r>
              <a:rPr lang="en-US" sz="3100" i="1" dirty="0" smtClean="0"/>
              <a:t>(like vertical target in conventional </a:t>
            </a:r>
            <a:r>
              <a:rPr lang="en-US" sz="3100" i="1" dirty="0" err="1" smtClean="0"/>
              <a:t>divertor</a:t>
            </a:r>
            <a:r>
              <a:rPr lang="en-US" sz="3100" i="1" dirty="0" smtClean="0"/>
              <a:t>)</a:t>
            </a:r>
            <a:endParaRPr lang="en-US" sz="31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F0BB535-EC4E-4FD0-8188-0B3827DB901D}" type="slidenum">
              <a:rPr lang="en-US" smtClean="0"/>
              <a:t>77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1372334"/>
            <a:ext cx="4700649" cy="416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800" y="5663183"/>
            <a:ext cx="4114800" cy="53770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800" b="1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kern="0" dirty="0">
                <a:solidFill>
                  <a:srgbClr val="2D2DB9"/>
                </a:solidFill>
                <a:latin typeface="Arial Narrow" panose="020B0606020202030204" pitchFamily="34" charset="0"/>
              </a:rPr>
              <a:t>~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 1mm, </a:t>
            </a:r>
            <a:r>
              <a:rPr lang="en-US" sz="1800" b="1" kern="0" dirty="0">
                <a:solidFill>
                  <a:srgbClr val="2D2DB9"/>
                </a:solidFill>
                <a:latin typeface="Arial Narrow" panose="020B0606020202030204" pitchFamily="34" charset="0"/>
              </a:rPr>
              <a:t>a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ssume S ≈ </a:t>
            </a:r>
            <a:r>
              <a:rPr lang="en-US" sz="1800" b="1" kern="0" dirty="0" err="1" smtClean="0">
                <a:solidFill>
                  <a:srgbClr val="2D2DB9"/>
                </a:solidFill>
                <a:latin typeface="Symbol" panose="05050102010706020507" pitchFamily="18" charset="2"/>
              </a:rPr>
              <a:t>l</a:t>
            </a:r>
            <a:r>
              <a:rPr lang="en-US" sz="1800" b="1" kern="0" baseline="-25000" dirty="0" err="1" smtClean="0">
                <a:solidFill>
                  <a:srgbClr val="2D2DB9"/>
                </a:solidFill>
                <a:latin typeface="Arial Narrow" pitchFamily="34" charset="0"/>
              </a:rPr>
              <a:t>q</a:t>
            </a:r>
            <a:r>
              <a:rPr lang="en-US" sz="1800" b="1" kern="0" baseline="-25000" dirty="0" smtClean="0">
                <a:solidFill>
                  <a:srgbClr val="2D2DB9"/>
                </a:solidFill>
                <a:latin typeface="Arial Narrow" pitchFamily="34" charset="0"/>
              </a:rPr>
              <a:t> 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itchFamily="34" charset="0"/>
              </a:rPr>
              <a:t> (closed </a:t>
            </a:r>
            <a:r>
              <a:rPr lang="en-US" sz="1800" b="1" kern="0" dirty="0" err="1" smtClean="0">
                <a:solidFill>
                  <a:srgbClr val="2D2DB9"/>
                </a:solidFill>
                <a:latin typeface="Arial Narrow" panose="020B0606020202030204" pitchFamily="34" charset="0"/>
              </a:rPr>
              <a:t>divertor</a:t>
            </a:r>
            <a:r>
              <a:rPr lang="en-US" sz="1800" b="1" kern="0" dirty="0" smtClean="0">
                <a:solidFill>
                  <a:srgbClr val="2D2DB9"/>
                </a:solidFill>
                <a:latin typeface="Arial Narrow" panose="020B0606020202030204" pitchFamily="34" charset="0"/>
              </a:rPr>
              <a:t>)</a:t>
            </a:r>
            <a:endParaRPr lang="en-US" sz="1800" b="1" kern="0" baseline="-25000" dirty="0" smtClean="0">
              <a:solidFill>
                <a:srgbClr val="2D2DB9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600" b="1" kern="0" dirty="0" smtClean="0">
                <a:solidFill>
                  <a:srgbClr val="2D2DB9"/>
                </a:solidFill>
              </a:rPr>
              <a:t>(T. </a:t>
            </a:r>
            <a:r>
              <a:rPr lang="en-US" sz="1600" b="1" kern="0" dirty="0" err="1" smtClean="0">
                <a:solidFill>
                  <a:srgbClr val="2D2DB9"/>
                </a:solidFill>
              </a:rPr>
              <a:t>Eich</a:t>
            </a:r>
            <a:r>
              <a:rPr lang="en-US" sz="1600" b="1" kern="0" dirty="0" smtClean="0">
                <a:solidFill>
                  <a:srgbClr val="2D2DB9"/>
                </a:solidFill>
              </a:rPr>
              <a:t> </a:t>
            </a:r>
            <a:r>
              <a:rPr lang="en-US" sz="1600" b="1" kern="0" dirty="0">
                <a:solidFill>
                  <a:srgbClr val="2D2DB9"/>
                </a:solidFill>
              </a:rPr>
              <a:t>NF </a:t>
            </a:r>
            <a:r>
              <a:rPr lang="en-US" sz="1600" b="1" kern="0" dirty="0" smtClean="0">
                <a:solidFill>
                  <a:srgbClr val="2D2DB9"/>
                </a:solidFill>
              </a:rPr>
              <a:t>2013)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75" y="1066800"/>
            <a:ext cx="418237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79" y="4343400"/>
            <a:ext cx="4185762" cy="17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6800" y="6038469"/>
            <a:ext cx="41842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latin typeface="Helvetica" charset="0"/>
              </a:rPr>
              <a:t>(Partial) detachment likely reduces peak q</a:t>
            </a:r>
            <a:r>
              <a:rPr lang="en-US" b="1" baseline="-25000" dirty="0" smtClean="0">
                <a:solidFill>
                  <a:srgbClr val="FF0000"/>
                </a:solidFill>
                <a:latin typeface="Helvetica" charset="0"/>
                <a:sym typeface="Symbol"/>
              </a:rPr>
              <a:t>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</a:rPr>
              <a:t> by further factor of 2-4</a:t>
            </a:r>
            <a:endParaRPr lang="en-US" b="1" baseline="30000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208" y="5986046"/>
            <a:ext cx="807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3525" indent="-2803525"/>
            <a:r>
              <a:rPr lang="en-US" sz="1600" dirty="0"/>
              <a:t>OH located </a:t>
            </a:r>
            <a:r>
              <a:rPr lang="en-US" sz="1600" dirty="0" smtClean="0"/>
              <a:t>inside </a:t>
            </a:r>
            <a:r>
              <a:rPr lang="en-US" sz="1600" dirty="0"/>
              <a:t>of TF </a:t>
            </a:r>
            <a:r>
              <a:rPr lang="en-US" sz="1600" dirty="0" smtClean="0"/>
              <a:t>bore: </a:t>
            </a:r>
            <a:r>
              <a:rPr lang="en-US" sz="1600" dirty="0"/>
              <a:t>	</a:t>
            </a:r>
            <a:r>
              <a:rPr lang="en-US" sz="1600" dirty="0" smtClean="0"/>
              <a:t>854 Mpa Tresca stress with 4.0 B0 and 176.5 TF Bmax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15985" y="5726668"/>
            <a:ext cx="292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AR 2 device: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6214646"/>
            <a:ext cx="5135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OH flux:  2 Vs with 70 </a:t>
            </a:r>
            <a:r>
              <a:rPr lang="en-US" sz="1600" dirty="0" err="1" smtClean="0"/>
              <a:t>Jc</a:t>
            </a:r>
            <a:r>
              <a:rPr lang="en-US" sz="1600" dirty="0" smtClean="0"/>
              <a:t> solenoid and 19.8 T 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19693" r="51300" b="35024"/>
          <a:stretch/>
        </p:blipFill>
        <p:spPr bwMode="auto">
          <a:xfrm>
            <a:off x="1828800" y="1052307"/>
            <a:ext cx="70877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878435" y="2313452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8356" y="1897953"/>
            <a:ext cx="1497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dded space between OH and TF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13420" y="4633707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985" y="4252707"/>
            <a:ext cx="149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60 cm WC uses VV shield and shield in front of it.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99"/>
                </a:solidFill>
              </a:rPr>
              <a:t>T. Brown radial build (includes small OH)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2" t="23187" r="2304" b="13870"/>
          <a:stretch/>
        </p:blipFill>
        <p:spPr bwMode="auto">
          <a:xfrm>
            <a:off x="914400" y="1118736"/>
            <a:ext cx="7544763" cy="535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99"/>
                </a:solidFill>
              </a:rPr>
              <a:t>TF and OH magnet parameters vs. aspect ratio </a:t>
            </a:r>
          </a:p>
          <a:p>
            <a:pPr algn="ctr"/>
            <a:r>
              <a:rPr lang="en-US" sz="2800" b="1" dirty="0" smtClean="0">
                <a:solidFill>
                  <a:srgbClr val="336699"/>
                </a:solidFill>
              </a:rPr>
              <a:t>using models from Brown and </a:t>
            </a:r>
            <a:r>
              <a:rPr lang="en-US" sz="2800" b="1" dirty="0" err="1" smtClean="0">
                <a:solidFill>
                  <a:srgbClr val="336699"/>
                </a:solidFill>
              </a:rPr>
              <a:t>Zhai</a:t>
            </a:r>
            <a:r>
              <a:rPr lang="en-US" sz="2800" b="1" dirty="0" smtClean="0">
                <a:solidFill>
                  <a:srgbClr val="336699"/>
                </a:solidFill>
              </a:rPr>
              <a:t> </a:t>
            </a:r>
            <a:endParaRPr lang="en-US" sz="28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Recent studies show sufficiently larg</a:t>
            </a:r>
            <a:r>
              <a:rPr lang="en-US" sz="3200" dirty="0" smtClean="0"/>
              <a:t>e major</a:t>
            </a:r>
            <a:br>
              <a:rPr lang="en-US" sz="3200" dirty="0" smtClean="0"/>
            </a:br>
            <a:r>
              <a:rPr lang="en-US" sz="3200" dirty="0" smtClean="0"/>
              <a:t>radius </a:t>
            </a:r>
            <a:r>
              <a:rPr lang="en-US" sz="3200" dirty="0" smtClean="0"/>
              <a:t>ST-FNSF can be tritiu</a:t>
            </a:r>
            <a:r>
              <a:rPr lang="en-US" sz="3200" dirty="0" smtClean="0"/>
              <a:t>m self-sufficient</a:t>
            </a:r>
            <a:endParaRPr lang="en-US" sz="3200" dirty="0"/>
          </a:p>
        </p:txBody>
      </p:sp>
      <p:sp>
        <p:nvSpPr>
          <p:cNvPr id="9" name="TextBox 60"/>
          <p:cNvSpPr txBox="1">
            <a:spLocks noChangeArrowheads="1"/>
          </p:cNvSpPr>
          <p:nvPr/>
        </p:nvSpPr>
        <p:spPr bwMode="auto">
          <a:xfrm>
            <a:off x="304800" y="1143000"/>
            <a:ext cx="3087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altLang="en-US" sz="2800" b="0" i="0" dirty="0" smtClean="0"/>
              <a:t>R=1.7m: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≥ 1</a:t>
            </a:r>
            <a:endParaRPr lang="en-US" altLang="en-US" sz="2800" b="1" i="0" dirty="0">
              <a:solidFill>
                <a:srgbClr val="FF0000"/>
              </a:solidFill>
            </a:endParaRPr>
          </a:p>
        </p:txBody>
      </p:sp>
      <p:sp>
        <p:nvSpPr>
          <p:cNvPr id="13" name="TextBox 60"/>
          <p:cNvSpPr txBox="1">
            <a:spLocks noChangeArrowheads="1"/>
          </p:cNvSpPr>
          <p:nvPr/>
        </p:nvSpPr>
        <p:spPr bwMode="auto">
          <a:xfrm>
            <a:off x="4487786" y="1143000"/>
            <a:ext cx="4237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altLang="en-US" sz="2800" b="0" i="0" dirty="0" smtClean="0"/>
              <a:t>R=1.0m: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&lt; 1 (≈ 0.9)</a:t>
            </a:r>
          </a:p>
        </p:txBody>
      </p:sp>
      <p:pic>
        <p:nvPicPr>
          <p:cNvPr id="14" name="Picture 13" descr="1 Meter Device Midplane Section 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821922"/>
            <a:ext cx="3408527" cy="295442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85" y="3871912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9337">
            <a:off x="6219697" y="3695937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6414">
            <a:off x="5885734" y="2642616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7536">
            <a:off x="6219697" y="2172385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8681">
            <a:off x="7321265" y="3695769"/>
            <a:ext cx="33147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5973" y="1752600"/>
            <a:ext cx="4329007" cy="4300954"/>
            <a:chOff x="225973" y="1752600"/>
            <a:chExt cx="4329007" cy="4300954"/>
          </a:xfrm>
        </p:grpSpPr>
        <p:grpSp>
          <p:nvGrpSpPr>
            <p:cNvPr id="21" name="Group 20"/>
            <p:cNvGrpSpPr/>
            <p:nvPr/>
          </p:nvGrpSpPr>
          <p:grpSpPr>
            <a:xfrm>
              <a:off x="225973" y="1752600"/>
              <a:ext cx="4329007" cy="4200653"/>
              <a:chOff x="225973" y="1752600"/>
              <a:chExt cx="4329007" cy="4200653"/>
            </a:xfrm>
          </p:grpSpPr>
          <p:pic>
            <p:nvPicPr>
              <p:cNvPr id="22" name="Picture 5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73" y="1752600"/>
                <a:ext cx="4329007" cy="4200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200400" y="1929384"/>
                <a:ext cx="609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57200" y="2051050"/>
                <a:ext cx="609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43000" y="5715000"/>
                <a:ext cx="609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i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200400" y="1828800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TBM</a:t>
              </a:r>
              <a:endParaRPr lang="en-US" sz="16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8950" y="1937266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NBI</a:t>
              </a:r>
              <a:endParaRPr lang="en-US" sz="16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24000" y="5715000"/>
              <a:ext cx="652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MTM</a:t>
              </a:r>
              <a:endParaRPr lang="en-US" sz="16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37063" y="217805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</a:t>
            </a:r>
            <a:endParaRPr lang="en-US" sz="1600" b="1" i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84934" y="427886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</a:t>
            </a:r>
            <a:endParaRPr lang="en-US" sz="1600" b="1" i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3174" y="19050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1600" b="1" i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876800" y="4818789"/>
            <a:ext cx="4175236" cy="127721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sz="1800" b="1" i="0" kern="0" dirty="0" smtClean="0">
                <a:solidFill>
                  <a:srgbClr val="FF0000"/>
                </a:solidFill>
              </a:rPr>
              <a:t>1m device cannot achieve TBR &gt; 1 even with design changes</a:t>
            </a:r>
          </a:p>
          <a:p>
            <a:pPr marL="233363" indent="-233363"/>
            <a:r>
              <a:rPr lang="en-US" sz="1800" b="1" i="0" kern="0" dirty="0" smtClean="0">
                <a:solidFill>
                  <a:srgbClr val="0000FF"/>
                </a:solidFill>
              </a:rPr>
              <a:t>Requirement</a:t>
            </a:r>
            <a:r>
              <a:rPr lang="en-US" sz="1800" b="0" i="0" kern="0" dirty="0" smtClean="0"/>
              <a:t>: </a:t>
            </a:r>
            <a:r>
              <a:rPr lang="en-US" sz="1800" b="0" i="0" kern="0" dirty="0" smtClean="0"/>
              <a:t>purchase ~0.4-0.55kg of T/FPY from outside </a:t>
            </a:r>
            <a:r>
              <a:rPr lang="en-US" sz="1800" b="0" i="0" kern="0" dirty="0" smtClean="0"/>
              <a:t>sources</a:t>
            </a:r>
            <a:endParaRPr lang="en-US" b="0" i="0" kern="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6029980"/>
            <a:ext cx="487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NBI = Neutral Beam Injector, </a:t>
            </a:r>
          </a:p>
          <a:p>
            <a:r>
              <a:rPr lang="en-US" sz="1400" dirty="0" smtClean="0"/>
              <a:t>TBM </a:t>
            </a:r>
            <a:r>
              <a:rPr lang="en-US" sz="1400" dirty="0"/>
              <a:t>= Test Blanket </a:t>
            </a:r>
            <a:r>
              <a:rPr lang="en-US" sz="1400" dirty="0" smtClean="0"/>
              <a:t>Module, MTM = </a:t>
            </a:r>
            <a:r>
              <a:rPr lang="en-US" sz="1400" i="0" dirty="0" smtClean="0"/>
              <a:t>Materials </a:t>
            </a:r>
            <a:r>
              <a:rPr lang="en-US" sz="1400" i="0" dirty="0" smtClean="0"/>
              <a:t>Test  </a:t>
            </a:r>
            <a:r>
              <a:rPr lang="en-US" sz="1400" i="0" dirty="0" smtClean="0"/>
              <a:t>Module</a:t>
            </a:r>
          </a:p>
        </p:txBody>
      </p:sp>
      <p:pic>
        <p:nvPicPr>
          <p:cNvPr id="34" name="Picture 2" descr="https://umark.wisc.edu/brand/templates-and-downloads/downloads/print/UWCrest_4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9" y="3354877"/>
            <a:ext cx="381000" cy="6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6" t="18252" r="10828" b="10699"/>
          <a:stretch/>
        </p:blipFill>
        <p:spPr bwMode="auto">
          <a:xfrm>
            <a:off x="914400" y="1283702"/>
            <a:ext cx="4653900" cy="504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772" y="228600"/>
            <a:ext cx="9145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Latest HTS-ST: R=3m, A=2,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fusion</a:t>
            </a:r>
            <a:r>
              <a:rPr lang="en-US" sz="2800" dirty="0" smtClean="0"/>
              <a:t>~ 500MW, Q</a:t>
            </a:r>
            <a:r>
              <a:rPr lang="en-US" sz="2800" baseline="-25000" dirty="0" smtClean="0"/>
              <a:t>eng</a:t>
            </a:r>
            <a:r>
              <a:rPr lang="en-US" sz="2800" dirty="0" smtClean="0"/>
              <a:t>~1-1.5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95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t="20925" r="8213" b="4454"/>
          <a:stretch/>
        </p:blipFill>
        <p:spPr bwMode="auto">
          <a:xfrm>
            <a:off x="76200" y="1121512"/>
            <a:ext cx="3581400" cy="52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99"/>
                </a:solidFill>
              </a:rPr>
              <a:t>OB blanket module with </a:t>
            </a:r>
            <a:r>
              <a:rPr lang="en-US" sz="2800" b="1" dirty="0" err="1" smtClean="0">
                <a:solidFill>
                  <a:srgbClr val="336699"/>
                </a:solidFill>
              </a:rPr>
              <a:t>divertor</a:t>
            </a:r>
            <a:r>
              <a:rPr lang="en-US" sz="2800" b="1" dirty="0" smtClean="0">
                <a:solidFill>
                  <a:srgbClr val="336699"/>
                </a:solidFill>
              </a:rPr>
              <a:t> + extended blanket at top/bottom fits through vertical ports</a:t>
            </a:r>
            <a:endParaRPr lang="en-US" sz="2800" b="1" dirty="0">
              <a:solidFill>
                <a:srgbClr val="33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1066800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Potential advantages of this low-A configuration:</a:t>
            </a:r>
          </a:p>
          <a:p>
            <a:pPr marL="744538" lvl="1" indent="-28733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CC"/>
                </a:solidFill>
              </a:rPr>
              <a:t>Reduced part </a:t>
            </a:r>
            <a:r>
              <a:rPr lang="en-US" sz="2400" dirty="0" smtClean="0">
                <a:solidFill>
                  <a:srgbClr val="0000CC"/>
                </a:solidFill>
              </a:rPr>
              <a:t>count + no </a:t>
            </a:r>
            <a:r>
              <a:rPr lang="en-US" sz="2400" dirty="0">
                <a:solidFill>
                  <a:srgbClr val="0000CC"/>
                </a:solidFill>
              </a:rPr>
              <a:t>inboard </a:t>
            </a:r>
            <a:r>
              <a:rPr lang="en-US" sz="2400" dirty="0" smtClean="0">
                <a:solidFill>
                  <a:srgbClr val="0000CC"/>
                </a:solidFill>
              </a:rPr>
              <a:t>breeding </a:t>
            </a:r>
            <a:r>
              <a:rPr lang="en-US" sz="24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simplified maintenance </a:t>
            </a:r>
            <a:r>
              <a:rPr lang="en-US" sz="2400" dirty="0" smtClean="0">
                <a:solidFill>
                  <a:srgbClr val="0000CC"/>
                </a:solidFill>
              </a:rPr>
              <a:t>(?)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3184029"/>
            <a:ext cx="52784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But, very likely need to breed at top + bottom (included)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UW will assess TBR for DCLL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Analysis similar to Cu ST-FNSF</a:t>
            </a:r>
            <a:endParaRPr lang="en-US" sz="2400" dirty="0">
              <a:solidFill>
                <a:srgbClr val="00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23999" y="1402034"/>
            <a:ext cx="266700" cy="1676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65101" y="3078434"/>
            <a:ext cx="129175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3999" y="3078434"/>
            <a:ext cx="266700" cy="1752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799" y="2825210"/>
            <a:ext cx="95506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Breeding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regions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3800" y="4953000"/>
            <a:ext cx="5126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Initiating </a:t>
            </a:r>
            <a:r>
              <a:rPr lang="en-US" sz="2800" dirty="0" smtClean="0"/>
              <a:t>study </a:t>
            </a:r>
            <a:r>
              <a:rPr lang="en-US" sz="2800" dirty="0" smtClean="0"/>
              <a:t>of </a:t>
            </a:r>
            <a:r>
              <a:rPr lang="en-US" sz="2800" dirty="0" smtClean="0"/>
              <a:t>LM/Li </a:t>
            </a:r>
            <a:r>
              <a:rPr lang="en-US" sz="2800" dirty="0" smtClean="0"/>
              <a:t>wall and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compatibility with </a:t>
            </a:r>
            <a:r>
              <a:rPr lang="en-US" sz="2800" dirty="0" smtClean="0"/>
              <a:t>this HTS configuration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580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HTS potentially attractive for making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electrically efficient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ST* (~10× lower magnet cooling power vs. copper)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909235" y="1149513"/>
            <a:ext cx="5181600" cy="5228911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808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missions:</a:t>
            </a:r>
          </a:p>
          <a:p>
            <a:pPr marL="395288" lvl="1" indent="-225425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Steady-state toroidal PMI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facility, FNSF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5288" lvl="1" indent="-225425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 Pilot Plant (Q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 for weeks/months)</a:t>
            </a:r>
          </a:p>
          <a:p>
            <a:pPr marL="795338" lvl="2" indent="-225425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high H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98y2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1.7-2</a:t>
            </a:r>
          </a:p>
          <a:p>
            <a:pPr marL="171450" indent="-1714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configurations favorable: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A=1.8-2, strong shaping: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~2.5-2.7,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~0.5 </a:t>
            </a:r>
          </a:p>
          <a:p>
            <a:pPr marL="395288" lvl="1" indent="-217488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equilibrium PF coils outside TF</a:t>
            </a:r>
          </a:p>
          <a:p>
            <a:pPr marL="576263" lvl="2" indent="-180975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joints needed for HTS TF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Long-legged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div-</a:t>
            </a:r>
            <a:r>
              <a:rPr 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&lt; 5MW/m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port-based maintenance</a:t>
            </a:r>
          </a:p>
          <a:p>
            <a:pPr marL="395288" lvl="1" indent="-21748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WC inboard thermal shield for TF</a:t>
            </a:r>
          </a:p>
          <a:p>
            <a:pPr marL="0" indent="-2857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Now actively investigating: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HTS lifetime in radiation environment</a:t>
            </a:r>
          </a:p>
          <a:p>
            <a:pPr marL="400050"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Blanket/shield thickness, location, TBR</a:t>
            </a:r>
          </a:p>
          <a:p>
            <a:pPr marL="0" indent="-285750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578" y="6224537"/>
            <a:ext cx="3601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*</a:t>
            </a:r>
            <a:r>
              <a:rPr lang="en-US" sz="1400" b="1" i="1" dirty="0">
                <a:latin typeface="Arial Narrow" panose="020B0606020202030204" pitchFamily="34" charset="0"/>
              </a:rPr>
              <a:t>W</a:t>
            </a:r>
            <a:r>
              <a:rPr lang="en-US" sz="1400" b="1" i="1" dirty="0" smtClean="0">
                <a:latin typeface="Arial Narrow" panose="020B0606020202030204" pitchFamily="34" charset="0"/>
              </a:rPr>
              <a:t>ork supported by Tokamak Energy (UK) - 2014</a:t>
            </a:r>
            <a:endParaRPr lang="en-US" sz="1400" b="1" i="1" dirty="0">
              <a:latin typeface="Arial Narrow" panose="020B0606020202030204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8713" y="1143000"/>
            <a:ext cx="3779012" cy="4720136"/>
            <a:chOff x="383415" y="845706"/>
            <a:chExt cx="4950587" cy="618348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34" t="19100" r="19034" b="4556"/>
            <a:stretch/>
          </p:blipFill>
          <p:spPr bwMode="auto">
            <a:xfrm>
              <a:off x="383415" y="845706"/>
              <a:ext cx="4536194" cy="618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4800600" y="5562600"/>
              <a:ext cx="533402" cy="79417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46848" y="5867400"/>
            <a:ext cx="366315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R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0 </a:t>
            </a:r>
            <a:r>
              <a:rPr lang="en-US" sz="1400" b="1" dirty="0" smtClean="0">
                <a:latin typeface="Arial Narrow" panose="020B0606020202030204" pitchFamily="34" charset="0"/>
              </a:rPr>
              <a:t>= 1.4m, B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T </a:t>
            </a:r>
            <a:r>
              <a:rPr lang="en-US" sz="1400" b="1" dirty="0" smtClean="0">
                <a:latin typeface="Arial Narrow" panose="020B0606020202030204" pitchFamily="34" charset="0"/>
              </a:rPr>
              <a:t>= 3.2T, I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P</a:t>
            </a:r>
            <a:r>
              <a:rPr lang="en-US" sz="1400" b="1" dirty="0" smtClean="0">
                <a:latin typeface="Arial Narrow" panose="020B0606020202030204" pitchFamily="34" charset="0"/>
              </a:rPr>
              <a:t> = 7-8MA, </a:t>
            </a:r>
            <a:r>
              <a:rPr lang="en-US" sz="1400" b="1" dirty="0" err="1" smtClean="0">
                <a:latin typeface="Arial Narrow" panose="020B0606020202030204" pitchFamily="34" charset="0"/>
              </a:rPr>
              <a:t>P</a:t>
            </a:r>
            <a:r>
              <a:rPr lang="en-US" sz="1400" b="1" baseline="-25000" dirty="0" err="1" smtClean="0">
                <a:latin typeface="Arial Narrow" panose="020B0606020202030204" pitchFamily="34" charset="0"/>
              </a:rPr>
              <a:t>fusion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-DT</a:t>
            </a:r>
            <a:r>
              <a:rPr lang="en-US" sz="1400" b="1" dirty="0" smtClean="0">
                <a:latin typeface="Arial Narrow" panose="020B0606020202030204" pitchFamily="34" charset="0"/>
              </a:rPr>
              <a:t> = 100MW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5990</Words>
  <Application>Microsoft Office PowerPoint</Application>
  <PresentationFormat>On-screen Show (4:3)</PresentationFormat>
  <Paragraphs>1049</Paragraphs>
  <Slides>81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NSTX Upgrade</vt:lpstr>
      <vt:lpstr>Progress and plans for NSTX Upgrade  and prospects for next-step spherical tori</vt:lpstr>
      <vt:lpstr>Outline</vt:lpstr>
      <vt:lpstr>PowerPoint Presentation</vt:lpstr>
      <vt:lpstr>PowerPoint Presentation</vt:lpstr>
      <vt:lpstr>PowerPoint Presentation</vt:lpstr>
      <vt:lpstr>PowerPoint Presentation</vt:lpstr>
      <vt:lpstr>Tritium breeding at top/bottom of ST device important  for achieving high Tritium Breeding Ratio (TBR) &gt; 1</vt:lpstr>
      <vt:lpstr>Recent studies show sufficiently large major radius ST-FNSF can be tritium self-sufficient</vt:lpstr>
      <vt:lpstr>HTS potentially attractive for making electrically efficient ST* (~10× lower magnet cooling power vs. copper)</vt:lpstr>
      <vt:lpstr>PowerPoint Presentation</vt:lpstr>
      <vt:lpstr>Outline</vt:lpstr>
      <vt:lpstr>NSTX Upgrade mission elements</vt:lpstr>
      <vt:lpstr>PowerPoint Presentation</vt:lpstr>
      <vt:lpstr>PowerPoint Presentation</vt:lpstr>
      <vt:lpstr>New centerstack (CS) highlights: Jan – Aug 2015</vt:lpstr>
      <vt:lpstr>Outline</vt:lpstr>
      <vt:lpstr>Mega-ampere-class STs rely heavily on co-injected neutral beams for heating, current drive</vt:lpstr>
      <vt:lpstr>NSTX-U developing a range of profile control actuators for physics studies, scenario optimization for FNSF/Pilot</vt:lpstr>
      <vt:lpstr>PowerPoint Presentation</vt:lpstr>
      <vt:lpstr>Kelvin-Helmholtz (KH) instabilities predicted when central sound-speed Mach number Ms ≈ 0.7-0.8</vt:lpstr>
      <vt:lpstr>Hybrid MHD-drift-kinetic stability calculations find rotation + fast-ions reduce stability of p-driven Ideal Wall Mode</vt:lpstr>
      <vt:lpstr>Outline</vt:lpstr>
      <vt:lpstr>PowerPoint Presentation</vt:lpstr>
      <vt:lpstr>Electron and ion tE scale differently in ST,  and different than at higher aspect ratio</vt:lpstr>
      <vt:lpstr>PowerPoint Presentation</vt:lpstr>
      <vt:lpstr>PowerPoint Presentation</vt:lpstr>
      <vt:lpstr>Outline</vt:lpstr>
      <vt:lpstr>CAE mode-conversion to kinetic Alfvén waves (KAW) predicted to transfer core NBI power to mid-r electrons</vt:lpstr>
      <vt:lpstr>PowerPoint Presentation</vt:lpstr>
      <vt:lpstr>PowerPoint Presentation</vt:lpstr>
      <vt:lpstr>Rapid TAE avalanches could impact NBI current-drive  in advanced scenarios for NSTX-U, FNSF, ITER AT</vt:lpstr>
      <vt:lpstr>Outline</vt:lpstr>
      <vt:lpstr>All modern tokamaks / STs use a “divertor” to  control where power and particles are exhausted</vt:lpstr>
      <vt:lpstr>PowerPoint Presentation</vt:lpstr>
      <vt:lpstr>NSTX-U will test ability of radiation and advanced divertors to mitigate very high heat-fluxes </vt:lpstr>
      <vt:lpstr>Outline</vt:lpstr>
      <vt:lpstr>PowerPoint Presentation</vt:lpstr>
      <vt:lpstr>PowerPoint Presentation</vt:lpstr>
      <vt:lpstr>NIMROD simulations  CHI in NSTX has resemblance to 2D Sweet-Parker reconnection</vt:lpstr>
      <vt:lpstr>CHI current sheet unstable  plasmoids  merging Possible lab observation of plasmoids  contribute to lab-astro</vt:lpstr>
      <vt:lpstr>Outline</vt:lpstr>
      <vt:lpstr>Brief Overview of FY2016-18 NSTX-U Goals</vt:lpstr>
      <vt:lpstr>PowerPoint Presentation</vt:lpstr>
      <vt:lpstr>PowerPoint Presentation</vt:lpstr>
      <vt:lpstr>Backup</vt:lpstr>
      <vt:lpstr>PowerPoint Presentation</vt:lpstr>
      <vt:lpstr>Backup</vt:lpstr>
      <vt:lpstr>PowerPoint Presentation</vt:lpstr>
      <vt:lpstr>NCC Physics Design completed: Optimization for NTV braking performed with IPEC coupling matrix</vt:lpstr>
      <vt:lpstr>Study of RMP characteristics with NCC extended with TRIP3D (T. Evans, GA) – 2x12 NCC (and 2x7) favorable for RMP </vt:lpstr>
      <vt:lpstr>Excellent Agreement between TRANSP and FIDAsim when Using the Same ADAS Ground State Cross Section Tables (2)</vt:lpstr>
      <vt:lpstr>Linear stability analysis of fishbones with M3D-K  finds rotation / rotation shear destabilizing at elevated q</vt:lpstr>
      <vt:lpstr>New “kick” model for fast-ion transport predicts different  JNB, ion/electron power split, inferred thermal transport</vt:lpstr>
      <vt:lpstr>Major motivation for NSTX/MAST Upgrades:  Determine if confinement trend continues, or is like conventional A</vt:lpstr>
      <vt:lpstr>NSTX achieved 70% “transformer-less” current drive Will NSTX-U achieve 100% as predicted by simulations?</vt:lpstr>
      <vt:lpstr>Progress in predicting Te using reduced ce models in regimes where single micro-instability is dominant</vt:lpstr>
      <vt:lpstr>Strong flow shear can destabilize Kelvin-Helmholtz (K-H) instability in NSTX (Wang, TTF 2014)</vt:lpstr>
      <vt:lpstr>PowerPoint Presentation</vt:lpstr>
      <vt:lpstr>Magnum-PSI experiments on high-temperature Li show strongly reduced erosion and stable cloud production</vt:lpstr>
      <vt:lpstr>Backup</vt:lpstr>
      <vt:lpstr>PowerPoint Presentation</vt:lpstr>
      <vt:lpstr>ST-FNSF shielding and TBR analyzed with  sophisticated 3-D neutronics codes </vt:lpstr>
      <vt:lpstr>Two sizes (R=1.7m, 1m) assessed for shielding, TBR</vt:lpstr>
      <vt:lpstr>Peak Damage at OB FW and Insulator of Cu Magnets</vt:lpstr>
      <vt:lpstr>Mapping of dpa and FW/blanket lifetime (R=1.7 m Device)</vt:lpstr>
      <vt:lpstr>Options to increase TBR &gt; 1</vt:lpstr>
      <vt:lpstr>UW has carried out most advanced and detailed analysis  of Dual-Coolant Lead-Lithium (DCLL) blanket for ST-FNSF</vt:lpstr>
      <vt:lpstr>R0 = 1m ST-FNSF achieves TBR = 0.88</vt:lpstr>
      <vt:lpstr>Backup</vt:lpstr>
      <vt:lpstr>Qeng = Pelectric / Pconsumed is maximized between  A = 1.8-2.5 for tokamak using HTS magnets</vt:lpstr>
      <vt:lpstr>HTS-ST Plasma constraints</vt:lpstr>
      <vt:lpstr>Aspect ratio dependence of limits: k(e), bN(e)</vt:lpstr>
      <vt:lpstr>HTS-ST engineering constraints</vt:lpstr>
      <vt:lpstr>Selection of HTS-ST device performance goals</vt:lpstr>
      <vt:lpstr>PowerPoint Presentation</vt:lpstr>
      <vt:lpstr>Long-leg divertor aids heat flux reduction in HTS-ST</vt:lpstr>
      <vt:lpstr>Can also exhaust onto back of OB blanket (like vertical target in conventional divertor)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197</cp:revision>
  <dcterms:created xsi:type="dcterms:W3CDTF">2015-07-16T16:59:24Z</dcterms:created>
  <dcterms:modified xsi:type="dcterms:W3CDTF">2015-09-14T06:24:19Z</dcterms:modified>
</cp:coreProperties>
</file>