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4" r:id="rId2"/>
  </p:sldMasterIdLst>
  <p:notesMasterIdLst>
    <p:notesMasterId r:id="rId17"/>
  </p:notesMasterIdLst>
  <p:handoutMasterIdLst>
    <p:handoutMasterId r:id="rId18"/>
  </p:handoutMasterIdLst>
  <p:sldIdLst>
    <p:sldId id="1685" r:id="rId3"/>
    <p:sldId id="1553" r:id="rId4"/>
    <p:sldId id="1680" r:id="rId5"/>
    <p:sldId id="1620" r:id="rId6"/>
    <p:sldId id="1623" r:id="rId7"/>
    <p:sldId id="1683" r:id="rId8"/>
    <p:sldId id="1626" r:id="rId9"/>
    <p:sldId id="1682" r:id="rId10"/>
    <p:sldId id="1665" r:id="rId11"/>
    <p:sldId id="1681" r:id="rId12"/>
    <p:sldId id="1628" r:id="rId13"/>
    <p:sldId id="1657" r:id="rId14"/>
    <p:sldId id="1627" r:id="rId15"/>
    <p:sldId id="1684" r:id="rId1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 Gerhardt" initials="" lastIdx="8" clrIdx="0"/>
  <p:cmAuthor id="1" name="Jonathan E. Menard" initials="JE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FFFF"/>
    <a:srgbClr val="A50021"/>
    <a:srgbClr val="3399FF"/>
    <a:srgbClr val="FF9966"/>
    <a:srgbClr val="E0E0E0"/>
    <a:srgbClr val="008080"/>
    <a:srgbClr val="FF99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01" autoAdjust="0"/>
    <p:restoredTop sz="99900" autoAdjust="0"/>
  </p:normalViewPr>
  <p:slideViewPr>
    <p:cSldViewPr>
      <p:cViewPr>
        <p:scale>
          <a:sx n="90" d="100"/>
          <a:sy n="90" d="100"/>
        </p:scale>
        <p:origin x="-1188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63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1743-D2B1-415B-B2B0-9AAE4225684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6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spherical </a:t>
            </a:r>
            <a:r>
              <a:rPr lang="en-US" altLang="en-US" dirty="0" err="1" smtClean="0"/>
              <a:t>tokamak</a:t>
            </a:r>
            <a:r>
              <a:rPr lang="en-US" altLang="en-US" dirty="0" smtClean="0"/>
              <a:t> is a low aspect</a:t>
            </a:r>
            <a:r>
              <a:rPr lang="en-US" altLang="en-US" baseline="0" dirty="0" smtClean="0"/>
              <a:t> ratio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is a donut like aspect ratio of about 3 where as ST is aspect ratio of about 1.5.  As the aspect ratio is reduced, the hole of the donut is reduced and it disappears entirely at A = 1.  As the aspect ratio is reduced, the plasma elongate naturally takes on the spherical shape due to self fields.  Another important property is the magnetic field line.  The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magnetic field line goes around torus at relatively constant pitch where as the ST geometry, the field line transit the outboard unstable region quickly but spend many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transits in the inboard stable region.  This makes ST plasma stable for high beta and also makes the edge safety factor high ~ 10 compared to ~ 3 for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As a result, there are a number of new unique physics regimes which can be accessed at low aspect ratio, which can be utilized to enhance the understanding of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confinement physics and improve predictive capabilities for ITER and future fusion facilities.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9443" indent="-27286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9145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2803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6461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0119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3777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7435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71093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D468FC11-57F2-9442-B199-8E6ED14239F6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7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667250" cy="350043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42932-1CAB-4A70-8A20-A13A54933528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667250" cy="35004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9443" indent="-27286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9145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2803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64611" indent="-21829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0119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3777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7435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710932" indent="-21829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7DFF6E55-DBD6-8847-AC1A-FC51195678C8}" type="slidenum">
              <a:rPr lang="en-US" sz="1200" b="0" i="0">
                <a:solidFill>
                  <a:schemeClr val="tx1"/>
                </a:solidFill>
                <a:latin typeface="Times New Roman" charset="0"/>
                <a:cs typeface="Arial" charset="0"/>
              </a:rPr>
              <a:pPr eaLnBrk="1" hangingPunct="1"/>
              <a:t>12</a:t>
            </a:fld>
            <a:endParaRPr lang="en-US" sz="1200" b="0" i="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34423" indent="-28247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29882" indent="-225976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581834" indent="-225976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33785" indent="-225976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485737" indent="-22597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37692" indent="-22597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389644" indent="-22597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41595" indent="-22597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fld id="{1B92D4C7-DAAD-4440-843E-118502782B85}" type="slidenum">
              <a:rPr lang="en-US" altLang="en-US" b="0" i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en-US" b="0" i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4A9F87-D4AD-4C61-BA4A-E409CB4A4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E2F66C0-CD04-4BAC-B805-2581C917D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6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5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4A9F87-D4AD-4C61-BA4A-E409CB4A4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6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E2F66C0-CD04-4BAC-B805-2581C917D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0"/>
            <a:ext cx="54864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i="0" dirty="0" smtClean="0">
                <a:latin typeface="Helvetica" pitchFamily="34" charset="0"/>
                <a:cs typeface="+mn-cs"/>
              </a:rPr>
              <a:t>Intro</a:t>
            </a:r>
            <a:r>
              <a:rPr lang="en-US" sz="1050" i="0" baseline="0" dirty="0" smtClean="0">
                <a:latin typeface="Helvetica" pitchFamily="34" charset="0"/>
                <a:cs typeface="+mn-cs"/>
              </a:rPr>
              <a:t> to NSTX-U</a:t>
            </a:r>
            <a:endParaRPr lang="en-US" sz="1050" i="0" dirty="0">
              <a:latin typeface="Helvetica" pitchFamily="34" charset="0"/>
              <a:cs typeface="+mn-cs"/>
            </a:endParaRPr>
          </a:p>
        </p:txBody>
      </p:sp>
      <p:sp>
        <p:nvSpPr>
          <p:cNvPr id="9" name="Rectangle 76"/>
          <p:cNvSpPr txBox="1">
            <a:spLocks noChangeArrowheads="1"/>
          </p:cNvSpPr>
          <p:nvPr userDrawn="1"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8736FA9F-4A03-42A0-8783-614F46C95A9A}" type="slidenum">
              <a:rPr lang="en-US" sz="900" i="0" smtClean="0"/>
              <a:pPr algn="r">
                <a:defRPr/>
              </a:pPr>
              <a:t>‹#›</a:t>
            </a:fld>
            <a:endParaRPr lang="en-US" sz="9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NSTX-U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</a:rPr>
              <a:t>PPPL Science on Saturday – NSTX Upgrade Opportunities and Challenges</a:t>
            </a:r>
            <a:endParaRPr lang="en-US" sz="800" i="0" dirty="0">
              <a:latin typeface="Helvetica" pitchFamily="34" charset="0"/>
            </a:endParaRPr>
          </a:p>
        </p:txBody>
      </p:sp>
      <p:sp>
        <p:nvSpPr>
          <p:cNvPr id="9" name="Rectangle 76"/>
          <p:cNvSpPr txBox="1">
            <a:spLocks noChangeArrowheads="1"/>
          </p:cNvSpPr>
          <p:nvPr userDrawn="1"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8736FA9F-4A03-42A0-8783-614F46C95A9A}" type="slidenum">
              <a:rPr lang="en-US" sz="900" i="0" smtClean="0"/>
              <a:pPr algn="r">
                <a:defRPr/>
              </a:pPr>
              <a:t>‹#›</a:t>
            </a:fld>
            <a:endParaRPr lang="en-US" sz="900" i="0"/>
          </a:p>
        </p:txBody>
      </p:sp>
    </p:spTree>
    <p:extLst>
      <p:ext uri="{BB962C8B-B14F-4D97-AF65-F5344CB8AC3E}">
        <p14:creationId xmlns:p14="http://schemas.microsoft.com/office/powerpoint/2010/main" val="20149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800" b="0" i="0" dirty="0" smtClean="0"/>
              <a:t>Introduction to the: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000" i="0" dirty="0" smtClean="0"/>
              <a:t>National Spherical Torus </a:t>
            </a:r>
            <a:r>
              <a:rPr lang="en-US" sz="3000" i="0" dirty="0" err="1"/>
              <a:t>e</a:t>
            </a:r>
            <a:r>
              <a:rPr lang="en-US" sz="3000" i="0" dirty="0" err="1" smtClean="0"/>
              <a:t>Xperiment</a:t>
            </a:r>
            <a:r>
              <a:rPr lang="en-US" sz="3000" i="0" dirty="0" smtClean="0"/>
              <a:t> - Upgrade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000" i="0" dirty="0" smtClean="0"/>
              <a:t>(NSTX-U)</a:t>
            </a:r>
            <a:endParaRPr lang="en-US" sz="3000" i="0" dirty="0" smtClean="0"/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62100" y="2447092"/>
            <a:ext cx="6019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Jon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Menard, PPPL</a:t>
            </a:r>
            <a:endParaRPr lang="en-US" sz="2000" i="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800" b="0" i="0" dirty="0" smtClean="0">
                <a:solidFill>
                  <a:srgbClr val="000000"/>
                </a:solidFill>
                <a:latin typeface="Arial" charset="0"/>
              </a:rPr>
              <a:t>NSTX-U Program Director</a:t>
            </a:r>
            <a:endParaRPr lang="en-US" sz="1800" b="0" i="0" dirty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29254"/>
            <a:ext cx="5715000" cy="17594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March 27, </a:t>
            </a:r>
            <a:r>
              <a:rPr lang="en-US" sz="1600" i="0" dirty="0" smtClean="0">
                <a:solidFill>
                  <a:srgbClr val="FF0000"/>
                </a:solidFill>
              </a:rPr>
              <a:t>2015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rgbClr val="3333CC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8839200" cy="2668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NSTX-U </a:t>
            </a:r>
            <a:r>
              <a:rPr lang="en-US" sz="3200" dirty="0" smtClean="0"/>
              <a:t>wall heat </a:t>
            </a:r>
            <a:r>
              <a:rPr lang="en-US" sz="3200" dirty="0" smtClean="0"/>
              <a:t>fluxes ~4</a:t>
            </a:r>
            <a:r>
              <a:rPr lang="en-US" sz="3200" dirty="0" smtClean="0">
                <a:latin typeface="Calibri"/>
              </a:rPr>
              <a:t>× </a:t>
            </a:r>
            <a:r>
              <a:rPr lang="en-US" sz="3200" dirty="0" smtClean="0">
                <a:latin typeface="+mn-lt"/>
              </a:rPr>
              <a:t>higher than NSTX</a:t>
            </a:r>
            <a:br>
              <a:rPr lang="en-US" sz="3200" dirty="0" smtClean="0">
                <a:latin typeface="+mn-lt"/>
              </a:rPr>
            </a:b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Near/above ITER values (40MW/m</a:t>
            </a:r>
            <a:r>
              <a:rPr lang="en-US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unmitigated – 4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×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engineering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limits)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1" y="1905000"/>
            <a:ext cx="4555689" cy="3962400"/>
          </a:xfrm>
        </p:spPr>
        <p:txBody>
          <a:bodyPr/>
          <a:lstStyle/>
          <a:p>
            <a:r>
              <a:rPr lang="en-US" sz="3200" dirty="0" smtClean="0"/>
              <a:t>Expand / lengthen exhaust channel</a:t>
            </a:r>
          </a:p>
          <a:p>
            <a:endParaRPr lang="en-US" sz="1400" dirty="0"/>
          </a:p>
          <a:p>
            <a:r>
              <a:rPr lang="en-US" sz="3200" dirty="0" smtClean="0"/>
              <a:t>Spread heat using  radiative “cushion”</a:t>
            </a:r>
          </a:p>
          <a:p>
            <a:endParaRPr lang="en-US" sz="1800" dirty="0"/>
          </a:p>
          <a:p>
            <a:r>
              <a:rPr lang="en-US" sz="3200" dirty="0" smtClean="0"/>
              <a:t>Liquid metal walls</a:t>
            </a:r>
          </a:p>
          <a:p>
            <a:endParaRPr lang="en-US" sz="20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Combinations?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22"/>
          <p:cNvGrpSpPr>
            <a:grpSpLocks noChangeAspect="1"/>
          </p:cNvGrpSpPr>
          <p:nvPr/>
        </p:nvGrpSpPr>
        <p:grpSpPr>
          <a:xfrm>
            <a:off x="4625340" y="1981200"/>
            <a:ext cx="4442460" cy="2316991"/>
            <a:chOff x="4800600" y="3868358"/>
            <a:chExt cx="4188973" cy="218478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27838" y="3919538"/>
              <a:ext cx="1887537" cy="203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6840538" y="3919538"/>
              <a:ext cx="133350" cy="2057400"/>
            </a:xfrm>
            <a:prstGeom prst="rect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 sz="105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6934200" y="3871200"/>
              <a:ext cx="2055373" cy="3511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Snowflake/X </a:t>
              </a:r>
              <a:r>
                <a:rPr lang="en-US" sz="1600" i="0" dirty="0" err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Divertor</a:t>
              </a:r>
              <a:endParaRPr lang="en-US" sz="1600" i="0" dirty="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4800600" y="3868358"/>
              <a:ext cx="2057400" cy="2108580"/>
              <a:chOff x="1295400" y="933267"/>
              <a:chExt cx="2226365" cy="234333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5400" y="990600"/>
                <a:ext cx="2226365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1316736" y="990600"/>
                <a:ext cx="152400" cy="2286000"/>
              </a:xfrm>
              <a:prstGeom prst="rect">
                <a:avLst/>
              </a:prstGeom>
              <a:solidFill>
                <a:schemeClr val="bg1"/>
              </a:solidFill>
              <a:ln w="0" algn="ctr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 sz="105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60316" y="933267"/>
                <a:ext cx="2057864" cy="3965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 Narrow" pitchFamily="34" charset="0"/>
                    <a:cs typeface="Arial" charset="0"/>
                  </a:rPr>
                  <a:t>Standard </a:t>
                </a:r>
                <a:r>
                  <a:rPr lang="en-US" sz="1600" i="0" dirty="0" err="1">
                    <a:solidFill>
                      <a:srgbClr val="000000"/>
                    </a:solidFill>
                    <a:latin typeface="Arial Narrow" pitchFamily="34" charset="0"/>
                    <a:cs typeface="Arial" charset="0"/>
                  </a:rPr>
                  <a:t>Divertor</a:t>
                </a:r>
                <a:endParaRPr lang="en-US" sz="1600" i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p:grp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4953000" y="5443538"/>
              <a:ext cx="3886200" cy="6096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 sz="11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1138535"/>
            <a:ext cx="89916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</a:rPr>
              <a:t>Q</a:t>
            </a:r>
            <a:r>
              <a:rPr lang="en-US" sz="2400" i="0" dirty="0" smtClean="0">
                <a:solidFill>
                  <a:srgbClr val="FF0000"/>
                </a:solidFill>
              </a:rPr>
              <a:t>uestion</a:t>
            </a:r>
            <a:r>
              <a:rPr lang="en-US" sz="2400" i="0" dirty="0" smtClean="0">
                <a:solidFill>
                  <a:srgbClr val="FF0000"/>
                </a:solidFill>
              </a:rPr>
              <a:t>:  </a:t>
            </a:r>
            <a:r>
              <a:rPr lang="en-US" sz="2400" i="0" dirty="0" smtClean="0">
                <a:solidFill>
                  <a:srgbClr val="FF0000"/>
                </a:solidFill>
              </a:rPr>
              <a:t>What </a:t>
            </a:r>
            <a:r>
              <a:rPr lang="en-US" sz="2400" i="0" dirty="0" smtClean="0">
                <a:solidFill>
                  <a:srgbClr val="FF0000"/>
                </a:solidFill>
              </a:rPr>
              <a:t>are</a:t>
            </a:r>
            <a:r>
              <a:rPr lang="en-US" sz="2400" i="0" dirty="0" smtClean="0">
                <a:solidFill>
                  <a:srgbClr val="FF0000"/>
                </a:solidFill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</a:rPr>
              <a:t>viable </a:t>
            </a:r>
            <a:r>
              <a:rPr lang="en-US" sz="2400" i="0" dirty="0" smtClean="0">
                <a:solidFill>
                  <a:srgbClr val="FF0000"/>
                </a:solidFill>
              </a:rPr>
              <a:t>ways </a:t>
            </a:r>
            <a:r>
              <a:rPr lang="en-US" sz="2400" i="0" dirty="0" smtClean="0">
                <a:solidFill>
                  <a:srgbClr val="FF0000"/>
                </a:solidFill>
              </a:rPr>
              <a:t>to protect reactor walls?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6372" y="3974946"/>
            <a:ext cx="2743200" cy="177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6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762000"/>
          </a:xfrm>
          <a:noFill/>
          <a:ln>
            <a:noFill/>
          </a:ln>
        </p:spPr>
        <p:txBody>
          <a:bodyPr anchor="ctr"/>
          <a:lstStyle/>
          <a:p>
            <a:r>
              <a:rPr lang="en-US" sz="3200" dirty="0">
                <a:latin typeface="Helvetica" charset="0"/>
                <a:ea typeface="ＭＳ Ｐゴシック" charset="0"/>
                <a:cs typeface="Times New Roman"/>
              </a:rPr>
              <a:t>New Center-Stack </a:t>
            </a:r>
            <a:r>
              <a:rPr lang="en-US" sz="3200" dirty="0" smtClean="0">
                <a:latin typeface="Helvetica" charset="0"/>
                <a:ea typeface="ＭＳ Ｐゴシック" charset="0"/>
                <a:cs typeface="Times New Roman"/>
              </a:rPr>
              <a:t>installed in NSTX-U (!)</a:t>
            </a:r>
            <a:r>
              <a:rPr lang="en-US" sz="28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Times New Roman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Times New Roman"/>
              </a:rPr>
            </a:b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Times New Roman"/>
              </a:rPr>
              <a:t>Vacuum pump-down achieved 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Times New Roman"/>
              </a:rPr>
              <a:t>in January, 2015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397" y="1034651"/>
            <a:ext cx="5835634" cy="5290747"/>
            <a:chOff x="0" y="1232408"/>
            <a:chExt cx="5835634" cy="52907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6949" t="26735" r="39053" b="-16"/>
            <a:stretch/>
          </p:blipFill>
          <p:spPr>
            <a:xfrm>
              <a:off x="1754631" y="1232408"/>
              <a:ext cx="4081003" cy="52572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831" t="13428" r="76648" b="4649"/>
            <a:stretch/>
          </p:blipFill>
          <p:spPr>
            <a:xfrm>
              <a:off x="0" y="1237923"/>
              <a:ext cx="2322576" cy="528523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998" y="1042306"/>
            <a:ext cx="2984499" cy="52228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397" y="6190341"/>
            <a:ext cx="8904517" cy="34834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11">
              <a:spcBef>
                <a:spcPct val="20000"/>
              </a:spcBef>
              <a:buFontTx/>
              <a:buChar char="•"/>
            </a:pPr>
            <a:endParaRPr lang="en-US" sz="1200" b="1" i="1">
              <a:solidFill>
                <a:srgbClr val="1822CD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1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2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3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Rectangle 43"/>
          <p:cNvSpPr>
            <a:spLocks noChangeArrowheads="1"/>
          </p:cNvSpPr>
          <p:nvPr/>
        </p:nvSpPr>
        <p:spPr bwMode="auto">
          <a:xfrm>
            <a:off x="0" y="-12700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>
              <a:buFontTx/>
              <a:buNone/>
            </a:pPr>
            <a:r>
              <a:rPr lang="en-US" sz="3200" i="0" dirty="0" smtClean="0">
                <a:solidFill>
                  <a:schemeClr val="accent2"/>
                </a:solidFill>
                <a:latin typeface="+mn-lt"/>
                <a:cs typeface="Helvetica Neue" charset="0"/>
              </a:rPr>
              <a:t>Relocated 2</a:t>
            </a:r>
            <a:r>
              <a:rPr lang="en-US" sz="3200" i="0" baseline="30000" dirty="0" smtClean="0">
                <a:solidFill>
                  <a:schemeClr val="accent2"/>
                </a:solidFill>
                <a:latin typeface="+mn-lt"/>
                <a:cs typeface="Helvetica Neue" charset="0"/>
              </a:rPr>
              <a:t>nd</a:t>
            </a:r>
            <a:r>
              <a:rPr lang="en-US" sz="3200" i="0" dirty="0" smtClean="0">
                <a:solidFill>
                  <a:schemeClr val="accent2"/>
                </a:solidFill>
                <a:latin typeface="+mn-lt"/>
                <a:cs typeface="Helvetica Neue" charset="0"/>
              </a:rPr>
              <a:t> </a:t>
            </a:r>
            <a:r>
              <a:rPr lang="en-US" sz="3200" i="0" dirty="0">
                <a:solidFill>
                  <a:schemeClr val="accent2"/>
                </a:solidFill>
                <a:latin typeface="+mn-lt"/>
                <a:cs typeface="Helvetica Neue" charset="0"/>
              </a:rPr>
              <a:t>NBI beam line box from </a:t>
            </a:r>
            <a:r>
              <a:rPr lang="en-US" sz="3200" i="0" dirty="0" smtClean="0">
                <a:solidFill>
                  <a:schemeClr val="accent2"/>
                </a:solidFill>
                <a:latin typeface="+mn-lt"/>
                <a:cs typeface="Helvetica Neue" charset="0"/>
              </a:rPr>
              <a:t>TFTR</a:t>
            </a:r>
            <a:endParaRPr lang="en-US" sz="3200" i="0" dirty="0">
              <a:solidFill>
                <a:schemeClr val="accent2"/>
              </a:solidFill>
              <a:latin typeface="+mn-lt"/>
              <a:cs typeface="Helvetica Neue" charset="0"/>
            </a:endParaRPr>
          </a:p>
        </p:txBody>
      </p:sp>
      <p:sp>
        <p:nvSpPr>
          <p:cNvPr id="30729" name="Rectangle 15"/>
          <p:cNvSpPr>
            <a:spLocks noChangeArrowheads="1"/>
          </p:cNvSpPr>
          <p:nvPr/>
        </p:nvSpPr>
        <p:spPr bwMode="auto">
          <a:xfrm>
            <a:off x="0" y="5207000"/>
            <a:ext cx="2652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800" i="0" dirty="0">
                <a:solidFill>
                  <a:srgbClr val="0723FF"/>
                </a:solidFill>
                <a:latin typeface="Helvetica Neue" charset="0"/>
                <a:cs typeface="Helvetica Neue" charset="0"/>
              </a:rPr>
              <a:t>Beam Box </a:t>
            </a:r>
            <a:r>
              <a:rPr lang="en-US" sz="1800" i="0" dirty="0" smtClean="0">
                <a:solidFill>
                  <a:srgbClr val="0723FF"/>
                </a:solidFill>
                <a:latin typeface="Helvetica Neue" charset="0"/>
                <a:cs typeface="Helvetica Neue" charset="0"/>
              </a:rPr>
              <a:t>being</a:t>
            </a:r>
          </a:p>
          <a:p>
            <a:pPr algn="ctr">
              <a:buFontTx/>
              <a:buNone/>
            </a:pPr>
            <a:r>
              <a:rPr lang="en-US" sz="1800" i="0" dirty="0" smtClean="0">
                <a:solidFill>
                  <a:srgbClr val="0723FF"/>
                </a:solidFill>
                <a:latin typeface="Helvetica Neue" charset="0"/>
                <a:cs typeface="Helvetica Neue" charset="0"/>
              </a:rPr>
              <a:t>lifted </a:t>
            </a:r>
            <a:r>
              <a:rPr lang="en-US" sz="1800" i="0" dirty="0">
                <a:solidFill>
                  <a:srgbClr val="0723FF"/>
                </a:solidFill>
                <a:latin typeface="Helvetica Neue" charset="0"/>
                <a:cs typeface="Helvetica Neue" charset="0"/>
              </a:rPr>
              <a:t>over </a:t>
            </a:r>
            <a:r>
              <a:rPr lang="en-US" sz="1800" i="0" dirty="0" smtClean="0">
                <a:solidFill>
                  <a:srgbClr val="0723FF"/>
                </a:solidFill>
                <a:latin typeface="Helvetica Neue" charset="0"/>
                <a:cs typeface="Helvetica Neue" charset="0"/>
              </a:rPr>
              <a:t>NSTX-U  </a:t>
            </a:r>
            <a:endParaRPr lang="en-US" sz="1800" dirty="0"/>
          </a:p>
        </p:txBody>
      </p:sp>
      <p:sp>
        <p:nvSpPr>
          <p:cNvPr id="30730" name="Rectangle 16"/>
          <p:cNvSpPr>
            <a:spLocks noChangeArrowheads="1"/>
          </p:cNvSpPr>
          <p:nvPr/>
        </p:nvSpPr>
        <p:spPr bwMode="auto">
          <a:xfrm>
            <a:off x="2681288" y="5207000"/>
            <a:ext cx="2881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i="0" dirty="0">
                <a:solidFill>
                  <a:srgbClr val="0723FF"/>
                </a:solidFill>
                <a:latin typeface="Helvetica Neue" charset="0"/>
                <a:cs typeface="Helvetica Neue" charset="0"/>
              </a:rPr>
              <a:t>Beam Box placed in its final </a:t>
            </a:r>
            <a:r>
              <a:rPr lang="en-US" sz="1800" i="0" dirty="0" smtClean="0">
                <a:solidFill>
                  <a:srgbClr val="0723FF"/>
                </a:solidFill>
                <a:latin typeface="Helvetica Neue" charset="0"/>
                <a:cs typeface="Helvetica Neue" charset="0"/>
              </a:rPr>
              <a:t>location &amp; aligned</a:t>
            </a:r>
            <a:endParaRPr lang="en-US" sz="1800" dirty="0"/>
          </a:p>
        </p:txBody>
      </p:sp>
      <p:sp>
        <p:nvSpPr>
          <p:cNvPr id="30734" name="Rectangle 16"/>
          <p:cNvSpPr>
            <a:spLocks noChangeArrowheads="1"/>
          </p:cNvSpPr>
          <p:nvPr/>
        </p:nvSpPr>
        <p:spPr bwMode="auto">
          <a:xfrm>
            <a:off x="5638800" y="5207000"/>
            <a:ext cx="3238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i="0" dirty="0">
                <a:solidFill>
                  <a:srgbClr val="0723FF"/>
                </a:solidFill>
                <a:latin typeface="Helvetica Neue" charset="0"/>
                <a:cs typeface="Helvetica Neue" charset="0"/>
              </a:rPr>
              <a:t>Beam Box being populated with components</a:t>
            </a:r>
            <a:endParaRPr lang="en-US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-1587" y="1219200"/>
            <a:ext cx="9183687" cy="3962400"/>
            <a:chOff x="-1587" y="1651000"/>
            <a:chExt cx="9183687" cy="3962400"/>
          </a:xfrm>
        </p:grpSpPr>
        <p:pic>
          <p:nvPicPr>
            <p:cNvPr id="30731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388" y="1663700"/>
              <a:ext cx="3922712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23" descr="019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6" r="-3056"/>
            <a:stretch>
              <a:fillRect/>
            </a:stretch>
          </p:blipFill>
          <p:spPr bwMode="auto">
            <a:xfrm>
              <a:off x="-1587" y="1651000"/>
              <a:ext cx="2733675" cy="389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16" descr="03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288" y="1651000"/>
              <a:ext cx="2921000" cy="389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567681" y="1676400"/>
              <a:ext cx="45719" cy="38481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0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305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990601"/>
            <a:ext cx="7239000" cy="54285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6744" y="4064002"/>
            <a:ext cx="1939936" cy="461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31" tIns="45715" rIns="91431" bIns="45715" rtlCol="0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FF0000"/>
                </a:solidFill>
              </a:rPr>
              <a:t>New 2</a:t>
            </a:r>
            <a:r>
              <a:rPr lang="en-US" sz="2400" b="1" i="0" baseline="30000" dirty="0">
                <a:solidFill>
                  <a:srgbClr val="FF0000"/>
                </a:solidFill>
              </a:rPr>
              <a:t>nd</a:t>
            </a:r>
            <a:r>
              <a:rPr lang="en-US" sz="2400" b="1" i="0" dirty="0">
                <a:solidFill>
                  <a:srgbClr val="FF0000"/>
                </a:solidFill>
              </a:rPr>
              <a:t> NBI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7428" y="3639068"/>
            <a:ext cx="1154465" cy="461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31" tIns="45715" rIns="91431" bIns="45715" rtlCol="0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FF0000"/>
                </a:solidFill>
              </a:rPr>
              <a:t>1</a:t>
            </a:r>
            <a:r>
              <a:rPr lang="en-US" sz="2400" b="1" i="0" baseline="30000" dirty="0">
                <a:solidFill>
                  <a:srgbClr val="FF0000"/>
                </a:solidFill>
              </a:rPr>
              <a:t>st</a:t>
            </a:r>
            <a:r>
              <a:rPr lang="en-US" sz="2400" b="1" i="0" dirty="0">
                <a:solidFill>
                  <a:srgbClr val="FF0000"/>
                </a:solidFill>
              </a:rPr>
              <a:t> NBI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-1" y="7605"/>
            <a:ext cx="9144000" cy="91441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914311">
              <a:lnSpc>
                <a:spcPct val="80000"/>
              </a:lnSpc>
              <a:spcAft>
                <a:spcPts val="300"/>
              </a:spcAft>
              <a:buNone/>
            </a:pPr>
            <a:r>
              <a:rPr lang="en-US" altLang="en-US" sz="3200" i="0" dirty="0">
                <a:cs typeface="Arial" charset="0"/>
              </a:rPr>
              <a:t>NSTX Upgrade Project </a:t>
            </a:r>
            <a:r>
              <a:rPr lang="en-US" altLang="en-US" sz="3200" i="0" dirty="0" smtClean="0">
                <a:cs typeface="Arial" charset="0"/>
              </a:rPr>
              <a:t>nearly complete</a:t>
            </a:r>
            <a:endParaRPr lang="en-US" altLang="en-US" sz="3200" i="0" dirty="0" smtClean="0">
              <a:cs typeface="Arial" charset="0"/>
            </a:endParaRPr>
          </a:p>
          <a:p>
            <a:pPr algn="ctr" defTabSz="914311" eaLnBrk="1" hangingPunct="1">
              <a:lnSpc>
                <a:spcPct val="80000"/>
              </a:lnSpc>
              <a:spcAft>
                <a:spcPts val="300"/>
              </a:spcAft>
              <a:buNone/>
            </a:pPr>
            <a:r>
              <a:rPr lang="en-US" altLang="en-US" sz="2400" i="0" dirty="0" smtClean="0">
                <a:solidFill>
                  <a:srgbClr val="FF0000"/>
                </a:solidFill>
                <a:cs typeface="Arial" charset="0"/>
              </a:rPr>
              <a:t>Test plasmas expected in April, research plasmas in June</a:t>
            </a:r>
            <a:endParaRPr lang="en-US" altLang="en-US" sz="2400" i="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There are many </a:t>
            </a:r>
            <a:r>
              <a:rPr lang="en-US" sz="3200" dirty="0"/>
              <a:t>great research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opportunities </a:t>
            </a:r>
            <a:r>
              <a:rPr lang="en-US" sz="3200" dirty="0"/>
              <a:t>on </a:t>
            </a:r>
            <a:r>
              <a:rPr lang="en-US" sz="3200" dirty="0" smtClean="0"/>
              <a:t>NSTX-U!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Thank you!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Any 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41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Aspect ratio </a:t>
            </a:r>
            <a:r>
              <a:rPr lang="en-US" sz="3200" dirty="0" smtClean="0"/>
              <a:t>is important geometric </a:t>
            </a:r>
            <a:br>
              <a:rPr lang="en-US" sz="3200" dirty="0" smtClean="0"/>
            </a:br>
            <a:r>
              <a:rPr lang="en-US" sz="3200" dirty="0" smtClean="0"/>
              <a:t>parameter for toroidal fusion devices</a:t>
            </a:r>
            <a:endParaRPr lang="en-US" sz="3200" dirty="0"/>
          </a:p>
        </p:txBody>
      </p:sp>
      <p:pic>
        <p:nvPicPr>
          <p:cNvPr id="15362" name="Picture 2" descr="Comparison of spherical and conventional tokam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61175"/>
            <a:ext cx="7969744" cy="31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981" y="5410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 smtClean="0">
                <a:solidFill>
                  <a:srgbClr val="FF0000"/>
                </a:solidFill>
              </a:rPr>
              <a:t>Spherical torus/</a:t>
            </a:r>
            <a:r>
              <a:rPr lang="en-US" sz="3200" i="0" dirty="0" err="1" smtClean="0">
                <a:solidFill>
                  <a:srgbClr val="FF0000"/>
                </a:solidFill>
              </a:rPr>
              <a:t>tokamak</a:t>
            </a:r>
            <a:r>
              <a:rPr lang="en-US" sz="3200" i="0" dirty="0" smtClean="0">
                <a:solidFill>
                  <a:srgbClr val="FF0000"/>
                </a:solidFill>
              </a:rPr>
              <a:t> (ST) has A = 1.1 - 2</a:t>
            </a:r>
          </a:p>
          <a:p>
            <a:pPr algn="ctr"/>
            <a:r>
              <a:rPr lang="en-US" sz="3200" i="0" dirty="0" smtClean="0">
                <a:solidFill>
                  <a:schemeClr val="tx1"/>
                </a:solidFill>
              </a:rPr>
              <a:t>Conventional </a:t>
            </a:r>
            <a:r>
              <a:rPr lang="en-US" sz="3200" i="0" dirty="0" err="1" smtClean="0">
                <a:solidFill>
                  <a:schemeClr val="tx1"/>
                </a:solidFill>
              </a:rPr>
              <a:t>tokamak</a:t>
            </a:r>
            <a:r>
              <a:rPr lang="en-US" sz="3200" i="0" dirty="0" smtClean="0">
                <a:solidFill>
                  <a:schemeClr val="tx1"/>
                </a:solidFill>
              </a:rPr>
              <a:t> typically A = 3 - 4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734746" y="4095378"/>
            <a:ext cx="571054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154302" y="990600"/>
            <a:ext cx="4779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0" dirty="0" smtClean="0">
                <a:solidFill>
                  <a:schemeClr val="tx1"/>
                </a:solidFill>
              </a:rPr>
              <a:t>Aspect ratio A </a:t>
            </a:r>
            <a:r>
              <a:rPr lang="en-US" sz="3600" i="0" dirty="0">
                <a:solidFill>
                  <a:schemeClr val="tx1"/>
                </a:solidFill>
                <a:sym typeface="Symbol"/>
              </a:rPr>
              <a:t>=</a:t>
            </a:r>
            <a:r>
              <a:rPr lang="en-US" sz="3600" i="0" dirty="0" smtClean="0">
                <a:solidFill>
                  <a:schemeClr val="tx1"/>
                </a:solidFill>
              </a:rPr>
              <a:t> R / a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647524" y="4095378"/>
            <a:ext cx="3087222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36054" y="39624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0" dirty="0" smtClean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40386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0" dirty="0" smtClean="0">
                <a:solidFill>
                  <a:schemeClr val="accent6"/>
                </a:solidFill>
              </a:rPr>
              <a:t>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1686580"/>
            <a:ext cx="638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solidFill>
                  <a:schemeClr val="accent6"/>
                </a:solidFill>
              </a:rPr>
              <a:t>R = major radius      a = minor radius</a:t>
            </a:r>
          </a:p>
        </p:txBody>
      </p:sp>
    </p:spTree>
    <p:extLst>
      <p:ext uri="{BB962C8B-B14F-4D97-AF65-F5344CB8AC3E}">
        <p14:creationId xmlns:p14="http://schemas.microsoft.com/office/powerpoint/2010/main" val="465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dirty="0" smtClean="0"/>
              <a:t>STs have higher natural “elongation”</a:t>
            </a:r>
            <a:endParaRPr lang="en-US" sz="3200" dirty="0"/>
          </a:p>
        </p:txBody>
      </p:sp>
      <p:pic>
        <p:nvPicPr>
          <p:cNvPr id="15362" name="Picture 2" descr="Comparison of spherical and conventional tokam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61175"/>
            <a:ext cx="7969744" cy="31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981" y="5862935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 smtClean="0">
                <a:solidFill>
                  <a:schemeClr val="tx1"/>
                </a:solidFill>
              </a:rPr>
              <a:t>Higher elongation improves stability &amp; confinement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016301" y="4095378"/>
            <a:ext cx="641299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438400" y="1066800"/>
            <a:ext cx="3929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 smtClean="0">
                <a:solidFill>
                  <a:schemeClr val="tx1"/>
                </a:solidFill>
              </a:rPr>
              <a:t>Elongation </a:t>
            </a:r>
            <a:r>
              <a:rPr lang="en-US" sz="3200" i="0" dirty="0" smtClean="0">
                <a:solidFill>
                  <a:schemeClr val="tx1"/>
                </a:solidFill>
                <a:latin typeface="Symbol" panose="05050102010706020507" pitchFamily="18" charset="2"/>
              </a:rPr>
              <a:t>k</a:t>
            </a:r>
            <a:r>
              <a:rPr lang="en-US" sz="3200" i="0" dirty="0" smtClean="0">
                <a:solidFill>
                  <a:schemeClr val="tx1"/>
                </a:solidFill>
              </a:rPr>
              <a:t> </a:t>
            </a:r>
            <a:r>
              <a:rPr lang="en-US" sz="3200" i="0" dirty="0">
                <a:solidFill>
                  <a:schemeClr val="tx1"/>
                </a:solidFill>
                <a:sym typeface="Symbol"/>
              </a:rPr>
              <a:t>=</a:t>
            </a:r>
            <a:r>
              <a:rPr lang="en-US" sz="3200" i="0" dirty="0" smtClean="0">
                <a:solidFill>
                  <a:schemeClr val="tx1"/>
                </a:solidFill>
              </a:rPr>
              <a:t> b / a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810000" y="2895600"/>
            <a:ext cx="0" cy="1199778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066800" y="1762780"/>
            <a:ext cx="7031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solidFill>
                  <a:schemeClr val="accent6"/>
                </a:solidFill>
              </a:rPr>
              <a:t>b = vertical ½ height      a = minor radius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6454" y="39624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0" dirty="0" smtClean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312420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0" dirty="0" smtClean="0">
                <a:solidFill>
                  <a:schemeClr val="accent6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30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88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6601"/>
            <a:ext cx="7368812" cy="332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8839" name="Text Box 7"/>
          <p:cNvSpPr txBox="1">
            <a:spLocks noChangeAspect="1" noChangeArrowheads="1"/>
          </p:cNvSpPr>
          <p:nvPr/>
        </p:nvSpPr>
        <p:spPr bwMode="auto">
          <a:xfrm>
            <a:off x="914400" y="5276671"/>
            <a:ext cx="1981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i="0" dirty="0" smtClean="0">
                <a:solidFill>
                  <a:srgbClr val="FF0000"/>
                </a:solidFill>
              </a:rPr>
              <a:t>A ~ 3</a:t>
            </a:r>
            <a:r>
              <a:rPr lang="en-US" altLang="en-US" sz="2400" i="0" dirty="0" smtClean="0">
                <a:solidFill>
                  <a:srgbClr val="0066FF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i="0" dirty="0" smtClean="0">
                <a:solidFill>
                  <a:schemeClr val="tx1"/>
                </a:solidFill>
                <a:latin typeface="Symbol" pitchFamily="18" charset="2"/>
              </a:rPr>
              <a:t>k </a:t>
            </a:r>
            <a:r>
              <a:rPr lang="en-US" altLang="en-US" sz="2400" i="0" dirty="0" smtClean="0">
                <a:solidFill>
                  <a:schemeClr val="tx1"/>
                </a:solidFill>
              </a:rPr>
              <a:t>= 1.5-2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i="0" dirty="0" err="1" smtClean="0">
                <a:solidFill>
                  <a:schemeClr val="accent6"/>
                </a:solidFill>
                <a:latin typeface="Symbol" pitchFamily="18" charset="2"/>
              </a:rPr>
              <a:t>b</a:t>
            </a:r>
            <a:r>
              <a:rPr lang="en-US" altLang="en-US" sz="2800" i="0" baseline="-25000" dirty="0" err="1" smtClean="0">
                <a:solidFill>
                  <a:schemeClr val="accent6"/>
                </a:solidFill>
              </a:rPr>
              <a:t>T</a:t>
            </a:r>
            <a:r>
              <a:rPr lang="en-US" altLang="en-US" sz="2800" i="0" baseline="-25000" dirty="0" smtClean="0">
                <a:solidFill>
                  <a:schemeClr val="accent6"/>
                </a:solidFill>
              </a:rPr>
              <a:t> </a:t>
            </a:r>
            <a:r>
              <a:rPr lang="en-US" altLang="en-US" sz="2800" i="0" dirty="0" smtClean="0">
                <a:solidFill>
                  <a:schemeClr val="accent6"/>
                </a:solidFill>
              </a:rPr>
              <a:t>= 3</a:t>
            </a:r>
            <a:r>
              <a:rPr lang="en-US" altLang="en-US" sz="2800" i="0" dirty="0">
                <a:solidFill>
                  <a:schemeClr val="accent6"/>
                </a:solidFill>
              </a:rPr>
              <a:t>-10% </a:t>
            </a:r>
          </a:p>
        </p:txBody>
      </p:sp>
      <p:sp>
        <p:nvSpPr>
          <p:cNvPr id="2168840" name="Rectangle 8"/>
          <p:cNvSpPr>
            <a:spLocks noChangeAspect="1" noChangeArrowheads="1"/>
          </p:cNvSpPr>
          <p:nvPr/>
        </p:nvSpPr>
        <p:spPr bwMode="auto">
          <a:xfrm>
            <a:off x="5105400" y="5276671"/>
            <a:ext cx="206439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i="0" dirty="0" smtClean="0">
                <a:solidFill>
                  <a:srgbClr val="FF0000"/>
                </a:solidFill>
              </a:rPr>
              <a:t>A ~ 1.5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i="0" dirty="0" smtClean="0">
                <a:solidFill>
                  <a:schemeClr val="tx1"/>
                </a:solidFill>
                <a:latin typeface="Symbol" pitchFamily="18" charset="2"/>
              </a:rPr>
              <a:t>k </a:t>
            </a:r>
            <a:r>
              <a:rPr lang="en-US" altLang="en-US" sz="2400" i="0" dirty="0" smtClean="0">
                <a:solidFill>
                  <a:schemeClr val="tx1"/>
                </a:solidFill>
              </a:rPr>
              <a:t>= 2-3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i="0" dirty="0" err="1" smtClean="0">
                <a:solidFill>
                  <a:schemeClr val="accent6"/>
                </a:solidFill>
                <a:latin typeface="Symbol" pitchFamily="18" charset="2"/>
              </a:rPr>
              <a:t>b</a:t>
            </a:r>
            <a:r>
              <a:rPr lang="en-US" altLang="en-US" sz="2800" i="0" baseline="-25000" dirty="0" err="1" smtClean="0">
                <a:solidFill>
                  <a:schemeClr val="accent6"/>
                </a:solidFill>
              </a:rPr>
              <a:t>T</a:t>
            </a:r>
            <a:r>
              <a:rPr lang="en-US" altLang="en-US" sz="2800" i="0" baseline="-25000" dirty="0" smtClean="0">
                <a:solidFill>
                  <a:schemeClr val="accent6"/>
                </a:solidFill>
              </a:rPr>
              <a:t> </a:t>
            </a:r>
            <a:r>
              <a:rPr lang="en-US" altLang="en-US" sz="2800" i="0" dirty="0" smtClean="0">
                <a:solidFill>
                  <a:schemeClr val="accent6"/>
                </a:solidFill>
              </a:rPr>
              <a:t>= 10</a:t>
            </a:r>
            <a:r>
              <a:rPr lang="en-US" altLang="en-US" sz="2800" i="0" dirty="0">
                <a:solidFill>
                  <a:schemeClr val="accent6"/>
                </a:solidFill>
              </a:rPr>
              <a:t>-40%</a:t>
            </a:r>
            <a:r>
              <a:rPr lang="en-US" altLang="en-US" sz="2800" b="1" i="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2168842" name="Text Box 10"/>
          <p:cNvSpPr txBox="1">
            <a:spLocks noChangeArrowheads="1"/>
          </p:cNvSpPr>
          <p:nvPr/>
        </p:nvSpPr>
        <p:spPr bwMode="auto">
          <a:xfrm>
            <a:off x="1360175" y="2018267"/>
            <a:ext cx="1497141" cy="369332"/>
          </a:xfrm>
          <a:prstGeom prst="rect">
            <a:avLst/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b="1" i="0" dirty="0" err="1">
                <a:solidFill>
                  <a:srgbClr val="000000"/>
                </a:solidFill>
                <a:latin typeface="Helvetica" pitchFamily="-64" charset="0"/>
              </a:rPr>
              <a:t>Tokamak</a:t>
            </a:r>
            <a:endParaRPr lang="en-US" altLang="en-US" b="1" i="0" dirty="0">
              <a:solidFill>
                <a:srgbClr val="000000"/>
              </a:solidFill>
              <a:latin typeface="Helvetica" pitchFamily="-64" charset="0"/>
            </a:endParaRPr>
          </a:p>
        </p:txBody>
      </p:sp>
      <p:sp>
        <p:nvSpPr>
          <p:cNvPr id="2168843" name="Text Box 11"/>
          <p:cNvSpPr txBox="1">
            <a:spLocks noChangeArrowheads="1"/>
          </p:cNvSpPr>
          <p:nvPr/>
        </p:nvSpPr>
        <p:spPr bwMode="auto">
          <a:xfrm>
            <a:off x="7052689" y="2001718"/>
            <a:ext cx="643125" cy="430886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2800" b="1" i="0" dirty="0">
                <a:solidFill>
                  <a:srgbClr val="000000"/>
                </a:solidFill>
                <a:latin typeface="Helvetica" pitchFamily="-64" charset="0"/>
              </a:rPr>
              <a:t>ST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200" i="0" dirty="0" smtClean="0">
                <a:solidFill>
                  <a:schemeClr val="accent6"/>
                </a:solidFill>
                <a:latin typeface="Helvetica Neue" charset="0"/>
              </a:rPr>
              <a:t>Magnetic </a:t>
            </a:r>
            <a:r>
              <a:rPr lang="en-US" sz="3200" i="0" dirty="0" smtClean="0">
                <a:solidFill>
                  <a:schemeClr val="accent6"/>
                </a:solidFill>
                <a:latin typeface="Helvetica Neue" charset="0"/>
              </a:rPr>
              <a:t>field structure of </a:t>
            </a:r>
            <a:r>
              <a:rPr lang="en-US" sz="3200" i="0" dirty="0" smtClean="0">
                <a:solidFill>
                  <a:schemeClr val="accent6"/>
                </a:solidFill>
                <a:latin typeface="Helvetica Neue" charset="0"/>
              </a:rPr>
              <a:t>ST increases 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200" i="0" dirty="0" smtClean="0">
                <a:solidFill>
                  <a:schemeClr val="accent6"/>
                </a:solidFill>
                <a:latin typeface="Helvetica Neue" charset="0"/>
              </a:rPr>
              <a:t>normalized </a:t>
            </a:r>
            <a:r>
              <a:rPr lang="en-US" sz="3200" i="0" dirty="0" smtClean="0">
                <a:solidFill>
                  <a:schemeClr val="accent6"/>
                </a:solidFill>
                <a:latin typeface="Helvetica Neue" charset="0"/>
              </a:rPr>
              <a:t>pressure by factor of 3-4</a:t>
            </a:r>
            <a:r>
              <a:rPr lang="en-US" sz="3200" i="0" dirty="0" smtClean="0">
                <a:solidFill>
                  <a:schemeClr val="accent6"/>
                </a:solidFill>
                <a:latin typeface="Calibri"/>
              </a:rPr>
              <a:t>×</a:t>
            </a:r>
            <a:endParaRPr lang="en-US" sz="3200" i="0" dirty="0">
              <a:solidFill>
                <a:schemeClr val="accent6"/>
              </a:solidFill>
              <a:latin typeface="Helvetica Neue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76200" y="1023633"/>
            <a:ext cx="8991600" cy="677108"/>
          </a:xfrm>
          <a:prstGeom prst="rect">
            <a:avLst/>
          </a:prstGeom>
          <a:solidFill>
            <a:srgbClr val="EAEAEA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 anchor="ctr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i="0" dirty="0" smtClean="0">
                <a:solidFill>
                  <a:srgbClr val="1822CD"/>
                </a:solidFill>
                <a:latin typeface="Arial Narrow" panose="020B0606020202030204" pitchFamily="34" charset="0"/>
                <a:cs typeface="Helvetica Neue"/>
              </a:rPr>
              <a:t>Normalized pressure: </a:t>
            </a:r>
            <a:r>
              <a:rPr lang="en-US" altLang="en-US" sz="3200" b="1" i="0" dirty="0" smtClean="0">
                <a:solidFill>
                  <a:srgbClr val="1822CD"/>
                </a:solidFill>
                <a:latin typeface="Arial Narrow" panose="020B0606020202030204" pitchFamily="34" charset="0"/>
                <a:cs typeface="Helvetica Neue"/>
              </a:rPr>
              <a:t> </a:t>
            </a:r>
            <a:r>
              <a:rPr lang="en-US" altLang="en-US" sz="2800" b="1" i="0" dirty="0" smtClean="0">
                <a:solidFill>
                  <a:srgbClr val="1822CD"/>
                </a:solidFill>
                <a:latin typeface="Symbol" pitchFamily="18" charset="2"/>
              </a:rPr>
              <a:t>b</a:t>
            </a:r>
            <a:r>
              <a:rPr lang="en-US" altLang="en-US" sz="2800" i="0" baseline="-25000" dirty="0" smtClean="0">
                <a:solidFill>
                  <a:srgbClr val="1822CD"/>
                </a:solidFill>
                <a:latin typeface="Arial" charset="0"/>
              </a:rPr>
              <a:t> </a:t>
            </a:r>
            <a:r>
              <a:rPr lang="en-US" altLang="en-US" sz="2800" b="1" i="0" dirty="0" smtClean="0">
                <a:solidFill>
                  <a:srgbClr val="1822CD"/>
                </a:solidFill>
                <a:latin typeface="Helvetica" pitchFamily="-64" charset="0"/>
              </a:rPr>
              <a:t>= </a:t>
            </a:r>
            <a:r>
              <a:rPr lang="en-US" altLang="en-US" sz="2800" b="1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p</a:t>
            </a:r>
            <a:r>
              <a:rPr lang="en-US" altLang="en-US" sz="2800" i="0" dirty="0" smtClean="0">
                <a:solidFill>
                  <a:srgbClr val="1822CD"/>
                </a:solidFill>
                <a:latin typeface="Symbol" panose="05050102010706020507" pitchFamily="18" charset="2"/>
                <a:sym typeface="Symbol"/>
              </a:rPr>
              <a:t> </a:t>
            </a:r>
            <a:r>
              <a:rPr lang="en-US" altLang="en-US" sz="2800" b="1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/ (B</a:t>
            </a:r>
            <a:r>
              <a:rPr lang="en-US" altLang="en-US" sz="2800" b="1" i="0" baseline="3000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2</a:t>
            </a:r>
            <a:r>
              <a:rPr lang="en-US" altLang="en-US" sz="2800" b="1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/2</a:t>
            </a:r>
            <a:r>
              <a:rPr lang="en-US" altLang="en-US" sz="2800" b="1" i="0" dirty="0" smtClean="0">
                <a:solidFill>
                  <a:srgbClr val="1822CD"/>
                </a:solidFill>
                <a:latin typeface="Symbol" pitchFamily="18" charset="2"/>
                <a:sym typeface="Math1" pitchFamily="2" charset="2"/>
              </a:rPr>
              <a:t>m</a:t>
            </a:r>
            <a:r>
              <a:rPr lang="en-US" altLang="en-US" sz="2800" b="1" i="0" baseline="-2500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0</a:t>
            </a:r>
            <a:r>
              <a:rPr lang="en-US" altLang="en-US" sz="2800" i="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) </a:t>
            </a:r>
            <a:r>
              <a:rPr lang="en-US" altLang="en-US" sz="2800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    </a:t>
            </a:r>
            <a:r>
              <a:rPr lang="en-US" altLang="en-US" sz="2800" i="0" dirty="0" err="1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P</a:t>
            </a:r>
            <a:r>
              <a:rPr lang="en-US" altLang="en-US" sz="2800" i="0" baseline="-25000" dirty="0" err="1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fusion</a:t>
            </a:r>
            <a:r>
              <a:rPr lang="en-US" altLang="en-US" sz="2800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 </a:t>
            </a:r>
            <a:r>
              <a:rPr lang="en-US" altLang="en-US" sz="2800" i="0" dirty="0">
                <a:solidFill>
                  <a:srgbClr val="1822CD"/>
                </a:solidFill>
                <a:latin typeface="Helvetica" pitchFamily="-64" charset="0"/>
                <a:sym typeface="Symbol"/>
              </a:rPr>
              <a:t></a:t>
            </a:r>
            <a:r>
              <a:rPr lang="en-US" altLang="en-US" sz="2800" i="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 </a:t>
            </a:r>
            <a:r>
              <a:rPr lang="en-US" altLang="en-US" sz="2800" i="0" dirty="0">
                <a:solidFill>
                  <a:srgbClr val="1822CD"/>
                </a:solidFill>
                <a:latin typeface="Symbol" panose="05050102010706020507" pitchFamily="18" charset="2"/>
                <a:sym typeface="Math1" pitchFamily="2" charset="2"/>
              </a:rPr>
              <a:t>b</a:t>
            </a:r>
            <a:r>
              <a:rPr lang="en-US" altLang="en-US" sz="2800" i="0" baseline="30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2 </a:t>
            </a:r>
            <a:r>
              <a:rPr lang="en-US" altLang="en-US" sz="2800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B</a:t>
            </a:r>
            <a:r>
              <a:rPr lang="en-US" altLang="en-US" sz="2800" i="0" baseline="3000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4</a:t>
            </a:r>
            <a:endParaRPr lang="en-US" altLang="en-US" sz="2800" i="0" baseline="30000" dirty="0">
              <a:solidFill>
                <a:srgbClr val="1822CD"/>
              </a:solidFill>
              <a:latin typeface="Helvetica" pitchFamily="-64" charset="0"/>
              <a:sym typeface="Math1" pitchFamily="2" charset="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06801" y="1905000"/>
            <a:ext cx="422599" cy="13188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7024752" y="4114800"/>
            <a:ext cx="519048" cy="17317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543800" y="3124200"/>
            <a:ext cx="15240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rgbClr val="FF0000"/>
                </a:solidFill>
              </a:rPr>
              <a:t>Plasma spends less time in unstable </a:t>
            </a:r>
            <a:r>
              <a:rPr lang="en-US" sz="1800" i="0" dirty="0" smtClean="0">
                <a:solidFill>
                  <a:srgbClr val="FF0000"/>
                </a:solidFill>
              </a:rPr>
              <a:t>“bad” curvature </a:t>
            </a:r>
            <a:r>
              <a:rPr lang="en-US" sz="1800" i="0" dirty="0" smtClean="0">
                <a:solidFill>
                  <a:srgbClr val="FF0000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6727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ontent Placeholder 2"/>
          <p:cNvSpPr txBox="1">
            <a:spLocks/>
          </p:cNvSpPr>
          <p:nvPr/>
        </p:nvSpPr>
        <p:spPr>
          <a:xfrm>
            <a:off x="0" y="1447800"/>
            <a:ext cx="5791200" cy="4876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60375" lvl="1" indent="-342900" eaLnBrk="0" hangingPunct="0">
              <a:spcBef>
                <a:spcPts val="1176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i="0" kern="0" dirty="0" smtClean="0">
                <a:solidFill>
                  <a:schemeClr val="accent2"/>
                </a:solidFill>
              </a:rPr>
              <a:t>High </a:t>
            </a:r>
            <a:r>
              <a:rPr lang="en-US" sz="2800" b="0" i="0" kern="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b</a:t>
            </a:r>
            <a:r>
              <a:rPr lang="en-US" sz="2800" b="0" i="0" kern="0" dirty="0">
                <a:solidFill>
                  <a:schemeClr val="accent2"/>
                </a:solidFill>
              </a:rPr>
              <a:t>, shaping, </a:t>
            </a:r>
            <a:r>
              <a:rPr lang="en-US" sz="2800" b="0" i="0" kern="0" dirty="0" smtClean="0">
                <a:solidFill>
                  <a:schemeClr val="accent2"/>
                </a:solidFill>
              </a:rPr>
              <a:t>rotation extend stability, transport knowledge</a:t>
            </a:r>
            <a:endParaRPr lang="en-US" sz="600" b="0" i="0" kern="0" dirty="0" smtClean="0">
              <a:solidFill>
                <a:schemeClr val="accent2"/>
              </a:solidFill>
            </a:endParaRPr>
          </a:p>
          <a:p>
            <a:pPr marL="460375" lvl="1" indent="-342900" eaLnBrk="0" hangingPunct="0">
              <a:spcBef>
                <a:spcPts val="1176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i="0" kern="0" dirty="0" smtClean="0">
                <a:solidFill>
                  <a:schemeClr val="accent2"/>
                </a:solidFill>
              </a:rPr>
              <a:t>NBI fast-ions in present STs mimic </a:t>
            </a:r>
            <a:r>
              <a:rPr lang="en-US" sz="2800" b="0" i="0" kern="0" dirty="0" smtClean="0">
                <a:solidFill>
                  <a:schemeClr val="accent2"/>
                </a:solidFill>
              </a:rPr>
              <a:t>ITER DT </a:t>
            </a:r>
            <a:r>
              <a:rPr lang="en-US" sz="2800" b="0" i="0" kern="0" dirty="0" smtClean="0">
                <a:solidFill>
                  <a:schemeClr val="accent2"/>
                </a:solidFill>
              </a:rPr>
              <a:t>fusion </a:t>
            </a:r>
            <a:r>
              <a:rPr lang="en-US" sz="2800" b="0" i="0" kern="0" dirty="0" smtClean="0">
                <a:solidFill>
                  <a:schemeClr val="accent2"/>
                </a:solidFill>
              </a:rPr>
              <a:t>products </a:t>
            </a:r>
            <a:r>
              <a:rPr lang="en-US" sz="2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study burning plasma science</a:t>
            </a:r>
            <a:endParaRPr lang="en-US" sz="2800" b="0" i="0" kern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60375" lvl="1" indent="-342900" eaLnBrk="0" hangingPunct="0">
              <a:spcBef>
                <a:spcPts val="1176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i="0" kern="0" dirty="0" smtClean="0">
                <a:solidFill>
                  <a:schemeClr val="accent2"/>
                </a:solidFill>
              </a:rPr>
              <a:t>STs can more easily study </a:t>
            </a:r>
            <a:r>
              <a:rPr lang="en-US" sz="2800" b="0" i="0" kern="0" dirty="0" smtClean="0">
                <a:solidFill>
                  <a:schemeClr val="accent2"/>
                </a:solidFill>
              </a:rPr>
              <a:t>electron-scale </a:t>
            </a:r>
            <a:r>
              <a:rPr lang="en-US" sz="2800" b="0" i="0" kern="0" dirty="0" smtClean="0">
                <a:solidFill>
                  <a:schemeClr val="accent2"/>
                </a:solidFill>
              </a:rPr>
              <a:t>turbulence at high </a:t>
            </a:r>
            <a:r>
              <a:rPr lang="en-US" sz="2800" b="0" i="0" kern="0" dirty="0" smtClean="0">
                <a:solidFill>
                  <a:schemeClr val="accent2"/>
                </a:solidFill>
              </a:rPr>
              <a:t>temperature </a:t>
            </a:r>
            <a:r>
              <a:rPr lang="en-US" sz="2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important </a:t>
            </a:r>
            <a:r>
              <a:rPr lang="en-US" sz="2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for all </a:t>
            </a:r>
            <a:r>
              <a:rPr lang="en-US" sz="2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toroidal configurations</a:t>
            </a:r>
            <a:endParaRPr lang="en-US" sz="2800" b="0" i="0" kern="0" dirty="0" smtClean="0">
              <a:solidFill>
                <a:srgbClr val="FF0000"/>
              </a:solidFill>
            </a:endParaRP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2980"/>
              </a:lnSpc>
              <a:spcAft>
                <a:spcPts val="600"/>
              </a:spcAft>
            </a:pPr>
            <a:r>
              <a:rPr lang="en-US" sz="3200" i="0" dirty="0" smtClean="0">
                <a:solidFill>
                  <a:schemeClr val="accent2"/>
                </a:solidFill>
              </a:rPr>
              <a:t>Low aspect ratio / ST extends </a:t>
            </a:r>
            <a:r>
              <a:rPr lang="en-US" sz="3200" i="0" dirty="0" smtClean="0">
                <a:solidFill>
                  <a:schemeClr val="accent2"/>
                </a:solidFill>
              </a:rPr>
              <a:t>predictive capability </a:t>
            </a:r>
            <a:r>
              <a:rPr lang="en-US" sz="3200" i="0" dirty="0" smtClean="0">
                <a:solidFill>
                  <a:schemeClr val="accent2"/>
                </a:solidFill>
              </a:rPr>
              <a:t>for </a:t>
            </a:r>
            <a:r>
              <a:rPr lang="en-US" sz="3200" i="0" dirty="0">
                <a:solidFill>
                  <a:schemeClr val="accent2"/>
                </a:solidFill>
              </a:rPr>
              <a:t>ITER and </a:t>
            </a:r>
            <a:r>
              <a:rPr lang="en-US" sz="3200" i="0" dirty="0" smtClean="0">
                <a:solidFill>
                  <a:schemeClr val="accent2"/>
                </a:solidFill>
              </a:rPr>
              <a:t>toroidal science </a:t>
            </a:r>
            <a:endParaRPr lang="en-US" sz="3200" i="0" dirty="0">
              <a:solidFill>
                <a:schemeClr val="accent2"/>
              </a:solidFill>
            </a:endParaRPr>
          </a:p>
        </p:txBody>
      </p:sp>
      <p:grpSp>
        <p:nvGrpSpPr>
          <p:cNvPr id="9" name="Group 136"/>
          <p:cNvGrpSpPr/>
          <p:nvPr/>
        </p:nvGrpSpPr>
        <p:grpSpPr>
          <a:xfrm>
            <a:off x="6019800" y="1905000"/>
            <a:ext cx="3048000" cy="4114800"/>
            <a:chOff x="4114800" y="1030069"/>
            <a:chExt cx="2057400" cy="2856131"/>
          </a:xfrm>
        </p:grpSpPr>
        <p:pic>
          <p:nvPicPr>
            <p:cNvPr id="10" name="Picture 3" descr="C:\Users\jmenard\Documents\My Files\PPPL\Projects\ITER\Graphics and Images\iter_plasma_me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800759"/>
              <a:ext cx="2057400" cy="2085441"/>
            </a:xfrm>
            <a:prstGeom prst="rect">
              <a:avLst/>
            </a:prstGeom>
            <a:noFill/>
          </p:spPr>
        </p:pic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4191000" y="1030069"/>
              <a:ext cx="1828800" cy="60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800" i="0" dirty="0" smtClean="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rPr>
                <a:t>Burning Plasma Physics - </a:t>
              </a:r>
              <a:r>
                <a:rPr lang="en-US" sz="28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ITER</a:t>
              </a:r>
              <a:endParaRPr lang="en-US" sz="2400" i="0" dirty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8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i="0" dirty="0" smtClean="0">
                <a:solidFill>
                  <a:schemeClr val="accent2"/>
                </a:solidFill>
                <a:latin typeface="Helvetica Neue"/>
                <a:cs typeface="Helvetica Neue"/>
              </a:rPr>
              <a:t>Design studies show ST potentially attractive</a:t>
            </a:r>
          </a:p>
          <a:p>
            <a:pPr algn="ctr" eaLnBrk="0" hangingPunct="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i="0" dirty="0" smtClean="0">
                <a:solidFill>
                  <a:schemeClr val="accent2"/>
                </a:solidFill>
                <a:latin typeface="Helvetica Neue"/>
                <a:cs typeface="Helvetica Neue"/>
              </a:rPr>
              <a:t>as </a:t>
            </a:r>
            <a:r>
              <a:rPr lang="en-US" sz="2800" i="0" dirty="0" smtClean="0">
                <a:solidFill>
                  <a:schemeClr val="accent2"/>
                </a:solidFill>
                <a:latin typeface="Helvetica Neue"/>
                <a:cs typeface="Helvetica Neue"/>
              </a:rPr>
              <a:t>“Fusion </a:t>
            </a:r>
            <a:r>
              <a:rPr lang="en-US" sz="2800" i="0" dirty="0" smtClean="0">
                <a:solidFill>
                  <a:schemeClr val="accent2"/>
                </a:solidFill>
                <a:latin typeface="Helvetica Neue"/>
                <a:cs typeface="Helvetica Neue"/>
              </a:rPr>
              <a:t>Nuclear Science Facility” (</a:t>
            </a:r>
            <a:r>
              <a:rPr lang="en-US" sz="2800" i="0" dirty="0" smtClean="0">
                <a:solidFill>
                  <a:schemeClr val="accent2"/>
                </a:solidFill>
              </a:rPr>
              <a:t>FNSF)</a:t>
            </a:r>
            <a:endParaRPr lang="en-US" sz="2800" i="0" dirty="0">
              <a:solidFill>
                <a:schemeClr val="accent2"/>
              </a:solidFill>
              <a:latin typeface="Helvetica Neue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1993" y="1509268"/>
            <a:ext cx="5745407" cy="47391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27013" indent="-227013">
              <a:spcAft>
                <a:spcPts val="300"/>
              </a:spcAft>
            </a:pPr>
            <a:r>
              <a:rPr lang="en-US" sz="28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FNSF: Qualify fusion reactor  components in device much smaller than reactor</a:t>
            </a:r>
          </a:p>
          <a:p>
            <a:pPr marL="227013" indent="-227013">
              <a:spcAft>
                <a:spcPts val="300"/>
              </a:spcAft>
            </a:pPr>
            <a:endParaRPr lang="en-US" sz="1400" b="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Aft>
                <a:spcPts val="300"/>
              </a:spcAft>
            </a:pPr>
            <a:r>
              <a:rPr lang="en-US" sz="28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8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neutron wall </a:t>
            </a:r>
            <a:r>
              <a:rPr lang="en-US" sz="28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endParaRPr lang="en-US" sz="2800" b="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lnSpc>
                <a:spcPct val="150000"/>
              </a:lnSpc>
              <a:spcAft>
                <a:spcPts val="300"/>
              </a:spcAft>
            </a:pPr>
            <a:endParaRPr lang="en-US" sz="1400" b="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lnSpc>
                <a:spcPct val="150000"/>
              </a:lnSpc>
              <a:spcAft>
                <a:spcPts val="300"/>
              </a:spcAft>
            </a:pPr>
            <a:r>
              <a:rPr lang="en-US" sz="28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Modular, maintainable</a:t>
            </a:r>
            <a:endParaRPr lang="en-US" sz="2800" b="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Aft>
                <a:spcPts val="300"/>
              </a:spcAft>
            </a:pPr>
            <a:endParaRPr lang="en-US" sz="1400" b="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Aft>
                <a:spcPts val="300"/>
              </a:spcAft>
            </a:pPr>
            <a:r>
              <a:rPr lang="en-US" sz="28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8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 tritium self-sufficient</a:t>
            </a:r>
          </a:p>
          <a:p>
            <a:pPr marL="457200" lvl="1" indent="-288925">
              <a:spcAft>
                <a:spcPts val="300"/>
              </a:spcAft>
            </a:pPr>
            <a:r>
              <a:rPr lang="en-US" sz="24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sufficiently large </a:t>
            </a:r>
            <a:r>
              <a:rPr lang="en-US" sz="24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en-US" sz="2400" b="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638800" y="1676400"/>
            <a:ext cx="3429000" cy="4605754"/>
            <a:chOff x="6298248" y="2213610"/>
            <a:chExt cx="2765330" cy="3501390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4" t="16028" r="24157" b="1858"/>
            <a:stretch/>
          </p:blipFill>
          <p:spPr bwMode="auto">
            <a:xfrm>
              <a:off x="6298248" y="2213610"/>
              <a:ext cx="276533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8686800" y="5334000"/>
              <a:ext cx="152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240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704326" y="1143000"/>
            <a:ext cx="3211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 smtClean="0">
                <a:solidFill>
                  <a:srgbClr val="FF0000"/>
                </a:solidFill>
              </a:rPr>
              <a:t>PPPL ST-FNSF concept</a:t>
            </a:r>
            <a:endParaRPr lang="en-US" sz="20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lnSpc>
                <a:spcPts val="324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i="0" dirty="0" smtClean="0">
                <a:solidFill>
                  <a:schemeClr val="accent2"/>
                </a:solidFill>
              </a:rPr>
              <a:t>NSTX Upgrade:  </a:t>
            </a:r>
            <a:r>
              <a:rPr lang="en-US" sz="3200" i="0" dirty="0" smtClean="0">
                <a:solidFill>
                  <a:srgbClr val="FF0000"/>
                </a:solidFill>
              </a:rPr>
              <a:t>Two major new components</a:t>
            </a:r>
          </a:p>
          <a:p>
            <a:pPr algn="ctr" eaLnBrk="0" hangingPunct="0">
              <a:lnSpc>
                <a:spcPts val="324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800" i="0" dirty="0" smtClean="0">
                <a:solidFill>
                  <a:schemeClr val="accent2"/>
                </a:solidFill>
              </a:rPr>
              <a:t>W</a:t>
            </a:r>
            <a:r>
              <a:rPr lang="en-US" sz="2800" i="0" dirty="0" smtClean="0">
                <a:solidFill>
                  <a:schemeClr val="accent2"/>
                </a:solidFill>
              </a:rPr>
              <a:t>ill </a:t>
            </a:r>
            <a:r>
              <a:rPr lang="en-US" sz="2800" i="0" dirty="0" smtClean="0">
                <a:solidFill>
                  <a:schemeClr val="accent2"/>
                </a:solidFill>
              </a:rPr>
              <a:t>be most capable ST in world program</a:t>
            </a:r>
            <a:endParaRPr lang="en-US" sz="2800" i="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5" name="Group 66"/>
          <p:cNvGrpSpPr>
            <a:grpSpLocks noChangeAspect="1"/>
          </p:cNvGrpSpPr>
          <p:nvPr/>
        </p:nvGrpSpPr>
        <p:grpSpPr bwMode="auto">
          <a:xfrm>
            <a:off x="4586287" y="2549410"/>
            <a:ext cx="3795713" cy="3241790"/>
            <a:chOff x="137160" y="3950684"/>
            <a:chExt cx="2529840" cy="2160901"/>
          </a:xfrm>
        </p:grpSpPr>
        <p:pic>
          <p:nvPicPr>
            <p:cNvPr id="16" name="Picture 47" descr="NBI_upgrade_top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32801" y="3950684"/>
              <a:ext cx="2209408" cy="210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48"/>
            <p:cNvSpPr txBox="1">
              <a:spLocks noChangeArrowheads="1"/>
            </p:cNvSpPr>
            <p:nvPr/>
          </p:nvSpPr>
          <p:spPr bwMode="auto">
            <a:xfrm>
              <a:off x="1310641" y="5757446"/>
              <a:ext cx="1356359" cy="34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sz="2000" i="0">
                  <a:solidFill>
                    <a:srgbClr val="FF0000"/>
                  </a:solidFill>
                  <a:latin typeface="Arial Narrow" charset="0"/>
                </a:rPr>
                <a:t> New 2</a:t>
              </a:r>
              <a:r>
                <a:rPr lang="en-US" sz="2000" i="0" baseline="30000">
                  <a:solidFill>
                    <a:srgbClr val="FF0000"/>
                  </a:solidFill>
                  <a:latin typeface="Arial Narrow" charset="0"/>
                </a:rPr>
                <a:t>nd</a:t>
              </a:r>
              <a:r>
                <a:rPr lang="en-US" sz="2000" i="0">
                  <a:solidFill>
                    <a:srgbClr val="FF0000"/>
                  </a:solidFill>
                  <a:latin typeface="Arial Narrow" charset="0"/>
                </a:rPr>
                <a:t> NBI</a:t>
              </a: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137160" y="5760720"/>
              <a:ext cx="1158240" cy="35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27432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sz="1800" b="0" i="0" dirty="0">
                  <a:latin typeface="Arial Narrow" charset="0"/>
                  <a:cs typeface="Helvetica" charset="0"/>
                </a:rPr>
                <a:t>Present NBI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76600" y="5715000"/>
            <a:ext cx="5715000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None/>
            </a:pPr>
            <a:r>
              <a:rPr lang="en-US" sz="2800" i="0" dirty="0" smtClean="0">
                <a:solidFill>
                  <a:srgbClr val="FF0000"/>
                </a:solidFill>
              </a:rPr>
              <a:t>~5-10</a:t>
            </a:r>
            <a:r>
              <a:rPr lang="en-US" sz="2800" i="0" dirty="0" smtClean="0">
                <a:solidFill>
                  <a:srgbClr val="FF0000"/>
                </a:solidFill>
                <a:latin typeface="Calibri"/>
              </a:rPr>
              <a:t>×</a:t>
            </a:r>
            <a:r>
              <a:rPr lang="en-US" sz="2800" i="0" dirty="0" smtClean="0">
                <a:solidFill>
                  <a:srgbClr val="FF0000"/>
                </a:solidFill>
              </a:rPr>
              <a:t> increase in </a:t>
            </a:r>
            <a:r>
              <a:rPr lang="en-US" sz="2800" i="0" dirty="0" err="1" smtClean="0">
                <a:solidFill>
                  <a:srgbClr val="FF0000"/>
                </a:solidFill>
              </a:rPr>
              <a:t>nT</a:t>
            </a:r>
            <a:r>
              <a:rPr lang="en-US" sz="2800" i="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</a:t>
            </a:r>
            <a:endParaRPr lang="en-US" sz="2800" i="0" dirty="0" smtClean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NSTX-U average plasma pressure ~ </a:t>
            </a:r>
            <a:r>
              <a:rPr lang="en-US" sz="1800" i="0" dirty="0" err="1" smtClean="0">
                <a:solidFill>
                  <a:schemeClr val="tx1"/>
                </a:solidFill>
              </a:rPr>
              <a:t>tokamaks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42776" y="1025546"/>
            <a:ext cx="4100624" cy="13366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25425" indent="-225425">
              <a:lnSpc>
                <a:spcPct val="90000"/>
              </a:lnSpc>
            </a:pPr>
            <a:r>
              <a:rPr lang="en-US" b="1" i="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New center-stack:</a:t>
            </a:r>
          </a:p>
          <a:p>
            <a:pPr marL="457200" lvl="1" indent="-223838">
              <a:lnSpc>
                <a:spcPct val="70000"/>
              </a:lnSpc>
            </a:pPr>
            <a:r>
              <a:rPr lang="en-US" b="0" i="0" dirty="0" smtClean="0">
                <a:ea typeface="ＭＳ Ｐゴシック" charset="0"/>
                <a:cs typeface="ＭＳ Ｐゴシック" charset="0"/>
              </a:rPr>
              <a:t>2</a:t>
            </a:r>
            <a:r>
              <a:rPr lang="en-US" b="0" i="0" dirty="0" smtClean="0">
                <a:latin typeface="Calibri"/>
                <a:ea typeface="ＭＳ Ｐゴシック" charset="0"/>
                <a:cs typeface="ＭＳ Ｐゴシック" charset="0"/>
              </a:rPr>
              <a:t>×</a:t>
            </a:r>
            <a:r>
              <a:rPr lang="en-US" b="0" i="0" dirty="0" smtClean="0">
                <a:ea typeface="ＭＳ Ｐゴシック" charset="0"/>
                <a:cs typeface="ＭＳ Ｐゴシック" charset="0"/>
              </a:rPr>
              <a:t>toroidal field	(0.5</a:t>
            </a:r>
            <a:r>
              <a:rPr lang="en-US" b="0" i="0" dirty="0" smtClean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1T)</a:t>
            </a:r>
            <a:endParaRPr lang="en-US" b="0" i="0" dirty="0" smtClean="0">
              <a:ea typeface="ＭＳ Ｐゴシック" charset="0"/>
              <a:cs typeface="ＭＳ Ｐゴシック" charset="0"/>
            </a:endParaRPr>
          </a:p>
          <a:p>
            <a:pPr marL="457200" lvl="1" indent="-223838">
              <a:lnSpc>
                <a:spcPct val="70000"/>
              </a:lnSpc>
            </a:pPr>
            <a:r>
              <a:rPr lang="en-US" b="0" i="0" dirty="0" smtClean="0">
                <a:ea typeface="ＭＳ Ｐゴシック" charset="0"/>
                <a:cs typeface="ＭＳ Ｐゴシック" charset="0"/>
              </a:rPr>
              <a:t>2</a:t>
            </a:r>
            <a:r>
              <a:rPr lang="en-US" b="0" i="0" dirty="0" smtClean="0">
                <a:latin typeface="Calibri"/>
                <a:ea typeface="ＭＳ Ｐゴシック" charset="0"/>
                <a:cs typeface="ＭＳ Ｐゴシック" charset="0"/>
              </a:rPr>
              <a:t>×</a:t>
            </a:r>
            <a:r>
              <a:rPr lang="en-US" b="0" i="0" dirty="0" smtClean="0">
                <a:ea typeface="ＭＳ Ｐゴシック" charset="0"/>
                <a:cs typeface="ＭＳ Ｐゴシック" charset="0"/>
              </a:rPr>
              <a:t>plasma current 	(1</a:t>
            </a:r>
            <a:r>
              <a:rPr lang="en-US" b="0" i="0" dirty="0" smtClean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2MA)</a:t>
            </a:r>
            <a:endParaRPr lang="en-US" b="0" i="0" dirty="0" smtClean="0">
              <a:ea typeface="ＭＳ Ｐゴシック" charset="0"/>
              <a:cs typeface="ＭＳ Ｐゴシック" charset="0"/>
            </a:endParaRPr>
          </a:p>
          <a:p>
            <a:pPr marL="457200" lvl="1" indent="-223838">
              <a:lnSpc>
                <a:spcPct val="70000"/>
              </a:lnSpc>
            </a:pPr>
            <a:r>
              <a:rPr lang="en-US" b="0" i="0" dirty="0" smtClean="0">
                <a:ea typeface="ＭＳ Ｐゴシック" charset="0"/>
                <a:cs typeface="ＭＳ Ｐゴシック" charset="0"/>
              </a:rPr>
              <a:t>5</a:t>
            </a:r>
            <a:r>
              <a:rPr lang="en-US" b="0" i="0" dirty="0" smtClean="0">
                <a:latin typeface="Calibri"/>
                <a:ea typeface="ＭＳ Ｐゴシック" charset="0"/>
                <a:cs typeface="ＭＳ Ｐゴシック" charset="0"/>
              </a:rPr>
              <a:t>×</a:t>
            </a:r>
            <a:r>
              <a:rPr lang="en-US" b="0" i="0" dirty="0" smtClean="0">
                <a:ea typeface="ＭＳ Ｐゴシック" charset="0"/>
                <a:cs typeface="ＭＳ Ｐゴシック" charset="0"/>
              </a:rPr>
              <a:t>pulse-length     	(1</a:t>
            </a:r>
            <a:r>
              <a:rPr lang="en-US" b="0" i="0" dirty="0" smtClean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5s)</a:t>
            </a:r>
            <a:endParaRPr lang="en-US" b="0" i="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0" y="1025546"/>
            <a:ext cx="4419599" cy="13366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25425" indent="-225425">
              <a:lnSpc>
                <a:spcPct val="90000"/>
              </a:lnSpc>
            </a:pPr>
            <a:r>
              <a:rPr lang="en-US" i="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i="0" baseline="300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nd</a:t>
            </a:r>
            <a:r>
              <a:rPr lang="en-US" i="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i="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more tangential neutral beam injector (NBI):</a:t>
            </a:r>
            <a:endParaRPr lang="en-US" b="1" i="0" dirty="0" smtClean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457200" lvl="1" indent="-223838">
              <a:lnSpc>
                <a:spcPct val="70000"/>
              </a:lnSpc>
            </a:pPr>
            <a:r>
              <a:rPr lang="en-US" b="0" i="0" dirty="0" smtClean="0">
                <a:ea typeface="ＭＳ Ｐゴシック" charset="0"/>
                <a:cs typeface="ＭＳ Ｐゴシック" charset="0"/>
              </a:rPr>
              <a:t>2</a:t>
            </a:r>
            <a:r>
              <a:rPr lang="en-US" b="0" i="0" dirty="0" smtClean="0">
                <a:latin typeface="Calibri"/>
                <a:ea typeface="ＭＳ Ｐゴシック" charset="0"/>
                <a:cs typeface="ＭＳ Ｐゴシック" charset="0"/>
              </a:rPr>
              <a:t>×</a:t>
            </a:r>
            <a:r>
              <a:rPr lang="en-US" b="0" i="0" dirty="0" smtClean="0">
                <a:ea typeface="ＭＳ Ｐゴシック" charset="0"/>
                <a:cs typeface="ＭＳ Ｐゴシック" charset="0"/>
              </a:rPr>
              <a:t>current drive efficiency</a:t>
            </a:r>
          </a:p>
          <a:p>
            <a:pPr marL="457200" lvl="1" indent="-223838">
              <a:lnSpc>
                <a:spcPct val="70000"/>
              </a:lnSpc>
            </a:pPr>
            <a:r>
              <a:rPr lang="en-US" b="0" i="0" dirty="0" smtClean="0">
                <a:ea typeface="ＭＳ Ｐゴシック" charset="0"/>
                <a:cs typeface="ＭＳ Ｐゴシック" charset="0"/>
              </a:rPr>
              <a:t>2</a:t>
            </a:r>
            <a:r>
              <a:rPr lang="en-US" b="0" i="0" dirty="0" smtClean="0">
                <a:latin typeface="Calibri"/>
                <a:ea typeface="ＭＳ Ｐゴシック" charset="0"/>
                <a:cs typeface="ＭＳ Ｐゴシック" charset="0"/>
              </a:rPr>
              <a:t>×</a:t>
            </a:r>
            <a:r>
              <a:rPr lang="en-US" b="0" i="0" dirty="0" smtClean="0">
                <a:ea typeface="ＭＳ Ｐゴシック" charset="0"/>
                <a:cs typeface="ＭＳ Ｐゴシック" charset="0"/>
              </a:rPr>
              <a:t>heating power (5</a:t>
            </a:r>
            <a:r>
              <a:rPr lang="en-US" b="0" i="0" dirty="0" smtClean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10MW)</a:t>
            </a:r>
            <a:endParaRPr lang="en-US" b="0" i="0" dirty="0" smtClean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" y="2514600"/>
            <a:ext cx="2926080" cy="3913521"/>
            <a:chOff x="121920" y="2057400"/>
            <a:chExt cx="2926080" cy="3913521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21920" y="2057400"/>
              <a:ext cx="2926080" cy="3913521"/>
              <a:chOff x="-12700" y="1025546"/>
              <a:chExt cx="2438400" cy="3261268"/>
            </a:xfrm>
          </p:grpSpPr>
          <p:grpSp>
            <p:nvGrpSpPr>
              <p:cNvPr id="10" name="Group 63"/>
              <p:cNvGrpSpPr>
                <a:grpSpLocks noChangeAspect="1"/>
              </p:cNvGrpSpPr>
              <p:nvPr/>
            </p:nvGrpSpPr>
            <p:grpSpPr bwMode="auto">
              <a:xfrm>
                <a:off x="-12700" y="1025546"/>
                <a:ext cx="2438400" cy="3261268"/>
                <a:chOff x="0" y="505960"/>
                <a:chExt cx="2566736" cy="3433278"/>
              </a:xfrm>
            </p:grpSpPr>
            <p:sp>
              <p:nvSpPr>
                <p:cNvPr id="1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283368" y="3694837"/>
                  <a:ext cx="1283368" cy="2295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 bIns="0">
                  <a:spAutoFit/>
                </a:bodyPr>
                <a:lstStyle>
                  <a:lvl1pPr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sz="1400" i="0" dirty="0">
                      <a:solidFill>
                        <a:srgbClr val="FF0000"/>
                      </a:solidFill>
                    </a:rPr>
                    <a:t>TF OD = </a:t>
                  </a:r>
                  <a:r>
                    <a:rPr lang="en-US" sz="1400" i="0" dirty="0" smtClean="0">
                      <a:solidFill>
                        <a:srgbClr val="FF0000"/>
                      </a:solidFill>
                    </a:rPr>
                    <a:t>40cm</a:t>
                  </a:r>
                  <a:endParaRPr lang="en-US" sz="800" dirty="0">
                    <a:solidFill>
                      <a:srgbClr val="3333CC"/>
                    </a:solidFill>
                  </a:endParaRPr>
                </a:p>
              </p:txBody>
            </p:sp>
            <p:sp>
              <p:nvSpPr>
                <p:cNvPr id="1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6836" y="505960"/>
                  <a:ext cx="1093416" cy="5344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buFontTx/>
                    <a:buNone/>
                  </a:pPr>
                  <a:r>
                    <a:rPr lang="en-US" sz="1800" b="0" i="0" dirty="0">
                      <a:latin typeface="Arial Narrow" charset="0"/>
                    </a:rPr>
                    <a:t>Previous </a:t>
                  </a:r>
                </a:p>
                <a:p>
                  <a:pPr algn="ctr" eaLnBrk="1" hangingPunct="1">
                    <a:lnSpc>
                      <a:spcPct val="80000"/>
                    </a:lnSpc>
                    <a:buFontTx/>
                    <a:buNone/>
                  </a:pPr>
                  <a:r>
                    <a:rPr lang="en-US" sz="1800" b="0" i="0" dirty="0">
                      <a:latin typeface="Arial Narrow" charset="0"/>
                    </a:rPr>
                    <a:t>center-stack</a:t>
                  </a:r>
                </a:p>
              </p:txBody>
            </p:sp>
            <p:sp>
              <p:nvSpPr>
                <p:cNvPr id="1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0" y="3696231"/>
                  <a:ext cx="1219200" cy="2430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0" rIns="0">
                  <a:spAutoFit/>
                </a:bodyPr>
                <a:lstStyle>
                  <a:lvl1pPr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b="0" i="0" dirty="0">
                      <a:solidFill>
                        <a:srgbClr val="3333CC"/>
                      </a:solidFill>
                      <a:latin typeface="Arial" charset="0"/>
                    </a:rPr>
                    <a:t>TF OD = </a:t>
                  </a:r>
                  <a:r>
                    <a:rPr lang="en-US" b="0" i="0" dirty="0" smtClean="0">
                      <a:solidFill>
                        <a:srgbClr val="3333CC"/>
                      </a:solidFill>
                      <a:latin typeface="Arial" charset="0"/>
                    </a:rPr>
                    <a:t>20cm</a:t>
                  </a:r>
                  <a:endParaRPr lang="en-US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8" name="Text Box 45"/>
              <p:cNvSpPr txBox="1">
                <a:spLocks noChangeArrowheads="1"/>
              </p:cNvSpPr>
              <p:nvPr/>
            </p:nvSpPr>
            <p:spPr bwMode="auto">
              <a:xfrm>
                <a:off x="1179513" y="1028700"/>
                <a:ext cx="1244600" cy="5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  <a:buFontTx/>
                  <a:buNone/>
                </a:pPr>
                <a:r>
                  <a:rPr lang="en-US" sz="2000" i="0" dirty="0">
                    <a:solidFill>
                      <a:srgbClr val="FF0000"/>
                    </a:solidFill>
                    <a:latin typeface="Arial Narrow" charset="0"/>
                  </a:rPr>
                  <a:t>New</a:t>
                </a:r>
              </a:p>
              <a:p>
                <a:pPr algn="ctr" eaLnBrk="1" hangingPunct="1">
                  <a:lnSpc>
                    <a:spcPct val="70000"/>
                  </a:lnSpc>
                  <a:buFontTx/>
                  <a:buNone/>
                </a:pPr>
                <a:r>
                  <a:rPr lang="en-US" sz="2000" i="0" dirty="0">
                    <a:solidFill>
                      <a:srgbClr val="FF0000"/>
                    </a:solidFill>
                    <a:latin typeface="Arial Narrow" charset="0"/>
                  </a:rPr>
                  <a:t>center-stack</a:t>
                </a:r>
              </a:p>
            </p:txBody>
          </p:sp>
        </p:grp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570127"/>
              <a:ext cx="277177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935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Steady-state </a:t>
            </a:r>
            <a:r>
              <a:rPr lang="en-US" sz="2800" dirty="0" err="1" smtClean="0"/>
              <a:t>tokamak</a:t>
            </a:r>
            <a:r>
              <a:rPr lang="en-US" sz="2800" dirty="0" smtClean="0"/>
              <a:t> / ST must drive </a:t>
            </a:r>
            <a:br>
              <a:rPr lang="en-US" sz="2800" dirty="0" smtClean="0"/>
            </a:br>
            <a:r>
              <a:rPr lang="en-US" sz="2800" dirty="0" smtClean="0"/>
              <a:t>plasma current without transformer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" y="1066800"/>
            <a:ext cx="532503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96325" y="1295400"/>
            <a:ext cx="36476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6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External:  wave and beam current drive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6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6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Self-generated: high pressure plasmas make “bootstrap” current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6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6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Efficient </a:t>
            </a:r>
            <a:r>
              <a:rPr lang="en-US" sz="2600" i="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tokamak</a:t>
            </a:r>
            <a:r>
              <a:rPr lang="en-US" sz="26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power plant will need 70-90% self-generated current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015335"/>
            <a:ext cx="89916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</a:rPr>
              <a:t>Question</a:t>
            </a:r>
            <a:r>
              <a:rPr lang="en-US" sz="2400" i="0" dirty="0">
                <a:solidFill>
                  <a:srgbClr val="FF0000"/>
                </a:solidFill>
              </a:rPr>
              <a:t>: </a:t>
            </a:r>
            <a:r>
              <a:rPr lang="en-US" sz="2400" i="0" dirty="0" smtClean="0">
                <a:solidFill>
                  <a:srgbClr val="FF0000"/>
                </a:solidFill>
              </a:rPr>
              <a:t> Can NSTX-U operate </a:t>
            </a:r>
            <a:r>
              <a:rPr lang="en-US" sz="2400" i="0" dirty="0" smtClean="0">
                <a:solidFill>
                  <a:srgbClr val="FF0000"/>
                </a:solidFill>
              </a:rPr>
              <a:t>w</a:t>
            </a:r>
            <a:r>
              <a:rPr lang="en-US" sz="2400" i="0" dirty="0" smtClean="0">
                <a:solidFill>
                  <a:srgbClr val="FF0000"/>
                </a:solidFill>
              </a:rPr>
              <a:t>ithout</a:t>
            </a:r>
            <a:r>
              <a:rPr lang="en-US" sz="2400" i="0" dirty="0" smtClean="0">
                <a:solidFill>
                  <a:srgbClr val="FF0000"/>
                </a:solidFill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</a:rPr>
              <a:t>using transformer?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5562600"/>
            <a:ext cx="899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NSTX: </a:t>
            </a:r>
            <a:r>
              <a:rPr lang="en-US" sz="2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70</a:t>
            </a:r>
            <a:r>
              <a:rPr lang="en-US" sz="2600" i="0" dirty="0">
                <a:solidFill>
                  <a:schemeClr val="accent2"/>
                </a:solidFill>
                <a:latin typeface="Arial Narrow" panose="020B0606020202030204" pitchFamily="34" charset="0"/>
              </a:rPr>
              <a:t>% </a:t>
            </a:r>
            <a:r>
              <a:rPr lang="en-US" sz="2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transformer-less current </a:t>
            </a:r>
            <a:r>
              <a:rPr lang="en-US" sz="2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drive      </a:t>
            </a:r>
            <a:r>
              <a:rPr lang="en-US" sz="26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NSTX-U: </a:t>
            </a:r>
            <a:r>
              <a:rPr lang="en-US" sz="2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project 100%</a:t>
            </a:r>
            <a:endParaRPr lang="en-US" sz="2600" i="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981200" y="1066799"/>
            <a:ext cx="6446520" cy="4785956"/>
            <a:chOff x="6015564" y="1143000"/>
            <a:chExt cx="3581400" cy="2658863"/>
          </a:xfrm>
        </p:grpSpPr>
        <p:pic>
          <p:nvPicPr>
            <p:cNvPr id="14351" name="Picture 4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1201039"/>
              <a:ext cx="2649538" cy="237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6015564" y="3562481"/>
              <a:ext cx="3581400" cy="23938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Normalized </a:t>
              </a:r>
              <a:r>
                <a:rPr lang="en-US" sz="2800" i="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electron </a:t>
              </a:r>
              <a:r>
                <a:rPr lang="en-US" sz="2800" i="0" dirty="0" err="1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collisionality</a:t>
              </a:r>
              <a:r>
                <a:rPr lang="en-US" sz="2800" i="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2400" i="0" dirty="0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n</a:t>
              </a:r>
              <a:r>
                <a:rPr lang="en-US" sz="2400" i="0" baseline="-25000" dirty="0">
                  <a:solidFill>
                    <a:schemeClr val="tx1"/>
                  </a:solidFill>
                  <a:cs typeface="Arial" charset="0"/>
                </a:rPr>
                <a:t>e</a:t>
              </a:r>
              <a:r>
                <a:rPr lang="en-US" sz="2400" i="0" dirty="0">
                  <a:solidFill>
                    <a:schemeClr val="tx1"/>
                  </a:solidFill>
                  <a:cs typeface="Arial" charset="0"/>
                </a:rPr>
                <a:t>* </a:t>
              </a:r>
              <a:r>
                <a:rPr lang="en-US" sz="2400" i="0" dirty="0">
                  <a:solidFill>
                    <a:schemeClr val="tx1"/>
                  </a:solidFill>
                  <a:cs typeface="Arial" charset="0"/>
                  <a:sym typeface="Symbol" pitchFamily="18" charset="2"/>
                </a:rPr>
                <a:t> </a:t>
              </a:r>
              <a:r>
                <a:rPr lang="en-US" sz="28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n</a:t>
              </a:r>
              <a:r>
                <a:rPr lang="en-US" sz="28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e </a:t>
              </a:r>
              <a:r>
                <a:rPr lang="en-US" sz="28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/</a:t>
              </a:r>
              <a:r>
                <a:rPr lang="en-US" sz="14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 </a:t>
              </a:r>
              <a:r>
                <a:rPr lang="en-US" sz="28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T</a:t>
              </a:r>
              <a:r>
                <a:rPr lang="en-US" sz="28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e</a:t>
              </a:r>
              <a:r>
                <a:rPr lang="en-US" sz="2800" i="0" baseline="30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2</a:t>
              </a:r>
              <a:endParaRPr lang="en-US" sz="2400" i="0" baseline="30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14353" name="Text Box 11"/>
            <p:cNvSpPr txBox="1">
              <a:spLocks noChangeArrowheads="1"/>
            </p:cNvSpPr>
            <p:nvPr/>
          </p:nvSpPr>
          <p:spPr bwMode="auto">
            <a:xfrm>
              <a:off x="6807352" y="2299792"/>
              <a:ext cx="647545" cy="3248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i="0" dirty="0">
                  <a:solidFill>
                    <a:schemeClr val="tx1"/>
                  </a:solidFill>
                </a:rPr>
                <a:t>ITER-like scaling</a:t>
              </a:r>
            </a:p>
          </p:txBody>
        </p:sp>
        <p:sp>
          <p:nvSpPr>
            <p:cNvPr id="14354" name="Text Box 12"/>
            <p:cNvSpPr txBox="1">
              <a:spLocks noChangeArrowheads="1"/>
            </p:cNvSpPr>
            <p:nvPr/>
          </p:nvSpPr>
          <p:spPr bwMode="auto">
            <a:xfrm>
              <a:off x="6772485" y="1143000"/>
              <a:ext cx="771022" cy="389850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i="0">
                  <a:solidFill>
                    <a:srgbClr val="FF0000"/>
                  </a:solidFill>
                </a:rPr>
                <a:t>ST-FNSF </a:t>
              </a:r>
            </a:p>
            <a:p>
              <a:pPr algn="ctr">
                <a:spcBef>
                  <a:spcPct val="20000"/>
                </a:spcBef>
              </a:pPr>
              <a:endParaRPr lang="en-US" sz="1800" i="0">
                <a:solidFill>
                  <a:srgbClr val="FF0000"/>
                </a:solidFill>
              </a:endParaRPr>
            </a:p>
          </p:txBody>
        </p:sp>
        <p:sp>
          <p:nvSpPr>
            <p:cNvPr id="14355" name="Arc 13"/>
            <p:cNvSpPr>
              <a:spLocks/>
            </p:cNvSpPr>
            <p:nvPr/>
          </p:nvSpPr>
          <p:spPr bwMode="auto">
            <a:xfrm rot="549913" flipH="1">
              <a:off x="6727967" y="2287608"/>
              <a:ext cx="1442136" cy="711330"/>
            </a:xfrm>
            <a:custGeom>
              <a:avLst/>
              <a:gdLst>
                <a:gd name="T0" fmla="*/ 0 w 20035"/>
                <a:gd name="T1" fmla="*/ 2147483647 h 21600"/>
                <a:gd name="T2" fmla="*/ 2147483647 w 20035"/>
                <a:gd name="T3" fmla="*/ 2147483647 h 21600"/>
                <a:gd name="T4" fmla="*/ 2147483647 w 2003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0035"/>
                <a:gd name="T10" fmla="*/ 0 h 21600"/>
                <a:gd name="T11" fmla="*/ 20035 w 200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35" h="21600" fill="none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</a:path>
                <a:path w="20035" h="21600" stroke="0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  <a:lnTo>
                    <a:pt x="1497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 sz="2000" i="0"/>
            </a:p>
          </p:txBody>
        </p:sp>
        <p:sp>
          <p:nvSpPr>
            <p:cNvPr id="14356" name="Line 14"/>
            <p:cNvSpPr>
              <a:spLocks noChangeShapeType="1"/>
            </p:cNvSpPr>
            <p:nvPr/>
          </p:nvSpPr>
          <p:spPr bwMode="auto">
            <a:xfrm>
              <a:off x="7549539" y="1894823"/>
              <a:ext cx="0" cy="5183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14357" name="Line 15"/>
            <p:cNvSpPr>
              <a:spLocks noChangeShapeType="1"/>
            </p:cNvSpPr>
            <p:nvPr/>
          </p:nvSpPr>
          <p:spPr bwMode="auto">
            <a:xfrm>
              <a:off x="8197084" y="1894823"/>
              <a:ext cx="0" cy="6478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7161013" y="1700456"/>
              <a:ext cx="0" cy="5183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14359" name="Text Box 17"/>
            <p:cNvSpPr txBox="1">
              <a:spLocks noChangeArrowheads="1"/>
            </p:cNvSpPr>
            <p:nvPr/>
          </p:nvSpPr>
          <p:spPr bwMode="auto">
            <a:xfrm>
              <a:off x="7111098" y="1865128"/>
              <a:ext cx="104729" cy="205185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360" name="Text Box 18"/>
            <p:cNvSpPr txBox="1">
              <a:spLocks noChangeArrowheads="1"/>
            </p:cNvSpPr>
            <p:nvPr/>
          </p:nvSpPr>
          <p:spPr bwMode="auto">
            <a:xfrm>
              <a:off x="7873311" y="1397000"/>
              <a:ext cx="971319" cy="12140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4572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>
                  <a:solidFill>
                    <a:schemeClr val="tx1"/>
                  </a:solidFill>
                  <a:sym typeface="Math1"/>
                </a:rPr>
                <a:t> </a:t>
              </a:r>
              <a:r>
                <a:rPr lang="en-US" sz="1400" i="0" dirty="0">
                  <a:solidFill>
                    <a:schemeClr val="tx1"/>
                  </a:solidFill>
                </a:rPr>
                <a:t>constant q, </a:t>
              </a:r>
              <a:r>
                <a:rPr lang="en-US" sz="1400" i="0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i="0" dirty="0">
                  <a:solidFill>
                    <a:schemeClr val="tx1"/>
                  </a:solidFill>
                  <a:latin typeface="Arial" pitchFamily="34" charset="0"/>
                </a:rPr>
                <a:t>, </a:t>
              </a:r>
              <a:r>
                <a:rPr lang="en-US" sz="1400" i="0" dirty="0" smtClean="0">
                  <a:solidFill>
                    <a:schemeClr val="tx1"/>
                  </a:solidFill>
                  <a:latin typeface="Symbol" pitchFamily="18" charset="2"/>
                </a:rPr>
                <a:t>r*</a:t>
              </a:r>
              <a:endParaRPr lang="en-US" sz="1400" i="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4361" name="Text Box 19"/>
            <p:cNvSpPr txBox="1">
              <a:spLocks noChangeArrowheads="1"/>
            </p:cNvSpPr>
            <p:nvPr/>
          </p:nvSpPr>
          <p:spPr bwMode="auto">
            <a:xfrm>
              <a:off x="7480976" y="1640758"/>
              <a:ext cx="775467" cy="359073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i="0" dirty="0">
                  <a:solidFill>
                    <a:srgbClr val="FF0000"/>
                  </a:solidFill>
                </a:rPr>
                <a:t>NSTX Upgrade</a:t>
              </a:r>
            </a:p>
          </p:txBody>
        </p:sp>
        <p:sp>
          <p:nvSpPr>
            <p:cNvPr id="14362" name="Line 20"/>
            <p:cNvSpPr>
              <a:spLocks noChangeShapeType="1"/>
            </p:cNvSpPr>
            <p:nvPr/>
          </p:nvSpPr>
          <p:spPr bwMode="auto">
            <a:xfrm flipH="1" flipV="1">
              <a:off x="6857872" y="1376510"/>
              <a:ext cx="1359844" cy="12309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14363" name="Line 21"/>
            <p:cNvSpPr>
              <a:spLocks noChangeShapeType="1"/>
            </p:cNvSpPr>
            <p:nvPr/>
          </p:nvSpPr>
          <p:spPr bwMode="auto">
            <a:xfrm>
              <a:off x="7549539" y="2172876"/>
              <a:ext cx="6475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8305800" y="2133600"/>
              <a:ext cx="546867" cy="205184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i="0" dirty="0" smtClean="0">
                  <a:solidFill>
                    <a:srgbClr val="FF0000"/>
                  </a:solidFill>
                </a:rPr>
                <a:t>NSTX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STs observe </a:t>
            </a:r>
            <a:r>
              <a:rPr lang="en-US" sz="2800" dirty="0" smtClean="0"/>
              <a:t>confinement </a:t>
            </a:r>
            <a:r>
              <a:rPr lang="en-US" sz="2800" dirty="0" smtClean="0"/>
              <a:t>increases </a:t>
            </a:r>
            <a:r>
              <a:rPr lang="en-US" sz="2800" dirty="0" smtClean="0"/>
              <a:t>at higher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 (!)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Will </a:t>
            </a:r>
            <a:r>
              <a:rPr lang="en-US" dirty="0" smtClean="0">
                <a:solidFill>
                  <a:srgbClr val="FF0000"/>
                </a:solidFill>
              </a:rPr>
              <a:t>confinement trend continue, or look like conventional A?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6015335"/>
            <a:ext cx="899160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i="0" dirty="0">
                <a:solidFill>
                  <a:srgbClr val="FF0000"/>
                </a:solidFill>
              </a:rPr>
              <a:t>Q</a:t>
            </a:r>
            <a:r>
              <a:rPr lang="en-US" sz="2200" i="0" dirty="0" smtClean="0">
                <a:solidFill>
                  <a:srgbClr val="FF0000"/>
                </a:solidFill>
              </a:rPr>
              <a:t>uestion</a:t>
            </a:r>
            <a:r>
              <a:rPr lang="en-US" sz="2200" i="0" dirty="0" smtClean="0">
                <a:solidFill>
                  <a:srgbClr val="FF0000"/>
                </a:solidFill>
              </a:rPr>
              <a:t>:  </a:t>
            </a:r>
            <a:r>
              <a:rPr lang="en-US" sz="2200" i="0" dirty="0">
                <a:solidFill>
                  <a:srgbClr val="FF0000"/>
                </a:solidFill>
              </a:rPr>
              <a:t>W</a:t>
            </a:r>
            <a:r>
              <a:rPr lang="en-US" sz="2200" i="0" dirty="0" smtClean="0">
                <a:solidFill>
                  <a:srgbClr val="FF0000"/>
                </a:solidFill>
              </a:rPr>
              <a:t>hich instabilities cause electron energy </a:t>
            </a:r>
            <a:r>
              <a:rPr lang="en-US" sz="2200" i="0" dirty="0" smtClean="0">
                <a:solidFill>
                  <a:srgbClr val="FF0000"/>
                </a:solidFill>
              </a:rPr>
              <a:t>transport</a:t>
            </a:r>
            <a:r>
              <a:rPr lang="en-US" sz="2200" i="0" dirty="0" smtClean="0">
                <a:solidFill>
                  <a:srgbClr val="FF0000"/>
                </a:solidFill>
              </a:rPr>
              <a:t>?</a:t>
            </a:r>
            <a:endParaRPr lang="en-US" sz="2200" i="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35" y="1941255"/>
            <a:ext cx="230886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i="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i="0" dirty="0" smtClean="0">
                <a:solidFill>
                  <a:schemeClr val="tx1"/>
                </a:solidFill>
              </a:rPr>
              <a:t>Normalized energy confinement</a:t>
            </a:r>
          </a:p>
          <a:p>
            <a:pPr algn="ctr"/>
            <a:r>
              <a:rPr lang="en-US" sz="2400" b="0" i="0" dirty="0" err="1" smtClean="0">
                <a:solidFill>
                  <a:schemeClr val="tx1"/>
                </a:solidFill>
              </a:rPr>
              <a:t>B</a:t>
            </a:r>
            <a:r>
              <a:rPr lang="en-US" sz="24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sz="2400" b="0" i="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400" b="0" i="0" dirty="0" smtClean="0">
                <a:solidFill>
                  <a:schemeClr val="tx1"/>
                </a:solidFill>
              </a:rPr>
              <a:t> [T-s</a:t>
            </a:r>
            <a:r>
              <a:rPr lang="en-US" sz="2400" b="0" i="0" dirty="0">
                <a:solidFill>
                  <a:schemeClr val="tx1"/>
                </a:solidFill>
              </a:rPr>
              <a:t>]</a:t>
            </a:r>
            <a:endParaRPr lang="en-US" sz="2400" b="0" i="0" dirty="0" smtClean="0">
              <a:solidFill>
                <a:schemeClr val="tx1"/>
              </a:solidFill>
            </a:endParaRPr>
          </a:p>
          <a:p>
            <a:pPr algn="ctr"/>
            <a:endParaRPr lang="en-US" sz="24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6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79262</TotalTime>
  <Words>741</Words>
  <Application>Microsoft Office PowerPoint</Application>
  <PresentationFormat>On-screen Show (4:3)</PresentationFormat>
  <Paragraphs>122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 Presentation</vt:lpstr>
      <vt:lpstr>1_Blank Presentation</vt:lpstr>
      <vt:lpstr>PowerPoint Presentation</vt:lpstr>
      <vt:lpstr>Aspect ratio is important geometric  parameter for toroidal fusion devices</vt:lpstr>
      <vt:lpstr>STs have higher natural “elongation”</vt:lpstr>
      <vt:lpstr>PowerPoint Presentation</vt:lpstr>
      <vt:lpstr>PowerPoint Presentation</vt:lpstr>
      <vt:lpstr>PowerPoint Presentation</vt:lpstr>
      <vt:lpstr>PowerPoint Presentation</vt:lpstr>
      <vt:lpstr>Steady-state tokamak / ST must drive  plasma current without transformer</vt:lpstr>
      <vt:lpstr>STs observe confinement increases at higher Te (!)  Will confinement trend continue, or look like conventional A?</vt:lpstr>
      <vt:lpstr>NSTX-U wall heat fluxes ~4× higher than NSTX Near/above ITER values (40MW/m2 unmitigated – 4× engineering limits)</vt:lpstr>
      <vt:lpstr>New Center-Stack installed in NSTX-U (!) Vacuum pump-down achieved in January, 2015</vt:lpstr>
      <vt:lpstr>PowerPoint Presentation</vt:lpstr>
      <vt:lpstr>PowerPoint Presentation</vt:lpstr>
      <vt:lpstr>There are many great research  opportunities on NSTX-U!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Jonathan E. Menard</cp:lastModifiedBy>
  <cp:revision>13519</cp:revision>
  <cp:lastPrinted>2015-01-30T06:32:29Z</cp:lastPrinted>
  <dcterms:created xsi:type="dcterms:W3CDTF">2003-10-01T16:23:57Z</dcterms:created>
  <dcterms:modified xsi:type="dcterms:W3CDTF">2015-03-27T05:48:40Z</dcterms:modified>
</cp:coreProperties>
</file>