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59" r:id="rId3"/>
    <p:sldId id="366" r:id="rId4"/>
    <p:sldId id="337" r:id="rId5"/>
    <p:sldId id="338" r:id="rId6"/>
    <p:sldId id="339" r:id="rId7"/>
    <p:sldId id="347" r:id="rId8"/>
    <p:sldId id="362" r:id="rId9"/>
    <p:sldId id="363" r:id="rId10"/>
    <p:sldId id="356" r:id="rId11"/>
    <p:sldId id="367" r:id="rId12"/>
    <p:sldId id="358" r:id="rId13"/>
    <p:sldId id="351" r:id="rId14"/>
    <p:sldId id="360" r:id="rId15"/>
    <p:sldId id="361" r:id="rId16"/>
    <p:sldId id="353" r:id="rId17"/>
    <p:sldId id="349" r:id="rId18"/>
    <p:sldId id="355" r:id="rId19"/>
    <p:sldId id="345" r:id="rId20"/>
    <p:sldId id="365" r:id="rId21"/>
    <p:sldId id="3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CE0"/>
    <a:srgbClr val="FFF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CF5C-4A29-3F4D-A44B-1016E2384BDB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7506-D553-9440-9707-B60E0A1C7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16664" y="131778"/>
            <a:ext cx="9160664" cy="12874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ea typeface="ＭＳ Ｐゴシック" pitchFamily="-65" charset="-128"/>
                <a:cs typeface="ＭＳ Ｐゴシック" pitchFamily="-65" charset="-128"/>
              </a:rPr>
              <a:t>PPPL</a:t>
            </a:r>
            <a:r>
              <a:rPr lang="en-US" sz="4800" b="1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4800" b="1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3100" i="1" dirty="0" smtClean="0">
                <a:ea typeface="ＭＳ Ｐゴシック" pitchFamily="-65" charset="-128"/>
                <a:cs typeface="ＭＳ Ｐゴシック" pitchFamily="-65" charset="-128"/>
              </a:rPr>
              <a:t>enabling a world powered by fusion energy,</a:t>
            </a:r>
            <a:br>
              <a:rPr lang="en-US" sz="3100" i="1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3100" i="1" dirty="0" smtClean="0">
                <a:ea typeface="ＭＳ Ｐゴシック" pitchFamily="-65" charset="-128"/>
                <a:cs typeface="ＭＳ Ｐゴシック" pitchFamily="-65" charset="-128"/>
              </a:rPr>
              <a:t>leading discoveries in plasma science and technology</a:t>
            </a:r>
            <a:endParaRPr lang="en-US" sz="4000" i="1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1" y="6263192"/>
            <a:ext cx="2151803" cy="493208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222" y="6180928"/>
            <a:ext cx="2000714" cy="62627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2" name="Picture 11" descr="PPPL_logo_bann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83" y="6238604"/>
            <a:ext cx="2853165" cy="517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32" y="1964607"/>
            <a:ext cx="5991082" cy="402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3012"/>
            <a:ext cx="8229600" cy="995299"/>
          </a:xfrm>
        </p:spPr>
        <p:txBody>
          <a:bodyPr/>
          <a:lstStyle/>
          <a:p>
            <a:r>
              <a:rPr lang="en-US" u="sng" dirty="0" smtClean="0"/>
              <a:t>Compact tori for magnetic fusion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7331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PFRC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938" y="930275"/>
            <a:ext cx="462438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11094">
            <a:off x="2859088" y="4495800"/>
            <a:ext cx="35687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41313" y="5943600"/>
            <a:ext cx="3124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 charset="0"/>
              </a:rPr>
              <a:t>black hole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45288" y="5715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Geneva" charset="0"/>
              </a:rPr>
              <a:t>Jet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59088" y="3810000"/>
            <a:ext cx="2971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63888" y="6705600"/>
            <a:ext cx="3048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526088" y="4800600"/>
            <a:ext cx="1447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20888" y="4800600"/>
            <a:ext cx="6858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25688" y="4953000"/>
            <a:ext cx="6858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54288" y="48006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82888" y="5029200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745288" y="4800600"/>
            <a:ext cx="798512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135688" y="4953000"/>
            <a:ext cx="762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54288" y="64008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706688" y="65532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35688" y="6172200"/>
            <a:ext cx="685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592888" y="5867400"/>
            <a:ext cx="304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402388" y="4953000"/>
            <a:ext cx="381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eneva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1792288" y="5867400"/>
            <a:ext cx="2971800" cy="304800"/>
          </a:xfrm>
          <a:prstGeom prst="line">
            <a:avLst/>
          </a:prstGeom>
          <a:noFill/>
          <a:ln w="25400">
            <a:solidFill>
              <a:srgbClr val="B00219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 flipV="1">
            <a:off x="5907088" y="5867400"/>
            <a:ext cx="1941512" cy="76200"/>
          </a:xfrm>
          <a:prstGeom prst="line">
            <a:avLst/>
          </a:prstGeom>
          <a:noFill/>
          <a:ln w="25400">
            <a:solidFill>
              <a:srgbClr val="B00219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135688" y="4648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2173288" y="4648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163888" y="4419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 charset="0"/>
              </a:rPr>
              <a:t>~ 10</a:t>
            </a:r>
            <a:r>
              <a:rPr lang="en-US" baseline="30000">
                <a:latin typeface="Geneva" charset="0"/>
              </a:rPr>
              <a:t>6</a:t>
            </a:r>
            <a:r>
              <a:rPr lang="en-US">
                <a:latin typeface="Geneva" charset="0"/>
              </a:rPr>
              <a:t> light years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8" y="101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u="sng" smtClean="0">
                <a:ea typeface="ＭＳ Ｐゴシック" charset="-128"/>
                <a:cs typeface="ＭＳ Ｐゴシック" charset="-128"/>
              </a:rPr>
              <a:t>Magnetized plasmas in the universe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3163888" y="6350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solidFill>
                  <a:srgbClr val="0000FF"/>
                </a:solidFill>
                <a:latin typeface="Calibri" charset="0"/>
              </a:rPr>
              <a:t>at all scales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287338" y="4124325"/>
            <a:ext cx="3011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Calibri" charset="0"/>
              </a:rPr>
              <a:t>Extra-galactic jet</a:t>
            </a: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6211888" y="156368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>
            <a:off x="2249488" y="156368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240088" y="1335088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 charset="0"/>
              </a:rPr>
              <a:t>~ 10</a:t>
            </a:r>
            <a:r>
              <a:rPr lang="en-US" baseline="30000">
                <a:latin typeface="Geneva" charset="0"/>
              </a:rPr>
              <a:t>-4</a:t>
            </a:r>
            <a:r>
              <a:rPr lang="en-US">
                <a:latin typeface="Geneva" charset="0"/>
              </a:rPr>
              <a:t> light years</a:t>
            </a: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287338" y="1335088"/>
            <a:ext cx="2097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Calibri" charset="0"/>
              </a:rPr>
              <a:t> solar wind</a:t>
            </a:r>
            <a:endParaRPr lang="en-US" sz="2800"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865" y="1910173"/>
            <a:ext cx="5055932" cy="18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132440"/>
            <a:ext cx="8229600" cy="7156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Magnetic Reconnection Experiment (MRX)</a:t>
            </a:r>
            <a:endParaRPr lang="en-US" sz="3200" dirty="0"/>
          </a:p>
        </p:txBody>
      </p:sp>
      <p:pic>
        <p:nvPicPr>
          <p:cNvPr id="5" name="Picture 4" descr="fp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88328"/>
            <a:ext cx="3276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5077610"/>
            <a:ext cx="525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MRX has made pioneering contributions to magnetic reconnection,</a:t>
            </a:r>
          </a:p>
        </p:txBody>
      </p:sp>
      <p:pic>
        <p:nvPicPr>
          <p:cNvPr id="7" name="Picture 6" descr="reconnection-animatio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5" y="1848127"/>
            <a:ext cx="3725990" cy="2317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925" y="1848127"/>
            <a:ext cx="4813300" cy="2946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55971" y="94570"/>
            <a:ext cx="4169161" cy="70820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935" y="94570"/>
            <a:ext cx="90250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Plasma Astrophysics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655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Based on MRX design concept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65" y="274638"/>
            <a:ext cx="2540444" cy="22068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84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At larger size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66" y="1934872"/>
            <a:ext cx="2679700" cy="3416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0251" y="5394824"/>
            <a:ext cx="8840759" cy="146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Increases the dimensionless size 10x, 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Increases the dimensionless electrical conductivity 100x,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More </a:t>
            </a:r>
            <a:r>
              <a:rPr lang="en-US" sz="2800" dirty="0" err="1" smtClean="0">
                <a:solidFill>
                  <a:srgbClr val="0000FF"/>
                </a:solidFill>
              </a:rPr>
              <a:t>astrophysically</a:t>
            </a:r>
            <a:r>
              <a:rPr lang="en-US" sz="2800" dirty="0" smtClean="0">
                <a:solidFill>
                  <a:srgbClr val="0000FF"/>
                </a:solidFill>
              </a:rPr>
              <a:t> relevant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2954" y="2481488"/>
            <a:ext cx="7451775" cy="1797249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Plasma operations begin ~ 2016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4000" u="sng">
                <a:ea typeface="ＭＳ Ｐゴシック" charset="-128"/>
                <a:cs typeface="ＭＳ Ｐゴシック" charset="-128"/>
              </a:rPr>
              <a:t>Momentum Transport</a:t>
            </a: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Geneva" charset="0"/>
              </a:rPr>
              <a:t>radial transport of toroidal angular momentum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Geneva" charset="0"/>
              </a:rPr>
              <a:t>Accretion rate            momentum transport exceeds classical rate</a:t>
            </a:r>
            <a:r>
              <a:rPr lang="en-US" sz="2000">
                <a:latin typeface="Geneva" charset="0"/>
                <a:sym typeface="Wingdings" charset="2"/>
              </a:rPr>
              <a:t> </a:t>
            </a:r>
            <a:endParaRPr lang="en-US" sz="2000">
              <a:latin typeface="Genev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53340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1600200"/>
            <a:ext cx="3581400" cy="3429000"/>
          </a:xfrm>
          <a:prstGeom prst="ellipse">
            <a:avLst/>
          </a:prstGeom>
          <a:solidFill>
            <a:srgbClr val="FF9F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657600" y="2819400"/>
            <a:ext cx="1066800" cy="990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 rot="10699214" flipV="1">
            <a:off x="3124200" y="2209800"/>
            <a:ext cx="1135063" cy="9921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8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29000" y="1676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22129E"/>
                </a:solidFill>
              </a:rPr>
              <a:t>rotation</a:t>
            </a:r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800600" y="3962400"/>
            <a:ext cx="381000" cy="4572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19400" y="4038600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>
                <a:solidFill>
                  <a:srgbClr val="0D5632"/>
                </a:solidFill>
              </a:rPr>
              <a:t>momentum transport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943600" y="25146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accretion disk surrounding black hole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032577" y="5791200"/>
            <a:ext cx="747713" cy="400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5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i-2006-08-08772-Fig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683" y="1719997"/>
            <a:ext cx="299878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076" y="2873039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Experimental tests</a:t>
            </a:r>
            <a:r>
              <a:rPr lang="en-US" sz="2400" dirty="0" smtClean="0"/>
              <a:t> in </a:t>
            </a:r>
            <a:r>
              <a:rPr lang="en-US" sz="2400" dirty="0"/>
              <a:t>rotating liquid Gallium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32" y="227651"/>
            <a:ext cx="833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Theoretical explanation: </a:t>
            </a:r>
            <a:r>
              <a:rPr lang="en-US" sz="2800" dirty="0" err="1" smtClean="0"/>
              <a:t>magnetorotational</a:t>
            </a:r>
            <a:r>
              <a:rPr lang="en-US" sz="2800" dirty="0" smtClean="0"/>
              <a:t> instability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-182928"/>
            <a:ext cx="8229600" cy="819670"/>
          </a:xfrm>
        </p:spPr>
        <p:txBody>
          <a:bodyPr/>
          <a:lstStyle/>
          <a:p>
            <a:r>
              <a:rPr lang="en-US" u="sng" dirty="0" smtClean="0"/>
              <a:t>Plasma-based nanotechnology</a:t>
            </a:r>
            <a:endParaRPr lang="en-US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8950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initiative recently funded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83288"/>
            <a:ext cx="4013200" cy="302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7701" y="2550719"/>
            <a:ext cx="426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Merges plasma and materials science</a:t>
            </a:r>
            <a:endParaRPr lang="en-US" sz="3600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729212" y="4205359"/>
            <a:ext cx="4648003" cy="2431238"/>
            <a:chOff x="5746289" y="2238375"/>
            <a:chExt cx="2815701" cy="183832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323" t="30632" r="29291" b="19574"/>
            <a:stretch>
              <a:fillRect/>
            </a:stretch>
          </p:blipFill>
          <p:spPr bwMode="auto">
            <a:xfrm>
              <a:off x="5746289" y="2238375"/>
              <a:ext cx="279763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562725" y="3686175"/>
              <a:ext cx="19992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Magnetically controlled arc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81157"/>
            <a:ext cx="8229600" cy="71159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Applications of imaging x-ray spectroscopy</a:t>
            </a:r>
            <a:endParaRPr lang="en-US" sz="36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651" y="776092"/>
            <a:ext cx="8403056" cy="6081908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 resolution techniques developed at PPPL,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used on major fusion experiments worldwide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For HEDP: for experiments on OMEGA facility, U. Rochester (then to NIF, if successful)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 smtClean="0"/>
              <a:t>For HEDP: Testing scheduled on LCLS Materials Under Extreme Conditions station</a:t>
            </a:r>
            <a:endParaRPr lang="en-US" sz="2400" dirty="0"/>
          </a:p>
        </p:txBody>
      </p:sp>
      <p:pic>
        <p:nvPicPr>
          <p:cNvPr id="6" name="Content Placeholder 3" descr="patent_wappi_drawing-6-16.pd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3" t="11472" r="-3030" b="16013"/>
          <a:stretch>
            <a:fillRect/>
          </a:stretch>
        </p:blipFill>
        <p:spPr bwMode="auto">
          <a:xfrm>
            <a:off x="2619886" y="1715766"/>
            <a:ext cx="3878028" cy="20413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75653" y="508000"/>
            <a:ext cx="5168347" cy="404191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08000"/>
            <a:ext cx="3975653" cy="4041913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01565"/>
            <a:ext cx="8229600" cy="75240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New mass separation techniques</a:t>
            </a:r>
            <a:endParaRPr lang="en-US" sz="3200" u="sng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658463"/>
            <a:ext cx="414793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Plasma mass filter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7636" y="1231729"/>
            <a:ext cx="3408017" cy="3138811"/>
            <a:chOff x="200952" y="1312418"/>
            <a:chExt cx="6346451" cy="5837765"/>
          </a:xfrm>
        </p:grpSpPr>
        <p:grpSp>
          <p:nvGrpSpPr>
            <p:cNvPr id="14" name="Group 6"/>
            <p:cNvGrpSpPr/>
            <p:nvPr/>
          </p:nvGrpSpPr>
          <p:grpSpPr>
            <a:xfrm rot="5400000">
              <a:off x="2422987" y="4620613"/>
              <a:ext cx="1507409" cy="3551731"/>
              <a:chOff x="6215063" y="2048969"/>
              <a:chExt cx="1507409" cy="355173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215063" y="2633663"/>
                <a:ext cx="0" cy="29670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6"/>
              <p:cNvSpPr txBox="1">
                <a:spLocks noChangeArrowheads="1"/>
              </p:cNvSpPr>
              <p:nvPr/>
            </p:nvSpPr>
            <p:spPr bwMode="auto">
              <a:xfrm rot="16200000">
                <a:off x="5016748" y="3372309"/>
                <a:ext cx="3129483" cy="686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68" charset="0"/>
                  </a:rPr>
                  <a:t>Magnetic force</a:t>
                </a:r>
              </a:p>
            </p:txBody>
          </p:sp>
          <p:sp>
            <p:nvSpPr>
              <p:cNvPr id="23" name="TextBox 27"/>
              <p:cNvSpPr txBox="1">
                <a:spLocks noChangeArrowheads="1"/>
              </p:cNvSpPr>
              <p:nvPr/>
            </p:nvSpPr>
            <p:spPr bwMode="auto">
              <a:xfrm rot="16200000">
                <a:off x="5763250" y="3321283"/>
                <a:ext cx="3231536" cy="686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68" charset="0"/>
                  </a:rPr>
                  <a:t>Centrifugal force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7035800" y="2633663"/>
                <a:ext cx="11113" cy="29670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6"/>
            <p:cNvGrpSpPr/>
            <p:nvPr/>
          </p:nvGrpSpPr>
          <p:grpSpPr>
            <a:xfrm>
              <a:off x="200952" y="1312418"/>
              <a:ext cx="6346451" cy="4297363"/>
              <a:chOff x="200952" y="1312418"/>
              <a:chExt cx="6346451" cy="4297363"/>
            </a:xfrm>
          </p:grpSpPr>
          <p:pic>
            <p:nvPicPr>
              <p:cNvPr id="16" name="Picture 5" descr="act_up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857600" y="1514825"/>
                <a:ext cx="4297362" cy="389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850503" y="3375705"/>
                <a:ext cx="1696900" cy="1202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68" charset="0"/>
                  </a:rPr>
                  <a:t>Light ions</a:t>
                </a:r>
              </a:p>
            </p:txBody>
          </p:sp>
          <p:sp>
            <p:nvSpPr>
              <p:cNvPr id="18" name="Up Arrow 17"/>
              <p:cNvSpPr/>
              <p:nvPr/>
            </p:nvSpPr>
            <p:spPr>
              <a:xfrm rot="5400000">
                <a:off x="4790178" y="2829606"/>
                <a:ext cx="635000" cy="45720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200952" y="1951606"/>
                <a:ext cx="1595758" cy="1202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68" charset="0"/>
                  </a:rPr>
                  <a:t>Heavy ions</a:t>
                </a:r>
              </a:p>
            </p:txBody>
          </p:sp>
          <p:sp>
            <p:nvSpPr>
              <p:cNvPr id="20" name="Up Arrow 19"/>
              <p:cNvSpPr/>
              <p:nvPr/>
            </p:nvSpPr>
            <p:spPr>
              <a:xfrm rot="5400000" flipH="1" flipV="1">
                <a:off x="267835" y="1401319"/>
                <a:ext cx="635001" cy="457199"/>
              </a:xfrm>
              <a:prstGeom prst="up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605130" y="708509"/>
            <a:ext cx="408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Advanced liquid centrifuge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3" y="1368980"/>
            <a:ext cx="3013766" cy="18790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419" y="1403546"/>
            <a:ext cx="1900794" cy="25055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8849" y="556316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sz="2400" dirty="0" smtClean="0"/>
              <a:t>       </a:t>
            </a:r>
          </a:p>
          <a:p>
            <a:r>
              <a:rPr lang="en-US" sz="2400" dirty="0" smtClean="0"/>
              <a:t>        	</a:t>
            </a:r>
          </a:p>
          <a:p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31782" y="4708790"/>
            <a:ext cx="479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Spin-off from plasma astrophysics!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-92311" y="4722761"/>
            <a:ext cx="479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magnetic confinement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9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5560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0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scientific links between </a:t>
            </a:r>
            <a:br>
              <a:rPr lang="en-US" sz="3200" dirty="0" smtClean="0"/>
            </a:br>
            <a:r>
              <a:rPr lang="en-US" sz="3200" dirty="0" smtClean="0"/>
              <a:t>PPPL and Princeton University Departments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3043"/>
            <a:ext cx="8686800" cy="4819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Collaborations/interactions with 5 astrophysics faculty</a:t>
            </a:r>
          </a:p>
          <a:p>
            <a:r>
              <a:rPr lang="en-US" sz="2400" dirty="0" smtClean="0"/>
              <a:t>Max-Planck/Princeton Center for Plasma Physics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ollaborations with 6 materials scientists in the engineering school and Chemistry Department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inks to the </a:t>
            </a:r>
            <a:r>
              <a:rPr lang="en-US" sz="2400" dirty="0" err="1" smtClean="0"/>
              <a:t>Andlinger</a:t>
            </a:r>
            <a:r>
              <a:rPr lang="en-US" sz="2400" dirty="0" smtClean="0"/>
              <a:t> Center for Energy and Environment</a:t>
            </a:r>
          </a:p>
          <a:p>
            <a:r>
              <a:rPr lang="en-US" sz="2400" dirty="0" smtClean="0"/>
              <a:t>Engineering faculty member applying control techniques to NSTX</a:t>
            </a:r>
          </a:p>
          <a:p>
            <a:r>
              <a:rPr lang="en-US" sz="2400" dirty="0" smtClean="0"/>
              <a:t>Collaboration with professor in Woodrow Wilson School and engineering </a:t>
            </a:r>
            <a:r>
              <a:rPr lang="en-US" sz="2400" dirty="0"/>
              <a:t>s</a:t>
            </a:r>
            <a:r>
              <a:rPr lang="en-US" sz="2400" dirty="0" smtClean="0"/>
              <a:t>chool on fusion energy socioeconomics</a:t>
            </a:r>
          </a:p>
          <a:p>
            <a:r>
              <a:rPr lang="en-US" sz="2400" dirty="0" smtClean="0"/>
              <a:t>Collaboration with materials and laser scientists on plasma nanotechnology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7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711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PPPL experimental activities: broad and diverse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77" y="810350"/>
            <a:ext cx="8671824" cy="5037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Magnetic fusion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Large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facility: NSTX-U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Innovative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: LTX (Lithium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experiment)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Non-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fusion: field reversed configuration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Plasma-material interface: surface science lab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Plasma physics (other than MFE) and applications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 astrophysics: reconnection experiments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				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magnetorotational</a:t>
            </a:r>
            <a:r>
              <a:rPr lang="en-US" sz="2600" dirty="0" smtClean="0">
                <a:solidFill>
                  <a:srgbClr val="0000FF"/>
                </a:solidFill>
              </a:rPr>
              <a:t> instability </a:t>
            </a:r>
            <a:r>
              <a:rPr lang="en-US" sz="2600" dirty="0" err="1" smtClean="0">
                <a:solidFill>
                  <a:srgbClr val="0000FF"/>
                </a:solidFill>
              </a:rPr>
              <a:t>expt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 nanotechnology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High energy density plasmas: reconnection in laser fusion facilities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X-ray spectroscopy: in laser and magnetic fusion facilities, worldwide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745" y="6038754"/>
            <a:ext cx="869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~ All activities are opportunities for grad students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349377" y="2959469"/>
            <a:ext cx="8504100" cy="3630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Huge opportunities for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and international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DIII-D at General Atomics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Tokamaks</a:t>
            </a:r>
            <a:r>
              <a:rPr lang="en-US" dirty="0" smtClean="0"/>
              <a:t>/</a:t>
            </a:r>
            <a:r>
              <a:rPr lang="en-US" dirty="0" err="1" smtClean="0"/>
              <a:t>Stellarators</a:t>
            </a:r>
            <a:r>
              <a:rPr lang="en-US" dirty="0" smtClean="0"/>
              <a:t> in China, S. Korea,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Germany, Japan…..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37" y="-180665"/>
            <a:ext cx="8229600" cy="1143000"/>
          </a:xfrm>
        </p:spPr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37" y="127669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Grad students are a prized species at PPPL</a:t>
            </a:r>
          </a:p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00FF"/>
                </a:solidFill>
              </a:rPr>
              <a:t>The future of the field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	Valued colleagues in research</a:t>
            </a: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Many mentors for experiment and theory</a:t>
            </a:r>
          </a:p>
          <a:p>
            <a:pPr marL="0" indent="0">
              <a:buNone/>
            </a:pPr>
            <a:r>
              <a:rPr lang="en-US" sz="2800" dirty="0" smtClean="0"/>
              <a:t>    			</a:t>
            </a:r>
            <a:r>
              <a:rPr lang="en-US" sz="2800" dirty="0" smtClean="0">
                <a:solidFill>
                  <a:srgbClr val="0000FF"/>
                </a:solidFill>
              </a:rPr>
              <a:t>We wish we had many more grad students,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(limited by university quotas)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/>
              <a:t>PPPL is a scientific feast for grad students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Experiment and theory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711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PPPL experimental activities: broad and diverse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77" y="810350"/>
            <a:ext cx="8671824" cy="5037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Magnetic fusion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Large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facility: NSTX-U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Innovative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: LTX (Lithium 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experiment)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Non-</a:t>
            </a:r>
            <a:r>
              <a:rPr lang="en-US" sz="2600" dirty="0" err="1" smtClean="0">
                <a:solidFill>
                  <a:srgbClr val="0000FF"/>
                </a:solidFill>
              </a:rPr>
              <a:t>tokamak</a:t>
            </a:r>
            <a:r>
              <a:rPr lang="en-US" sz="2600" dirty="0" smtClean="0">
                <a:solidFill>
                  <a:srgbClr val="0000FF"/>
                </a:solidFill>
              </a:rPr>
              <a:t> fusion: field reversed configuration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Plasma-material interface: surface science lab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Plasma physics (other than MFE) and applications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 astrophysics: reconnection experiments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	</a:t>
            </a:r>
            <a:r>
              <a:rPr lang="en-US" sz="2600" dirty="0" smtClean="0">
                <a:solidFill>
                  <a:srgbClr val="0000FF"/>
                </a:solidFill>
              </a:rPr>
              <a:t>				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magnetorotational</a:t>
            </a:r>
            <a:r>
              <a:rPr lang="en-US" sz="2600" dirty="0" smtClean="0">
                <a:solidFill>
                  <a:srgbClr val="0000FF"/>
                </a:solidFill>
              </a:rPr>
              <a:t> instability </a:t>
            </a:r>
            <a:r>
              <a:rPr lang="en-US" sz="2600" dirty="0" err="1" smtClean="0">
                <a:solidFill>
                  <a:srgbClr val="0000FF"/>
                </a:solidFill>
              </a:rPr>
              <a:t>expt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Plasma nanotechnology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High energy density plasmas: reconnection in laser fusion facilities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X-ray spectroscopy: in laser and magnetic fusion facilities, worldwide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745" y="6038754"/>
            <a:ext cx="869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~ All activities are opportunities for grad students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27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061541" cy="84670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NSTX-U: National Spherical Torus -Upgrade Experiment</a:t>
            </a:r>
            <a:endParaRPr lang="en-US" sz="31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25" y="5307691"/>
            <a:ext cx="8748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317 </a:t>
            </a:r>
            <a:r>
              <a:rPr lang="en-US" sz="2400" dirty="0" smtClean="0"/>
              <a:t>researchers </a:t>
            </a:r>
          </a:p>
          <a:p>
            <a:pPr algn="ctr"/>
            <a:r>
              <a:rPr lang="en-US" sz="2400" dirty="0" smtClean="0"/>
              <a:t>Including 166 national users from 32 institutions</a:t>
            </a:r>
          </a:p>
          <a:p>
            <a:pPr algn="ctr"/>
            <a:r>
              <a:rPr lang="en-US" sz="2400" dirty="0" smtClean="0"/>
              <a:t>                         61 international </a:t>
            </a:r>
            <a:r>
              <a:rPr lang="en-US" sz="2400" dirty="0"/>
              <a:t>users </a:t>
            </a:r>
            <a:r>
              <a:rPr lang="en-US" sz="2400" dirty="0" smtClean="0"/>
              <a:t>from 29 institutions</a:t>
            </a:r>
          </a:p>
          <a:p>
            <a:pPr algn="ctr"/>
            <a:r>
              <a:rPr lang="en-US" sz="2400" dirty="0" smtClean="0"/>
              <a:t>~ 33 grad students (from many universities)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53" y="1050391"/>
            <a:ext cx="3835755" cy="41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0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57"/>
            <a:ext cx="8229600" cy="770000"/>
          </a:xfrm>
        </p:spPr>
        <p:txBody>
          <a:bodyPr/>
          <a:lstStyle/>
          <a:p>
            <a:r>
              <a:rPr lang="en-US" u="sng" dirty="0" smtClean="0"/>
              <a:t>Goals of NSTX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06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Solve </a:t>
            </a:r>
            <a:r>
              <a:rPr lang="en-US" sz="2800" dirty="0"/>
              <a:t>physics problems for ITER and beyond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Develop </a:t>
            </a:r>
            <a:r>
              <a:rPr lang="en-US" sz="2800" dirty="0" smtClean="0"/>
              <a:t>solutions to the plasma-material interface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Advance NSTX as a prototype for the fusion power producing experiment in the US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42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638"/>
            <a:ext cx="8229600" cy="708551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NSTX is undergoing a major upgrade</a:t>
            </a:r>
            <a:endParaRPr lang="en-US" sz="3600" u="sng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628913"/>
            <a:ext cx="2764373" cy="38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7" descr="NBI_upgrade_topvi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0" y="755912"/>
            <a:ext cx="367188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1125" y="4421449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Calibri" charset="0"/>
              </a:rPr>
              <a:t>Double the current, double the heating power, quintuple the plasma </a:t>
            </a:r>
            <a:r>
              <a:rPr lang="en-US" sz="2200" dirty="0" smtClean="0">
                <a:latin typeface="Calibri" charset="0"/>
              </a:rPr>
              <a:t>duration</a:t>
            </a:r>
          </a:p>
          <a:p>
            <a:r>
              <a:rPr lang="en-US" sz="2200" dirty="0" smtClean="0">
                <a:latin typeface="Calibri" charset="0"/>
              </a:rPr>
              <a:t>	</a:t>
            </a:r>
            <a:r>
              <a:rPr lang="en-US" sz="2200" dirty="0">
                <a:latin typeface="Calibri" charset="0"/>
              </a:rPr>
              <a:t>				</a:t>
            </a:r>
          </a:p>
          <a:p>
            <a:endParaRPr lang="en-US" sz="2200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Calibri" charset="0"/>
              </a:rPr>
              <a:t>					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322388" y="5511729"/>
            <a:ext cx="673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charset="0"/>
              </a:rPr>
              <a:t>big boost to all NSTX science missions</a:t>
            </a:r>
            <a:endParaRPr lang="en-US" sz="3200" i="1" dirty="0">
              <a:latin typeface="Calibri" charset="0"/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4246563" y="4831819"/>
            <a:ext cx="617537" cy="690562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298" y="415232"/>
            <a:ext cx="1982685" cy="85270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Central magnet</a:t>
            </a:r>
            <a:r>
              <a:rPr lang="en-US" sz="2800" dirty="0" smtClean="0"/>
              <a:t>						</a:t>
            </a:r>
            <a:endParaRPr lang="en-US" sz="2800" dirty="0"/>
          </a:p>
        </p:txBody>
      </p:sp>
      <p:pic>
        <p:nvPicPr>
          <p:cNvPr id="5" name="Picture 2" descr="C:\Users\rstrykow\Desktop\NSTX UPGRADE\photos\Tilt fixture\photo (2)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397" y="1267936"/>
            <a:ext cx="388302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Lehman Review, Oct 2013\073013\P10206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342" y="1622677"/>
            <a:ext cx="6111658" cy="45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8443" y="634940"/>
            <a:ext cx="55155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NSTX</a:t>
            </a:r>
            <a:r>
              <a:rPr lang="en-US" sz="2800" dirty="0" smtClean="0"/>
              <a:t>-U with second neutral beam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22978" y="3055321"/>
            <a:ext cx="7451775" cy="1797249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Plasma operations begin ~ June 2015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479" y="96172"/>
            <a:ext cx="8229600" cy="7435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Lithium </a:t>
            </a:r>
            <a:r>
              <a:rPr lang="en-US" sz="3200" u="sng" dirty="0" err="1" smtClean="0"/>
              <a:t>Tokamak</a:t>
            </a:r>
            <a:r>
              <a:rPr lang="en-US" sz="3200" u="sng" dirty="0" smtClean="0"/>
              <a:t> Experiment</a:t>
            </a:r>
            <a:endParaRPr lang="en-US" sz="32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4165" y="837027"/>
            <a:ext cx="8753052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Lithium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 Experiment (LTX)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0000FF"/>
                </a:solidFill>
              </a:rPr>
              <a:t>exploratory </a:t>
            </a:r>
            <a:r>
              <a:rPr lang="en-US" sz="2400" dirty="0" err="1" smtClean="0">
                <a:solidFill>
                  <a:srgbClr val="0000FF"/>
                </a:solidFill>
              </a:rPr>
              <a:t>tokamak</a:t>
            </a:r>
            <a:r>
              <a:rPr lang="en-US" sz="2400" dirty="0" smtClean="0">
                <a:solidFill>
                  <a:srgbClr val="0000FF"/>
                </a:solidFill>
              </a:rPr>
              <a:t> with full liquid lithium surface coverage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2" descr="full-se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37" y="2695082"/>
            <a:ext cx="2679070" cy="32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089" y="2695083"/>
            <a:ext cx="3809781" cy="3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7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9479" y="96172"/>
            <a:ext cx="8229600" cy="7435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Lithium </a:t>
            </a:r>
            <a:r>
              <a:rPr lang="en-US" sz="3200" u="sng" dirty="0" err="1" smtClean="0"/>
              <a:t>Tokamak</a:t>
            </a:r>
            <a:r>
              <a:rPr lang="en-US" sz="3200" u="sng" dirty="0" smtClean="0"/>
              <a:t> Experiment</a:t>
            </a:r>
            <a:endParaRPr lang="en-US" sz="32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4165" y="837027"/>
            <a:ext cx="8753052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Lithium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 Experiment (LTX)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0000FF"/>
                </a:solidFill>
              </a:rPr>
              <a:t>exploratory </a:t>
            </a:r>
            <a:r>
              <a:rPr lang="en-US" sz="2400" dirty="0" err="1" smtClean="0">
                <a:solidFill>
                  <a:srgbClr val="0000FF"/>
                </a:solidFill>
              </a:rPr>
              <a:t>tokamak</a:t>
            </a:r>
            <a:r>
              <a:rPr lang="en-US" sz="2400" dirty="0" smtClean="0">
                <a:solidFill>
                  <a:srgbClr val="0000FF"/>
                </a:solidFill>
              </a:rPr>
              <a:t> with full liquid lithium surface coverage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2" descr="full-se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37" y="2695082"/>
            <a:ext cx="2679070" cy="32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TX-assy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768" y="2784983"/>
            <a:ext cx="4241672" cy="318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522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PPPL enabling a world powered by fusion energy, leading discoveries in plasma science and technology</vt:lpstr>
      <vt:lpstr>PPPL experimental activities: broad and diverse</vt:lpstr>
      <vt:lpstr>PPPL experimental activities: broad and diverse</vt:lpstr>
      <vt:lpstr>NSTX-U: National Spherical Torus -Upgrade Experiment</vt:lpstr>
      <vt:lpstr>Goals of NSTX</vt:lpstr>
      <vt:lpstr>NSTX is undergoing a major upgrade</vt:lpstr>
      <vt:lpstr>Central magnet      </vt:lpstr>
      <vt:lpstr>Lithium Tokamak Experiment</vt:lpstr>
      <vt:lpstr>Lithium Tokamak Experiment</vt:lpstr>
      <vt:lpstr>Compact tori for magnetic fusion</vt:lpstr>
      <vt:lpstr>Magnetized plasmas in the universe</vt:lpstr>
      <vt:lpstr>Magnetic Reconnection Experiment (MRX)</vt:lpstr>
      <vt:lpstr>Based on MRX design concept</vt:lpstr>
      <vt:lpstr>Momentum Transport</vt:lpstr>
      <vt:lpstr>PowerPoint Presentation</vt:lpstr>
      <vt:lpstr>Plasma-based nanotechnology</vt:lpstr>
      <vt:lpstr>Applications of imaging x-ray spectroscopy</vt:lpstr>
      <vt:lpstr>New mass separation techniques</vt:lpstr>
      <vt:lpstr>New scientific links between  PPPL and Princeton University Departments</vt:lpstr>
      <vt:lpstr>Huge opportunities for collaboration</vt:lpstr>
      <vt:lpstr>Closing comments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magnetic fusion energy</dc:title>
  <dc:creator>Stewart Prager</dc:creator>
  <cp:lastModifiedBy>Jonathan E. Menard</cp:lastModifiedBy>
  <cp:revision>46</cp:revision>
  <cp:lastPrinted>2013-03-13T00:41:33Z</cp:lastPrinted>
  <dcterms:created xsi:type="dcterms:W3CDTF">2013-03-13T00:40:38Z</dcterms:created>
  <dcterms:modified xsi:type="dcterms:W3CDTF">2015-03-27T14:31:53Z</dcterms:modified>
</cp:coreProperties>
</file>