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64" r:id="rId2"/>
    <p:sldId id="462" r:id="rId3"/>
    <p:sldId id="503" r:id="rId4"/>
    <p:sldId id="465" r:id="rId5"/>
    <p:sldId id="466" r:id="rId6"/>
    <p:sldId id="467" r:id="rId7"/>
    <p:sldId id="498" r:id="rId8"/>
    <p:sldId id="499" r:id="rId9"/>
    <p:sldId id="483" r:id="rId10"/>
    <p:sldId id="469" r:id="rId11"/>
    <p:sldId id="495" r:id="rId12"/>
    <p:sldId id="496" r:id="rId13"/>
    <p:sldId id="406" r:id="rId14"/>
    <p:sldId id="407" r:id="rId15"/>
    <p:sldId id="424" r:id="rId16"/>
    <p:sldId id="500" r:id="rId17"/>
    <p:sldId id="515" r:id="rId18"/>
    <p:sldId id="511" r:id="rId19"/>
    <p:sldId id="452" r:id="rId20"/>
    <p:sldId id="519" r:id="rId21"/>
    <p:sldId id="520" r:id="rId22"/>
    <p:sldId id="521" r:id="rId23"/>
    <p:sldId id="523" r:id="rId24"/>
    <p:sldId id="525" r:id="rId25"/>
    <p:sldId id="526" r:id="rId26"/>
    <p:sldId id="527" r:id="rId27"/>
    <p:sldId id="501" r:id="rId28"/>
    <p:sldId id="518" r:id="rId29"/>
    <p:sldId id="477" r:id="rId30"/>
    <p:sldId id="537" r:id="rId31"/>
    <p:sldId id="539" r:id="rId32"/>
    <p:sldId id="540" r:id="rId33"/>
    <p:sldId id="538" r:id="rId34"/>
    <p:sldId id="502" r:id="rId35"/>
    <p:sldId id="532" r:id="rId36"/>
    <p:sldId id="541" r:id="rId37"/>
    <p:sldId id="575" r:id="rId38"/>
    <p:sldId id="374" r:id="rId39"/>
    <p:sldId id="463" r:id="rId40"/>
    <p:sldId id="584" r:id="rId41"/>
    <p:sldId id="492" r:id="rId42"/>
    <p:sldId id="535" r:id="rId43"/>
    <p:sldId id="536" r:id="rId44"/>
    <p:sldId id="482" r:id="rId45"/>
    <p:sldId id="504" r:id="rId46"/>
    <p:sldId id="476" r:id="rId47"/>
    <p:sldId id="542" r:id="rId48"/>
    <p:sldId id="543" r:id="rId49"/>
    <p:sldId id="544" r:id="rId50"/>
    <p:sldId id="581" r:id="rId51"/>
    <p:sldId id="583" r:id="rId52"/>
    <p:sldId id="577" r:id="rId53"/>
    <p:sldId id="580" r:id="rId54"/>
    <p:sldId id="41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ayuki Ono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6699"/>
    <a:srgbClr val="0000FF"/>
    <a:srgbClr val="008080"/>
    <a:srgbClr val="920000"/>
    <a:srgbClr val="C3D69B"/>
    <a:srgbClr val="FF0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651" autoAdjust="0"/>
  </p:normalViewPr>
  <p:slideViewPr>
    <p:cSldViewPr>
      <p:cViewPr>
        <p:scale>
          <a:sx n="100" d="100"/>
          <a:sy n="100" d="100"/>
        </p:scale>
        <p:origin x="-1824" y="-216"/>
      </p:cViewPr>
      <p:guideLst>
        <p:guide orient="horz"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2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Coil%20winding%20pack%20density%20scans\pilot_data_figures_OH_inside_TF_Jwp_scan_2016_04_27_pilot_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="1" i="0" baseline="0" dirty="0" err="1">
                <a:effectLst/>
              </a:rPr>
              <a:t>P</a:t>
            </a:r>
            <a:r>
              <a:rPr lang="en-US" sz="2000" b="1" i="0" baseline="-25000" dirty="0" err="1">
                <a:effectLst/>
              </a:rPr>
              <a:t>net</a:t>
            </a:r>
            <a:r>
              <a:rPr lang="en-US" sz="2000" b="1" i="0" baseline="-25000" dirty="0">
                <a:effectLst/>
              </a:rPr>
              <a:t> </a:t>
            </a:r>
            <a:r>
              <a:rPr lang="en-US" sz="2000" b="1" i="0" baseline="0" dirty="0">
                <a:effectLst/>
              </a:rPr>
              <a:t>[</a:t>
            </a:r>
            <a:r>
              <a:rPr lang="en-US" sz="2000" b="1" i="0" baseline="0" dirty="0" err="1">
                <a:effectLst/>
              </a:rPr>
              <a:t>MWe</a:t>
            </a:r>
            <a:r>
              <a:rPr lang="en-US" sz="2000" b="1" i="0" baseline="0" dirty="0">
                <a:effectLst/>
              </a:rPr>
              <a:t>]</a:t>
            </a:r>
            <a:endParaRPr lang="en-US" sz="2000" dirty="0">
              <a:effectLst/>
            </a:endParaRPr>
          </a:p>
        </c:rich>
      </c:tx>
      <c:layout>
        <c:manualLayout>
          <c:xMode val="edge"/>
          <c:yMode val="edge"/>
          <c:x val="0.37890947802855762"/>
          <c:y val="2.070944881889763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153975981156732"/>
          <c:y val="0.12903490577548055"/>
          <c:w val="0.82619362454947454"/>
          <c:h val="0.69514898872935005"/>
        </c:manualLayout>
      </c:layout>
      <c:scatterChart>
        <c:scatterStyle val="lineMarker"/>
        <c:varyColors val="0"/>
        <c:ser>
          <c:idx val="0"/>
          <c:order val="0"/>
          <c:tx>
            <c:v>0.3</c:v>
          </c:tx>
          <c:spPr>
            <a:ln>
              <a:solidFill>
                <a:schemeClr val="accent1"/>
              </a:solidFill>
            </a:ln>
          </c:spPr>
          <c:xVal>
            <c:numRef>
              <c:f>Parameters!$C$396:$N$396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Parameters!$C$381:$N$381</c:f>
              <c:numCache>
                <c:formatCode>0.0000</c:formatCode>
                <c:ptCount val="12"/>
                <c:pt idx="0">
                  <c:v>-42.577879940234169</c:v>
                </c:pt>
                <c:pt idx="1">
                  <c:v>36.680220904630687</c:v>
                </c:pt>
                <c:pt idx="2">
                  <c:v>100.59187814207587</c:v>
                </c:pt>
                <c:pt idx="3">
                  <c:v>110.87911498123648</c:v>
                </c:pt>
                <c:pt idx="4">
                  <c:v>110.54330320476194</c:v>
                </c:pt>
                <c:pt idx="5">
                  <c:v>103.31920988748121</c:v>
                </c:pt>
                <c:pt idx="6">
                  <c:v>95.550797021643064</c:v>
                </c:pt>
                <c:pt idx="7">
                  <c:v>81.200509663292422</c:v>
                </c:pt>
                <c:pt idx="8">
                  <c:v>65.434964202120398</c:v>
                </c:pt>
                <c:pt idx="9">
                  <c:v>45.426718742070932</c:v>
                </c:pt>
                <c:pt idx="10">
                  <c:v>5.1488880659063057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1"/>
          <c:order val="1"/>
          <c:tx>
            <c:v>0.4</c:v>
          </c:tx>
          <c:xVal>
            <c:numRef>
              <c:f>Parameters!$P$396:$AA$396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Parameters!$P$381:$AA$381</c:f>
              <c:numCache>
                <c:formatCode>0.0000</c:formatCode>
                <c:ptCount val="12"/>
                <c:pt idx="0">
                  <c:v>-72.760293038351392</c:v>
                </c:pt>
                <c:pt idx="1">
                  <c:v>-5.8829104659079405</c:v>
                </c:pt>
                <c:pt idx="2">
                  <c:v>57.813123674433285</c:v>
                </c:pt>
                <c:pt idx="3">
                  <c:v>79.516616543347595</c:v>
                </c:pt>
                <c:pt idx="4">
                  <c:v>90.224983683513983</c:v>
                </c:pt>
                <c:pt idx="5">
                  <c:v>92.725182356493718</c:v>
                </c:pt>
                <c:pt idx="6">
                  <c:v>95.275430645910404</c:v>
                </c:pt>
                <c:pt idx="7">
                  <c:v>81.181025930173774</c:v>
                </c:pt>
                <c:pt idx="8">
                  <c:v>65.431363864093498</c:v>
                </c:pt>
                <c:pt idx="9">
                  <c:v>45.425615465074202</c:v>
                </c:pt>
                <c:pt idx="10">
                  <c:v>5.1486709359573695</c:v>
                </c:pt>
                <c:pt idx="11">
                  <c:v>-28.835322286301079</c:v>
                </c:pt>
              </c:numCache>
            </c:numRef>
          </c:yVal>
          <c:smooth val="0"/>
        </c:ser>
        <c:ser>
          <c:idx val="2"/>
          <c:order val="2"/>
          <c:tx>
            <c:v>0.5</c:v>
          </c:tx>
          <c:xVal>
            <c:numRef>
              <c:f>Parameters!$AC$396:$AN$396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Parameters!$AC$381:$AN$381</c:f>
              <c:numCache>
                <c:formatCode>0.0000</c:formatCode>
                <c:ptCount val="12"/>
                <c:pt idx="0">
                  <c:v>-125.26581570638731</c:v>
                </c:pt>
                <c:pt idx="1">
                  <c:v>-73.56571009648971</c:v>
                </c:pt>
                <c:pt idx="2">
                  <c:v>5.208921371719839</c:v>
                </c:pt>
                <c:pt idx="3">
                  <c:v>25.863240274897294</c:v>
                </c:pt>
                <c:pt idx="4">
                  <c:v>37.294317271792806</c:v>
                </c:pt>
                <c:pt idx="5">
                  <c:v>41.508478065562969</c:v>
                </c:pt>
                <c:pt idx="6">
                  <c:v>49.304001907513566</c:v>
                </c:pt>
                <c:pt idx="7">
                  <c:v>57.32463193176909</c:v>
                </c:pt>
                <c:pt idx="8">
                  <c:v>59.717756360458537</c:v>
                </c:pt>
                <c:pt idx="9">
                  <c:v>45.426718742070932</c:v>
                </c:pt>
                <c:pt idx="10">
                  <c:v>5.1488880659060499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3"/>
          <c:order val="3"/>
          <c:tx>
            <c:v>0.6</c:v>
          </c:tx>
          <c:xVal>
            <c:numRef>
              <c:f>Parameters!$AP$396:$BA$396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Parameters!$AP$381:$BA$381</c:f>
              <c:numCache>
                <c:formatCode>0.0000</c:formatCode>
                <c:ptCount val="12"/>
                <c:pt idx="0">
                  <c:v>-138.5856836067025</c:v>
                </c:pt>
                <c:pt idx="1">
                  <c:v>-118.08047135982062</c:v>
                </c:pt>
                <c:pt idx="2">
                  <c:v>-81.955398783696907</c:v>
                </c:pt>
                <c:pt idx="3">
                  <c:v>-56.71948232981859</c:v>
                </c:pt>
                <c:pt idx="4">
                  <c:v>-34.884112523343305</c:v>
                </c:pt>
                <c:pt idx="5">
                  <c:v>-17.891155196406601</c:v>
                </c:pt>
                <c:pt idx="6">
                  <c:v>11.49010738489423</c:v>
                </c:pt>
                <c:pt idx="7">
                  <c:v>26.66470613856481</c:v>
                </c:pt>
                <c:pt idx="8">
                  <c:v>30.487093963590695</c:v>
                </c:pt>
                <c:pt idx="9">
                  <c:v>25.636705034583144</c:v>
                </c:pt>
                <c:pt idx="10">
                  <c:v>4.5439143958577688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4"/>
          <c:order val="4"/>
          <c:tx>
            <c:v>0.7</c:v>
          </c:tx>
          <c:xVal>
            <c:numRef>
              <c:f>Parameters!$BC$396:$BN$396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Parameters!$BC$381:$BN$381</c:f>
              <c:numCache>
                <c:formatCode>0.0000</c:formatCode>
                <c:ptCount val="12"/>
                <c:pt idx="0">
                  <c:v>-144.72386423465088</c:v>
                </c:pt>
                <c:pt idx="1">
                  <c:v>-139.41117633556024</c:v>
                </c:pt>
                <c:pt idx="2">
                  <c:v>-129.72225757706744</c:v>
                </c:pt>
                <c:pt idx="3">
                  <c:v>-122.65166782879334</c:v>
                </c:pt>
                <c:pt idx="4">
                  <c:v>-116.34787322334553</c:v>
                </c:pt>
                <c:pt idx="5">
                  <c:v>-111.34453342391953</c:v>
                </c:pt>
                <c:pt idx="6">
                  <c:v>-102.49448164672313</c:v>
                </c:pt>
                <c:pt idx="7">
                  <c:v>-87.733623893591059</c:v>
                </c:pt>
                <c:pt idx="8">
                  <c:v>-74.405160687260519</c:v>
                </c:pt>
                <c:pt idx="9">
                  <c:v>-66.613450348872277</c:v>
                </c:pt>
                <c:pt idx="10">
                  <c:v>-63.161996979433539</c:v>
                </c:pt>
                <c:pt idx="11">
                  <c:v>-68.86538332927995</c:v>
                </c:pt>
              </c:numCache>
            </c:numRef>
          </c:yVal>
          <c:smooth val="0"/>
        </c:ser>
        <c:ser>
          <c:idx val="5"/>
          <c:order val="5"/>
          <c:tx>
            <c:v>20</c:v>
          </c:tx>
          <c:xVal>
            <c:numRef>
              <c:f>Parameters!$BP$4:$CA$4</c:f>
              <c:numCache>
                <c:formatCode>0.00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Parameters!$BP$381:$CA$381</c:f>
              <c:numCache>
                <c:formatCode>0.0000</c:formatCode>
                <c:ptCount val="12"/>
                <c:pt idx="0">
                  <c:v>-144.72386423465088</c:v>
                </c:pt>
                <c:pt idx="1">
                  <c:v>-139.41117633556024</c:v>
                </c:pt>
                <c:pt idx="2">
                  <c:v>-129.72225757706747</c:v>
                </c:pt>
                <c:pt idx="3">
                  <c:v>-122.65166782879334</c:v>
                </c:pt>
                <c:pt idx="4">
                  <c:v>-116.34787322334553</c:v>
                </c:pt>
                <c:pt idx="5">
                  <c:v>-111.34453342391953</c:v>
                </c:pt>
                <c:pt idx="6">
                  <c:v>-102.49448164672316</c:v>
                </c:pt>
                <c:pt idx="7">
                  <c:v>-91.168411494748639</c:v>
                </c:pt>
                <c:pt idx="8">
                  <c:v>-96.104878889363391</c:v>
                </c:pt>
                <c:pt idx="9">
                  <c:v>-102.0119169987763</c:v>
                </c:pt>
                <c:pt idx="10">
                  <c:v>-113.11796682086603</c:v>
                </c:pt>
                <c:pt idx="11">
                  <c:v>-121.77943912521977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726208"/>
        <c:axId val="134726784"/>
      </c:scatterChart>
      <c:valAx>
        <c:axId val="134726208"/>
        <c:scaling>
          <c:orientation val="minMax"/>
          <c:max val="4.0999999999999996"/>
          <c:min val="1.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000" dirty="0" smtClean="0"/>
                  <a:t>Aspect Ratio A</a:t>
                </a:r>
                <a:endParaRPr lang="en-US" sz="2000" baseline="30000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low"/>
        <c:crossAx val="134726784"/>
        <c:crosses val="autoZero"/>
        <c:crossBetween val="midCat"/>
        <c:majorUnit val="0.5"/>
        <c:minorUnit val="0.1"/>
      </c:valAx>
      <c:valAx>
        <c:axId val="134726784"/>
        <c:scaling>
          <c:orientation val="minMax"/>
          <c:min val="-150"/>
        </c:scaling>
        <c:delete val="0"/>
        <c:axPos val="l"/>
        <c:majorGridlines/>
        <c:numFmt formatCode="#,##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13472620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49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Future</a:t>
            </a:r>
            <a:r>
              <a:rPr lang="en-US" b="1" baseline="0" dirty="0" smtClean="0"/>
              <a:t> new high-k scattering diagnostic will probe this</a:t>
            </a:r>
            <a:endParaRPr lang="en-US" b="1" dirty="0" smtClean="0"/>
          </a:p>
          <a:p>
            <a:r>
              <a:rPr lang="en-US" b="1" dirty="0" smtClean="0"/>
              <a:t>SOMETHING ABOUT MULTISCALE, HOWARD NF</a:t>
            </a:r>
            <a:r>
              <a:rPr lang="en-US" b="1" baseline="0" dirty="0" smtClean="0"/>
              <a:t> 2016, HOLLAND IAEA  TH/6-1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6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59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0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5775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Seminar – December 9, 2016 (Menard)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  <p:sldLayoutId id="2147483667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70.png"/><Relationship Id="rId4" Type="http://schemas.openxmlformats.org/officeDocument/2006/relationships/image" Target="../media/image2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2.png"/><Relationship Id="rId7" Type="http://schemas.openxmlformats.org/officeDocument/2006/relationships/image" Target="../media/image19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70.png"/><Relationship Id="rId10" Type="http://schemas.openxmlformats.org/officeDocument/2006/relationships/image" Target="../media/image220.png"/><Relationship Id="rId4" Type="http://schemas.openxmlformats.org/officeDocument/2006/relationships/image" Target="../media/image42.png"/><Relationship Id="rId9" Type="http://schemas.openxmlformats.org/officeDocument/2006/relationships/image" Target="../media/image2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dx.doi.org/10.1088/0029-5515/56/10/106023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209800"/>
            <a:ext cx="8077200" cy="1371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latin typeface="Arial" charset="0"/>
              </a:rPr>
              <a:t>Jonathan Menard (PPPL)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Arial" charset="0"/>
              </a:rPr>
              <a:t>On behalf of the NSTX-U Research Team</a:t>
            </a:r>
            <a:endParaRPr lang="en-US" sz="2400" dirty="0"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839200" cy="1143000"/>
          </a:xfrm>
        </p:spPr>
        <p:txBody>
          <a:bodyPr>
            <a:normAutofit fontScale="90000"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Progress and plans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for </a:t>
            </a:r>
            <a:b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Research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on NSTX Upgrade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1100" y="3733800"/>
            <a:ext cx="6781800" cy="8382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MIT Plasma Science and Fusion </a:t>
            </a:r>
            <a:r>
              <a:rPr lang="en-US" sz="2800" dirty="0" smtClean="0">
                <a:solidFill>
                  <a:srgbClr val="C00000"/>
                </a:solidFill>
              </a:rPr>
              <a:t>Center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December 9, 2016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n=1 error field correction (EFC) optimized to maximize pulse length, discharge performance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527"/>
            <a:ext cx="4943383" cy="386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6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L-modes used to identify optimal correction amplitude, phase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 rot="3320129">
            <a:off x="422677" y="1634316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23989"/>
          <a:stretch/>
        </p:blipFill>
        <p:spPr>
          <a:xfrm>
            <a:off x="5410200" y="2841516"/>
            <a:ext cx="3374753" cy="36354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15218" y="1748667"/>
            <a:ext cx="3928782" cy="1146933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3363" indent="-2333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Multiple compass scans confirm optimal L-mode EFC in flattop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6197617"/>
            <a:ext cx="142346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EFC current [kA]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806189" y="4488038"/>
            <a:ext cx="142346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EFC current [kA]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5391090"/>
            <a:ext cx="1339469" cy="430887"/>
          </a:xfrm>
          <a:prstGeom prst="rect">
            <a:avLst/>
          </a:prstGeom>
          <a:solidFill>
            <a:schemeClr val="bg1"/>
          </a:solidFill>
        </p:spPr>
        <p:txBody>
          <a:bodyPr wrap="none" rIns="0" rtlCol="0">
            <a:sp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en-US" sz="11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 2.9 ×10</a:t>
            </a:r>
            <a:r>
              <a:rPr lang="en-US" sz="1100" b="1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13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(solid)</a:t>
            </a:r>
          </a:p>
          <a:p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en-US" sz="11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 Narrow" panose="020B0606020202030204" pitchFamily="34" charset="0"/>
                <a:cs typeface="Arial" panose="020B0604020202020204" pitchFamily="34" charset="0"/>
              </a:rPr>
              <a:t>= 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1.4 ×10</a:t>
            </a:r>
            <a:r>
              <a:rPr lang="en-US" sz="1100" b="1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13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(dashed)</a:t>
            </a:r>
            <a:endParaRPr lang="en-US" sz="11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 smtClean="0"/>
              <a:t>Recovered ~1MA H-modes with weak/no core MHD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76" y="1492558"/>
            <a:ext cx="3485624" cy="498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1066800"/>
            <a:ext cx="401995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20"/>
              </a:lnSpc>
              <a:spcBef>
                <a:spcPts val="60"/>
              </a:spcBef>
              <a:tabLst>
                <a:tab pos="469900" algn="l"/>
              </a:tabLst>
            </a:pPr>
            <a:r>
              <a:rPr lang="en-US" sz="2200" b="1" dirty="0" smtClean="0">
                <a:latin typeface="Arial"/>
                <a:cs typeface="Arial"/>
              </a:rPr>
              <a:t>H</a:t>
            </a:r>
            <a:r>
              <a:rPr lang="en-US" sz="2200" b="1" baseline="-25000" dirty="0" smtClean="0">
                <a:latin typeface="Arial"/>
                <a:cs typeface="Arial"/>
              </a:rPr>
              <a:t>98</a:t>
            </a:r>
            <a:r>
              <a:rPr lang="en-US" sz="2200" b="1" dirty="0" smtClean="0">
                <a:latin typeface="Arial"/>
                <a:cs typeface="Arial"/>
              </a:rPr>
              <a:t> ≥ 1, β</a:t>
            </a:r>
            <a:r>
              <a:rPr lang="en-US" sz="2175" b="1" spc="15" baseline="-21072" dirty="0" smtClean="0">
                <a:latin typeface="Arial"/>
                <a:cs typeface="Arial"/>
              </a:rPr>
              <a:t>N</a:t>
            </a:r>
            <a:r>
              <a:rPr lang="en-US" sz="2175" b="1" baseline="-21072" dirty="0" smtClean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≥</a:t>
            </a:r>
            <a:r>
              <a:rPr lang="en-US" sz="2200" b="1" spc="-5" dirty="0" smtClean="0">
                <a:latin typeface="Arial"/>
                <a:cs typeface="Arial"/>
              </a:rPr>
              <a:t> n=1 </a:t>
            </a:r>
            <a:r>
              <a:rPr lang="en-US" sz="2200" b="1" dirty="0" smtClean="0">
                <a:latin typeface="Arial"/>
                <a:cs typeface="Arial"/>
              </a:rPr>
              <a:t>no-wall</a:t>
            </a:r>
            <a:r>
              <a:rPr lang="en-US" sz="2200" b="1" spc="-5" dirty="0" smtClean="0">
                <a:latin typeface="Arial"/>
                <a:cs typeface="Arial"/>
              </a:rPr>
              <a:t> </a:t>
            </a:r>
            <a:r>
              <a:rPr lang="en-US" sz="2200" b="1" dirty="0" smtClean="0">
                <a:latin typeface="Arial"/>
                <a:cs typeface="Arial"/>
              </a:rPr>
              <a:t>limit</a:t>
            </a:r>
            <a:endParaRPr lang="en-US" sz="2200" b="1" dirty="0"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2" y="1527825"/>
            <a:ext cx="4070498" cy="497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4"/>
          <p:cNvSpPr txBox="1"/>
          <p:nvPr/>
        </p:nvSpPr>
        <p:spPr>
          <a:xfrm>
            <a:off x="990600" y="1143000"/>
            <a:ext cx="3200400" cy="410369"/>
          </a:xfrm>
          <a:prstGeom prst="rect">
            <a:avLst/>
          </a:prstGeom>
          <a:ln w="952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39"/>
              </a:lnSpc>
              <a:tabLst>
                <a:tab pos="2519363" algn="l"/>
              </a:tabLst>
            </a:pP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202946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sz="14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no </a:t>
            </a:r>
            <a:r>
              <a:rPr sz="1400" b="1" spc="-5" dirty="0" smtClean="0">
                <a:solidFill>
                  <a:srgbClr val="FF0000"/>
                </a:solidFill>
                <a:latin typeface="Arial"/>
                <a:cs typeface="Arial"/>
              </a:rPr>
              <a:t>EF</a:t>
            </a: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204</a:t>
            </a:r>
            <a:r>
              <a:rPr lang="en-US" sz="1400" b="1" spc="-80" dirty="0" smtClean="0">
                <a:solidFill>
                  <a:srgbClr val="1087FF"/>
                </a:solidFill>
                <a:latin typeface="Arial"/>
                <a:cs typeface="Arial"/>
              </a:rPr>
              <a:t>1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12 –</a:t>
            </a:r>
            <a:r>
              <a:rPr lang="en-US" sz="1400" b="1" spc="-5" dirty="0" smtClean="0">
                <a:solidFill>
                  <a:srgbClr val="1087FF"/>
                </a:solidFill>
                <a:latin typeface="Arial"/>
                <a:cs typeface="Arial"/>
              </a:rPr>
              <a:t> EF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C</a:t>
            </a:r>
            <a:r>
              <a:rPr lang="en-US" sz="1400" b="1" spc="-5" dirty="0" smtClean="0">
                <a:solidFill>
                  <a:srgbClr val="1087FF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1087FF"/>
                </a:solidFill>
                <a:latin typeface="Arial"/>
                <a:cs typeface="Arial"/>
              </a:rPr>
              <a:t>v2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ts val="1639"/>
              </a:lnSpc>
              <a:tabLst>
                <a:tab pos="2286000" algn="l"/>
              </a:tabLst>
            </a:pPr>
            <a:r>
              <a:rPr sz="1400" b="1" dirty="0" smtClean="0">
                <a:solidFill>
                  <a:srgbClr val="5EC40C"/>
                </a:solidFill>
                <a:latin typeface="Arial"/>
                <a:cs typeface="Arial"/>
              </a:rPr>
              <a:t>203679 –</a:t>
            </a:r>
            <a:r>
              <a:rPr sz="1400" b="1" spc="-5" dirty="0" smtClean="0">
                <a:solidFill>
                  <a:srgbClr val="5EC40C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5EC40C"/>
                </a:solidFill>
                <a:latin typeface="Arial"/>
                <a:cs typeface="Arial"/>
              </a:rPr>
              <a:t>EF</a:t>
            </a:r>
            <a:r>
              <a:rPr sz="1400" b="1" dirty="0">
                <a:solidFill>
                  <a:srgbClr val="5EC40C"/>
                </a:solidFill>
                <a:latin typeface="Arial"/>
                <a:cs typeface="Arial"/>
              </a:rPr>
              <a:t>C</a:t>
            </a:r>
            <a:r>
              <a:rPr sz="1400" b="1" spc="-5" dirty="0">
                <a:solidFill>
                  <a:srgbClr val="5EC40C"/>
                </a:solidFill>
                <a:latin typeface="Arial"/>
                <a:cs typeface="Arial"/>
              </a:rPr>
              <a:t> </a:t>
            </a:r>
            <a:r>
              <a:rPr sz="1400" b="1" dirty="0" smtClean="0">
                <a:solidFill>
                  <a:srgbClr val="5EC40C"/>
                </a:solidFill>
                <a:latin typeface="Arial"/>
                <a:cs typeface="Arial"/>
              </a:rPr>
              <a:t>v1</a:t>
            </a:r>
            <a:r>
              <a:rPr lang="en-US" sz="1400" b="1" dirty="0" smtClean="0">
                <a:solidFill>
                  <a:srgbClr val="5EC40C"/>
                </a:solidFill>
                <a:latin typeface="Arial"/>
                <a:cs typeface="Arial"/>
              </a:rPr>
              <a:t>   </a:t>
            </a:r>
            <a:r>
              <a:rPr lang="en-US" sz="1400" b="1" dirty="0" smtClean="0">
                <a:latin typeface="Arial"/>
                <a:cs typeface="Arial"/>
              </a:rPr>
              <a:t>204</a:t>
            </a:r>
            <a:r>
              <a:rPr lang="en-US" sz="1400" b="1" spc="-80" dirty="0" smtClean="0">
                <a:latin typeface="Arial"/>
                <a:cs typeface="Arial"/>
              </a:rPr>
              <a:t>1</a:t>
            </a:r>
            <a:r>
              <a:rPr lang="en-US" sz="1400" b="1" dirty="0" smtClean="0">
                <a:latin typeface="Arial"/>
                <a:cs typeface="Arial"/>
              </a:rPr>
              <a:t>18 –</a:t>
            </a:r>
            <a:r>
              <a:rPr lang="en-US" sz="1400" b="1" spc="-5" dirty="0" smtClean="0">
                <a:latin typeface="Arial"/>
                <a:cs typeface="Arial"/>
              </a:rPr>
              <a:t> EF</a:t>
            </a:r>
            <a:r>
              <a:rPr lang="en-US" sz="1400" b="1" dirty="0" smtClean="0">
                <a:latin typeface="Arial"/>
                <a:cs typeface="Arial"/>
              </a:rPr>
              <a:t>C</a:t>
            </a:r>
            <a:r>
              <a:rPr lang="en-US" sz="1400" b="1" spc="-5" dirty="0" smtClean="0">
                <a:latin typeface="Arial"/>
                <a:cs typeface="Arial"/>
              </a:rPr>
              <a:t> </a:t>
            </a:r>
            <a:r>
              <a:rPr lang="en-US" sz="1400" b="1" dirty="0" smtClean="0">
                <a:latin typeface="Arial"/>
                <a:cs typeface="Arial"/>
              </a:rPr>
              <a:t>v2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9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Accessed low</a:t>
            </a:r>
            <a:r>
              <a:rPr lang="en-US" sz="3200" spc="-5" dirty="0"/>
              <a:t> l</a:t>
            </a:r>
            <a:r>
              <a:rPr lang="en-US" sz="3200" baseline="-20833" dirty="0">
                <a:solidFill>
                  <a:srgbClr val="407AAA"/>
                </a:solidFill>
              </a:rPr>
              <a:t>i</a:t>
            </a:r>
            <a:r>
              <a:rPr lang="en-US" sz="3200" spc="-5" dirty="0"/>
              <a:t> and high </a:t>
            </a:r>
            <a:r>
              <a:rPr lang="en-US" sz="3200" dirty="0">
                <a:latin typeface="Symbol" panose="05050102010706020507" pitchFamily="18" charset="2"/>
                <a:cs typeface="Arial"/>
              </a:rPr>
              <a:t>k</a:t>
            </a:r>
            <a:r>
              <a:rPr lang="en-US" sz="3200" dirty="0"/>
              <a:t> using progressively earlier H-mode </a:t>
            </a:r>
            <a:r>
              <a:rPr lang="en-US" sz="3200" spc="-5" dirty="0"/>
              <a:t>and heating + </a:t>
            </a:r>
            <a:r>
              <a:rPr lang="en-US" sz="3200" dirty="0"/>
              <a:t>optimized EFC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370"/>
            <a:ext cx="8538210" cy="435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4"/>
          <p:cNvSpPr/>
          <p:nvPr/>
        </p:nvSpPr>
        <p:spPr>
          <a:xfrm>
            <a:off x="5155311" y="2957323"/>
            <a:ext cx="1709928" cy="905256"/>
          </a:xfrm>
          <a:custGeom>
            <a:avLst/>
            <a:gdLst/>
            <a:ahLst/>
            <a:cxnLst/>
            <a:rect l="l" t="t" r="r" b="b"/>
            <a:pathLst>
              <a:path w="1295400" h="685800">
                <a:moveTo>
                  <a:pt x="0" y="0"/>
                </a:moveTo>
                <a:lnTo>
                  <a:pt x="1295399" y="0"/>
                </a:lnTo>
                <a:lnTo>
                  <a:pt x="1295399" y="685799"/>
                </a:lnTo>
                <a:lnTo>
                  <a:pt x="0" y="6857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5033772" y="3923980"/>
            <a:ext cx="21290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L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-m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od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 fl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atto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114800" y="1928308"/>
            <a:ext cx="1828307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H-m</a:t>
            </a:r>
            <a:r>
              <a:rPr sz="1800" b="1" spc="-5" dirty="0">
                <a:latin typeface="Arial"/>
                <a:cs typeface="Arial"/>
              </a:rPr>
              <a:t>od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5" dirty="0">
                <a:latin typeface="Arial"/>
                <a:cs typeface="Arial"/>
              </a:rPr>
              <a:t> fl</a:t>
            </a:r>
            <a:r>
              <a:rPr sz="1800" b="1" dirty="0">
                <a:latin typeface="Arial"/>
                <a:cs typeface="Arial"/>
              </a:rPr>
              <a:t>atto</a:t>
            </a:r>
            <a:r>
              <a:rPr sz="1800" b="1" spc="-5" dirty="0">
                <a:latin typeface="Arial"/>
                <a:cs typeface="Arial"/>
              </a:rPr>
              <a:t>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6248400" y="1501170"/>
            <a:ext cx="2819400" cy="7848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45720" rtlCol="0">
            <a:spAutoFit/>
          </a:bodyPr>
          <a:lstStyle/>
          <a:p>
            <a:pPr marL="119063" indent="-3175"/>
            <a:r>
              <a:rPr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b="1" spc="-5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ST</a:t>
            </a:r>
            <a:r>
              <a:rPr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X-U</a:t>
            </a:r>
            <a:r>
              <a:rPr lang="en-US"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 (5 run weeks)</a:t>
            </a:r>
          </a:p>
          <a:p>
            <a:pPr marL="119063" indent="-3175"/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NSTX (10 years)</a:t>
            </a:r>
            <a:endParaRPr sz="2400" dirty="0">
              <a:solidFill>
                <a:srgbClr val="FF0000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9" name="Right Arrow 8"/>
          <p:cNvSpPr/>
          <p:nvPr/>
        </p:nvSpPr>
        <p:spPr>
          <a:xfrm rot="13168013">
            <a:off x="3349818" y="1824400"/>
            <a:ext cx="657022" cy="463099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6"/>
          <p:cNvSpPr txBox="1"/>
          <p:nvPr/>
        </p:nvSpPr>
        <p:spPr>
          <a:xfrm>
            <a:off x="2438400" y="1444823"/>
            <a:ext cx="1705356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b="1" dirty="0" smtClean="0">
                <a:latin typeface="Arial"/>
                <a:cs typeface="Arial"/>
              </a:rPr>
              <a:t>Future goal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3948303" y="2253235"/>
            <a:ext cx="2112264" cy="1307592"/>
          </a:xfrm>
          <a:custGeom>
            <a:avLst/>
            <a:gdLst/>
            <a:ahLst/>
            <a:cxnLst/>
            <a:rect l="l" t="t" r="r" b="b"/>
            <a:pathLst>
              <a:path w="1600200" h="990600">
                <a:moveTo>
                  <a:pt x="0" y="0"/>
                </a:moveTo>
                <a:lnTo>
                  <a:pt x="1600199" y="0"/>
                </a:lnTo>
                <a:lnTo>
                  <a:pt x="1600199" y="990599"/>
                </a:lnTo>
                <a:lnTo>
                  <a:pt x="0" y="9905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76200" y="5334000"/>
            <a:ext cx="8991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NSTX-U:  Additional sensors improve estimation of Z, </a:t>
            </a:r>
            <a:r>
              <a:rPr lang="en-US" b="1" dirty="0" err="1" smtClean="0"/>
              <a:t>dZ</a:t>
            </a:r>
            <a:r>
              <a:rPr lang="en-US" b="1" dirty="0" smtClean="0"/>
              <a:t>/</a:t>
            </a:r>
            <a:r>
              <a:rPr lang="en-US" b="1" dirty="0" err="1" smtClean="0"/>
              <a:t>dt</a:t>
            </a:r>
            <a:endParaRPr lang="en-US" b="1" dirty="0"/>
          </a:p>
          <a:p>
            <a:r>
              <a:rPr lang="en-US" b="1" dirty="0" smtClean="0"/>
              <a:t>Goals for next run:  </a:t>
            </a:r>
          </a:p>
          <a:p>
            <a:pPr lvl="1"/>
            <a:r>
              <a:rPr lang="en-US" sz="2600" b="1" dirty="0" smtClean="0"/>
              <a:t>Access l</a:t>
            </a:r>
            <a:r>
              <a:rPr lang="en-US" sz="2600" b="1" baseline="-25000" dirty="0" smtClean="0"/>
              <a:t>i</a:t>
            </a:r>
            <a:r>
              <a:rPr lang="en-US" sz="2600" b="1" dirty="0" smtClean="0"/>
              <a:t> = 0.5-0.7, </a:t>
            </a:r>
            <a:r>
              <a:rPr lang="en-US" sz="2600" b="1" dirty="0" smtClean="0">
                <a:latin typeface="Symbol" panose="05050102010706020507" pitchFamily="18" charset="2"/>
              </a:rPr>
              <a:t>k</a:t>
            </a:r>
            <a:r>
              <a:rPr lang="en-US" sz="2600" b="1" dirty="0" smtClean="0"/>
              <a:t>=2.4-2.7, B</a:t>
            </a:r>
            <a:r>
              <a:rPr lang="en-US" sz="2600" b="1" baseline="-25000" dirty="0" smtClean="0"/>
              <a:t>T</a:t>
            </a:r>
            <a:r>
              <a:rPr lang="en-US" sz="2600" b="1" dirty="0" smtClean="0"/>
              <a:t> = 0.75-1T, I</a:t>
            </a:r>
            <a:r>
              <a:rPr lang="en-US" sz="2600" b="1" baseline="-25000" dirty="0" smtClean="0"/>
              <a:t>P</a:t>
            </a:r>
            <a:r>
              <a:rPr lang="en-US" sz="2600" b="1" dirty="0" smtClean="0"/>
              <a:t> = 1.5-2MA 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6962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NSTX-U experiments </a:t>
            </a:r>
            <a:r>
              <a:rPr lang="en-US" sz="3200" dirty="0"/>
              <a:t>a</a:t>
            </a:r>
            <a:r>
              <a:rPr lang="en-US" sz="3200" dirty="0" smtClean="0"/>
              <a:t>re </a:t>
            </a:r>
            <a:r>
              <a:rPr lang="en-US" sz="3200" dirty="0"/>
              <a:t>u</a:t>
            </a:r>
            <a:r>
              <a:rPr lang="en-US" sz="3200" dirty="0" smtClean="0"/>
              <a:t>sing a significantly </a:t>
            </a:r>
            <a:r>
              <a:rPr lang="en-US" sz="3200" dirty="0"/>
              <a:t>e</a:t>
            </a:r>
            <a:r>
              <a:rPr lang="en-US" sz="3200" dirty="0" smtClean="0"/>
              <a:t>xpanded </a:t>
            </a:r>
            <a:r>
              <a:rPr lang="en-US" sz="3200" dirty="0"/>
              <a:t>p</a:t>
            </a:r>
            <a:r>
              <a:rPr lang="en-US" sz="3200" dirty="0" smtClean="0"/>
              <a:t>lasma </a:t>
            </a:r>
            <a:r>
              <a:rPr lang="en-US" sz="3200" dirty="0"/>
              <a:t>s</a:t>
            </a:r>
            <a:r>
              <a:rPr lang="en-US" sz="3200" dirty="0" smtClean="0"/>
              <a:t>hutdown </a:t>
            </a:r>
            <a:r>
              <a:rPr lang="en-US" sz="3200" dirty="0"/>
              <a:t>s</a:t>
            </a:r>
            <a:r>
              <a:rPr lang="en-US" sz="3200" dirty="0" smtClean="0"/>
              <a:t>cheme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29201" y="1286470"/>
            <a:ext cx="18288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SS=0: </a:t>
            </a:r>
          </a:p>
          <a:p>
            <a:pPr algn="ctr"/>
            <a:r>
              <a:rPr lang="en-US" dirty="0" smtClean="0"/>
              <a:t>Ramp-Up &amp; Flat-Top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5257800"/>
            <a:ext cx="176219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SS=4: Insufficient I</a:t>
            </a:r>
            <a:r>
              <a:rPr lang="en-US" baseline="-25000" dirty="0" smtClean="0"/>
              <a:t>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4992469"/>
            <a:ext cx="120391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SS=3: </a:t>
            </a:r>
          </a:p>
          <a:p>
            <a:pPr algn="ctr"/>
            <a:r>
              <a:rPr lang="en-US" dirty="0" smtClean="0"/>
              <a:t>I</a:t>
            </a:r>
            <a:r>
              <a:rPr lang="en-US" baseline="-25000" dirty="0" smtClean="0"/>
              <a:t>OH</a:t>
            </a:r>
            <a:r>
              <a:rPr lang="en-US" dirty="0" smtClean="0"/>
              <a:t> Loss of Control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3505200"/>
            <a:ext cx="189994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SS=2: </a:t>
            </a:r>
          </a:p>
          <a:p>
            <a:pPr algn="ctr"/>
            <a:r>
              <a:rPr lang="en-US" dirty="0" smtClean="0"/>
              <a:t>Fast I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 err="1" smtClean="0"/>
              <a:t>Rampdown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038600" y="2667000"/>
            <a:ext cx="16002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SS=1: </a:t>
            </a:r>
          </a:p>
          <a:p>
            <a:pPr algn="ctr"/>
            <a:r>
              <a:rPr lang="en-US" dirty="0" smtClean="0"/>
              <a:t>Slow I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 err="1" smtClean="0"/>
              <a:t>Rampdown</a:t>
            </a:r>
            <a:endParaRPr lang="en-US" dirty="0" smtClean="0"/>
          </a:p>
        </p:txBody>
      </p:sp>
      <p:cxnSp>
        <p:nvCxnSpPr>
          <p:cNvPr id="11" name="Straight Arrow Connector 10"/>
          <p:cNvCxnSpPr>
            <a:stCxn id="6" idx="2"/>
            <a:endCxn id="10" idx="0"/>
          </p:cNvCxnSpPr>
          <p:nvPr/>
        </p:nvCxnSpPr>
        <p:spPr>
          <a:xfrm flipH="1">
            <a:off x="4838700" y="2209800"/>
            <a:ext cx="1104901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3"/>
          </p:cNvCxnSpPr>
          <p:nvPr/>
        </p:nvCxnSpPr>
        <p:spPr>
          <a:xfrm flipH="1">
            <a:off x="8543995" y="5562600"/>
            <a:ext cx="4476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  <a:endCxn id="8" idx="0"/>
          </p:cNvCxnSpPr>
          <p:nvPr/>
        </p:nvCxnSpPr>
        <p:spPr>
          <a:xfrm>
            <a:off x="4838700" y="3590330"/>
            <a:ext cx="563859" cy="14021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  <a:endCxn id="9" idx="0"/>
          </p:cNvCxnSpPr>
          <p:nvPr/>
        </p:nvCxnSpPr>
        <p:spPr>
          <a:xfrm>
            <a:off x="5943601" y="2209800"/>
            <a:ext cx="1864373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1"/>
            <a:endCxn id="8" idx="3"/>
          </p:cNvCxnSpPr>
          <p:nvPr/>
        </p:nvCxnSpPr>
        <p:spPr>
          <a:xfrm flipH="1">
            <a:off x="6004517" y="3966865"/>
            <a:ext cx="853483" cy="1487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7" idx="0"/>
          </p:cNvCxnSpPr>
          <p:nvPr/>
        </p:nvCxnSpPr>
        <p:spPr>
          <a:xfrm flipH="1">
            <a:off x="7662898" y="4428530"/>
            <a:ext cx="145076" cy="8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1"/>
          </p:cNvCxnSpPr>
          <p:nvPr/>
        </p:nvCxnSpPr>
        <p:spPr>
          <a:xfrm flipH="1">
            <a:off x="3657600" y="1748135"/>
            <a:ext cx="1371601" cy="446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57600" y="1752600"/>
            <a:ext cx="0" cy="3544669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8" idx="1"/>
          </p:cNvCxnSpPr>
          <p:nvPr/>
        </p:nvCxnSpPr>
        <p:spPr>
          <a:xfrm>
            <a:off x="3657600" y="5297269"/>
            <a:ext cx="1143000" cy="1568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3"/>
            <a:endCxn id="7" idx="1"/>
          </p:cNvCxnSpPr>
          <p:nvPr/>
        </p:nvCxnSpPr>
        <p:spPr>
          <a:xfrm>
            <a:off x="5638800" y="3128665"/>
            <a:ext cx="1143000" cy="2452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3"/>
            <a:endCxn id="9" idx="1"/>
          </p:cNvCxnSpPr>
          <p:nvPr/>
        </p:nvCxnSpPr>
        <p:spPr>
          <a:xfrm>
            <a:off x="5638800" y="3128665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Content Placeholder 1"/>
          <p:cNvSpPr>
            <a:spLocks noGrp="1"/>
          </p:cNvSpPr>
          <p:nvPr>
            <p:ph idx="1"/>
          </p:nvPr>
        </p:nvSpPr>
        <p:spPr>
          <a:xfrm>
            <a:off x="0" y="1295400"/>
            <a:ext cx="31242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NSTX PCS</a:t>
            </a:r>
            <a:r>
              <a:rPr lang="en-US" dirty="0" smtClean="0"/>
              <a:t>: No means of detecting a disruption, or ramping down the plasma current based on events.</a:t>
            </a:r>
          </a:p>
          <a:p>
            <a:endParaRPr lang="en-US" b="1" dirty="0" smtClean="0"/>
          </a:p>
          <a:p>
            <a:r>
              <a:rPr lang="en-US" b="1" dirty="0" smtClean="0"/>
              <a:t>NSTX-U PCS</a:t>
            </a:r>
            <a:r>
              <a:rPr lang="en-US" dirty="0" smtClean="0"/>
              <a:t>: State machine orchestrates the shutdown.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2100000">
            <a:off x="6098819" y="2618452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a:rPr>
              <a:t>Disruption Imminent</a:t>
            </a:r>
            <a:endParaRPr lang="en-US" sz="1400" dirty="0"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991600" y="1752600"/>
            <a:ext cx="0" cy="381000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" idx="3"/>
          </p:cNvCxnSpPr>
          <p:nvPr/>
        </p:nvCxnSpPr>
        <p:spPr>
          <a:xfrm>
            <a:off x="6858001" y="1748135"/>
            <a:ext cx="2133599" cy="446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2139225">
            <a:off x="5583705" y="3284639"/>
            <a:ext cx="1439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a:rPr>
              <a:t>Disruption Imminent</a:t>
            </a:r>
            <a:endParaRPr lang="en-US" sz="1100" dirty="0"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1219200"/>
            <a:ext cx="2135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“SS” = “Shutdown State”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2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dow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23072" b="18703"/>
          <a:stretch/>
        </p:blipFill>
        <p:spPr>
          <a:xfrm>
            <a:off x="4958594" y="987648"/>
            <a:ext cx="4185406" cy="548935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52578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Plasma control system detects loss of control</a:t>
            </a:r>
          </a:p>
          <a:p>
            <a:pPr lvl="1"/>
            <a:r>
              <a:rPr lang="en-US" dirty="0" smtClean="0"/>
              <a:t>OH solenoid near maximum current</a:t>
            </a:r>
          </a:p>
          <a:p>
            <a:pPr lvl="1"/>
            <a:r>
              <a:rPr lang="en-US" dirty="0" smtClean="0"/>
              <a:t>Vertical oscillations exceed threshold</a:t>
            </a:r>
          </a:p>
          <a:p>
            <a:pPr lvl="1"/>
            <a:r>
              <a:rPr lang="en-US" dirty="0" smtClean="0"/>
              <a:t>ABS (</a:t>
            </a:r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r>
              <a:rPr lang="en-US" dirty="0" smtClean="0"/>
              <a:t> - I</a:t>
            </a:r>
            <a:r>
              <a:rPr lang="en-US" baseline="-25000" dirty="0" smtClean="0"/>
              <a:t>p request </a:t>
            </a:r>
            <a:r>
              <a:rPr lang="en-US" dirty="0"/>
              <a:t>)</a:t>
            </a:r>
            <a:r>
              <a:rPr lang="en-US" dirty="0" smtClean="0"/>
              <a:t> too large</a:t>
            </a:r>
          </a:p>
          <a:p>
            <a:pPr lvl="1"/>
            <a:endParaRPr lang="en-US" dirty="0"/>
          </a:p>
          <a:p>
            <a:r>
              <a:rPr lang="en-US" dirty="0" smtClean="0"/>
              <a:t>Feedback control switches to new “states” that attempt to gently end the discharge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“State-machine”-based automated ramp-down now used routinely during operations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97771" y="1078468"/>
            <a:ext cx="35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</a:rPr>
              <a:t>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5930" y="1459468"/>
            <a:ext cx="17230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baseline="-25000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 Request</a:t>
            </a:r>
          </a:p>
          <a:p>
            <a:r>
              <a:rPr lang="en-US" sz="1050" dirty="0" smtClean="0">
                <a:solidFill>
                  <a:srgbClr val="FF0000"/>
                </a:solidFill>
              </a:rPr>
              <a:t>(including asynchronous transition to </a:t>
            </a:r>
            <a:r>
              <a:rPr lang="en-US" sz="1050" dirty="0" err="1" smtClean="0">
                <a:solidFill>
                  <a:srgbClr val="FF0000"/>
                </a:solidFill>
              </a:rPr>
              <a:t>rampdown</a:t>
            </a:r>
            <a:r>
              <a:rPr lang="en-US" sz="1050" dirty="0" smtClean="0">
                <a:solidFill>
                  <a:srgbClr val="FF0000"/>
                </a:solidFill>
              </a:rPr>
              <a:t>)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4971" y="292042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>
                <a:solidFill>
                  <a:srgbClr val="FF0000"/>
                </a:solidFill>
              </a:rPr>
              <a:t>Z</a:t>
            </a:r>
            <a:r>
              <a:rPr lang="en-US" sz="1400" baseline="-25000" dirty="0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</a:rPr>
              <a:t>dZ</a:t>
            </a:r>
            <a:r>
              <a:rPr lang="en-US" sz="1400" baseline="-25000" dirty="0" err="1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FF0000"/>
                </a:solidFill>
              </a:rPr>
              <a:t>/</a:t>
            </a:r>
            <a:r>
              <a:rPr lang="en-US" sz="1400" dirty="0" err="1">
                <a:solidFill>
                  <a:srgbClr val="FF0000"/>
                </a:solidFill>
              </a:rPr>
              <a:t>dt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7771" y="2587823"/>
            <a:ext cx="1771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>
                <a:solidFill>
                  <a:srgbClr val="0000FF"/>
                </a:solidFill>
              </a:rPr>
              <a:t>Z</a:t>
            </a:r>
            <a:r>
              <a:rPr lang="en-US" sz="1400" baseline="-25000" dirty="0">
                <a:solidFill>
                  <a:srgbClr val="0000FF"/>
                </a:solidFill>
              </a:rPr>
              <a:t>P</a:t>
            </a:r>
            <a:r>
              <a:rPr lang="en-US" sz="1400" dirty="0">
                <a:solidFill>
                  <a:srgbClr val="0000FF"/>
                </a:solidFill>
              </a:rPr>
              <a:t>(</a:t>
            </a:r>
            <a:r>
              <a:rPr lang="en-US" sz="1400" dirty="0" err="1">
                <a:solidFill>
                  <a:srgbClr val="0000FF"/>
                </a:solidFill>
              </a:rPr>
              <a:t>dZ</a:t>
            </a:r>
            <a:r>
              <a:rPr lang="en-US" sz="1400" baseline="-25000" dirty="0" err="1">
                <a:solidFill>
                  <a:srgbClr val="0000FF"/>
                </a:solidFill>
              </a:rPr>
              <a:t>P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dt</a:t>
            </a:r>
            <a:r>
              <a:rPr lang="en-US" sz="1400" dirty="0" smtClean="0">
                <a:solidFill>
                  <a:srgbClr val="0000FF"/>
                </a:solidFill>
              </a:rPr>
              <a:t>) threshold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5371" y="4267200"/>
            <a:ext cx="763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Normal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3962400"/>
            <a:ext cx="1671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Fast I</a:t>
            </a:r>
            <a:r>
              <a:rPr lang="en-US" sz="1400" baseline="-25000" dirty="0" smtClean="0"/>
              <a:t>P</a:t>
            </a:r>
            <a:r>
              <a:rPr lang="en-US" sz="1400" dirty="0" smtClean="0"/>
              <a:t> </a:t>
            </a:r>
            <a:r>
              <a:rPr lang="en-US" sz="1400" dirty="0" err="1" smtClean="0"/>
              <a:t>Rampdown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66279" y="3652837"/>
            <a:ext cx="1219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Insufficient I</a:t>
            </a:r>
            <a:r>
              <a:rPr lang="en-US" sz="1400" baseline="-25000" dirty="0" smtClean="0"/>
              <a:t>P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731171" y="4419600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721771" y="4191000"/>
            <a:ext cx="3048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968925" y="3806725"/>
            <a:ext cx="641725" cy="155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21571" y="548342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 smtClean="0">
                <a:solidFill>
                  <a:srgbClr val="FF0000"/>
                </a:solidFill>
              </a:rPr>
              <a:t>Z</a:t>
            </a:r>
            <a:r>
              <a:rPr lang="en-US" sz="1400" baseline="-25000" dirty="0" smtClean="0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from EFIT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9171" y="3657600"/>
            <a:ext cx="723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“State”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289787" y="5029200"/>
            <a:ext cx="346384" cy="0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9" idx="3"/>
          </p:cNvCxnSpPr>
          <p:nvPr/>
        </p:nvCxnSpPr>
        <p:spPr>
          <a:xfrm flipV="1">
            <a:off x="7961812" y="5029200"/>
            <a:ext cx="267788" cy="214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031925" y="5105400"/>
            <a:ext cx="192988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1200" dirty="0" smtClean="0"/>
              <a:t>Typical Z</a:t>
            </a:r>
            <a:r>
              <a:rPr lang="en-US" sz="1200" baseline="-25000" dirty="0" smtClean="0"/>
              <a:t>P</a:t>
            </a:r>
            <a:r>
              <a:rPr lang="en-US" sz="1200" dirty="0" smtClean="0"/>
              <a:t> w/o fast ramp-down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97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371600"/>
            <a:ext cx="3733800" cy="5410200"/>
          </a:xfrm>
        </p:spPr>
        <p:txBody>
          <a:bodyPr>
            <a:noAutofit/>
          </a:bodyPr>
          <a:lstStyle/>
          <a:p>
            <a:r>
              <a:rPr lang="en-US" dirty="0"/>
              <a:t>Three </a:t>
            </a:r>
            <a:r>
              <a:rPr lang="en-US" dirty="0" smtClean="0"/>
              <a:t>morning fiducials</a:t>
            </a:r>
          </a:p>
          <a:p>
            <a:endParaRPr lang="en-US" sz="700" dirty="0"/>
          </a:p>
          <a:p>
            <a:r>
              <a:rPr lang="en-US" dirty="0" smtClean="0"/>
              <a:t>One operator waveform used to </a:t>
            </a:r>
            <a:r>
              <a:rPr lang="en-US" dirty="0"/>
              <a:t>start ramp-down at </a:t>
            </a:r>
            <a:r>
              <a:rPr lang="en-US" dirty="0" smtClean="0"/>
              <a:t>t=1.5s</a:t>
            </a:r>
            <a:endParaRPr lang="en-US" dirty="0"/>
          </a:p>
          <a:p>
            <a:endParaRPr lang="en-US" sz="700" dirty="0" smtClean="0"/>
          </a:p>
          <a:p>
            <a:r>
              <a:rPr lang="en-US" dirty="0" smtClean="0"/>
              <a:t>Ramp-down </a:t>
            </a:r>
            <a:r>
              <a:rPr lang="en-US" dirty="0"/>
              <a:t>is </a:t>
            </a:r>
            <a:r>
              <a:rPr lang="en-US" dirty="0" smtClean="0"/>
              <a:t>inner-wall limited, power </a:t>
            </a:r>
            <a:r>
              <a:rPr lang="en-US" dirty="0"/>
              <a:t>and </a:t>
            </a:r>
            <a:r>
              <a:rPr lang="en-US" dirty="0" smtClean="0"/>
              <a:t>current  </a:t>
            </a:r>
            <a:r>
              <a:rPr lang="en-US" dirty="0"/>
              <a:t>slowly ramped </a:t>
            </a:r>
            <a:r>
              <a:rPr lang="en-US" dirty="0" smtClean="0"/>
              <a:t>off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Shutdown handler used for well-controlled disruption-free L-mode ramp-down</a:t>
            </a:r>
            <a:endParaRPr lang="en-US" sz="3600" dirty="0"/>
          </a:p>
        </p:txBody>
      </p:sp>
      <p:sp>
        <p:nvSpPr>
          <p:cNvPr id="4" name="object 4"/>
          <p:cNvSpPr/>
          <p:nvPr/>
        </p:nvSpPr>
        <p:spPr>
          <a:xfrm>
            <a:off x="4247845" y="2591788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47845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57036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65918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75097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84288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3480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25020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06853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8697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70532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34210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15736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7569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79403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43082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24916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06750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88593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52272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34105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15939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97784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61463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43296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25130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06975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47845" y="1814516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35504" y="1809983"/>
            <a:ext cx="4762646" cy="786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25020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34105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15939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97784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61463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243296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425130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06975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47845" y="3420736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47845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57036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65918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75097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84288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93480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25020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06853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788697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70532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34210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15736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97569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79403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243082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24916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06750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88593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152272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334105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515939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697784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061463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243296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425130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606975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47845" y="2643463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035504" y="2638930"/>
            <a:ext cx="4762646" cy="786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43296" y="264935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25130" y="264935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06975" y="264935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247845" y="4249693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47845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157036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65918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975097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84288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793480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425020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606853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788697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70532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334210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515736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697569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879403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243082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424916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606750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788593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152272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334105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15939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697784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061463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243296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425130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606975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47845" y="3472420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47845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57036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065918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975097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84288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793480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425020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606853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88697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970532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334210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515736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697569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879403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243082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424916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606750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788593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152272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34105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515939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697784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061463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243296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425130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606975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247845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247845" y="422430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147900" y="4175652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3769"/>
                </a:lnTo>
                <a:lnTo>
                  <a:pt x="3769" y="15755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19"/>
                </a:lnTo>
                <a:lnTo>
                  <a:pt x="11986" y="79805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79805"/>
                </a:lnTo>
                <a:lnTo>
                  <a:pt x="51726" y="67819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5755"/>
                </a:lnTo>
                <a:lnTo>
                  <a:pt x="43848" y="3769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247845" y="404660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075040" y="401518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106" y="19863"/>
                </a:moveTo>
                <a:lnTo>
                  <a:pt x="4106" y="15755"/>
                </a:lnTo>
                <a:lnTo>
                  <a:pt x="7877" y="7877"/>
                </a:lnTo>
                <a:lnTo>
                  <a:pt x="11984" y="3769"/>
                </a:lnTo>
                <a:lnTo>
                  <a:pt x="19862" y="0"/>
                </a:lnTo>
                <a:lnTo>
                  <a:pt x="35970" y="0"/>
                </a:lnTo>
                <a:lnTo>
                  <a:pt x="43834" y="3769"/>
                </a:lnTo>
                <a:lnTo>
                  <a:pt x="47955" y="7877"/>
                </a:lnTo>
                <a:lnTo>
                  <a:pt x="52064" y="15755"/>
                </a:lnTo>
                <a:lnTo>
                  <a:pt x="52064" y="23971"/>
                </a:lnTo>
                <a:lnTo>
                  <a:pt x="47955" y="31849"/>
                </a:lnTo>
                <a:lnTo>
                  <a:pt x="40077" y="43835"/>
                </a:lnTo>
                <a:lnTo>
                  <a:pt x="0" y="83913"/>
                </a:lnTo>
                <a:lnTo>
                  <a:pt x="55832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147900" y="401518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3769"/>
                </a:lnTo>
                <a:lnTo>
                  <a:pt x="3769" y="15755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19"/>
                </a:lnTo>
                <a:lnTo>
                  <a:pt x="11986" y="79805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79805"/>
                </a:lnTo>
                <a:lnTo>
                  <a:pt x="51726" y="67819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5755"/>
                </a:lnTo>
                <a:lnTo>
                  <a:pt x="43848" y="3769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247845" y="3868908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075041" y="3837480"/>
            <a:ext cx="54841" cy="49306"/>
          </a:xfrm>
          <a:custGeom>
            <a:avLst/>
            <a:gdLst/>
            <a:ahLst/>
            <a:cxnLst/>
            <a:rect l="l" t="t" r="r" b="b"/>
            <a:pathLst>
              <a:path w="60325" h="55879">
                <a:moveTo>
                  <a:pt x="40077" y="0"/>
                </a:moveTo>
                <a:lnTo>
                  <a:pt x="0" y="55833"/>
                </a:lnTo>
                <a:lnTo>
                  <a:pt x="59941" y="5583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111474" y="3837480"/>
            <a:ext cx="0" cy="74519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47900" y="383748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3769"/>
                </a:lnTo>
                <a:lnTo>
                  <a:pt x="3769" y="15755"/>
                </a:lnTo>
                <a:lnTo>
                  <a:pt x="0" y="35970"/>
                </a:lnTo>
                <a:lnTo>
                  <a:pt x="0" y="47955"/>
                </a:lnTo>
                <a:lnTo>
                  <a:pt x="3769" y="67819"/>
                </a:lnTo>
                <a:lnTo>
                  <a:pt x="11986" y="79805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79805"/>
                </a:lnTo>
                <a:lnTo>
                  <a:pt x="51726" y="67819"/>
                </a:lnTo>
                <a:lnTo>
                  <a:pt x="55822" y="47955"/>
                </a:lnTo>
                <a:lnTo>
                  <a:pt x="55822" y="35970"/>
                </a:lnTo>
                <a:lnTo>
                  <a:pt x="51726" y="15755"/>
                </a:lnTo>
                <a:lnTo>
                  <a:pt x="43848" y="3769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247845" y="369121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078775" y="3659791"/>
            <a:ext cx="47335" cy="74519"/>
          </a:xfrm>
          <a:custGeom>
            <a:avLst/>
            <a:gdLst/>
            <a:ahLst/>
            <a:cxnLst/>
            <a:rect l="l" t="t" r="r" b="b"/>
            <a:pathLst>
              <a:path w="52070" h="84454">
                <a:moveTo>
                  <a:pt x="47957" y="11985"/>
                </a:moveTo>
                <a:lnTo>
                  <a:pt x="43848" y="3757"/>
                </a:lnTo>
                <a:lnTo>
                  <a:pt x="31863" y="0"/>
                </a:lnTo>
                <a:lnTo>
                  <a:pt x="23985" y="0"/>
                </a:lnTo>
                <a:lnTo>
                  <a:pt x="11987" y="3757"/>
                </a:lnTo>
                <a:lnTo>
                  <a:pt x="3771" y="15743"/>
                </a:lnTo>
                <a:lnTo>
                  <a:pt x="0" y="35957"/>
                </a:lnTo>
                <a:lnTo>
                  <a:pt x="0" y="55821"/>
                </a:lnTo>
                <a:lnTo>
                  <a:pt x="3771" y="71915"/>
                </a:lnTo>
                <a:lnTo>
                  <a:pt x="11987" y="79793"/>
                </a:lnTo>
                <a:lnTo>
                  <a:pt x="23985" y="83901"/>
                </a:lnTo>
                <a:lnTo>
                  <a:pt x="27743" y="83901"/>
                </a:lnTo>
                <a:lnTo>
                  <a:pt x="39727" y="79793"/>
                </a:lnTo>
                <a:lnTo>
                  <a:pt x="47957" y="71915"/>
                </a:lnTo>
                <a:lnTo>
                  <a:pt x="51726" y="59929"/>
                </a:lnTo>
                <a:lnTo>
                  <a:pt x="51726" y="55821"/>
                </a:lnTo>
                <a:lnTo>
                  <a:pt x="11987" y="35957"/>
                </a:lnTo>
                <a:lnTo>
                  <a:pt x="0" y="55821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47900" y="365979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3757"/>
                </a:lnTo>
                <a:lnTo>
                  <a:pt x="3769" y="15743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07"/>
                </a:lnTo>
                <a:lnTo>
                  <a:pt x="11986" y="79793"/>
                </a:lnTo>
                <a:lnTo>
                  <a:pt x="23982" y="83901"/>
                </a:lnTo>
                <a:lnTo>
                  <a:pt x="31848" y="83901"/>
                </a:lnTo>
                <a:lnTo>
                  <a:pt x="43848" y="79793"/>
                </a:lnTo>
                <a:lnTo>
                  <a:pt x="51726" y="67807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5743"/>
                </a:lnTo>
                <a:lnTo>
                  <a:pt x="43848" y="3757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247845" y="3513520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075040" y="348209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19862" y="0"/>
                </a:moveTo>
                <a:lnTo>
                  <a:pt x="7877" y="4108"/>
                </a:lnTo>
                <a:lnTo>
                  <a:pt x="4106" y="11985"/>
                </a:lnTo>
                <a:lnTo>
                  <a:pt x="4106" y="19863"/>
                </a:lnTo>
                <a:lnTo>
                  <a:pt x="7877" y="28080"/>
                </a:lnTo>
                <a:lnTo>
                  <a:pt x="16094" y="31849"/>
                </a:lnTo>
                <a:lnTo>
                  <a:pt x="31850" y="35957"/>
                </a:lnTo>
                <a:lnTo>
                  <a:pt x="43834" y="40066"/>
                </a:lnTo>
                <a:lnTo>
                  <a:pt x="52064" y="47943"/>
                </a:lnTo>
                <a:lnTo>
                  <a:pt x="55832" y="55821"/>
                </a:lnTo>
                <a:lnTo>
                  <a:pt x="55832" y="67807"/>
                </a:lnTo>
                <a:lnTo>
                  <a:pt x="52064" y="76036"/>
                </a:lnTo>
                <a:lnTo>
                  <a:pt x="47955" y="80144"/>
                </a:lnTo>
                <a:lnTo>
                  <a:pt x="35970" y="83901"/>
                </a:lnTo>
                <a:lnTo>
                  <a:pt x="19862" y="83901"/>
                </a:lnTo>
                <a:lnTo>
                  <a:pt x="7877" y="80144"/>
                </a:lnTo>
                <a:lnTo>
                  <a:pt x="4106" y="76036"/>
                </a:lnTo>
                <a:lnTo>
                  <a:pt x="0" y="67807"/>
                </a:lnTo>
                <a:lnTo>
                  <a:pt x="0" y="55821"/>
                </a:lnTo>
                <a:lnTo>
                  <a:pt x="4106" y="47943"/>
                </a:lnTo>
                <a:lnTo>
                  <a:pt x="11984" y="40066"/>
                </a:lnTo>
                <a:lnTo>
                  <a:pt x="23972" y="35957"/>
                </a:lnTo>
                <a:lnTo>
                  <a:pt x="40077" y="31849"/>
                </a:lnTo>
                <a:lnTo>
                  <a:pt x="47955" y="28080"/>
                </a:lnTo>
                <a:lnTo>
                  <a:pt x="52064" y="19863"/>
                </a:lnTo>
                <a:lnTo>
                  <a:pt x="52064" y="11985"/>
                </a:lnTo>
                <a:lnTo>
                  <a:pt x="47955" y="4108"/>
                </a:lnTo>
                <a:lnTo>
                  <a:pt x="35970" y="0"/>
                </a:lnTo>
                <a:lnTo>
                  <a:pt x="1986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147900" y="348209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08"/>
                </a:lnTo>
                <a:lnTo>
                  <a:pt x="3769" y="16094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07"/>
                </a:lnTo>
                <a:lnTo>
                  <a:pt x="11986" y="80144"/>
                </a:lnTo>
                <a:lnTo>
                  <a:pt x="23982" y="83901"/>
                </a:lnTo>
                <a:lnTo>
                  <a:pt x="31848" y="83901"/>
                </a:lnTo>
                <a:lnTo>
                  <a:pt x="43848" y="80144"/>
                </a:lnTo>
                <a:lnTo>
                  <a:pt x="51726" y="67807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6094"/>
                </a:lnTo>
                <a:lnTo>
                  <a:pt x="43848" y="4108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247845" y="413545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247845" y="395775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247845" y="378007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247845" y="360237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793480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715634" y="422430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715634" y="404660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715634" y="3868908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715634" y="369121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715634" y="3513520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754549" y="413545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754549" y="395775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754549" y="378007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54549" y="360237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247845" y="3594811"/>
            <a:ext cx="4218132" cy="632572"/>
          </a:xfrm>
          <a:custGeom>
            <a:avLst/>
            <a:gdLst/>
            <a:ahLst/>
            <a:cxnLst/>
            <a:rect l="l" t="t" r="r" b="b"/>
            <a:pathLst>
              <a:path w="4639945" h="716914">
                <a:moveTo>
                  <a:pt x="0" y="713431"/>
                </a:moveTo>
                <a:lnTo>
                  <a:pt x="50009" y="716850"/>
                </a:lnTo>
                <a:lnTo>
                  <a:pt x="67820" y="709311"/>
                </a:lnTo>
                <a:lnTo>
                  <a:pt x="85968" y="697325"/>
                </a:lnTo>
                <a:lnTo>
                  <a:pt x="104128" y="700067"/>
                </a:lnTo>
                <a:lnTo>
                  <a:pt x="121938" y="702472"/>
                </a:lnTo>
                <a:lnTo>
                  <a:pt x="140085" y="701445"/>
                </a:lnTo>
                <a:lnTo>
                  <a:pt x="157896" y="702810"/>
                </a:lnTo>
                <a:lnTo>
                  <a:pt x="176057" y="702122"/>
                </a:lnTo>
                <a:lnTo>
                  <a:pt x="193866" y="688432"/>
                </a:lnTo>
                <a:lnTo>
                  <a:pt x="212015" y="680554"/>
                </a:lnTo>
                <a:lnTo>
                  <a:pt x="229825" y="669245"/>
                </a:lnTo>
                <a:lnTo>
                  <a:pt x="247973" y="648354"/>
                </a:lnTo>
                <a:lnTo>
                  <a:pt x="265783" y="627113"/>
                </a:lnTo>
                <a:lnTo>
                  <a:pt x="283942" y="602802"/>
                </a:lnTo>
                <a:lnTo>
                  <a:pt x="302091" y="583277"/>
                </a:lnTo>
                <a:lnTo>
                  <a:pt x="319900" y="554846"/>
                </a:lnTo>
                <a:lnTo>
                  <a:pt x="338049" y="539779"/>
                </a:lnTo>
                <a:lnTo>
                  <a:pt x="355859" y="522996"/>
                </a:lnTo>
                <a:lnTo>
                  <a:pt x="374020" y="514092"/>
                </a:lnTo>
                <a:lnTo>
                  <a:pt x="391830" y="500740"/>
                </a:lnTo>
                <a:lnTo>
                  <a:pt x="409977" y="491485"/>
                </a:lnTo>
                <a:lnTo>
                  <a:pt x="427788" y="488066"/>
                </a:lnTo>
                <a:lnTo>
                  <a:pt x="445936" y="473337"/>
                </a:lnTo>
                <a:lnTo>
                  <a:pt x="464095" y="475040"/>
                </a:lnTo>
                <a:lnTo>
                  <a:pt x="517863" y="470594"/>
                </a:lnTo>
                <a:lnTo>
                  <a:pt x="553833" y="451419"/>
                </a:lnTo>
                <a:lnTo>
                  <a:pt x="571981" y="435663"/>
                </a:lnTo>
                <a:lnTo>
                  <a:pt x="589793" y="426758"/>
                </a:lnTo>
                <a:lnTo>
                  <a:pt x="607952" y="425381"/>
                </a:lnTo>
                <a:lnTo>
                  <a:pt x="626101" y="417503"/>
                </a:lnTo>
                <a:lnTo>
                  <a:pt x="643911" y="405867"/>
                </a:lnTo>
                <a:lnTo>
                  <a:pt x="662059" y="390450"/>
                </a:lnTo>
                <a:lnTo>
                  <a:pt x="679869" y="380518"/>
                </a:lnTo>
                <a:lnTo>
                  <a:pt x="698028" y="371613"/>
                </a:lnTo>
                <a:lnTo>
                  <a:pt x="715839" y="352776"/>
                </a:lnTo>
                <a:lnTo>
                  <a:pt x="733986" y="330170"/>
                </a:lnTo>
                <a:lnTo>
                  <a:pt x="751796" y="316468"/>
                </a:lnTo>
                <a:lnTo>
                  <a:pt x="769946" y="307225"/>
                </a:lnTo>
                <a:lnTo>
                  <a:pt x="788106" y="287010"/>
                </a:lnTo>
                <a:lnTo>
                  <a:pt x="805916" y="269551"/>
                </a:lnTo>
                <a:lnTo>
                  <a:pt x="824064" y="263038"/>
                </a:lnTo>
                <a:lnTo>
                  <a:pt x="841874" y="244890"/>
                </a:lnTo>
                <a:lnTo>
                  <a:pt x="860022" y="228446"/>
                </a:lnTo>
                <a:lnTo>
                  <a:pt x="877832" y="209271"/>
                </a:lnTo>
                <a:lnTo>
                  <a:pt x="895992" y="199677"/>
                </a:lnTo>
                <a:lnTo>
                  <a:pt x="913801" y="181867"/>
                </a:lnTo>
                <a:lnTo>
                  <a:pt x="931949" y="180840"/>
                </a:lnTo>
                <a:lnTo>
                  <a:pt x="950111" y="182206"/>
                </a:lnTo>
                <a:lnTo>
                  <a:pt x="967920" y="178098"/>
                </a:lnTo>
                <a:lnTo>
                  <a:pt x="986068" y="182894"/>
                </a:lnTo>
                <a:lnTo>
                  <a:pt x="1003879" y="179125"/>
                </a:lnTo>
                <a:lnTo>
                  <a:pt x="1022026" y="178098"/>
                </a:lnTo>
                <a:lnTo>
                  <a:pt x="1039849" y="191461"/>
                </a:lnTo>
                <a:lnTo>
                  <a:pt x="1057997" y="193515"/>
                </a:lnTo>
                <a:lnTo>
                  <a:pt x="1075806" y="188718"/>
                </a:lnTo>
                <a:lnTo>
                  <a:pt x="1093954" y="205163"/>
                </a:lnTo>
                <a:lnTo>
                  <a:pt x="1112103" y="173639"/>
                </a:lnTo>
                <a:lnTo>
                  <a:pt x="1129924" y="169193"/>
                </a:lnTo>
                <a:lnTo>
                  <a:pt x="1148073" y="175355"/>
                </a:lnTo>
                <a:lnTo>
                  <a:pt x="1165884" y="181867"/>
                </a:lnTo>
                <a:lnTo>
                  <a:pt x="1184032" y="155153"/>
                </a:lnTo>
                <a:lnTo>
                  <a:pt x="1201841" y="153099"/>
                </a:lnTo>
                <a:lnTo>
                  <a:pt x="1220002" y="155153"/>
                </a:lnTo>
                <a:lnTo>
                  <a:pt x="1237812" y="132546"/>
                </a:lnTo>
                <a:lnTo>
                  <a:pt x="1255960" y="122276"/>
                </a:lnTo>
                <a:lnTo>
                  <a:pt x="1274109" y="150356"/>
                </a:lnTo>
                <a:lnTo>
                  <a:pt x="1291919" y="153437"/>
                </a:lnTo>
                <a:lnTo>
                  <a:pt x="1310079" y="144194"/>
                </a:lnTo>
                <a:lnTo>
                  <a:pt x="1327889" y="155153"/>
                </a:lnTo>
                <a:lnTo>
                  <a:pt x="1346037" y="135627"/>
                </a:lnTo>
                <a:lnTo>
                  <a:pt x="1363847" y="134938"/>
                </a:lnTo>
                <a:lnTo>
                  <a:pt x="1381995" y="135977"/>
                </a:lnTo>
                <a:lnTo>
                  <a:pt x="1399817" y="147275"/>
                </a:lnTo>
                <a:lnTo>
                  <a:pt x="1417965" y="144532"/>
                </a:lnTo>
                <a:lnTo>
                  <a:pt x="1436112" y="139397"/>
                </a:lnTo>
                <a:lnTo>
                  <a:pt x="1453922" y="157207"/>
                </a:lnTo>
                <a:lnTo>
                  <a:pt x="1472084" y="137005"/>
                </a:lnTo>
                <a:lnTo>
                  <a:pt x="1489892" y="136654"/>
                </a:lnTo>
                <a:lnTo>
                  <a:pt x="1508041" y="150356"/>
                </a:lnTo>
                <a:lnTo>
                  <a:pt x="1525852" y="102412"/>
                </a:lnTo>
                <a:lnTo>
                  <a:pt x="1543999" y="116790"/>
                </a:lnTo>
                <a:lnTo>
                  <a:pt x="1561822" y="117479"/>
                </a:lnTo>
                <a:lnTo>
                  <a:pt x="1579970" y="125695"/>
                </a:lnTo>
                <a:lnTo>
                  <a:pt x="1598118" y="105493"/>
                </a:lnTo>
                <a:lnTo>
                  <a:pt x="1615927" y="127061"/>
                </a:lnTo>
                <a:lnTo>
                  <a:pt x="1634075" y="145909"/>
                </a:lnTo>
                <a:lnTo>
                  <a:pt x="1651897" y="110966"/>
                </a:lnTo>
                <a:lnTo>
                  <a:pt x="1670047" y="122964"/>
                </a:lnTo>
                <a:lnTo>
                  <a:pt x="1687857" y="133923"/>
                </a:lnTo>
                <a:lnTo>
                  <a:pt x="1706017" y="120560"/>
                </a:lnTo>
                <a:lnTo>
                  <a:pt x="1723815" y="132884"/>
                </a:lnTo>
                <a:lnTo>
                  <a:pt x="1741975" y="108574"/>
                </a:lnTo>
                <a:lnTo>
                  <a:pt x="1760123" y="135977"/>
                </a:lnTo>
                <a:lnTo>
                  <a:pt x="1777933" y="115763"/>
                </a:lnTo>
                <a:lnTo>
                  <a:pt x="1796094" y="119871"/>
                </a:lnTo>
                <a:lnTo>
                  <a:pt x="1813891" y="109939"/>
                </a:lnTo>
                <a:lnTo>
                  <a:pt x="1832052" y="143843"/>
                </a:lnTo>
                <a:lnTo>
                  <a:pt x="1849862" y="130492"/>
                </a:lnTo>
                <a:lnTo>
                  <a:pt x="1868010" y="142140"/>
                </a:lnTo>
                <a:lnTo>
                  <a:pt x="1885820" y="79805"/>
                </a:lnTo>
                <a:lnTo>
                  <a:pt x="1903967" y="123641"/>
                </a:lnTo>
                <a:lnTo>
                  <a:pt x="1922127" y="69523"/>
                </a:lnTo>
                <a:lnTo>
                  <a:pt x="1939938" y="53429"/>
                </a:lnTo>
                <a:lnTo>
                  <a:pt x="1958086" y="60280"/>
                </a:lnTo>
                <a:lnTo>
                  <a:pt x="1975895" y="111993"/>
                </a:lnTo>
                <a:lnTo>
                  <a:pt x="1994057" y="126722"/>
                </a:lnTo>
                <a:lnTo>
                  <a:pt x="2011865" y="89049"/>
                </a:lnTo>
                <a:lnTo>
                  <a:pt x="2030013" y="70900"/>
                </a:lnTo>
                <a:lnTo>
                  <a:pt x="2047825" y="123641"/>
                </a:lnTo>
                <a:lnTo>
                  <a:pt x="2065972" y="59591"/>
                </a:lnTo>
                <a:lnTo>
                  <a:pt x="2084132" y="120222"/>
                </a:lnTo>
                <a:lnTo>
                  <a:pt x="2101943" y="113020"/>
                </a:lnTo>
                <a:lnTo>
                  <a:pt x="2120091" y="87345"/>
                </a:lnTo>
                <a:lnTo>
                  <a:pt x="2137900" y="108224"/>
                </a:lnTo>
                <a:lnTo>
                  <a:pt x="2156061" y="82198"/>
                </a:lnTo>
                <a:lnTo>
                  <a:pt x="2173870" y="114736"/>
                </a:lnTo>
                <a:lnTo>
                  <a:pt x="2192020" y="93157"/>
                </a:lnTo>
                <a:lnTo>
                  <a:pt x="2209830" y="95561"/>
                </a:lnTo>
                <a:lnTo>
                  <a:pt x="2227990" y="115763"/>
                </a:lnTo>
                <a:lnTo>
                  <a:pt x="2246138" y="87683"/>
                </a:lnTo>
                <a:lnTo>
                  <a:pt x="2263948" y="110966"/>
                </a:lnTo>
                <a:lnTo>
                  <a:pt x="2282096" y="119871"/>
                </a:lnTo>
                <a:lnTo>
                  <a:pt x="2299906" y="84602"/>
                </a:lnTo>
                <a:lnTo>
                  <a:pt x="2318065" y="115087"/>
                </a:lnTo>
                <a:lnTo>
                  <a:pt x="2335864" y="76374"/>
                </a:lnTo>
                <a:lnTo>
                  <a:pt x="2354025" y="117141"/>
                </a:lnTo>
                <a:lnTo>
                  <a:pt x="2371833" y="46240"/>
                </a:lnTo>
                <a:lnTo>
                  <a:pt x="2389981" y="60968"/>
                </a:lnTo>
                <a:lnTo>
                  <a:pt x="2408143" y="81171"/>
                </a:lnTo>
                <a:lnTo>
                  <a:pt x="2425941" y="115087"/>
                </a:lnTo>
                <a:lnTo>
                  <a:pt x="2444100" y="74670"/>
                </a:lnTo>
                <a:lnTo>
                  <a:pt x="2461910" y="59591"/>
                </a:lnTo>
                <a:lnTo>
                  <a:pt x="2480059" y="95899"/>
                </a:lnTo>
                <a:lnTo>
                  <a:pt x="2497868" y="74670"/>
                </a:lnTo>
                <a:lnTo>
                  <a:pt x="2516028" y="119533"/>
                </a:lnTo>
                <a:lnTo>
                  <a:pt x="2533838" y="88710"/>
                </a:lnTo>
                <a:lnTo>
                  <a:pt x="2551986" y="89049"/>
                </a:lnTo>
                <a:lnTo>
                  <a:pt x="2570135" y="65415"/>
                </a:lnTo>
                <a:lnTo>
                  <a:pt x="2587957" y="107197"/>
                </a:lnTo>
                <a:lnTo>
                  <a:pt x="2606105" y="86644"/>
                </a:lnTo>
                <a:lnTo>
                  <a:pt x="2623915" y="88022"/>
                </a:lnTo>
                <a:lnTo>
                  <a:pt x="2642064" y="112682"/>
                </a:lnTo>
                <a:lnTo>
                  <a:pt x="2659873" y="74670"/>
                </a:lnTo>
                <a:lnTo>
                  <a:pt x="2678034" y="85967"/>
                </a:lnTo>
                <a:lnTo>
                  <a:pt x="2695843" y="140762"/>
                </a:lnTo>
                <a:lnTo>
                  <a:pt x="2713992" y="56848"/>
                </a:lnTo>
                <a:lnTo>
                  <a:pt x="2732141" y="50010"/>
                </a:lnTo>
                <a:lnTo>
                  <a:pt x="2749961" y="30484"/>
                </a:lnTo>
                <a:lnTo>
                  <a:pt x="2768111" y="108912"/>
                </a:lnTo>
                <a:lnTo>
                  <a:pt x="2785920" y="49659"/>
                </a:lnTo>
                <a:lnTo>
                  <a:pt x="2804069" y="126384"/>
                </a:lnTo>
                <a:lnTo>
                  <a:pt x="2821878" y="53429"/>
                </a:lnTo>
                <a:lnTo>
                  <a:pt x="2840038" y="55145"/>
                </a:lnTo>
                <a:lnTo>
                  <a:pt x="2857837" y="151383"/>
                </a:lnTo>
                <a:lnTo>
                  <a:pt x="2875996" y="117817"/>
                </a:lnTo>
                <a:lnTo>
                  <a:pt x="2894146" y="119871"/>
                </a:lnTo>
                <a:lnTo>
                  <a:pt x="2911954" y="97265"/>
                </a:lnTo>
                <a:lnTo>
                  <a:pt x="2930115" y="60618"/>
                </a:lnTo>
                <a:lnTo>
                  <a:pt x="2947926" y="155491"/>
                </a:lnTo>
                <a:lnTo>
                  <a:pt x="2966073" y="43147"/>
                </a:lnTo>
                <a:lnTo>
                  <a:pt x="2983883" y="54118"/>
                </a:lnTo>
                <a:lnTo>
                  <a:pt x="3002031" y="69873"/>
                </a:lnTo>
                <a:lnTo>
                  <a:pt x="3019854" y="157545"/>
                </a:lnTo>
                <a:lnTo>
                  <a:pt x="3038001" y="84252"/>
                </a:lnTo>
                <a:lnTo>
                  <a:pt x="3056149" y="43847"/>
                </a:lnTo>
                <a:lnTo>
                  <a:pt x="3073959" y="0"/>
                </a:lnTo>
                <a:lnTo>
                  <a:pt x="3092109" y="7189"/>
                </a:lnTo>
                <a:lnTo>
                  <a:pt x="3109931" y="3769"/>
                </a:lnTo>
                <a:lnTo>
                  <a:pt x="3128078" y="153787"/>
                </a:lnTo>
                <a:lnTo>
                  <a:pt x="3145888" y="200015"/>
                </a:lnTo>
                <a:lnTo>
                  <a:pt x="3164036" y="240432"/>
                </a:lnTo>
                <a:lnTo>
                  <a:pt x="3181846" y="213717"/>
                </a:lnTo>
                <a:lnTo>
                  <a:pt x="3200006" y="224338"/>
                </a:lnTo>
                <a:lnTo>
                  <a:pt x="3218155" y="246594"/>
                </a:lnTo>
                <a:lnTo>
                  <a:pt x="3235964" y="258242"/>
                </a:lnTo>
                <a:lnTo>
                  <a:pt x="3254124" y="244540"/>
                </a:lnTo>
                <a:lnTo>
                  <a:pt x="3271936" y="274686"/>
                </a:lnTo>
                <a:lnTo>
                  <a:pt x="3290083" y="281537"/>
                </a:lnTo>
                <a:lnTo>
                  <a:pt x="3307892" y="285295"/>
                </a:lnTo>
                <a:lnTo>
                  <a:pt x="3326041" y="301739"/>
                </a:lnTo>
                <a:lnTo>
                  <a:pt x="3343851" y="361331"/>
                </a:lnTo>
                <a:lnTo>
                  <a:pt x="3362012" y="373329"/>
                </a:lnTo>
                <a:lnTo>
                  <a:pt x="3380159" y="372978"/>
                </a:lnTo>
                <a:lnTo>
                  <a:pt x="3397969" y="421961"/>
                </a:lnTo>
                <a:lnTo>
                  <a:pt x="3416117" y="426758"/>
                </a:lnTo>
                <a:lnTo>
                  <a:pt x="3433927" y="431893"/>
                </a:lnTo>
                <a:lnTo>
                  <a:pt x="3452087" y="444218"/>
                </a:lnTo>
                <a:lnTo>
                  <a:pt x="3469899" y="414422"/>
                </a:lnTo>
                <a:lnTo>
                  <a:pt x="3488046" y="464770"/>
                </a:lnTo>
                <a:lnTo>
                  <a:pt x="3505857" y="467513"/>
                </a:lnTo>
                <a:lnTo>
                  <a:pt x="3524004" y="466486"/>
                </a:lnTo>
                <a:lnTo>
                  <a:pt x="3542164" y="447649"/>
                </a:lnTo>
                <a:lnTo>
                  <a:pt x="3559975" y="442164"/>
                </a:lnTo>
                <a:lnTo>
                  <a:pt x="3578122" y="464770"/>
                </a:lnTo>
                <a:lnTo>
                  <a:pt x="3595932" y="486011"/>
                </a:lnTo>
                <a:lnTo>
                  <a:pt x="3614080" y="502106"/>
                </a:lnTo>
                <a:lnTo>
                  <a:pt x="3631903" y="525401"/>
                </a:lnTo>
                <a:lnTo>
                  <a:pt x="3650050" y="533955"/>
                </a:lnTo>
                <a:lnTo>
                  <a:pt x="3667860" y="537725"/>
                </a:lnTo>
                <a:lnTo>
                  <a:pt x="3686022" y="560670"/>
                </a:lnTo>
                <a:lnTo>
                  <a:pt x="3704169" y="561359"/>
                </a:lnTo>
                <a:lnTo>
                  <a:pt x="3721979" y="570264"/>
                </a:lnTo>
                <a:lnTo>
                  <a:pt x="3740127" y="597317"/>
                </a:lnTo>
                <a:lnTo>
                  <a:pt x="3757937" y="607249"/>
                </a:lnTo>
                <a:lnTo>
                  <a:pt x="3776098" y="595263"/>
                </a:lnTo>
                <a:lnTo>
                  <a:pt x="3793908" y="597317"/>
                </a:lnTo>
                <a:lnTo>
                  <a:pt x="3812055" y="610680"/>
                </a:lnTo>
                <a:lnTo>
                  <a:pt x="3829866" y="582938"/>
                </a:lnTo>
                <a:lnTo>
                  <a:pt x="3848013" y="589777"/>
                </a:lnTo>
                <a:lnTo>
                  <a:pt x="3866174" y="610680"/>
                </a:lnTo>
                <a:lnTo>
                  <a:pt x="3883985" y="646638"/>
                </a:lnTo>
                <a:lnTo>
                  <a:pt x="3902132" y="608626"/>
                </a:lnTo>
                <a:lnTo>
                  <a:pt x="3919942" y="625058"/>
                </a:lnTo>
                <a:lnTo>
                  <a:pt x="3938090" y="660340"/>
                </a:lnTo>
                <a:lnTo>
                  <a:pt x="3955900" y="654854"/>
                </a:lnTo>
                <a:lnTo>
                  <a:pt x="3974061" y="651097"/>
                </a:lnTo>
                <a:lnTo>
                  <a:pt x="3991871" y="652124"/>
                </a:lnTo>
                <a:lnTo>
                  <a:pt x="4010018" y="659313"/>
                </a:lnTo>
                <a:lnTo>
                  <a:pt x="4028180" y="652462"/>
                </a:lnTo>
                <a:lnTo>
                  <a:pt x="4045990" y="671649"/>
                </a:lnTo>
                <a:lnTo>
                  <a:pt x="4064138" y="659651"/>
                </a:lnTo>
                <a:lnTo>
                  <a:pt x="4081948" y="670272"/>
                </a:lnTo>
                <a:lnTo>
                  <a:pt x="4100095" y="671987"/>
                </a:lnTo>
                <a:lnTo>
                  <a:pt x="4117917" y="680204"/>
                </a:lnTo>
                <a:lnTo>
                  <a:pt x="4136065" y="682946"/>
                </a:lnTo>
                <a:lnTo>
                  <a:pt x="4153876" y="692878"/>
                </a:lnTo>
                <a:lnTo>
                  <a:pt x="4172023" y="669245"/>
                </a:lnTo>
                <a:lnTo>
                  <a:pt x="4190172" y="716174"/>
                </a:lnTo>
                <a:lnTo>
                  <a:pt x="4207994" y="713431"/>
                </a:lnTo>
                <a:lnTo>
                  <a:pt x="4639890" y="713431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157036" y="3472720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065918" y="3472720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75097" y="3472720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84288" y="3472720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247845" y="3491153"/>
            <a:ext cx="4218132" cy="740149"/>
          </a:xfrm>
          <a:custGeom>
            <a:avLst/>
            <a:gdLst/>
            <a:ahLst/>
            <a:cxnLst/>
            <a:rect l="l" t="t" r="r" b="b"/>
            <a:pathLst>
              <a:path w="4639945" h="838835">
                <a:moveTo>
                  <a:pt x="0" y="830910"/>
                </a:moveTo>
                <a:lnTo>
                  <a:pt x="50009" y="838788"/>
                </a:lnTo>
                <a:lnTo>
                  <a:pt x="67820" y="827479"/>
                </a:lnTo>
                <a:lnTo>
                  <a:pt x="85968" y="823371"/>
                </a:lnTo>
                <a:lnTo>
                  <a:pt x="104128" y="818924"/>
                </a:lnTo>
                <a:lnTo>
                  <a:pt x="121938" y="818236"/>
                </a:lnTo>
                <a:lnTo>
                  <a:pt x="140085" y="817547"/>
                </a:lnTo>
                <a:lnTo>
                  <a:pt x="157896" y="819263"/>
                </a:lnTo>
                <a:lnTo>
                  <a:pt x="176057" y="822005"/>
                </a:lnTo>
                <a:lnTo>
                  <a:pt x="193866" y="810358"/>
                </a:lnTo>
                <a:lnTo>
                  <a:pt x="212015" y="792210"/>
                </a:lnTo>
                <a:lnTo>
                  <a:pt x="229825" y="784332"/>
                </a:lnTo>
                <a:lnTo>
                  <a:pt x="247973" y="758632"/>
                </a:lnTo>
                <a:lnTo>
                  <a:pt x="265783" y="728160"/>
                </a:lnTo>
                <a:lnTo>
                  <a:pt x="283942" y="688770"/>
                </a:lnTo>
                <a:lnTo>
                  <a:pt x="302091" y="668218"/>
                </a:lnTo>
                <a:lnTo>
                  <a:pt x="319900" y="644246"/>
                </a:lnTo>
                <a:lnTo>
                  <a:pt x="338049" y="631571"/>
                </a:lnTo>
                <a:lnTo>
                  <a:pt x="355859" y="617869"/>
                </a:lnTo>
                <a:lnTo>
                  <a:pt x="374020" y="612734"/>
                </a:lnTo>
                <a:lnTo>
                  <a:pt x="391830" y="604168"/>
                </a:lnTo>
                <a:lnTo>
                  <a:pt x="409977" y="593897"/>
                </a:lnTo>
                <a:lnTo>
                  <a:pt x="427788" y="587735"/>
                </a:lnTo>
                <a:lnTo>
                  <a:pt x="445936" y="576426"/>
                </a:lnTo>
                <a:lnTo>
                  <a:pt x="464095" y="564790"/>
                </a:lnTo>
                <a:lnTo>
                  <a:pt x="481906" y="563075"/>
                </a:lnTo>
                <a:lnTo>
                  <a:pt x="500053" y="565129"/>
                </a:lnTo>
                <a:lnTo>
                  <a:pt x="517863" y="564102"/>
                </a:lnTo>
                <a:lnTo>
                  <a:pt x="536011" y="560670"/>
                </a:lnTo>
                <a:lnTo>
                  <a:pt x="553833" y="537725"/>
                </a:lnTo>
                <a:lnTo>
                  <a:pt x="571981" y="521293"/>
                </a:lnTo>
                <a:lnTo>
                  <a:pt x="589793" y="501429"/>
                </a:lnTo>
                <a:lnTo>
                  <a:pt x="607952" y="482930"/>
                </a:lnTo>
                <a:lnTo>
                  <a:pt x="626101" y="480188"/>
                </a:lnTo>
                <a:lnTo>
                  <a:pt x="643911" y="466148"/>
                </a:lnTo>
                <a:lnTo>
                  <a:pt x="662059" y="443541"/>
                </a:lnTo>
                <a:lnTo>
                  <a:pt x="679869" y="428812"/>
                </a:lnTo>
                <a:lnTo>
                  <a:pt x="698028" y="414084"/>
                </a:lnTo>
                <a:lnTo>
                  <a:pt x="715839" y="409637"/>
                </a:lnTo>
                <a:lnTo>
                  <a:pt x="733986" y="388058"/>
                </a:lnTo>
                <a:lnTo>
                  <a:pt x="751796" y="372640"/>
                </a:lnTo>
                <a:lnTo>
                  <a:pt x="769946" y="357573"/>
                </a:lnTo>
                <a:lnTo>
                  <a:pt x="788106" y="336332"/>
                </a:lnTo>
                <a:lnTo>
                  <a:pt x="805916" y="332912"/>
                </a:lnTo>
                <a:lnTo>
                  <a:pt x="824064" y="315441"/>
                </a:lnTo>
                <a:lnTo>
                  <a:pt x="841874" y="300036"/>
                </a:lnTo>
                <a:lnTo>
                  <a:pt x="860022" y="289077"/>
                </a:lnTo>
                <a:lnTo>
                  <a:pt x="877832" y="278456"/>
                </a:lnTo>
                <a:lnTo>
                  <a:pt x="895992" y="253795"/>
                </a:lnTo>
                <a:lnTo>
                  <a:pt x="913801" y="228108"/>
                </a:lnTo>
                <a:lnTo>
                  <a:pt x="931949" y="226392"/>
                </a:lnTo>
                <a:lnTo>
                  <a:pt x="950111" y="213379"/>
                </a:lnTo>
                <a:lnTo>
                  <a:pt x="967920" y="201042"/>
                </a:lnTo>
                <a:lnTo>
                  <a:pt x="986068" y="230850"/>
                </a:lnTo>
                <a:lnTo>
                  <a:pt x="1003879" y="196258"/>
                </a:lnTo>
                <a:lnTo>
                  <a:pt x="1022026" y="195569"/>
                </a:lnTo>
                <a:lnTo>
                  <a:pt x="1039849" y="225027"/>
                </a:lnTo>
                <a:lnTo>
                  <a:pt x="1057997" y="246256"/>
                </a:lnTo>
                <a:lnTo>
                  <a:pt x="1075806" y="224676"/>
                </a:lnTo>
                <a:lnTo>
                  <a:pt x="1093954" y="235985"/>
                </a:lnTo>
                <a:lnTo>
                  <a:pt x="1112103" y="205501"/>
                </a:lnTo>
                <a:lnTo>
                  <a:pt x="1129924" y="170908"/>
                </a:lnTo>
                <a:lnTo>
                  <a:pt x="1148073" y="185637"/>
                </a:lnTo>
                <a:lnTo>
                  <a:pt x="1165884" y="181179"/>
                </a:lnTo>
                <a:lnTo>
                  <a:pt x="1184032" y="187691"/>
                </a:lnTo>
                <a:lnTo>
                  <a:pt x="1201841" y="202420"/>
                </a:lnTo>
                <a:lnTo>
                  <a:pt x="1220002" y="216460"/>
                </a:lnTo>
                <a:lnTo>
                  <a:pt x="1237812" y="160288"/>
                </a:lnTo>
                <a:lnTo>
                  <a:pt x="1255960" y="231877"/>
                </a:lnTo>
                <a:lnTo>
                  <a:pt x="1274109" y="149667"/>
                </a:lnTo>
                <a:lnTo>
                  <a:pt x="1291919" y="192150"/>
                </a:lnTo>
                <a:lnTo>
                  <a:pt x="1310079" y="205163"/>
                </a:lnTo>
                <a:lnTo>
                  <a:pt x="1327889" y="200366"/>
                </a:lnTo>
                <a:lnTo>
                  <a:pt x="1346037" y="182894"/>
                </a:lnTo>
                <a:lnTo>
                  <a:pt x="1363847" y="184272"/>
                </a:lnTo>
                <a:lnTo>
                  <a:pt x="1381995" y="191461"/>
                </a:lnTo>
                <a:lnTo>
                  <a:pt x="1399817" y="175705"/>
                </a:lnTo>
                <a:lnTo>
                  <a:pt x="1417965" y="165085"/>
                </a:lnTo>
                <a:lnTo>
                  <a:pt x="1436112" y="188029"/>
                </a:lnTo>
                <a:lnTo>
                  <a:pt x="1453922" y="166462"/>
                </a:lnTo>
                <a:lnTo>
                  <a:pt x="1472084" y="173301"/>
                </a:lnTo>
                <a:lnTo>
                  <a:pt x="1489892" y="151045"/>
                </a:lnTo>
                <a:lnTo>
                  <a:pt x="1508041" y="157895"/>
                </a:lnTo>
                <a:lnTo>
                  <a:pt x="1525852" y="147275"/>
                </a:lnTo>
                <a:lnTo>
                  <a:pt x="1543999" y="144194"/>
                </a:lnTo>
                <a:lnTo>
                  <a:pt x="1561822" y="112344"/>
                </a:lnTo>
                <a:lnTo>
                  <a:pt x="1579970" y="126046"/>
                </a:lnTo>
                <a:lnTo>
                  <a:pt x="1598118" y="139397"/>
                </a:lnTo>
                <a:lnTo>
                  <a:pt x="1615927" y="152410"/>
                </a:lnTo>
                <a:lnTo>
                  <a:pt x="1634075" y="142828"/>
                </a:lnTo>
                <a:lnTo>
                  <a:pt x="1651897" y="125006"/>
                </a:lnTo>
                <a:lnTo>
                  <a:pt x="1670047" y="143167"/>
                </a:lnTo>
                <a:lnTo>
                  <a:pt x="1687857" y="134950"/>
                </a:lnTo>
                <a:lnTo>
                  <a:pt x="1706017" y="144194"/>
                </a:lnTo>
                <a:lnTo>
                  <a:pt x="1723815" y="158922"/>
                </a:lnTo>
                <a:lnTo>
                  <a:pt x="1741975" y="107547"/>
                </a:lnTo>
                <a:lnTo>
                  <a:pt x="1760123" y="143505"/>
                </a:lnTo>
                <a:lnTo>
                  <a:pt x="1777933" y="169193"/>
                </a:lnTo>
                <a:lnTo>
                  <a:pt x="1796094" y="145909"/>
                </a:lnTo>
                <a:lnTo>
                  <a:pt x="1813891" y="174328"/>
                </a:lnTo>
                <a:lnTo>
                  <a:pt x="1832052" y="180840"/>
                </a:lnTo>
                <a:lnTo>
                  <a:pt x="1849862" y="178098"/>
                </a:lnTo>
                <a:lnTo>
                  <a:pt x="1868010" y="186664"/>
                </a:lnTo>
                <a:lnTo>
                  <a:pt x="1885820" y="105155"/>
                </a:lnTo>
                <a:lnTo>
                  <a:pt x="1903967" y="177759"/>
                </a:lnTo>
                <a:lnTo>
                  <a:pt x="1922127" y="120910"/>
                </a:lnTo>
                <a:lnTo>
                  <a:pt x="1939938" y="183245"/>
                </a:lnTo>
                <a:lnTo>
                  <a:pt x="1958086" y="207905"/>
                </a:lnTo>
                <a:lnTo>
                  <a:pt x="1975895" y="193515"/>
                </a:lnTo>
                <a:lnTo>
                  <a:pt x="1994057" y="109263"/>
                </a:lnTo>
                <a:lnTo>
                  <a:pt x="2011865" y="159261"/>
                </a:lnTo>
                <a:lnTo>
                  <a:pt x="2030013" y="204124"/>
                </a:lnTo>
                <a:lnTo>
                  <a:pt x="2047825" y="199339"/>
                </a:lnTo>
                <a:lnTo>
                  <a:pt x="2065972" y="222972"/>
                </a:lnTo>
                <a:lnTo>
                  <a:pt x="2084132" y="197961"/>
                </a:lnTo>
                <a:lnTo>
                  <a:pt x="2101943" y="104128"/>
                </a:lnTo>
                <a:lnTo>
                  <a:pt x="2120091" y="99331"/>
                </a:lnTo>
                <a:lnTo>
                  <a:pt x="2137900" y="156530"/>
                </a:lnTo>
                <a:lnTo>
                  <a:pt x="2156061" y="115087"/>
                </a:lnTo>
                <a:lnTo>
                  <a:pt x="2173870" y="115425"/>
                </a:lnTo>
                <a:lnTo>
                  <a:pt x="2192020" y="175705"/>
                </a:lnTo>
                <a:lnTo>
                  <a:pt x="2209830" y="180840"/>
                </a:lnTo>
                <a:lnTo>
                  <a:pt x="2227990" y="212352"/>
                </a:lnTo>
                <a:lnTo>
                  <a:pt x="2246138" y="173989"/>
                </a:lnTo>
                <a:lnTo>
                  <a:pt x="2263948" y="111317"/>
                </a:lnTo>
                <a:lnTo>
                  <a:pt x="2282096" y="129803"/>
                </a:lnTo>
                <a:lnTo>
                  <a:pt x="2299906" y="139059"/>
                </a:lnTo>
                <a:lnTo>
                  <a:pt x="2318065" y="207217"/>
                </a:lnTo>
                <a:lnTo>
                  <a:pt x="2335864" y="197285"/>
                </a:lnTo>
                <a:lnTo>
                  <a:pt x="2354025" y="191799"/>
                </a:lnTo>
                <a:lnTo>
                  <a:pt x="2371833" y="214406"/>
                </a:lnTo>
                <a:lnTo>
                  <a:pt x="2389981" y="243525"/>
                </a:lnTo>
                <a:lnTo>
                  <a:pt x="2408143" y="99669"/>
                </a:lnTo>
                <a:lnTo>
                  <a:pt x="2425941" y="95561"/>
                </a:lnTo>
                <a:lnTo>
                  <a:pt x="2444100" y="108574"/>
                </a:lnTo>
                <a:lnTo>
                  <a:pt x="2461910" y="111317"/>
                </a:lnTo>
                <a:lnTo>
                  <a:pt x="2480059" y="188029"/>
                </a:lnTo>
                <a:lnTo>
                  <a:pt x="2497868" y="119871"/>
                </a:lnTo>
                <a:lnTo>
                  <a:pt x="2516028" y="133573"/>
                </a:lnTo>
                <a:lnTo>
                  <a:pt x="2533838" y="215433"/>
                </a:lnTo>
                <a:lnTo>
                  <a:pt x="2551986" y="218514"/>
                </a:lnTo>
                <a:lnTo>
                  <a:pt x="2570135" y="232216"/>
                </a:lnTo>
                <a:lnTo>
                  <a:pt x="2587957" y="227419"/>
                </a:lnTo>
                <a:lnTo>
                  <a:pt x="2606105" y="102412"/>
                </a:lnTo>
                <a:lnTo>
                  <a:pt x="2623915" y="201042"/>
                </a:lnTo>
                <a:lnTo>
                  <a:pt x="2642064" y="122276"/>
                </a:lnTo>
                <a:lnTo>
                  <a:pt x="2659873" y="195569"/>
                </a:lnTo>
                <a:lnTo>
                  <a:pt x="2678034" y="191461"/>
                </a:lnTo>
                <a:lnTo>
                  <a:pt x="2695843" y="109601"/>
                </a:lnTo>
                <a:lnTo>
                  <a:pt x="2713992" y="174328"/>
                </a:lnTo>
                <a:lnTo>
                  <a:pt x="2732141" y="113709"/>
                </a:lnTo>
                <a:lnTo>
                  <a:pt x="2749961" y="124668"/>
                </a:lnTo>
                <a:lnTo>
                  <a:pt x="2768111" y="132884"/>
                </a:lnTo>
                <a:lnTo>
                  <a:pt x="2785920" y="199339"/>
                </a:lnTo>
                <a:lnTo>
                  <a:pt x="2804069" y="226742"/>
                </a:lnTo>
                <a:lnTo>
                  <a:pt x="2821878" y="203109"/>
                </a:lnTo>
                <a:lnTo>
                  <a:pt x="2840038" y="203785"/>
                </a:lnTo>
                <a:lnTo>
                  <a:pt x="2857837" y="207905"/>
                </a:lnTo>
                <a:lnTo>
                  <a:pt x="2875996" y="215783"/>
                </a:lnTo>
                <a:lnTo>
                  <a:pt x="2894146" y="208920"/>
                </a:lnTo>
                <a:lnTo>
                  <a:pt x="2911954" y="93169"/>
                </a:lnTo>
                <a:lnTo>
                  <a:pt x="2930115" y="206528"/>
                </a:lnTo>
                <a:lnTo>
                  <a:pt x="2947926" y="208244"/>
                </a:lnTo>
                <a:lnTo>
                  <a:pt x="2966073" y="171597"/>
                </a:lnTo>
                <a:lnTo>
                  <a:pt x="2983883" y="125695"/>
                </a:lnTo>
                <a:lnTo>
                  <a:pt x="3002031" y="190434"/>
                </a:lnTo>
                <a:lnTo>
                  <a:pt x="3019854" y="77063"/>
                </a:lnTo>
                <a:lnTo>
                  <a:pt x="3038001" y="86994"/>
                </a:lnTo>
                <a:lnTo>
                  <a:pt x="3056149" y="91103"/>
                </a:lnTo>
                <a:lnTo>
                  <a:pt x="3073959" y="104804"/>
                </a:lnTo>
                <a:lnTo>
                  <a:pt x="3092109" y="35970"/>
                </a:lnTo>
                <a:lnTo>
                  <a:pt x="3109931" y="0"/>
                </a:lnTo>
                <a:lnTo>
                  <a:pt x="3128078" y="167489"/>
                </a:lnTo>
                <a:lnTo>
                  <a:pt x="3145888" y="179813"/>
                </a:lnTo>
                <a:lnTo>
                  <a:pt x="3164036" y="299009"/>
                </a:lnTo>
                <a:lnTo>
                  <a:pt x="3181846" y="292496"/>
                </a:lnTo>
                <a:lnTo>
                  <a:pt x="3200006" y="339413"/>
                </a:lnTo>
                <a:lnTo>
                  <a:pt x="3218155" y="321265"/>
                </a:lnTo>
                <a:lnTo>
                  <a:pt x="3235964" y="392854"/>
                </a:lnTo>
                <a:lnTo>
                  <a:pt x="3254124" y="290442"/>
                </a:lnTo>
                <a:lnTo>
                  <a:pt x="3271936" y="313737"/>
                </a:lnTo>
                <a:lnTo>
                  <a:pt x="3290083" y="363059"/>
                </a:lnTo>
                <a:lnTo>
                  <a:pt x="3307892" y="364074"/>
                </a:lnTo>
                <a:lnTo>
                  <a:pt x="3326041" y="386003"/>
                </a:lnTo>
                <a:lnTo>
                  <a:pt x="3343851" y="449014"/>
                </a:lnTo>
                <a:lnTo>
                  <a:pt x="3362012" y="495943"/>
                </a:lnTo>
                <a:lnTo>
                  <a:pt x="3380159" y="482242"/>
                </a:lnTo>
                <a:lnTo>
                  <a:pt x="3397969" y="516146"/>
                </a:lnTo>
                <a:lnTo>
                  <a:pt x="3416117" y="509307"/>
                </a:lnTo>
                <a:lnTo>
                  <a:pt x="3433927" y="521969"/>
                </a:lnTo>
                <a:lnTo>
                  <a:pt x="3452087" y="517173"/>
                </a:lnTo>
                <a:lnTo>
                  <a:pt x="3469899" y="528144"/>
                </a:lnTo>
                <a:lnTo>
                  <a:pt x="3488046" y="530186"/>
                </a:lnTo>
                <a:lnTo>
                  <a:pt x="3505857" y="593209"/>
                </a:lnTo>
                <a:lnTo>
                  <a:pt x="3524004" y="523347"/>
                </a:lnTo>
                <a:lnTo>
                  <a:pt x="3542164" y="520266"/>
                </a:lnTo>
                <a:lnTo>
                  <a:pt x="3559975" y="618220"/>
                </a:lnTo>
                <a:lnTo>
                  <a:pt x="3578122" y="570264"/>
                </a:lnTo>
                <a:lnTo>
                  <a:pt x="3595932" y="628140"/>
                </a:lnTo>
                <a:lnTo>
                  <a:pt x="3614080" y="638760"/>
                </a:lnTo>
                <a:lnTo>
                  <a:pt x="3631903" y="605545"/>
                </a:lnTo>
                <a:lnTo>
                  <a:pt x="3650050" y="705215"/>
                </a:lnTo>
                <a:lnTo>
                  <a:pt x="3667860" y="615139"/>
                </a:lnTo>
                <a:lnTo>
                  <a:pt x="3686022" y="663759"/>
                </a:lnTo>
                <a:lnTo>
                  <a:pt x="3704169" y="654516"/>
                </a:lnTo>
                <a:lnTo>
                  <a:pt x="3721979" y="668906"/>
                </a:lnTo>
                <a:lnTo>
                  <a:pt x="3740127" y="721997"/>
                </a:lnTo>
                <a:lnTo>
                  <a:pt x="3757937" y="683973"/>
                </a:lnTo>
                <a:lnTo>
                  <a:pt x="3776098" y="676784"/>
                </a:lnTo>
                <a:lnTo>
                  <a:pt x="3793908" y="733633"/>
                </a:lnTo>
                <a:lnTo>
                  <a:pt x="3812055" y="730214"/>
                </a:lnTo>
                <a:lnTo>
                  <a:pt x="3829866" y="737403"/>
                </a:lnTo>
                <a:lnTo>
                  <a:pt x="3848013" y="723363"/>
                </a:lnTo>
                <a:lnTo>
                  <a:pt x="3866174" y="710350"/>
                </a:lnTo>
                <a:lnTo>
                  <a:pt x="3883985" y="749739"/>
                </a:lnTo>
                <a:lnTo>
                  <a:pt x="3902132" y="765495"/>
                </a:lnTo>
                <a:lnTo>
                  <a:pt x="3919942" y="767199"/>
                </a:lnTo>
                <a:lnTo>
                  <a:pt x="3938090" y="773022"/>
                </a:lnTo>
                <a:lnTo>
                  <a:pt x="3955900" y="772334"/>
                </a:lnTo>
                <a:lnTo>
                  <a:pt x="3974061" y="763090"/>
                </a:lnTo>
                <a:lnTo>
                  <a:pt x="3991871" y="747673"/>
                </a:lnTo>
                <a:lnTo>
                  <a:pt x="4010018" y="762752"/>
                </a:lnTo>
                <a:lnTo>
                  <a:pt x="4028180" y="756590"/>
                </a:lnTo>
                <a:lnTo>
                  <a:pt x="4045990" y="771307"/>
                </a:lnTo>
                <a:lnTo>
                  <a:pt x="4064138" y="769253"/>
                </a:lnTo>
                <a:lnTo>
                  <a:pt x="4081948" y="779535"/>
                </a:lnTo>
                <a:lnTo>
                  <a:pt x="4100095" y="796318"/>
                </a:lnTo>
                <a:lnTo>
                  <a:pt x="4117917" y="773022"/>
                </a:lnTo>
                <a:lnTo>
                  <a:pt x="4136065" y="795967"/>
                </a:lnTo>
                <a:lnTo>
                  <a:pt x="4153876" y="803169"/>
                </a:lnTo>
                <a:lnTo>
                  <a:pt x="4172023" y="761036"/>
                </a:lnTo>
                <a:lnTo>
                  <a:pt x="4190172" y="800426"/>
                </a:lnTo>
                <a:lnTo>
                  <a:pt x="4207994" y="808304"/>
                </a:lnTo>
                <a:lnTo>
                  <a:pt x="4226142" y="830910"/>
                </a:lnTo>
                <a:lnTo>
                  <a:pt x="4639890" y="830910"/>
                </a:lnTo>
              </a:path>
            </a:pathLst>
          </a:custGeom>
          <a:ln w="102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247845" y="3508679"/>
            <a:ext cx="4218132" cy="716056"/>
          </a:xfrm>
          <a:custGeom>
            <a:avLst/>
            <a:gdLst/>
            <a:ahLst/>
            <a:cxnLst/>
            <a:rect l="l" t="t" r="r" b="b"/>
            <a:pathLst>
              <a:path w="4639945" h="811529">
                <a:moveTo>
                  <a:pt x="0" y="811046"/>
                </a:moveTo>
                <a:lnTo>
                  <a:pt x="50009" y="807277"/>
                </a:lnTo>
                <a:lnTo>
                  <a:pt x="67820" y="808992"/>
                </a:lnTo>
                <a:lnTo>
                  <a:pt x="85968" y="807965"/>
                </a:lnTo>
                <a:lnTo>
                  <a:pt x="104128" y="775427"/>
                </a:lnTo>
                <a:lnTo>
                  <a:pt x="121938" y="800426"/>
                </a:lnTo>
                <a:lnTo>
                  <a:pt x="140085" y="797345"/>
                </a:lnTo>
                <a:lnTo>
                  <a:pt x="157896" y="796656"/>
                </a:lnTo>
                <a:lnTo>
                  <a:pt x="176057" y="798710"/>
                </a:lnTo>
                <a:lnTo>
                  <a:pt x="193866" y="790156"/>
                </a:lnTo>
                <a:lnTo>
                  <a:pt x="212015" y="777131"/>
                </a:lnTo>
                <a:lnTo>
                  <a:pt x="229825" y="759333"/>
                </a:lnTo>
                <a:lnTo>
                  <a:pt x="247973" y="741511"/>
                </a:lnTo>
                <a:lnTo>
                  <a:pt x="265783" y="722336"/>
                </a:lnTo>
                <a:lnTo>
                  <a:pt x="283942" y="685000"/>
                </a:lnTo>
                <a:lnTo>
                  <a:pt x="302091" y="656570"/>
                </a:lnTo>
                <a:lnTo>
                  <a:pt x="319900" y="643557"/>
                </a:lnTo>
                <a:lnTo>
                  <a:pt x="338049" y="628152"/>
                </a:lnTo>
                <a:lnTo>
                  <a:pt x="355859" y="615139"/>
                </a:lnTo>
                <a:lnTo>
                  <a:pt x="374020" y="613761"/>
                </a:lnTo>
                <a:lnTo>
                  <a:pt x="391830" y="602802"/>
                </a:lnTo>
                <a:lnTo>
                  <a:pt x="409977" y="588424"/>
                </a:lnTo>
                <a:lnTo>
                  <a:pt x="427788" y="570602"/>
                </a:lnTo>
                <a:lnTo>
                  <a:pt x="445936" y="575749"/>
                </a:lnTo>
                <a:lnTo>
                  <a:pt x="464095" y="575399"/>
                </a:lnTo>
                <a:lnTo>
                  <a:pt x="481906" y="566494"/>
                </a:lnTo>
                <a:lnTo>
                  <a:pt x="500053" y="565817"/>
                </a:lnTo>
                <a:lnTo>
                  <a:pt x="517863" y="558966"/>
                </a:lnTo>
                <a:lnTo>
                  <a:pt x="536011" y="542184"/>
                </a:lnTo>
                <a:lnTo>
                  <a:pt x="553833" y="534982"/>
                </a:lnTo>
                <a:lnTo>
                  <a:pt x="571981" y="518550"/>
                </a:lnTo>
                <a:lnTo>
                  <a:pt x="589793" y="495605"/>
                </a:lnTo>
                <a:lnTo>
                  <a:pt x="607952" y="472648"/>
                </a:lnTo>
                <a:lnTo>
                  <a:pt x="626101" y="449365"/>
                </a:lnTo>
                <a:lnTo>
                  <a:pt x="643911" y="425731"/>
                </a:lnTo>
                <a:lnTo>
                  <a:pt x="662059" y="405867"/>
                </a:lnTo>
                <a:lnTo>
                  <a:pt x="679869" y="387369"/>
                </a:lnTo>
                <a:lnTo>
                  <a:pt x="698028" y="374694"/>
                </a:lnTo>
                <a:lnTo>
                  <a:pt x="715839" y="359627"/>
                </a:lnTo>
                <a:lnTo>
                  <a:pt x="733986" y="351749"/>
                </a:lnTo>
                <a:lnTo>
                  <a:pt x="751796" y="346276"/>
                </a:lnTo>
                <a:lnTo>
                  <a:pt x="769946" y="338048"/>
                </a:lnTo>
                <a:lnTo>
                  <a:pt x="788106" y="322980"/>
                </a:lnTo>
                <a:lnTo>
                  <a:pt x="805916" y="314076"/>
                </a:lnTo>
                <a:lnTo>
                  <a:pt x="824064" y="304144"/>
                </a:lnTo>
                <a:lnTo>
                  <a:pt x="841874" y="284956"/>
                </a:lnTo>
                <a:lnTo>
                  <a:pt x="860022" y="263038"/>
                </a:lnTo>
                <a:lnTo>
                  <a:pt x="877832" y="242498"/>
                </a:lnTo>
                <a:lnTo>
                  <a:pt x="895992" y="217487"/>
                </a:lnTo>
                <a:lnTo>
                  <a:pt x="913801" y="211663"/>
                </a:lnTo>
                <a:lnTo>
                  <a:pt x="931949" y="222622"/>
                </a:lnTo>
                <a:lnTo>
                  <a:pt x="950111" y="207905"/>
                </a:lnTo>
                <a:lnTo>
                  <a:pt x="967920" y="190434"/>
                </a:lnTo>
                <a:lnTo>
                  <a:pt x="986068" y="175367"/>
                </a:lnTo>
                <a:lnTo>
                  <a:pt x="1003879" y="175367"/>
                </a:lnTo>
                <a:lnTo>
                  <a:pt x="1022026" y="161315"/>
                </a:lnTo>
                <a:lnTo>
                  <a:pt x="1039849" y="191799"/>
                </a:lnTo>
                <a:lnTo>
                  <a:pt x="1057997" y="189407"/>
                </a:lnTo>
                <a:lnTo>
                  <a:pt x="1075806" y="195919"/>
                </a:lnTo>
                <a:lnTo>
                  <a:pt x="1093954" y="161315"/>
                </a:lnTo>
                <a:lnTo>
                  <a:pt x="1112103" y="167489"/>
                </a:lnTo>
                <a:lnTo>
                  <a:pt x="1129924" y="193177"/>
                </a:lnTo>
                <a:lnTo>
                  <a:pt x="1148073" y="165423"/>
                </a:lnTo>
                <a:lnTo>
                  <a:pt x="1165884" y="134600"/>
                </a:lnTo>
                <a:lnTo>
                  <a:pt x="1184032" y="122614"/>
                </a:lnTo>
                <a:lnTo>
                  <a:pt x="1201841" y="113371"/>
                </a:lnTo>
                <a:lnTo>
                  <a:pt x="1220002" y="137005"/>
                </a:lnTo>
                <a:lnTo>
                  <a:pt x="1237812" y="102062"/>
                </a:lnTo>
                <a:lnTo>
                  <a:pt x="1255960" y="115763"/>
                </a:lnTo>
                <a:lnTo>
                  <a:pt x="1274109" y="121587"/>
                </a:lnTo>
                <a:lnTo>
                  <a:pt x="1291919" y="158922"/>
                </a:lnTo>
                <a:lnTo>
                  <a:pt x="1310079" y="151733"/>
                </a:lnTo>
                <a:lnTo>
                  <a:pt x="1327889" y="136666"/>
                </a:lnTo>
                <a:lnTo>
                  <a:pt x="1346037" y="130154"/>
                </a:lnTo>
                <a:lnTo>
                  <a:pt x="1363847" y="102412"/>
                </a:lnTo>
                <a:lnTo>
                  <a:pt x="1381995" y="83225"/>
                </a:lnTo>
                <a:lnTo>
                  <a:pt x="1399817" y="78778"/>
                </a:lnTo>
                <a:lnTo>
                  <a:pt x="1417965" y="54806"/>
                </a:lnTo>
                <a:lnTo>
                  <a:pt x="1436112" y="84264"/>
                </a:lnTo>
                <a:lnTo>
                  <a:pt x="1453922" y="78778"/>
                </a:lnTo>
                <a:lnTo>
                  <a:pt x="1472084" y="104128"/>
                </a:lnTo>
                <a:lnTo>
                  <a:pt x="1489892" y="71927"/>
                </a:lnTo>
                <a:lnTo>
                  <a:pt x="1508041" y="32200"/>
                </a:lnTo>
                <a:lnTo>
                  <a:pt x="1525852" y="12674"/>
                </a:lnTo>
                <a:lnTo>
                  <a:pt x="1543999" y="63023"/>
                </a:lnTo>
                <a:lnTo>
                  <a:pt x="1561822" y="97615"/>
                </a:lnTo>
                <a:lnTo>
                  <a:pt x="1579970" y="79805"/>
                </a:lnTo>
                <a:lnTo>
                  <a:pt x="1598118" y="97615"/>
                </a:lnTo>
                <a:lnTo>
                  <a:pt x="1615927" y="81859"/>
                </a:lnTo>
                <a:lnTo>
                  <a:pt x="1634075" y="92480"/>
                </a:lnTo>
                <a:lnTo>
                  <a:pt x="1651897" y="103101"/>
                </a:lnTo>
                <a:lnTo>
                  <a:pt x="1670047" y="103101"/>
                </a:lnTo>
                <a:lnTo>
                  <a:pt x="1687857" y="23971"/>
                </a:lnTo>
                <a:lnTo>
                  <a:pt x="1706017" y="58226"/>
                </a:lnTo>
                <a:lnTo>
                  <a:pt x="1723815" y="105493"/>
                </a:lnTo>
                <a:lnTo>
                  <a:pt x="1741975" y="33565"/>
                </a:lnTo>
                <a:lnTo>
                  <a:pt x="1760123" y="88372"/>
                </a:lnTo>
                <a:lnTo>
                  <a:pt x="1777933" y="61307"/>
                </a:lnTo>
                <a:lnTo>
                  <a:pt x="1796094" y="83225"/>
                </a:lnTo>
                <a:lnTo>
                  <a:pt x="1813891" y="91791"/>
                </a:lnTo>
                <a:lnTo>
                  <a:pt x="1832052" y="87683"/>
                </a:lnTo>
                <a:lnTo>
                  <a:pt x="1849862" y="64738"/>
                </a:lnTo>
                <a:lnTo>
                  <a:pt x="1868010" y="62334"/>
                </a:lnTo>
                <a:lnTo>
                  <a:pt x="1885820" y="76386"/>
                </a:lnTo>
                <a:lnTo>
                  <a:pt x="1903967" y="108574"/>
                </a:lnTo>
                <a:lnTo>
                  <a:pt x="1922127" y="89737"/>
                </a:lnTo>
                <a:lnTo>
                  <a:pt x="1939938" y="51375"/>
                </a:lnTo>
                <a:lnTo>
                  <a:pt x="1958086" y="56510"/>
                </a:lnTo>
                <a:lnTo>
                  <a:pt x="1975895" y="32888"/>
                </a:lnTo>
                <a:lnTo>
                  <a:pt x="1994057" y="0"/>
                </a:lnTo>
                <a:lnTo>
                  <a:pt x="2011865" y="106858"/>
                </a:lnTo>
                <a:lnTo>
                  <a:pt x="2030013" y="173301"/>
                </a:lnTo>
                <a:lnTo>
                  <a:pt x="2047825" y="22606"/>
                </a:lnTo>
                <a:lnTo>
                  <a:pt x="2065972" y="97966"/>
                </a:lnTo>
                <a:lnTo>
                  <a:pt x="2084132" y="55483"/>
                </a:lnTo>
                <a:lnTo>
                  <a:pt x="2101943" y="62684"/>
                </a:lnTo>
                <a:lnTo>
                  <a:pt x="2120091" y="53767"/>
                </a:lnTo>
                <a:lnTo>
                  <a:pt x="2137900" y="41793"/>
                </a:lnTo>
                <a:lnTo>
                  <a:pt x="2156061" y="62684"/>
                </a:lnTo>
                <a:lnTo>
                  <a:pt x="2173870" y="22606"/>
                </a:lnTo>
                <a:lnTo>
                  <a:pt x="2192020" y="38700"/>
                </a:lnTo>
                <a:lnTo>
                  <a:pt x="2209830" y="85629"/>
                </a:lnTo>
                <a:lnTo>
                  <a:pt x="2227990" y="93507"/>
                </a:lnTo>
                <a:lnTo>
                  <a:pt x="2246138" y="84264"/>
                </a:lnTo>
                <a:lnTo>
                  <a:pt x="2263948" y="13701"/>
                </a:lnTo>
                <a:lnTo>
                  <a:pt x="2282096" y="101723"/>
                </a:lnTo>
                <a:lnTo>
                  <a:pt x="2299906" y="82886"/>
                </a:lnTo>
                <a:lnTo>
                  <a:pt x="2318065" y="132208"/>
                </a:lnTo>
                <a:lnTo>
                  <a:pt x="2335864" y="52402"/>
                </a:lnTo>
                <a:lnTo>
                  <a:pt x="2354025" y="19525"/>
                </a:lnTo>
                <a:lnTo>
                  <a:pt x="2371833" y="116802"/>
                </a:lnTo>
                <a:lnTo>
                  <a:pt x="2389981" y="83913"/>
                </a:lnTo>
                <a:lnTo>
                  <a:pt x="2408143" y="62684"/>
                </a:lnTo>
                <a:lnTo>
                  <a:pt x="2425941" y="91103"/>
                </a:lnTo>
                <a:lnTo>
                  <a:pt x="2444100" y="125019"/>
                </a:lnTo>
                <a:lnTo>
                  <a:pt x="2461910" y="153787"/>
                </a:lnTo>
                <a:lnTo>
                  <a:pt x="2480059" y="68846"/>
                </a:lnTo>
                <a:lnTo>
                  <a:pt x="2497868" y="114398"/>
                </a:lnTo>
                <a:lnTo>
                  <a:pt x="2516028" y="106520"/>
                </a:lnTo>
                <a:lnTo>
                  <a:pt x="2533838" y="171259"/>
                </a:lnTo>
                <a:lnTo>
                  <a:pt x="2551986" y="69185"/>
                </a:lnTo>
                <a:lnTo>
                  <a:pt x="2570135" y="32538"/>
                </a:lnTo>
                <a:lnTo>
                  <a:pt x="2587957" y="39051"/>
                </a:lnTo>
                <a:lnTo>
                  <a:pt x="2606105" y="111317"/>
                </a:lnTo>
                <a:lnTo>
                  <a:pt x="2623915" y="73981"/>
                </a:lnTo>
                <a:lnTo>
                  <a:pt x="2642064" y="29119"/>
                </a:lnTo>
                <a:lnTo>
                  <a:pt x="2659873" y="66442"/>
                </a:lnTo>
                <a:lnTo>
                  <a:pt x="2678034" y="129803"/>
                </a:lnTo>
                <a:lnTo>
                  <a:pt x="2695843" y="124668"/>
                </a:lnTo>
                <a:lnTo>
                  <a:pt x="2713992" y="100696"/>
                </a:lnTo>
                <a:lnTo>
                  <a:pt x="2732141" y="155503"/>
                </a:lnTo>
                <a:lnTo>
                  <a:pt x="2749961" y="107547"/>
                </a:lnTo>
                <a:lnTo>
                  <a:pt x="2768111" y="126384"/>
                </a:lnTo>
                <a:lnTo>
                  <a:pt x="2785920" y="99669"/>
                </a:lnTo>
                <a:lnTo>
                  <a:pt x="2804069" y="80494"/>
                </a:lnTo>
                <a:lnTo>
                  <a:pt x="2821878" y="39389"/>
                </a:lnTo>
                <a:lnTo>
                  <a:pt x="2840038" y="217487"/>
                </a:lnTo>
                <a:lnTo>
                  <a:pt x="2857837" y="170908"/>
                </a:lnTo>
                <a:lnTo>
                  <a:pt x="2875996" y="94872"/>
                </a:lnTo>
                <a:lnTo>
                  <a:pt x="2894146" y="90426"/>
                </a:lnTo>
                <a:lnTo>
                  <a:pt x="2911954" y="143505"/>
                </a:lnTo>
                <a:lnTo>
                  <a:pt x="2930115" y="134950"/>
                </a:lnTo>
                <a:lnTo>
                  <a:pt x="2947926" y="217487"/>
                </a:lnTo>
                <a:lnTo>
                  <a:pt x="2966073" y="133923"/>
                </a:lnTo>
                <a:lnTo>
                  <a:pt x="2983883" y="134950"/>
                </a:lnTo>
                <a:lnTo>
                  <a:pt x="3002031" y="125695"/>
                </a:lnTo>
                <a:lnTo>
                  <a:pt x="3019854" y="193853"/>
                </a:lnTo>
                <a:lnTo>
                  <a:pt x="3038001" y="134600"/>
                </a:lnTo>
                <a:lnTo>
                  <a:pt x="3056149" y="168854"/>
                </a:lnTo>
                <a:lnTo>
                  <a:pt x="3073959" y="153099"/>
                </a:lnTo>
                <a:lnTo>
                  <a:pt x="3092109" y="152422"/>
                </a:lnTo>
                <a:lnTo>
                  <a:pt x="3109931" y="122964"/>
                </a:lnTo>
                <a:lnTo>
                  <a:pt x="3128078" y="258930"/>
                </a:lnTo>
                <a:lnTo>
                  <a:pt x="3145888" y="255161"/>
                </a:lnTo>
                <a:lnTo>
                  <a:pt x="3164036" y="296266"/>
                </a:lnTo>
                <a:lnTo>
                  <a:pt x="3181846" y="339075"/>
                </a:lnTo>
                <a:lnTo>
                  <a:pt x="3200006" y="330858"/>
                </a:lnTo>
                <a:lnTo>
                  <a:pt x="3218155" y="326412"/>
                </a:lnTo>
                <a:lnTo>
                  <a:pt x="3235964" y="325723"/>
                </a:lnTo>
                <a:lnTo>
                  <a:pt x="3254124" y="323669"/>
                </a:lnTo>
                <a:lnTo>
                  <a:pt x="3271936" y="345587"/>
                </a:lnTo>
                <a:lnTo>
                  <a:pt x="3290083" y="370248"/>
                </a:lnTo>
                <a:lnTo>
                  <a:pt x="3307892" y="394570"/>
                </a:lnTo>
                <a:lnTo>
                  <a:pt x="3326041" y="384976"/>
                </a:lnTo>
                <a:lnTo>
                  <a:pt x="3343851" y="437717"/>
                </a:lnTo>
                <a:lnTo>
                  <a:pt x="3362012" y="413407"/>
                </a:lnTo>
                <a:lnTo>
                  <a:pt x="3380159" y="448676"/>
                </a:lnTo>
                <a:lnTo>
                  <a:pt x="3397969" y="461689"/>
                </a:lnTo>
                <a:lnTo>
                  <a:pt x="3416117" y="508956"/>
                </a:lnTo>
                <a:lnTo>
                  <a:pt x="3433927" y="497997"/>
                </a:lnTo>
                <a:lnTo>
                  <a:pt x="3452087" y="485661"/>
                </a:lnTo>
                <a:lnTo>
                  <a:pt x="3469899" y="543899"/>
                </a:lnTo>
                <a:lnTo>
                  <a:pt x="3488046" y="556562"/>
                </a:lnTo>
                <a:lnTo>
                  <a:pt x="3505857" y="551089"/>
                </a:lnTo>
                <a:lnTo>
                  <a:pt x="3524004" y="550738"/>
                </a:lnTo>
                <a:lnTo>
                  <a:pt x="3542164" y="595613"/>
                </a:lnTo>
                <a:lnTo>
                  <a:pt x="3559975" y="569575"/>
                </a:lnTo>
                <a:lnTo>
                  <a:pt x="3578122" y="577115"/>
                </a:lnTo>
                <a:lnTo>
                  <a:pt x="3595932" y="595275"/>
                </a:lnTo>
                <a:lnTo>
                  <a:pt x="3614080" y="562386"/>
                </a:lnTo>
                <a:lnTo>
                  <a:pt x="3631903" y="643895"/>
                </a:lnTo>
                <a:lnTo>
                  <a:pt x="3650050" y="620612"/>
                </a:lnTo>
                <a:lnTo>
                  <a:pt x="3667860" y="678500"/>
                </a:lnTo>
                <a:lnTo>
                  <a:pt x="3686022" y="671649"/>
                </a:lnTo>
                <a:lnTo>
                  <a:pt x="3704169" y="674041"/>
                </a:lnTo>
                <a:lnTo>
                  <a:pt x="3721979" y="663433"/>
                </a:lnTo>
                <a:lnTo>
                  <a:pt x="3740127" y="663083"/>
                </a:lnTo>
                <a:lnTo>
                  <a:pt x="3757937" y="686378"/>
                </a:lnTo>
                <a:lnTo>
                  <a:pt x="3776098" y="677123"/>
                </a:lnTo>
                <a:lnTo>
                  <a:pt x="3793908" y="674041"/>
                </a:lnTo>
                <a:lnTo>
                  <a:pt x="3812055" y="701783"/>
                </a:lnTo>
                <a:lnTo>
                  <a:pt x="3829866" y="690136"/>
                </a:lnTo>
                <a:lnTo>
                  <a:pt x="3848013" y="715485"/>
                </a:lnTo>
                <a:lnTo>
                  <a:pt x="3866174" y="749389"/>
                </a:lnTo>
                <a:lnTo>
                  <a:pt x="3883985" y="712066"/>
                </a:lnTo>
                <a:lnTo>
                  <a:pt x="3902132" y="708634"/>
                </a:lnTo>
                <a:lnTo>
                  <a:pt x="3919942" y="732956"/>
                </a:lnTo>
                <a:lnTo>
                  <a:pt x="3938090" y="753509"/>
                </a:lnTo>
                <a:lnTo>
                  <a:pt x="3955900" y="746658"/>
                </a:lnTo>
                <a:lnTo>
                  <a:pt x="3974061" y="755901"/>
                </a:lnTo>
                <a:lnTo>
                  <a:pt x="3991871" y="760698"/>
                </a:lnTo>
                <a:lnTo>
                  <a:pt x="4010018" y="759333"/>
                </a:lnTo>
                <a:lnTo>
                  <a:pt x="4028180" y="760698"/>
                </a:lnTo>
                <a:lnTo>
                  <a:pt x="4045990" y="765495"/>
                </a:lnTo>
                <a:lnTo>
                  <a:pt x="4064138" y="764806"/>
                </a:lnTo>
                <a:lnTo>
                  <a:pt x="4081948" y="769603"/>
                </a:lnTo>
                <a:lnTo>
                  <a:pt x="4100095" y="778846"/>
                </a:lnTo>
                <a:lnTo>
                  <a:pt x="4117917" y="773373"/>
                </a:lnTo>
                <a:lnTo>
                  <a:pt x="4136065" y="784670"/>
                </a:lnTo>
                <a:lnTo>
                  <a:pt x="4153876" y="770968"/>
                </a:lnTo>
                <a:lnTo>
                  <a:pt x="4172023" y="765833"/>
                </a:lnTo>
                <a:lnTo>
                  <a:pt x="4190172" y="767887"/>
                </a:lnTo>
                <a:lnTo>
                  <a:pt x="4207994" y="811046"/>
                </a:lnTo>
                <a:lnTo>
                  <a:pt x="4639890" y="811046"/>
                </a:lnTo>
              </a:path>
            </a:pathLst>
          </a:custGeom>
          <a:ln w="10275">
            <a:solidFill>
              <a:srgbClr val="00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247845" y="5078641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247845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157036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06591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975097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88428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93480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425020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606853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788697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970532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334210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15736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697569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879403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243082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424916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606750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788593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152272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334105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515939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697784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061463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243296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425130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606975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247845" y="4301666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247845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157036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06591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975097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8428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793480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425020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606853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788697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970532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334210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515736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697569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879403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243082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424916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606750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788593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152272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334105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515939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697784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061463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243296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425130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606975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247845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247845" y="5060208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147900" y="500460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20"/>
                </a:lnTo>
                <a:lnTo>
                  <a:pt x="3769" y="16106"/>
                </a:lnTo>
                <a:lnTo>
                  <a:pt x="0" y="35970"/>
                </a:lnTo>
                <a:lnTo>
                  <a:pt x="0" y="47955"/>
                </a:lnTo>
                <a:lnTo>
                  <a:pt x="3769" y="68158"/>
                </a:lnTo>
                <a:lnTo>
                  <a:pt x="11986" y="80156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80156"/>
                </a:lnTo>
                <a:lnTo>
                  <a:pt x="51726" y="68158"/>
                </a:lnTo>
                <a:lnTo>
                  <a:pt x="55822" y="47955"/>
                </a:lnTo>
                <a:lnTo>
                  <a:pt x="55822" y="35970"/>
                </a:lnTo>
                <a:lnTo>
                  <a:pt x="51726" y="16106"/>
                </a:lnTo>
                <a:lnTo>
                  <a:pt x="43848" y="4120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247845" y="4872241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038617" y="4840502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23970" y="0"/>
                </a:moveTo>
                <a:lnTo>
                  <a:pt x="11986" y="4108"/>
                </a:lnTo>
                <a:lnTo>
                  <a:pt x="4108" y="16106"/>
                </a:lnTo>
                <a:lnTo>
                  <a:pt x="0" y="36308"/>
                </a:lnTo>
                <a:lnTo>
                  <a:pt x="0" y="48294"/>
                </a:lnTo>
                <a:lnTo>
                  <a:pt x="4108" y="68158"/>
                </a:lnTo>
                <a:lnTo>
                  <a:pt x="11986" y="80144"/>
                </a:lnTo>
                <a:lnTo>
                  <a:pt x="23970" y="84264"/>
                </a:lnTo>
                <a:lnTo>
                  <a:pt x="31850" y="84264"/>
                </a:lnTo>
                <a:lnTo>
                  <a:pt x="44173" y="80144"/>
                </a:lnTo>
                <a:lnTo>
                  <a:pt x="52051" y="68158"/>
                </a:lnTo>
                <a:lnTo>
                  <a:pt x="56160" y="48294"/>
                </a:lnTo>
                <a:lnTo>
                  <a:pt x="56160" y="36308"/>
                </a:lnTo>
                <a:lnTo>
                  <a:pt x="52051" y="16106"/>
                </a:lnTo>
                <a:lnTo>
                  <a:pt x="44173" y="4108"/>
                </a:lnTo>
                <a:lnTo>
                  <a:pt x="31850" y="0"/>
                </a:lnTo>
                <a:lnTo>
                  <a:pt x="2397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114891" y="4907593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8228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147900" y="4840502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6308"/>
                </a:lnTo>
                <a:lnTo>
                  <a:pt x="7877" y="32200"/>
                </a:lnTo>
                <a:lnTo>
                  <a:pt x="19863" y="28092"/>
                </a:lnTo>
                <a:lnTo>
                  <a:pt x="31848" y="28092"/>
                </a:lnTo>
                <a:lnTo>
                  <a:pt x="43848" y="32200"/>
                </a:lnTo>
                <a:lnTo>
                  <a:pt x="51726" y="40078"/>
                </a:lnTo>
                <a:lnTo>
                  <a:pt x="55822" y="52064"/>
                </a:lnTo>
                <a:lnTo>
                  <a:pt x="55822" y="60280"/>
                </a:lnTo>
                <a:lnTo>
                  <a:pt x="51726" y="72266"/>
                </a:lnTo>
                <a:lnTo>
                  <a:pt x="43848" y="80144"/>
                </a:lnTo>
                <a:lnTo>
                  <a:pt x="31848" y="84264"/>
                </a:lnTo>
                <a:lnTo>
                  <a:pt x="19863" y="84264"/>
                </a:lnTo>
                <a:lnTo>
                  <a:pt x="7877" y="80144"/>
                </a:lnTo>
                <a:lnTo>
                  <a:pt x="3769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247845" y="4684263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049513" y="4652536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4"/>
                </a:moveTo>
                <a:lnTo>
                  <a:pt x="7876" y="11985"/>
                </a:lnTo>
                <a:lnTo>
                  <a:pt x="19863" y="0"/>
                </a:lnTo>
                <a:lnTo>
                  <a:pt x="19863" y="8425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114891" y="4719616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20"/>
                </a:lnTo>
                <a:lnTo>
                  <a:pt x="4120" y="8228"/>
                </a:lnTo>
                <a:lnTo>
                  <a:pt x="8229" y="4120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147900" y="4652536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08"/>
                </a:lnTo>
                <a:lnTo>
                  <a:pt x="3769" y="16094"/>
                </a:lnTo>
                <a:lnTo>
                  <a:pt x="0" y="35957"/>
                </a:lnTo>
                <a:lnTo>
                  <a:pt x="0" y="47943"/>
                </a:lnTo>
                <a:lnTo>
                  <a:pt x="3769" y="68158"/>
                </a:lnTo>
                <a:lnTo>
                  <a:pt x="11986" y="80144"/>
                </a:lnTo>
                <a:lnTo>
                  <a:pt x="23982" y="84252"/>
                </a:lnTo>
                <a:lnTo>
                  <a:pt x="31848" y="84252"/>
                </a:lnTo>
                <a:lnTo>
                  <a:pt x="43848" y="80144"/>
                </a:lnTo>
                <a:lnTo>
                  <a:pt x="51726" y="68158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6094"/>
                </a:lnTo>
                <a:lnTo>
                  <a:pt x="43848" y="4108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247845" y="4496286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049513" y="4464559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106"/>
                </a:moveTo>
                <a:lnTo>
                  <a:pt x="7876" y="11985"/>
                </a:lnTo>
                <a:lnTo>
                  <a:pt x="19863" y="0"/>
                </a:lnTo>
                <a:lnTo>
                  <a:pt x="19863" y="8425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114891" y="4531649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8216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147900" y="4464559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5957"/>
                </a:lnTo>
                <a:lnTo>
                  <a:pt x="7877" y="32200"/>
                </a:lnTo>
                <a:lnTo>
                  <a:pt x="19863" y="28080"/>
                </a:lnTo>
                <a:lnTo>
                  <a:pt x="31848" y="28080"/>
                </a:lnTo>
                <a:lnTo>
                  <a:pt x="43848" y="32200"/>
                </a:lnTo>
                <a:lnTo>
                  <a:pt x="51726" y="40078"/>
                </a:lnTo>
                <a:lnTo>
                  <a:pt x="55822" y="52064"/>
                </a:lnTo>
                <a:lnTo>
                  <a:pt x="55822" y="59941"/>
                </a:lnTo>
                <a:lnTo>
                  <a:pt x="51726" y="71927"/>
                </a:lnTo>
                <a:lnTo>
                  <a:pt x="43848" y="80144"/>
                </a:lnTo>
                <a:lnTo>
                  <a:pt x="31848" y="84252"/>
                </a:lnTo>
                <a:lnTo>
                  <a:pt x="19863" y="84252"/>
                </a:lnTo>
                <a:lnTo>
                  <a:pt x="7877" y="80144"/>
                </a:lnTo>
                <a:lnTo>
                  <a:pt x="3769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247845" y="4966218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247845" y="4778252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247845" y="4590274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247845" y="4402308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793480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715634" y="5060208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715634" y="4872241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715634" y="4684263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715634" y="4496286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754549" y="4966218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754549" y="4778252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754549" y="4590274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754549" y="4402308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247845" y="4347308"/>
            <a:ext cx="4218132" cy="713254"/>
          </a:xfrm>
          <a:custGeom>
            <a:avLst/>
            <a:gdLst/>
            <a:ahLst/>
            <a:cxnLst/>
            <a:rect l="l" t="t" r="r" b="b"/>
            <a:pathLst>
              <a:path w="4639945" h="808354">
                <a:moveTo>
                  <a:pt x="0" y="807953"/>
                </a:moveTo>
                <a:lnTo>
                  <a:pt x="50009" y="52051"/>
                </a:lnTo>
                <a:lnTo>
                  <a:pt x="67820" y="21917"/>
                </a:lnTo>
                <a:lnTo>
                  <a:pt x="85968" y="57537"/>
                </a:lnTo>
                <a:lnTo>
                  <a:pt x="104128" y="67131"/>
                </a:lnTo>
                <a:lnTo>
                  <a:pt x="121938" y="98630"/>
                </a:lnTo>
                <a:lnTo>
                  <a:pt x="140085" y="139735"/>
                </a:lnTo>
                <a:lnTo>
                  <a:pt x="157896" y="129803"/>
                </a:lnTo>
                <a:lnTo>
                  <a:pt x="176057" y="126033"/>
                </a:lnTo>
                <a:lnTo>
                  <a:pt x="193866" y="144194"/>
                </a:lnTo>
                <a:lnTo>
                  <a:pt x="212015" y="131857"/>
                </a:lnTo>
                <a:lnTo>
                  <a:pt x="229825" y="140762"/>
                </a:lnTo>
                <a:lnTo>
                  <a:pt x="247973" y="136316"/>
                </a:lnTo>
                <a:lnTo>
                  <a:pt x="265783" y="131169"/>
                </a:lnTo>
                <a:lnTo>
                  <a:pt x="283942" y="110628"/>
                </a:lnTo>
                <a:lnTo>
                  <a:pt x="302091" y="85629"/>
                </a:lnTo>
                <a:lnTo>
                  <a:pt x="319900" y="78428"/>
                </a:lnTo>
                <a:lnTo>
                  <a:pt x="338049" y="70212"/>
                </a:lnTo>
                <a:lnTo>
                  <a:pt x="355859" y="71577"/>
                </a:lnTo>
                <a:lnTo>
                  <a:pt x="374020" y="73293"/>
                </a:lnTo>
                <a:lnTo>
                  <a:pt x="391830" y="72266"/>
                </a:lnTo>
                <a:lnTo>
                  <a:pt x="409977" y="66780"/>
                </a:lnTo>
                <a:lnTo>
                  <a:pt x="427788" y="70550"/>
                </a:lnTo>
                <a:lnTo>
                  <a:pt x="445936" y="57875"/>
                </a:lnTo>
                <a:lnTo>
                  <a:pt x="464095" y="9593"/>
                </a:lnTo>
                <a:lnTo>
                  <a:pt x="481906" y="9931"/>
                </a:lnTo>
                <a:lnTo>
                  <a:pt x="500053" y="19175"/>
                </a:lnTo>
                <a:lnTo>
                  <a:pt x="517863" y="0"/>
                </a:lnTo>
                <a:lnTo>
                  <a:pt x="536011" y="29795"/>
                </a:lnTo>
                <a:lnTo>
                  <a:pt x="553833" y="41443"/>
                </a:lnTo>
                <a:lnTo>
                  <a:pt x="571981" y="38011"/>
                </a:lnTo>
                <a:lnTo>
                  <a:pt x="589793" y="51024"/>
                </a:lnTo>
                <a:lnTo>
                  <a:pt x="607952" y="23971"/>
                </a:lnTo>
                <a:lnTo>
                  <a:pt x="626101" y="57199"/>
                </a:lnTo>
                <a:lnTo>
                  <a:pt x="643911" y="57537"/>
                </a:lnTo>
                <a:lnTo>
                  <a:pt x="662059" y="44862"/>
                </a:lnTo>
                <a:lnTo>
                  <a:pt x="679869" y="73293"/>
                </a:lnTo>
                <a:lnTo>
                  <a:pt x="698028" y="72604"/>
                </a:lnTo>
                <a:lnTo>
                  <a:pt x="715839" y="83913"/>
                </a:lnTo>
                <a:lnTo>
                  <a:pt x="733986" y="83563"/>
                </a:lnTo>
                <a:lnTo>
                  <a:pt x="751796" y="85967"/>
                </a:lnTo>
                <a:lnTo>
                  <a:pt x="769946" y="86644"/>
                </a:lnTo>
                <a:lnTo>
                  <a:pt x="788106" y="84940"/>
                </a:lnTo>
                <a:lnTo>
                  <a:pt x="805916" y="85967"/>
                </a:lnTo>
                <a:lnTo>
                  <a:pt x="824064" y="89387"/>
                </a:lnTo>
                <a:lnTo>
                  <a:pt x="841874" y="89049"/>
                </a:lnTo>
                <a:lnTo>
                  <a:pt x="860022" y="92468"/>
                </a:lnTo>
                <a:lnTo>
                  <a:pt x="877832" y="91791"/>
                </a:lnTo>
                <a:lnTo>
                  <a:pt x="895992" y="97953"/>
                </a:lnTo>
                <a:lnTo>
                  <a:pt x="913801" y="98980"/>
                </a:lnTo>
                <a:lnTo>
                  <a:pt x="931949" y="98980"/>
                </a:lnTo>
                <a:lnTo>
                  <a:pt x="950111" y="98292"/>
                </a:lnTo>
                <a:lnTo>
                  <a:pt x="967920" y="98980"/>
                </a:lnTo>
                <a:lnTo>
                  <a:pt x="986068" y="95899"/>
                </a:lnTo>
                <a:lnTo>
                  <a:pt x="1003879" y="97265"/>
                </a:lnTo>
                <a:lnTo>
                  <a:pt x="1022026" y="93157"/>
                </a:lnTo>
                <a:lnTo>
                  <a:pt x="1039849" y="96588"/>
                </a:lnTo>
                <a:lnTo>
                  <a:pt x="1057997" y="90414"/>
                </a:lnTo>
                <a:lnTo>
                  <a:pt x="1075806" y="94184"/>
                </a:lnTo>
                <a:lnTo>
                  <a:pt x="1093954" y="95211"/>
                </a:lnTo>
                <a:lnTo>
                  <a:pt x="1112103" y="90764"/>
                </a:lnTo>
                <a:lnTo>
                  <a:pt x="1129924" y="92818"/>
                </a:lnTo>
                <a:lnTo>
                  <a:pt x="1148073" y="96926"/>
                </a:lnTo>
                <a:lnTo>
                  <a:pt x="1165884" y="93157"/>
                </a:lnTo>
                <a:lnTo>
                  <a:pt x="1184032" y="93157"/>
                </a:lnTo>
                <a:lnTo>
                  <a:pt x="1201841" y="91441"/>
                </a:lnTo>
                <a:lnTo>
                  <a:pt x="1220002" y="88022"/>
                </a:lnTo>
                <a:lnTo>
                  <a:pt x="1237812" y="83225"/>
                </a:lnTo>
                <a:lnTo>
                  <a:pt x="1255960" y="83913"/>
                </a:lnTo>
                <a:lnTo>
                  <a:pt x="1274109" y="86644"/>
                </a:lnTo>
                <a:lnTo>
                  <a:pt x="1291919" y="85629"/>
                </a:lnTo>
                <a:lnTo>
                  <a:pt x="1310079" y="85279"/>
                </a:lnTo>
                <a:lnTo>
                  <a:pt x="1327889" y="83563"/>
                </a:lnTo>
                <a:lnTo>
                  <a:pt x="1346037" y="82536"/>
                </a:lnTo>
                <a:lnTo>
                  <a:pt x="1363847" y="83913"/>
                </a:lnTo>
                <a:lnTo>
                  <a:pt x="1381995" y="77751"/>
                </a:lnTo>
                <a:lnTo>
                  <a:pt x="1399817" y="81171"/>
                </a:lnTo>
                <a:lnTo>
                  <a:pt x="1417965" y="85967"/>
                </a:lnTo>
                <a:lnTo>
                  <a:pt x="1436112" y="85629"/>
                </a:lnTo>
                <a:lnTo>
                  <a:pt x="1453922" y="90076"/>
                </a:lnTo>
                <a:lnTo>
                  <a:pt x="1472084" y="81171"/>
                </a:lnTo>
                <a:lnTo>
                  <a:pt x="1489892" y="83563"/>
                </a:lnTo>
                <a:lnTo>
                  <a:pt x="1508041" y="82886"/>
                </a:lnTo>
                <a:lnTo>
                  <a:pt x="1525852" y="82198"/>
                </a:lnTo>
                <a:lnTo>
                  <a:pt x="1543999" y="87671"/>
                </a:lnTo>
                <a:lnTo>
                  <a:pt x="1561822" y="91103"/>
                </a:lnTo>
                <a:lnTo>
                  <a:pt x="1579970" y="84940"/>
                </a:lnTo>
                <a:lnTo>
                  <a:pt x="1598118" y="85967"/>
                </a:lnTo>
                <a:lnTo>
                  <a:pt x="1615927" y="79805"/>
                </a:lnTo>
                <a:lnTo>
                  <a:pt x="1634075" y="81171"/>
                </a:lnTo>
                <a:lnTo>
                  <a:pt x="1651897" y="81847"/>
                </a:lnTo>
                <a:lnTo>
                  <a:pt x="1670047" y="80832"/>
                </a:lnTo>
                <a:lnTo>
                  <a:pt x="1687857" y="82536"/>
                </a:lnTo>
                <a:lnTo>
                  <a:pt x="1706017" y="77401"/>
                </a:lnTo>
                <a:lnTo>
                  <a:pt x="1723815" y="79805"/>
                </a:lnTo>
                <a:lnTo>
                  <a:pt x="1741975" y="81847"/>
                </a:lnTo>
                <a:lnTo>
                  <a:pt x="1760123" y="83225"/>
                </a:lnTo>
                <a:lnTo>
                  <a:pt x="1777933" y="78428"/>
                </a:lnTo>
                <a:lnTo>
                  <a:pt x="1796094" y="83225"/>
                </a:lnTo>
                <a:lnTo>
                  <a:pt x="1813891" y="83563"/>
                </a:lnTo>
                <a:lnTo>
                  <a:pt x="1832052" y="84252"/>
                </a:lnTo>
                <a:lnTo>
                  <a:pt x="1849862" y="84590"/>
                </a:lnTo>
                <a:lnTo>
                  <a:pt x="1868010" y="85629"/>
                </a:lnTo>
                <a:lnTo>
                  <a:pt x="1885820" y="86994"/>
                </a:lnTo>
                <a:lnTo>
                  <a:pt x="1903967" y="84252"/>
                </a:lnTo>
                <a:lnTo>
                  <a:pt x="1922127" y="88022"/>
                </a:lnTo>
                <a:lnTo>
                  <a:pt x="1939938" y="82536"/>
                </a:lnTo>
                <a:lnTo>
                  <a:pt x="1958086" y="90076"/>
                </a:lnTo>
                <a:lnTo>
                  <a:pt x="1975895" y="83913"/>
                </a:lnTo>
                <a:lnTo>
                  <a:pt x="1994057" y="84252"/>
                </a:lnTo>
                <a:lnTo>
                  <a:pt x="2011865" y="83913"/>
                </a:lnTo>
                <a:lnTo>
                  <a:pt x="2030013" y="86994"/>
                </a:lnTo>
                <a:lnTo>
                  <a:pt x="2047825" y="82198"/>
                </a:lnTo>
                <a:lnTo>
                  <a:pt x="2065972" y="82536"/>
                </a:lnTo>
                <a:lnTo>
                  <a:pt x="2084132" y="85279"/>
                </a:lnTo>
                <a:lnTo>
                  <a:pt x="2101943" y="86994"/>
                </a:lnTo>
                <a:lnTo>
                  <a:pt x="2120091" y="87333"/>
                </a:lnTo>
                <a:lnTo>
                  <a:pt x="2137900" y="84940"/>
                </a:lnTo>
                <a:lnTo>
                  <a:pt x="2156061" y="82198"/>
                </a:lnTo>
                <a:lnTo>
                  <a:pt x="2173870" y="79117"/>
                </a:lnTo>
                <a:lnTo>
                  <a:pt x="2192020" y="85629"/>
                </a:lnTo>
                <a:lnTo>
                  <a:pt x="2209830" y="84590"/>
                </a:lnTo>
                <a:lnTo>
                  <a:pt x="2227990" y="83225"/>
                </a:lnTo>
                <a:lnTo>
                  <a:pt x="2246138" y="82198"/>
                </a:lnTo>
                <a:lnTo>
                  <a:pt x="2263948" y="81509"/>
                </a:lnTo>
                <a:lnTo>
                  <a:pt x="2282096" y="81509"/>
                </a:lnTo>
                <a:lnTo>
                  <a:pt x="2299906" y="88710"/>
                </a:lnTo>
                <a:lnTo>
                  <a:pt x="2318065" y="82886"/>
                </a:lnTo>
                <a:lnTo>
                  <a:pt x="2335864" y="81847"/>
                </a:lnTo>
                <a:lnTo>
                  <a:pt x="2354025" y="80832"/>
                </a:lnTo>
                <a:lnTo>
                  <a:pt x="2371833" y="84940"/>
                </a:lnTo>
                <a:lnTo>
                  <a:pt x="2389981" y="82886"/>
                </a:lnTo>
                <a:lnTo>
                  <a:pt x="2408143" y="83563"/>
                </a:lnTo>
                <a:lnTo>
                  <a:pt x="2425941" y="86994"/>
                </a:lnTo>
                <a:lnTo>
                  <a:pt x="2444100" y="84252"/>
                </a:lnTo>
                <a:lnTo>
                  <a:pt x="2461910" y="86644"/>
                </a:lnTo>
                <a:lnTo>
                  <a:pt x="2480059" y="84252"/>
                </a:lnTo>
                <a:lnTo>
                  <a:pt x="2497868" y="94522"/>
                </a:lnTo>
                <a:lnTo>
                  <a:pt x="2516028" y="88022"/>
                </a:lnTo>
                <a:lnTo>
                  <a:pt x="2533838" y="88360"/>
                </a:lnTo>
                <a:lnTo>
                  <a:pt x="2551986" y="88710"/>
                </a:lnTo>
                <a:lnTo>
                  <a:pt x="2570135" y="86994"/>
                </a:lnTo>
                <a:lnTo>
                  <a:pt x="2587957" y="88360"/>
                </a:lnTo>
                <a:lnTo>
                  <a:pt x="2606105" y="84590"/>
                </a:lnTo>
                <a:lnTo>
                  <a:pt x="2623915" y="89725"/>
                </a:lnTo>
                <a:lnTo>
                  <a:pt x="2642064" y="84940"/>
                </a:lnTo>
                <a:lnTo>
                  <a:pt x="2659873" y="90076"/>
                </a:lnTo>
                <a:lnTo>
                  <a:pt x="2678034" y="80144"/>
                </a:lnTo>
                <a:lnTo>
                  <a:pt x="2695843" y="87671"/>
                </a:lnTo>
                <a:lnTo>
                  <a:pt x="2713992" y="81847"/>
                </a:lnTo>
                <a:lnTo>
                  <a:pt x="2732141" y="87333"/>
                </a:lnTo>
                <a:lnTo>
                  <a:pt x="2749961" y="83913"/>
                </a:lnTo>
                <a:lnTo>
                  <a:pt x="2768111" y="85279"/>
                </a:lnTo>
                <a:lnTo>
                  <a:pt x="2785920" y="84940"/>
                </a:lnTo>
                <a:lnTo>
                  <a:pt x="2804069" y="84590"/>
                </a:lnTo>
                <a:lnTo>
                  <a:pt x="2821878" y="87333"/>
                </a:lnTo>
                <a:lnTo>
                  <a:pt x="2840038" y="79455"/>
                </a:lnTo>
                <a:lnTo>
                  <a:pt x="2857837" y="86994"/>
                </a:lnTo>
                <a:lnTo>
                  <a:pt x="2875996" y="84252"/>
                </a:lnTo>
                <a:lnTo>
                  <a:pt x="2894146" y="86994"/>
                </a:lnTo>
                <a:lnTo>
                  <a:pt x="2911954" y="82198"/>
                </a:lnTo>
                <a:lnTo>
                  <a:pt x="2930115" y="87333"/>
                </a:lnTo>
                <a:lnTo>
                  <a:pt x="2947926" y="85629"/>
                </a:lnTo>
                <a:lnTo>
                  <a:pt x="2966073" y="82536"/>
                </a:lnTo>
                <a:lnTo>
                  <a:pt x="2983883" y="89049"/>
                </a:lnTo>
                <a:lnTo>
                  <a:pt x="3002031" y="89049"/>
                </a:lnTo>
                <a:lnTo>
                  <a:pt x="3019854" y="84940"/>
                </a:lnTo>
                <a:lnTo>
                  <a:pt x="3038001" y="54456"/>
                </a:lnTo>
                <a:lnTo>
                  <a:pt x="3056149" y="64388"/>
                </a:lnTo>
                <a:lnTo>
                  <a:pt x="3073959" y="96238"/>
                </a:lnTo>
                <a:lnTo>
                  <a:pt x="3092109" y="86644"/>
                </a:lnTo>
                <a:lnTo>
                  <a:pt x="3109931" y="119533"/>
                </a:lnTo>
                <a:lnTo>
                  <a:pt x="3128078" y="186664"/>
                </a:lnTo>
                <a:lnTo>
                  <a:pt x="3145888" y="200366"/>
                </a:lnTo>
                <a:lnTo>
                  <a:pt x="3164036" y="211663"/>
                </a:lnTo>
                <a:lnTo>
                  <a:pt x="3181846" y="209609"/>
                </a:lnTo>
                <a:lnTo>
                  <a:pt x="3200006" y="229123"/>
                </a:lnTo>
                <a:lnTo>
                  <a:pt x="3218155" y="242148"/>
                </a:lnTo>
                <a:lnTo>
                  <a:pt x="3235964" y="241797"/>
                </a:lnTo>
                <a:lnTo>
                  <a:pt x="3254124" y="223649"/>
                </a:lnTo>
                <a:lnTo>
                  <a:pt x="3271936" y="203785"/>
                </a:lnTo>
                <a:lnTo>
                  <a:pt x="3290083" y="217487"/>
                </a:lnTo>
                <a:lnTo>
                  <a:pt x="3307892" y="223649"/>
                </a:lnTo>
                <a:lnTo>
                  <a:pt x="3326041" y="234608"/>
                </a:lnTo>
                <a:lnTo>
                  <a:pt x="3343851" y="241121"/>
                </a:lnTo>
                <a:lnTo>
                  <a:pt x="3362012" y="245567"/>
                </a:lnTo>
                <a:lnTo>
                  <a:pt x="3380159" y="248648"/>
                </a:lnTo>
                <a:lnTo>
                  <a:pt x="3397969" y="249675"/>
                </a:lnTo>
                <a:lnTo>
                  <a:pt x="3416117" y="249675"/>
                </a:lnTo>
                <a:lnTo>
                  <a:pt x="3433927" y="253107"/>
                </a:lnTo>
                <a:lnTo>
                  <a:pt x="3452087" y="255837"/>
                </a:lnTo>
                <a:lnTo>
                  <a:pt x="3469899" y="255161"/>
                </a:lnTo>
                <a:lnTo>
                  <a:pt x="3488046" y="257553"/>
                </a:lnTo>
                <a:lnTo>
                  <a:pt x="3505857" y="257903"/>
                </a:lnTo>
                <a:lnTo>
                  <a:pt x="3524004" y="265093"/>
                </a:lnTo>
                <a:lnTo>
                  <a:pt x="3542164" y="264754"/>
                </a:lnTo>
                <a:lnTo>
                  <a:pt x="3559975" y="267147"/>
                </a:lnTo>
                <a:lnTo>
                  <a:pt x="3578122" y="266808"/>
                </a:lnTo>
                <a:lnTo>
                  <a:pt x="3595932" y="270916"/>
                </a:lnTo>
                <a:lnTo>
                  <a:pt x="3614080" y="273309"/>
                </a:lnTo>
                <a:lnTo>
                  <a:pt x="3631903" y="272970"/>
                </a:lnTo>
                <a:lnTo>
                  <a:pt x="3650050" y="269539"/>
                </a:lnTo>
                <a:lnTo>
                  <a:pt x="3667860" y="271605"/>
                </a:lnTo>
                <a:lnTo>
                  <a:pt x="3686022" y="266458"/>
                </a:lnTo>
                <a:lnTo>
                  <a:pt x="3704169" y="267147"/>
                </a:lnTo>
                <a:lnTo>
                  <a:pt x="3721979" y="266808"/>
                </a:lnTo>
                <a:lnTo>
                  <a:pt x="3740127" y="266808"/>
                </a:lnTo>
                <a:lnTo>
                  <a:pt x="3757937" y="270578"/>
                </a:lnTo>
                <a:lnTo>
                  <a:pt x="3776098" y="265093"/>
                </a:lnTo>
                <a:lnTo>
                  <a:pt x="3793908" y="267147"/>
                </a:lnTo>
                <a:lnTo>
                  <a:pt x="3812055" y="263727"/>
                </a:lnTo>
                <a:lnTo>
                  <a:pt x="3829866" y="274336"/>
                </a:lnTo>
                <a:lnTo>
                  <a:pt x="3848013" y="275713"/>
                </a:lnTo>
                <a:lnTo>
                  <a:pt x="3866174" y="270228"/>
                </a:lnTo>
                <a:lnTo>
                  <a:pt x="3883985" y="282564"/>
                </a:lnTo>
                <a:lnTo>
                  <a:pt x="3902132" y="281537"/>
                </a:lnTo>
                <a:lnTo>
                  <a:pt x="3919942" y="284618"/>
                </a:lnTo>
                <a:lnTo>
                  <a:pt x="3938090" y="276740"/>
                </a:lnTo>
                <a:lnTo>
                  <a:pt x="3955900" y="278794"/>
                </a:lnTo>
                <a:lnTo>
                  <a:pt x="3974061" y="271943"/>
                </a:lnTo>
                <a:lnTo>
                  <a:pt x="3991871" y="288037"/>
                </a:lnTo>
                <a:lnTo>
                  <a:pt x="4010018" y="290092"/>
                </a:lnTo>
                <a:lnTo>
                  <a:pt x="4028180" y="285983"/>
                </a:lnTo>
                <a:lnTo>
                  <a:pt x="4045990" y="279483"/>
                </a:lnTo>
                <a:lnTo>
                  <a:pt x="4064138" y="272620"/>
                </a:lnTo>
                <a:lnTo>
                  <a:pt x="4081948" y="281187"/>
                </a:lnTo>
                <a:lnTo>
                  <a:pt x="4100095" y="284618"/>
                </a:lnTo>
                <a:lnTo>
                  <a:pt x="4117917" y="268174"/>
                </a:lnTo>
                <a:lnTo>
                  <a:pt x="4136065" y="276740"/>
                </a:lnTo>
                <a:lnTo>
                  <a:pt x="4153876" y="291119"/>
                </a:lnTo>
                <a:lnTo>
                  <a:pt x="4172023" y="290092"/>
                </a:lnTo>
                <a:lnTo>
                  <a:pt x="4190172" y="229811"/>
                </a:lnTo>
                <a:lnTo>
                  <a:pt x="4207994" y="807953"/>
                </a:lnTo>
                <a:lnTo>
                  <a:pt x="4639890" y="807953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157036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06591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975097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8428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247845" y="4338234"/>
            <a:ext cx="4218132" cy="722219"/>
          </a:xfrm>
          <a:custGeom>
            <a:avLst/>
            <a:gdLst/>
            <a:ahLst/>
            <a:cxnLst/>
            <a:rect l="l" t="t" r="r" b="b"/>
            <a:pathLst>
              <a:path w="4639945" h="818514">
                <a:moveTo>
                  <a:pt x="0" y="818236"/>
                </a:moveTo>
                <a:lnTo>
                  <a:pt x="50009" y="23295"/>
                </a:lnTo>
                <a:lnTo>
                  <a:pt x="67820" y="57199"/>
                </a:lnTo>
                <a:lnTo>
                  <a:pt x="85968" y="73293"/>
                </a:lnTo>
                <a:lnTo>
                  <a:pt x="104128" y="114398"/>
                </a:lnTo>
                <a:lnTo>
                  <a:pt x="121938" y="167489"/>
                </a:lnTo>
                <a:lnTo>
                  <a:pt x="140085" y="157895"/>
                </a:lnTo>
                <a:lnTo>
                  <a:pt x="157896" y="165773"/>
                </a:lnTo>
                <a:lnTo>
                  <a:pt x="176057" y="163381"/>
                </a:lnTo>
                <a:lnTo>
                  <a:pt x="193866" y="158246"/>
                </a:lnTo>
                <a:lnTo>
                  <a:pt x="212015" y="147963"/>
                </a:lnTo>
                <a:lnTo>
                  <a:pt x="229825" y="184272"/>
                </a:lnTo>
                <a:lnTo>
                  <a:pt x="247973" y="177759"/>
                </a:lnTo>
                <a:lnTo>
                  <a:pt x="265783" y="150368"/>
                </a:lnTo>
                <a:lnTo>
                  <a:pt x="283942" y="124330"/>
                </a:lnTo>
                <a:lnTo>
                  <a:pt x="302091" y="101047"/>
                </a:lnTo>
                <a:lnTo>
                  <a:pt x="319900" y="87345"/>
                </a:lnTo>
                <a:lnTo>
                  <a:pt x="338049" y="83575"/>
                </a:lnTo>
                <a:lnTo>
                  <a:pt x="355859" y="80494"/>
                </a:lnTo>
                <a:lnTo>
                  <a:pt x="374020" y="81521"/>
                </a:lnTo>
                <a:lnTo>
                  <a:pt x="391830" y="77751"/>
                </a:lnTo>
                <a:lnTo>
                  <a:pt x="409977" y="66792"/>
                </a:lnTo>
                <a:lnTo>
                  <a:pt x="427788" y="66792"/>
                </a:lnTo>
                <a:lnTo>
                  <a:pt x="445936" y="44536"/>
                </a:lnTo>
                <a:lnTo>
                  <a:pt x="464095" y="16444"/>
                </a:lnTo>
                <a:lnTo>
                  <a:pt x="481906" y="0"/>
                </a:lnTo>
                <a:lnTo>
                  <a:pt x="500053" y="25011"/>
                </a:lnTo>
                <a:lnTo>
                  <a:pt x="517863" y="15079"/>
                </a:lnTo>
                <a:lnTo>
                  <a:pt x="536011" y="20552"/>
                </a:lnTo>
                <a:lnTo>
                  <a:pt x="553833" y="26714"/>
                </a:lnTo>
                <a:lnTo>
                  <a:pt x="571981" y="59253"/>
                </a:lnTo>
                <a:lnTo>
                  <a:pt x="589793" y="45551"/>
                </a:lnTo>
                <a:lnTo>
                  <a:pt x="607952" y="78778"/>
                </a:lnTo>
                <a:lnTo>
                  <a:pt x="626101" y="77063"/>
                </a:lnTo>
                <a:lnTo>
                  <a:pt x="643911" y="92480"/>
                </a:lnTo>
                <a:lnTo>
                  <a:pt x="662059" y="90426"/>
                </a:lnTo>
                <a:lnTo>
                  <a:pt x="679869" y="93845"/>
                </a:lnTo>
                <a:lnTo>
                  <a:pt x="698028" y="97615"/>
                </a:lnTo>
                <a:lnTo>
                  <a:pt x="715839" y="103777"/>
                </a:lnTo>
                <a:lnTo>
                  <a:pt x="733986" y="102750"/>
                </a:lnTo>
                <a:lnTo>
                  <a:pt x="751796" y="102412"/>
                </a:lnTo>
                <a:lnTo>
                  <a:pt x="769946" y="102750"/>
                </a:lnTo>
                <a:lnTo>
                  <a:pt x="788106" y="107547"/>
                </a:lnTo>
                <a:lnTo>
                  <a:pt x="805916" y="105831"/>
                </a:lnTo>
                <a:lnTo>
                  <a:pt x="824064" y="107547"/>
                </a:lnTo>
                <a:lnTo>
                  <a:pt x="841874" y="110979"/>
                </a:lnTo>
                <a:lnTo>
                  <a:pt x="860022" y="108236"/>
                </a:lnTo>
                <a:lnTo>
                  <a:pt x="877832" y="116114"/>
                </a:lnTo>
                <a:lnTo>
                  <a:pt x="895992" y="120222"/>
                </a:lnTo>
                <a:lnTo>
                  <a:pt x="913801" y="113371"/>
                </a:lnTo>
                <a:lnTo>
                  <a:pt x="931949" y="119195"/>
                </a:lnTo>
                <a:lnTo>
                  <a:pt x="950111" y="114060"/>
                </a:lnTo>
                <a:lnTo>
                  <a:pt x="967920" y="116452"/>
                </a:lnTo>
                <a:lnTo>
                  <a:pt x="986068" y="115425"/>
                </a:lnTo>
                <a:lnTo>
                  <a:pt x="1003879" y="118506"/>
                </a:lnTo>
                <a:lnTo>
                  <a:pt x="1022026" y="116114"/>
                </a:lnTo>
                <a:lnTo>
                  <a:pt x="1039849" y="116114"/>
                </a:lnTo>
                <a:lnTo>
                  <a:pt x="1057997" y="115775"/>
                </a:lnTo>
                <a:lnTo>
                  <a:pt x="1075806" y="115775"/>
                </a:lnTo>
                <a:lnTo>
                  <a:pt x="1093954" y="119195"/>
                </a:lnTo>
                <a:lnTo>
                  <a:pt x="1112103" y="113033"/>
                </a:lnTo>
                <a:lnTo>
                  <a:pt x="1129924" y="114398"/>
                </a:lnTo>
                <a:lnTo>
                  <a:pt x="1148073" y="114060"/>
                </a:lnTo>
                <a:lnTo>
                  <a:pt x="1165884" y="115425"/>
                </a:lnTo>
                <a:lnTo>
                  <a:pt x="1184032" y="110628"/>
                </a:lnTo>
                <a:lnTo>
                  <a:pt x="1201841" y="113033"/>
                </a:lnTo>
                <a:lnTo>
                  <a:pt x="1220002" y="110628"/>
                </a:lnTo>
                <a:lnTo>
                  <a:pt x="1255960" y="110628"/>
                </a:lnTo>
                <a:lnTo>
                  <a:pt x="1274109" y="113371"/>
                </a:lnTo>
                <a:lnTo>
                  <a:pt x="1291919" y="109601"/>
                </a:lnTo>
                <a:lnTo>
                  <a:pt x="1310079" y="110979"/>
                </a:lnTo>
                <a:lnTo>
                  <a:pt x="1327889" y="107897"/>
                </a:lnTo>
                <a:lnTo>
                  <a:pt x="1346037" y="111655"/>
                </a:lnTo>
                <a:lnTo>
                  <a:pt x="1363847" y="106870"/>
                </a:lnTo>
                <a:lnTo>
                  <a:pt x="1381995" y="112006"/>
                </a:lnTo>
                <a:lnTo>
                  <a:pt x="1399817" y="107209"/>
                </a:lnTo>
                <a:lnTo>
                  <a:pt x="1417965" y="111317"/>
                </a:lnTo>
                <a:lnTo>
                  <a:pt x="1436112" y="110290"/>
                </a:lnTo>
                <a:lnTo>
                  <a:pt x="1453922" y="104466"/>
                </a:lnTo>
                <a:lnTo>
                  <a:pt x="1472084" y="106182"/>
                </a:lnTo>
                <a:lnTo>
                  <a:pt x="1489892" y="106520"/>
                </a:lnTo>
                <a:lnTo>
                  <a:pt x="1508041" y="110290"/>
                </a:lnTo>
                <a:lnTo>
                  <a:pt x="1525852" y="102750"/>
                </a:lnTo>
                <a:lnTo>
                  <a:pt x="1543999" y="107897"/>
                </a:lnTo>
                <a:lnTo>
                  <a:pt x="1561822" y="107209"/>
                </a:lnTo>
                <a:lnTo>
                  <a:pt x="1579970" y="107897"/>
                </a:lnTo>
                <a:lnTo>
                  <a:pt x="1598118" y="104128"/>
                </a:lnTo>
                <a:lnTo>
                  <a:pt x="1615927" y="106182"/>
                </a:lnTo>
                <a:lnTo>
                  <a:pt x="1634075" y="107897"/>
                </a:lnTo>
                <a:lnTo>
                  <a:pt x="1651897" y="108912"/>
                </a:lnTo>
                <a:lnTo>
                  <a:pt x="1670047" y="110290"/>
                </a:lnTo>
                <a:lnTo>
                  <a:pt x="1687857" y="109601"/>
                </a:lnTo>
                <a:lnTo>
                  <a:pt x="1706017" y="107547"/>
                </a:lnTo>
                <a:lnTo>
                  <a:pt x="1723815" y="112682"/>
                </a:lnTo>
                <a:lnTo>
                  <a:pt x="1741975" y="110628"/>
                </a:lnTo>
                <a:lnTo>
                  <a:pt x="1760123" y="105155"/>
                </a:lnTo>
                <a:lnTo>
                  <a:pt x="1777933" y="108574"/>
                </a:lnTo>
                <a:lnTo>
                  <a:pt x="1796094" y="111655"/>
                </a:lnTo>
                <a:lnTo>
                  <a:pt x="1813891" y="106520"/>
                </a:lnTo>
                <a:lnTo>
                  <a:pt x="1832052" y="111317"/>
                </a:lnTo>
                <a:lnTo>
                  <a:pt x="1849862" y="107209"/>
                </a:lnTo>
                <a:lnTo>
                  <a:pt x="1868010" y="109601"/>
                </a:lnTo>
                <a:lnTo>
                  <a:pt x="1885820" y="104804"/>
                </a:lnTo>
                <a:lnTo>
                  <a:pt x="1903967" y="107209"/>
                </a:lnTo>
                <a:lnTo>
                  <a:pt x="1922127" y="107209"/>
                </a:lnTo>
                <a:lnTo>
                  <a:pt x="1939938" y="109601"/>
                </a:lnTo>
                <a:lnTo>
                  <a:pt x="1958086" y="108574"/>
                </a:lnTo>
                <a:lnTo>
                  <a:pt x="1975895" y="110628"/>
                </a:lnTo>
                <a:lnTo>
                  <a:pt x="1994057" y="109951"/>
                </a:lnTo>
                <a:lnTo>
                  <a:pt x="2011865" y="109263"/>
                </a:lnTo>
                <a:lnTo>
                  <a:pt x="2030013" y="109951"/>
                </a:lnTo>
                <a:lnTo>
                  <a:pt x="2047825" y="108236"/>
                </a:lnTo>
                <a:lnTo>
                  <a:pt x="2065972" y="108574"/>
                </a:lnTo>
                <a:lnTo>
                  <a:pt x="2084132" y="106870"/>
                </a:lnTo>
                <a:lnTo>
                  <a:pt x="2101943" y="109601"/>
                </a:lnTo>
                <a:lnTo>
                  <a:pt x="2120091" y="108236"/>
                </a:lnTo>
                <a:lnTo>
                  <a:pt x="2137900" y="103439"/>
                </a:lnTo>
                <a:lnTo>
                  <a:pt x="2156061" y="109263"/>
                </a:lnTo>
                <a:lnTo>
                  <a:pt x="2173870" y="107897"/>
                </a:lnTo>
                <a:lnTo>
                  <a:pt x="2192020" y="107209"/>
                </a:lnTo>
                <a:lnTo>
                  <a:pt x="2209830" y="108236"/>
                </a:lnTo>
                <a:lnTo>
                  <a:pt x="2227990" y="111317"/>
                </a:lnTo>
                <a:lnTo>
                  <a:pt x="2246138" y="112682"/>
                </a:lnTo>
                <a:lnTo>
                  <a:pt x="2263948" y="112344"/>
                </a:lnTo>
                <a:lnTo>
                  <a:pt x="2282096" y="112344"/>
                </a:lnTo>
                <a:lnTo>
                  <a:pt x="2299906" y="108574"/>
                </a:lnTo>
                <a:lnTo>
                  <a:pt x="2318065" y="107547"/>
                </a:lnTo>
                <a:lnTo>
                  <a:pt x="2335864" y="107547"/>
                </a:lnTo>
                <a:lnTo>
                  <a:pt x="2354025" y="105831"/>
                </a:lnTo>
                <a:lnTo>
                  <a:pt x="2371833" y="102750"/>
                </a:lnTo>
                <a:lnTo>
                  <a:pt x="2389981" y="107547"/>
                </a:lnTo>
                <a:lnTo>
                  <a:pt x="2408143" y="104466"/>
                </a:lnTo>
                <a:lnTo>
                  <a:pt x="2425941" y="106520"/>
                </a:lnTo>
                <a:lnTo>
                  <a:pt x="2444100" y="107209"/>
                </a:lnTo>
                <a:lnTo>
                  <a:pt x="2461910" y="106520"/>
                </a:lnTo>
                <a:lnTo>
                  <a:pt x="2480059" y="106182"/>
                </a:lnTo>
                <a:lnTo>
                  <a:pt x="2497868" y="109601"/>
                </a:lnTo>
                <a:lnTo>
                  <a:pt x="2516028" y="103777"/>
                </a:lnTo>
                <a:lnTo>
                  <a:pt x="2533838" y="106182"/>
                </a:lnTo>
                <a:lnTo>
                  <a:pt x="2551986" y="108236"/>
                </a:lnTo>
                <a:lnTo>
                  <a:pt x="2570135" y="111655"/>
                </a:lnTo>
                <a:lnTo>
                  <a:pt x="2587957" y="108574"/>
                </a:lnTo>
                <a:lnTo>
                  <a:pt x="2606105" y="107547"/>
                </a:lnTo>
                <a:lnTo>
                  <a:pt x="2623915" y="107209"/>
                </a:lnTo>
                <a:lnTo>
                  <a:pt x="2642064" y="108912"/>
                </a:lnTo>
                <a:lnTo>
                  <a:pt x="2659873" y="112344"/>
                </a:lnTo>
                <a:lnTo>
                  <a:pt x="2678034" y="110290"/>
                </a:lnTo>
                <a:lnTo>
                  <a:pt x="2695843" y="113033"/>
                </a:lnTo>
                <a:lnTo>
                  <a:pt x="2713992" y="107209"/>
                </a:lnTo>
                <a:lnTo>
                  <a:pt x="2732141" y="105831"/>
                </a:lnTo>
                <a:lnTo>
                  <a:pt x="2749961" y="110979"/>
                </a:lnTo>
                <a:lnTo>
                  <a:pt x="2768111" y="106182"/>
                </a:lnTo>
                <a:lnTo>
                  <a:pt x="2785920" y="107547"/>
                </a:lnTo>
                <a:lnTo>
                  <a:pt x="2804069" y="103777"/>
                </a:lnTo>
                <a:lnTo>
                  <a:pt x="2821878" y="108236"/>
                </a:lnTo>
                <a:lnTo>
                  <a:pt x="2840038" y="111655"/>
                </a:lnTo>
                <a:lnTo>
                  <a:pt x="2857837" y="109601"/>
                </a:lnTo>
                <a:lnTo>
                  <a:pt x="2875996" y="106870"/>
                </a:lnTo>
                <a:lnTo>
                  <a:pt x="2894146" y="112344"/>
                </a:lnTo>
                <a:lnTo>
                  <a:pt x="2911954" y="112006"/>
                </a:lnTo>
                <a:lnTo>
                  <a:pt x="2930115" y="106870"/>
                </a:lnTo>
                <a:lnTo>
                  <a:pt x="2947926" y="110628"/>
                </a:lnTo>
                <a:lnTo>
                  <a:pt x="2966073" y="109951"/>
                </a:lnTo>
                <a:lnTo>
                  <a:pt x="2983883" y="109601"/>
                </a:lnTo>
                <a:lnTo>
                  <a:pt x="3002031" y="112344"/>
                </a:lnTo>
                <a:lnTo>
                  <a:pt x="3019854" y="112344"/>
                </a:lnTo>
                <a:lnTo>
                  <a:pt x="3038001" y="95223"/>
                </a:lnTo>
                <a:lnTo>
                  <a:pt x="3056149" y="105493"/>
                </a:lnTo>
                <a:lnTo>
                  <a:pt x="3073959" y="119883"/>
                </a:lnTo>
                <a:lnTo>
                  <a:pt x="3092109" y="128788"/>
                </a:lnTo>
                <a:lnTo>
                  <a:pt x="3109931" y="139409"/>
                </a:lnTo>
                <a:lnTo>
                  <a:pt x="3128078" y="184610"/>
                </a:lnTo>
                <a:lnTo>
                  <a:pt x="3145888" y="212014"/>
                </a:lnTo>
                <a:lnTo>
                  <a:pt x="3164036" y="221257"/>
                </a:lnTo>
                <a:lnTo>
                  <a:pt x="3181846" y="220918"/>
                </a:lnTo>
                <a:lnTo>
                  <a:pt x="3200006" y="242836"/>
                </a:lnTo>
                <a:lnTo>
                  <a:pt x="3218155" y="259957"/>
                </a:lnTo>
                <a:lnTo>
                  <a:pt x="3235964" y="262024"/>
                </a:lnTo>
                <a:lnTo>
                  <a:pt x="3254124" y="233931"/>
                </a:lnTo>
                <a:lnTo>
                  <a:pt x="3271936" y="212702"/>
                </a:lnTo>
                <a:lnTo>
                  <a:pt x="3290083" y="225715"/>
                </a:lnTo>
                <a:lnTo>
                  <a:pt x="3307892" y="234270"/>
                </a:lnTo>
                <a:lnTo>
                  <a:pt x="3326041" y="242148"/>
                </a:lnTo>
                <a:lnTo>
                  <a:pt x="3343851" y="255161"/>
                </a:lnTo>
                <a:lnTo>
                  <a:pt x="3362012" y="260984"/>
                </a:lnTo>
                <a:lnTo>
                  <a:pt x="3380159" y="264078"/>
                </a:lnTo>
                <a:lnTo>
                  <a:pt x="3397969" y="261335"/>
                </a:lnTo>
                <a:lnTo>
                  <a:pt x="3416117" y="260308"/>
                </a:lnTo>
                <a:lnTo>
                  <a:pt x="3433927" y="263389"/>
                </a:lnTo>
                <a:lnTo>
                  <a:pt x="3452087" y="263389"/>
                </a:lnTo>
                <a:lnTo>
                  <a:pt x="3469899" y="271267"/>
                </a:lnTo>
                <a:lnTo>
                  <a:pt x="3488046" y="271267"/>
                </a:lnTo>
                <a:lnTo>
                  <a:pt x="3505857" y="271943"/>
                </a:lnTo>
                <a:lnTo>
                  <a:pt x="3524004" y="276064"/>
                </a:lnTo>
                <a:lnTo>
                  <a:pt x="3542164" y="279483"/>
                </a:lnTo>
                <a:lnTo>
                  <a:pt x="3559975" y="277429"/>
                </a:lnTo>
                <a:lnTo>
                  <a:pt x="3578122" y="281537"/>
                </a:lnTo>
                <a:lnTo>
                  <a:pt x="3595932" y="284618"/>
                </a:lnTo>
                <a:lnTo>
                  <a:pt x="3614080" y="286684"/>
                </a:lnTo>
                <a:lnTo>
                  <a:pt x="3631903" y="287361"/>
                </a:lnTo>
                <a:lnTo>
                  <a:pt x="3650050" y="287023"/>
                </a:lnTo>
                <a:lnTo>
                  <a:pt x="3667860" y="284280"/>
                </a:lnTo>
                <a:lnTo>
                  <a:pt x="3686022" y="277429"/>
                </a:lnTo>
                <a:lnTo>
                  <a:pt x="3704169" y="280172"/>
                </a:lnTo>
                <a:lnTo>
                  <a:pt x="3721979" y="276740"/>
                </a:lnTo>
                <a:lnTo>
                  <a:pt x="3740127" y="280172"/>
                </a:lnTo>
                <a:lnTo>
                  <a:pt x="3776098" y="280172"/>
                </a:lnTo>
                <a:lnTo>
                  <a:pt x="3793908" y="283591"/>
                </a:lnTo>
                <a:lnTo>
                  <a:pt x="3812055" y="284280"/>
                </a:lnTo>
                <a:lnTo>
                  <a:pt x="3829866" y="288388"/>
                </a:lnTo>
                <a:lnTo>
                  <a:pt x="3848013" y="292158"/>
                </a:lnTo>
                <a:lnTo>
                  <a:pt x="3866174" y="288050"/>
                </a:lnTo>
                <a:lnTo>
                  <a:pt x="3883985" y="287361"/>
                </a:lnTo>
                <a:lnTo>
                  <a:pt x="3902132" y="292158"/>
                </a:lnTo>
                <a:lnTo>
                  <a:pt x="3919942" y="287699"/>
                </a:lnTo>
                <a:lnTo>
                  <a:pt x="3938090" y="284280"/>
                </a:lnTo>
                <a:lnTo>
                  <a:pt x="3955900" y="292846"/>
                </a:lnTo>
                <a:lnTo>
                  <a:pt x="3974061" y="334278"/>
                </a:lnTo>
                <a:lnTo>
                  <a:pt x="3991871" y="339075"/>
                </a:lnTo>
                <a:lnTo>
                  <a:pt x="4010018" y="315791"/>
                </a:lnTo>
                <a:lnTo>
                  <a:pt x="4028180" y="287361"/>
                </a:lnTo>
                <a:lnTo>
                  <a:pt x="4045990" y="303455"/>
                </a:lnTo>
                <a:lnTo>
                  <a:pt x="4064138" y="305859"/>
                </a:lnTo>
                <a:lnTo>
                  <a:pt x="4081948" y="297293"/>
                </a:lnTo>
                <a:lnTo>
                  <a:pt x="4100095" y="307575"/>
                </a:lnTo>
                <a:lnTo>
                  <a:pt x="4117917" y="309279"/>
                </a:lnTo>
                <a:lnTo>
                  <a:pt x="4136065" y="310656"/>
                </a:lnTo>
                <a:lnTo>
                  <a:pt x="4153876" y="818236"/>
                </a:lnTo>
                <a:lnTo>
                  <a:pt x="4172023" y="383261"/>
                </a:lnTo>
                <a:lnTo>
                  <a:pt x="4190172" y="335317"/>
                </a:lnTo>
                <a:lnTo>
                  <a:pt x="4207994" y="818236"/>
                </a:lnTo>
                <a:lnTo>
                  <a:pt x="4639890" y="818236"/>
                </a:lnTo>
              </a:path>
            </a:pathLst>
          </a:custGeom>
          <a:ln w="102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247845" y="4320110"/>
            <a:ext cx="4218132" cy="740149"/>
          </a:xfrm>
          <a:custGeom>
            <a:avLst/>
            <a:gdLst/>
            <a:ahLst/>
            <a:cxnLst/>
            <a:rect l="l" t="t" r="r" b="b"/>
            <a:pathLst>
              <a:path w="4639945" h="838835">
                <a:moveTo>
                  <a:pt x="0" y="838776"/>
                </a:moveTo>
                <a:lnTo>
                  <a:pt x="50009" y="134250"/>
                </a:lnTo>
                <a:lnTo>
                  <a:pt x="67820" y="60280"/>
                </a:lnTo>
                <a:lnTo>
                  <a:pt x="85968" y="95211"/>
                </a:lnTo>
                <a:lnTo>
                  <a:pt x="104128" y="139397"/>
                </a:lnTo>
                <a:lnTo>
                  <a:pt x="121938" y="182894"/>
                </a:lnTo>
                <a:lnTo>
                  <a:pt x="140085" y="194192"/>
                </a:lnTo>
                <a:lnTo>
                  <a:pt x="157896" y="185625"/>
                </a:lnTo>
                <a:lnTo>
                  <a:pt x="176057" y="196246"/>
                </a:lnTo>
                <a:lnTo>
                  <a:pt x="193866" y="184948"/>
                </a:lnTo>
                <a:lnTo>
                  <a:pt x="212015" y="190772"/>
                </a:lnTo>
                <a:lnTo>
                  <a:pt x="229825" y="187341"/>
                </a:lnTo>
                <a:lnTo>
                  <a:pt x="247973" y="214055"/>
                </a:lnTo>
                <a:lnTo>
                  <a:pt x="265783" y="176382"/>
                </a:lnTo>
                <a:lnTo>
                  <a:pt x="283942" y="141789"/>
                </a:lnTo>
                <a:lnTo>
                  <a:pt x="319900" y="105143"/>
                </a:lnTo>
                <a:lnTo>
                  <a:pt x="338049" y="89725"/>
                </a:lnTo>
                <a:lnTo>
                  <a:pt x="355859" y="70888"/>
                </a:lnTo>
                <a:lnTo>
                  <a:pt x="374020" y="62672"/>
                </a:lnTo>
                <a:lnTo>
                  <a:pt x="391830" y="51024"/>
                </a:lnTo>
                <a:lnTo>
                  <a:pt x="409977" y="47255"/>
                </a:lnTo>
                <a:lnTo>
                  <a:pt x="427788" y="48970"/>
                </a:lnTo>
                <a:lnTo>
                  <a:pt x="445936" y="46916"/>
                </a:lnTo>
                <a:lnTo>
                  <a:pt x="464095" y="0"/>
                </a:lnTo>
                <a:lnTo>
                  <a:pt x="481906" y="13012"/>
                </a:lnTo>
                <a:lnTo>
                  <a:pt x="500053" y="42120"/>
                </a:lnTo>
                <a:lnTo>
                  <a:pt x="517863" y="57875"/>
                </a:lnTo>
                <a:lnTo>
                  <a:pt x="536011" y="64037"/>
                </a:lnTo>
                <a:lnTo>
                  <a:pt x="553833" y="73293"/>
                </a:lnTo>
                <a:lnTo>
                  <a:pt x="571981" y="47255"/>
                </a:lnTo>
                <a:lnTo>
                  <a:pt x="589793" y="83225"/>
                </a:lnTo>
                <a:lnTo>
                  <a:pt x="607952" y="65077"/>
                </a:lnTo>
                <a:lnTo>
                  <a:pt x="626101" y="69173"/>
                </a:lnTo>
                <a:lnTo>
                  <a:pt x="643911" y="74658"/>
                </a:lnTo>
                <a:lnTo>
                  <a:pt x="662059" y="106858"/>
                </a:lnTo>
                <a:lnTo>
                  <a:pt x="679869" y="108224"/>
                </a:lnTo>
                <a:lnTo>
                  <a:pt x="698028" y="113709"/>
                </a:lnTo>
                <a:lnTo>
                  <a:pt x="715839" y="115413"/>
                </a:lnTo>
                <a:lnTo>
                  <a:pt x="733986" y="116102"/>
                </a:lnTo>
                <a:lnTo>
                  <a:pt x="751796" y="122264"/>
                </a:lnTo>
                <a:lnTo>
                  <a:pt x="769946" y="121587"/>
                </a:lnTo>
                <a:lnTo>
                  <a:pt x="788106" y="118844"/>
                </a:lnTo>
                <a:lnTo>
                  <a:pt x="805916" y="121925"/>
                </a:lnTo>
                <a:lnTo>
                  <a:pt x="824064" y="116790"/>
                </a:lnTo>
                <a:lnTo>
                  <a:pt x="841874" y="123641"/>
                </a:lnTo>
                <a:lnTo>
                  <a:pt x="860022" y="121587"/>
                </a:lnTo>
                <a:lnTo>
                  <a:pt x="877832" y="125695"/>
                </a:lnTo>
                <a:lnTo>
                  <a:pt x="895992" y="118844"/>
                </a:lnTo>
                <a:lnTo>
                  <a:pt x="913801" y="119533"/>
                </a:lnTo>
                <a:lnTo>
                  <a:pt x="931949" y="127749"/>
                </a:lnTo>
                <a:lnTo>
                  <a:pt x="950111" y="122614"/>
                </a:lnTo>
                <a:lnTo>
                  <a:pt x="967920" y="124318"/>
                </a:lnTo>
                <a:lnTo>
                  <a:pt x="986068" y="123641"/>
                </a:lnTo>
                <a:lnTo>
                  <a:pt x="1003879" y="125006"/>
                </a:lnTo>
                <a:lnTo>
                  <a:pt x="1022026" y="123641"/>
                </a:lnTo>
                <a:lnTo>
                  <a:pt x="1039849" y="124668"/>
                </a:lnTo>
                <a:lnTo>
                  <a:pt x="1057997" y="120210"/>
                </a:lnTo>
                <a:lnTo>
                  <a:pt x="1075806" y="126372"/>
                </a:lnTo>
                <a:lnTo>
                  <a:pt x="1093954" y="117467"/>
                </a:lnTo>
                <a:lnTo>
                  <a:pt x="1112103" y="116452"/>
                </a:lnTo>
                <a:lnTo>
                  <a:pt x="1129924" y="119183"/>
                </a:lnTo>
                <a:lnTo>
                  <a:pt x="1148073" y="120548"/>
                </a:lnTo>
                <a:lnTo>
                  <a:pt x="1165884" y="112332"/>
                </a:lnTo>
                <a:lnTo>
                  <a:pt x="1184032" y="116102"/>
                </a:lnTo>
                <a:lnTo>
                  <a:pt x="1201841" y="117467"/>
                </a:lnTo>
                <a:lnTo>
                  <a:pt x="1220002" y="116452"/>
                </a:lnTo>
                <a:lnTo>
                  <a:pt x="1237812" y="113359"/>
                </a:lnTo>
                <a:lnTo>
                  <a:pt x="1255960" y="122264"/>
                </a:lnTo>
                <a:lnTo>
                  <a:pt x="1274109" y="117817"/>
                </a:lnTo>
                <a:lnTo>
                  <a:pt x="1291919" y="114386"/>
                </a:lnTo>
                <a:lnTo>
                  <a:pt x="1310079" y="114386"/>
                </a:lnTo>
                <a:lnTo>
                  <a:pt x="1327889" y="119871"/>
                </a:lnTo>
                <a:lnTo>
                  <a:pt x="1346037" y="116452"/>
                </a:lnTo>
                <a:lnTo>
                  <a:pt x="1363847" y="111305"/>
                </a:lnTo>
                <a:lnTo>
                  <a:pt x="1381995" y="115763"/>
                </a:lnTo>
                <a:lnTo>
                  <a:pt x="1399817" y="113359"/>
                </a:lnTo>
                <a:lnTo>
                  <a:pt x="1417965" y="116790"/>
                </a:lnTo>
                <a:lnTo>
                  <a:pt x="1436112" y="111655"/>
                </a:lnTo>
                <a:lnTo>
                  <a:pt x="1453922" y="111655"/>
                </a:lnTo>
                <a:lnTo>
                  <a:pt x="1472084" y="112332"/>
                </a:lnTo>
                <a:lnTo>
                  <a:pt x="1489892" y="112332"/>
                </a:lnTo>
                <a:lnTo>
                  <a:pt x="1508041" y="115413"/>
                </a:lnTo>
                <a:lnTo>
                  <a:pt x="1525852" y="111655"/>
                </a:lnTo>
                <a:lnTo>
                  <a:pt x="1543999" y="114386"/>
                </a:lnTo>
                <a:lnTo>
                  <a:pt x="1561822" y="116790"/>
                </a:lnTo>
                <a:lnTo>
                  <a:pt x="1579970" y="113020"/>
                </a:lnTo>
                <a:lnTo>
                  <a:pt x="1598118" y="113359"/>
                </a:lnTo>
                <a:lnTo>
                  <a:pt x="1615927" y="110278"/>
                </a:lnTo>
                <a:lnTo>
                  <a:pt x="1634075" y="115413"/>
                </a:lnTo>
                <a:lnTo>
                  <a:pt x="1651897" y="117467"/>
                </a:lnTo>
                <a:lnTo>
                  <a:pt x="1670047" y="111655"/>
                </a:lnTo>
                <a:lnTo>
                  <a:pt x="1687857" y="114048"/>
                </a:lnTo>
                <a:lnTo>
                  <a:pt x="1706017" y="110628"/>
                </a:lnTo>
                <a:lnTo>
                  <a:pt x="1723815" y="118156"/>
                </a:lnTo>
                <a:lnTo>
                  <a:pt x="1741975" y="114048"/>
                </a:lnTo>
                <a:lnTo>
                  <a:pt x="1760123" y="115413"/>
                </a:lnTo>
                <a:lnTo>
                  <a:pt x="1777933" y="115413"/>
                </a:lnTo>
                <a:lnTo>
                  <a:pt x="1796094" y="116452"/>
                </a:lnTo>
                <a:lnTo>
                  <a:pt x="1813891" y="117129"/>
                </a:lnTo>
                <a:lnTo>
                  <a:pt x="1832052" y="114736"/>
                </a:lnTo>
                <a:lnTo>
                  <a:pt x="1849862" y="115075"/>
                </a:lnTo>
                <a:lnTo>
                  <a:pt x="1868010" y="115763"/>
                </a:lnTo>
                <a:lnTo>
                  <a:pt x="1885820" y="115763"/>
                </a:lnTo>
                <a:lnTo>
                  <a:pt x="1903967" y="112332"/>
                </a:lnTo>
                <a:lnTo>
                  <a:pt x="1922127" y="113359"/>
                </a:lnTo>
                <a:lnTo>
                  <a:pt x="1939938" y="117129"/>
                </a:lnTo>
                <a:lnTo>
                  <a:pt x="1958086" y="116790"/>
                </a:lnTo>
                <a:lnTo>
                  <a:pt x="1975895" y="114736"/>
                </a:lnTo>
                <a:lnTo>
                  <a:pt x="1994057" y="119871"/>
                </a:lnTo>
                <a:lnTo>
                  <a:pt x="2011865" y="118494"/>
                </a:lnTo>
                <a:lnTo>
                  <a:pt x="2030013" y="120548"/>
                </a:lnTo>
                <a:lnTo>
                  <a:pt x="2047825" y="115763"/>
                </a:lnTo>
                <a:lnTo>
                  <a:pt x="2065972" y="116102"/>
                </a:lnTo>
                <a:lnTo>
                  <a:pt x="2084132" y="115413"/>
                </a:lnTo>
                <a:lnTo>
                  <a:pt x="2101943" y="113020"/>
                </a:lnTo>
                <a:lnTo>
                  <a:pt x="2120091" y="116452"/>
                </a:lnTo>
                <a:lnTo>
                  <a:pt x="2137900" y="119533"/>
                </a:lnTo>
                <a:lnTo>
                  <a:pt x="2156061" y="114048"/>
                </a:lnTo>
                <a:lnTo>
                  <a:pt x="2173870" y="118156"/>
                </a:lnTo>
                <a:lnTo>
                  <a:pt x="2192020" y="112332"/>
                </a:lnTo>
                <a:lnTo>
                  <a:pt x="2209830" y="120210"/>
                </a:lnTo>
                <a:lnTo>
                  <a:pt x="2227990" y="114386"/>
                </a:lnTo>
                <a:lnTo>
                  <a:pt x="2246138" y="116790"/>
                </a:lnTo>
                <a:lnTo>
                  <a:pt x="2263948" y="118844"/>
                </a:lnTo>
                <a:lnTo>
                  <a:pt x="2282096" y="115075"/>
                </a:lnTo>
                <a:lnTo>
                  <a:pt x="2299906" y="117817"/>
                </a:lnTo>
                <a:lnTo>
                  <a:pt x="2318065" y="115075"/>
                </a:lnTo>
                <a:lnTo>
                  <a:pt x="2335864" y="117467"/>
                </a:lnTo>
                <a:lnTo>
                  <a:pt x="2354025" y="118156"/>
                </a:lnTo>
                <a:lnTo>
                  <a:pt x="2371833" y="112670"/>
                </a:lnTo>
                <a:lnTo>
                  <a:pt x="2389981" y="107197"/>
                </a:lnTo>
                <a:lnTo>
                  <a:pt x="2408143" y="111305"/>
                </a:lnTo>
                <a:lnTo>
                  <a:pt x="2425941" y="112670"/>
                </a:lnTo>
                <a:lnTo>
                  <a:pt x="2444100" y="117467"/>
                </a:lnTo>
                <a:lnTo>
                  <a:pt x="2461910" y="116452"/>
                </a:lnTo>
                <a:lnTo>
                  <a:pt x="2480059" y="115763"/>
                </a:lnTo>
                <a:lnTo>
                  <a:pt x="2497868" y="117129"/>
                </a:lnTo>
                <a:lnTo>
                  <a:pt x="2516028" y="115763"/>
                </a:lnTo>
                <a:lnTo>
                  <a:pt x="2533838" y="120210"/>
                </a:lnTo>
                <a:lnTo>
                  <a:pt x="2551986" y="117817"/>
                </a:lnTo>
                <a:lnTo>
                  <a:pt x="2570135" y="122264"/>
                </a:lnTo>
                <a:lnTo>
                  <a:pt x="2587957" y="120210"/>
                </a:lnTo>
                <a:lnTo>
                  <a:pt x="2606105" y="118844"/>
                </a:lnTo>
                <a:lnTo>
                  <a:pt x="2623915" y="118844"/>
                </a:lnTo>
                <a:lnTo>
                  <a:pt x="2642064" y="118494"/>
                </a:lnTo>
                <a:lnTo>
                  <a:pt x="2659873" y="115413"/>
                </a:lnTo>
                <a:lnTo>
                  <a:pt x="2678034" y="115413"/>
                </a:lnTo>
                <a:lnTo>
                  <a:pt x="2695843" y="114386"/>
                </a:lnTo>
                <a:lnTo>
                  <a:pt x="2713992" y="114736"/>
                </a:lnTo>
                <a:lnTo>
                  <a:pt x="2732141" y="119183"/>
                </a:lnTo>
                <a:lnTo>
                  <a:pt x="2749961" y="118844"/>
                </a:lnTo>
                <a:lnTo>
                  <a:pt x="2768111" y="120210"/>
                </a:lnTo>
                <a:lnTo>
                  <a:pt x="2785920" y="120210"/>
                </a:lnTo>
                <a:lnTo>
                  <a:pt x="2804069" y="118494"/>
                </a:lnTo>
                <a:lnTo>
                  <a:pt x="2821878" y="120548"/>
                </a:lnTo>
                <a:lnTo>
                  <a:pt x="2840038" y="115413"/>
                </a:lnTo>
                <a:lnTo>
                  <a:pt x="2857837" y="118844"/>
                </a:lnTo>
                <a:lnTo>
                  <a:pt x="2875996" y="119533"/>
                </a:lnTo>
                <a:lnTo>
                  <a:pt x="2894146" y="116790"/>
                </a:lnTo>
                <a:lnTo>
                  <a:pt x="2911954" y="113709"/>
                </a:lnTo>
                <a:lnTo>
                  <a:pt x="2930115" y="114736"/>
                </a:lnTo>
                <a:lnTo>
                  <a:pt x="2947926" y="117129"/>
                </a:lnTo>
                <a:lnTo>
                  <a:pt x="2966073" y="120548"/>
                </a:lnTo>
                <a:lnTo>
                  <a:pt x="2983883" y="116452"/>
                </a:lnTo>
                <a:lnTo>
                  <a:pt x="3002031" y="114386"/>
                </a:lnTo>
                <a:lnTo>
                  <a:pt x="3019854" y="84252"/>
                </a:lnTo>
                <a:lnTo>
                  <a:pt x="3038001" y="88698"/>
                </a:lnTo>
                <a:lnTo>
                  <a:pt x="3092109" y="114048"/>
                </a:lnTo>
                <a:lnTo>
                  <a:pt x="3128078" y="198650"/>
                </a:lnTo>
                <a:lnTo>
                  <a:pt x="3145888" y="219191"/>
                </a:lnTo>
                <a:lnTo>
                  <a:pt x="3164036" y="228446"/>
                </a:lnTo>
                <a:lnTo>
                  <a:pt x="3181846" y="226041"/>
                </a:lnTo>
                <a:lnTo>
                  <a:pt x="3200006" y="221245"/>
                </a:lnTo>
                <a:lnTo>
                  <a:pt x="3218155" y="250364"/>
                </a:lnTo>
                <a:lnTo>
                  <a:pt x="3235964" y="245905"/>
                </a:lnTo>
                <a:lnTo>
                  <a:pt x="3254124" y="223987"/>
                </a:lnTo>
                <a:lnTo>
                  <a:pt x="3271936" y="228784"/>
                </a:lnTo>
                <a:lnTo>
                  <a:pt x="3290083" y="245905"/>
                </a:lnTo>
                <a:lnTo>
                  <a:pt x="3307892" y="250702"/>
                </a:lnTo>
                <a:lnTo>
                  <a:pt x="3326041" y="260634"/>
                </a:lnTo>
                <a:lnTo>
                  <a:pt x="3343851" y="268174"/>
                </a:lnTo>
                <a:lnTo>
                  <a:pt x="3362012" y="271605"/>
                </a:lnTo>
                <a:lnTo>
                  <a:pt x="3380159" y="277767"/>
                </a:lnTo>
                <a:lnTo>
                  <a:pt x="3397969" y="278444"/>
                </a:lnTo>
                <a:lnTo>
                  <a:pt x="3416117" y="281187"/>
                </a:lnTo>
                <a:lnTo>
                  <a:pt x="3433927" y="280848"/>
                </a:lnTo>
                <a:lnTo>
                  <a:pt x="3452087" y="284618"/>
                </a:lnTo>
                <a:lnTo>
                  <a:pt x="3469899" y="286322"/>
                </a:lnTo>
                <a:lnTo>
                  <a:pt x="3488046" y="288376"/>
                </a:lnTo>
                <a:lnTo>
                  <a:pt x="3505857" y="286660"/>
                </a:lnTo>
                <a:lnTo>
                  <a:pt x="3524004" y="292834"/>
                </a:lnTo>
                <a:lnTo>
                  <a:pt x="3542164" y="301050"/>
                </a:lnTo>
                <a:lnTo>
                  <a:pt x="3559975" y="294888"/>
                </a:lnTo>
                <a:lnTo>
                  <a:pt x="3578122" y="297281"/>
                </a:lnTo>
                <a:lnTo>
                  <a:pt x="3595932" y="303105"/>
                </a:lnTo>
                <a:lnTo>
                  <a:pt x="3614080" y="303105"/>
                </a:lnTo>
                <a:lnTo>
                  <a:pt x="3631903" y="302766"/>
                </a:lnTo>
                <a:lnTo>
                  <a:pt x="3650050" y="303443"/>
                </a:lnTo>
                <a:lnTo>
                  <a:pt x="3667860" y="302428"/>
                </a:lnTo>
                <a:lnTo>
                  <a:pt x="3686022" y="297281"/>
                </a:lnTo>
                <a:lnTo>
                  <a:pt x="3704169" y="294200"/>
                </a:lnTo>
                <a:lnTo>
                  <a:pt x="3721979" y="291119"/>
                </a:lnTo>
                <a:lnTo>
                  <a:pt x="3740127" y="295577"/>
                </a:lnTo>
                <a:lnTo>
                  <a:pt x="3757937" y="291119"/>
                </a:lnTo>
                <a:lnTo>
                  <a:pt x="3776098" y="298996"/>
                </a:lnTo>
                <a:lnTo>
                  <a:pt x="3793908" y="296254"/>
                </a:lnTo>
                <a:lnTo>
                  <a:pt x="3812055" y="304132"/>
                </a:lnTo>
                <a:lnTo>
                  <a:pt x="3829866" y="304482"/>
                </a:lnTo>
                <a:lnTo>
                  <a:pt x="3848013" y="305847"/>
                </a:lnTo>
                <a:lnTo>
                  <a:pt x="3866174" y="306874"/>
                </a:lnTo>
                <a:lnTo>
                  <a:pt x="3883985" y="313725"/>
                </a:lnTo>
                <a:lnTo>
                  <a:pt x="3902132" y="310982"/>
                </a:lnTo>
                <a:lnTo>
                  <a:pt x="3919942" y="312698"/>
                </a:lnTo>
                <a:lnTo>
                  <a:pt x="3938090" y="317145"/>
                </a:lnTo>
                <a:lnTo>
                  <a:pt x="3955900" y="314752"/>
                </a:lnTo>
                <a:lnTo>
                  <a:pt x="3974061" y="348656"/>
                </a:lnTo>
                <a:lnTo>
                  <a:pt x="3991871" y="343859"/>
                </a:lnTo>
                <a:lnTo>
                  <a:pt x="4010018" y="350372"/>
                </a:lnTo>
                <a:lnTo>
                  <a:pt x="4028180" y="315441"/>
                </a:lnTo>
                <a:lnTo>
                  <a:pt x="4045990" y="314063"/>
                </a:lnTo>
                <a:lnTo>
                  <a:pt x="4064138" y="321265"/>
                </a:lnTo>
                <a:lnTo>
                  <a:pt x="4081948" y="322280"/>
                </a:lnTo>
                <a:lnTo>
                  <a:pt x="4100095" y="316468"/>
                </a:lnTo>
                <a:lnTo>
                  <a:pt x="4117917" y="356534"/>
                </a:lnTo>
                <a:lnTo>
                  <a:pt x="4136065" y="301401"/>
                </a:lnTo>
                <a:lnTo>
                  <a:pt x="4153876" y="376059"/>
                </a:lnTo>
                <a:lnTo>
                  <a:pt x="4172023" y="352088"/>
                </a:lnTo>
                <a:lnTo>
                  <a:pt x="4190172" y="383937"/>
                </a:lnTo>
                <a:lnTo>
                  <a:pt x="4207994" y="340102"/>
                </a:lnTo>
                <a:lnTo>
                  <a:pt x="4226142" y="349345"/>
                </a:lnTo>
                <a:lnTo>
                  <a:pt x="4243953" y="838776"/>
                </a:lnTo>
                <a:lnTo>
                  <a:pt x="4639890" y="838776"/>
                </a:lnTo>
              </a:path>
            </a:pathLst>
          </a:custGeom>
          <a:ln w="10275">
            <a:solidFill>
              <a:srgbClr val="00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247845" y="5907598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247845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218582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23973" y="0"/>
                </a:moveTo>
                <a:lnTo>
                  <a:pt x="11987" y="4110"/>
                </a:lnTo>
                <a:lnTo>
                  <a:pt x="4109" y="16099"/>
                </a:lnTo>
                <a:lnTo>
                  <a:pt x="0" y="35965"/>
                </a:lnTo>
                <a:lnTo>
                  <a:pt x="0" y="47948"/>
                </a:lnTo>
                <a:lnTo>
                  <a:pt x="4109" y="68158"/>
                </a:lnTo>
                <a:lnTo>
                  <a:pt x="11987" y="80146"/>
                </a:lnTo>
                <a:lnTo>
                  <a:pt x="23973" y="83912"/>
                </a:lnTo>
                <a:lnTo>
                  <a:pt x="32189" y="83912"/>
                </a:lnTo>
                <a:lnTo>
                  <a:pt x="44186" y="80146"/>
                </a:lnTo>
                <a:lnTo>
                  <a:pt x="52065" y="68158"/>
                </a:lnTo>
                <a:lnTo>
                  <a:pt x="56172" y="47948"/>
                </a:lnTo>
                <a:lnTo>
                  <a:pt x="56172" y="35965"/>
                </a:lnTo>
                <a:lnTo>
                  <a:pt x="52065" y="16099"/>
                </a:lnTo>
                <a:lnTo>
                  <a:pt x="44186" y="4110"/>
                </a:lnTo>
                <a:lnTo>
                  <a:pt x="32189" y="0"/>
                </a:lnTo>
                <a:lnTo>
                  <a:pt x="23973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157036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073280" y="599312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72" y="0"/>
                </a:moveTo>
                <a:lnTo>
                  <a:pt x="11986" y="4110"/>
                </a:lnTo>
                <a:lnTo>
                  <a:pt x="4108" y="16099"/>
                </a:lnTo>
                <a:lnTo>
                  <a:pt x="0" y="35965"/>
                </a:lnTo>
                <a:lnTo>
                  <a:pt x="0" y="47948"/>
                </a:lnTo>
                <a:lnTo>
                  <a:pt x="4108" y="68158"/>
                </a:lnTo>
                <a:lnTo>
                  <a:pt x="11986" y="80146"/>
                </a:lnTo>
                <a:lnTo>
                  <a:pt x="23972" y="83912"/>
                </a:lnTo>
                <a:lnTo>
                  <a:pt x="31850" y="83912"/>
                </a:lnTo>
                <a:lnTo>
                  <a:pt x="43837" y="80146"/>
                </a:lnTo>
                <a:lnTo>
                  <a:pt x="52053" y="68158"/>
                </a:lnTo>
                <a:lnTo>
                  <a:pt x="55835" y="47948"/>
                </a:lnTo>
                <a:lnTo>
                  <a:pt x="55835" y="35965"/>
                </a:lnTo>
                <a:lnTo>
                  <a:pt x="52053" y="16099"/>
                </a:lnTo>
                <a:lnTo>
                  <a:pt x="43837" y="4110"/>
                </a:lnTo>
                <a:lnTo>
                  <a:pt x="31850" y="0"/>
                </a:lnTo>
                <a:lnTo>
                  <a:pt x="2397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149565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09" y="0"/>
                </a:moveTo>
                <a:lnTo>
                  <a:pt x="0" y="4110"/>
                </a:lnTo>
                <a:lnTo>
                  <a:pt x="4109" y="7876"/>
                </a:lnTo>
                <a:lnTo>
                  <a:pt x="8217" y="4110"/>
                </a:lnTo>
                <a:lnTo>
                  <a:pt x="4109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182256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48294" y="0"/>
                </a:moveTo>
                <a:lnTo>
                  <a:pt x="8215" y="0"/>
                </a:lnTo>
                <a:lnTo>
                  <a:pt x="4120" y="35965"/>
                </a:lnTo>
                <a:lnTo>
                  <a:pt x="8215" y="32194"/>
                </a:lnTo>
                <a:lnTo>
                  <a:pt x="20213" y="28082"/>
                </a:lnTo>
                <a:lnTo>
                  <a:pt x="32199" y="28082"/>
                </a:lnTo>
                <a:lnTo>
                  <a:pt x="44186" y="32194"/>
                </a:lnTo>
                <a:lnTo>
                  <a:pt x="52064" y="40070"/>
                </a:lnTo>
                <a:lnTo>
                  <a:pt x="56172" y="52059"/>
                </a:lnTo>
                <a:lnTo>
                  <a:pt x="56172" y="59937"/>
                </a:lnTo>
                <a:lnTo>
                  <a:pt x="52064" y="71924"/>
                </a:lnTo>
                <a:lnTo>
                  <a:pt x="44186" y="80146"/>
                </a:lnTo>
                <a:lnTo>
                  <a:pt x="32199" y="83912"/>
                </a:lnTo>
                <a:lnTo>
                  <a:pt x="20213" y="83912"/>
                </a:lnTo>
                <a:lnTo>
                  <a:pt x="8215" y="80146"/>
                </a:lnTo>
                <a:lnTo>
                  <a:pt x="4120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06591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993368" y="5993121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9"/>
                </a:moveTo>
                <a:lnTo>
                  <a:pt x="7877" y="11988"/>
                </a:lnTo>
                <a:lnTo>
                  <a:pt x="19863" y="0"/>
                </a:lnTo>
                <a:lnTo>
                  <a:pt x="19863" y="8391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058756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08" y="0"/>
                </a:moveTo>
                <a:lnTo>
                  <a:pt x="0" y="4110"/>
                </a:lnTo>
                <a:lnTo>
                  <a:pt x="4108" y="7876"/>
                </a:lnTo>
                <a:lnTo>
                  <a:pt x="7877" y="4110"/>
                </a:lnTo>
                <a:lnTo>
                  <a:pt x="4108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091447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23972" y="0"/>
                </a:moveTo>
                <a:lnTo>
                  <a:pt x="11986" y="4110"/>
                </a:lnTo>
                <a:lnTo>
                  <a:pt x="4108" y="16099"/>
                </a:lnTo>
                <a:lnTo>
                  <a:pt x="0" y="35965"/>
                </a:lnTo>
                <a:lnTo>
                  <a:pt x="0" y="47948"/>
                </a:lnTo>
                <a:lnTo>
                  <a:pt x="4108" y="68158"/>
                </a:lnTo>
                <a:lnTo>
                  <a:pt x="11986" y="80146"/>
                </a:lnTo>
                <a:lnTo>
                  <a:pt x="23972" y="83912"/>
                </a:lnTo>
                <a:lnTo>
                  <a:pt x="32200" y="83912"/>
                </a:lnTo>
                <a:lnTo>
                  <a:pt x="44186" y="80146"/>
                </a:lnTo>
                <a:lnTo>
                  <a:pt x="52064" y="68158"/>
                </a:lnTo>
                <a:lnTo>
                  <a:pt x="56171" y="47948"/>
                </a:lnTo>
                <a:lnTo>
                  <a:pt x="56171" y="35965"/>
                </a:lnTo>
                <a:lnTo>
                  <a:pt x="52064" y="16099"/>
                </a:lnTo>
                <a:lnTo>
                  <a:pt x="44186" y="4110"/>
                </a:lnTo>
                <a:lnTo>
                  <a:pt x="32200" y="0"/>
                </a:lnTo>
                <a:lnTo>
                  <a:pt x="2397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975097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902238" y="5993121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9"/>
                </a:moveTo>
                <a:lnTo>
                  <a:pt x="8229" y="11988"/>
                </a:lnTo>
                <a:lnTo>
                  <a:pt x="20214" y="0"/>
                </a:lnTo>
                <a:lnTo>
                  <a:pt x="20214" y="8391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967947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3757" y="0"/>
                </a:moveTo>
                <a:lnTo>
                  <a:pt x="0" y="4110"/>
                </a:lnTo>
                <a:lnTo>
                  <a:pt x="3757" y="7876"/>
                </a:lnTo>
                <a:lnTo>
                  <a:pt x="7865" y="4110"/>
                </a:lnTo>
                <a:lnTo>
                  <a:pt x="3757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000635" y="599312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44" y="0"/>
                </a:moveTo>
                <a:lnTo>
                  <a:pt x="7877" y="0"/>
                </a:lnTo>
                <a:lnTo>
                  <a:pt x="4108" y="35965"/>
                </a:lnTo>
                <a:lnTo>
                  <a:pt x="7877" y="32194"/>
                </a:lnTo>
                <a:lnTo>
                  <a:pt x="19863" y="28082"/>
                </a:lnTo>
                <a:lnTo>
                  <a:pt x="31850" y="28082"/>
                </a:lnTo>
                <a:lnTo>
                  <a:pt x="43836" y="32194"/>
                </a:lnTo>
                <a:lnTo>
                  <a:pt x="52053" y="40070"/>
                </a:lnTo>
                <a:lnTo>
                  <a:pt x="55822" y="52059"/>
                </a:lnTo>
                <a:lnTo>
                  <a:pt x="55822" y="59937"/>
                </a:lnTo>
                <a:lnTo>
                  <a:pt x="52053" y="71924"/>
                </a:lnTo>
                <a:lnTo>
                  <a:pt x="43836" y="80146"/>
                </a:lnTo>
                <a:lnTo>
                  <a:pt x="31850" y="83912"/>
                </a:lnTo>
                <a:lnTo>
                  <a:pt x="19863" y="83912"/>
                </a:lnTo>
                <a:lnTo>
                  <a:pt x="7877" y="80146"/>
                </a:lnTo>
                <a:lnTo>
                  <a:pt x="4108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88428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800534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5" h="84454">
                <a:moveTo>
                  <a:pt x="4106" y="20205"/>
                </a:moveTo>
                <a:lnTo>
                  <a:pt x="4106" y="16099"/>
                </a:lnTo>
                <a:lnTo>
                  <a:pt x="7876" y="7877"/>
                </a:lnTo>
                <a:lnTo>
                  <a:pt x="11984" y="4110"/>
                </a:lnTo>
                <a:lnTo>
                  <a:pt x="19863" y="0"/>
                </a:lnTo>
                <a:lnTo>
                  <a:pt x="35958" y="0"/>
                </a:lnTo>
                <a:lnTo>
                  <a:pt x="44185" y="4110"/>
                </a:lnTo>
                <a:lnTo>
                  <a:pt x="47942" y="7877"/>
                </a:lnTo>
                <a:lnTo>
                  <a:pt x="52064" y="16099"/>
                </a:lnTo>
                <a:lnTo>
                  <a:pt x="52064" y="23976"/>
                </a:lnTo>
                <a:lnTo>
                  <a:pt x="47942" y="32194"/>
                </a:lnTo>
                <a:lnTo>
                  <a:pt x="40065" y="44182"/>
                </a:lnTo>
                <a:lnTo>
                  <a:pt x="0" y="83912"/>
                </a:lnTo>
                <a:lnTo>
                  <a:pt x="56172" y="8391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876820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06" y="0"/>
                </a:moveTo>
                <a:lnTo>
                  <a:pt x="0" y="4110"/>
                </a:lnTo>
                <a:lnTo>
                  <a:pt x="4106" y="7876"/>
                </a:lnTo>
                <a:lnTo>
                  <a:pt x="8215" y="4110"/>
                </a:lnTo>
                <a:lnTo>
                  <a:pt x="4106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909827" y="599312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70" y="0"/>
                </a:moveTo>
                <a:lnTo>
                  <a:pt x="11984" y="4110"/>
                </a:lnTo>
                <a:lnTo>
                  <a:pt x="3756" y="16099"/>
                </a:lnTo>
                <a:lnTo>
                  <a:pt x="0" y="35965"/>
                </a:lnTo>
                <a:lnTo>
                  <a:pt x="0" y="47948"/>
                </a:lnTo>
                <a:lnTo>
                  <a:pt x="3756" y="68158"/>
                </a:lnTo>
                <a:lnTo>
                  <a:pt x="11984" y="80146"/>
                </a:lnTo>
                <a:lnTo>
                  <a:pt x="23970" y="83912"/>
                </a:lnTo>
                <a:lnTo>
                  <a:pt x="31850" y="83912"/>
                </a:lnTo>
                <a:lnTo>
                  <a:pt x="43834" y="80146"/>
                </a:lnTo>
                <a:lnTo>
                  <a:pt x="51713" y="68158"/>
                </a:lnTo>
                <a:lnTo>
                  <a:pt x="55822" y="47948"/>
                </a:lnTo>
                <a:lnTo>
                  <a:pt x="55822" y="35965"/>
                </a:lnTo>
                <a:lnTo>
                  <a:pt x="51713" y="16099"/>
                </a:lnTo>
                <a:lnTo>
                  <a:pt x="43834" y="4110"/>
                </a:lnTo>
                <a:lnTo>
                  <a:pt x="31850" y="0"/>
                </a:lnTo>
                <a:lnTo>
                  <a:pt x="2397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793480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709724" y="599312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3768" y="20205"/>
                </a:moveTo>
                <a:lnTo>
                  <a:pt x="3768" y="16099"/>
                </a:lnTo>
                <a:lnTo>
                  <a:pt x="7876" y="7877"/>
                </a:lnTo>
                <a:lnTo>
                  <a:pt x="11986" y="4110"/>
                </a:lnTo>
                <a:lnTo>
                  <a:pt x="19863" y="0"/>
                </a:lnTo>
                <a:lnTo>
                  <a:pt x="35958" y="0"/>
                </a:lnTo>
                <a:lnTo>
                  <a:pt x="43836" y="4110"/>
                </a:lnTo>
                <a:lnTo>
                  <a:pt x="47944" y="7877"/>
                </a:lnTo>
                <a:lnTo>
                  <a:pt x="52051" y="16099"/>
                </a:lnTo>
                <a:lnTo>
                  <a:pt x="52051" y="23976"/>
                </a:lnTo>
                <a:lnTo>
                  <a:pt x="47944" y="32194"/>
                </a:lnTo>
                <a:lnTo>
                  <a:pt x="40065" y="44182"/>
                </a:lnTo>
                <a:lnTo>
                  <a:pt x="0" y="83912"/>
                </a:lnTo>
                <a:lnTo>
                  <a:pt x="55820" y="8391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786010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06" y="0"/>
                </a:moveTo>
                <a:lnTo>
                  <a:pt x="0" y="4110"/>
                </a:lnTo>
                <a:lnTo>
                  <a:pt x="4106" y="7876"/>
                </a:lnTo>
                <a:lnTo>
                  <a:pt x="8216" y="4110"/>
                </a:lnTo>
                <a:lnTo>
                  <a:pt x="4106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818699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5" h="84454">
                <a:moveTo>
                  <a:pt x="48294" y="0"/>
                </a:moveTo>
                <a:lnTo>
                  <a:pt x="8216" y="0"/>
                </a:lnTo>
                <a:lnTo>
                  <a:pt x="4106" y="35965"/>
                </a:lnTo>
                <a:lnTo>
                  <a:pt x="8216" y="32194"/>
                </a:lnTo>
                <a:lnTo>
                  <a:pt x="20214" y="28082"/>
                </a:lnTo>
                <a:lnTo>
                  <a:pt x="32187" y="28082"/>
                </a:lnTo>
                <a:lnTo>
                  <a:pt x="44186" y="32194"/>
                </a:lnTo>
                <a:lnTo>
                  <a:pt x="52063" y="40070"/>
                </a:lnTo>
                <a:lnTo>
                  <a:pt x="56171" y="52059"/>
                </a:lnTo>
                <a:lnTo>
                  <a:pt x="56171" y="59937"/>
                </a:lnTo>
                <a:lnTo>
                  <a:pt x="52063" y="71924"/>
                </a:lnTo>
                <a:lnTo>
                  <a:pt x="44186" y="80146"/>
                </a:lnTo>
                <a:lnTo>
                  <a:pt x="32187" y="83912"/>
                </a:lnTo>
                <a:lnTo>
                  <a:pt x="20214" y="83912"/>
                </a:lnTo>
                <a:lnTo>
                  <a:pt x="8216" y="80146"/>
                </a:lnTo>
                <a:lnTo>
                  <a:pt x="4106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425020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606853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788697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970532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334210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515736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697569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879403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243082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424916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606750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788593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152272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334105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515939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697784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061463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243296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425130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606975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431464" y="6156310"/>
            <a:ext cx="40409" cy="49306"/>
          </a:xfrm>
          <a:custGeom>
            <a:avLst/>
            <a:gdLst/>
            <a:ahLst/>
            <a:cxnLst/>
            <a:rect l="l" t="t" r="r" b="b"/>
            <a:pathLst>
              <a:path w="44450" h="55879">
                <a:moveTo>
                  <a:pt x="43836" y="11988"/>
                </a:moveTo>
                <a:lnTo>
                  <a:pt x="40065" y="3767"/>
                </a:lnTo>
                <a:lnTo>
                  <a:pt x="28078" y="0"/>
                </a:lnTo>
                <a:lnTo>
                  <a:pt x="16092" y="0"/>
                </a:lnTo>
                <a:lnTo>
                  <a:pt x="4106" y="3767"/>
                </a:lnTo>
                <a:lnTo>
                  <a:pt x="0" y="11988"/>
                </a:lnTo>
                <a:lnTo>
                  <a:pt x="4106" y="19866"/>
                </a:lnTo>
                <a:lnTo>
                  <a:pt x="11984" y="23976"/>
                </a:lnTo>
                <a:lnTo>
                  <a:pt x="31837" y="27742"/>
                </a:lnTo>
                <a:lnTo>
                  <a:pt x="40065" y="31854"/>
                </a:lnTo>
                <a:lnTo>
                  <a:pt x="43836" y="39731"/>
                </a:lnTo>
                <a:lnTo>
                  <a:pt x="43836" y="43843"/>
                </a:lnTo>
                <a:lnTo>
                  <a:pt x="40065" y="51719"/>
                </a:lnTo>
                <a:lnTo>
                  <a:pt x="28078" y="55830"/>
                </a:lnTo>
                <a:lnTo>
                  <a:pt x="16092" y="55830"/>
                </a:lnTo>
                <a:lnTo>
                  <a:pt x="4106" y="51719"/>
                </a:lnTo>
                <a:lnTo>
                  <a:pt x="0" y="4384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493426" y="6156310"/>
            <a:ext cx="43873" cy="49306"/>
          </a:xfrm>
          <a:custGeom>
            <a:avLst/>
            <a:gdLst/>
            <a:ahLst/>
            <a:cxnLst/>
            <a:rect l="l" t="t" r="r" b="b"/>
            <a:pathLst>
              <a:path w="48259" h="55879">
                <a:moveTo>
                  <a:pt x="0" y="23976"/>
                </a:moveTo>
                <a:lnTo>
                  <a:pt x="47944" y="23976"/>
                </a:lnTo>
                <a:lnTo>
                  <a:pt x="47944" y="15755"/>
                </a:lnTo>
                <a:lnTo>
                  <a:pt x="43836" y="7877"/>
                </a:lnTo>
                <a:lnTo>
                  <a:pt x="39715" y="3767"/>
                </a:lnTo>
                <a:lnTo>
                  <a:pt x="31839" y="0"/>
                </a:lnTo>
                <a:lnTo>
                  <a:pt x="19851" y="0"/>
                </a:lnTo>
                <a:lnTo>
                  <a:pt x="11973" y="3767"/>
                </a:lnTo>
                <a:lnTo>
                  <a:pt x="3758" y="11988"/>
                </a:lnTo>
                <a:lnTo>
                  <a:pt x="0" y="23976"/>
                </a:lnTo>
                <a:lnTo>
                  <a:pt x="0" y="31854"/>
                </a:lnTo>
                <a:lnTo>
                  <a:pt x="3758" y="43843"/>
                </a:lnTo>
                <a:lnTo>
                  <a:pt x="11973" y="51719"/>
                </a:lnTo>
                <a:lnTo>
                  <a:pt x="19851" y="55830"/>
                </a:lnTo>
                <a:lnTo>
                  <a:pt x="31839" y="55830"/>
                </a:lnTo>
                <a:lnTo>
                  <a:pt x="39715" y="51719"/>
                </a:lnTo>
                <a:lnTo>
                  <a:pt x="47944" y="4384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6558804" y="6156310"/>
            <a:ext cx="43873" cy="49306"/>
          </a:xfrm>
          <a:custGeom>
            <a:avLst/>
            <a:gdLst/>
            <a:ahLst/>
            <a:cxnLst/>
            <a:rect l="l" t="t" r="r" b="b"/>
            <a:pathLst>
              <a:path w="48259" h="55879">
                <a:moveTo>
                  <a:pt x="47956" y="11988"/>
                </a:moveTo>
                <a:lnTo>
                  <a:pt x="40078" y="3767"/>
                </a:lnTo>
                <a:lnTo>
                  <a:pt x="31851" y="0"/>
                </a:lnTo>
                <a:lnTo>
                  <a:pt x="19863" y="0"/>
                </a:lnTo>
                <a:lnTo>
                  <a:pt x="11987" y="3767"/>
                </a:lnTo>
                <a:lnTo>
                  <a:pt x="4109" y="11988"/>
                </a:lnTo>
                <a:lnTo>
                  <a:pt x="0" y="23976"/>
                </a:lnTo>
                <a:lnTo>
                  <a:pt x="0" y="31854"/>
                </a:lnTo>
                <a:lnTo>
                  <a:pt x="4109" y="43843"/>
                </a:lnTo>
                <a:lnTo>
                  <a:pt x="11987" y="51719"/>
                </a:lnTo>
                <a:lnTo>
                  <a:pt x="19863" y="55830"/>
                </a:lnTo>
                <a:lnTo>
                  <a:pt x="31851" y="55830"/>
                </a:lnTo>
                <a:lnTo>
                  <a:pt x="40078" y="51719"/>
                </a:lnTo>
                <a:lnTo>
                  <a:pt x="47956" y="4384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247845" y="5130625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247845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157036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06591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975097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88428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793480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425020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606853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788697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970532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334210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515736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697569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879403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243082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424916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606750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788593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152272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334105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515939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697784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061463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243296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425130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606975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247845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247845" y="5781881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038617" y="5750144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23970" y="0"/>
                </a:moveTo>
                <a:lnTo>
                  <a:pt x="11986" y="4108"/>
                </a:lnTo>
                <a:lnTo>
                  <a:pt x="4108" y="16106"/>
                </a:lnTo>
                <a:lnTo>
                  <a:pt x="0" y="35970"/>
                </a:lnTo>
                <a:lnTo>
                  <a:pt x="0" y="47955"/>
                </a:lnTo>
                <a:lnTo>
                  <a:pt x="4108" y="68158"/>
                </a:lnTo>
                <a:lnTo>
                  <a:pt x="11986" y="80144"/>
                </a:lnTo>
                <a:lnTo>
                  <a:pt x="23970" y="84264"/>
                </a:lnTo>
                <a:lnTo>
                  <a:pt x="31850" y="84264"/>
                </a:lnTo>
                <a:lnTo>
                  <a:pt x="44173" y="80144"/>
                </a:lnTo>
                <a:lnTo>
                  <a:pt x="52051" y="68158"/>
                </a:lnTo>
                <a:lnTo>
                  <a:pt x="56160" y="47955"/>
                </a:lnTo>
                <a:lnTo>
                  <a:pt x="56160" y="35970"/>
                </a:lnTo>
                <a:lnTo>
                  <a:pt x="52051" y="16106"/>
                </a:lnTo>
                <a:lnTo>
                  <a:pt x="44173" y="4108"/>
                </a:lnTo>
                <a:lnTo>
                  <a:pt x="31850" y="0"/>
                </a:lnTo>
                <a:lnTo>
                  <a:pt x="2397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114891" y="5817234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8228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147900" y="5750144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5970"/>
                </a:lnTo>
                <a:lnTo>
                  <a:pt x="7877" y="32200"/>
                </a:lnTo>
                <a:lnTo>
                  <a:pt x="19863" y="28092"/>
                </a:lnTo>
                <a:lnTo>
                  <a:pt x="31848" y="28092"/>
                </a:lnTo>
                <a:lnTo>
                  <a:pt x="43848" y="32200"/>
                </a:lnTo>
                <a:lnTo>
                  <a:pt x="51726" y="40078"/>
                </a:lnTo>
                <a:lnTo>
                  <a:pt x="55822" y="52064"/>
                </a:lnTo>
                <a:lnTo>
                  <a:pt x="55822" y="59941"/>
                </a:lnTo>
                <a:lnTo>
                  <a:pt x="51726" y="72266"/>
                </a:lnTo>
                <a:lnTo>
                  <a:pt x="43848" y="80144"/>
                </a:lnTo>
                <a:lnTo>
                  <a:pt x="31848" y="84264"/>
                </a:lnTo>
                <a:lnTo>
                  <a:pt x="19863" y="84264"/>
                </a:lnTo>
                <a:lnTo>
                  <a:pt x="7877" y="80144"/>
                </a:lnTo>
                <a:lnTo>
                  <a:pt x="3769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4247845" y="5646794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4049513" y="5615366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4"/>
                </a:moveTo>
                <a:lnTo>
                  <a:pt x="7876" y="11985"/>
                </a:lnTo>
                <a:lnTo>
                  <a:pt x="19863" y="0"/>
                </a:lnTo>
                <a:lnTo>
                  <a:pt x="19863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114891" y="5682456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7877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4147900" y="5615366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08"/>
                </a:lnTo>
                <a:lnTo>
                  <a:pt x="3769" y="16094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07"/>
                </a:lnTo>
                <a:lnTo>
                  <a:pt x="11986" y="80144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80144"/>
                </a:lnTo>
                <a:lnTo>
                  <a:pt x="51726" y="67807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6094"/>
                </a:lnTo>
                <a:lnTo>
                  <a:pt x="43848" y="4108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4247845" y="5512006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049513" y="5480279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4"/>
                </a:moveTo>
                <a:lnTo>
                  <a:pt x="7876" y="11985"/>
                </a:lnTo>
                <a:lnTo>
                  <a:pt x="19863" y="0"/>
                </a:lnTo>
                <a:lnTo>
                  <a:pt x="19863" y="8425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4114891" y="5547368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8216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147900" y="5480279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6308"/>
                </a:lnTo>
                <a:lnTo>
                  <a:pt x="7877" y="32188"/>
                </a:lnTo>
                <a:lnTo>
                  <a:pt x="19863" y="28080"/>
                </a:lnTo>
                <a:lnTo>
                  <a:pt x="31848" y="28080"/>
                </a:lnTo>
                <a:lnTo>
                  <a:pt x="43848" y="32188"/>
                </a:lnTo>
                <a:lnTo>
                  <a:pt x="51726" y="40066"/>
                </a:lnTo>
                <a:lnTo>
                  <a:pt x="55822" y="52051"/>
                </a:lnTo>
                <a:lnTo>
                  <a:pt x="55822" y="60280"/>
                </a:lnTo>
                <a:lnTo>
                  <a:pt x="51726" y="72266"/>
                </a:lnTo>
                <a:lnTo>
                  <a:pt x="43848" y="80144"/>
                </a:lnTo>
                <a:lnTo>
                  <a:pt x="31848" y="84252"/>
                </a:lnTo>
                <a:lnTo>
                  <a:pt x="19863" y="84252"/>
                </a:lnTo>
                <a:lnTo>
                  <a:pt x="7877" y="80144"/>
                </a:lnTo>
                <a:lnTo>
                  <a:pt x="3769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247845" y="5377227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038617" y="5345490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4108" y="19863"/>
                </a:moveTo>
                <a:lnTo>
                  <a:pt x="4108" y="16094"/>
                </a:lnTo>
                <a:lnTo>
                  <a:pt x="7877" y="7877"/>
                </a:lnTo>
                <a:lnTo>
                  <a:pt x="11986" y="4120"/>
                </a:lnTo>
                <a:lnTo>
                  <a:pt x="19862" y="0"/>
                </a:lnTo>
                <a:lnTo>
                  <a:pt x="35956" y="0"/>
                </a:lnTo>
                <a:lnTo>
                  <a:pt x="44173" y="4120"/>
                </a:lnTo>
                <a:lnTo>
                  <a:pt x="47944" y="7877"/>
                </a:lnTo>
                <a:lnTo>
                  <a:pt x="52051" y="16094"/>
                </a:lnTo>
                <a:lnTo>
                  <a:pt x="52051" y="23984"/>
                </a:lnTo>
                <a:lnTo>
                  <a:pt x="47944" y="31861"/>
                </a:lnTo>
                <a:lnTo>
                  <a:pt x="40066" y="44186"/>
                </a:lnTo>
                <a:lnTo>
                  <a:pt x="0" y="83913"/>
                </a:lnTo>
                <a:lnTo>
                  <a:pt x="56160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114891" y="541258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20"/>
                </a:lnTo>
                <a:lnTo>
                  <a:pt x="4120" y="7877"/>
                </a:lnTo>
                <a:lnTo>
                  <a:pt x="8229" y="4120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147900" y="534549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20"/>
                </a:lnTo>
                <a:lnTo>
                  <a:pt x="3769" y="16094"/>
                </a:lnTo>
                <a:lnTo>
                  <a:pt x="0" y="35970"/>
                </a:lnTo>
                <a:lnTo>
                  <a:pt x="0" y="47955"/>
                </a:lnTo>
                <a:lnTo>
                  <a:pt x="3769" y="68158"/>
                </a:lnTo>
                <a:lnTo>
                  <a:pt x="11986" y="80156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80156"/>
                </a:lnTo>
                <a:lnTo>
                  <a:pt x="51726" y="68158"/>
                </a:lnTo>
                <a:lnTo>
                  <a:pt x="55822" y="47955"/>
                </a:lnTo>
                <a:lnTo>
                  <a:pt x="55822" y="35970"/>
                </a:lnTo>
                <a:lnTo>
                  <a:pt x="51726" y="16094"/>
                </a:lnTo>
                <a:lnTo>
                  <a:pt x="43848" y="4120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247845" y="5242140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038617" y="521071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4108" y="19863"/>
                </a:moveTo>
                <a:lnTo>
                  <a:pt x="4108" y="15755"/>
                </a:lnTo>
                <a:lnTo>
                  <a:pt x="7877" y="7877"/>
                </a:lnTo>
                <a:lnTo>
                  <a:pt x="11986" y="3757"/>
                </a:lnTo>
                <a:lnTo>
                  <a:pt x="19862" y="0"/>
                </a:lnTo>
                <a:lnTo>
                  <a:pt x="35956" y="0"/>
                </a:lnTo>
                <a:lnTo>
                  <a:pt x="44173" y="3757"/>
                </a:lnTo>
                <a:lnTo>
                  <a:pt x="47944" y="7877"/>
                </a:lnTo>
                <a:lnTo>
                  <a:pt x="52051" y="15755"/>
                </a:lnTo>
                <a:lnTo>
                  <a:pt x="52051" y="23971"/>
                </a:lnTo>
                <a:lnTo>
                  <a:pt x="47944" y="31849"/>
                </a:lnTo>
                <a:lnTo>
                  <a:pt x="40066" y="43835"/>
                </a:lnTo>
                <a:lnTo>
                  <a:pt x="0" y="83913"/>
                </a:lnTo>
                <a:lnTo>
                  <a:pt x="56160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4114891" y="5277801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3757"/>
                </a:lnTo>
                <a:lnTo>
                  <a:pt x="4120" y="7877"/>
                </a:lnTo>
                <a:lnTo>
                  <a:pt x="8229" y="3757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4147900" y="521071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5957"/>
                </a:lnTo>
                <a:lnTo>
                  <a:pt x="7877" y="31849"/>
                </a:lnTo>
                <a:lnTo>
                  <a:pt x="19863" y="27741"/>
                </a:lnTo>
                <a:lnTo>
                  <a:pt x="31848" y="27741"/>
                </a:lnTo>
                <a:lnTo>
                  <a:pt x="43848" y="31849"/>
                </a:lnTo>
                <a:lnTo>
                  <a:pt x="51726" y="39727"/>
                </a:lnTo>
                <a:lnTo>
                  <a:pt x="55822" y="51713"/>
                </a:lnTo>
                <a:lnTo>
                  <a:pt x="55822" y="59929"/>
                </a:lnTo>
                <a:lnTo>
                  <a:pt x="51726" y="71915"/>
                </a:lnTo>
                <a:lnTo>
                  <a:pt x="43848" y="79793"/>
                </a:lnTo>
                <a:lnTo>
                  <a:pt x="31848" y="83913"/>
                </a:lnTo>
                <a:lnTo>
                  <a:pt x="19863" y="83913"/>
                </a:lnTo>
                <a:lnTo>
                  <a:pt x="7877" y="79793"/>
                </a:lnTo>
                <a:lnTo>
                  <a:pt x="3769" y="76036"/>
                </a:lnTo>
                <a:lnTo>
                  <a:pt x="0" y="67807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4247845" y="5849271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4247845" y="5714482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4247845" y="5579405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4247845" y="5444616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4247845" y="530952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247845" y="517474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793480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715634" y="5781881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715634" y="5646794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715634" y="5512006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715634" y="5377227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715634" y="5242140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754549" y="5849271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754549" y="5714482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754549" y="5579405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754549" y="5444616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754549" y="530952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754549" y="517474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4275251" y="5268729"/>
            <a:ext cx="3818659" cy="615203"/>
          </a:xfrm>
          <a:custGeom>
            <a:avLst/>
            <a:gdLst/>
            <a:ahLst/>
            <a:cxnLst/>
            <a:rect l="l" t="t" r="r" b="b"/>
            <a:pathLst>
              <a:path w="4200525" h="697229">
                <a:moveTo>
                  <a:pt x="0" y="696648"/>
                </a:moveTo>
                <a:lnTo>
                  <a:pt x="33227" y="641841"/>
                </a:lnTo>
                <a:lnTo>
                  <a:pt x="66441" y="571291"/>
                </a:lnTo>
                <a:lnTo>
                  <a:pt x="99669" y="518888"/>
                </a:lnTo>
                <a:lnTo>
                  <a:pt x="133235" y="524023"/>
                </a:lnTo>
                <a:lnTo>
                  <a:pt x="166451" y="503471"/>
                </a:lnTo>
                <a:lnTo>
                  <a:pt x="200015" y="476768"/>
                </a:lnTo>
                <a:lnTo>
                  <a:pt x="233244" y="435663"/>
                </a:lnTo>
                <a:lnTo>
                  <a:pt x="266459" y="425393"/>
                </a:lnTo>
                <a:lnTo>
                  <a:pt x="299687" y="399705"/>
                </a:lnTo>
                <a:lnTo>
                  <a:pt x="333251" y="396962"/>
                </a:lnTo>
                <a:lnTo>
                  <a:pt x="366479" y="376072"/>
                </a:lnTo>
                <a:lnTo>
                  <a:pt x="400046" y="382234"/>
                </a:lnTo>
                <a:lnTo>
                  <a:pt x="433261" y="371963"/>
                </a:lnTo>
                <a:lnTo>
                  <a:pt x="466489" y="397989"/>
                </a:lnTo>
                <a:lnTo>
                  <a:pt x="499704" y="398328"/>
                </a:lnTo>
                <a:lnTo>
                  <a:pt x="533270" y="411002"/>
                </a:lnTo>
                <a:lnTo>
                  <a:pt x="566497" y="404840"/>
                </a:lnTo>
                <a:lnTo>
                  <a:pt x="599725" y="411002"/>
                </a:lnTo>
                <a:lnTo>
                  <a:pt x="633278" y="402098"/>
                </a:lnTo>
                <a:lnTo>
                  <a:pt x="666506" y="397639"/>
                </a:lnTo>
                <a:lnTo>
                  <a:pt x="699733" y="371613"/>
                </a:lnTo>
                <a:lnTo>
                  <a:pt x="733298" y="363735"/>
                </a:lnTo>
                <a:lnTo>
                  <a:pt x="766514" y="344560"/>
                </a:lnTo>
                <a:lnTo>
                  <a:pt x="799742" y="329831"/>
                </a:lnTo>
                <a:lnTo>
                  <a:pt x="832969" y="308252"/>
                </a:lnTo>
                <a:lnTo>
                  <a:pt x="866534" y="303117"/>
                </a:lnTo>
                <a:lnTo>
                  <a:pt x="899750" y="308252"/>
                </a:lnTo>
                <a:lnTo>
                  <a:pt x="933315" y="318522"/>
                </a:lnTo>
                <a:lnTo>
                  <a:pt x="966542" y="311333"/>
                </a:lnTo>
                <a:lnTo>
                  <a:pt x="999759" y="314764"/>
                </a:lnTo>
                <a:lnTo>
                  <a:pt x="1032986" y="313737"/>
                </a:lnTo>
                <a:lnTo>
                  <a:pt x="1066551" y="310994"/>
                </a:lnTo>
                <a:lnTo>
                  <a:pt x="1099778" y="286672"/>
                </a:lnTo>
                <a:lnTo>
                  <a:pt x="1133333" y="303117"/>
                </a:lnTo>
                <a:lnTo>
                  <a:pt x="1166560" y="280510"/>
                </a:lnTo>
                <a:lnTo>
                  <a:pt x="1199788" y="294900"/>
                </a:lnTo>
                <a:lnTo>
                  <a:pt x="1233003" y="271943"/>
                </a:lnTo>
                <a:lnTo>
                  <a:pt x="1266569" y="284968"/>
                </a:lnTo>
                <a:lnTo>
                  <a:pt x="1299796" y="277091"/>
                </a:lnTo>
                <a:lnTo>
                  <a:pt x="1333362" y="269551"/>
                </a:lnTo>
                <a:lnTo>
                  <a:pt x="1366578" y="262700"/>
                </a:lnTo>
                <a:lnTo>
                  <a:pt x="1399805" y="258930"/>
                </a:lnTo>
                <a:lnTo>
                  <a:pt x="1433019" y="257903"/>
                </a:lnTo>
                <a:lnTo>
                  <a:pt x="1466598" y="246606"/>
                </a:lnTo>
                <a:lnTo>
                  <a:pt x="1499814" y="248310"/>
                </a:lnTo>
                <a:lnTo>
                  <a:pt x="1533379" y="239405"/>
                </a:lnTo>
                <a:lnTo>
                  <a:pt x="1566606" y="222972"/>
                </a:lnTo>
                <a:lnTo>
                  <a:pt x="1599833" y="238378"/>
                </a:lnTo>
                <a:lnTo>
                  <a:pt x="1633048" y="218176"/>
                </a:lnTo>
                <a:lnTo>
                  <a:pt x="1666614" y="231877"/>
                </a:lnTo>
                <a:lnTo>
                  <a:pt x="1699831" y="208932"/>
                </a:lnTo>
                <a:lnTo>
                  <a:pt x="1733408" y="236324"/>
                </a:lnTo>
                <a:lnTo>
                  <a:pt x="1766623" y="205851"/>
                </a:lnTo>
                <a:lnTo>
                  <a:pt x="1799850" y="226392"/>
                </a:lnTo>
                <a:lnTo>
                  <a:pt x="1833067" y="200028"/>
                </a:lnTo>
                <a:lnTo>
                  <a:pt x="1866631" y="224338"/>
                </a:lnTo>
                <a:lnTo>
                  <a:pt x="1899859" y="198988"/>
                </a:lnTo>
                <a:lnTo>
                  <a:pt x="1933075" y="225703"/>
                </a:lnTo>
                <a:lnTo>
                  <a:pt x="1966653" y="195231"/>
                </a:lnTo>
                <a:lnTo>
                  <a:pt x="1999867" y="220230"/>
                </a:lnTo>
                <a:lnTo>
                  <a:pt x="2033095" y="195231"/>
                </a:lnTo>
                <a:lnTo>
                  <a:pt x="2066648" y="192826"/>
                </a:lnTo>
                <a:lnTo>
                  <a:pt x="2099876" y="197973"/>
                </a:lnTo>
                <a:lnTo>
                  <a:pt x="2166318" y="184948"/>
                </a:lnTo>
                <a:lnTo>
                  <a:pt x="2199884" y="197285"/>
                </a:lnTo>
                <a:lnTo>
                  <a:pt x="2233112" y="188380"/>
                </a:lnTo>
                <a:lnTo>
                  <a:pt x="2266679" y="186326"/>
                </a:lnTo>
                <a:lnTo>
                  <a:pt x="2299906" y="185299"/>
                </a:lnTo>
                <a:lnTo>
                  <a:pt x="2333120" y="192826"/>
                </a:lnTo>
                <a:lnTo>
                  <a:pt x="2366348" y="194880"/>
                </a:lnTo>
                <a:lnTo>
                  <a:pt x="2399913" y="187353"/>
                </a:lnTo>
                <a:lnTo>
                  <a:pt x="2433129" y="190772"/>
                </a:lnTo>
                <a:lnTo>
                  <a:pt x="2466695" y="187353"/>
                </a:lnTo>
                <a:lnTo>
                  <a:pt x="2499922" y="162354"/>
                </a:lnTo>
                <a:lnTo>
                  <a:pt x="2533149" y="183583"/>
                </a:lnTo>
                <a:lnTo>
                  <a:pt x="2566365" y="154126"/>
                </a:lnTo>
                <a:lnTo>
                  <a:pt x="2599931" y="180502"/>
                </a:lnTo>
                <a:lnTo>
                  <a:pt x="2633158" y="159261"/>
                </a:lnTo>
                <a:lnTo>
                  <a:pt x="2666724" y="179813"/>
                </a:lnTo>
                <a:lnTo>
                  <a:pt x="2699939" y="193177"/>
                </a:lnTo>
                <a:lnTo>
                  <a:pt x="2733166" y="180152"/>
                </a:lnTo>
                <a:lnTo>
                  <a:pt x="2766395" y="173651"/>
                </a:lnTo>
                <a:lnTo>
                  <a:pt x="2799960" y="194880"/>
                </a:lnTo>
                <a:lnTo>
                  <a:pt x="2833176" y="169193"/>
                </a:lnTo>
                <a:lnTo>
                  <a:pt x="2866404" y="159261"/>
                </a:lnTo>
                <a:lnTo>
                  <a:pt x="2899968" y="159949"/>
                </a:lnTo>
                <a:lnTo>
                  <a:pt x="2933185" y="185299"/>
                </a:lnTo>
                <a:lnTo>
                  <a:pt x="2966412" y="159949"/>
                </a:lnTo>
                <a:lnTo>
                  <a:pt x="2999977" y="138708"/>
                </a:lnTo>
                <a:lnTo>
                  <a:pt x="3033204" y="77751"/>
                </a:lnTo>
                <a:lnTo>
                  <a:pt x="3066421" y="0"/>
                </a:lnTo>
                <a:lnTo>
                  <a:pt x="3099985" y="68846"/>
                </a:lnTo>
                <a:lnTo>
                  <a:pt x="3133213" y="129127"/>
                </a:lnTo>
                <a:lnTo>
                  <a:pt x="3166429" y="166112"/>
                </a:lnTo>
                <a:lnTo>
                  <a:pt x="3199994" y="153787"/>
                </a:lnTo>
                <a:lnTo>
                  <a:pt x="3233221" y="162354"/>
                </a:lnTo>
                <a:lnTo>
                  <a:pt x="3266449" y="177759"/>
                </a:lnTo>
                <a:lnTo>
                  <a:pt x="3299665" y="207217"/>
                </a:lnTo>
                <a:lnTo>
                  <a:pt x="3333230" y="250714"/>
                </a:lnTo>
                <a:lnTo>
                  <a:pt x="3366445" y="283941"/>
                </a:lnTo>
                <a:lnTo>
                  <a:pt x="3400023" y="293523"/>
                </a:lnTo>
                <a:lnTo>
                  <a:pt x="3433238" y="313049"/>
                </a:lnTo>
                <a:lnTo>
                  <a:pt x="3466466" y="340790"/>
                </a:lnTo>
                <a:lnTo>
                  <a:pt x="3499681" y="351061"/>
                </a:lnTo>
                <a:lnTo>
                  <a:pt x="3533259" y="383599"/>
                </a:lnTo>
                <a:lnTo>
                  <a:pt x="3566474" y="367167"/>
                </a:lnTo>
                <a:lnTo>
                  <a:pt x="3600040" y="395597"/>
                </a:lnTo>
                <a:lnTo>
                  <a:pt x="3633268" y="426420"/>
                </a:lnTo>
                <a:lnTo>
                  <a:pt x="3666484" y="440110"/>
                </a:lnTo>
                <a:lnTo>
                  <a:pt x="3699712" y="442176"/>
                </a:lnTo>
                <a:lnTo>
                  <a:pt x="3733276" y="458608"/>
                </a:lnTo>
                <a:lnTo>
                  <a:pt x="3766493" y="464094"/>
                </a:lnTo>
                <a:lnTo>
                  <a:pt x="3800057" y="476768"/>
                </a:lnTo>
                <a:lnTo>
                  <a:pt x="3833285" y="492174"/>
                </a:lnTo>
                <a:lnTo>
                  <a:pt x="3866500" y="502106"/>
                </a:lnTo>
                <a:lnTo>
                  <a:pt x="3899729" y="513064"/>
                </a:lnTo>
                <a:lnTo>
                  <a:pt x="3933294" y="526428"/>
                </a:lnTo>
                <a:lnTo>
                  <a:pt x="3966521" y="519915"/>
                </a:lnTo>
                <a:lnTo>
                  <a:pt x="4000088" y="533967"/>
                </a:lnTo>
                <a:lnTo>
                  <a:pt x="4033303" y="543887"/>
                </a:lnTo>
                <a:lnTo>
                  <a:pt x="4066530" y="563075"/>
                </a:lnTo>
                <a:lnTo>
                  <a:pt x="4099745" y="573695"/>
                </a:lnTo>
                <a:lnTo>
                  <a:pt x="4133312" y="590466"/>
                </a:lnTo>
                <a:lnTo>
                  <a:pt x="4166539" y="601437"/>
                </a:lnTo>
                <a:lnTo>
                  <a:pt x="4200104" y="628828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157036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06591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975097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788428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275251" y="5149057"/>
            <a:ext cx="3818659" cy="740149"/>
          </a:xfrm>
          <a:custGeom>
            <a:avLst/>
            <a:gdLst/>
            <a:ahLst/>
            <a:cxnLst/>
            <a:rect l="l" t="t" r="r" b="b"/>
            <a:pathLst>
              <a:path w="4200525" h="838834">
                <a:moveTo>
                  <a:pt x="0" y="838788"/>
                </a:moveTo>
                <a:lnTo>
                  <a:pt x="33227" y="780212"/>
                </a:lnTo>
                <a:lnTo>
                  <a:pt x="66441" y="700067"/>
                </a:lnTo>
                <a:lnTo>
                  <a:pt x="99669" y="662394"/>
                </a:lnTo>
                <a:lnTo>
                  <a:pt x="133235" y="664110"/>
                </a:lnTo>
                <a:lnTo>
                  <a:pt x="166451" y="651435"/>
                </a:lnTo>
                <a:lnTo>
                  <a:pt x="200015" y="597317"/>
                </a:lnTo>
                <a:lnTo>
                  <a:pt x="233244" y="549022"/>
                </a:lnTo>
                <a:lnTo>
                  <a:pt x="266459" y="547657"/>
                </a:lnTo>
                <a:lnTo>
                  <a:pt x="299687" y="531901"/>
                </a:lnTo>
                <a:lnTo>
                  <a:pt x="333251" y="525401"/>
                </a:lnTo>
                <a:lnTo>
                  <a:pt x="366479" y="514430"/>
                </a:lnTo>
                <a:lnTo>
                  <a:pt x="400046" y="518888"/>
                </a:lnTo>
                <a:lnTo>
                  <a:pt x="433261" y="504848"/>
                </a:lnTo>
                <a:lnTo>
                  <a:pt x="466489" y="521969"/>
                </a:lnTo>
                <a:lnTo>
                  <a:pt x="499704" y="530536"/>
                </a:lnTo>
                <a:lnTo>
                  <a:pt x="533270" y="525739"/>
                </a:lnTo>
                <a:lnTo>
                  <a:pt x="566497" y="508268"/>
                </a:lnTo>
                <a:lnTo>
                  <a:pt x="599725" y="503133"/>
                </a:lnTo>
                <a:lnTo>
                  <a:pt x="632940" y="482580"/>
                </a:lnTo>
                <a:lnTo>
                  <a:pt x="666506" y="471283"/>
                </a:lnTo>
                <a:lnTo>
                  <a:pt x="699733" y="447987"/>
                </a:lnTo>
                <a:lnTo>
                  <a:pt x="733298" y="439771"/>
                </a:lnTo>
                <a:lnTo>
                  <a:pt x="766514" y="419569"/>
                </a:lnTo>
                <a:lnTo>
                  <a:pt x="799742" y="414772"/>
                </a:lnTo>
                <a:lnTo>
                  <a:pt x="832969" y="387031"/>
                </a:lnTo>
                <a:lnTo>
                  <a:pt x="866534" y="382910"/>
                </a:lnTo>
                <a:lnTo>
                  <a:pt x="899750" y="376072"/>
                </a:lnTo>
                <a:lnTo>
                  <a:pt x="933315" y="371275"/>
                </a:lnTo>
                <a:lnTo>
                  <a:pt x="966542" y="377099"/>
                </a:lnTo>
                <a:lnTo>
                  <a:pt x="999759" y="367843"/>
                </a:lnTo>
                <a:lnTo>
                  <a:pt x="1066551" y="359627"/>
                </a:lnTo>
                <a:lnTo>
                  <a:pt x="1133333" y="341817"/>
                </a:lnTo>
                <a:lnTo>
                  <a:pt x="1166560" y="317157"/>
                </a:lnTo>
                <a:lnTo>
                  <a:pt x="1199788" y="333601"/>
                </a:lnTo>
                <a:lnTo>
                  <a:pt x="1233003" y="312360"/>
                </a:lnTo>
                <a:lnTo>
                  <a:pt x="1266569" y="331197"/>
                </a:lnTo>
                <a:lnTo>
                  <a:pt x="1299796" y="304482"/>
                </a:lnTo>
                <a:lnTo>
                  <a:pt x="1333362" y="321265"/>
                </a:lnTo>
                <a:lnTo>
                  <a:pt x="1366578" y="292158"/>
                </a:lnTo>
                <a:lnTo>
                  <a:pt x="1399805" y="291469"/>
                </a:lnTo>
                <a:lnTo>
                  <a:pt x="1433019" y="270240"/>
                </a:lnTo>
                <a:lnTo>
                  <a:pt x="1466598" y="267835"/>
                </a:lnTo>
                <a:lnTo>
                  <a:pt x="1499814" y="256538"/>
                </a:lnTo>
                <a:lnTo>
                  <a:pt x="1533379" y="258592"/>
                </a:lnTo>
                <a:lnTo>
                  <a:pt x="1566606" y="250714"/>
                </a:lnTo>
                <a:lnTo>
                  <a:pt x="1599833" y="243513"/>
                </a:lnTo>
                <a:lnTo>
                  <a:pt x="1633048" y="226742"/>
                </a:lnTo>
                <a:lnTo>
                  <a:pt x="1666614" y="237351"/>
                </a:lnTo>
                <a:lnTo>
                  <a:pt x="1699831" y="219541"/>
                </a:lnTo>
                <a:lnTo>
                  <a:pt x="1733408" y="253107"/>
                </a:lnTo>
                <a:lnTo>
                  <a:pt x="1766623" y="219541"/>
                </a:lnTo>
                <a:lnTo>
                  <a:pt x="1799850" y="230838"/>
                </a:lnTo>
                <a:lnTo>
                  <a:pt x="1833067" y="226054"/>
                </a:lnTo>
                <a:lnTo>
                  <a:pt x="1866631" y="228784"/>
                </a:lnTo>
                <a:lnTo>
                  <a:pt x="1899859" y="225703"/>
                </a:lnTo>
                <a:lnTo>
                  <a:pt x="1933075" y="227419"/>
                </a:lnTo>
                <a:lnTo>
                  <a:pt x="1966303" y="233931"/>
                </a:lnTo>
                <a:lnTo>
                  <a:pt x="1999867" y="238040"/>
                </a:lnTo>
                <a:lnTo>
                  <a:pt x="2033095" y="226054"/>
                </a:lnTo>
                <a:lnTo>
                  <a:pt x="2066648" y="233931"/>
                </a:lnTo>
                <a:lnTo>
                  <a:pt x="2099876" y="198312"/>
                </a:lnTo>
                <a:lnTo>
                  <a:pt x="2133103" y="216122"/>
                </a:lnTo>
                <a:lnTo>
                  <a:pt x="2166318" y="200015"/>
                </a:lnTo>
                <a:lnTo>
                  <a:pt x="2199884" y="219541"/>
                </a:lnTo>
                <a:lnTo>
                  <a:pt x="2233112" y="188029"/>
                </a:lnTo>
                <a:lnTo>
                  <a:pt x="2266679" y="220568"/>
                </a:lnTo>
                <a:lnTo>
                  <a:pt x="2299906" y="190084"/>
                </a:lnTo>
                <a:lnTo>
                  <a:pt x="2333120" y="223311"/>
                </a:lnTo>
                <a:lnTo>
                  <a:pt x="2366348" y="194204"/>
                </a:lnTo>
                <a:lnTo>
                  <a:pt x="2399913" y="215771"/>
                </a:lnTo>
                <a:lnTo>
                  <a:pt x="2433129" y="185975"/>
                </a:lnTo>
                <a:lnTo>
                  <a:pt x="2466695" y="201042"/>
                </a:lnTo>
                <a:lnTo>
                  <a:pt x="2499922" y="188718"/>
                </a:lnTo>
                <a:lnTo>
                  <a:pt x="2533149" y="218514"/>
                </a:lnTo>
                <a:lnTo>
                  <a:pt x="2566365" y="193165"/>
                </a:lnTo>
                <a:lnTo>
                  <a:pt x="2599931" y="200704"/>
                </a:lnTo>
                <a:lnTo>
                  <a:pt x="2633158" y="174678"/>
                </a:lnTo>
                <a:lnTo>
                  <a:pt x="2666724" y="180840"/>
                </a:lnTo>
                <a:lnTo>
                  <a:pt x="2699939" y="175705"/>
                </a:lnTo>
                <a:lnTo>
                  <a:pt x="2733166" y="197961"/>
                </a:lnTo>
                <a:lnTo>
                  <a:pt x="2766395" y="195219"/>
                </a:lnTo>
                <a:lnTo>
                  <a:pt x="2799960" y="199677"/>
                </a:lnTo>
                <a:lnTo>
                  <a:pt x="2833176" y="198312"/>
                </a:lnTo>
                <a:lnTo>
                  <a:pt x="2866741" y="193515"/>
                </a:lnTo>
                <a:lnTo>
                  <a:pt x="2899968" y="193165"/>
                </a:lnTo>
                <a:lnTo>
                  <a:pt x="2933185" y="188029"/>
                </a:lnTo>
                <a:lnTo>
                  <a:pt x="2966412" y="185287"/>
                </a:lnTo>
                <a:lnTo>
                  <a:pt x="2999977" y="157895"/>
                </a:lnTo>
                <a:lnTo>
                  <a:pt x="3033204" y="28092"/>
                </a:lnTo>
                <a:lnTo>
                  <a:pt x="3066421" y="0"/>
                </a:lnTo>
                <a:lnTo>
                  <a:pt x="3099648" y="49659"/>
                </a:lnTo>
                <a:lnTo>
                  <a:pt x="3133213" y="154814"/>
                </a:lnTo>
                <a:lnTo>
                  <a:pt x="3166429" y="167489"/>
                </a:lnTo>
                <a:lnTo>
                  <a:pt x="3199994" y="194542"/>
                </a:lnTo>
                <a:lnTo>
                  <a:pt x="3233221" y="225365"/>
                </a:lnTo>
                <a:lnTo>
                  <a:pt x="3266449" y="237351"/>
                </a:lnTo>
                <a:lnTo>
                  <a:pt x="3299665" y="282214"/>
                </a:lnTo>
                <a:lnTo>
                  <a:pt x="3333230" y="305509"/>
                </a:lnTo>
                <a:lnTo>
                  <a:pt x="3366445" y="339413"/>
                </a:lnTo>
                <a:lnTo>
                  <a:pt x="3400023" y="383599"/>
                </a:lnTo>
                <a:lnTo>
                  <a:pt x="3433238" y="406894"/>
                </a:lnTo>
                <a:lnTo>
                  <a:pt x="3466466" y="410314"/>
                </a:lnTo>
                <a:lnTo>
                  <a:pt x="3499681" y="420246"/>
                </a:lnTo>
                <a:lnTo>
                  <a:pt x="3533259" y="451757"/>
                </a:lnTo>
                <a:lnTo>
                  <a:pt x="3566474" y="466148"/>
                </a:lnTo>
                <a:lnTo>
                  <a:pt x="3600040" y="490120"/>
                </a:lnTo>
                <a:lnTo>
                  <a:pt x="3633268" y="505875"/>
                </a:lnTo>
                <a:lnTo>
                  <a:pt x="3666484" y="522658"/>
                </a:lnTo>
                <a:lnTo>
                  <a:pt x="3699712" y="524023"/>
                </a:lnTo>
                <a:lnTo>
                  <a:pt x="3733276" y="546630"/>
                </a:lnTo>
                <a:lnTo>
                  <a:pt x="3766493" y="556562"/>
                </a:lnTo>
                <a:lnTo>
                  <a:pt x="3800057" y="573006"/>
                </a:lnTo>
                <a:lnTo>
                  <a:pt x="3833285" y="584992"/>
                </a:lnTo>
                <a:lnTo>
                  <a:pt x="3866500" y="599383"/>
                </a:lnTo>
                <a:lnTo>
                  <a:pt x="3899729" y="604518"/>
                </a:lnTo>
                <a:lnTo>
                  <a:pt x="3933294" y="624382"/>
                </a:lnTo>
                <a:lnTo>
                  <a:pt x="3966521" y="620612"/>
                </a:lnTo>
                <a:lnTo>
                  <a:pt x="4000088" y="636368"/>
                </a:lnTo>
                <a:lnTo>
                  <a:pt x="4033303" y="643219"/>
                </a:lnTo>
                <a:lnTo>
                  <a:pt x="4066530" y="668556"/>
                </a:lnTo>
                <a:lnTo>
                  <a:pt x="4099745" y="676434"/>
                </a:lnTo>
                <a:lnTo>
                  <a:pt x="4133312" y="688081"/>
                </a:lnTo>
                <a:lnTo>
                  <a:pt x="4166539" y="711377"/>
                </a:lnTo>
                <a:lnTo>
                  <a:pt x="4200104" y="743565"/>
                </a:lnTo>
              </a:path>
            </a:pathLst>
          </a:custGeom>
          <a:ln w="102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275251" y="5260274"/>
            <a:ext cx="3848677" cy="627529"/>
          </a:xfrm>
          <a:custGeom>
            <a:avLst/>
            <a:gdLst/>
            <a:ahLst/>
            <a:cxnLst/>
            <a:rect l="l" t="t" r="r" b="b"/>
            <a:pathLst>
              <a:path w="4233545" h="711200">
                <a:moveTo>
                  <a:pt x="0" y="711026"/>
                </a:moveTo>
                <a:lnTo>
                  <a:pt x="33227" y="649030"/>
                </a:lnTo>
                <a:lnTo>
                  <a:pt x="66441" y="567521"/>
                </a:lnTo>
                <a:lnTo>
                  <a:pt x="99669" y="531213"/>
                </a:lnTo>
                <a:lnTo>
                  <a:pt x="133235" y="529847"/>
                </a:lnTo>
                <a:lnTo>
                  <a:pt x="166451" y="499701"/>
                </a:lnTo>
                <a:lnTo>
                  <a:pt x="200015" y="447987"/>
                </a:lnTo>
                <a:lnTo>
                  <a:pt x="233244" y="446610"/>
                </a:lnTo>
                <a:lnTo>
                  <a:pt x="266459" y="446960"/>
                </a:lnTo>
                <a:lnTo>
                  <a:pt x="299687" y="432232"/>
                </a:lnTo>
                <a:lnTo>
                  <a:pt x="333251" y="432570"/>
                </a:lnTo>
                <a:lnTo>
                  <a:pt x="366479" y="421273"/>
                </a:lnTo>
                <a:lnTo>
                  <a:pt x="400046" y="414760"/>
                </a:lnTo>
                <a:lnTo>
                  <a:pt x="433261" y="413057"/>
                </a:lnTo>
                <a:lnTo>
                  <a:pt x="466489" y="418192"/>
                </a:lnTo>
                <a:lnTo>
                  <a:pt x="499704" y="392504"/>
                </a:lnTo>
                <a:lnTo>
                  <a:pt x="533270" y="394220"/>
                </a:lnTo>
                <a:lnTo>
                  <a:pt x="566497" y="375032"/>
                </a:lnTo>
                <a:lnTo>
                  <a:pt x="599725" y="357899"/>
                </a:lnTo>
                <a:lnTo>
                  <a:pt x="633278" y="326400"/>
                </a:lnTo>
                <a:lnTo>
                  <a:pt x="666506" y="318184"/>
                </a:lnTo>
                <a:lnTo>
                  <a:pt x="699733" y="294888"/>
                </a:lnTo>
                <a:lnTo>
                  <a:pt x="733298" y="292834"/>
                </a:lnTo>
                <a:lnTo>
                  <a:pt x="766514" y="270566"/>
                </a:lnTo>
                <a:lnTo>
                  <a:pt x="799742" y="266458"/>
                </a:lnTo>
                <a:lnTo>
                  <a:pt x="832969" y="239405"/>
                </a:lnTo>
                <a:lnTo>
                  <a:pt x="866534" y="239743"/>
                </a:lnTo>
                <a:lnTo>
                  <a:pt x="899750" y="217487"/>
                </a:lnTo>
                <a:lnTo>
                  <a:pt x="933315" y="232554"/>
                </a:lnTo>
                <a:lnTo>
                  <a:pt x="966542" y="209259"/>
                </a:lnTo>
                <a:lnTo>
                  <a:pt x="999759" y="221595"/>
                </a:lnTo>
                <a:lnTo>
                  <a:pt x="1032986" y="191111"/>
                </a:lnTo>
                <a:lnTo>
                  <a:pt x="1066551" y="190084"/>
                </a:lnTo>
                <a:lnTo>
                  <a:pt x="1099778" y="170220"/>
                </a:lnTo>
                <a:lnTo>
                  <a:pt x="1133333" y="172950"/>
                </a:lnTo>
                <a:lnTo>
                  <a:pt x="1166560" y="152748"/>
                </a:lnTo>
                <a:lnTo>
                  <a:pt x="1199788" y="158234"/>
                </a:lnTo>
                <a:lnTo>
                  <a:pt x="1233003" y="128438"/>
                </a:lnTo>
                <a:lnTo>
                  <a:pt x="1266569" y="141451"/>
                </a:lnTo>
                <a:lnTo>
                  <a:pt x="1299796" y="117129"/>
                </a:lnTo>
                <a:lnTo>
                  <a:pt x="1333362" y="128776"/>
                </a:lnTo>
                <a:lnTo>
                  <a:pt x="1366578" y="109251"/>
                </a:lnTo>
                <a:lnTo>
                  <a:pt x="1399805" y="110616"/>
                </a:lnTo>
                <a:lnTo>
                  <a:pt x="1433019" y="84252"/>
                </a:lnTo>
                <a:lnTo>
                  <a:pt x="1466598" y="95899"/>
                </a:lnTo>
                <a:lnTo>
                  <a:pt x="1499814" y="74658"/>
                </a:lnTo>
                <a:lnTo>
                  <a:pt x="1533379" y="76712"/>
                </a:lnTo>
                <a:lnTo>
                  <a:pt x="1566606" y="57537"/>
                </a:lnTo>
                <a:lnTo>
                  <a:pt x="1599833" y="66092"/>
                </a:lnTo>
                <a:lnTo>
                  <a:pt x="1633048" y="65077"/>
                </a:lnTo>
                <a:lnTo>
                  <a:pt x="1666614" y="69861"/>
                </a:lnTo>
                <a:lnTo>
                  <a:pt x="1699831" y="40404"/>
                </a:lnTo>
                <a:lnTo>
                  <a:pt x="1733408" y="61983"/>
                </a:lnTo>
                <a:lnTo>
                  <a:pt x="1766623" y="32538"/>
                </a:lnTo>
                <a:lnTo>
                  <a:pt x="1799850" y="47943"/>
                </a:lnTo>
                <a:lnTo>
                  <a:pt x="1833067" y="45889"/>
                </a:lnTo>
                <a:lnTo>
                  <a:pt x="1866631" y="47605"/>
                </a:lnTo>
                <a:lnTo>
                  <a:pt x="1899859" y="40404"/>
                </a:lnTo>
                <a:lnTo>
                  <a:pt x="1933075" y="42458"/>
                </a:lnTo>
                <a:lnTo>
                  <a:pt x="1966653" y="24310"/>
                </a:lnTo>
                <a:lnTo>
                  <a:pt x="1999867" y="47605"/>
                </a:lnTo>
                <a:lnTo>
                  <a:pt x="2033095" y="22256"/>
                </a:lnTo>
                <a:lnTo>
                  <a:pt x="2066648" y="48282"/>
                </a:lnTo>
                <a:lnTo>
                  <a:pt x="2099876" y="18836"/>
                </a:lnTo>
                <a:lnTo>
                  <a:pt x="2133103" y="34930"/>
                </a:lnTo>
                <a:lnTo>
                  <a:pt x="2166318" y="26714"/>
                </a:lnTo>
                <a:lnTo>
                  <a:pt x="2199884" y="26714"/>
                </a:lnTo>
                <a:lnTo>
                  <a:pt x="2233112" y="21229"/>
                </a:lnTo>
                <a:lnTo>
                  <a:pt x="2266679" y="21579"/>
                </a:lnTo>
                <a:lnTo>
                  <a:pt x="2299906" y="24998"/>
                </a:lnTo>
                <a:lnTo>
                  <a:pt x="2333120" y="52402"/>
                </a:lnTo>
                <a:lnTo>
                  <a:pt x="2366348" y="17459"/>
                </a:lnTo>
                <a:lnTo>
                  <a:pt x="2399913" y="40066"/>
                </a:lnTo>
                <a:lnTo>
                  <a:pt x="2433129" y="25675"/>
                </a:lnTo>
                <a:lnTo>
                  <a:pt x="2466695" y="22594"/>
                </a:lnTo>
                <a:lnTo>
                  <a:pt x="2499922" y="21917"/>
                </a:lnTo>
                <a:lnTo>
                  <a:pt x="2533149" y="42120"/>
                </a:lnTo>
                <a:lnTo>
                  <a:pt x="2566365" y="8904"/>
                </a:lnTo>
                <a:lnTo>
                  <a:pt x="2599931" y="36984"/>
                </a:lnTo>
                <a:lnTo>
                  <a:pt x="2633158" y="22594"/>
                </a:lnTo>
                <a:lnTo>
                  <a:pt x="2666724" y="28080"/>
                </a:lnTo>
                <a:lnTo>
                  <a:pt x="2699939" y="30472"/>
                </a:lnTo>
                <a:lnTo>
                  <a:pt x="2733166" y="29445"/>
                </a:lnTo>
                <a:lnTo>
                  <a:pt x="2766395" y="20202"/>
                </a:lnTo>
                <a:lnTo>
                  <a:pt x="2799960" y="57199"/>
                </a:lnTo>
                <a:lnTo>
                  <a:pt x="2833176" y="35957"/>
                </a:lnTo>
                <a:lnTo>
                  <a:pt x="2866404" y="52051"/>
                </a:lnTo>
                <a:lnTo>
                  <a:pt x="2899968" y="54106"/>
                </a:lnTo>
                <a:lnTo>
                  <a:pt x="2933185" y="68158"/>
                </a:lnTo>
                <a:lnTo>
                  <a:pt x="2966412" y="71915"/>
                </a:lnTo>
                <a:lnTo>
                  <a:pt x="2999977" y="75347"/>
                </a:lnTo>
                <a:lnTo>
                  <a:pt x="3033204" y="52740"/>
                </a:lnTo>
                <a:lnTo>
                  <a:pt x="3066421" y="10270"/>
                </a:lnTo>
                <a:lnTo>
                  <a:pt x="3099985" y="0"/>
                </a:lnTo>
                <a:lnTo>
                  <a:pt x="3133213" y="63361"/>
                </a:lnTo>
                <a:lnTo>
                  <a:pt x="3166429" y="94522"/>
                </a:lnTo>
                <a:lnTo>
                  <a:pt x="3199994" y="138019"/>
                </a:lnTo>
                <a:lnTo>
                  <a:pt x="3233221" y="121925"/>
                </a:lnTo>
                <a:lnTo>
                  <a:pt x="3266449" y="160626"/>
                </a:lnTo>
                <a:lnTo>
                  <a:pt x="3299665" y="195907"/>
                </a:lnTo>
                <a:lnTo>
                  <a:pt x="3333230" y="213717"/>
                </a:lnTo>
                <a:lnTo>
                  <a:pt x="3366445" y="238716"/>
                </a:lnTo>
                <a:lnTo>
                  <a:pt x="3400023" y="287010"/>
                </a:lnTo>
                <a:lnTo>
                  <a:pt x="3433238" y="271255"/>
                </a:lnTo>
                <a:lnTo>
                  <a:pt x="3466466" y="306186"/>
                </a:lnTo>
                <a:lnTo>
                  <a:pt x="3499681" y="317833"/>
                </a:lnTo>
                <a:lnTo>
                  <a:pt x="3533259" y="346264"/>
                </a:lnTo>
                <a:lnTo>
                  <a:pt x="3566474" y="355507"/>
                </a:lnTo>
                <a:lnTo>
                  <a:pt x="3600040" y="373667"/>
                </a:lnTo>
                <a:lnTo>
                  <a:pt x="3633268" y="394558"/>
                </a:lnTo>
                <a:lnTo>
                  <a:pt x="3666484" y="420922"/>
                </a:lnTo>
                <a:lnTo>
                  <a:pt x="3699712" y="426746"/>
                </a:lnTo>
                <a:lnTo>
                  <a:pt x="3733276" y="442164"/>
                </a:lnTo>
                <a:lnTo>
                  <a:pt x="3766493" y="443191"/>
                </a:lnTo>
                <a:lnTo>
                  <a:pt x="3800057" y="461689"/>
                </a:lnTo>
                <a:lnTo>
                  <a:pt x="3833285" y="470932"/>
                </a:lnTo>
                <a:lnTo>
                  <a:pt x="3866500" y="490458"/>
                </a:lnTo>
                <a:lnTo>
                  <a:pt x="3899729" y="489431"/>
                </a:lnTo>
                <a:lnTo>
                  <a:pt x="3933294" y="512037"/>
                </a:lnTo>
                <a:lnTo>
                  <a:pt x="3966521" y="506214"/>
                </a:lnTo>
                <a:lnTo>
                  <a:pt x="4000088" y="523673"/>
                </a:lnTo>
                <a:lnTo>
                  <a:pt x="4033303" y="539090"/>
                </a:lnTo>
                <a:lnTo>
                  <a:pt x="4066530" y="554846"/>
                </a:lnTo>
                <a:lnTo>
                  <a:pt x="4099745" y="571629"/>
                </a:lnTo>
                <a:lnTo>
                  <a:pt x="4133312" y="586358"/>
                </a:lnTo>
                <a:lnTo>
                  <a:pt x="4166539" y="594912"/>
                </a:lnTo>
                <a:lnTo>
                  <a:pt x="4200104" y="620950"/>
                </a:lnTo>
                <a:lnTo>
                  <a:pt x="4233331" y="654166"/>
                </a:lnTo>
              </a:path>
            </a:pathLst>
          </a:custGeom>
          <a:ln w="10275">
            <a:solidFill>
              <a:srgbClr val="00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 txBox="1"/>
          <p:nvPr/>
        </p:nvSpPr>
        <p:spPr>
          <a:xfrm>
            <a:off x="4618374" y="4557280"/>
            <a:ext cx="44680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lnSpc>
                <a:spcPts val="1176"/>
              </a:lnSpc>
            </a:pPr>
            <a:r>
              <a:rPr sz="1000" b="1" spc="-4" dirty="0">
                <a:latin typeface="Arial"/>
                <a:cs typeface="Arial"/>
              </a:rPr>
              <a:t>204179</a:t>
            </a:r>
            <a:endParaRPr sz="1000">
              <a:latin typeface="Arial"/>
              <a:cs typeface="Arial"/>
            </a:endParaRPr>
          </a:p>
          <a:p>
            <a:pPr marL="11397">
              <a:lnSpc>
                <a:spcPts val="1167"/>
              </a:lnSpc>
            </a:pPr>
            <a:r>
              <a:rPr sz="1000" b="1" spc="-4" dirty="0">
                <a:solidFill>
                  <a:srgbClr val="FF0000"/>
                </a:solidFill>
                <a:latin typeface="Arial"/>
                <a:cs typeface="Arial"/>
              </a:rPr>
              <a:t>204163</a:t>
            </a:r>
            <a:endParaRPr sz="1000">
              <a:latin typeface="Arial"/>
              <a:cs typeface="Arial"/>
            </a:endParaRPr>
          </a:p>
          <a:p>
            <a:pPr marL="11397">
              <a:lnSpc>
                <a:spcPts val="1176"/>
              </a:lnSpc>
            </a:pPr>
            <a:r>
              <a:rPr sz="1000" b="1" spc="-4" dirty="0">
                <a:solidFill>
                  <a:srgbClr val="008080"/>
                </a:solidFill>
                <a:latin typeface="Arial"/>
                <a:cs typeface="Arial"/>
              </a:rPr>
              <a:t>204155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8012736" y="1882748"/>
            <a:ext cx="6586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tabLst>
                <a:tab pos="216543" algn="l"/>
              </a:tabLst>
            </a:pPr>
            <a:r>
              <a:rPr sz="1600" spc="-4" dirty="0">
                <a:latin typeface="Arial"/>
                <a:cs typeface="Arial"/>
              </a:rPr>
              <a:t>I	[MA]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8070475" y="1987656"/>
            <a:ext cx="11603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dirty="0">
                <a:latin typeface="Arial"/>
                <a:cs typeface="Arial"/>
              </a:rPr>
              <a:t>P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7920372" y="2756806"/>
            <a:ext cx="84281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dirty="0">
                <a:latin typeface="Arial"/>
                <a:cs typeface="Arial"/>
              </a:rPr>
              <a:t>P</a:t>
            </a:r>
            <a:r>
              <a:rPr sz="1600" baseline="-20833" dirty="0">
                <a:latin typeface="Arial"/>
                <a:cs typeface="Arial"/>
              </a:rPr>
              <a:t>inj</a:t>
            </a:r>
            <a:r>
              <a:rPr sz="1600" spc="222" baseline="-20833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[MW]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7735645" y="3563630"/>
            <a:ext cx="91613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spc="-4" dirty="0">
                <a:latin typeface="Arial"/>
                <a:cs typeface="Arial"/>
              </a:rPr>
              <a:t>W</a:t>
            </a:r>
            <a:r>
              <a:rPr sz="1600" baseline="-20833" dirty="0">
                <a:latin typeface="Arial"/>
                <a:cs typeface="Arial"/>
              </a:rPr>
              <a:t>MHD</a:t>
            </a:r>
            <a:r>
              <a:rPr sz="1600" spc="222" baseline="-20833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[kJ]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7458555" y="5238482"/>
            <a:ext cx="123247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dirty="0">
                <a:latin typeface="Arial"/>
                <a:cs typeface="Arial"/>
              </a:rPr>
              <a:t>n</a:t>
            </a:r>
            <a:r>
              <a:rPr sz="1600" baseline="-20833" dirty="0">
                <a:latin typeface="Arial"/>
                <a:cs typeface="Arial"/>
              </a:rPr>
              <a:t>e</a:t>
            </a:r>
            <a:r>
              <a:rPr sz="1600" spc="222" baseline="-20833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[10</a:t>
            </a:r>
            <a:r>
              <a:rPr sz="1600" baseline="25462" dirty="0">
                <a:latin typeface="Arial"/>
                <a:cs typeface="Arial"/>
              </a:rPr>
              <a:t>13</a:t>
            </a:r>
            <a:r>
              <a:rPr sz="1600" spc="222" baseline="25462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cm</a:t>
            </a:r>
            <a:r>
              <a:rPr sz="1600" baseline="25462" dirty="0">
                <a:latin typeface="Arial"/>
                <a:cs typeface="Arial"/>
              </a:rPr>
              <a:t>-3</a:t>
            </a:r>
            <a:r>
              <a:rPr sz="1600" spc="-4" dirty="0">
                <a:latin typeface="Arial"/>
                <a:cs typeface="Arial"/>
              </a:rPr>
              <a:t>]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8428372" y="4459704"/>
            <a:ext cx="13739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spc="-4" dirty="0">
                <a:latin typeface="Symbol"/>
                <a:cs typeface="Symbol"/>
              </a:rPr>
              <a:t>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4064193" y="1479336"/>
            <a:ext cx="497724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b="1" spc="-4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-m</a:t>
            </a:r>
            <a:r>
              <a:rPr sz="1600" b="1" spc="-4" dirty="0">
                <a:latin typeface="Arial"/>
                <a:cs typeface="Arial"/>
              </a:rPr>
              <a:t>od</a:t>
            </a:r>
            <a:r>
              <a:rPr sz="1600" b="1" dirty="0">
                <a:latin typeface="Arial"/>
                <a:cs typeface="Arial"/>
              </a:rPr>
              <a:t>e</a:t>
            </a:r>
            <a:r>
              <a:rPr sz="1600" b="1" spc="-4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Ram</a:t>
            </a:r>
            <a:r>
              <a:rPr sz="1600" b="1" spc="-4" dirty="0">
                <a:latin typeface="Arial"/>
                <a:cs typeface="Arial"/>
              </a:rPr>
              <a:t>pdown</a:t>
            </a:r>
            <a:r>
              <a:rPr sz="1600" b="1" dirty="0">
                <a:latin typeface="Arial"/>
                <a:cs typeface="Arial"/>
              </a:rPr>
              <a:t>s</a:t>
            </a:r>
            <a:r>
              <a:rPr sz="1600" b="1" spc="-4" dirty="0">
                <a:latin typeface="Arial"/>
                <a:cs typeface="Arial"/>
              </a:rPr>
              <a:t> </a:t>
            </a:r>
            <a:r>
              <a:rPr sz="1600" b="1" spc="-94" dirty="0">
                <a:latin typeface="Arial"/>
                <a:cs typeface="Arial"/>
              </a:rPr>
              <a:t>T</a:t>
            </a:r>
            <a:r>
              <a:rPr sz="1600" b="1" dirty="0">
                <a:latin typeface="Arial"/>
                <a:cs typeface="Arial"/>
              </a:rPr>
              <a:t>r</a:t>
            </a:r>
            <a:r>
              <a:rPr sz="1600" b="1" spc="-4" dirty="0">
                <a:latin typeface="Arial"/>
                <a:cs typeface="Arial"/>
              </a:rPr>
              <a:t>igg</a:t>
            </a:r>
            <a:r>
              <a:rPr sz="1600" b="1" dirty="0">
                <a:latin typeface="Arial"/>
                <a:cs typeface="Arial"/>
              </a:rPr>
              <a:t>ere</a:t>
            </a:r>
            <a:r>
              <a:rPr sz="1600" b="1" spc="-4" dirty="0">
                <a:latin typeface="Arial"/>
                <a:cs typeface="Arial"/>
              </a:rPr>
              <a:t>d </a:t>
            </a:r>
            <a:r>
              <a:rPr sz="1600" b="1" dirty="0">
                <a:latin typeface="Arial"/>
                <a:cs typeface="Arial"/>
              </a:rPr>
              <a:t>By</a:t>
            </a:r>
            <a:r>
              <a:rPr sz="1600" b="1" spc="-4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4" dirty="0">
                <a:latin typeface="Arial"/>
                <a:cs typeface="Arial"/>
              </a:rPr>
              <a:t> Singl</a:t>
            </a:r>
            <a:r>
              <a:rPr sz="1600" b="1" dirty="0">
                <a:latin typeface="Arial"/>
                <a:cs typeface="Arial"/>
              </a:rPr>
              <a:t>e</a:t>
            </a:r>
            <a:r>
              <a:rPr sz="1600" b="1" spc="-4" dirty="0">
                <a:latin typeface="Arial"/>
                <a:cs typeface="Arial"/>
              </a:rPr>
              <a:t> Swi</a:t>
            </a:r>
            <a:r>
              <a:rPr sz="1600" b="1" dirty="0">
                <a:latin typeface="Arial"/>
                <a:cs typeface="Arial"/>
              </a:rPr>
              <a:t>tc</a:t>
            </a:r>
            <a:r>
              <a:rPr sz="1600" b="1" spc="-4" dirty="0">
                <a:latin typeface="Arial"/>
                <a:cs typeface="Arial"/>
              </a:rPr>
              <a:t>h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6596007" y="2945759"/>
            <a:ext cx="863023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 marR="4559" indent="60404">
              <a:lnSpc>
                <a:spcPts val="1256"/>
              </a:lnSpc>
            </a:pPr>
            <a:r>
              <a:rPr sz="1100" dirty="0">
                <a:latin typeface="Arial"/>
                <a:cs typeface="Arial"/>
              </a:rPr>
              <a:t>Beam</a:t>
            </a:r>
            <a:r>
              <a:rPr sz="1100" spc="-4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power ramped</a:t>
            </a:r>
            <a:r>
              <a:rPr sz="1100" spc="-4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down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1" name="Right Arrow 380"/>
          <p:cNvSpPr/>
          <p:nvPr/>
        </p:nvSpPr>
        <p:spPr>
          <a:xfrm rot="1065486">
            <a:off x="2950651" y="1920663"/>
            <a:ext cx="73572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Scenario Development </a:t>
            </a:r>
          </a:p>
          <a:p>
            <a:pPr marL="573088" lvl="1" indent="-344488"/>
            <a:r>
              <a:rPr lang="en-US" sz="2800" dirty="0" smtClean="0"/>
              <a:t>Macroscopic Stability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01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11469"/>
            <a:ext cx="3429000" cy="2182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000" dirty="0" smtClean="0"/>
              <a:t>Leading studies of rotating halo currents through ITPA multi-machine analysis and M3D-C1 numerical simulations</a:t>
            </a:r>
            <a:endParaRPr lang="en-US" sz="3000" dirty="0"/>
          </a:p>
        </p:txBody>
      </p:sp>
      <p:pic>
        <p:nvPicPr>
          <p:cNvPr id="9" name="Picture 8" descr="Halo_M3DC1_2D_Oct201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" b="2"/>
          <a:stretch/>
        </p:blipFill>
        <p:spPr>
          <a:xfrm>
            <a:off x="6461094" y="2743200"/>
            <a:ext cx="2422260" cy="3733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201" y="1066800"/>
            <a:ext cx="2514600" cy="2631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bIns="9144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400" b="1" kern="0" dirty="0" smtClean="0">
                <a:latin typeface="Arial"/>
                <a:cs typeface="Arial"/>
              </a:rPr>
              <a:t>ITPA multi-machine analysis (MDC WG-6):</a:t>
            </a:r>
          </a:p>
          <a:p>
            <a:pPr algn="ctr">
              <a:spcAft>
                <a:spcPts val="300"/>
              </a:spcAft>
            </a:pPr>
            <a:endParaRPr lang="en-US" sz="300" b="1" dirty="0" smtClean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Halo current data from C-Mod, DIII-D, AUG, NSTX</a:t>
            </a:r>
          </a:p>
          <a:p>
            <a:pPr marL="227013" indent="-165100">
              <a:buFont typeface="Arial"/>
              <a:buChar char="•"/>
            </a:pPr>
            <a:endParaRPr lang="en-US" sz="400" dirty="0" smtClean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All measurements in lower </a:t>
            </a:r>
            <a:r>
              <a:rPr lang="en-US" sz="1400" dirty="0" err="1" smtClean="0">
                <a:latin typeface="Arial"/>
                <a:cs typeface="Arial"/>
              </a:rPr>
              <a:t>divertor</a:t>
            </a:r>
            <a:r>
              <a:rPr lang="en-US" sz="1400" dirty="0" smtClean="0">
                <a:latin typeface="Arial"/>
                <a:cs typeface="Arial"/>
              </a:rPr>
              <a:t> (&gt; </a:t>
            </a:r>
            <a:r>
              <a:rPr lang="en-US" sz="1400" dirty="0">
                <a:latin typeface="Arial"/>
                <a:cs typeface="Arial"/>
              </a:rPr>
              <a:t>400 shots)</a:t>
            </a:r>
            <a:endParaRPr lang="en-US" sz="1400" dirty="0" smtClean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endParaRPr lang="en-US" sz="400" dirty="0" smtClean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Halo current rotation is predominantly counter-</a:t>
            </a:r>
            <a:r>
              <a:rPr lang="en-US" sz="1400" i="1" dirty="0" err="1" smtClean="0">
                <a:latin typeface="Arial"/>
                <a:cs typeface="Arial"/>
              </a:rPr>
              <a:t>I</a:t>
            </a:r>
            <a:r>
              <a:rPr lang="en-US" sz="1400" baseline="-25000" dirty="0" err="1" smtClean="0">
                <a:latin typeface="Arial"/>
                <a:cs typeface="Arial"/>
              </a:rPr>
              <a:t>p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endParaRPr lang="en-US" sz="1400" dirty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endParaRPr lang="en-US" sz="400" dirty="0" smtClean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Consistent rotation velocity, </a:t>
            </a:r>
            <a:r>
              <a:rPr lang="en-US" sz="1400" i="1" dirty="0" err="1" smtClean="0">
                <a:latin typeface="Arial"/>
                <a:cs typeface="Arial"/>
              </a:rPr>
              <a:t>v</a:t>
            </a:r>
            <a:r>
              <a:rPr lang="en-US" sz="1400" baseline="-25000" dirty="0" err="1" smtClean="0">
                <a:latin typeface="Arial"/>
                <a:cs typeface="Arial"/>
              </a:rPr>
              <a:t>h</a:t>
            </a:r>
            <a:r>
              <a:rPr lang="en-US" sz="1400" dirty="0" smtClean="0">
                <a:latin typeface="Arial"/>
                <a:cs typeface="Arial"/>
              </a:rPr>
              <a:t> ~ 5 km/sec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00800" y="1121167"/>
            <a:ext cx="2438400" cy="1469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bIns="9144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kern="0" dirty="0" smtClean="0">
                <a:latin typeface="Arial"/>
                <a:cs typeface="Arial"/>
              </a:rPr>
              <a:t>M3D-C1 simulations:</a:t>
            </a: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NSTX(-U) geometry</a:t>
            </a: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Simulate in 2D while </a:t>
            </a:r>
            <a:r>
              <a:rPr lang="en-US" sz="1400" i="1" dirty="0">
                <a:latin typeface="Arial"/>
                <a:cs typeface="Arial"/>
              </a:rPr>
              <a:t>q</a:t>
            </a:r>
            <a:r>
              <a:rPr lang="en-US" sz="1000" i="1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&gt;2</a:t>
            </a: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Switch to 3D to resolve halo rotation (in progress)</a:t>
            </a:r>
          </a:p>
          <a:p>
            <a:pPr marL="227013" indent="-165100">
              <a:buFont typeface="Arial"/>
              <a:buChar char="•"/>
            </a:pPr>
            <a:r>
              <a:rPr lang="en-US" sz="1400" i="1" dirty="0" smtClean="0">
                <a:latin typeface="Arial"/>
                <a:cs typeface="Arial"/>
              </a:rPr>
              <a:t>D. </a:t>
            </a:r>
            <a:r>
              <a:rPr lang="en-US" sz="1400" i="1" dirty="0" err="1" smtClean="0">
                <a:latin typeface="Arial"/>
                <a:cs typeface="Arial"/>
              </a:rPr>
              <a:t>Pfefferlé</a:t>
            </a:r>
            <a:r>
              <a:rPr lang="en-US" sz="1400" i="1" dirty="0" smtClean="0">
                <a:latin typeface="Arial"/>
                <a:cs typeface="Arial"/>
              </a:rPr>
              <a:t> et al. (PPPL)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9909"/>
            <a:ext cx="4619286" cy="269709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2537522">
            <a:off x="1275835" y="3734495"/>
            <a:ext cx="532584" cy="374332"/>
          </a:xfrm>
          <a:prstGeom prst="rightArrow">
            <a:avLst>
              <a:gd name="adj1" fmla="val 583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118231" y="1105156"/>
            <a:ext cx="2548769" cy="4914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Tx/>
              <a:buSzPct val="100000"/>
              <a:buNone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New DECAF (Disruption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Event Characterization And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Forecasting) code written</a:t>
            </a:r>
          </a:p>
          <a:p>
            <a:pPr marL="365760" lvl="2" indent="-169863"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disruption event chains and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</a:p>
          <a:p>
            <a:pPr marL="640080" lvl="3" indent="-169863"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vertical displacement, pressure peaking, tearing modes…</a:t>
            </a:r>
            <a:endParaRPr lang="en-US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lvl="2" indent="-169863"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Predict events in disruption chains</a:t>
            </a:r>
          </a:p>
          <a:p>
            <a:pPr marL="365760" lvl="2" indent="-169863"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Cues disruption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avoidance system</a:t>
            </a:r>
            <a:endParaRPr lang="en-US" sz="180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90600"/>
          </a:xfrm>
        </p:spPr>
        <p:txBody>
          <a:bodyPr>
            <a:normAutofit/>
          </a:bodyPr>
          <a:lstStyle/>
          <a:p>
            <a:pPr lvl="3" algn="ctr"/>
            <a:r>
              <a:rPr lang="en-US" sz="28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 characterization and forecasting capability started for NSTX-U as part of disruption avoidance plan </a:t>
            </a:r>
            <a:endParaRPr lang="en-US" sz="2800" dirty="0">
              <a:solidFill>
                <a:srgbClr val="3366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4989156"/>
            <a:ext cx="6313602" cy="148784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Initial </a:t>
            </a:r>
            <a:r>
              <a:rPr lang="en-US" sz="2000" dirty="0"/>
              <a:t>tests on NSTX RWM database</a:t>
            </a:r>
          </a:p>
          <a:p>
            <a:pPr lvl="1"/>
            <a:r>
              <a:rPr lang="en-US" sz="1600" dirty="0"/>
              <a:t>86% of RWM shots are predicted </a:t>
            </a:r>
            <a:r>
              <a:rPr lang="en-US" sz="1600" dirty="0" smtClean="0"/>
              <a:t>unstable</a:t>
            </a:r>
            <a:endParaRPr lang="en-US" dirty="0"/>
          </a:p>
          <a:p>
            <a:r>
              <a:rPr lang="en-US" sz="2000" dirty="0" smtClean="0"/>
              <a:t>Possible </a:t>
            </a:r>
            <a:r>
              <a:rPr lang="en-US" sz="2000" dirty="0"/>
              <a:t>to </a:t>
            </a:r>
            <a:r>
              <a:rPr lang="en-US" sz="2000" dirty="0" smtClean="0"/>
              <a:t>predict growth </a:t>
            </a:r>
            <a:r>
              <a:rPr lang="en-US" sz="2000" dirty="0"/>
              <a:t>rate </a:t>
            </a:r>
            <a:r>
              <a:rPr lang="en-US" sz="2000" dirty="0" smtClean="0"/>
              <a:t>in </a:t>
            </a:r>
            <a:r>
              <a:rPr lang="en-US" sz="2000" dirty="0"/>
              <a:t>real </a:t>
            </a:r>
            <a:r>
              <a:rPr lang="en-US" sz="2000" dirty="0" smtClean="0"/>
              <a:t>time</a:t>
            </a:r>
            <a:endParaRPr lang="en-US" sz="20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743200" y="1834597"/>
            <a:ext cx="2546300" cy="3066186"/>
            <a:chOff x="457201" y="1066800"/>
            <a:chExt cx="3150066" cy="379322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7"/>
            <a:stretch/>
          </p:blipFill>
          <p:spPr bwMode="auto">
            <a:xfrm>
              <a:off x="457201" y="1412428"/>
              <a:ext cx="3150066" cy="3447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685800" y="1066800"/>
              <a:ext cx="2792203" cy="304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600" u="sng" dirty="0" err="1">
                  <a:solidFill>
                    <a:srgbClr val="6600FF"/>
                  </a:solidFill>
                  <a:latin typeface="Symbol" pitchFamily="18" charset="2"/>
                </a:rPr>
                <a:t>gt</a:t>
              </a:r>
              <a:r>
                <a:rPr lang="en-US" sz="1600" u="sng" baseline="-25000" dirty="0" err="1">
                  <a:solidFill>
                    <a:srgbClr val="6600FF"/>
                  </a:solidFill>
                  <a:latin typeface="Helvetica" pitchFamily="34" charset="0"/>
                </a:rPr>
                <a:t>w</a:t>
              </a:r>
              <a:r>
                <a:rPr lang="en-US" sz="1600" u="sng" dirty="0">
                  <a:solidFill>
                    <a:srgbClr val="6600FF"/>
                  </a:solidFill>
                  <a:latin typeface="Helvetica" pitchFamily="34" charset="0"/>
                </a:rPr>
                <a:t> contours vs. </a:t>
              </a:r>
              <a:r>
                <a:rPr lang="el-GR" sz="1600" u="sng" dirty="0">
                  <a:solidFill>
                    <a:srgbClr val="6600FF"/>
                  </a:solidFill>
                  <a:latin typeface="Calibri" pitchFamily="34" charset="0"/>
                </a:rPr>
                <a:t>ν</a:t>
              </a:r>
              <a:r>
                <a:rPr lang="en-US" sz="1600" u="sng" dirty="0">
                  <a:solidFill>
                    <a:srgbClr val="6600FF"/>
                  </a:solidFill>
                  <a:latin typeface="Helvetica" pitchFamily="34" charset="0"/>
                </a:rPr>
                <a:t> and </a:t>
              </a:r>
              <a:r>
                <a:rPr lang="en-US" sz="1600" u="sng" dirty="0" err="1">
                  <a:solidFill>
                    <a:srgbClr val="6600FF"/>
                  </a:solidFill>
                  <a:latin typeface="Symbol" pitchFamily="18" charset="2"/>
                </a:rPr>
                <a:t>w</a:t>
              </a:r>
              <a:r>
                <a:rPr lang="en-US" sz="1600" u="sng" baseline="-25000" dirty="0" err="1">
                  <a:solidFill>
                    <a:srgbClr val="6600FF"/>
                  </a:solidFill>
                  <a:latin typeface="Symbol" pitchFamily="18" charset="2"/>
                </a:rPr>
                <a:t>f</a:t>
              </a:r>
              <a:endParaRPr lang="en-US" sz="1600" u="sng" baseline="-25000" dirty="0">
                <a:solidFill>
                  <a:srgbClr val="6600FF"/>
                </a:solidFill>
                <a:latin typeface="Symbol" pitchFamily="18" charset="2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1822683" y="2065183"/>
              <a:ext cx="26041" cy="29126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1794545" y="2602339"/>
              <a:ext cx="56276" cy="25131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1744211" y="3048000"/>
              <a:ext cx="177567" cy="22284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2286000" y="3206154"/>
              <a:ext cx="76200" cy="22284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9" name="Rectangle 38"/>
            <p:cNvSpPr/>
            <p:nvPr/>
          </p:nvSpPr>
          <p:spPr>
            <a:xfrm>
              <a:off x="1660321" y="1723859"/>
              <a:ext cx="1126045" cy="5711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Increasing time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486400" y="1834597"/>
            <a:ext cx="3587920" cy="3347003"/>
            <a:chOff x="4437359" y="1075189"/>
            <a:chExt cx="4373389" cy="407973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684" y="1432495"/>
              <a:ext cx="3269115" cy="3554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67400" y="2033025"/>
              <a:ext cx="675443" cy="337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latin typeface="+mj-lt"/>
                </a:rPr>
                <a:t>ideal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3375" y="3242846"/>
              <a:ext cx="1374006" cy="337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Ideal + kinetic</a:t>
              </a:r>
              <a:endParaRPr lang="en-US" sz="12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80284" y="2609514"/>
              <a:ext cx="930464" cy="337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unstable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80284" y="3015681"/>
              <a:ext cx="723346" cy="337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stable</a:t>
              </a:r>
              <a:endParaRPr lang="en-US" sz="1200" dirty="0">
                <a:solidFill>
                  <a:srgbClr val="0099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7807131" y="2626292"/>
              <a:ext cx="0" cy="36598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7807131" y="2973538"/>
              <a:ext cx="0" cy="41475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4780052" y="1075189"/>
              <a:ext cx="3519034" cy="30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600" u="sng" dirty="0" smtClean="0">
                  <a:solidFill>
                    <a:srgbClr val="6600FF"/>
                  </a:solidFill>
                  <a:latin typeface="+mj-lt"/>
                </a:rPr>
                <a:t>Normalized growth rate vs. time</a:t>
              </a:r>
              <a:endParaRPr lang="en-US" sz="1600" u="sng" baseline="-25000" dirty="0">
                <a:solidFill>
                  <a:srgbClr val="6600FF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360569" y="2678129"/>
              <a:ext cx="641281" cy="4877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Symbol" panose="05050102010706020507" pitchFamily="18" charset="2"/>
                </a:rPr>
                <a:t>gt</a:t>
              </a:r>
              <a:r>
                <a:rPr lang="en-US" sz="2000" baseline="-25000" dirty="0" err="1" smtClean="0">
                  <a:latin typeface="Arial"/>
                </a:rPr>
                <a:t>w</a:t>
              </a:r>
              <a:endParaRPr lang="en-US" sz="2000" baseline="-25000" dirty="0"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08805" y="4129753"/>
              <a:ext cx="948560" cy="31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100" dirty="0" smtClean="0">
                  <a:latin typeface="+mj-lt"/>
                </a:rPr>
                <a:t>139514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6967467" y="3567946"/>
              <a:ext cx="1034021" cy="337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66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disruption</a:t>
              </a:r>
              <a:endParaRPr lang="en-US" sz="1200" dirty="0">
                <a:solidFill>
                  <a:srgbClr val="6600FF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7199012" y="3073775"/>
              <a:ext cx="0" cy="178624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31" name="Rectangle 30"/>
            <p:cNvSpPr/>
            <p:nvPr/>
          </p:nvSpPr>
          <p:spPr>
            <a:xfrm>
              <a:off x="6950793" y="4817279"/>
              <a:ext cx="1813641" cy="337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redicted instability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0" name="Picture 2" descr="Image result for columbia univers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9" y="6137622"/>
            <a:ext cx="2286000" cy="33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2819400" y="1050173"/>
            <a:ext cx="6324600" cy="7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Tx/>
              <a:buSzPct val="100000"/>
              <a:buNone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Reduced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kinetic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resistive wall mode (RWM)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for calculating growth rate vs. time</a:t>
            </a:r>
          </a:p>
        </p:txBody>
      </p:sp>
      <p:sp>
        <p:nvSpPr>
          <p:cNvPr id="42" name="object 8"/>
          <p:cNvSpPr txBox="1"/>
          <p:nvPr/>
        </p:nvSpPr>
        <p:spPr>
          <a:xfrm>
            <a:off x="3850215" y="6189730"/>
            <a:ext cx="4484801" cy="20839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28905" algn="ctr">
              <a:lnSpc>
                <a:spcPct val="100000"/>
              </a:lnSpc>
              <a:spcBef>
                <a:spcPts val="185"/>
              </a:spcBef>
            </a:pPr>
            <a:r>
              <a:rPr lang="en-US" sz="1200" i="1" spc="-5" dirty="0" smtClean="0">
                <a:latin typeface="Arial"/>
                <a:cs typeface="Arial"/>
              </a:rPr>
              <a:t>J.W. </a:t>
            </a:r>
            <a:r>
              <a:rPr lang="en-US" sz="1200" i="1" spc="-5" dirty="0" err="1" smtClean="0">
                <a:latin typeface="Arial"/>
                <a:cs typeface="Arial"/>
              </a:rPr>
              <a:t>Berkery</a:t>
            </a:r>
            <a:r>
              <a:rPr sz="1200" i="1" spc="-5" dirty="0" smtClean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et al., </a:t>
            </a:r>
            <a:r>
              <a:rPr lang="en-US" sz="1200" i="1" spc="-5" dirty="0" smtClean="0">
                <a:latin typeface="Arial"/>
                <a:cs typeface="Arial"/>
              </a:rPr>
              <a:t>Poster EX/P4-34, Wednesday afternoon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2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1489"/>
          </a:xfrm>
        </p:spPr>
        <p:txBody>
          <a:bodyPr>
            <a:noAutofit/>
          </a:bodyPr>
          <a:lstStyle/>
          <a:p>
            <a:pPr lvl="3" algn="ctr"/>
            <a:r>
              <a:rPr lang="en-US" sz="2800" dirty="0" smtClean="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Continuing analysis </a:t>
            </a:r>
            <a:r>
              <a:rPr lang="en-US" sz="2800" dirty="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 rotating MHD </a:t>
            </a:r>
            <a:r>
              <a:rPr lang="en-US" sz="2800" dirty="0" smtClean="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</a:t>
            </a:r>
            <a:br>
              <a:rPr lang="en-US" sz="2800" dirty="0" smtClean="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DECAF includes accurate analysis of mode “status”</a:t>
            </a:r>
            <a:endParaRPr lang="en-US" sz="2800" dirty="0">
              <a:solidFill>
                <a:srgbClr val="3366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742439" y="971490"/>
            <a:ext cx="7817184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u="sng" dirty="0" smtClean="0">
                <a:solidFill>
                  <a:srgbClr val="6600FF"/>
                </a:solidFill>
                <a:latin typeface="+mn-lt"/>
                <a:ea typeface="+mn-ea"/>
              </a:rPr>
              <a:t>Odd-n magnetic signal / analysis (mode locking / unlocking)</a:t>
            </a:r>
          </a:p>
        </p:txBody>
      </p:sp>
      <p:pic>
        <p:nvPicPr>
          <p:cNvPr id="30" name="Picture 29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487528"/>
            <a:ext cx="8839200" cy="46084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6201" y="3752035"/>
            <a:ext cx="4343399" cy="2724965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0056" y="4191000"/>
            <a:ext cx="4290975" cy="2000583"/>
            <a:chOff x="76201" y="4400217"/>
            <a:chExt cx="4419599" cy="2000583"/>
          </a:xfrm>
        </p:grpSpPr>
        <p:pic>
          <p:nvPicPr>
            <p:cNvPr id="20" name="Picture 19"/>
            <p:cNvPicPr/>
            <p:nvPr/>
          </p:nvPicPr>
          <p:blipFill rotWithShape="1">
            <a:blip r:embed="rId3"/>
            <a:srcRect r="50000"/>
            <a:stretch/>
          </p:blipFill>
          <p:spPr>
            <a:xfrm>
              <a:off x="381000" y="4400217"/>
              <a:ext cx="4114800" cy="200058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16200000">
              <a:off x="-92916" y="5152852"/>
              <a:ext cx="6767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 (G)</a:t>
              </a:r>
              <a:endParaRPr lang="en-US" sz="16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59108" y="5925294"/>
              <a:ext cx="5405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(s)</a:t>
              </a:r>
              <a:endParaRPr lang="en-US" sz="16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6759" y="5993083"/>
              <a:ext cx="6944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204202</a:t>
              </a:r>
              <a:endParaRPr lang="en-US" sz="1200" dirty="0"/>
            </a:p>
          </p:txBody>
        </p:sp>
      </p:grp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560212" y="1764425"/>
            <a:ext cx="301247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u="sng" dirty="0" smtClean="0">
                <a:solidFill>
                  <a:srgbClr val="6600FF"/>
                </a:solidFill>
                <a:latin typeface="+mn-lt"/>
                <a:ea typeface="+mn-ea"/>
              </a:rPr>
              <a:t>Frequency vs. time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5979123" y="1761653"/>
            <a:ext cx="301247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u="sng" dirty="0" smtClean="0">
                <a:solidFill>
                  <a:srgbClr val="FF0000"/>
                </a:solidFill>
                <a:latin typeface="+mn-lt"/>
                <a:ea typeface="+mn-ea"/>
              </a:rPr>
              <a:t>DECAF mode status</a:t>
            </a: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4912323" y="2286000"/>
            <a:ext cx="301247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rgbClr val="009900"/>
                </a:solidFill>
                <a:latin typeface="+mn-lt"/>
                <a:ea typeface="+mn-ea"/>
              </a:rPr>
              <a:t>1 = Mode present</a:t>
            </a:r>
          </a:p>
        </p:txBody>
      </p:sp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5547146" y="5181600"/>
            <a:ext cx="301247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rgbClr val="FF0000"/>
                </a:solidFill>
                <a:latin typeface="+mn-lt"/>
                <a:ea typeface="+mn-ea"/>
              </a:rPr>
              <a:t>-1 = Mode locked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1095460" y="3849988"/>
            <a:ext cx="3012477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u="sng" dirty="0" smtClean="0">
                <a:solidFill>
                  <a:srgbClr val="6600FF"/>
                </a:solidFill>
                <a:latin typeface="+mn-lt"/>
                <a:ea typeface="+mn-ea"/>
              </a:rPr>
              <a:t>Signal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4856248" y="3383735"/>
            <a:ext cx="1521169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srgbClr val="0000FF"/>
                </a:solidFill>
                <a:latin typeface="+mn-lt"/>
                <a:ea typeface="+mn-ea"/>
              </a:rPr>
              <a:t>0 = No mode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6553200" y="4774517"/>
            <a:ext cx="304800" cy="33839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7373294" y="4828835"/>
            <a:ext cx="284461" cy="3400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7640339" y="4823494"/>
            <a:ext cx="284461" cy="3400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882702" y="5705034"/>
            <a:ext cx="1401416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  <a:latin typeface="+mn-lt"/>
                <a:ea typeface="+mn-ea"/>
              </a:rPr>
              <a:t>m</a:t>
            </a:r>
            <a:r>
              <a:rPr lang="en-US" altLang="en-US" sz="2000" dirty="0" smtClean="0">
                <a:solidFill>
                  <a:srgbClr val="FF0000"/>
                </a:solidFill>
                <a:latin typeface="+mn-lt"/>
                <a:ea typeface="+mn-ea"/>
              </a:rPr>
              <a:t>ode lock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1968538" y="5418231"/>
            <a:ext cx="0" cy="37005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3124200" y="5419344"/>
            <a:ext cx="0" cy="370055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 descr="Image result for columbia univers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137622"/>
            <a:ext cx="2286000" cy="33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52578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3600" dirty="0" smtClean="0"/>
              <a:t>NSTX-U mission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Research highlights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Progress on next-step ST concepts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Goals for next run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Summary</a:t>
            </a:r>
          </a:p>
          <a:p>
            <a:pPr>
              <a:lnSpc>
                <a:spcPct val="17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6867"/>
            <a:ext cx="9144000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marR="5080" indent="-15875">
              <a:lnSpc>
                <a:spcPts val="3260"/>
              </a:lnSpc>
            </a:pPr>
            <a:r>
              <a:rPr lang="en-US" sz="3200" dirty="0" smtClean="0"/>
              <a:t>NSTX-U: Long-lived stationary </a:t>
            </a:r>
            <a:r>
              <a:rPr lang="en-US" sz="3200" dirty="0" err="1" smtClean="0"/>
              <a:t>sawtoothing</a:t>
            </a:r>
            <a:r>
              <a:rPr lang="en-US" sz="3200" dirty="0" smtClean="0"/>
              <a:t> discharges generated with core rotation f~15kHz    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1295400" y="1134372"/>
            <a:ext cx="6477000" cy="4799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4294967295"/>
          </p:nvPr>
        </p:nvSpPr>
        <p:spPr>
          <a:xfrm>
            <a:off x="5029200" y="2590800"/>
            <a:ext cx="20574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pc="-5" dirty="0"/>
              <a:t>BES </a:t>
            </a:r>
            <a:r>
              <a:rPr spc="-5" dirty="0" smtClean="0"/>
              <a:t>L-mode</a:t>
            </a:r>
            <a:r>
              <a:rPr lang="en-US" spc="-5" dirty="0" smtClean="0"/>
              <a:t> targets</a:t>
            </a:r>
            <a:endParaRPr spc="-5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2895600"/>
            <a:ext cx="1349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W. </a:t>
            </a:r>
            <a:r>
              <a:rPr lang="en-US" sz="1400" dirty="0" err="1" smtClean="0"/>
              <a:t>Guttenfelder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4617" y="5867399"/>
            <a:ext cx="8974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very difficult to achieve in NSTX due to limited flat-top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sz="3200" dirty="0" smtClean="0"/>
              <a:t>Real-</a:t>
            </a:r>
            <a:r>
              <a:rPr lang="en-US" sz="3200" dirty="0"/>
              <a:t>T</a:t>
            </a:r>
            <a:r>
              <a:rPr lang="en-US" sz="3200" dirty="0" smtClean="0"/>
              <a:t>ime Velocity (RTV) is a fast (up to 5kHz) system based on active spectroscopy</a:t>
            </a:r>
            <a:endParaRPr lang="en-US" sz="3200" dirty="0"/>
          </a:p>
        </p:txBody>
      </p:sp>
      <p:pic>
        <p:nvPicPr>
          <p:cNvPr id="4" name="Picture 3" descr="rsi16_topview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66800"/>
            <a:ext cx="4038600" cy="4356100"/>
          </a:xfrm>
          <a:prstGeom prst="rect">
            <a:avLst/>
          </a:prstGeom>
        </p:spPr>
      </p:pic>
      <p:pic>
        <p:nvPicPr>
          <p:cNvPr id="7" name="Picture 6" descr="mpodesta_fig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092824"/>
            <a:ext cx="4806343" cy="3388804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2570" y="1063534"/>
            <a:ext cx="4876800" cy="221306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System based on active charge-exchange spectroscopy (NB1 line)</a:t>
            </a:r>
          </a:p>
          <a:p>
            <a:r>
              <a:rPr lang="en-US" dirty="0"/>
              <a:t>Monitor C VI, n=8-7 line @ </a:t>
            </a:r>
            <a:r>
              <a:rPr lang="en-US" dirty="0" smtClean="0"/>
              <a:t>5291nm</a:t>
            </a:r>
          </a:p>
          <a:p>
            <a:r>
              <a:rPr lang="en-US" dirty="0"/>
              <a:t>RTV views interleaved with CHERS </a:t>
            </a:r>
            <a:r>
              <a:rPr lang="en-US" dirty="0" smtClean="0"/>
              <a:t>views at </a:t>
            </a:r>
            <a:r>
              <a:rPr lang="en-US" dirty="0" err="1" smtClean="0"/>
              <a:t>midplane</a:t>
            </a:r>
            <a:endParaRPr lang="en-US" dirty="0" smtClean="0"/>
          </a:p>
          <a:p>
            <a:pPr marL="228573" lvl="1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tx1"/>
                </a:solidFill>
              </a:rPr>
              <a:t>4 views available</a:t>
            </a:r>
          </a:p>
          <a:p>
            <a:pPr marL="571433" lvl="2" indent="-342860">
              <a:buFont typeface="Lucida Grande"/>
              <a:buChar char="-"/>
            </a:pPr>
            <a:r>
              <a:rPr lang="en-US" sz="2500" dirty="0">
                <a:solidFill>
                  <a:srgbClr val="000090"/>
                </a:solidFill>
              </a:rPr>
              <a:t>R=112, 125, 132, 140cm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138340" y="6245423"/>
            <a:ext cx="1005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Podestá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024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sz="3200" dirty="0" err="1" smtClean="0"/>
              <a:t>Sawteeth</a:t>
            </a:r>
            <a:r>
              <a:rPr lang="en-US" sz="3200" dirty="0" smtClean="0"/>
              <a:t> redistribute momentum,</a:t>
            </a:r>
            <a:br>
              <a:rPr lang="en-US" sz="3200" dirty="0" smtClean="0"/>
            </a:br>
            <a:r>
              <a:rPr lang="en-US" sz="3200" dirty="0" smtClean="0"/>
              <a:t>core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3200" dirty="0" smtClean="0"/>
              <a:t> decreases by ~20%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0235"/>
            <a:ext cx="3200400" cy="5410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L-mode, P</a:t>
            </a:r>
            <a:r>
              <a:rPr lang="en-US" baseline="-25000" dirty="0" smtClean="0"/>
              <a:t>NB</a:t>
            </a:r>
            <a:r>
              <a:rPr lang="en-US" dirty="0" smtClean="0"/>
              <a:t>~1MW</a:t>
            </a:r>
          </a:p>
          <a:p>
            <a:endParaRPr lang="en-US" dirty="0" smtClean="0"/>
          </a:p>
          <a:p>
            <a:pPr marL="514290" indent="-514290">
              <a:buFont typeface="+mj-lt"/>
              <a:buAutoNum type="alphaLcParenR"/>
            </a:pPr>
            <a:r>
              <a:rPr lang="en-US" dirty="0" err="1" smtClean="0"/>
              <a:t>Sawteeth</a:t>
            </a:r>
            <a:r>
              <a:rPr lang="en-US" dirty="0" smtClean="0"/>
              <a:t> seen after t=0.5s</a:t>
            </a:r>
          </a:p>
          <a:p>
            <a:pPr marL="514290" indent="-514290">
              <a:buFont typeface="+mj-lt"/>
              <a:buAutoNum type="alphaLcParenR"/>
            </a:pPr>
            <a:r>
              <a:rPr lang="en-US" dirty="0"/>
              <a:t>Crashes visible on </a:t>
            </a:r>
            <a:r>
              <a:rPr lang="en-US" dirty="0" err="1"/>
              <a:t>v</a:t>
            </a:r>
            <a:r>
              <a:rPr lang="en-US" baseline="-25000" dirty="0" err="1">
                <a:latin typeface="Symbol" charset="2"/>
                <a:cs typeface="Symbol" charset="2"/>
              </a:rPr>
              <a:t>f</a:t>
            </a:r>
            <a:r>
              <a:rPr lang="en-US" dirty="0"/>
              <a:t>(0</a:t>
            </a:r>
            <a:r>
              <a:rPr lang="en-US" dirty="0" smtClean="0"/>
              <a:t>), anti-correlate with increased </a:t>
            </a:r>
            <a:r>
              <a:rPr lang="en-US" dirty="0" err="1"/>
              <a:t>v</a:t>
            </a:r>
            <a:r>
              <a:rPr lang="en-US" baseline="-25000" dirty="0" err="1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at R&gt;130cm</a:t>
            </a:r>
          </a:p>
          <a:p>
            <a:pPr marL="514290" indent="-514290">
              <a:buFont typeface="+mj-lt"/>
              <a:buAutoNum type="alphaLcParenR"/>
            </a:pPr>
            <a:r>
              <a:rPr lang="en-US" dirty="0" smtClean="0"/>
              <a:t>Large RMP pulse at 1.5s captured by RTV, CHERS</a:t>
            </a:r>
            <a:endParaRPr lang="en-US" dirty="0"/>
          </a:p>
        </p:txBody>
      </p:sp>
      <p:pic>
        <p:nvPicPr>
          <p:cNvPr id="6" name="Picture 5" descr="rtv_sawth_204083c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45" y="1203275"/>
            <a:ext cx="6117513" cy="5249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8340" y="6245423"/>
            <a:ext cx="1005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Podestá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97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 fontScale="90000"/>
          </a:bodyPr>
          <a:lstStyle/>
          <a:p>
            <a:r>
              <a:rPr lang="en-US" sz="3200" dirty="0"/>
              <a:t>MHD, </a:t>
            </a:r>
            <a:r>
              <a:rPr lang="en-US" sz="3200" dirty="0" err="1"/>
              <a:t>sawteeth</a:t>
            </a:r>
            <a:r>
              <a:rPr lang="en-US" sz="3200" dirty="0"/>
              <a:t> compete in </a:t>
            </a:r>
            <a:r>
              <a:rPr lang="en-US" sz="3200" dirty="0" err="1"/>
              <a:t>v</a:t>
            </a:r>
            <a:r>
              <a:rPr lang="en-US" sz="3200" baseline="-25000" dirty="0" err="1">
                <a:latin typeface="Symbol" charset="2"/>
                <a:cs typeface="Symbol" charset="2"/>
              </a:rPr>
              <a:t>f</a:t>
            </a:r>
            <a:r>
              <a:rPr lang="en-US" sz="3200" dirty="0"/>
              <a:t> redistribution; different time scales, high </a:t>
            </a:r>
            <a:r>
              <a:rPr lang="en-US" sz="3200" dirty="0" err="1"/>
              <a:t>f</a:t>
            </a:r>
            <a:r>
              <a:rPr lang="en-US" sz="3200" baseline="-25000" dirty="0" err="1"/>
              <a:t>samp</a:t>
            </a:r>
            <a:r>
              <a:rPr lang="en-US" sz="3200" dirty="0"/>
              <a:t> or RTV enables separation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219200"/>
            <a:ext cx="4572000" cy="5257800"/>
          </a:xfrm>
        </p:spPr>
        <p:txBody>
          <a:bodyPr/>
          <a:lstStyle/>
          <a:p>
            <a:r>
              <a:rPr lang="en-US" dirty="0" smtClean="0"/>
              <a:t>Complex scenario</a:t>
            </a:r>
            <a:endParaRPr lang="en-US" dirty="0"/>
          </a:p>
          <a:p>
            <a:pPr lvl="1"/>
            <a:r>
              <a:rPr lang="en-US" dirty="0" smtClean="0"/>
              <a:t>MHD n=1,2 modes act on ~10ms time scale</a:t>
            </a:r>
          </a:p>
          <a:p>
            <a:pPr lvl="1"/>
            <a:r>
              <a:rPr lang="en-US" dirty="0" err="1" smtClean="0"/>
              <a:t>Sawteeth</a:t>
            </a:r>
            <a:r>
              <a:rPr lang="en-US" dirty="0" smtClean="0"/>
              <a:t> act on ~1ms time scale</a:t>
            </a:r>
          </a:p>
          <a:p>
            <a:r>
              <a:rPr lang="en-US" dirty="0" smtClean="0"/>
              <a:t>High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samp</a:t>
            </a:r>
            <a:r>
              <a:rPr lang="en-US" dirty="0" smtClean="0"/>
              <a:t> of RTV allows to differentiate time scales</a:t>
            </a:r>
          </a:p>
          <a:p>
            <a:r>
              <a:rPr lang="en-US" dirty="0" smtClean="0"/>
              <a:t>Complements high spatial resolution CHERS profiles</a:t>
            </a:r>
            <a:endParaRPr lang="en-US" dirty="0"/>
          </a:p>
        </p:txBody>
      </p:sp>
      <p:pic>
        <p:nvPicPr>
          <p:cNvPr id="4" name="Picture 3" descr="rtv_mhd_20460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026886"/>
            <a:ext cx="4572000" cy="5492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8340" y="6245423"/>
            <a:ext cx="1005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Podestá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63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Resistive DCON Solves Reliable Outer Region </a:t>
            </a:r>
            <a:r>
              <a:rPr lang="en-US" sz="2800" dirty="0" smtClean="0"/>
              <a:t>Δ′ </a:t>
            </a:r>
            <a:r>
              <a:rPr lang="en-US" sz="2800" dirty="0"/>
              <a:t>and Indicates </a:t>
            </a:r>
            <a:r>
              <a:rPr lang="en-US" sz="2800" dirty="0" smtClean="0"/>
              <a:t>Δ′ </a:t>
            </a:r>
            <a:r>
              <a:rPr lang="en-US" sz="2800" dirty="0"/>
              <a:t>is Destabilized by </a:t>
            </a:r>
            <a:r>
              <a:rPr lang="en-US" sz="2800" dirty="0" smtClean="0"/>
              <a:t>Plasma Pressure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3491" y="139408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Resistive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DCON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reproduces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/>
              <a:t>Δ</a:t>
            </a:r>
            <a:r>
              <a:rPr lang="en-US" sz="1600" dirty="0"/>
              <a:t>’</a:t>
            </a:r>
            <a:r>
              <a:rPr lang="zh-CN" altLang="en-US" sz="1600" dirty="0"/>
              <a:t> </a:t>
            </a:r>
            <a:r>
              <a:rPr lang="en-US" altLang="zh-CN" sz="1600" dirty="0"/>
              <a:t>behavior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Furth,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Rutherford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and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 err="1">
                <a:solidFill>
                  <a:srgbClr val="00B0F0"/>
                </a:solidFill>
              </a:rPr>
              <a:t>Selberg</a:t>
            </a:r>
            <a:r>
              <a:rPr lang="en-US" altLang="zh-CN" sz="1600" dirty="0">
                <a:solidFill>
                  <a:srgbClr val="00B0F0"/>
                </a:solidFill>
              </a:rPr>
              <a:t>,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Phys.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Fluids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16,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1054(1973)</a:t>
            </a:r>
            <a:r>
              <a:rPr lang="en-US" altLang="zh-CN" sz="1600" dirty="0"/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56" y="5587425"/>
            <a:ext cx="903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First resistive DCON paper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has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been published.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endParaRPr lang="en-US" altLang="zh-CN" sz="1600" b="1" dirty="0" smtClean="0">
              <a:solidFill>
                <a:srgbClr val="00B0F0"/>
              </a:solidFill>
            </a:endParaRPr>
          </a:p>
          <a:p>
            <a:pPr algn="ctr"/>
            <a:r>
              <a:rPr lang="en-US" altLang="zh-CN" sz="1600" b="1" dirty="0" err="1" smtClean="0">
                <a:solidFill>
                  <a:srgbClr val="00B0F0"/>
                </a:solidFill>
              </a:rPr>
              <a:t>Glasser</a:t>
            </a:r>
            <a:r>
              <a:rPr lang="en-US" altLang="zh-CN" sz="1600" b="1" dirty="0" smtClean="0">
                <a:solidFill>
                  <a:srgbClr val="00B0F0"/>
                </a:solidFill>
              </a:rPr>
              <a:t>,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r>
              <a:rPr lang="en-US" altLang="zh-CN" sz="1600" b="1" dirty="0" smtClean="0">
                <a:solidFill>
                  <a:srgbClr val="00B0F0"/>
                </a:solidFill>
              </a:rPr>
              <a:t>Wang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r>
              <a:rPr lang="en-US" altLang="zh-CN" sz="1600" b="1" dirty="0" smtClean="0">
                <a:solidFill>
                  <a:srgbClr val="00B0F0"/>
                </a:solidFill>
              </a:rPr>
              <a:t>and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r>
              <a:rPr lang="en-US" altLang="zh-CN" sz="1600" b="1" dirty="0" smtClean="0">
                <a:solidFill>
                  <a:srgbClr val="00B0F0"/>
                </a:solidFill>
              </a:rPr>
              <a:t>Park,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r>
              <a:rPr lang="is-IS" sz="1600" dirty="0" smtClean="0">
                <a:solidFill>
                  <a:srgbClr val="00B0F0"/>
                </a:solidFill>
              </a:rPr>
              <a:t>Phys</a:t>
            </a:r>
            <a:r>
              <a:rPr lang="is-IS" sz="1600" dirty="0">
                <a:solidFill>
                  <a:srgbClr val="00B0F0"/>
                </a:solidFill>
              </a:rPr>
              <a:t>. Plasmas </a:t>
            </a:r>
            <a:r>
              <a:rPr lang="is-IS" sz="1600" b="1" dirty="0">
                <a:solidFill>
                  <a:srgbClr val="00B0F0"/>
                </a:solidFill>
              </a:rPr>
              <a:t>23</a:t>
            </a:r>
            <a:r>
              <a:rPr lang="is-IS" sz="1600" dirty="0">
                <a:solidFill>
                  <a:srgbClr val="00B0F0"/>
                </a:solidFill>
              </a:rPr>
              <a:t>, 112506 (2016</a:t>
            </a:r>
            <a:r>
              <a:rPr lang="is-IS" sz="1600" dirty="0" smtClean="0">
                <a:solidFill>
                  <a:srgbClr val="00B0F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8600" y="2381370"/>
            <a:ext cx="4162425" cy="2743200"/>
            <a:chOff x="-137380" y="2286000"/>
            <a:chExt cx="4902845" cy="3124200"/>
          </a:xfrm>
        </p:grpSpPr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622" y="2341539"/>
              <a:ext cx="2404843" cy="306866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7380" y="2286000"/>
              <a:ext cx="2336074" cy="304397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81843" y="3002369"/>
              <a:ext cx="966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80DC8"/>
                  </a:solidFill>
                </a:rPr>
                <a:t>n=1</a:t>
              </a:r>
              <a:r>
                <a:rPr lang="zh-CN" altLang="en-US" sz="1200" dirty="0">
                  <a:solidFill>
                    <a:srgbClr val="080DC8"/>
                  </a:solidFill>
                </a:rPr>
                <a:t> </a:t>
              </a:r>
              <a:r>
                <a:rPr lang="en-US" altLang="zh-CN" sz="1200" dirty="0">
                  <a:solidFill>
                    <a:srgbClr val="080DC8"/>
                  </a:solidFill>
                </a:rPr>
                <a:t>m=2</a:t>
              </a:r>
              <a:endParaRPr lang="en-US" sz="1200" dirty="0">
                <a:solidFill>
                  <a:srgbClr val="080DC8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942975" y="3301663"/>
              <a:ext cx="457200" cy="323114"/>
            </a:xfrm>
            <a:prstGeom prst="straightConnector1">
              <a:avLst/>
            </a:prstGeom>
            <a:ln>
              <a:solidFill>
                <a:srgbClr val="080DC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01694" y="3281463"/>
              <a:ext cx="1412635" cy="442374"/>
            </a:xfrm>
            <a:prstGeom prst="straightConnector1">
              <a:avLst/>
            </a:prstGeom>
            <a:ln>
              <a:solidFill>
                <a:srgbClr val="080DC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370009" y="3992553"/>
              <a:ext cx="966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n=1</a:t>
              </a:r>
              <a:r>
                <a:rPr lang="zh-CN" altLang="en-US" sz="1200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dirty="0">
                  <a:solidFill>
                    <a:srgbClr val="FF0000"/>
                  </a:solidFill>
                </a:rPr>
                <a:t>m=3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838200" y="4189209"/>
              <a:ext cx="612584" cy="362982"/>
            </a:xfrm>
            <a:prstGeom prst="straightConnector1">
              <a:avLst/>
            </a:prstGeom>
            <a:ln>
              <a:solidFill>
                <a:srgbClr val="FF2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101694" y="4238781"/>
              <a:ext cx="1099116" cy="276763"/>
            </a:xfrm>
            <a:prstGeom prst="straightConnector1">
              <a:avLst/>
            </a:prstGeom>
            <a:ln>
              <a:solidFill>
                <a:srgbClr val="FF2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15098"/>
            <a:ext cx="3657600" cy="2914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04052" y="1396425"/>
                <a:ext cx="307827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b="0" dirty="0" smtClean="0"/>
                  <a:t>Higher</a:t>
                </a:r>
                <a:r>
                  <a:rPr lang="zh-CN" altLang="en-US" sz="1600" b="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zh-CN" alt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is-IS" altLang="zh-CN" sz="16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/>
                  <a:t>Increase </a:t>
                </a:r>
                <a:r>
                  <a:rPr lang="en-US" sz="1600" dirty="0" smtClean="0"/>
                  <a:t>Δ’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at q=2,3</a:t>
                </a:r>
              </a:p>
              <a:p>
                <a14:m>
                  <m:oMath xmlns:m="http://schemas.openxmlformats.org/officeDocument/2006/math">
                    <m:r>
                      <a:rPr lang="is-IS" altLang="zh-CN" sz="16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More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unstable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/>
                  <a:t>t</a:t>
                </a:r>
                <a:r>
                  <a:rPr lang="en-US" altLang="zh-CN" sz="1600" dirty="0" smtClean="0"/>
                  <a:t>earing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mode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052" y="1396425"/>
                <a:ext cx="3078279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990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177132" y="2884264"/>
                <a:ext cx="395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132" y="2884264"/>
                <a:ext cx="395236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6553200" y="2734714"/>
            <a:ext cx="0" cy="680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82056" y="2054423"/>
            <a:ext cx="4228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Resistive DCON solves </a:t>
            </a:r>
            <a:r>
              <a:rPr lang="en-US" sz="1400" dirty="0" err="1" smtClean="0">
                <a:solidFill>
                  <a:srgbClr val="FF0000"/>
                </a:solidFill>
              </a:rPr>
              <a:t>Δ</a:t>
            </a:r>
            <a:r>
              <a:rPr lang="en-US" sz="1400" dirty="0" smtClean="0">
                <a:solidFill>
                  <a:srgbClr val="FF0000"/>
                </a:solidFill>
              </a:rPr>
              <a:t>’ in full toroidal geometry.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57775" y="4267706"/>
            <a:ext cx="10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Δ</a:t>
            </a:r>
            <a:r>
              <a:rPr lang="en-US" dirty="0"/>
              <a:t>’</a:t>
            </a:r>
            <a:r>
              <a:rPr lang="zh-CN" altLang="en-US" dirty="0"/>
              <a:t> </a:t>
            </a:r>
            <a:r>
              <a:rPr lang="en-US" altLang="zh-CN" dirty="0"/>
              <a:t>at </a:t>
            </a:r>
            <a:r>
              <a:rPr lang="en-US" altLang="zh-CN" dirty="0" smtClean="0"/>
              <a:t>q=2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336894" y="6236695"/>
            <a:ext cx="773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Z. Wang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0018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500" b="1" dirty="0" smtClean="0"/>
              <a:t>Preliminary result:  </a:t>
            </a:r>
            <a:r>
              <a:rPr lang="en-US" altLang="zh-CN" sz="2500" dirty="0" smtClean="0"/>
              <a:t>Resistive </a:t>
            </a:r>
            <a:r>
              <a:rPr lang="en-US" altLang="zh-CN" sz="2500" dirty="0"/>
              <a:t>DCON </a:t>
            </a:r>
            <a:r>
              <a:rPr lang="zh-CN" altLang="en-US" sz="2500" dirty="0" smtClean="0"/>
              <a:t> </a:t>
            </a:r>
            <a:r>
              <a:rPr lang="en-US" altLang="zh-CN" sz="2500" dirty="0" smtClean="0"/>
              <a:t>and</a:t>
            </a:r>
            <a:r>
              <a:rPr lang="zh-CN" altLang="en-US" sz="2500" dirty="0" smtClean="0"/>
              <a:t> </a:t>
            </a:r>
            <a:r>
              <a:rPr lang="en-US" altLang="zh-CN" sz="2500" dirty="0" smtClean="0"/>
              <a:t>MARS-F </a:t>
            </a:r>
            <a:r>
              <a:rPr lang="en-US" altLang="zh-CN" sz="2500" dirty="0"/>
              <a:t>p</a:t>
            </a:r>
            <a:r>
              <a:rPr lang="en-US" altLang="zh-CN" sz="2500" dirty="0" smtClean="0"/>
              <a:t>redict </a:t>
            </a:r>
            <a:r>
              <a:rPr lang="en-US" altLang="zh-CN" sz="2500" dirty="0"/>
              <a:t>u</a:t>
            </a:r>
            <a:r>
              <a:rPr lang="en-US" altLang="zh-CN" sz="2500" dirty="0" smtClean="0"/>
              <a:t>nstable n=1 tearing </a:t>
            </a:r>
            <a:r>
              <a:rPr lang="en-US" altLang="zh-CN" sz="2500" dirty="0"/>
              <a:t>m</a:t>
            </a:r>
            <a:r>
              <a:rPr lang="en-US" altLang="zh-CN" sz="2500" dirty="0" smtClean="0"/>
              <a:t>ode as </a:t>
            </a:r>
            <a:r>
              <a:rPr lang="en-US" altLang="zh-CN" sz="2500" dirty="0"/>
              <a:t>o</a:t>
            </a:r>
            <a:r>
              <a:rPr lang="en-US" altLang="zh-CN" sz="2500" dirty="0" smtClean="0"/>
              <a:t>bserved </a:t>
            </a:r>
            <a:r>
              <a:rPr lang="en-US" altLang="zh-CN" sz="2500" dirty="0"/>
              <a:t>in NSTX-U </a:t>
            </a:r>
            <a:r>
              <a:rPr lang="en-US" altLang="zh-CN" sz="2500" dirty="0" smtClean="0"/>
              <a:t>experiments</a:t>
            </a:r>
            <a:endParaRPr lang="en-US" sz="2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1" y="990600"/>
                <a:ext cx="9067800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Clr>
                    <a:srgbClr val="FF0000"/>
                  </a:buClr>
                  <a:buFont typeface="Arial" charset="0"/>
                  <a:buChar char="•"/>
                </a:pPr>
                <a:r>
                  <a:rPr lang="en-US" altLang="zh-CN" dirty="0"/>
                  <a:t>Unstable n=1 tearing mode is observed in 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NSTX-U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discharge (204718).</a:t>
                </a:r>
              </a:p>
              <a:p>
                <a:pPr marL="285750" indent="-285750">
                  <a:buClr>
                    <a:srgbClr val="FF0000"/>
                  </a:buClr>
                  <a:buFont typeface="Arial" charset="0"/>
                  <a:buChar char="•"/>
                </a:pPr>
                <a:r>
                  <a:rPr lang="en-US" altLang="zh-CN" dirty="0" smtClean="0">
                    <a:solidFill>
                      <a:srgbClr val="FF0000"/>
                    </a:solidFill>
                  </a:rPr>
                  <a:t>Resistive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DCON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and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MARS-F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predict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unstable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n=1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tearing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modes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at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q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≥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3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singular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surfaces.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990600"/>
                <a:ext cx="9067800" cy="1000274"/>
              </a:xfrm>
              <a:prstGeom prst="rect">
                <a:avLst/>
              </a:prstGeom>
              <a:blipFill rotWithShape="0">
                <a:blip r:embed="rId3"/>
                <a:stretch>
                  <a:fillRect l="-471" t="-3659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2999" y="1747314"/>
                <a:ext cx="419100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500" b="1" dirty="0">
                    <a:solidFill>
                      <a:srgbClr val="080DC8"/>
                    </a:solidFill>
                  </a:rPr>
                  <a:t>Diagonal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terms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of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500" b="1" i="1">
                            <a:solidFill>
                              <a:srgbClr val="080DC8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500" b="1" i="0">
                            <a:solidFill>
                              <a:srgbClr val="080DC8"/>
                            </a:solidFill>
                            <a:latin typeface="Cambria Math" charset="0"/>
                          </a:rPr>
                          <m:t>𝚫</m:t>
                        </m:r>
                      </m:e>
                      <m:sup>
                        <m:r>
                          <a:rPr lang="en-US" altLang="zh-CN" sz="1500" b="1">
                            <a:solidFill>
                              <a:srgbClr val="080DC8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matrix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 smtClean="0">
                    <a:solidFill>
                      <a:srgbClr val="080DC8"/>
                    </a:solidFill>
                  </a:rPr>
                  <a:t>from DCON</a:t>
                </a:r>
                <a:r>
                  <a:rPr lang="zh-CN" altLang="en-US" sz="1500" b="1" dirty="0" smtClean="0">
                    <a:solidFill>
                      <a:srgbClr val="080DC8"/>
                    </a:solidFill>
                  </a:rPr>
                  <a:t> </a:t>
                </a:r>
                <a:endParaRPr lang="en-US" altLang="zh-CN" sz="1500" b="1" dirty="0" smtClean="0">
                  <a:solidFill>
                    <a:srgbClr val="080DC8"/>
                  </a:solidFill>
                </a:endParaRPr>
              </a:p>
              <a:p>
                <a:pPr algn="ctr"/>
                <a:r>
                  <a:rPr lang="en-US" altLang="zh-CN" sz="1500" b="1" dirty="0" smtClean="0">
                    <a:solidFill>
                      <a:srgbClr val="080DC8"/>
                    </a:solidFill>
                  </a:rPr>
                  <a:t>(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outer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region)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is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positive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at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q=3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and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4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surfaces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endParaRPr lang="en-US" altLang="zh-CN" sz="1500" b="1" dirty="0">
                  <a:solidFill>
                    <a:srgbClr val="080DC8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999" y="1747314"/>
                <a:ext cx="4191001" cy="553998"/>
              </a:xfrm>
              <a:prstGeom prst="rect">
                <a:avLst/>
              </a:prstGeom>
              <a:blipFill rotWithShape="1">
                <a:blip r:embed="rId4"/>
                <a:stretch>
                  <a:fillRect t="-2198" b="-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891068"/>
                  </p:ext>
                </p:extLst>
              </p:nvPr>
            </p:nvGraphicFramePr>
            <p:xfrm>
              <a:off x="5638800" y="2286000"/>
              <a:ext cx="2819400" cy="86868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409700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1409700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2256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3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00" b="0" i="1" smtClean="0">
                                      <a:latin typeface="Cambria Math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300" b="0" dirty="0"/>
                            <a:t>(q=2)</a:t>
                          </a:r>
                          <a:endParaRPr lang="en-US" sz="1300" b="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b="0" dirty="0"/>
                            <a:t>-4.29</a:t>
                          </a:r>
                          <a:endParaRPr lang="en-US" sz="1300" b="0" dirty="0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21393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</a:rPr>
                            <a:t>(q=3)</a:t>
                          </a:r>
                          <a:endParaRPr lang="en-US" sz="13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b="0" dirty="0">
                              <a:solidFill>
                                <a:srgbClr val="FF0000"/>
                              </a:solidFill>
                            </a:rPr>
                            <a:t>10.0</a:t>
                          </a:r>
                          <a:endParaRPr lang="en-US" sz="13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20219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3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altLang="zh-CN" sz="1300" b="0" i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300" b="0" dirty="0">
                              <a:solidFill>
                                <a:schemeClr val="tx1"/>
                              </a:solidFill>
                            </a:rPr>
                            <a:t>(q=4)</a:t>
                          </a:r>
                          <a:endParaRPr lang="en-US" sz="13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b="0" dirty="0">
                              <a:solidFill>
                                <a:srgbClr val="FF0000"/>
                              </a:solidFill>
                            </a:rPr>
                            <a:t>3.18</a:t>
                          </a:r>
                          <a:endParaRPr lang="en-US" sz="13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642892"/>
                  </p:ext>
                </p:extLst>
              </p:nvPr>
            </p:nvGraphicFramePr>
            <p:xfrm>
              <a:off x="5638800" y="2286000"/>
              <a:ext cx="2819400" cy="86868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409700"/>
                    <a:gridCol w="1409700"/>
                  </a:tblGrid>
                  <a:tr h="289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 rotWithShape="0">
                          <a:blip r:embed="rId5"/>
                          <a:stretch>
                            <a:fillRect t="-4167" r="-100000" b="-214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b="0" dirty="0" smtClean="0"/>
                            <a:t>-4.29</a:t>
                          </a:r>
                          <a:endParaRPr lang="en-US" sz="1300" b="0" dirty="0"/>
                        </a:p>
                      </a:txBody>
                      <a:tcPr anchor="ctr" anchorCtr="1"/>
                    </a:tc>
                  </a:tr>
                  <a:tr h="289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 rotWithShape="0">
                          <a:blip r:embed="rId5"/>
                          <a:stretch>
                            <a:fillRect t="-106383" r="-100000" b="-119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b="0" dirty="0" smtClean="0">
                              <a:solidFill>
                                <a:srgbClr val="FF0000"/>
                              </a:solidFill>
                            </a:rPr>
                            <a:t>10.0</a:t>
                          </a:r>
                          <a:endParaRPr lang="en-US" sz="13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 anchorCtr="1"/>
                    </a:tc>
                  </a:tr>
                  <a:tr h="289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 rotWithShape="0">
                          <a:blip r:embed="rId5"/>
                          <a:stretch>
                            <a:fillRect t="-202083" r="-100000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300" b="0" dirty="0" smtClean="0">
                              <a:solidFill>
                                <a:srgbClr val="FF0000"/>
                              </a:solidFill>
                            </a:rPr>
                            <a:t>3.18</a:t>
                          </a:r>
                          <a:endParaRPr lang="en-US" sz="13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 anchorCtr="1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88567" y="3198203"/>
                <a:ext cx="405543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500" b="1" dirty="0">
                    <a:solidFill>
                      <a:srgbClr val="080DC8"/>
                    </a:solidFill>
                  </a:rPr>
                  <a:t>MARS-F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finds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unstable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tearing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mode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at zero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rotation,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growth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:r>
                  <a:rPr lang="en-US" altLang="zh-CN" sz="1500" b="1" dirty="0">
                    <a:solidFill>
                      <a:srgbClr val="080DC8"/>
                    </a:solidFill>
                  </a:rPr>
                  <a:t>rate</a:t>
                </a:r>
                <a:r>
                  <a:rPr lang="zh-CN" altLang="en-US" sz="1500" b="1" dirty="0">
                    <a:solidFill>
                      <a:srgbClr val="080DC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500" b="1" i="1" smtClean="0">
                        <a:solidFill>
                          <a:srgbClr val="FF2600"/>
                        </a:solidFill>
                        <a:latin typeface="Cambria Math" charset="0"/>
                      </a:rPr>
                      <m:t>𝜸</m:t>
                    </m:r>
                    <m:r>
                      <a:rPr lang="en-US" altLang="zh-CN" sz="1500" b="1" i="1" smtClean="0">
                        <a:solidFill>
                          <a:srgbClr val="FF2600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zh-CN" sz="1500" b="1" i="1" smtClean="0">
                        <a:solidFill>
                          <a:srgbClr val="FF2600"/>
                        </a:solidFill>
                        <a:latin typeface="Cambria Math" charset="0"/>
                      </a:rPr>
                      <m:t>𝟏</m:t>
                    </m:r>
                    <m:r>
                      <a:rPr lang="en-US" altLang="zh-CN" sz="1500" b="1" i="1" smtClean="0">
                        <a:solidFill>
                          <a:srgbClr val="FF2600"/>
                        </a:solidFill>
                        <a:latin typeface="Cambria Math" charset="0"/>
                      </a:rPr>
                      <m:t>.</m:t>
                    </m:r>
                    <m:r>
                      <a:rPr lang="en-US" altLang="zh-CN" sz="1500" b="1" i="1" smtClean="0">
                        <a:solidFill>
                          <a:srgbClr val="FF2600"/>
                        </a:solidFill>
                        <a:latin typeface="Cambria Math" charset="0"/>
                      </a:rPr>
                      <m:t>𝟕</m:t>
                    </m:r>
                    <m:r>
                      <a:rPr lang="en-US" altLang="zh-CN" sz="1500" b="1" i="1" smtClean="0">
                        <a:solidFill>
                          <a:srgbClr val="FF2600"/>
                        </a:solidFill>
                        <a:latin typeface="Cambria Math" charset="0"/>
                      </a:rPr>
                      <m:t>×</m:t>
                    </m:r>
                    <m:sSup>
                      <m:sSupPr>
                        <m:ctrlPr>
                          <a:rPr lang="en-US" altLang="zh-CN" sz="1500" b="1" i="1" smtClean="0">
                            <a:solidFill>
                              <a:srgbClr val="FF2600"/>
                            </a:solidFill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1500" b="1" i="1" smtClean="0">
                            <a:solidFill>
                              <a:srgbClr val="FF26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1500" b="1" i="1" smtClean="0">
                            <a:solidFill>
                              <a:srgbClr val="FF26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altLang="zh-CN" sz="1500" b="1" i="1" smtClean="0">
                            <a:solidFill>
                              <a:srgbClr val="FF26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𝟑</m:t>
                        </m:r>
                      </m:sup>
                    </m:sSup>
                    <m:sSub>
                      <m:sSubPr>
                        <m:ctrlPr>
                          <a:rPr lang="en-US" altLang="zh-CN" sz="1500" b="1" i="1" smtClean="0">
                            <a:solidFill>
                              <a:srgbClr val="FF2600"/>
                            </a:solidFill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sz="1500" b="1" i="1" smtClean="0">
                            <a:solidFill>
                              <a:srgbClr val="FF26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𝝎</m:t>
                        </m:r>
                      </m:e>
                      <m:sub>
                        <m:r>
                          <a:rPr lang="en-US" altLang="zh-CN" sz="1500" b="1" i="1" smtClean="0">
                            <a:solidFill>
                              <a:srgbClr val="FF26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𝑨</m:t>
                        </m:r>
                      </m:sub>
                    </m:sSub>
                  </m:oMath>
                </a14:m>
                <a:endParaRPr lang="en-US" altLang="zh-CN" sz="1500" b="1" dirty="0">
                  <a:solidFill>
                    <a:srgbClr val="FF26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67" y="3198203"/>
                <a:ext cx="4055434" cy="553998"/>
              </a:xfrm>
              <a:prstGeom prst="rect">
                <a:avLst/>
              </a:prstGeom>
              <a:blipFill rotWithShape="1">
                <a:blip r:embed="rId6"/>
                <a:stretch>
                  <a:fillRect t="-2198" b="-1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5088567" y="3764566"/>
            <a:ext cx="3445833" cy="2712434"/>
            <a:chOff x="4766934" y="2926068"/>
            <a:chExt cx="3767466" cy="301723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934" y="2986222"/>
              <a:ext cx="3691266" cy="29570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125427" y="4340740"/>
              <a:ext cx="495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m=2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16014" y="4638337"/>
              <a:ext cx="381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3</a:t>
              </a:r>
              <a:endParaRPr lang="en-US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53400" y="5143529"/>
              <a:ext cx="381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31959" y="4830680"/>
              <a:ext cx="10198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80DC8"/>
                  </a:solidFill>
                </a:rPr>
                <a:t>Even parity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526393" y="4517377"/>
              <a:ext cx="88522" cy="320915"/>
            </a:xfrm>
            <a:prstGeom prst="straightConnector1">
              <a:avLst/>
            </a:prstGeom>
            <a:ln>
              <a:solidFill>
                <a:srgbClr val="080DC8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164772" y="2926068"/>
              <a:ext cx="955711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Odd parity</a:t>
              </a:r>
            </a:p>
            <a:p>
              <a:r>
                <a:rPr lang="en-US" sz="13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(Tearing)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7951790" y="3418511"/>
              <a:ext cx="201610" cy="1628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951790" y="3299438"/>
              <a:ext cx="345224" cy="162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7355" y="2481977"/>
            <a:ext cx="4395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/>
              <a:t>NSTX-U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experiment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observes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n=1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unstable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mode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which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drives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n=2,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3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modes</a:t>
            </a:r>
            <a:r>
              <a:rPr lang="zh-CN" altLang="en-US" sz="1500" b="1" dirty="0"/>
              <a:t> </a:t>
            </a:r>
            <a:r>
              <a:rPr lang="en-US" altLang="zh-CN" sz="1500" b="1" dirty="0"/>
              <a:t>later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7355" y="3091577"/>
            <a:ext cx="4514645" cy="3309223"/>
            <a:chOff x="23664" y="2819400"/>
            <a:chExt cx="4514645" cy="330922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4" y="2819400"/>
              <a:ext cx="4514645" cy="330922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59533" y="4870822"/>
              <a:ext cx="1143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Unstable</a:t>
              </a:r>
              <a:r>
                <a:rPr lang="zh-CN" altLang="en-US" sz="1500" dirty="0"/>
                <a:t> </a:t>
              </a:r>
              <a:r>
                <a:rPr lang="en-US" altLang="zh-CN" sz="1500" dirty="0"/>
                <a:t>n=1</a:t>
              </a:r>
              <a:r>
                <a:rPr lang="zh-CN" altLang="en-US" sz="1500" dirty="0"/>
                <a:t> </a:t>
              </a:r>
              <a:r>
                <a:rPr lang="en-US" altLang="zh-CN" sz="1500" dirty="0"/>
                <a:t>mode</a:t>
              </a:r>
              <a:endParaRPr lang="en-US" sz="15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20516" y="3792705"/>
              <a:ext cx="151646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/>
                <a:t>n=</a:t>
              </a:r>
              <a:r>
                <a:rPr lang="en-US" altLang="zh-CN" sz="1500" dirty="0">
                  <a:solidFill>
                    <a:srgbClr val="FF2600"/>
                  </a:solidFill>
                </a:rPr>
                <a:t>2</a:t>
              </a:r>
              <a:r>
                <a:rPr lang="en-US" altLang="zh-CN" sz="1500" dirty="0"/>
                <a:t>,</a:t>
              </a:r>
              <a:r>
                <a:rPr lang="en-US" altLang="zh-CN" sz="1500" dirty="0">
                  <a:solidFill>
                    <a:srgbClr val="00FA00"/>
                  </a:solidFill>
                </a:rPr>
                <a:t>3</a:t>
              </a:r>
              <a:r>
                <a:rPr lang="zh-CN" altLang="en-US" sz="1500" dirty="0"/>
                <a:t> </a:t>
              </a:r>
              <a:r>
                <a:rPr lang="en-US" altLang="zh-CN" sz="1500" dirty="0"/>
                <a:t>modes</a:t>
              </a:r>
              <a:r>
                <a:rPr lang="zh-CN" altLang="en-US" sz="1500" dirty="0"/>
                <a:t> </a:t>
              </a:r>
              <a:r>
                <a:rPr lang="en-US" altLang="zh-CN" sz="1500" dirty="0"/>
                <a:t>driven</a:t>
              </a:r>
              <a:r>
                <a:rPr lang="zh-CN" altLang="en-US" sz="1500" dirty="0"/>
                <a:t> </a:t>
              </a:r>
              <a:r>
                <a:rPr lang="en-US" altLang="zh-CN" sz="1500" dirty="0"/>
                <a:t>by</a:t>
              </a:r>
              <a:r>
                <a:rPr lang="zh-CN" altLang="en-US" sz="1500" dirty="0"/>
                <a:t> </a:t>
              </a:r>
              <a:r>
                <a:rPr lang="en-US" altLang="zh-CN" sz="1500" dirty="0"/>
                <a:t>n=1</a:t>
              </a:r>
              <a:r>
                <a:rPr lang="zh-CN" altLang="en-US" sz="1500" dirty="0"/>
                <a:t> </a:t>
              </a:r>
              <a:r>
                <a:rPr lang="en-US" altLang="zh-CN" sz="1500" dirty="0"/>
                <a:t>mode</a:t>
              </a:r>
              <a:endParaRPr lang="en-US" sz="1500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795489" y="3154680"/>
              <a:ext cx="0" cy="2541423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76201" y="2024313"/>
            <a:ext cx="479099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CAVEATS:  No MSE, n=1 mode may be 1/1 mode?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36894" y="6236695"/>
            <a:ext cx="773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Z. Wang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2003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sz="2800" dirty="0" smtClean="0"/>
                  <a:t>RDCON:</a:t>
                </a:r>
                <a:r>
                  <a:rPr lang="zh-CN" altLang="en-US" sz="28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800" dirty="0"/>
                  <a:t> Optimization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of</a:t>
                </a:r>
                <a:r>
                  <a:rPr lang="zh-CN" altLang="en-US" sz="2800" dirty="0"/>
                  <a:t> </a:t>
                </a:r>
                <a:r>
                  <a:rPr lang="en-US" altLang="zh-CN" sz="2800" dirty="0" smtClean="0"/>
                  <a:t>NSTX-U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 smtClean="0"/>
                  <a:t>L-Mode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 smtClean="0"/>
                  <a:t>discharge</a:t>
                </a:r>
                <a:r>
                  <a:rPr lang="en-US" altLang="zh-CN" sz="2800" dirty="0"/>
                  <a:t/>
                </a:r>
                <a:br>
                  <a:rPr lang="en-US" altLang="zh-CN" sz="2800" dirty="0"/>
                </a:br>
                <a:r>
                  <a:rPr lang="en-US" altLang="zh-CN" sz="2800" dirty="0" smtClean="0"/>
                  <a:t>to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/>
                  <a:t>s</a:t>
                </a:r>
                <a:r>
                  <a:rPr lang="en-US" altLang="zh-CN" sz="2800" dirty="0" smtClean="0"/>
                  <a:t>tabilize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/>
                  <a:t>n=1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t</a:t>
                </a:r>
                <a:r>
                  <a:rPr lang="en-US" altLang="zh-CN" sz="2800" dirty="0" smtClean="0"/>
                  <a:t>earing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/>
                  <a:t>m</a:t>
                </a:r>
                <a:r>
                  <a:rPr lang="en-US" altLang="zh-CN" sz="2800" dirty="0" smtClean="0"/>
                  <a:t>ode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800"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and</a:t>
                </a:r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sz="280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80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altLang="zh-CN" sz="2800" dirty="0" smtClean="0"/>
                  <a:t> </a:t>
                </a:r>
                <a14:m>
                  <m:oMath xmlns:m="http://schemas.openxmlformats.org/officeDocument/2006/math">
                    <m:r>
                      <a:rPr lang="is-IS" altLang="zh-CN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altLang="zh-CN" sz="28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altLang="zh-CN" sz="2800" dirty="0"/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569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48595" y="2747440"/>
                <a:ext cx="8246809" cy="4001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 smtClean="0">
                    <a:solidFill>
                      <a:srgbClr val="FF0000"/>
                    </a:solidFill>
                  </a:rPr>
                  <a:t>For this scenario, reducing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q</m:t>
                        </m:r>
                      </m:e>
                      <m:sub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and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 smtClean="0">
                    <a:solidFill>
                      <a:srgbClr val="FF0000"/>
                    </a:solidFill>
                  </a:rPr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is-IS" altLang="zh-CN" sz="200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000" dirty="0" smtClean="0">
                    <a:solidFill>
                      <a:srgbClr val="FF0000"/>
                    </a:solidFill>
                  </a:rPr>
                  <a:t> Decrease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Δ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000" dirty="0" smtClean="0">
                    <a:solidFill>
                      <a:srgbClr val="FF0000"/>
                    </a:solidFill>
                  </a:rPr>
                  <a:t> at q=2,3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95" y="2747440"/>
                <a:ext cx="8246809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739" t="-5970" r="-443" b="-2537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28600" y="3351922"/>
            <a:ext cx="4114800" cy="2972678"/>
            <a:chOff x="313176" y="3408134"/>
            <a:chExt cx="4408620" cy="320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76" y="3408134"/>
              <a:ext cx="4408620" cy="32004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2077366" y="4150805"/>
              <a:ext cx="838200" cy="156178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236CA"/>
                  </a:gs>
                  <a:gs pos="100000">
                    <a:srgbClr val="50EAE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3525" y="1105661"/>
                <a:ext cx="863373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Resistive DCON is applied to optimize NSTX-U equilibrium to avoid tearing instability (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varying equilibrium parameters to minimize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endParaRPr lang="en-US" altLang="zh-CN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sequence of equilibria are generated by scanning current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 pressure </a:t>
                </a: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profiles with CHEASE code, where plasma boundary of discharge </a:t>
                </a:r>
                <a:r>
                  <a:rPr lang="en-US" altLang="zh-CN" dirty="0" smtClean="0"/>
                  <a:t>204718 is used</a:t>
                </a: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25" y="1105661"/>
                <a:ext cx="8633733" cy="1754326"/>
              </a:xfrm>
              <a:prstGeom prst="rect">
                <a:avLst/>
              </a:prstGeom>
              <a:blipFill rotWithShape="0">
                <a:blip r:embed="rId5"/>
                <a:stretch>
                  <a:fillRect l="-565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770392" y="3352800"/>
            <a:ext cx="4114800" cy="2971800"/>
            <a:chOff x="4343400" y="3124200"/>
            <a:chExt cx="4380951" cy="32004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3124200"/>
              <a:ext cx="4380951" cy="320040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6096000" y="3939540"/>
              <a:ext cx="838200" cy="156178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236CA"/>
                  </a:gs>
                  <a:gs pos="100000">
                    <a:srgbClr val="50EAE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191000" y="4109901"/>
                <a:ext cx="4476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4109901"/>
                <a:ext cx="44762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793151" y="4067877"/>
                <a:ext cx="4476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151" y="4067877"/>
                <a:ext cx="447622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669273" y="3449618"/>
                <a:ext cx="10309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236CA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b="1" i="0">
                            <a:solidFill>
                              <a:srgbClr val="F236CA"/>
                            </a:solidFill>
                            <a:latin typeface="Cambria Math" charset="0"/>
                          </a:rPr>
                          <m:t>𝚫</m:t>
                        </m:r>
                      </m:e>
                      <m:sup>
                        <m:r>
                          <a:rPr lang="en-US" altLang="zh-CN" b="1" i="0">
                            <a:solidFill>
                              <a:srgbClr val="F236CA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236CA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F236CA"/>
                    </a:solidFill>
                  </a:rPr>
                  <a:t>(q=2)</a:t>
                </a:r>
                <a:endParaRPr lang="en-US" b="1" dirty="0">
                  <a:solidFill>
                    <a:srgbClr val="F236CA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273" y="3449618"/>
                <a:ext cx="1030988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10000" r="-295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235448" y="3449618"/>
                <a:ext cx="10309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236CA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b="1" i="0">
                            <a:solidFill>
                              <a:srgbClr val="F236CA"/>
                            </a:solidFill>
                            <a:latin typeface="Cambria Math" charset="0"/>
                          </a:rPr>
                          <m:t>𝚫</m:t>
                        </m:r>
                      </m:e>
                      <m:sup>
                        <m:r>
                          <a:rPr lang="en-US" altLang="zh-CN" b="1" i="0">
                            <a:solidFill>
                              <a:srgbClr val="F236CA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236CA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F236CA"/>
                    </a:solidFill>
                  </a:rPr>
                  <a:t>(q=3)</a:t>
                </a:r>
                <a:endParaRPr lang="en-US" b="1" dirty="0">
                  <a:solidFill>
                    <a:srgbClr val="F236CA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448" y="3449618"/>
                <a:ext cx="1030988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10000" r="-295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8336894" y="6236695"/>
            <a:ext cx="773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Z. Wang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900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Scenario Development 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Stability</a:t>
            </a:r>
          </a:p>
          <a:p>
            <a:pPr marL="573088" lvl="1" indent="-344488"/>
            <a:r>
              <a:rPr lang="en-US" sz="2800" dirty="0" smtClean="0"/>
              <a:t>Transport and Turbulence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9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6572250" algn="l"/>
              </a:tabLst>
            </a:pPr>
            <a:r>
              <a:rPr lang="en-US" sz="2800" dirty="0"/>
              <a:t>NSTX: </a:t>
            </a:r>
            <a:r>
              <a:rPr lang="en-US" sz="2800" dirty="0" smtClean="0"/>
              <a:t>Using global </a:t>
            </a:r>
            <a:r>
              <a:rPr lang="en-US" sz="2800" dirty="0"/>
              <a:t>non-linear GTS </a:t>
            </a:r>
            <a:r>
              <a:rPr lang="en-US" sz="2800" dirty="0" err="1"/>
              <a:t>gyrokinetic</a:t>
            </a:r>
            <a:r>
              <a:rPr lang="en-US" sz="2800" dirty="0"/>
              <a:t> </a:t>
            </a:r>
            <a:r>
              <a:rPr lang="en-US" sz="2800" dirty="0" smtClean="0"/>
              <a:t>code to study multiple </a:t>
            </a:r>
            <a:r>
              <a:rPr lang="en-US" sz="2800" dirty="0"/>
              <a:t>low-k turbulent transport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724400"/>
            <a:ext cx="4038600" cy="1524000"/>
          </a:xfrm>
        </p:spPr>
        <p:txBody>
          <a:bodyPr>
            <a:noAutofit/>
          </a:bodyPr>
          <a:lstStyle/>
          <a:p>
            <a:pPr marL="173038" indent="-173038"/>
            <a:r>
              <a:rPr lang="en-US" sz="1800" dirty="0" smtClean="0"/>
              <a:t>Low-k turbulence contributes significantly for R &gt; 135 cm</a:t>
            </a:r>
          </a:p>
          <a:p>
            <a:pPr marL="401638" lvl="1" indent="-173038"/>
            <a:r>
              <a:rPr lang="en-US" sz="1400" dirty="0" smtClean="0"/>
              <a:t>Turbulence later suppressed by </a:t>
            </a:r>
            <a:r>
              <a:rPr lang="en-US" sz="1400" dirty="0" err="1" smtClean="0"/>
              <a:t>ExB</a:t>
            </a:r>
            <a:r>
              <a:rPr lang="en-US" sz="1400" dirty="0" smtClean="0"/>
              <a:t> shear</a:t>
            </a:r>
          </a:p>
          <a:p>
            <a:pPr marL="173038" indent="-173038"/>
            <a:r>
              <a:rPr lang="en-US" sz="1800" dirty="0" smtClean="0"/>
              <a:t>Total ion </a:t>
            </a:r>
            <a:r>
              <a:rPr lang="en-US" sz="1800" dirty="0"/>
              <a:t>energy flux from GTS in </a:t>
            </a:r>
            <a:r>
              <a:rPr lang="en-US" sz="1800" dirty="0" smtClean="0"/>
              <a:t>agreement </a:t>
            </a:r>
            <a:r>
              <a:rPr lang="en-US" sz="1800" dirty="0"/>
              <a:t>with </a:t>
            </a:r>
            <a:r>
              <a:rPr lang="en-US" sz="1800" dirty="0" smtClean="0"/>
              <a:t>experiment</a:t>
            </a:r>
          </a:p>
        </p:txBody>
      </p:sp>
      <p:pic>
        <p:nvPicPr>
          <p:cNvPr id="16386" name="Picture 2" descr="C:\Users\yren\Documents\MATLAB\work_nstx\figure_save\qi_141767_t3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038600" cy="312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00600" y="4800600"/>
            <a:ext cx="42672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/>
            <a:r>
              <a:rPr lang="en-US" sz="1800" dirty="0" smtClean="0"/>
              <a:t>GTS electron </a:t>
            </a:r>
            <a:r>
              <a:rPr lang="en-US" sz="1800" dirty="0"/>
              <a:t>energy flux from </a:t>
            </a:r>
            <a:r>
              <a:rPr lang="en-US" sz="1800" dirty="0" smtClean="0"/>
              <a:t>only </a:t>
            </a:r>
            <a:r>
              <a:rPr lang="en-US" sz="1800" dirty="0"/>
              <a:t>significant at </a:t>
            </a:r>
            <a:r>
              <a:rPr lang="en-US" sz="1800" dirty="0" smtClean="0"/>
              <a:t>R &gt; 135 cm, and much smaller than experiment</a:t>
            </a:r>
          </a:p>
          <a:p>
            <a:pPr marL="173038" indent="-173038"/>
            <a:r>
              <a:rPr lang="en-US" sz="1800" dirty="0" smtClean="0"/>
              <a:t>Electron Temperature Gradient (ETG), electromagnetic effects important?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799" y="1628001"/>
            <a:ext cx="312420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NSTX NBI H-mode 141767, t=332ms, B</a:t>
            </a:r>
            <a:r>
              <a:rPr lang="en-US" sz="1200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=5.5 </a:t>
            </a:r>
            <a:r>
              <a:rPr lang="en-US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kG</a:t>
            </a:r>
            <a:endParaRPr lang="en-US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eft Arrow 3"/>
          <p:cNvSpPr>
            <a:spLocks noChangeArrowheads="1"/>
          </p:cNvSpPr>
          <p:nvPr/>
        </p:nvSpPr>
        <p:spPr bwMode="auto">
          <a:xfrm rot="16200000" flipH="1">
            <a:off x="2933699" y="3924299"/>
            <a:ext cx="990599" cy="609602"/>
          </a:xfrm>
          <a:prstGeom prst="leftArrow">
            <a:avLst>
              <a:gd name="adj1" fmla="val 60450"/>
              <a:gd name="adj2" fmla="val 50000"/>
            </a:avLst>
          </a:prstGeom>
          <a:solidFill>
            <a:schemeClr val="bg1">
              <a:lumMod val="85000"/>
              <a:alpha val="80000"/>
            </a:schemeClr>
          </a:solidFill>
          <a:ln w="635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5764" y="1524000"/>
            <a:ext cx="3832349" cy="312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7846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Ion Temperature Gradient, Kelvin-Helmholtz modes + neoclassical</a:t>
            </a: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treat </a:t>
            </a:r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larger ρ*~0.01 of </a:t>
            </a:r>
            <a:r>
              <a:rPr lang="en-US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NSTX</a:t>
            </a:r>
            <a:endParaRPr lang="en-US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3"/>
          <p:cNvSpPr>
            <a:spLocks noChangeArrowheads="1"/>
          </p:cNvSpPr>
          <p:nvPr/>
        </p:nvSpPr>
        <p:spPr bwMode="auto">
          <a:xfrm rot="16200000" flipH="1">
            <a:off x="7505702" y="3924300"/>
            <a:ext cx="990599" cy="609602"/>
          </a:xfrm>
          <a:prstGeom prst="leftArrow">
            <a:avLst>
              <a:gd name="adj1" fmla="val 60450"/>
              <a:gd name="adj2" fmla="val 50000"/>
            </a:avLst>
          </a:prstGeom>
          <a:solidFill>
            <a:schemeClr val="bg1">
              <a:lumMod val="85000"/>
              <a:alpha val="80000"/>
            </a:schemeClr>
          </a:solidFill>
          <a:ln w="635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Linear and non-linear </a:t>
            </a:r>
            <a:r>
              <a:rPr lang="en-US" sz="2800" dirty="0" err="1" smtClean="0"/>
              <a:t>gyrokinetic</a:t>
            </a:r>
            <a:r>
              <a:rPr lang="en-US" sz="2800" dirty="0" smtClean="0"/>
              <a:t> simulations of Electron Temperature Gradient (ETG</a:t>
            </a:r>
            <a:r>
              <a:rPr lang="en-US" sz="2800" dirty="0"/>
              <a:t>) modes show </a:t>
            </a:r>
            <a:r>
              <a:rPr lang="en-US" sz="2800" dirty="0">
                <a:sym typeface="Symbol"/>
              </a:rPr>
              <a:t></a:t>
            </a:r>
            <a:r>
              <a:rPr lang="en-US" sz="2800" dirty="0"/>
              <a:t>n</a:t>
            </a:r>
            <a:r>
              <a:rPr lang="en-US" sz="2800" baseline="-25000" dirty="0"/>
              <a:t>e</a:t>
            </a:r>
            <a:r>
              <a:rPr lang="en-US" sz="2800" dirty="0"/>
              <a:t> can </a:t>
            </a:r>
            <a:r>
              <a:rPr lang="en-US" sz="2800" dirty="0" smtClean="0"/>
              <a:t>be stabilizing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9906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NSTX: Decrease in ETG turbulence amplitude w/ increasing </a:t>
            </a:r>
            <a:r>
              <a:rPr lang="en-US" sz="2000" dirty="0" smtClean="0">
                <a:solidFill>
                  <a:srgbClr val="800000"/>
                </a:solidFill>
                <a:sym typeface="Symbol"/>
              </a:rPr>
              <a:t></a:t>
            </a:r>
            <a:r>
              <a:rPr lang="en-US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000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68" name="Picture 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6" y="1447800"/>
            <a:ext cx="415869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" name="TextBox 1130"/>
          <p:cNvSpPr txBox="1"/>
          <p:nvPr/>
        </p:nvSpPr>
        <p:spPr>
          <a:xfrm>
            <a:off x="84068" y="129540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76092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rgbClr val="376092"/>
                </a:solidFill>
              </a:rPr>
              <a:t>-</a:t>
            </a:r>
            <a:r>
              <a:rPr lang="en-US" b="1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</a:t>
            </a:r>
          </a:p>
          <a:p>
            <a:pPr algn="ctr"/>
            <a:r>
              <a:rPr lang="en-US" b="1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endParaRPr lang="en-US" b="1" dirty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445" name="Picture 2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16" y="1447800"/>
            <a:ext cx="35828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" name="TextBox 2210"/>
          <p:cNvSpPr txBox="1"/>
          <p:nvPr/>
        </p:nvSpPr>
        <p:spPr>
          <a:xfrm>
            <a:off x="6224398" y="2602468"/>
            <a:ext cx="178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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~ constant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2" name="TextBox 2211"/>
          <p:cNvSpPr txBox="1"/>
          <p:nvPr/>
        </p:nvSpPr>
        <p:spPr>
          <a:xfrm>
            <a:off x="2311161" y="15105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ETG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13" name="Straight Arrow Connector 2212"/>
          <p:cNvCxnSpPr/>
          <p:nvPr/>
        </p:nvCxnSpPr>
        <p:spPr>
          <a:xfrm>
            <a:off x="2763393" y="1846162"/>
            <a:ext cx="36283" cy="287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09" name="Straight Arrow Connector 14308"/>
          <p:cNvCxnSpPr/>
          <p:nvPr/>
        </p:nvCxnSpPr>
        <p:spPr>
          <a:xfrm flipH="1">
            <a:off x="7485321" y="1695166"/>
            <a:ext cx="356828" cy="184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9" name="TextBox 2218"/>
          <p:cNvSpPr txBox="1"/>
          <p:nvPr/>
        </p:nvSpPr>
        <p:spPr>
          <a:xfrm>
            <a:off x="7800316" y="1566240"/>
            <a:ext cx="1188146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</a:p>
          <a:p>
            <a:pPr>
              <a:lnSpc>
                <a:spcPct val="80000"/>
              </a:lnSpc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3409890"/>
            <a:ext cx="891540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</a:t>
            </a:r>
            <a:r>
              <a:rPr 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</a:t>
            </a:r>
            <a:r>
              <a:rPr 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n/n, linear growth rates, non-linear </a:t>
            </a:r>
            <a:r>
              <a:rPr lang="en-US" sz="20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reduced by higher </a:t>
            </a:r>
            <a:r>
              <a:rPr lang="en-US" sz="2000" dirty="0" smtClean="0">
                <a:solidFill>
                  <a:srgbClr val="800000"/>
                </a:solidFill>
                <a:sym typeface="Symbol"/>
              </a:rPr>
              <a:t></a:t>
            </a:r>
            <a:r>
              <a:rPr lang="en-US" sz="2000" dirty="0" smtClean="0">
                <a:solidFill>
                  <a:srgbClr val="800000"/>
                </a:solidFill>
              </a:rPr>
              <a:t>n</a:t>
            </a:r>
            <a:r>
              <a:rPr lang="en-US" sz="2000" baseline="-25000" dirty="0" smtClean="0">
                <a:solidFill>
                  <a:srgbClr val="800000"/>
                </a:solidFill>
              </a:rPr>
              <a:t>e</a:t>
            </a:r>
            <a:endParaRPr lang="en-US" sz="2000" dirty="0" smtClean="0">
              <a:solidFill>
                <a:srgbClr val="8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1600" y="3850996"/>
            <a:ext cx="7660443" cy="2245004"/>
            <a:chOff x="1371600" y="3789079"/>
            <a:chExt cx="7660443" cy="2318865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883578"/>
              <a:ext cx="7660443" cy="2144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4767625" y="3789079"/>
              <a:ext cx="847989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45720" rtlCol="0">
              <a:spAutoFit/>
            </a:bodyPr>
            <a:lstStyle/>
            <a:p>
              <a:r>
                <a:rPr lang="en-US" sz="1600" dirty="0" smtClean="0">
                  <a:sym typeface="Symbol"/>
                </a:rPr>
                <a:t></a:t>
              </a:r>
              <a:r>
                <a:rPr lang="en-US" sz="1600" baseline="-25000" dirty="0" err="1" smtClean="0"/>
                <a:t>lin</a:t>
              </a:r>
              <a:r>
                <a:rPr lang="en-US" sz="1600" baseline="-25000" dirty="0" smtClean="0"/>
                <a:t>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 (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6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/a)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15366" y="5797924"/>
              <a:ext cx="611065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45720" bIns="0" rtlCol="0">
              <a:spAutoFit/>
            </a:bodyPr>
            <a:lstStyle/>
            <a:p>
              <a:r>
                <a:rPr lang="en-US" sz="1600" dirty="0" smtClean="0"/>
                <a:t>k</a:t>
              </a:r>
              <a:r>
                <a:rPr lang="en-US" sz="1600" b="1" baseline="-25000" dirty="0" smtClean="0">
                  <a:sym typeface="Symbol"/>
                </a:rPr>
                <a:t></a:t>
              </a:r>
              <a:r>
                <a:rPr lang="en-US" sz="1600" dirty="0" smtClean="0"/>
                <a:t>/</a:t>
              </a:r>
              <a:r>
                <a:rPr lang="en-US" sz="1600" dirty="0" err="1" smtClean="0">
                  <a:latin typeface="Symbol" panose="05050102010706020507" pitchFamily="18" charset="2"/>
                </a:rPr>
                <a:t>r</a:t>
              </a:r>
              <a:r>
                <a:rPr lang="en-US" sz="1600" baseline="-25000" dirty="0" err="1" smtClean="0"/>
                <a:t>s</a:t>
              </a:r>
              <a:endParaRPr lang="en-US" sz="16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309597" y="5164333"/>
              <a:ext cx="72295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1400" b="1" dirty="0" smtClean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</a:t>
              </a:r>
              <a:r>
                <a:rPr lang="en-US" sz="1400" b="1" dirty="0" smtClean="0">
                  <a:solidFill>
                    <a:srgbClr val="336699"/>
                  </a:solidFill>
                </a:rPr>
                <a:t> </a:t>
              </a:r>
              <a:r>
                <a:rPr lang="en-US" sz="1400" b="1" dirty="0" smtClean="0">
                  <a:solidFill>
                    <a:srgbClr val="336699"/>
                  </a:solidFill>
                  <a:sym typeface="Symbol"/>
                </a:rPr>
                <a:t></a:t>
              </a:r>
              <a:r>
                <a:rPr lang="en-US" sz="1400" b="1" dirty="0" smtClean="0">
                  <a:solidFill>
                    <a:srgbClr val="336699"/>
                  </a:solidFill>
                </a:rPr>
                <a:t>n</a:t>
              </a:r>
              <a:r>
                <a:rPr lang="en-US" sz="1400" b="1" baseline="-25000" dirty="0" smtClean="0">
                  <a:solidFill>
                    <a:srgbClr val="336699"/>
                  </a:solidFill>
                </a:rPr>
                <a:t>e</a:t>
              </a:r>
            </a:p>
            <a:p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  <a:r>
                <a:rPr lang="en-US" sz="1400" b="1" dirty="0">
                  <a:solidFill>
                    <a:srgbClr val="009900"/>
                  </a:solidFill>
                </a:rPr>
                <a:t> </a:t>
              </a:r>
              <a:r>
                <a:rPr lang="en-US" sz="1400" b="1" dirty="0">
                  <a:solidFill>
                    <a:srgbClr val="009900"/>
                  </a:solidFill>
                  <a:sym typeface="Symbol"/>
                </a:rPr>
                <a:t></a:t>
              </a:r>
              <a:r>
                <a:rPr lang="en-US" sz="1400" b="1" dirty="0" smtClean="0">
                  <a:solidFill>
                    <a:srgbClr val="009900"/>
                  </a:solidFill>
                </a:rPr>
                <a:t>n</a:t>
              </a:r>
              <a:r>
                <a:rPr lang="en-US" sz="1400" b="1" baseline="-25000" dirty="0" smtClean="0">
                  <a:solidFill>
                    <a:srgbClr val="009900"/>
                  </a:solidFill>
                </a:rPr>
                <a:t>e</a:t>
              </a:r>
              <a:endParaRPr lang="en-US" sz="1400" b="1" dirty="0">
                <a:solidFill>
                  <a:srgbClr val="0099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589202" y="535790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GS2</a:t>
              </a:r>
              <a:endParaRPr lang="en-US" sz="14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98319" y="5396888"/>
              <a:ext cx="6383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GYRO</a:t>
              </a:r>
              <a:endParaRPr lang="en-US" sz="105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25897" y="5860313"/>
              <a:ext cx="533400" cy="115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17243" y="5821567"/>
              <a:ext cx="633507" cy="246221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1600" baseline="-25000" dirty="0" err="1" smtClean="0"/>
                <a:t>θ</a:t>
              </a:r>
              <a:r>
                <a:rPr lang="en-US" sz="1600" baseline="-25000" dirty="0" smtClean="0"/>
                <a:t> </a:t>
              </a:r>
              <a:r>
                <a:rPr lang="en-US" sz="1600" dirty="0" smtClean="0"/>
                <a:t>/</a:t>
              </a:r>
              <a:r>
                <a:rPr lang="en-US" sz="1600" dirty="0" err="1" smtClean="0">
                  <a:latin typeface="Symbol" panose="05050102010706020507" pitchFamily="18" charset="2"/>
                </a:rPr>
                <a:t>r</a:t>
              </a:r>
              <a:r>
                <a:rPr lang="en-US" sz="1600" baseline="-25000" dirty="0" err="1" smtClean="0"/>
                <a:t>s</a:t>
              </a:r>
              <a:endParaRPr lang="en-US" sz="16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371357" y="5159682"/>
              <a:ext cx="72295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1400" b="1" dirty="0" smtClean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</a:t>
              </a:r>
              <a:r>
                <a:rPr lang="en-US" sz="1400" b="1" dirty="0" smtClean="0">
                  <a:solidFill>
                    <a:srgbClr val="336699"/>
                  </a:solidFill>
                </a:rPr>
                <a:t> </a:t>
              </a:r>
              <a:r>
                <a:rPr lang="en-US" sz="1400" b="1" dirty="0" smtClean="0">
                  <a:solidFill>
                    <a:srgbClr val="336699"/>
                  </a:solidFill>
                  <a:sym typeface="Symbol"/>
                </a:rPr>
                <a:t></a:t>
              </a:r>
              <a:r>
                <a:rPr lang="en-US" sz="1400" b="1" dirty="0" smtClean="0">
                  <a:solidFill>
                    <a:srgbClr val="336699"/>
                  </a:solidFill>
                </a:rPr>
                <a:t>n</a:t>
              </a:r>
              <a:r>
                <a:rPr lang="en-US" sz="1400" b="1" baseline="-25000" dirty="0" smtClean="0">
                  <a:solidFill>
                    <a:srgbClr val="336699"/>
                  </a:solidFill>
                </a:rPr>
                <a:t>e</a:t>
              </a:r>
            </a:p>
            <a:p>
              <a:r>
                <a:rPr lang="en-US" sz="14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  <a:r>
                <a:rPr lang="en-US" sz="1400" b="1" dirty="0">
                  <a:solidFill>
                    <a:srgbClr val="009900"/>
                  </a:solidFill>
                </a:rPr>
                <a:t> </a:t>
              </a:r>
              <a:r>
                <a:rPr lang="en-US" sz="1400" b="1" dirty="0">
                  <a:solidFill>
                    <a:srgbClr val="009900"/>
                  </a:solidFill>
                  <a:sym typeface="Symbol"/>
                </a:rPr>
                <a:t></a:t>
              </a:r>
              <a:r>
                <a:rPr lang="en-US" sz="1400" b="1" dirty="0" smtClean="0">
                  <a:solidFill>
                    <a:srgbClr val="009900"/>
                  </a:solidFill>
                </a:rPr>
                <a:t>n</a:t>
              </a:r>
              <a:r>
                <a:rPr lang="en-US" sz="1400" b="1" baseline="-25000" dirty="0" smtClean="0">
                  <a:solidFill>
                    <a:srgbClr val="009900"/>
                  </a:solidFill>
                </a:rPr>
                <a:t>e</a:t>
              </a:r>
              <a:endParaRPr lang="en-US" sz="1400" b="1" dirty="0">
                <a:solidFill>
                  <a:srgbClr val="009900"/>
                </a:solidFill>
              </a:endParaRPr>
            </a:p>
          </p:txBody>
        </p:sp>
        <p:sp>
          <p:nvSpPr>
            <p:cNvPr id="14312" name="Rectangle 14311"/>
            <p:cNvSpPr/>
            <p:nvPr/>
          </p:nvSpPr>
          <p:spPr>
            <a:xfrm>
              <a:off x="2408899" y="3879436"/>
              <a:ext cx="667170" cy="194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23" name="TextBox 2222"/>
            <p:cNvSpPr txBox="1"/>
            <p:nvPr/>
          </p:nvSpPr>
          <p:spPr>
            <a:xfrm>
              <a:off x="2343905" y="3831827"/>
              <a:ext cx="72295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/>
                <a:t>(</a:t>
              </a:r>
              <a:r>
                <a:rPr lang="en-US" sz="1600" dirty="0" smtClean="0">
                  <a:sym typeface="Symbol"/>
                </a:rPr>
                <a:t></a:t>
              </a:r>
              <a:r>
                <a:rPr lang="en-US" sz="1600" dirty="0" smtClean="0"/>
                <a:t>n</a:t>
              </a:r>
              <a:r>
                <a:rPr lang="en-US" sz="1600" baseline="-25000" dirty="0" smtClean="0"/>
                <a:t>e</a:t>
              </a:r>
              <a:r>
                <a:rPr lang="en-US" sz="1600" dirty="0" smtClean="0"/>
                <a:t>/n</a:t>
              </a:r>
              <a:r>
                <a:rPr lang="en-US" sz="1600" baseline="-25000" dirty="0" smtClean="0"/>
                <a:t>e</a:t>
              </a:r>
              <a:r>
                <a:rPr lang="en-US" sz="1600" dirty="0" smtClean="0"/>
                <a:t>)</a:t>
              </a:r>
              <a:r>
                <a:rPr lang="en-US" sz="1600" baseline="30000" dirty="0" smtClean="0"/>
                <a:t>2</a:t>
              </a:r>
              <a:endParaRPr lang="en-US" sz="1600" dirty="0"/>
            </a:p>
          </p:txBody>
        </p:sp>
        <p:sp>
          <p:nvSpPr>
            <p:cNvPr id="14313" name="Rectangle 14312"/>
            <p:cNvSpPr/>
            <p:nvPr/>
          </p:nvSpPr>
          <p:spPr>
            <a:xfrm>
              <a:off x="7660443" y="5860313"/>
              <a:ext cx="304800" cy="1737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25" name="Rectangle 2224"/>
            <p:cNvSpPr/>
            <p:nvPr/>
          </p:nvSpPr>
          <p:spPr>
            <a:xfrm>
              <a:off x="7462812" y="5827491"/>
              <a:ext cx="304800" cy="1737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26" name="TextBox 2225"/>
            <p:cNvSpPr txBox="1"/>
            <p:nvPr/>
          </p:nvSpPr>
          <p:spPr>
            <a:xfrm>
              <a:off x="7534688" y="5861723"/>
              <a:ext cx="63350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1600" baseline="-25000" dirty="0" err="1" smtClean="0"/>
                <a:t>θ</a:t>
              </a:r>
              <a:r>
                <a:rPr lang="en-US" sz="1600" baseline="-25000" dirty="0" smtClean="0"/>
                <a:t> </a:t>
              </a:r>
              <a:r>
                <a:rPr lang="en-US" sz="1600" dirty="0" smtClean="0"/>
                <a:t>/</a:t>
              </a:r>
              <a:r>
                <a:rPr lang="en-US" sz="1600" dirty="0" err="1" smtClean="0">
                  <a:latin typeface="Symbol" panose="05050102010706020507" pitchFamily="18" charset="2"/>
                </a:rPr>
                <a:t>r</a:t>
              </a:r>
              <a:r>
                <a:rPr lang="en-US" sz="1600" baseline="-25000" dirty="0" err="1" smtClean="0"/>
                <a:t>s</a:t>
              </a:r>
              <a:endParaRPr lang="en-US" sz="1600" dirty="0"/>
            </a:p>
          </p:txBody>
        </p:sp>
      </p:grpSp>
      <p:pic>
        <p:nvPicPr>
          <p:cNvPr id="16385" name="Picture 1025" descr="Image result for mit psf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1" y="4866063"/>
            <a:ext cx="938512" cy="4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52400" y="6096000"/>
            <a:ext cx="8879643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Non-linear GYRO under-predicts </a:t>
            </a:r>
            <a:r>
              <a:rPr lang="en-US" sz="20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70-100% – need multi-scale GK?</a:t>
            </a:r>
            <a:endParaRPr lang="en-US" sz="2000" b="1" dirty="0" smtClean="0">
              <a:solidFill>
                <a:srgbClr val="8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7542" y="2307595"/>
            <a:ext cx="118110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05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NSTX 141767</a:t>
            </a:r>
          </a:p>
        </p:txBody>
      </p:sp>
    </p:spTree>
    <p:extLst>
      <p:ext uri="{BB962C8B-B14F-4D97-AF65-F5344CB8AC3E}">
        <p14:creationId xmlns:p14="http://schemas.microsoft.com/office/powerpoint/2010/main" val="312583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97663" y="2872252"/>
            <a:ext cx="1793937" cy="1307980"/>
            <a:chOff x="5551149" y="2877239"/>
            <a:chExt cx="1793937" cy="1307980"/>
          </a:xfrm>
        </p:grpSpPr>
        <p:sp>
          <p:nvSpPr>
            <p:cNvPr id="9" name="object 9"/>
            <p:cNvSpPr/>
            <p:nvPr/>
          </p:nvSpPr>
          <p:spPr>
            <a:xfrm>
              <a:off x="5668686" y="2877239"/>
              <a:ext cx="1530349" cy="9905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551149" y="3908220"/>
              <a:ext cx="1793937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Liquid </a:t>
              </a:r>
              <a:r>
                <a:rPr spc="-5" dirty="0">
                  <a:latin typeface="Arial" panose="020B0604020202020204" pitchFamily="34" charset="0"/>
                  <a:cs typeface="Arial" panose="020B0604020202020204" pitchFamily="34" charset="0"/>
                </a:rPr>
                <a:t>metals 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38800" y="2895600"/>
            <a:ext cx="1354856" cy="1315410"/>
            <a:chOff x="7589118" y="2877239"/>
            <a:chExt cx="1354856" cy="1315410"/>
          </a:xfrm>
        </p:grpSpPr>
        <p:sp>
          <p:nvSpPr>
            <p:cNvPr id="11" name="object 11"/>
            <p:cNvSpPr txBox="1"/>
            <p:nvPr/>
          </p:nvSpPr>
          <p:spPr>
            <a:xfrm>
              <a:off x="7589118" y="3907534"/>
              <a:ext cx="1296670" cy="285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spc="-5" dirty="0">
                  <a:latin typeface="Arial"/>
                  <a:cs typeface="Arial"/>
                </a:rPr>
                <a:t>Snowflake/X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669213" y="2877239"/>
              <a:ext cx="1274761" cy="10477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0826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lIns="0" tIns="0" rIns="0" bIns="0" anchor="ctr" anchorCtr="1">
            <a:normAutofit fontScale="90000"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NSTX-U: Bimodal turbulence seen in some L-modes 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using upgraded 48 channel Beam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Emission Spectroscopy (BES) system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572000"/>
            <a:ext cx="8991600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Modes propagate in opposite directions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Similar spectra seen with DIII-D and TFTR BES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link to grad B direction?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Gyro-kinetic modelling underway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1" y="3219075"/>
            <a:ext cx="137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13 km/s in electron 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diamagnetic direction</a:t>
            </a:r>
            <a:endParaRPr 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0" y="2255532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11 km/s in ion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diamagnetic direction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2400" y="12954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ΔZ = 3 cm </a:t>
            </a:r>
          </a:p>
          <a:p>
            <a:r>
              <a:rPr lang="en-US" sz="1600" dirty="0" smtClean="0">
                <a:latin typeface="Arial Narrow" panose="020B0606020202030204" pitchFamily="34" charset="0"/>
              </a:rPr>
              <a:t>R = 142 cm</a:t>
            </a:r>
          </a:p>
          <a:p>
            <a:r>
              <a:rPr lang="en-US" sz="1600" dirty="0" err="1" smtClean="0">
                <a:latin typeface="Arial Narrow" panose="020B0606020202030204" pitchFamily="34" charset="0"/>
              </a:rPr>
              <a:t>Δt</a:t>
            </a:r>
            <a:r>
              <a:rPr lang="en-US" sz="1600" dirty="0" smtClean="0">
                <a:latin typeface="Arial Narrow" panose="020B0606020202030204" pitchFamily="34" charset="0"/>
              </a:rPr>
              <a:t> = 24 </a:t>
            </a:r>
            <a:r>
              <a:rPr lang="en-US" sz="1600" dirty="0" err="1" smtClean="0">
                <a:latin typeface="Arial Narrow" panose="020B0606020202030204" pitchFamily="34" charset="0"/>
              </a:rPr>
              <a:t>ms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62" y="5715259"/>
            <a:ext cx="1908538" cy="76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407027"/>
            <a:ext cx="5638799" cy="2941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" y="1447800"/>
            <a:ext cx="1974636" cy="27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101947"/>
            <a:ext cx="2604462" cy="5384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5181600" cy="4876800"/>
          </a:xfrm>
        </p:spPr>
        <p:txBody>
          <a:bodyPr>
            <a:noAutofit/>
          </a:bodyPr>
          <a:lstStyle/>
          <a:p>
            <a:r>
              <a:rPr lang="en-US" dirty="0" smtClean="0"/>
              <a:t>ITG unstable R&gt;135 cm, </a:t>
            </a:r>
            <a:r>
              <a:rPr lang="en-US" dirty="0"/>
              <a:t>propagates in ion </a:t>
            </a:r>
            <a:r>
              <a:rPr lang="en-US" dirty="0" smtClean="0"/>
              <a:t>direction</a:t>
            </a:r>
          </a:p>
          <a:p>
            <a:pPr lvl="1"/>
            <a:r>
              <a:rPr lang="en-US" sz="2000" dirty="0" smtClean="0"/>
              <a:t>Propagation direction consistent with BES ion mode (need to consider Doppler shift, although also in ion direction)</a:t>
            </a:r>
          </a:p>
          <a:p>
            <a:endParaRPr lang="en-US" sz="1600" dirty="0"/>
          </a:p>
          <a:p>
            <a:r>
              <a:rPr lang="en-US" dirty="0" smtClean="0"/>
              <a:t>MTM also unstable R&gt;127 cm, propagates </a:t>
            </a:r>
            <a:r>
              <a:rPr lang="en-US" dirty="0"/>
              <a:t>in electron </a:t>
            </a:r>
            <a:r>
              <a:rPr lang="en-US" dirty="0" smtClean="0"/>
              <a:t>direction</a:t>
            </a:r>
          </a:p>
          <a:p>
            <a:pPr lvl="1"/>
            <a:r>
              <a:rPr lang="en-US" sz="2000" dirty="0"/>
              <a:t>Surprised to find MTM </a:t>
            </a:r>
            <a:r>
              <a:rPr lang="en-US" sz="2000" dirty="0" smtClean="0"/>
              <a:t>unstable </a:t>
            </a:r>
            <a:r>
              <a:rPr lang="en-US" sz="2000" dirty="0" smtClean="0">
                <a:sym typeface="Symbol"/>
              </a:rPr>
              <a:t></a:t>
            </a:r>
            <a:r>
              <a:rPr lang="en-US" sz="2000" dirty="0" smtClean="0"/>
              <a:t> sufficient beta (4.1%) and large </a:t>
            </a:r>
            <a:r>
              <a:rPr lang="en-US" sz="2000" dirty="0" err="1"/>
              <a:t>collisionality</a:t>
            </a:r>
            <a:r>
              <a:rPr lang="en-US" sz="2000" dirty="0"/>
              <a:t> enhances </a:t>
            </a:r>
            <a:r>
              <a:rPr lang="en-US" sz="2000" dirty="0" smtClean="0"/>
              <a:t>MTM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At ion scales (</a:t>
            </a:r>
            <a:r>
              <a:rPr lang="en-US" sz="2800" dirty="0" err="1" smtClean="0"/>
              <a:t>k</a:t>
            </a:r>
            <a:r>
              <a:rPr lang="en-US" sz="2800" baseline="-25000" dirty="0" err="1" smtClean="0">
                <a:latin typeface="Symbol" panose="05050102010706020507" pitchFamily="18" charset="2"/>
              </a:rPr>
              <a:t>q</a:t>
            </a:r>
            <a:r>
              <a:rPr lang="en-US" sz="2800" dirty="0" err="1" smtClean="0">
                <a:latin typeface="Symbol" panose="05050102010706020507" pitchFamily="18" charset="2"/>
              </a:rPr>
              <a:t>r</a:t>
            </a:r>
            <a:r>
              <a:rPr lang="en-US" sz="2800" baseline="-25000" dirty="0" err="1" smtClean="0"/>
              <a:t>s</a:t>
            </a:r>
            <a:r>
              <a:rPr lang="en-US" sz="2800" dirty="0" smtClean="0"/>
              <a:t>&lt;1), linear GYRO* simulations predict unstable spectra of ITG and </a:t>
            </a:r>
            <a:r>
              <a:rPr lang="en-US" sz="2800" dirty="0" err="1" smtClean="0"/>
              <a:t>microtearing</a:t>
            </a:r>
            <a:r>
              <a:rPr lang="en-US" sz="2800" dirty="0" smtClean="0"/>
              <a:t> modes (MTM)</a:t>
            </a:r>
            <a:endParaRPr lang="en-US" sz="2800" dirty="0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5384" y="6172200"/>
            <a:ext cx="23268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0" dirty="0" smtClean="0">
                <a:solidFill>
                  <a:srgbClr val="1822CD"/>
                </a:solidFill>
                <a:latin typeface="Helvetica" pitchFamily="34" charset="0"/>
              </a:rPr>
              <a:t>*GYRO (</a:t>
            </a:r>
            <a:r>
              <a:rPr lang="en-US" altLang="en-US" sz="1100" i="0" dirty="0">
                <a:solidFill>
                  <a:srgbClr val="1822CD"/>
                </a:solidFill>
                <a:latin typeface="Helvetica" pitchFamily="34" charset="0"/>
              </a:rPr>
              <a:t>Candy, Waltz, 2003</a:t>
            </a:r>
            <a:r>
              <a:rPr lang="en-US" altLang="en-US" sz="1100" i="0" dirty="0" smtClean="0">
                <a:solidFill>
                  <a:srgbClr val="1822CD"/>
                </a:solidFill>
                <a:latin typeface="Helvetica" pitchFamily="34" charset="0"/>
              </a:rPr>
              <a:t>)</a:t>
            </a:r>
            <a:endParaRPr lang="en-US" altLang="en-US" sz="1100" b="0" i="0" dirty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5609" y="1406747"/>
            <a:ext cx="9292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033CC"/>
                </a:solidFill>
              </a:rPr>
              <a:t>e-direction</a:t>
            </a:r>
            <a:endParaRPr lang="en-US" sz="9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3324" y="3032347"/>
            <a:ext cx="8872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>
                <a:solidFill>
                  <a:srgbClr val="0033CC"/>
                </a:solidFill>
              </a:rPr>
              <a:t>i</a:t>
            </a:r>
            <a:r>
              <a:rPr lang="en-US" sz="900" b="1" dirty="0" smtClean="0">
                <a:solidFill>
                  <a:srgbClr val="0033CC"/>
                </a:solidFill>
              </a:rPr>
              <a:t>-direction</a:t>
            </a:r>
            <a:endParaRPr lang="en-US" sz="9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4924" y="3032348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ITG</a:t>
            </a:r>
            <a:endParaRPr lang="en-US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190124" y="1586453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MTM</a:t>
            </a:r>
            <a:endParaRPr lang="en-US" sz="1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5" t="8967" b="58781"/>
          <a:stretch/>
        </p:blipFill>
        <p:spPr>
          <a:xfrm>
            <a:off x="7723526" y="1066800"/>
            <a:ext cx="1420474" cy="16607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9868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574800"/>
            <a:ext cx="5486400" cy="4140200"/>
          </a:xfrm>
        </p:spPr>
        <p:txBody>
          <a:bodyPr>
            <a:noAutofit/>
          </a:bodyPr>
          <a:lstStyle/>
          <a:p>
            <a:r>
              <a:rPr lang="en-US" dirty="0" smtClean="0"/>
              <a:t>Strong </a:t>
            </a:r>
            <a:r>
              <a:rPr lang="en-US" i="1" dirty="0" smtClean="0"/>
              <a:t>local </a:t>
            </a:r>
            <a:r>
              <a:rPr lang="en-US" dirty="0" smtClean="0"/>
              <a:t>E</a:t>
            </a:r>
            <a:r>
              <a:rPr lang="en-US" dirty="0" smtClean="0">
                <a:sym typeface="Symbol"/>
              </a:rPr>
              <a:t></a:t>
            </a:r>
            <a:r>
              <a:rPr lang="en-US" dirty="0" smtClean="0"/>
              <a:t>B shearing rates 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&gt; 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ITG</a:t>
            </a:r>
            <a:r>
              <a:rPr lang="en-US" dirty="0" smtClean="0"/>
              <a:t>, 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MTM</a:t>
            </a:r>
            <a:r>
              <a:rPr lang="en-US" dirty="0" smtClean="0"/>
              <a:t> at R=135 cm)</a:t>
            </a:r>
          </a:p>
          <a:p>
            <a:pPr lvl="1"/>
            <a:r>
              <a:rPr lang="en-US" dirty="0"/>
              <a:t>BES amplitudes </a:t>
            </a:r>
            <a:r>
              <a:rPr lang="en-US" dirty="0" smtClean="0"/>
              <a:t>increasing </a:t>
            </a:r>
            <a:r>
              <a:rPr lang="en-US" dirty="0"/>
              <a:t>where 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baseline="-25000" dirty="0" err="1"/>
              <a:t>ITG</a:t>
            </a:r>
            <a:r>
              <a:rPr lang="en-US" dirty="0"/>
              <a:t> &gt; 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baseline="-25000" dirty="0" err="1"/>
              <a:t>E</a:t>
            </a:r>
            <a:endParaRPr lang="en-US" baseline="-25000" dirty="0"/>
          </a:p>
          <a:p>
            <a:endParaRPr lang="en-US" dirty="0" smtClean="0"/>
          </a:p>
          <a:p>
            <a:r>
              <a:rPr lang="en-US" dirty="0" smtClean="0"/>
              <a:t>Significant variation over ~30 </a:t>
            </a:r>
            <a:r>
              <a:rPr lang="en-US" dirty="0" err="1" smtClean="0">
                <a:latin typeface="Symbol" panose="05050102010706020507" pitchFamily="18" charset="2"/>
              </a:rPr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(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baseline="-25000" dirty="0" smtClean="0"/>
              <a:t>* </a:t>
            </a:r>
            <a:r>
              <a:rPr lang="en-US" dirty="0" smtClean="0"/>
              <a:t>= </a:t>
            </a:r>
            <a:r>
              <a:rPr lang="en-US" dirty="0" err="1" smtClean="0">
                <a:latin typeface="Symbol" panose="05050102010706020507" pitchFamily="18" charset="2"/>
              </a:rPr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/a ~ 1/120, </a:t>
            </a:r>
            <a:r>
              <a:rPr lang="en-US" dirty="0" err="1" smtClean="0">
                <a:latin typeface="Symbol" panose="05050102010706020507" pitchFamily="18" charset="2"/>
              </a:rPr>
              <a:t>r</a:t>
            </a:r>
            <a:r>
              <a:rPr lang="en-US" baseline="-25000" dirty="0" err="1" smtClean="0"/>
              <a:t>s</a:t>
            </a:r>
            <a:r>
              <a:rPr lang="en-US" baseline="-25000" dirty="0" smtClean="0"/>
              <a:t> </a:t>
            </a:r>
            <a:r>
              <a:rPr lang="en-US" dirty="0" smtClean="0"/>
              <a:t>/ L</a:t>
            </a:r>
            <a:r>
              <a:rPr lang="en-US" baseline="-25000" dirty="0" smtClean="0"/>
              <a:t>T </a:t>
            </a:r>
            <a:r>
              <a:rPr lang="en-US" dirty="0" smtClean="0"/>
              <a:t>~ 1/35)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i="1" dirty="0" smtClean="0">
                <a:sym typeface="Symbol"/>
              </a:rPr>
              <a:t>Motivates </a:t>
            </a:r>
            <a:r>
              <a:rPr lang="en-US" i="1" dirty="0">
                <a:sym typeface="Symbol"/>
              </a:rPr>
              <a:t>the need for global </a:t>
            </a:r>
            <a:r>
              <a:rPr lang="en-US" i="1" dirty="0" smtClean="0">
                <a:sym typeface="Symbol"/>
              </a:rPr>
              <a:t> simulations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Strong variation in </a:t>
            </a:r>
            <a:r>
              <a:rPr lang="en-US" sz="2800" dirty="0" smtClean="0"/>
              <a:t>turbulence, stability and E</a:t>
            </a:r>
            <a:r>
              <a:rPr lang="en-US" sz="2800" dirty="0" smtClean="0">
                <a:sym typeface="Symbol"/>
              </a:rPr>
              <a:t></a:t>
            </a:r>
            <a:r>
              <a:rPr lang="en-US" sz="2800" dirty="0" smtClean="0"/>
              <a:t>B shear </a:t>
            </a:r>
            <a:r>
              <a:rPr lang="en-US" sz="2800" dirty="0"/>
              <a:t>over </a:t>
            </a:r>
            <a:r>
              <a:rPr lang="en-US" sz="2800" dirty="0" smtClean="0">
                <a:sym typeface="Symbol"/>
              </a:rPr>
              <a:t> 3</a:t>
            </a:r>
            <a:r>
              <a:rPr lang="en-US" sz="2800" dirty="0" smtClean="0"/>
              <a:t>0 </a:t>
            </a:r>
            <a:r>
              <a:rPr lang="en-US" sz="2800" dirty="0" err="1">
                <a:latin typeface="Symbol" panose="05050102010706020507" pitchFamily="18" charset="2"/>
              </a:rPr>
              <a:t>r</a:t>
            </a:r>
            <a:r>
              <a:rPr lang="en-US" sz="2800" baseline="-25000" dirty="0" err="1"/>
              <a:t>s</a:t>
            </a:r>
            <a:r>
              <a:rPr lang="en-US" sz="2800" dirty="0"/>
              <a:t> </a:t>
            </a:r>
            <a:r>
              <a:rPr lang="en-US" sz="2800" dirty="0">
                <a:sym typeface="Symbol"/>
              </a:rPr>
              <a:t> </a:t>
            </a:r>
            <a:r>
              <a:rPr lang="en-US" sz="2800" i="1" dirty="0">
                <a:sym typeface="Symbol"/>
              </a:rPr>
              <a:t>motivates the need for global simulations</a:t>
            </a:r>
            <a:endParaRPr lang="en-US" sz="2800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714999" y="1219200"/>
            <a:ext cx="3276601" cy="5001312"/>
            <a:chOff x="5715000" y="996187"/>
            <a:chExt cx="3276601" cy="55570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" t="4651" r="3957" b="5319"/>
            <a:stretch/>
          </p:blipFill>
          <p:spPr>
            <a:xfrm>
              <a:off x="6096000" y="3889063"/>
              <a:ext cx="2810117" cy="2664137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162800" y="3732521"/>
              <a:ext cx="14478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60887" y="4101854"/>
              <a:ext cx="9316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BES </a:t>
              </a:r>
              <a:r>
                <a:rPr lang="en-US" sz="1100" b="1" dirty="0" err="1" smtClean="0">
                  <a:latin typeface="Symbol" panose="05050102010706020507" pitchFamily="18" charset="2"/>
                </a:rPr>
                <a:t>d</a:t>
              </a:r>
              <a:r>
                <a:rPr lang="en-US" sz="1100" b="1" dirty="0" err="1" smtClean="0"/>
                <a:t>I</a:t>
              </a:r>
              <a:r>
                <a:rPr lang="en-US" sz="1100" b="1" dirty="0" smtClean="0"/>
                <a:t>/I</a:t>
              </a:r>
            </a:p>
            <a:p>
              <a:pPr algn="ctr"/>
              <a:r>
                <a:rPr lang="en-US" sz="1100" b="1" dirty="0" smtClean="0"/>
                <a:t>(50-200 </a:t>
              </a:r>
              <a:r>
                <a:rPr lang="en-US" sz="1100" b="1" dirty="0" err="1" smtClean="0"/>
                <a:t>kHZ</a:t>
              </a:r>
              <a:r>
                <a:rPr lang="en-US" sz="1100" b="1" dirty="0" smtClean="0"/>
                <a:t>)</a:t>
              </a:r>
              <a:endParaRPr lang="en-US" sz="11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0001" y="3529322"/>
              <a:ext cx="5790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~30 </a:t>
              </a:r>
              <a:r>
                <a:rPr lang="en-US" sz="1200" dirty="0" err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r</a:t>
              </a:r>
              <a:r>
                <a:rPr lang="en-US" sz="1200" baseline="-25000" dirty="0" err="1" smtClean="0">
                  <a:solidFill>
                    <a:srgbClr val="FF0000"/>
                  </a:solidFill>
                </a:rPr>
                <a:t>s</a:t>
              </a:r>
              <a:endParaRPr lang="en-US" sz="1200" baseline="-25000" dirty="0">
                <a:solidFill>
                  <a:srgbClr val="FF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2" b="52227"/>
            <a:stretch/>
          </p:blipFill>
          <p:spPr>
            <a:xfrm>
              <a:off x="5715000" y="996187"/>
              <a:ext cx="3276601" cy="2596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3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Same NSTX-U L-modes:  Nonlinear ETG simulations give significant transport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(R=129-140 cm, r/a=0.47-0.67)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7160" y="5518587"/>
            <a:ext cx="15504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smtClean="0">
                <a:solidFill>
                  <a:srgbClr val="FF0000"/>
                </a:solidFill>
                <a:sym typeface="Symbol"/>
              </a:rPr>
              <a:t> 0.45 0.55 0.65 0.75 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447800"/>
            <a:ext cx="4953000" cy="480060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e,etg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large enough to account for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e,exp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=Z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eff,c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(VB Z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lower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e,etg</a:t>
            </a:r>
            <a:endParaRPr 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/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high-k microwave scattering diagnostic (for 2018 run) will be ideal for probing region of ETG turbulence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May require multiscale simulations for validation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1447800"/>
            <a:ext cx="3886201" cy="43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Scenario Development 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Stability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 marL="573088" lvl="1" indent="-344488"/>
            <a:r>
              <a:rPr lang="en-US" sz="2800" dirty="0" smtClean="0"/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Explored fast-ion behavior with original and new NBI via beam blips with different NBI energies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5334000"/>
            <a:ext cx="4457701" cy="685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latin typeface="Arial Narrow" panose="020B0606020202030204" pitchFamily="34" charset="0"/>
              </a:rPr>
              <a:t>Good agreement between </a:t>
            </a: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neutron measurement </a:t>
            </a:r>
            <a:r>
              <a:rPr lang="en-US" sz="2400" dirty="0" smtClean="0">
                <a:latin typeface="Arial Narrow" panose="020B0606020202030204" pitchFamily="34" charset="0"/>
              </a:rPr>
              <a:t>and </a:t>
            </a:r>
            <a:r>
              <a:rPr lang="en-US" sz="24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TRANSP prediction</a:t>
            </a:r>
            <a:endParaRPr lang="en-US" sz="24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257800" y="5334000"/>
            <a:ext cx="3581400" cy="685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latin typeface="Arial Narrow" panose="020B0606020202030204" pitchFamily="34" charset="0"/>
              </a:rPr>
              <a:t>~20% discrepancy between </a:t>
            </a: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data </a:t>
            </a:r>
            <a:r>
              <a:rPr lang="en-US" sz="2400" dirty="0" smtClean="0">
                <a:latin typeface="Arial Narrow" panose="020B0606020202030204" pitchFamily="34" charset="0"/>
              </a:rPr>
              <a:t>and </a:t>
            </a:r>
            <a:r>
              <a:rPr lang="en-US" sz="24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TRANSP predictions</a:t>
            </a:r>
            <a:endParaRPr lang="en-US" sz="24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0" y="1447800"/>
            <a:ext cx="8991600" cy="3826069"/>
            <a:chOff x="76200" y="990631"/>
            <a:chExt cx="8991600" cy="4343369"/>
          </a:xfrm>
        </p:grpSpPr>
        <p:sp>
          <p:nvSpPr>
            <p:cNvPr id="5" name="object 2"/>
            <p:cNvSpPr/>
            <p:nvPr/>
          </p:nvSpPr>
          <p:spPr>
            <a:xfrm>
              <a:off x="76200" y="990631"/>
              <a:ext cx="5410200" cy="43433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/>
            <p:cNvSpPr txBox="1"/>
            <p:nvPr/>
          </p:nvSpPr>
          <p:spPr>
            <a:xfrm>
              <a:off x="685800" y="3850723"/>
              <a:ext cx="1524000" cy="314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800" b="1" dirty="0" smtClean="0">
                  <a:latin typeface="Arial"/>
                  <a:cs typeface="Arial"/>
                </a:rPr>
                <a:t>N</a:t>
              </a:r>
              <a:r>
                <a:rPr sz="1800" b="1" dirty="0" smtClean="0">
                  <a:latin typeface="Arial"/>
                  <a:cs typeface="Arial"/>
                </a:rPr>
                <a:t>eutron</a:t>
              </a:r>
              <a:r>
                <a:rPr lang="en-US" sz="1800" b="1" dirty="0" smtClean="0">
                  <a:latin typeface="Arial"/>
                  <a:cs typeface="Arial"/>
                </a:rPr>
                <a:t> rate</a:t>
              </a:r>
              <a:endParaRPr sz="1800" dirty="0">
                <a:latin typeface="Arial"/>
                <a:cs typeface="Arial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7800" y="5105431"/>
              <a:ext cx="304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bject 2"/>
            <p:cNvSpPr/>
            <p:nvPr/>
          </p:nvSpPr>
          <p:spPr>
            <a:xfrm>
              <a:off x="5257800" y="1066831"/>
              <a:ext cx="3810000" cy="42419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6"/>
          <p:cNvSpPr txBox="1"/>
          <p:nvPr/>
        </p:nvSpPr>
        <p:spPr>
          <a:xfrm>
            <a:off x="152400" y="6093023"/>
            <a:ext cx="8915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Exploring possible causes, including NBI source energy split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1053259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85keV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7999" y="1053258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65keV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5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008888"/>
            <a:ext cx="5486399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36862"/>
            <a:ext cx="914400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90000"/>
              </a:lnSpc>
            </a:pPr>
            <a:r>
              <a:rPr lang="en-US" sz="3200" spc="-5" dirty="0" smtClean="0"/>
              <a:t>Agreement improved for </a:t>
            </a:r>
            <a:r>
              <a:rPr sz="3200" spc="-25" dirty="0" err="1" smtClean="0"/>
              <a:t>E</a:t>
            </a:r>
            <a:r>
              <a:rPr sz="3200" spc="-37" baseline="-21021" dirty="0" err="1" smtClean="0"/>
              <a:t>inj</a:t>
            </a:r>
            <a:r>
              <a:rPr lang="en-US" sz="3200" spc="-37" baseline="-21021" dirty="0" smtClean="0"/>
              <a:t> </a:t>
            </a:r>
            <a:r>
              <a:rPr sz="3200" spc="-25" dirty="0" smtClean="0"/>
              <a:t>=</a:t>
            </a:r>
            <a:r>
              <a:rPr lang="en-US" sz="3200" spc="-25" dirty="0" smtClean="0"/>
              <a:t> </a:t>
            </a:r>
            <a:r>
              <a:rPr sz="3200" spc="-25" dirty="0" smtClean="0"/>
              <a:t>65keV</a:t>
            </a:r>
            <a:r>
              <a:rPr lang="en-US" sz="3200" spc="-25" dirty="0"/>
              <a:t> </a:t>
            </a:r>
            <a:r>
              <a:rPr lang="en-US" sz="3200" spc="-25" dirty="0" smtClean="0"/>
              <a:t/>
            </a:r>
            <a:br>
              <a:rPr lang="en-US" sz="3200" spc="-25" dirty="0" smtClean="0"/>
            </a:br>
            <a:r>
              <a:rPr lang="en-US" sz="3200" spc="-25" dirty="0" smtClean="0"/>
              <a:t>using small anomalous fast-ion diffusion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5638800" y="1905109"/>
            <a:ext cx="3352800" cy="4190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spc="-5" dirty="0">
                <a:latin typeface="Arial"/>
                <a:cs typeface="Arial"/>
              </a:rPr>
              <a:t>TRANSP decay time gets reasonable  agreement with data when a small anomalous  fast ion diffusivity (D</a:t>
            </a:r>
            <a:r>
              <a:rPr sz="2400" spc="-7" baseline="-20833" dirty="0">
                <a:latin typeface="Arial"/>
                <a:cs typeface="Arial"/>
              </a:rPr>
              <a:t>af</a:t>
            </a:r>
            <a:r>
              <a:rPr sz="2400" spc="-5" dirty="0">
                <a:latin typeface="Arial"/>
                <a:cs typeface="Arial"/>
              </a:rPr>
              <a:t>=0.3m</a:t>
            </a:r>
            <a:r>
              <a:rPr sz="2400" spc="-7" baseline="25462" dirty="0">
                <a:latin typeface="Arial"/>
                <a:cs typeface="Arial"/>
              </a:rPr>
              <a:t>2</a:t>
            </a:r>
            <a:r>
              <a:rPr sz="2400" spc="-5" dirty="0">
                <a:latin typeface="Arial"/>
                <a:cs typeface="Arial"/>
              </a:rPr>
              <a:t>/s) is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used</a:t>
            </a:r>
            <a:endParaRPr sz="2400" dirty="0">
              <a:latin typeface="Arial"/>
              <a:cs typeface="Arial"/>
            </a:endParaRPr>
          </a:p>
          <a:p>
            <a:pPr marL="298450" marR="60960" indent="-28575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endParaRPr lang="en-US" sz="2400" spc="-5" dirty="0" smtClean="0">
              <a:solidFill>
                <a:srgbClr val="0000FF"/>
              </a:solidFill>
              <a:latin typeface="Wingdings"/>
              <a:cs typeface="Wingdings"/>
            </a:endParaRPr>
          </a:p>
          <a:p>
            <a:pPr marL="298450" marR="60960" indent="-28575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400" spc="-5" dirty="0" smtClean="0">
                <a:solidFill>
                  <a:srgbClr val="0000FF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Beam ion behavior is still close to classical  theory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44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5776" y="1371600"/>
            <a:ext cx="42672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Counter-propagating TAE predicted for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hollow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fast-ion profiles</a:t>
            </a:r>
          </a:p>
          <a:p>
            <a:pPr marL="114300" indent="0" algn="ctr"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H.V. Wong, H.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Phys. Lett. A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251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(1999) 126.</a:t>
            </a:r>
            <a:endParaRPr lang="en-US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NSTX-U:  Most tangential NBI generates counter-propagating Toroidal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Eigenmodes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(TAEs)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76200" y="4800600"/>
            <a:ext cx="5943600" cy="176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TRANSP:  As </a:t>
            </a:r>
            <a:r>
              <a:rPr lang="en-US" dirty="0"/>
              <a:t>current builds </a:t>
            </a:r>
            <a:r>
              <a:rPr lang="en-US" dirty="0" smtClean="0"/>
              <a:t>up </a:t>
            </a:r>
            <a:r>
              <a:rPr lang="en-US" dirty="0"/>
              <a:t>beam </a:t>
            </a:r>
            <a:r>
              <a:rPr lang="en-US" dirty="0" smtClean="0"/>
              <a:t>fast-ion beta profile predicted to become hollow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2400" b="1" dirty="0" smtClean="0">
                <a:solidFill>
                  <a:srgbClr val="C00000"/>
                </a:solidFill>
              </a:rPr>
              <a:t> evidence of off-axis NBI in NSTX-U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0113"/>
            <a:ext cx="4345214" cy="3581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67513"/>
            <a:ext cx="3124200" cy="320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3"/>
          <p:cNvSpPr>
            <a:spLocks noChangeArrowheads="1"/>
          </p:cNvSpPr>
          <p:nvPr/>
        </p:nvSpPr>
        <p:spPr bwMode="auto">
          <a:xfrm rot="19962009" flipH="1">
            <a:off x="5140544" y="5558056"/>
            <a:ext cx="710423" cy="381000"/>
          </a:xfrm>
          <a:prstGeom prst="leftArrow">
            <a:avLst>
              <a:gd name="adj1" fmla="val 60450"/>
              <a:gd name="adj2" fmla="val 50000"/>
            </a:avLst>
          </a:prstGeom>
          <a:solidFill>
            <a:srgbClr val="336699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 tangential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neutral </a:t>
            </a:r>
            <a:r>
              <a:rPr lang="en-US" sz="2800" dirty="0"/>
              <a:t>beam </a:t>
            </a:r>
            <a:r>
              <a:rPr lang="en-US" sz="2800" dirty="0" smtClean="0"/>
              <a:t>suppresses Global Alfven </a:t>
            </a:r>
            <a:r>
              <a:rPr lang="en-US" sz="2800" dirty="0" err="1" smtClean="0"/>
              <a:t>Eigenmode</a:t>
            </a:r>
            <a:r>
              <a:rPr lang="en-US" sz="2800" dirty="0" smtClean="0"/>
              <a:t> (GAE) – consistent with HYM code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284622" y="1143000"/>
            <a:ext cx="3116178" cy="3505200"/>
            <a:chOff x="3200400" y="1524000"/>
            <a:chExt cx="2895600" cy="3352800"/>
          </a:xfrm>
        </p:grpSpPr>
        <p:grpSp>
          <p:nvGrpSpPr>
            <p:cNvPr id="8" name="Group 7"/>
            <p:cNvGrpSpPr/>
            <p:nvPr/>
          </p:nvGrpSpPr>
          <p:grpSpPr>
            <a:xfrm>
              <a:off x="3200400" y="1752600"/>
              <a:ext cx="2819399" cy="1569509"/>
              <a:chOff x="3048000" y="2209800"/>
              <a:chExt cx="2819399" cy="1569509"/>
            </a:xfrm>
          </p:grpSpPr>
          <p:pic>
            <p:nvPicPr>
              <p:cNvPr id="15" name="Picture 14" descr="gamma.eps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29000" y="2209800"/>
                <a:ext cx="2438399" cy="1569509"/>
              </a:xfrm>
              <a:prstGeom prst="rect">
                <a:avLst/>
              </a:prstGeom>
            </p:spPr>
          </p:pic>
          <p:sp>
            <p:nvSpPr>
              <p:cNvPr id="16" name="Rectangle 29"/>
              <p:cNvSpPr>
                <a:spLocks noChangeArrowheads="1"/>
              </p:cNvSpPr>
              <p:nvPr/>
            </p:nvSpPr>
            <p:spPr bwMode="auto">
              <a:xfrm>
                <a:off x="3048000" y="2743200"/>
                <a:ext cx="862821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γ/</a:t>
                </a:r>
                <a:r>
                  <a:rPr lang="el-GR" sz="16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ω</a:t>
                </a:r>
                <a:r>
                  <a:rPr lang="en-US" sz="1600" b="1" baseline="-25000" dirty="0" err="1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ci</a:t>
                </a:r>
                <a:endParaRPr kumimoji="0" lang="en-US" sz="14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200400" y="3276600"/>
              <a:ext cx="2895600" cy="1600200"/>
              <a:chOff x="3048000" y="3962400"/>
              <a:chExt cx="2895600" cy="1600200"/>
            </a:xfrm>
          </p:grpSpPr>
          <p:pic>
            <p:nvPicPr>
              <p:cNvPr id="12" name="Picture 11" descr="omega.eps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5200" y="3962400"/>
                <a:ext cx="2438400" cy="1389268"/>
              </a:xfrm>
              <a:prstGeom prst="rect">
                <a:avLst/>
              </a:prstGeom>
            </p:spPr>
          </p:pic>
          <p:sp>
            <p:nvSpPr>
              <p:cNvPr id="13" name="Rectangle 29"/>
              <p:cNvSpPr>
                <a:spLocks noChangeArrowheads="1"/>
              </p:cNvSpPr>
              <p:nvPr/>
            </p:nvSpPr>
            <p:spPr bwMode="auto">
              <a:xfrm>
                <a:off x="3048000" y="4343400"/>
                <a:ext cx="862821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ω/</a:t>
                </a:r>
                <a:r>
                  <a:rPr lang="el-GR" sz="1600" b="1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ω</a:t>
                </a:r>
                <a:r>
                  <a:rPr lang="en-US" sz="1600" b="1" baseline="-25000" dirty="0" err="1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ci</a:t>
                </a:r>
                <a:endParaRPr kumimoji="0" lang="en-US" sz="14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" name="Rectangle 29"/>
              <p:cNvSpPr>
                <a:spLocks noChangeArrowheads="1"/>
              </p:cNvSpPr>
              <p:nvPr/>
            </p:nvSpPr>
            <p:spPr bwMode="auto">
              <a:xfrm>
                <a:off x="4292989" y="5257800"/>
                <a:ext cx="862821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n</a:t>
                </a:r>
                <a:endParaRPr kumimoji="0" lang="en-US" sz="14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sp>
          <p:nvSpPr>
            <p:cNvPr id="10" name="Rectangle 29"/>
            <p:cNvSpPr>
              <a:spLocks noChangeArrowheads="1"/>
            </p:cNvSpPr>
            <p:nvPr/>
          </p:nvSpPr>
          <p:spPr bwMode="auto">
            <a:xfrm>
              <a:off x="3962400" y="1524000"/>
              <a:ext cx="1981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HYM #204707 t=0.44</a:t>
              </a:r>
              <a:endParaRPr kumimoji="0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445040" y="4721381"/>
            <a:ext cx="3184359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bIns="9144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Blue line: Doppler-shift corrected </a:t>
            </a:r>
            <a:r>
              <a:rPr lang="en-US" sz="1400" kern="0" dirty="0" smtClean="0">
                <a:solidFill>
                  <a:srgbClr val="0000FF"/>
                </a:solidFill>
                <a:latin typeface="Symbol" panose="05050102010706020507" pitchFamily="18" charset="2"/>
                <a:cs typeface="Arial" pitchFamily="34" charset="0"/>
              </a:rPr>
              <a:t>w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Points/stars: experimental values</a:t>
            </a:r>
          </a:p>
          <a:p>
            <a:r>
              <a:rPr lang="en-US" sz="1400" kern="0" dirty="0" smtClean="0">
                <a:solidFill>
                  <a:srgbClr val="92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1400" kern="0" dirty="0" smtClean="0">
                <a:solidFill>
                  <a:srgbClr val="920000"/>
                </a:solidFill>
                <a:latin typeface="Arial" pitchFamily="34" charset="0"/>
                <a:cs typeface="Arial" pitchFamily="34" charset="0"/>
              </a:rPr>
              <a:t>Data and simulation consistent</a:t>
            </a:r>
            <a:endParaRPr lang="en-US" sz="1400" dirty="0">
              <a:solidFill>
                <a:srgbClr val="92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800" y="4721381"/>
            <a:ext cx="2267557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bIns="91440">
            <a:spAutoFit/>
          </a:bodyPr>
          <a:lstStyle/>
          <a:p>
            <a:pPr algn="ctr"/>
            <a:r>
              <a:rPr lang="en-US" sz="1400" kern="0" dirty="0" smtClean="0">
                <a:latin typeface="Arial" pitchFamily="34" charset="0"/>
                <a:cs typeface="Arial" pitchFamily="34" charset="0"/>
              </a:rPr>
              <a:t>HYM shows suppression of n=10 counter-GAE by additional beam injection</a:t>
            </a:r>
            <a:endParaRPr lang="en-US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6316578" y="1387957"/>
            <a:ext cx="2827422" cy="3107843"/>
            <a:chOff x="6316578" y="1432560"/>
            <a:chExt cx="2827422" cy="3107843"/>
          </a:xfrm>
        </p:grpSpPr>
        <p:pic>
          <p:nvPicPr>
            <p:cNvPr id="18" name="Picture 17" descr="fort20_470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6578" y="1981200"/>
              <a:ext cx="2827422" cy="2306859"/>
            </a:xfrm>
            <a:prstGeom prst="rect">
              <a:avLst/>
            </a:prstGeom>
          </p:spPr>
        </p:pic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>
              <a:off x="7732127" y="4191000"/>
              <a:ext cx="586686" cy="349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en-U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</a:t>
              </a:r>
              <a:r>
                <a:rPr kumimoji="0" lang="en-US" sz="1400" b="1" i="0" u="none" strike="noStrike" cap="none" normalizeH="0" baseline="-25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ci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6909113" y="1432560"/>
              <a:ext cx="195658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HYM #204707, n=10</a:t>
              </a:r>
            </a:p>
            <a:p>
              <a:pPr algn="ctr" fontAlgn="base">
                <a:spcBef>
                  <a:spcPts val="500"/>
                </a:spcBef>
                <a:spcAft>
                  <a:spcPts val="50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|</a:t>
              </a:r>
              <a:r>
                <a:rPr lang="en-US" b="1" dirty="0" err="1">
                  <a:solidFill>
                    <a:srgbClr val="000000"/>
                  </a:solidFill>
                  <a:latin typeface="Symbol" panose="05050102010706020507" pitchFamily="18" charset="2"/>
                  <a:cs typeface="Arial" pitchFamily="34" charset="0"/>
                </a:rPr>
                <a:t>d</a:t>
              </a:r>
              <a:r>
                <a:rPr lang="en-US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en-US" b="1" baseline="-250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|</a:t>
              </a:r>
              <a:r>
                <a:rPr lang="en-US" b="1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7367676" y="2446020"/>
              <a:ext cx="8628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t=0.44s</a:t>
              </a:r>
              <a:endParaRPr kumimoji="0" lang="en-US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7887403" y="3502223"/>
              <a:ext cx="8628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t=0.47s</a:t>
              </a:r>
              <a:endParaRPr kumimoji="0" lang="en-US" sz="14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838200" y="5756803"/>
            <a:ext cx="7480613" cy="6678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Future modelling and experiments:  </a:t>
            </a:r>
          </a:p>
          <a:p>
            <a:pPr algn="ctr">
              <a:lnSpc>
                <a:spcPct val="85000"/>
              </a:lnSpc>
            </a:pPr>
            <a:r>
              <a:rPr lang="en-US" sz="2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impact on fast-ion and thermal electron transport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259353" cy="412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4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012826"/>
            <a:ext cx="9144000" cy="180657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4343399"/>
            <a:ext cx="9144000" cy="213436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197663" y="2872252"/>
            <a:ext cx="1793937" cy="1307980"/>
            <a:chOff x="5551149" y="2877239"/>
            <a:chExt cx="1793937" cy="1307980"/>
          </a:xfrm>
        </p:grpSpPr>
        <p:sp>
          <p:nvSpPr>
            <p:cNvPr id="21" name="object 9"/>
            <p:cNvSpPr/>
            <p:nvPr/>
          </p:nvSpPr>
          <p:spPr>
            <a:xfrm>
              <a:off x="5668686" y="2877239"/>
              <a:ext cx="1530349" cy="9905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0"/>
            <p:cNvSpPr txBox="1"/>
            <p:nvPr/>
          </p:nvSpPr>
          <p:spPr>
            <a:xfrm>
              <a:off x="5551149" y="3908220"/>
              <a:ext cx="1793937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Liquid </a:t>
              </a:r>
              <a:r>
                <a:rPr spc="-5" dirty="0">
                  <a:latin typeface="Arial" panose="020B0604020202020204" pitchFamily="34" charset="0"/>
                  <a:cs typeface="Arial" panose="020B0604020202020204" pitchFamily="34" charset="0"/>
                </a:rPr>
                <a:t>metals 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38800" y="2895600"/>
            <a:ext cx="1354856" cy="1315410"/>
            <a:chOff x="7589118" y="2877239"/>
            <a:chExt cx="1354856" cy="1315410"/>
          </a:xfrm>
        </p:grpSpPr>
        <p:sp>
          <p:nvSpPr>
            <p:cNvPr id="24" name="object 11"/>
            <p:cNvSpPr txBox="1"/>
            <p:nvPr/>
          </p:nvSpPr>
          <p:spPr>
            <a:xfrm>
              <a:off x="7589118" y="3907534"/>
              <a:ext cx="1296670" cy="285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spc="-5" dirty="0">
                  <a:latin typeface="Arial"/>
                  <a:cs typeface="Arial"/>
                </a:rPr>
                <a:t>Snowflake/X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25" name="object 12"/>
            <p:cNvSpPr/>
            <p:nvPr/>
          </p:nvSpPr>
          <p:spPr>
            <a:xfrm>
              <a:off x="7669213" y="2877239"/>
              <a:ext cx="1274761" cy="10477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746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>
                <a:latin typeface="Arial"/>
                <a:cs typeface="Arial"/>
              </a:rPr>
              <a:t>NSTX-U 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</a:t>
            </a:r>
            <a:r>
              <a:rPr lang="en-US" sz="2400" b="1" u="heavy" spc="-5" dirty="0" smtClean="0">
                <a:latin typeface="Symbol" panose="05050102010706020507" pitchFamily="18" charset="2"/>
                <a:cs typeface="Arial Narrow"/>
              </a:rPr>
              <a:t>n</a:t>
            </a:r>
            <a:r>
              <a:rPr lang="en-US" sz="2400" b="1" u="heavy" spc="-5" dirty="0" smtClean="0">
                <a:latin typeface="Arial Narrow"/>
                <a:cs typeface="Arial Narrow"/>
              </a:rPr>
              <a:t>*</a:t>
            </a:r>
            <a:r>
              <a:rPr sz="2400" b="1" u="heavy" spc="-5" dirty="0" smtClean="0">
                <a:latin typeface="Arial Narrow"/>
                <a:cs typeface="Arial Narrow"/>
              </a:rPr>
              <a:t> </a:t>
            </a:r>
            <a:r>
              <a:rPr lang="en-US" sz="2400" b="1" u="heavy" spc="-5" dirty="0" smtClean="0">
                <a:latin typeface="Arial Narrow"/>
                <a:cs typeface="Arial Narrow"/>
              </a:rPr>
              <a:t>from low to h</a:t>
            </a:r>
            <a:r>
              <a:rPr sz="2400" b="1" u="heavy" spc="-5" dirty="0" smtClean="0">
                <a:latin typeface="Arial Narrow"/>
                <a:cs typeface="Arial Narrow"/>
              </a:rPr>
              <a:t>igh</a:t>
            </a:r>
            <a:r>
              <a:rPr sz="2400" b="1" u="heavy" spc="140" dirty="0" smtClean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Unique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376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understanding </a:t>
            </a:r>
            <a:r>
              <a:rPr lang="en-US"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200" spc="-5" dirty="0">
                <a:latin typeface="Arial" panose="020B0604020202020204" pitchFamily="34" charset="0"/>
                <a:cs typeface="Arial" panose="020B0604020202020204" pitchFamily="34" charset="0"/>
              </a:rPr>
              <a:t>SOL heat flux </a:t>
            </a:r>
            <a:r>
              <a:rPr lang="en-US"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width </a:t>
            </a:r>
            <a:r>
              <a:rPr lang="en-US" sz="3200" spc="-10" dirty="0">
                <a:latin typeface="Arial" panose="020B0604020202020204" pitchFamily="34" charset="0"/>
                <a:cs typeface="Arial" panose="020B0604020202020204" pitchFamily="34" charset="0"/>
              </a:rPr>
              <a:t>trends </a:t>
            </a:r>
            <a:r>
              <a:rPr lang="en-US" sz="3200" spc="-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5" dirty="0">
                <a:latin typeface="Arial" panose="020B0604020202020204" pitchFamily="34" charset="0"/>
                <a:cs typeface="Arial" panose="020B0604020202020204" pitchFamily="34" charset="0"/>
              </a:rPr>
              <a:t>NSTX </a:t>
            </a:r>
            <a:r>
              <a:rPr lang="en-US" sz="32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using XGC1 simulations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3810" y="1242536"/>
            <a:ext cx="914019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0075" marR="5080" indent="-228600">
              <a:lnSpc>
                <a:spcPct val="100000"/>
              </a:lnSpc>
              <a:buChar char="•"/>
              <a:tabLst>
                <a:tab pos="600710" algn="l"/>
              </a:tabLst>
            </a:pPr>
            <a:r>
              <a:rPr sz="2400" spc="-5" dirty="0">
                <a:latin typeface="Arial"/>
                <a:cs typeface="Arial"/>
              </a:rPr>
              <a:t>Experiment shows contraction of SOL heat flux width at  midplane with I</a:t>
            </a:r>
            <a:r>
              <a:rPr sz="2400" spc="-7" baseline="-20833" dirty="0">
                <a:latin typeface="Arial"/>
                <a:cs typeface="Arial"/>
              </a:rPr>
              <a:t>p </a:t>
            </a:r>
            <a:r>
              <a:rPr sz="2400" spc="-5" dirty="0">
                <a:latin typeface="Arial"/>
                <a:cs typeface="Arial"/>
              </a:rPr>
              <a:t>as well as influence of Li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conditioning</a:t>
            </a:r>
            <a:endParaRPr lang="en-US" sz="2400" spc="-5" dirty="0" smtClean="0">
              <a:latin typeface="Arial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433704" y="2483072"/>
            <a:ext cx="124269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X</a:t>
            </a:r>
            <a:r>
              <a:rPr sz="2400" b="1" spc="-5" dirty="0">
                <a:latin typeface="Arial"/>
                <a:cs typeface="Arial"/>
              </a:rPr>
              <a:t>GC</a:t>
            </a:r>
            <a:r>
              <a:rPr sz="2400" b="1" dirty="0">
                <a:latin typeface="Arial"/>
                <a:cs typeface="Arial"/>
              </a:rPr>
              <a:t>-</a:t>
            </a:r>
            <a:r>
              <a:rPr sz="2400" b="1" spc="-5" dirty="0">
                <a:latin typeface="Arial"/>
                <a:cs typeface="Arial"/>
              </a:rPr>
              <a:t>1:</a:t>
            </a:r>
            <a:endParaRPr sz="2400" b="1" dirty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33705" y="2911062"/>
            <a:ext cx="390969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55600" algn="l"/>
                <a:tab pos="2444115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Full-f,</a:t>
            </a:r>
            <a:r>
              <a:rPr sz="2000" spc="1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global</a:t>
            </a:r>
            <a:r>
              <a:rPr sz="2000" spc="3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PIC,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kinetic</a:t>
            </a:r>
            <a:r>
              <a:rPr sz="2000" spc="-80" dirty="0" smtClean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ions 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and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electrons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3733800"/>
            <a:ext cx="4648200" cy="269817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4625" indent="-17462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 data and XGC-1:  </a:t>
            </a:r>
            <a:r>
              <a:rPr lang="en-US" sz="2000" b="1" dirty="0" smtClean="0">
                <a:sym typeface="Symbol"/>
              </a:rPr>
              <a:t></a:t>
            </a:r>
            <a:r>
              <a:rPr lang="en-US" sz="2000" b="1" baseline="-25000" dirty="0" smtClean="0"/>
              <a:t>q</a:t>
            </a:r>
            <a:r>
              <a:rPr lang="en-US" sz="2000" b="1" dirty="0" smtClean="0"/>
              <a:t> ~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endParaRPr lang="en-US" sz="800" b="1" dirty="0" smtClean="0"/>
          </a:p>
          <a:p>
            <a:pPr marL="174625" indent="-174625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Simulations for ITER presented at IAEA-FEC 2016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C.-S. Chang) indicate turbulence can play significant role in setting heat-flux width</a:t>
            </a:r>
          </a:p>
          <a:p>
            <a:pPr marL="454025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 SOL turbulence become important in NSTX-U at high current?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00600" y="2507160"/>
            <a:ext cx="4267200" cy="4028974"/>
            <a:chOff x="286608" y="2471155"/>
            <a:chExt cx="4267200" cy="4028974"/>
          </a:xfrm>
        </p:grpSpPr>
        <p:sp>
          <p:nvSpPr>
            <p:cNvPr id="9" name="object 7"/>
            <p:cNvSpPr/>
            <p:nvPr/>
          </p:nvSpPr>
          <p:spPr>
            <a:xfrm>
              <a:off x="843655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/>
            <p:cNvSpPr/>
            <p:nvPr/>
          </p:nvSpPr>
          <p:spPr>
            <a:xfrm>
              <a:off x="843655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/>
            <p:cNvSpPr/>
            <p:nvPr/>
          </p:nvSpPr>
          <p:spPr>
            <a:xfrm>
              <a:off x="843655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/>
            <p:cNvSpPr/>
            <p:nvPr/>
          </p:nvSpPr>
          <p:spPr>
            <a:xfrm>
              <a:off x="419334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/>
            <p:cNvSpPr/>
            <p:nvPr/>
          </p:nvSpPr>
          <p:spPr>
            <a:xfrm>
              <a:off x="843655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/>
            <p:cNvSpPr/>
            <p:nvPr/>
          </p:nvSpPr>
          <p:spPr>
            <a:xfrm>
              <a:off x="843655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/>
            <p:cNvSpPr/>
            <p:nvPr/>
          </p:nvSpPr>
          <p:spPr>
            <a:xfrm>
              <a:off x="840480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4"/>
            <p:cNvSpPr/>
            <p:nvPr/>
          </p:nvSpPr>
          <p:spPr>
            <a:xfrm>
              <a:off x="840480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5"/>
            <p:cNvSpPr/>
            <p:nvPr/>
          </p:nvSpPr>
          <p:spPr>
            <a:xfrm>
              <a:off x="97328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/>
            <p:cNvSpPr/>
            <p:nvPr/>
          </p:nvSpPr>
          <p:spPr>
            <a:xfrm>
              <a:off x="97328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/>
            <p:cNvSpPr/>
            <p:nvPr/>
          </p:nvSpPr>
          <p:spPr>
            <a:xfrm>
              <a:off x="11073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/>
            <p:cNvSpPr/>
            <p:nvPr/>
          </p:nvSpPr>
          <p:spPr>
            <a:xfrm>
              <a:off x="11073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/>
            <p:cNvSpPr/>
            <p:nvPr/>
          </p:nvSpPr>
          <p:spPr>
            <a:xfrm>
              <a:off x="124144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/>
            <p:cNvSpPr/>
            <p:nvPr/>
          </p:nvSpPr>
          <p:spPr>
            <a:xfrm>
              <a:off x="124144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/>
            <p:cNvSpPr/>
            <p:nvPr/>
          </p:nvSpPr>
          <p:spPr>
            <a:xfrm>
              <a:off x="137551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/>
            <p:cNvSpPr/>
            <p:nvPr/>
          </p:nvSpPr>
          <p:spPr>
            <a:xfrm>
              <a:off x="137551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3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9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0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1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2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3"/>
            <p:cNvSpPr/>
            <p:nvPr/>
          </p:nvSpPr>
          <p:spPr>
            <a:xfrm>
              <a:off x="1509603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4"/>
            <p:cNvSpPr/>
            <p:nvPr/>
          </p:nvSpPr>
          <p:spPr>
            <a:xfrm>
              <a:off x="1509603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5"/>
            <p:cNvSpPr/>
            <p:nvPr/>
          </p:nvSpPr>
          <p:spPr>
            <a:xfrm>
              <a:off x="164342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6"/>
            <p:cNvSpPr/>
            <p:nvPr/>
          </p:nvSpPr>
          <p:spPr>
            <a:xfrm>
              <a:off x="164342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7"/>
            <p:cNvSpPr/>
            <p:nvPr/>
          </p:nvSpPr>
          <p:spPr>
            <a:xfrm>
              <a:off x="17774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8"/>
            <p:cNvSpPr/>
            <p:nvPr/>
          </p:nvSpPr>
          <p:spPr>
            <a:xfrm>
              <a:off x="17774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9"/>
            <p:cNvSpPr/>
            <p:nvPr/>
          </p:nvSpPr>
          <p:spPr>
            <a:xfrm>
              <a:off x="191158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0"/>
            <p:cNvSpPr/>
            <p:nvPr/>
          </p:nvSpPr>
          <p:spPr>
            <a:xfrm>
              <a:off x="191158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204565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2"/>
            <p:cNvSpPr/>
            <p:nvPr/>
          </p:nvSpPr>
          <p:spPr>
            <a:xfrm>
              <a:off x="204565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3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5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6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7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8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9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0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1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2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3"/>
            <p:cNvSpPr/>
            <p:nvPr/>
          </p:nvSpPr>
          <p:spPr>
            <a:xfrm>
              <a:off x="2179744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2179744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231356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231356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7"/>
            <p:cNvSpPr/>
            <p:nvPr/>
          </p:nvSpPr>
          <p:spPr>
            <a:xfrm>
              <a:off x="244751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8"/>
            <p:cNvSpPr/>
            <p:nvPr/>
          </p:nvSpPr>
          <p:spPr>
            <a:xfrm>
              <a:off x="244751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9"/>
            <p:cNvSpPr/>
            <p:nvPr/>
          </p:nvSpPr>
          <p:spPr>
            <a:xfrm>
              <a:off x="2580950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2580950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2714909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2"/>
            <p:cNvSpPr/>
            <p:nvPr/>
          </p:nvSpPr>
          <p:spPr>
            <a:xfrm>
              <a:off x="2714909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3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4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5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6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7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8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9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0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1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2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3"/>
            <p:cNvSpPr/>
            <p:nvPr/>
          </p:nvSpPr>
          <p:spPr>
            <a:xfrm>
              <a:off x="2848856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4"/>
            <p:cNvSpPr/>
            <p:nvPr/>
          </p:nvSpPr>
          <p:spPr>
            <a:xfrm>
              <a:off x="2848856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5"/>
            <p:cNvSpPr/>
            <p:nvPr/>
          </p:nvSpPr>
          <p:spPr>
            <a:xfrm>
              <a:off x="298370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6"/>
            <p:cNvSpPr/>
            <p:nvPr/>
          </p:nvSpPr>
          <p:spPr>
            <a:xfrm>
              <a:off x="298370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7"/>
            <p:cNvSpPr/>
            <p:nvPr/>
          </p:nvSpPr>
          <p:spPr>
            <a:xfrm>
              <a:off x="311752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8"/>
            <p:cNvSpPr/>
            <p:nvPr/>
          </p:nvSpPr>
          <p:spPr>
            <a:xfrm>
              <a:off x="311752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9"/>
            <p:cNvSpPr/>
            <p:nvPr/>
          </p:nvSpPr>
          <p:spPr>
            <a:xfrm>
              <a:off x="325135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0"/>
            <p:cNvSpPr/>
            <p:nvPr/>
          </p:nvSpPr>
          <p:spPr>
            <a:xfrm>
              <a:off x="325135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1"/>
            <p:cNvSpPr/>
            <p:nvPr/>
          </p:nvSpPr>
          <p:spPr>
            <a:xfrm>
              <a:off x="338517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2"/>
            <p:cNvSpPr/>
            <p:nvPr/>
          </p:nvSpPr>
          <p:spPr>
            <a:xfrm>
              <a:off x="338517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3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4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5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6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7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8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9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0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1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2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3"/>
            <p:cNvSpPr/>
            <p:nvPr/>
          </p:nvSpPr>
          <p:spPr>
            <a:xfrm>
              <a:off x="3518997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4"/>
            <p:cNvSpPr/>
            <p:nvPr/>
          </p:nvSpPr>
          <p:spPr>
            <a:xfrm>
              <a:off x="3518997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5"/>
            <p:cNvSpPr/>
            <p:nvPr/>
          </p:nvSpPr>
          <p:spPr>
            <a:xfrm>
              <a:off x="365282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6"/>
            <p:cNvSpPr/>
            <p:nvPr/>
          </p:nvSpPr>
          <p:spPr>
            <a:xfrm>
              <a:off x="365282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7"/>
            <p:cNvSpPr/>
            <p:nvPr/>
          </p:nvSpPr>
          <p:spPr>
            <a:xfrm>
              <a:off x="378702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8"/>
            <p:cNvSpPr/>
            <p:nvPr/>
          </p:nvSpPr>
          <p:spPr>
            <a:xfrm>
              <a:off x="378702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9"/>
            <p:cNvSpPr/>
            <p:nvPr/>
          </p:nvSpPr>
          <p:spPr>
            <a:xfrm>
              <a:off x="392124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0"/>
            <p:cNvSpPr/>
            <p:nvPr/>
          </p:nvSpPr>
          <p:spPr>
            <a:xfrm>
              <a:off x="392124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1"/>
            <p:cNvSpPr/>
            <p:nvPr/>
          </p:nvSpPr>
          <p:spPr>
            <a:xfrm>
              <a:off x="405493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2"/>
            <p:cNvSpPr/>
            <p:nvPr/>
          </p:nvSpPr>
          <p:spPr>
            <a:xfrm>
              <a:off x="405493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3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4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5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6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7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8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09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0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1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2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3"/>
            <p:cNvSpPr/>
            <p:nvPr/>
          </p:nvSpPr>
          <p:spPr>
            <a:xfrm>
              <a:off x="4190163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4"/>
            <p:cNvSpPr/>
            <p:nvPr/>
          </p:nvSpPr>
          <p:spPr>
            <a:xfrm>
              <a:off x="4190163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5"/>
            <p:cNvSpPr/>
            <p:nvPr/>
          </p:nvSpPr>
          <p:spPr>
            <a:xfrm>
              <a:off x="843655" y="545101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6"/>
            <p:cNvSpPr/>
            <p:nvPr/>
          </p:nvSpPr>
          <p:spPr>
            <a:xfrm>
              <a:off x="4158939" y="545101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7"/>
            <p:cNvSpPr/>
            <p:nvPr/>
          </p:nvSpPr>
          <p:spPr>
            <a:xfrm>
              <a:off x="843655" y="537848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18"/>
            <p:cNvSpPr/>
            <p:nvPr/>
          </p:nvSpPr>
          <p:spPr>
            <a:xfrm>
              <a:off x="4175880" y="537848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19"/>
            <p:cNvSpPr/>
            <p:nvPr/>
          </p:nvSpPr>
          <p:spPr>
            <a:xfrm>
              <a:off x="843655" y="530554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0"/>
            <p:cNvSpPr/>
            <p:nvPr/>
          </p:nvSpPr>
          <p:spPr>
            <a:xfrm>
              <a:off x="4175880" y="530554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1"/>
            <p:cNvSpPr/>
            <p:nvPr/>
          </p:nvSpPr>
          <p:spPr>
            <a:xfrm>
              <a:off x="843655" y="523365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2"/>
            <p:cNvSpPr/>
            <p:nvPr/>
          </p:nvSpPr>
          <p:spPr>
            <a:xfrm>
              <a:off x="4175880" y="523365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3"/>
            <p:cNvSpPr/>
            <p:nvPr/>
          </p:nvSpPr>
          <p:spPr>
            <a:xfrm>
              <a:off x="843655" y="516071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4"/>
            <p:cNvSpPr/>
            <p:nvPr/>
          </p:nvSpPr>
          <p:spPr>
            <a:xfrm>
              <a:off x="4175880" y="516071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5"/>
            <p:cNvSpPr/>
            <p:nvPr/>
          </p:nvSpPr>
          <p:spPr>
            <a:xfrm>
              <a:off x="843655" y="508779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6"/>
            <p:cNvSpPr/>
            <p:nvPr/>
          </p:nvSpPr>
          <p:spPr>
            <a:xfrm>
              <a:off x="4175880" y="508779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7"/>
            <p:cNvSpPr/>
            <p:nvPr/>
          </p:nvSpPr>
          <p:spPr>
            <a:xfrm>
              <a:off x="843655" y="501588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28"/>
            <p:cNvSpPr/>
            <p:nvPr/>
          </p:nvSpPr>
          <p:spPr>
            <a:xfrm>
              <a:off x="4175880" y="501588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9"/>
            <p:cNvSpPr/>
            <p:nvPr/>
          </p:nvSpPr>
          <p:spPr>
            <a:xfrm>
              <a:off x="843655" y="494296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0"/>
            <p:cNvSpPr/>
            <p:nvPr/>
          </p:nvSpPr>
          <p:spPr>
            <a:xfrm>
              <a:off x="4175880" y="494296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1"/>
            <p:cNvSpPr/>
            <p:nvPr/>
          </p:nvSpPr>
          <p:spPr>
            <a:xfrm>
              <a:off x="843655" y="48710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2"/>
            <p:cNvSpPr/>
            <p:nvPr/>
          </p:nvSpPr>
          <p:spPr>
            <a:xfrm>
              <a:off x="4175880" y="48710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3"/>
            <p:cNvSpPr/>
            <p:nvPr/>
          </p:nvSpPr>
          <p:spPr>
            <a:xfrm>
              <a:off x="843655" y="479864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4"/>
            <p:cNvSpPr/>
            <p:nvPr/>
          </p:nvSpPr>
          <p:spPr>
            <a:xfrm>
              <a:off x="4175880" y="479864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5"/>
            <p:cNvSpPr/>
            <p:nvPr/>
          </p:nvSpPr>
          <p:spPr>
            <a:xfrm>
              <a:off x="843655" y="472570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6"/>
            <p:cNvSpPr/>
            <p:nvPr/>
          </p:nvSpPr>
          <p:spPr>
            <a:xfrm>
              <a:off x="4158939" y="472570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7"/>
            <p:cNvSpPr txBox="1"/>
            <p:nvPr/>
          </p:nvSpPr>
          <p:spPr>
            <a:xfrm>
              <a:off x="681299" y="4647070"/>
              <a:ext cx="10350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40" name="object 138"/>
            <p:cNvSpPr/>
            <p:nvPr/>
          </p:nvSpPr>
          <p:spPr>
            <a:xfrm>
              <a:off x="843655" y="465317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39"/>
            <p:cNvSpPr/>
            <p:nvPr/>
          </p:nvSpPr>
          <p:spPr>
            <a:xfrm>
              <a:off x="4175880" y="465317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0"/>
            <p:cNvSpPr/>
            <p:nvPr/>
          </p:nvSpPr>
          <p:spPr>
            <a:xfrm>
              <a:off x="843655" y="458024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1"/>
            <p:cNvSpPr/>
            <p:nvPr/>
          </p:nvSpPr>
          <p:spPr>
            <a:xfrm>
              <a:off x="4175880" y="458024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2"/>
            <p:cNvSpPr/>
            <p:nvPr/>
          </p:nvSpPr>
          <p:spPr>
            <a:xfrm>
              <a:off x="843655" y="450731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3"/>
            <p:cNvSpPr/>
            <p:nvPr/>
          </p:nvSpPr>
          <p:spPr>
            <a:xfrm>
              <a:off x="4175880" y="450731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4"/>
            <p:cNvSpPr/>
            <p:nvPr/>
          </p:nvSpPr>
          <p:spPr>
            <a:xfrm>
              <a:off x="843655" y="443541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5"/>
            <p:cNvSpPr/>
            <p:nvPr/>
          </p:nvSpPr>
          <p:spPr>
            <a:xfrm>
              <a:off x="4175880" y="443541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6"/>
            <p:cNvSpPr/>
            <p:nvPr/>
          </p:nvSpPr>
          <p:spPr>
            <a:xfrm>
              <a:off x="843655" y="436248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7"/>
            <p:cNvSpPr/>
            <p:nvPr/>
          </p:nvSpPr>
          <p:spPr>
            <a:xfrm>
              <a:off x="4175880" y="436248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48"/>
            <p:cNvSpPr/>
            <p:nvPr/>
          </p:nvSpPr>
          <p:spPr>
            <a:xfrm>
              <a:off x="843655" y="429058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9"/>
            <p:cNvSpPr/>
            <p:nvPr/>
          </p:nvSpPr>
          <p:spPr>
            <a:xfrm>
              <a:off x="4175880" y="429058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0"/>
            <p:cNvSpPr/>
            <p:nvPr/>
          </p:nvSpPr>
          <p:spPr>
            <a:xfrm>
              <a:off x="843655" y="421765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1"/>
            <p:cNvSpPr/>
            <p:nvPr/>
          </p:nvSpPr>
          <p:spPr>
            <a:xfrm>
              <a:off x="4175880" y="421765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2"/>
            <p:cNvSpPr/>
            <p:nvPr/>
          </p:nvSpPr>
          <p:spPr>
            <a:xfrm>
              <a:off x="843655" y="414524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3"/>
            <p:cNvSpPr/>
            <p:nvPr/>
          </p:nvSpPr>
          <p:spPr>
            <a:xfrm>
              <a:off x="4175880" y="414524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4"/>
            <p:cNvSpPr/>
            <p:nvPr/>
          </p:nvSpPr>
          <p:spPr>
            <a:xfrm>
              <a:off x="843655" y="407333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5"/>
            <p:cNvSpPr/>
            <p:nvPr/>
          </p:nvSpPr>
          <p:spPr>
            <a:xfrm>
              <a:off x="4175880" y="407333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6"/>
            <p:cNvSpPr/>
            <p:nvPr/>
          </p:nvSpPr>
          <p:spPr>
            <a:xfrm>
              <a:off x="843655" y="4000398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7"/>
            <p:cNvSpPr/>
            <p:nvPr/>
          </p:nvSpPr>
          <p:spPr>
            <a:xfrm>
              <a:off x="4158939" y="4000398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58"/>
            <p:cNvSpPr txBox="1"/>
            <p:nvPr/>
          </p:nvSpPr>
          <p:spPr>
            <a:xfrm>
              <a:off x="601617" y="3921766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1" name="object 159"/>
            <p:cNvSpPr/>
            <p:nvPr/>
          </p:nvSpPr>
          <p:spPr>
            <a:xfrm>
              <a:off x="843655" y="392685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0"/>
            <p:cNvSpPr/>
            <p:nvPr/>
          </p:nvSpPr>
          <p:spPr>
            <a:xfrm>
              <a:off x="4175880" y="392685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1"/>
            <p:cNvSpPr/>
            <p:nvPr/>
          </p:nvSpPr>
          <p:spPr>
            <a:xfrm>
              <a:off x="843655" y="385494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2"/>
            <p:cNvSpPr/>
            <p:nvPr/>
          </p:nvSpPr>
          <p:spPr>
            <a:xfrm>
              <a:off x="4175880" y="385494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3"/>
            <p:cNvSpPr/>
            <p:nvPr/>
          </p:nvSpPr>
          <p:spPr>
            <a:xfrm>
              <a:off x="843655" y="37820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4"/>
            <p:cNvSpPr/>
            <p:nvPr/>
          </p:nvSpPr>
          <p:spPr>
            <a:xfrm>
              <a:off x="4175880" y="378202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5"/>
            <p:cNvSpPr/>
            <p:nvPr/>
          </p:nvSpPr>
          <p:spPr>
            <a:xfrm>
              <a:off x="843655" y="371011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6"/>
            <p:cNvSpPr/>
            <p:nvPr/>
          </p:nvSpPr>
          <p:spPr>
            <a:xfrm>
              <a:off x="4175880" y="371011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7"/>
            <p:cNvSpPr/>
            <p:nvPr/>
          </p:nvSpPr>
          <p:spPr>
            <a:xfrm>
              <a:off x="843655" y="363717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68"/>
            <p:cNvSpPr/>
            <p:nvPr/>
          </p:nvSpPr>
          <p:spPr>
            <a:xfrm>
              <a:off x="4175880" y="363717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69"/>
            <p:cNvSpPr/>
            <p:nvPr/>
          </p:nvSpPr>
          <p:spPr>
            <a:xfrm>
              <a:off x="843655" y="356476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0"/>
            <p:cNvSpPr/>
            <p:nvPr/>
          </p:nvSpPr>
          <p:spPr>
            <a:xfrm>
              <a:off x="4175880" y="356476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1"/>
            <p:cNvSpPr/>
            <p:nvPr/>
          </p:nvSpPr>
          <p:spPr>
            <a:xfrm>
              <a:off x="843655" y="349234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2"/>
            <p:cNvSpPr/>
            <p:nvPr/>
          </p:nvSpPr>
          <p:spPr>
            <a:xfrm>
              <a:off x="4175880" y="349234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3"/>
            <p:cNvSpPr/>
            <p:nvPr/>
          </p:nvSpPr>
          <p:spPr>
            <a:xfrm>
              <a:off x="843655" y="341993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4"/>
            <p:cNvSpPr/>
            <p:nvPr/>
          </p:nvSpPr>
          <p:spPr>
            <a:xfrm>
              <a:off x="4175880" y="341993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5"/>
            <p:cNvSpPr/>
            <p:nvPr/>
          </p:nvSpPr>
          <p:spPr>
            <a:xfrm>
              <a:off x="843655" y="334700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6"/>
            <p:cNvSpPr/>
            <p:nvPr/>
          </p:nvSpPr>
          <p:spPr>
            <a:xfrm>
              <a:off x="4175880" y="334700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7"/>
            <p:cNvSpPr/>
            <p:nvPr/>
          </p:nvSpPr>
          <p:spPr>
            <a:xfrm>
              <a:off x="843655" y="3275100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78"/>
            <p:cNvSpPr/>
            <p:nvPr/>
          </p:nvSpPr>
          <p:spPr>
            <a:xfrm>
              <a:off x="4158939" y="3275100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79"/>
            <p:cNvSpPr txBox="1"/>
            <p:nvPr/>
          </p:nvSpPr>
          <p:spPr>
            <a:xfrm>
              <a:off x="601617" y="3196460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82" name="object 180"/>
            <p:cNvSpPr/>
            <p:nvPr/>
          </p:nvSpPr>
          <p:spPr>
            <a:xfrm>
              <a:off x="843655" y="320154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1"/>
            <p:cNvSpPr/>
            <p:nvPr/>
          </p:nvSpPr>
          <p:spPr>
            <a:xfrm>
              <a:off x="4175880" y="320154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2"/>
            <p:cNvSpPr/>
            <p:nvPr/>
          </p:nvSpPr>
          <p:spPr>
            <a:xfrm>
              <a:off x="843655" y="312963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3"/>
            <p:cNvSpPr/>
            <p:nvPr/>
          </p:nvSpPr>
          <p:spPr>
            <a:xfrm>
              <a:off x="4175880" y="312963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4"/>
            <p:cNvSpPr/>
            <p:nvPr/>
          </p:nvSpPr>
          <p:spPr>
            <a:xfrm>
              <a:off x="843655" y="305671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5"/>
            <p:cNvSpPr/>
            <p:nvPr/>
          </p:nvSpPr>
          <p:spPr>
            <a:xfrm>
              <a:off x="4175880" y="305671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6"/>
            <p:cNvSpPr/>
            <p:nvPr/>
          </p:nvSpPr>
          <p:spPr>
            <a:xfrm>
              <a:off x="843655" y="29842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7"/>
            <p:cNvSpPr/>
            <p:nvPr/>
          </p:nvSpPr>
          <p:spPr>
            <a:xfrm>
              <a:off x="4175880" y="298429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88"/>
            <p:cNvSpPr/>
            <p:nvPr/>
          </p:nvSpPr>
          <p:spPr>
            <a:xfrm>
              <a:off x="843655" y="291187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89"/>
            <p:cNvSpPr/>
            <p:nvPr/>
          </p:nvSpPr>
          <p:spPr>
            <a:xfrm>
              <a:off x="4175880" y="291187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0"/>
            <p:cNvSpPr/>
            <p:nvPr/>
          </p:nvSpPr>
          <p:spPr>
            <a:xfrm>
              <a:off x="843655" y="28394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1"/>
            <p:cNvSpPr/>
            <p:nvPr/>
          </p:nvSpPr>
          <p:spPr>
            <a:xfrm>
              <a:off x="4175880" y="28394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2"/>
            <p:cNvSpPr/>
            <p:nvPr/>
          </p:nvSpPr>
          <p:spPr>
            <a:xfrm>
              <a:off x="843655" y="276653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3"/>
            <p:cNvSpPr/>
            <p:nvPr/>
          </p:nvSpPr>
          <p:spPr>
            <a:xfrm>
              <a:off x="4175880" y="276653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4"/>
            <p:cNvSpPr/>
            <p:nvPr/>
          </p:nvSpPr>
          <p:spPr>
            <a:xfrm>
              <a:off x="843655" y="269462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5"/>
            <p:cNvSpPr/>
            <p:nvPr/>
          </p:nvSpPr>
          <p:spPr>
            <a:xfrm>
              <a:off x="4175880" y="269462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6"/>
            <p:cNvSpPr/>
            <p:nvPr/>
          </p:nvSpPr>
          <p:spPr>
            <a:xfrm>
              <a:off x="843655" y="262170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7"/>
            <p:cNvSpPr/>
            <p:nvPr/>
          </p:nvSpPr>
          <p:spPr>
            <a:xfrm>
              <a:off x="4175880" y="262170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198"/>
            <p:cNvSpPr/>
            <p:nvPr/>
          </p:nvSpPr>
          <p:spPr>
            <a:xfrm>
              <a:off x="843655" y="254979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199"/>
            <p:cNvSpPr/>
            <p:nvPr/>
          </p:nvSpPr>
          <p:spPr>
            <a:xfrm>
              <a:off x="4158939" y="254979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0"/>
            <p:cNvSpPr txBox="1"/>
            <p:nvPr/>
          </p:nvSpPr>
          <p:spPr>
            <a:xfrm>
              <a:off x="601617" y="2471155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20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03" name="object 201"/>
            <p:cNvSpPr/>
            <p:nvPr/>
          </p:nvSpPr>
          <p:spPr>
            <a:xfrm>
              <a:off x="843655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2"/>
            <p:cNvSpPr/>
            <p:nvPr/>
          </p:nvSpPr>
          <p:spPr>
            <a:xfrm>
              <a:off x="843655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3"/>
            <p:cNvSpPr/>
            <p:nvPr/>
          </p:nvSpPr>
          <p:spPr>
            <a:xfrm>
              <a:off x="843655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4"/>
            <p:cNvSpPr/>
            <p:nvPr/>
          </p:nvSpPr>
          <p:spPr>
            <a:xfrm>
              <a:off x="419334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5"/>
            <p:cNvSpPr/>
            <p:nvPr/>
          </p:nvSpPr>
          <p:spPr>
            <a:xfrm>
              <a:off x="2109364" y="4084060"/>
              <a:ext cx="210440" cy="10667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6"/>
            <p:cNvSpPr/>
            <p:nvPr/>
          </p:nvSpPr>
          <p:spPr>
            <a:xfrm>
              <a:off x="1933655" y="4220038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79">
                  <a:moveTo>
                    <a:pt x="0" y="0"/>
                  </a:moveTo>
                  <a:lnTo>
                    <a:pt x="0" y="4290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7"/>
            <p:cNvSpPr/>
            <p:nvPr/>
          </p:nvSpPr>
          <p:spPr>
            <a:xfrm>
              <a:off x="1892795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08"/>
            <p:cNvSpPr/>
            <p:nvPr/>
          </p:nvSpPr>
          <p:spPr>
            <a:xfrm>
              <a:off x="1892795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09"/>
            <p:cNvSpPr/>
            <p:nvPr/>
          </p:nvSpPr>
          <p:spPr>
            <a:xfrm>
              <a:off x="1865212" y="412298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0"/>
            <p:cNvSpPr/>
            <p:nvPr/>
          </p:nvSpPr>
          <p:spPr>
            <a:xfrm>
              <a:off x="1865212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1"/>
            <p:cNvSpPr/>
            <p:nvPr/>
          </p:nvSpPr>
          <p:spPr>
            <a:xfrm>
              <a:off x="1865212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2"/>
            <p:cNvSpPr/>
            <p:nvPr/>
          </p:nvSpPr>
          <p:spPr>
            <a:xfrm>
              <a:off x="1870321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3"/>
            <p:cNvSpPr/>
            <p:nvPr/>
          </p:nvSpPr>
          <p:spPr>
            <a:xfrm>
              <a:off x="1870321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4"/>
            <p:cNvSpPr/>
            <p:nvPr/>
          </p:nvSpPr>
          <p:spPr>
            <a:xfrm>
              <a:off x="1870321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5"/>
            <p:cNvSpPr/>
            <p:nvPr/>
          </p:nvSpPr>
          <p:spPr>
            <a:xfrm>
              <a:off x="1860104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6"/>
            <p:cNvSpPr/>
            <p:nvPr/>
          </p:nvSpPr>
          <p:spPr>
            <a:xfrm>
              <a:off x="1860104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7"/>
            <p:cNvSpPr/>
            <p:nvPr/>
          </p:nvSpPr>
          <p:spPr>
            <a:xfrm>
              <a:off x="1860104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18"/>
            <p:cNvSpPr/>
            <p:nvPr/>
          </p:nvSpPr>
          <p:spPr>
            <a:xfrm>
              <a:off x="2578259" y="449432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19"/>
            <p:cNvSpPr/>
            <p:nvPr/>
          </p:nvSpPr>
          <p:spPr>
            <a:xfrm>
              <a:off x="2578259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0"/>
            <p:cNvSpPr/>
            <p:nvPr/>
          </p:nvSpPr>
          <p:spPr>
            <a:xfrm>
              <a:off x="2578259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1"/>
            <p:cNvSpPr/>
            <p:nvPr/>
          </p:nvSpPr>
          <p:spPr>
            <a:xfrm>
              <a:off x="2517987" y="426754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2"/>
            <p:cNvSpPr/>
            <p:nvPr/>
          </p:nvSpPr>
          <p:spPr>
            <a:xfrm>
              <a:off x="2517987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3"/>
            <p:cNvSpPr/>
            <p:nvPr/>
          </p:nvSpPr>
          <p:spPr>
            <a:xfrm>
              <a:off x="2517987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4"/>
            <p:cNvSpPr/>
            <p:nvPr/>
          </p:nvSpPr>
          <p:spPr>
            <a:xfrm>
              <a:off x="2490287" y="4612591"/>
              <a:ext cx="179397" cy="711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5"/>
            <p:cNvSpPr/>
            <p:nvPr/>
          </p:nvSpPr>
          <p:spPr>
            <a:xfrm>
              <a:off x="2584389" y="39728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6"/>
            <p:cNvSpPr/>
            <p:nvPr/>
          </p:nvSpPr>
          <p:spPr>
            <a:xfrm>
              <a:off x="2584389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7"/>
            <p:cNvSpPr/>
            <p:nvPr/>
          </p:nvSpPr>
          <p:spPr>
            <a:xfrm>
              <a:off x="2584389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28"/>
            <p:cNvSpPr/>
            <p:nvPr/>
          </p:nvSpPr>
          <p:spPr>
            <a:xfrm>
              <a:off x="2803995" y="4668008"/>
              <a:ext cx="235082" cy="5328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29"/>
            <p:cNvSpPr/>
            <p:nvPr/>
          </p:nvSpPr>
          <p:spPr>
            <a:xfrm>
              <a:off x="3548737" y="510470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0"/>
            <p:cNvSpPr/>
            <p:nvPr/>
          </p:nvSpPr>
          <p:spPr>
            <a:xfrm>
              <a:off x="3548737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1"/>
            <p:cNvSpPr/>
            <p:nvPr/>
          </p:nvSpPr>
          <p:spPr>
            <a:xfrm>
              <a:off x="3548737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2"/>
            <p:cNvSpPr/>
            <p:nvPr/>
          </p:nvSpPr>
          <p:spPr>
            <a:xfrm>
              <a:off x="3523197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3"/>
            <p:cNvSpPr/>
            <p:nvPr/>
          </p:nvSpPr>
          <p:spPr>
            <a:xfrm>
              <a:off x="3523197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4"/>
            <p:cNvSpPr/>
            <p:nvPr/>
          </p:nvSpPr>
          <p:spPr>
            <a:xfrm>
              <a:off x="3523197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5"/>
            <p:cNvSpPr/>
            <p:nvPr/>
          </p:nvSpPr>
          <p:spPr>
            <a:xfrm>
              <a:off x="3625353" y="516344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6"/>
            <p:cNvSpPr/>
            <p:nvPr/>
          </p:nvSpPr>
          <p:spPr>
            <a:xfrm>
              <a:off x="3625353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7"/>
            <p:cNvSpPr/>
            <p:nvPr/>
          </p:nvSpPr>
          <p:spPr>
            <a:xfrm>
              <a:off x="3625353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38"/>
            <p:cNvSpPr/>
            <p:nvPr/>
          </p:nvSpPr>
          <p:spPr>
            <a:xfrm>
              <a:off x="3526263" y="493614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39"/>
            <p:cNvSpPr/>
            <p:nvPr/>
          </p:nvSpPr>
          <p:spPr>
            <a:xfrm>
              <a:off x="3526263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0"/>
            <p:cNvSpPr/>
            <p:nvPr/>
          </p:nvSpPr>
          <p:spPr>
            <a:xfrm>
              <a:off x="3526263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1"/>
            <p:cNvSpPr/>
            <p:nvPr/>
          </p:nvSpPr>
          <p:spPr>
            <a:xfrm>
              <a:off x="3595727" y="507916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2"/>
            <p:cNvSpPr/>
            <p:nvPr/>
          </p:nvSpPr>
          <p:spPr>
            <a:xfrm>
              <a:off x="3595727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3"/>
            <p:cNvSpPr/>
            <p:nvPr/>
          </p:nvSpPr>
          <p:spPr>
            <a:xfrm>
              <a:off x="3595727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4"/>
            <p:cNvSpPr/>
            <p:nvPr/>
          </p:nvSpPr>
          <p:spPr>
            <a:xfrm>
              <a:off x="3568145" y="513024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5"/>
            <p:cNvSpPr/>
            <p:nvPr/>
          </p:nvSpPr>
          <p:spPr>
            <a:xfrm>
              <a:off x="3568145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6"/>
            <p:cNvSpPr/>
            <p:nvPr/>
          </p:nvSpPr>
          <p:spPr>
            <a:xfrm>
              <a:off x="3568145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7"/>
            <p:cNvSpPr/>
            <p:nvPr/>
          </p:nvSpPr>
          <p:spPr>
            <a:xfrm>
              <a:off x="3521154" y="5114919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48"/>
            <p:cNvSpPr/>
            <p:nvPr/>
          </p:nvSpPr>
          <p:spPr>
            <a:xfrm>
              <a:off x="3521154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49"/>
            <p:cNvSpPr/>
            <p:nvPr/>
          </p:nvSpPr>
          <p:spPr>
            <a:xfrm>
              <a:off x="3521154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0"/>
            <p:cNvSpPr/>
            <p:nvPr/>
          </p:nvSpPr>
          <p:spPr>
            <a:xfrm>
              <a:off x="3570188" y="506588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1"/>
            <p:cNvSpPr/>
            <p:nvPr/>
          </p:nvSpPr>
          <p:spPr>
            <a:xfrm>
              <a:off x="3570188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2"/>
            <p:cNvSpPr/>
            <p:nvPr/>
          </p:nvSpPr>
          <p:spPr>
            <a:xfrm>
              <a:off x="3570188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3"/>
            <p:cNvSpPr/>
            <p:nvPr/>
          </p:nvSpPr>
          <p:spPr>
            <a:xfrm>
              <a:off x="3534434" y="52487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4"/>
            <p:cNvSpPr/>
            <p:nvPr/>
          </p:nvSpPr>
          <p:spPr>
            <a:xfrm>
              <a:off x="3534434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5"/>
            <p:cNvSpPr/>
            <p:nvPr/>
          </p:nvSpPr>
          <p:spPr>
            <a:xfrm>
              <a:off x="3534434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6"/>
            <p:cNvSpPr/>
            <p:nvPr/>
          </p:nvSpPr>
          <p:spPr>
            <a:xfrm>
              <a:off x="3523197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7"/>
            <p:cNvSpPr/>
            <p:nvPr/>
          </p:nvSpPr>
          <p:spPr>
            <a:xfrm>
              <a:off x="3523197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58"/>
            <p:cNvSpPr/>
            <p:nvPr/>
          </p:nvSpPr>
          <p:spPr>
            <a:xfrm>
              <a:off x="3523197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59"/>
            <p:cNvSpPr/>
            <p:nvPr/>
          </p:nvSpPr>
          <p:spPr>
            <a:xfrm>
              <a:off x="3580404" y="514250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0"/>
            <p:cNvSpPr/>
            <p:nvPr/>
          </p:nvSpPr>
          <p:spPr>
            <a:xfrm>
              <a:off x="3580404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1"/>
            <p:cNvSpPr/>
            <p:nvPr/>
          </p:nvSpPr>
          <p:spPr>
            <a:xfrm>
              <a:off x="3580404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2"/>
            <p:cNvSpPr/>
            <p:nvPr/>
          </p:nvSpPr>
          <p:spPr>
            <a:xfrm>
              <a:off x="3520131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3"/>
            <p:cNvSpPr/>
            <p:nvPr/>
          </p:nvSpPr>
          <p:spPr>
            <a:xfrm>
              <a:off x="3520131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4"/>
            <p:cNvSpPr/>
            <p:nvPr/>
          </p:nvSpPr>
          <p:spPr>
            <a:xfrm>
              <a:off x="3520131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5"/>
            <p:cNvSpPr/>
            <p:nvPr/>
          </p:nvSpPr>
          <p:spPr>
            <a:xfrm>
              <a:off x="3603900" y="521401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6"/>
            <p:cNvSpPr/>
            <p:nvPr/>
          </p:nvSpPr>
          <p:spPr>
            <a:xfrm>
              <a:off x="3603900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7"/>
            <p:cNvSpPr/>
            <p:nvPr/>
          </p:nvSpPr>
          <p:spPr>
            <a:xfrm>
              <a:off x="3603900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68"/>
            <p:cNvSpPr/>
            <p:nvPr/>
          </p:nvSpPr>
          <p:spPr>
            <a:xfrm>
              <a:off x="3521154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69"/>
            <p:cNvSpPr/>
            <p:nvPr/>
          </p:nvSpPr>
          <p:spPr>
            <a:xfrm>
              <a:off x="3521154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0"/>
            <p:cNvSpPr/>
            <p:nvPr/>
          </p:nvSpPr>
          <p:spPr>
            <a:xfrm>
              <a:off x="3521154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1"/>
            <p:cNvSpPr/>
            <p:nvPr/>
          </p:nvSpPr>
          <p:spPr>
            <a:xfrm>
              <a:off x="1827414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2"/>
            <p:cNvSpPr/>
            <p:nvPr/>
          </p:nvSpPr>
          <p:spPr>
            <a:xfrm>
              <a:off x="1827414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3"/>
            <p:cNvSpPr/>
            <p:nvPr/>
          </p:nvSpPr>
          <p:spPr>
            <a:xfrm>
              <a:off x="1837630" y="44396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4"/>
            <p:cNvSpPr/>
            <p:nvPr/>
          </p:nvSpPr>
          <p:spPr>
            <a:xfrm>
              <a:off x="1837630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5"/>
            <p:cNvSpPr/>
            <p:nvPr/>
          </p:nvSpPr>
          <p:spPr>
            <a:xfrm>
              <a:off x="1837630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6"/>
            <p:cNvSpPr/>
            <p:nvPr/>
          </p:nvSpPr>
          <p:spPr>
            <a:xfrm>
              <a:off x="1830479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7"/>
            <p:cNvSpPr/>
            <p:nvPr/>
          </p:nvSpPr>
          <p:spPr>
            <a:xfrm>
              <a:off x="1830479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78"/>
            <p:cNvSpPr/>
            <p:nvPr/>
          </p:nvSpPr>
          <p:spPr>
            <a:xfrm>
              <a:off x="1810048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79"/>
            <p:cNvSpPr/>
            <p:nvPr/>
          </p:nvSpPr>
          <p:spPr>
            <a:xfrm>
              <a:off x="1810048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0"/>
            <p:cNvSpPr/>
            <p:nvPr/>
          </p:nvSpPr>
          <p:spPr>
            <a:xfrm>
              <a:off x="1849888" y="415619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1"/>
            <p:cNvSpPr/>
            <p:nvPr/>
          </p:nvSpPr>
          <p:spPr>
            <a:xfrm>
              <a:off x="1849888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2"/>
            <p:cNvSpPr/>
            <p:nvPr/>
          </p:nvSpPr>
          <p:spPr>
            <a:xfrm>
              <a:off x="1849888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3"/>
            <p:cNvSpPr/>
            <p:nvPr/>
          </p:nvSpPr>
          <p:spPr>
            <a:xfrm>
              <a:off x="2001079" y="36316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4"/>
            <p:cNvSpPr/>
            <p:nvPr/>
          </p:nvSpPr>
          <p:spPr>
            <a:xfrm>
              <a:off x="2001079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5"/>
            <p:cNvSpPr/>
            <p:nvPr/>
          </p:nvSpPr>
          <p:spPr>
            <a:xfrm>
              <a:off x="2001079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6"/>
            <p:cNvSpPr/>
            <p:nvPr/>
          </p:nvSpPr>
          <p:spPr>
            <a:xfrm>
              <a:off x="2019468" y="443916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7"/>
            <p:cNvSpPr/>
            <p:nvPr/>
          </p:nvSpPr>
          <p:spPr>
            <a:xfrm>
              <a:off x="2019468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88"/>
            <p:cNvSpPr/>
            <p:nvPr/>
          </p:nvSpPr>
          <p:spPr>
            <a:xfrm>
              <a:off x="2019468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89"/>
            <p:cNvSpPr/>
            <p:nvPr/>
          </p:nvSpPr>
          <p:spPr>
            <a:xfrm>
              <a:off x="1983712" y="4222081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0"/>
            <p:cNvSpPr/>
            <p:nvPr/>
          </p:nvSpPr>
          <p:spPr>
            <a:xfrm>
              <a:off x="1983712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1"/>
            <p:cNvSpPr/>
            <p:nvPr/>
          </p:nvSpPr>
          <p:spPr>
            <a:xfrm>
              <a:off x="1983712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2"/>
            <p:cNvSpPr/>
            <p:nvPr/>
          </p:nvSpPr>
          <p:spPr>
            <a:xfrm>
              <a:off x="2011295" y="411890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3"/>
            <p:cNvSpPr/>
            <p:nvPr/>
          </p:nvSpPr>
          <p:spPr>
            <a:xfrm>
              <a:off x="2011295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4"/>
            <p:cNvSpPr/>
            <p:nvPr/>
          </p:nvSpPr>
          <p:spPr>
            <a:xfrm>
              <a:off x="2011295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5"/>
            <p:cNvSpPr/>
            <p:nvPr/>
          </p:nvSpPr>
          <p:spPr>
            <a:xfrm>
              <a:off x="1983712" y="37092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6"/>
            <p:cNvSpPr/>
            <p:nvPr/>
          </p:nvSpPr>
          <p:spPr>
            <a:xfrm>
              <a:off x="1983712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7"/>
            <p:cNvSpPr/>
            <p:nvPr/>
          </p:nvSpPr>
          <p:spPr>
            <a:xfrm>
              <a:off x="1983712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298"/>
            <p:cNvSpPr/>
            <p:nvPr/>
          </p:nvSpPr>
          <p:spPr>
            <a:xfrm>
              <a:off x="2002100" y="466799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299"/>
            <p:cNvSpPr/>
            <p:nvPr/>
          </p:nvSpPr>
          <p:spPr>
            <a:xfrm>
              <a:off x="2002100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0"/>
            <p:cNvSpPr/>
            <p:nvPr/>
          </p:nvSpPr>
          <p:spPr>
            <a:xfrm>
              <a:off x="2002100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1"/>
            <p:cNvSpPr/>
            <p:nvPr/>
          </p:nvSpPr>
          <p:spPr>
            <a:xfrm>
              <a:off x="2011295" y="481662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2"/>
            <p:cNvSpPr/>
            <p:nvPr/>
          </p:nvSpPr>
          <p:spPr>
            <a:xfrm>
              <a:off x="2011295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3"/>
            <p:cNvSpPr/>
            <p:nvPr/>
          </p:nvSpPr>
          <p:spPr>
            <a:xfrm>
              <a:off x="2011295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4"/>
            <p:cNvSpPr/>
            <p:nvPr/>
          </p:nvSpPr>
          <p:spPr>
            <a:xfrm>
              <a:off x="1984734" y="468229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5"/>
            <p:cNvSpPr/>
            <p:nvPr/>
          </p:nvSpPr>
          <p:spPr>
            <a:xfrm>
              <a:off x="1984734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6"/>
            <p:cNvSpPr/>
            <p:nvPr/>
          </p:nvSpPr>
          <p:spPr>
            <a:xfrm>
              <a:off x="1984734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7"/>
            <p:cNvSpPr/>
            <p:nvPr/>
          </p:nvSpPr>
          <p:spPr>
            <a:xfrm>
              <a:off x="1993928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08"/>
            <p:cNvSpPr/>
            <p:nvPr/>
          </p:nvSpPr>
          <p:spPr>
            <a:xfrm>
              <a:off x="1993928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09"/>
            <p:cNvSpPr/>
            <p:nvPr/>
          </p:nvSpPr>
          <p:spPr>
            <a:xfrm>
              <a:off x="1993928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0"/>
            <p:cNvSpPr/>
            <p:nvPr/>
          </p:nvSpPr>
          <p:spPr>
            <a:xfrm>
              <a:off x="1996992" y="447134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1"/>
            <p:cNvSpPr/>
            <p:nvPr/>
          </p:nvSpPr>
          <p:spPr>
            <a:xfrm>
              <a:off x="1996992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2"/>
            <p:cNvSpPr/>
            <p:nvPr/>
          </p:nvSpPr>
          <p:spPr>
            <a:xfrm>
              <a:off x="1996992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3"/>
            <p:cNvSpPr/>
            <p:nvPr/>
          </p:nvSpPr>
          <p:spPr>
            <a:xfrm>
              <a:off x="1979626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4"/>
            <p:cNvSpPr/>
            <p:nvPr/>
          </p:nvSpPr>
          <p:spPr>
            <a:xfrm>
              <a:off x="1979626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5"/>
            <p:cNvSpPr/>
            <p:nvPr/>
          </p:nvSpPr>
          <p:spPr>
            <a:xfrm>
              <a:off x="1979626" y="419654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6"/>
            <p:cNvSpPr/>
            <p:nvPr/>
          </p:nvSpPr>
          <p:spPr>
            <a:xfrm>
              <a:off x="1992907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7"/>
            <p:cNvSpPr/>
            <p:nvPr/>
          </p:nvSpPr>
          <p:spPr>
            <a:xfrm>
              <a:off x="1992907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18"/>
            <p:cNvSpPr/>
            <p:nvPr/>
          </p:nvSpPr>
          <p:spPr>
            <a:xfrm>
              <a:off x="1992907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19"/>
            <p:cNvSpPr/>
            <p:nvPr/>
          </p:nvSpPr>
          <p:spPr>
            <a:xfrm>
              <a:off x="1990863" y="401113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0"/>
            <p:cNvSpPr/>
            <p:nvPr/>
          </p:nvSpPr>
          <p:spPr>
            <a:xfrm>
              <a:off x="1990863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1"/>
            <p:cNvSpPr/>
            <p:nvPr/>
          </p:nvSpPr>
          <p:spPr>
            <a:xfrm>
              <a:off x="1990863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2"/>
            <p:cNvSpPr/>
            <p:nvPr/>
          </p:nvSpPr>
          <p:spPr>
            <a:xfrm>
              <a:off x="1783486" y="459546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3"/>
            <p:cNvSpPr/>
            <p:nvPr/>
          </p:nvSpPr>
          <p:spPr>
            <a:xfrm>
              <a:off x="1783486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4"/>
            <p:cNvSpPr/>
            <p:nvPr/>
          </p:nvSpPr>
          <p:spPr>
            <a:xfrm>
              <a:off x="1783486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5"/>
            <p:cNvSpPr/>
            <p:nvPr/>
          </p:nvSpPr>
          <p:spPr>
            <a:xfrm>
              <a:off x="1761012" y="43206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6"/>
            <p:cNvSpPr/>
            <p:nvPr/>
          </p:nvSpPr>
          <p:spPr>
            <a:xfrm>
              <a:off x="1761012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7"/>
            <p:cNvSpPr/>
            <p:nvPr/>
          </p:nvSpPr>
          <p:spPr>
            <a:xfrm>
              <a:off x="1761012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28"/>
            <p:cNvSpPr/>
            <p:nvPr/>
          </p:nvSpPr>
          <p:spPr>
            <a:xfrm>
              <a:off x="1811069" y="410153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29"/>
            <p:cNvSpPr/>
            <p:nvPr/>
          </p:nvSpPr>
          <p:spPr>
            <a:xfrm>
              <a:off x="1811069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0"/>
            <p:cNvSpPr/>
            <p:nvPr/>
          </p:nvSpPr>
          <p:spPr>
            <a:xfrm>
              <a:off x="1811069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1"/>
            <p:cNvSpPr/>
            <p:nvPr/>
          </p:nvSpPr>
          <p:spPr>
            <a:xfrm>
              <a:off x="1795746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2"/>
            <p:cNvSpPr/>
            <p:nvPr/>
          </p:nvSpPr>
          <p:spPr>
            <a:xfrm>
              <a:off x="1795746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3"/>
            <p:cNvSpPr/>
            <p:nvPr/>
          </p:nvSpPr>
          <p:spPr>
            <a:xfrm>
              <a:off x="1828435" y="399223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4"/>
            <p:cNvSpPr/>
            <p:nvPr/>
          </p:nvSpPr>
          <p:spPr>
            <a:xfrm>
              <a:off x="1828435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5"/>
            <p:cNvSpPr/>
            <p:nvPr/>
          </p:nvSpPr>
          <p:spPr>
            <a:xfrm>
              <a:off x="1828435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6"/>
            <p:cNvSpPr/>
            <p:nvPr/>
          </p:nvSpPr>
          <p:spPr>
            <a:xfrm>
              <a:off x="1507666" y="285115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7"/>
            <p:cNvSpPr/>
            <p:nvPr/>
          </p:nvSpPr>
          <p:spPr>
            <a:xfrm>
              <a:off x="1507666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38"/>
            <p:cNvSpPr/>
            <p:nvPr/>
          </p:nvSpPr>
          <p:spPr>
            <a:xfrm>
              <a:off x="1507666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39"/>
            <p:cNvSpPr/>
            <p:nvPr/>
          </p:nvSpPr>
          <p:spPr>
            <a:xfrm>
              <a:off x="1473955" y="32178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0"/>
            <p:cNvSpPr/>
            <p:nvPr/>
          </p:nvSpPr>
          <p:spPr>
            <a:xfrm>
              <a:off x="1473955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1"/>
            <p:cNvSpPr/>
            <p:nvPr/>
          </p:nvSpPr>
          <p:spPr>
            <a:xfrm>
              <a:off x="1473955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2"/>
            <p:cNvSpPr/>
            <p:nvPr/>
          </p:nvSpPr>
          <p:spPr>
            <a:xfrm>
              <a:off x="1486215" y="354683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3"/>
            <p:cNvSpPr/>
            <p:nvPr/>
          </p:nvSpPr>
          <p:spPr>
            <a:xfrm>
              <a:off x="1486215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4"/>
            <p:cNvSpPr/>
            <p:nvPr/>
          </p:nvSpPr>
          <p:spPr>
            <a:xfrm>
              <a:off x="1486215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5"/>
            <p:cNvSpPr/>
            <p:nvPr/>
          </p:nvSpPr>
          <p:spPr>
            <a:xfrm>
              <a:off x="1493365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6"/>
            <p:cNvSpPr/>
            <p:nvPr/>
          </p:nvSpPr>
          <p:spPr>
            <a:xfrm>
              <a:off x="1493365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7"/>
            <p:cNvSpPr/>
            <p:nvPr/>
          </p:nvSpPr>
          <p:spPr>
            <a:xfrm>
              <a:off x="1493365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48"/>
            <p:cNvSpPr/>
            <p:nvPr/>
          </p:nvSpPr>
          <p:spPr>
            <a:xfrm>
              <a:off x="1497452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49"/>
            <p:cNvSpPr/>
            <p:nvPr/>
          </p:nvSpPr>
          <p:spPr>
            <a:xfrm>
              <a:off x="1497452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0"/>
            <p:cNvSpPr/>
            <p:nvPr/>
          </p:nvSpPr>
          <p:spPr>
            <a:xfrm>
              <a:off x="1497452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1"/>
            <p:cNvSpPr/>
            <p:nvPr/>
          </p:nvSpPr>
          <p:spPr>
            <a:xfrm>
              <a:off x="1518905" y="399836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2"/>
            <p:cNvSpPr/>
            <p:nvPr/>
          </p:nvSpPr>
          <p:spPr>
            <a:xfrm>
              <a:off x="1518905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3"/>
            <p:cNvSpPr/>
            <p:nvPr/>
          </p:nvSpPr>
          <p:spPr>
            <a:xfrm>
              <a:off x="1518905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4"/>
            <p:cNvSpPr/>
            <p:nvPr/>
          </p:nvSpPr>
          <p:spPr>
            <a:xfrm>
              <a:off x="1472934" y="414035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5"/>
            <p:cNvSpPr/>
            <p:nvPr/>
          </p:nvSpPr>
          <p:spPr>
            <a:xfrm>
              <a:off x="1472934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6"/>
            <p:cNvSpPr/>
            <p:nvPr/>
          </p:nvSpPr>
          <p:spPr>
            <a:xfrm>
              <a:off x="1472933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7"/>
            <p:cNvSpPr/>
            <p:nvPr/>
          </p:nvSpPr>
          <p:spPr>
            <a:xfrm>
              <a:off x="1506645" y="416130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58"/>
            <p:cNvSpPr/>
            <p:nvPr/>
          </p:nvSpPr>
          <p:spPr>
            <a:xfrm>
              <a:off x="1506645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59"/>
            <p:cNvSpPr/>
            <p:nvPr/>
          </p:nvSpPr>
          <p:spPr>
            <a:xfrm>
              <a:off x="1506645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0"/>
            <p:cNvSpPr/>
            <p:nvPr/>
          </p:nvSpPr>
          <p:spPr>
            <a:xfrm>
              <a:off x="1543422" y="286136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1"/>
            <p:cNvSpPr/>
            <p:nvPr/>
          </p:nvSpPr>
          <p:spPr>
            <a:xfrm>
              <a:off x="1543422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2"/>
            <p:cNvSpPr/>
            <p:nvPr/>
          </p:nvSpPr>
          <p:spPr>
            <a:xfrm>
              <a:off x="1543422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3"/>
            <p:cNvSpPr/>
            <p:nvPr/>
          </p:nvSpPr>
          <p:spPr>
            <a:xfrm>
              <a:off x="1530140" y="287158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4"/>
            <p:cNvSpPr/>
            <p:nvPr/>
          </p:nvSpPr>
          <p:spPr>
            <a:xfrm>
              <a:off x="1530140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5"/>
            <p:cNvSpPr/>
            <p:nvPr/>
          </p:nvSpPr>
          <p:spPr>
            <a:xfrm>
              <a:off x="1530140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6"/>
            <p:cNvSpPr/>
            <p:nvPr/>
          </p:nvSpPr>
          <p:spPr>
            <a:xfrm>
              <a:off x="1483149" y="47226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7"/>
            <p:cNvSpPr/>
            <p:nvPr/>
          </p:nvSpPr>
          <p:spPr>
            <a:xfrm>
              <a:off x="1483149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68"/>
            <p:cNvSpPr/>
            <p:nvPr/>
          </p:nvSpPr>
          <p:spPr>
            <a:xfrm>
              <a:off x="1483149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69"/>
            <p:cNvSpPr/>
            <p:nvPr/>
          </p:nvSpPr>
          <p:spPr>
            <a:xfrm>
              <a:off x="1486215" y="324700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0"/>
            <p:cNvSpPr/>
            <p:nvPr/>
          </p:nvSpPr>
          <p:spPr>
            <a:xfrm>
              <a:off x="1486215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1"/>
            <p:cNvSpPr/>
            <p:nvPr/>
          </p:nvSpPr>
          <p:spPr>
            <a:xfrm>
              <a:off x="1486215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2"/>
            <p:cNvSpPr/>
            <p:nvPr/>
          </p:nvSpPr>
          <p:spPr>
            <a:xfrm>
              <a:off x="1470891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3"/>
            <p:cNvSpPr/>
            <p:nvPr/>
          </p:nvSpPr>
          <p:spPr>
            <a:xfrm>
              <a:off x="1470891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4"/>
            <p:cNvSpPr/>
            <p:nvPr/>
          </p:nvSpPr>
          <p:spPr>
            <a:xfrm>
              <a:off x="1470891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5"/>
            <p:cNvSpPr/>
            <p:nvPr/>
          </p:nvSpPr>
          <p:spPr>
            <a:xfrm>
              <a:off x="1463740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6"/>
            <p:cNvSpPr/>
            <p:nvPr/>
          </p:nvSpPr>
          <p:spPr>
            <a:xfrm>
              <a:off x="1463740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7"/>
            <p:cNvSpPr/>
            <p:nvPr/>
          </p:nvSpPr>
          <p:spPr>
            <a:xfrm>
              <a:off x="1463740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78"/>
            <p:cNvSpPr/>
            <p:nvPr/>
          </p:nvSpPr>
          <p:spPr>
            <a:xfrm>
              <a:off x="1519926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79"/>
            <p:cNvSpPr/>
            <p:nvPr/>
          </p:nvSpPr>
          <p:spPr>
            <a:xfrm>
              <a:off x="1519926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0"/>
            <p:cNvSpPr/>
            <p:nvPr/>
          </p:nvSpPr>
          <p:spPr>
            <a:xfrm>
              <a:off x="1519926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1"/>
            <p:cNvSpPr/>
            <p:nvPr/>
          </p:nvSpPr>
          <p:spPr>
            <a:xfrm>
              <a:off x="1530140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2"/>
            <p:cNvSpPr/>
            <p:nvPr/>
          </p:nvSpPr>
          <p:spPr>
            <a:xfrm>
              <a:off x="1530140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3"/>
            <p:cNvSpPr/>
            <p:nvPr/>
          </p:nvSpPr>
          <p:spPr>
            <a:xfrm>
              <a:off x="1530140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4"/>
            <p:cNvSpPr/>
            <p:nvPr/>
          </p:nvSpPr>
          <p:spPr>
            <a:xfrm>
              <a:off x="1495407" y="400806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5"/>
            <p:cNvSpPr/>
            <p:nvPr/>
          </p:nvSpPr>
          <p:spPr>
            <a:xfrm>
              <a:off x="1495407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6"/>
            <p:cNvSpPr/>
            <p:nvPr/>
          </p:nvSpPr>
          <p:spPr>
            <a:xfrm>
              <a:off x="1495407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7"/>
            <p:cNvSpPr/>
            <p:nvPr/>
          </p:nvSpPr>
          <p:spPr>
            <a:xfrm>
              <a:off x="1478041" y="38093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88"/>
            <p:cNvSpPr/>
            <p:nvPr/>
          </p:nvSpPr>
          <p:spPr>
            <a:xfrm>
              <a:off x="1478041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89"/>
            <p:cNvSpPr/>
            <p:nvPr/>
          </p:nvSpPr>
          <p:spPr>
            <a:xfrm>
              <a:off x="1478041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0"/>
            <p:cNvSpPr/>
            <p:nvPr/>
          </p:nvSpPr>
          <p:spPr>
            <a:xfrm>
              <a:off x="1875429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1"/>
            <p:cNvSpPr/>
            <p:nvPr/>
          </p:nvSpPr>
          <p:spPr>
            <a:xfrm>
              <a:off x="1875429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2"/>
            <p:cNvSpPr/>
            <p:nvPr/>
          </p:nvSpPr>
          <p:spPr>
            <a:xfrm>
              <a:off x="1847842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3"/>
            <p:cNvSpPr/>
            <p:nvPr/>
          </p:nvSpPr>
          <p:spPr>
            <a:xfrm>
              <a:off x="1847842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4"/>
            <p:cNvSpPr/>
            <p:nvPr/>
          </p:nvSpPr>
          <p:spPr>
            <a:xfrm>
              <a:off x="1851934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5"/>
            <p:cNvSpPr/>
            <p:nvPr/>
          </p:nvSpPr>
          <p:spPr>
            <a:xfrm>
              <a:off x="1851934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6"/>
            <p:cNvSpPr/>
            <p:nvPr/>
          </p:nvSpPr>
          <p:spPr>
            <a:xfrm>
              <a:off x="1869300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7"/>
            <p:cNvSpPr/>
            <p:nvPr/>
          </p:nvSpPr>
          <p:spPr>
            <a:xfrm>
              <a:off x="1869300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398"/>
            <p:cNvSpPr/>
            <p:nvPr/>
          </p:nvSpPr>
          <p:spPr>
            <a:xfrm>
              <a:off x="1859078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399"/>
            <p:cNvSpPr/>
            <p:nvPr/>
          </p:nvSpPr>
          <p:spPr>
            <a:xfrm>
              <a:off x="1859078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0"/>
            <p:cNvSpPr/>
            <p:nvPr/>
          </p:nvSpPr>
          <p:spPr>
            <a:xfrm>
              <a:off x="1863165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1"/>
            <p:cNvSpPr/>
            <p:nvPr/>
          </p:nvSpPr>
          <p:spPr>
            <a:xfrm>
              <a:off x="1863165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2"/>
            <p:cNvSpPr/>
            <p:nvPr/>
          </p:nvSpPr>
          <p:spPr>
            <a:xfrm>
              <a:off x="1847842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38"/>
                  </a:lnTo>
                  <a:lnTo>
                    <a:pt x="7726" y="7586"/>
                  </a:lnTo>
                  <a:lnTo>
                    <a:pt x="2067" y="15789"/>
                  </a:lnTo>
                  <a:lnTo>
                    <a:pt x="0" y="25793"/>
                  </a:lnTo>
                  <a:lnTo>
                    <a:pt x="2067" y="36091"/>
                  </a:lnTo>
                  <a:lnTo>
                    <a:pt x="7726" y="44445"/>
                  </a:lnTo>
                  <a:lnTo>
                    <a:pt x="16164" y="50048"/>
                  </a:lnTo>
                  <a:lnTo>
                    <a:pt x="26568" y="52095"/>
                  </a:lnTo>
                  <a:lnTo>
                    <a:pt x="36964" y="50048"/>
                  </a:lnTo>
                  <a:lnTo>
                    <a:pt x="45399" y="44445"/>
                  </a:lnTo>
                  <a:lnTo>
                    <a:pt x="51057" y="36091"/>
                  </a:lnTo>
                  <a:lnTo>
                    <a:pt x="53124" y="25793"/>
                  </a:lnTo>
                  <a:lnTo>
                    <a:pt x="51057" y="15789"/>
                  </a:lnTo>
                  <a:lnTo>
                    <a:pt x="45399" y="7586"/>
                  </a:lnTo>
                  <a:lnTo>
                    <a:pt x="36964" y="2038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3"/>
            <p:cNvSpPr/>
            <p:nvPr/>
          </p:nvSpPr>
          <p:spPr>
            <a:xfrm>
              <a:off x="1847842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5793"/>
                  </a:moveTo>
                  <a:lnTo>
                    <a:pt x="51057" y="36091"/>
                  </a:lnTo>
                  <a:lnTo>
                    <a:pt x="45399" y="44445"/>
                  </a:lnTo>
                  <a:lnTo>
                    <a:pt x="36964" y="50048"/>
                  </a:lnTo>
                  <a:lnTo>
                    <a:pt x="26568" y="52095"/>
                  </a:lnTo>
                  <a:lnTo>
                    <a:pt x="16164" y="50048"/>
                  </a:lnTo>
                  <a:lnTo>
                    <a:pt x="7726" y="44445"/>
                  </a:lnTo>
                  <a:lnTo>
                    <a:pt x="2067" y="36091"/>
                  </a:lnTo>
                  <a:lnTo>
                    <a:pt x="0" y="25793"/>
                  </a:lnTo>
                  <a:lnTo>
                    <a:pt x="2067" y="15789"/>
                  </a:lnTo>
                  <a:lnTo>
                    <a:pt x="7726" y="7586"/>
                  </a:lnTo>
                  <a:lnTo>
                    <a:pt x="16164" y="2038"/>
                  </a:lnTo>
                  <a:lnTo>
                    <a:pt x="26568" y="0"/>
                  </a:lnTo>
                  <a:lnTo>
                    <a:pt x="36964" y="2038"/>
                  </a:lnTo>
                  <a:lnTo>
                    <a:pt x="45399" y="7586"/>
                  </a:lnTo>
                  <a:lnTo>
                    <a:pt x="51057" y="15789"/>
                  </a:lnTo>
                  <a:lnTo>
                    <a:pt x="53124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4"/>
            <p:cNvSpPr/>
            <p:nvPr/>
          </p:nvSpPr>
          <p:spPr>
            <a:xfrm>
              <a:off x="1844778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5"/>
            <p:cNvSpPr/>
            <p:nvPr/>
          </p:nvSpPr>
          <p:spPr>
            <a:xfrm>
              <a:off x="1844778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6"/>
            <p:cNvSpPr/>
            <p:nvPr/>
          </p:nvSpPr>
          <p:spPr>
            <a:xfrm>
              <a:off x="1870323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7"/>
            <p:cNvSpPr/>
            <p:nvPr/>
          </p:nvSpPr>
          <p:spPr>
            <a:xfrm>
              <a:off x="1870323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08"/>
            <p:cNvSpPr/>
            <p:nvPr/>
          </p:nvSpPr>
          <p:spPr>
            <a:xfrm>
              <a:off x="1853978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09"/>
            <p:cNvSpPr/>
            <p:nvPr/>
          </p:nvSpPr>
          <p:spPr>
            <a:xfrm>
              <a:off x="1853978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0"/>
            <p:cNvSpPr/>
            <p:nvPr/>
          </p:nvSpPr>
          <p:spPr>
            <a:xfrm>
              <a:off x="1854999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138"/>
                  </a:lnTo>
                  <a:lnTo>
                    <a:pt x="8054" y="7915"/>
                  </a:lnTo>
                  <a:lnTo>
                    <a:pt x="2166" y="16373"/>
                  </a:lnTo>
                  <a:lnTo>
                    <a:pt x="0" y="26555"/>
                  </a:lnTo>
                  <a:lnTo>
                    <a:pt x="2166" y="36737"/>
                  </a:lnTo>
                  <a:lnTo>
                    <a:pt x="8054" y="45196"/>
                  </a:lnTo>
                  <a:lnTo>
                    <a:pt x="16748" y="50973"/>
                  </a:lnTo>
                  <a:lnTo>
                    <a:pt x="27330" y="53111"/>
                  </a:lnTo>
                  <a:lnTo>
                    <a:pt x="37611" y="50973"/>
                  </a:lnTo>
                  <a:lnTo>
                    <a:pt x="46150" y="45196"/>
                  </a:lnTo>
                  <a:lnTo>
                    <a:pt x="51981" y="36737"/>
                  </a:lnTo>
                  <a:lnTo>
                    <a:pt x="54140" y="26555"/>
                  </a:lnTo>
                  <a:lnTo>
                    <a:pt x="51981" y="16373"/>
                  </a:lnTo>
                  <a:lnTo>
                    <a:pt x="46150" y="7915"/>
                  </a:lnTo>
                  <a:lnTo>
                    <a:pt x="37611" y="21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1"/>
            <p:cNvSpPr/>
            <p:nvPr/>
          </p:nvSpPr>
          <p:spPr>
            <a:xfrm>
              <a:off x="1854999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555"/>
                  </a:moveTo>
                  <a:lnTo>
                    <a:pt x="51981" y="36737"/>
                  </a:lnTo>
                  <a:lnTo>
                    <a:pt x="46150" y="45196"/>
                  </a:lnTo>
                  <a:lnTo>
                    <a:pt x="37611" y="50973"/>
                  </a:lnTo>
                  <a:lnTo>
                    <a:pt x="27330" y="53111"/>
                  </a:lnTo>
                  <a:lnTo>
                    <a:pt x="16748" y="50973"/>
                  </a:lnTo>
                  <a:lnTo>
                    <a:pt x="8054" y="45196"/>
                  </a:lnTo>
                  <a:lnTo>
                    <a:pt x="2166" y="36737"/>
                  </a:lnTo>
                  <a:lnTo>
                    <a:pt x="0" y="26555"/>
                  </a:lnTo>
                  <a:lnTo>
                    <a:pt x="2166" y="16373"/>
                  </a:lnTo>
                  <a:lnTo>
                    <a:pt x="8054" y="7915"/>
                  </a:lnTo>
                  <a:lnTo>
                    <a:pt x="16748" y="2138"/>
                  </a:lnTo>
                  <a:lnTo>
                    <a:pt x="27330" y="0"/>
                  </a:lnTo>
                  <a:lnTo>
                    <a:pt x="37611" y="2138"/>
                  </a:lnTo>
                  <a:lnTo>
                    <a:pt x="46150" y="7915"/>
                  </a:lnTo>
                  <a:lnTo>
                    <a:pt x="51981" y="16373"/>
                  </a:lnTo>
                  <a:lnTo>
                    <a:pt x="54140" y="265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2"/>
            <p:cNvSpPr/>
            <p:nvPr/>
          </p:nvSpPr>
          <p:spPr>
            <a:xfrm>
              <a:off x="1819238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822" y="0"/>
                  </a:moveTo>
                  <a:lnTo>
                    <a:pt x="16437" y="2079"/>
                  </a:lnTo>
                  <a:lnTo>
                    <a:pt x="7905" y="7735"/>
                  </a:lnTo>
                  <a:lnTo>
                    <a:pt x="2126" y="16100"/>
                  </a:lnTo>
                  <a:lnTo>
                    <a:pt x="0" y="26301"/>
                  </a:lnTo>
                  <a:lnTo>
                    <a:pt x="2126" y="36804"/>
                  </a:lnTo>
                  <a:lnTo>
                    <a:pt x="7905" y="45323"/>
                  </a:lnTo>
                  <a:lnTo>
                    <a:pt x="16437" y="51036"/>
                  </a:lnTo>
                  <a:lnTo>
                    <a:pt x="26822" y="53124"/>
                  </a:lnTo>
                  <a:lnTo>
                    <a:pt x="36906" y="51036"/>
                  </a:lnTo>
                  <a:lnTo>
                    <a:pt x="45283" y="45323"/>
                  </a:lnTo>
                  <a:lnTo>
                    <a:pt x="51005" y="36804"/>
                  </a:lnTo>
                  <a:lnTo>
                    <a:pt x="53124" y="26301"/>
                  </a:lnTo>
                  <a:lnTo>
                    <a:pt x="51005" y="16100"/>
                  </a:lnTo>
                  <a:lnTo>
                    <a:pt x="45283" y="7735"/>
                  </a:lnTo>
                  <a:lnTo>
                    <a:pt x="36906" y="2079"/>
                  </a:lnTo>
                  <a:lnTo>
                    <a:pt x="268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3"/>
            <p:cNvSpPr/>
            <p:nvPr/>
          </p:nvSpPr>
          <p:spPr>
            <a:xfrm>
              <a:off x="1819238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05" y="36804"/>
                  </a:lnTo>
                  <a:lnTo>
                    <a:pt x="45283" y="45323"/>
                  </a:lnTo>
                  <a:lnTo>
                    <a:pt x="36906" y="51036"/>
                  </a:lnTo>
                  <a:lnTo>
                    <a:pt x="26822" y="53124"/>
                  </a:lnTo>
                  <a:lnTo>
                    <a:pt x="16437" y="51036"/>
                  </a:lnTo>
                  <a:lnTo>
                    <a:pt x="7905" y="45323"/>
                  </a:lnTo>
                  <a:lnTo>
                    <a:pt x="2126" y="36804"/>
                  </a:lnTo>
                  <a:lnTo>
                    <a:pt x="0" y="26301"/>
                  </a:lnTo>
                  <a:lnTo>
                    <a:pt x="2126" y="16100"/>
                  </a:lnTo>
                  <a:lnTo>
                    <a:pt x="7905" y="7735"/>
                  </a:lnTo>
                  <a:lnTo>
                    <a:pt x="16437" y="2079"/>
                  </a:lnTo>
                  <a:lnTo>
                    <a:pt x="26822" y="0"/>
                  </a:lnTo>
                  <a:lnTo>
                    <a:pt x="36906" y="2079"/>
                  </a:lnTo>
                  <a:lnTo>
                    <a:pt x="45283" y="7735"/>
                  </a:lnTo>
                  <a:lnTo>
                    <a:pt x="51005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4"/>
            <p:cNvSpPr/>
            <p:nvPr/>
          </p:nvSpPr>
          <p:spPr>
            <a:xfrm>
              <a:off x="1830481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5"/>
            <p:cNvSpPr/>
            <p:nvPr/>
          </p:nvSpPr>
          <p:spPr>
            <a:xfrm>
              <a:off x="1830481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6"/>
            <p:cNvSpPr/>
            <p:nvPr/>
          </p:nvSpPr>
          <p:spPr>
            <a:xfrm>
              <a:off x="1890753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7"/>
            <p:cNvSpPr/>
            <p:nvPr/>
          </p:nvSpPr>
          <p:spPr>
            <a:xfrm>
              <a:off x="1890753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18"/>
            <p:cNvSpPr/>
            <p:nvPr/>
          </p:nvSpPr>
          <p:spPr>
            <a:xfrm>
              <a:off x="1861123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19"/>
            <p:cNvSpPr/>
            <p:nvPr/>
          </p:nvSpPr>
          <p:spPr>
            <a:xfrm>
              <a:off x="1861123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0"/>
            <p:cNvSpPr/>
            <p:nvPr/>
          </p:nvSpPr>
          <p:spPr>
            <a:xfrm>
              <a:off x="1846820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1"/>
            <p:cNvSpPr/>
            <p:nvPr/>
          </p:nvSpPr>
          <p:spPr>
            <a:xfrm>
              <a:off x="1846820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2"/>
            <p:cNvSpPr/>
            <p:nvPr/>
          </p:nvSpPr>
          <p:spPr>
            <a:xfrm>
              <a:off x="1862144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584"/>
                  </a:lnTo>
                  <a:lnTo>
                    <a:pt x="7726" y="45127"/>
                  </a:lnTo>
                  <a:lnTo>
                    <a:pt x="16164" y="50963"/>
                  </a:lnTo>
                  <a:lnTo>
                    <a:pt x="26568" y="53124"/>
                  </a:lnTo>
                  <a:lnTo>
                    <a:pt x="36964" y="50963"/>
                  </a:lnTo>
                  <a:lnTo>
                    <a:pt x="45399" y="45127"/>
                  </a:lnTo>
                  <a:lnTo>
                    <a:pt x="51057" y="3658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3"/>
            <p:cNvSpPr/>
            <p:nvPr/>
          </p:nvSpPr>
          <p:spPr>
            <a:xfrm>
              <a:off x="1862144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584"/>
                  </a:lnTo>
                  <a:lnTo>
                    <a:pt x="45399" y="45127"/>
                  </a:lnTo>
                  <a:lnTo>
                    <a:pt x="36964" y="50963"/>
                  </a:lnTo>
                  <a:lnTo>
                    <a:pt x="26568" y="53124"/>
                  </a:lnTo>
                  <a:lnTo>
                    <a:pt x="16164" y="50963"/>
                  </a:lnTo>
                  <a:lnTo>
                    <a:pt x="7726" y="45127"/>
                  </a:lnTo>
                  <a:lnTo>
                    <a:pt x="2067" y="3658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4"/>
            <p:cNvSpPr/>
            <p:nvPr/>
          </p:nvSpPr>
          <p:spPr>
            <a:xfrm>
              <a:off x="2184961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5"/>
            <p:cNvSpPr/>
            <p:nvPr/>
          </p:nvSpPr>
          <p:spPr>
            <a:xfrm>
              <a:off x="2184961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6"/>
            <p:cNvSpPr/>
            <p:nvPr/>
          </p:nvSpPr>
          <p:spPr>
            <a:xfrm>
              <a:off x="2546591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7"/>
            <p:cNvSpPr/>
            <p:nvPr/>
          </p:nvSpPr>
          <p:spPr>
            <a:xfrm>
              <a:off x="2546591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28"/>
            <p:cNvSpPr/>
            <p:nvPr/>
          </p:nvSpPr>
          <p:spPr>
            <a:xfrm>
              <a:off x="2500615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29"/>
            <p:cNvSpPr/>
            <p:nvPr/>
          </p:nvSpPr>
          <p:spPr>
            <a:xfrm>
              <a:off x="2500615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0"/>
            <p:cNvSpPr/>
            <p:nvPr/>
          </p:nvSpPr>
          <p:spPr>
            <a:xfrm>
              <a:off x="2559865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1"/>
            <p:cNvSpPr/>
            <p:nvPr/>
          </p:nvSpPr>
          <p:spPr>
            <a:xfrm>
              <a:off x="2559865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2"/>
            <p:cNvSpPr/>
            <p:nvPr/>
          </p:nvSpPr>
          <p:spPr>
            <a:xfrm>
              <a:off x="2547612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3"/>
            <p:cNvSpPr/>
            <p:nvPr/>
          </p:nvSpPr>
          <p:spPr>
            <a:xfrm>
              <a:off x="2547612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4"/>
            <p:cNvSpPr/>
            <p:nvPr/>
          </p:nvSpPr>
          <p:spPr>
            <a:xfrm>
              <a:off x="3156460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5"/>
            <p:cNvSpPr/>
            <p:nvPr/>
          </p:nvSpPr>
          <p:spPr>
            <a:xfrm>
              <a:off x="3156460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6"/>
            <p:cNvSpPr/>
            <p:nvPr/>
          </p:nvSpPr>
          <p:spPr>
            <a:xfrm>
              <a:off x="3100165" y="4907834"/>
              <a:ext cx="238243" cy="512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7"/>
            <p:cNvSpPr/>
            <p:nvPr/>
          </p:nvSpPr>
          <p:spPr>
            <a:xfrm>
              <a:off x="3536479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27330" y="0"/>
                  </a:moveTo>
                  <a:lnTo>
                    <a:pt x="16748" y="2038"/>
                  </a:lnTo>
                  <a:lnTo>
                    <a:pt x="8054" y="7586"/>
                  </a:lnTo>
                  <a:lnTo>
                    <a:pt x="2166" y="15789"/>
                  </a:lnTo>
                  <a:lnTo>
                    <a:pt x="0" y="25793"/>
                  </a:lnTo>
                  <a:lnTo>
                    <a:pt x="2166" y="36091"/>
                  </a:lnTo>
                  <a:lnTo>
                    <a:pt x="8054" y="44445"/>
                  </a:lnTo>
                  <a:lnTo>
                    <a:pt x="16748" y="50048"/>
                  </a:lnTo>
                  <a:lnTo>
                    <a:pt x="27330" y="52095"/>
                  </a:lnTo>
                  <a:lnTo>
                    <a:pt x="37611" y="50048"/>
                  </a:lnTo>
                  <a:lnTo>
                    <a:pt x="46150" y="44445"/>
                  </a:lnTo>
                  <a:lnTo>
                    <a:pt x="51981" y="36091"/>
                  </a:lnTo>
                  <a:lnTo>
                    <a:pt x="54140" y="25793"/>
                  </a:lnTo>
                  <a:lnTo>
                    <a:pt x="51981" y="15789"/>
                  </a:lnTo>
                  <a:lnTo>
                    <a:pt x="46150" y="7586"/>
                  </a:lnTo>
                  <a:lnTo>
                    <a:pt x="37611" y="20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38"/>
            <p:cNvSpPr/>
            <p:nvPr/>
          </p:nvSpPr>
          <p:spPr>
            <a:xfrm>
              <a:off x="3536479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54140" y="25793"/>
                  </a:moveTo>
                  <a:lnTo>
                    <a:pt x="51981" y="36091"/>
                  </a:lnTo>
                  <a:lnTo>
                    <a:pt x="46150" y="44445"/>
                  </a:lnTo>
                  <a:lnTo>
                    <a:pt x="37611" y="50048"/>
                  </a:lnTo>
                  <a:lnTo>
                    <a:pt x="27330" y="52095"/>
                  </a:lnTo>
                  <a:lnTo>
                    <a:pt x="16748" y="50048"/>
                  </a:lnTo>
                  <a:lnTo>
                    <a:pt x="8054" y="44445"/>
                  </a:lnTo>
                  <a:lnTo>
                    <a:pt x="2166" y="36091"/>
                  </a:lnTo>
                  <a:lnTo>
                    <a:pt x="0" y="25793"/>
                  </a:lnTo>
                  <a:lnTo>
                    <a:pt x="2166" y="15789"/>
                  </a:lnTo>
                  <a:lnTo>
                    <a:pt x="8054" y="7586"/>
                  </a:lnTo>
                  <a:lnTo>
                    <a:pt x="16748" y="2038"/>
                  </a:lnTo>
                  <a:lnTo>
                    <a:pt x="27330" y="0"/>
                  </a:lnTo>
                  <a:lnTo>
                    <a:pt x="37611" y="2038"/>
                  </a:lnTo>
                  <a:lnTo>
                    <a:pt x="46150" y="7586"/>
                  </a:lnTo>
                  <a:lnTo>
                    <a:pt x="51981" y="15789"/>
                  </a:lnTo>
                  <a:lnTo>
                    <a:pt x="54140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39"/>
            <p:cNvSpPr/>
            <p:nvPr/>
          </p:nvSpPr>
          <p:spPr>
            <a:xfrm>
              <a:off x="3546696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0"/>
            <p:cNvSpPr/>
            <p:nvPr/>
          </p:nvSpPr>
          <p:spPr>
            <a:xfrm>
              <a:off x="3546696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1"/>
            <p:cNvSpPr/>
            <p:nvPr/>
          </p:nvSpPr>
          <p:spPr>
            <a:xfrm>
              <a:off x="3482332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2"/>
            <p:cNvSpPr/>
            <p:nvPr/>
          </p:nvSpPr>
          <p:spPr>
            <a:xfrm>
              <a:off x="3482332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3"/>
            <p:cNvSpPr/>
            <p:nvPr/>
          </p:nvSpPr>
          <p:spPr>
            <a:xfrm>
              <a:off x="3510942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4"/>
            <p:cNvSpPr/>
            <p:nvPr/>
          </p:nvSpPr>
          <p:spPr>
            <a:xfrm>
              <a:off x="3510942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5"/>
            <p:cNvSpPr/>
            <p:nvPr/>
          </p:nvSpPr>
          <p:spPr>
            <a:xfrm>
              <a:off x="3793912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6"/>
            <p:cNvSpPr/>
            <p:nvPr/>
          </p:nvSpPr>
          <p:spPr>
            <a:xfrm>
              <a:off x="3793912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7"/>
            <p:cNvSpPr/>
            <p:nvPr/>
          </p:nvSpPr>
          <p:spPr>
            <a:xfrm>
              <a:off x="3804121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378" y="2079"/>
                  </a:lnTo>
                  <a:lnTo>
                    <a:pt x="7916" y="7735"/>
                  </a:lnTo>
                  <a:lnTo>
                    <a:pt x="2138" y="16100"/>
                  </a:lnTo>
                  <a:lnTo>
                    <a:pt x="0" y="26301"/>
                  </a:lnTo>
                  <a:lnTo>
                    <a:pt x="2138" y="36804"/>
                  </a:lnTo>
                  <a:lnTo>
                    <a:pt x="7916" y="45323"/>
                  </a:lnTo>
                  <a:lnTo>
                    <a:pt x="16378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48"/>
            <p:cNvSpPr/>
            <p:nvPr/>
          </p:nvSpPr>
          <p:spPr>
            <a:xfrm>
              <a:off x="3804121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378" y="51036"/>
                  </a:lnTo>
                  <a:lnTo>
                    <a:pt x="7916" y="45323"/>
                  </a:lnTo>
                  <a:lnTo>
                    <a:pt x="2138" y="36804"/>
                  </a:lnTo>
                  <a:lnTo>
                    <a:pt x="0" y="26301"/>
                  </a:lnTo>
                  <a:lnTo>
                    <a:pt x="2138" y="16100"/>
                  </a:lnTo>
                  <a:lnTo>
                    <a:pt x="7916" y="7735"/>
                  </a:lnTo>
                  <a:lnTo>
                    <a:pt x="16378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49"/>
            <p:cNvSpPr/>
            <p:nvPr/>
          </p:nvSpPr>
          <p:spPr>
            <a:xfrm>
              <a:off x="3774497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0"/>
            <p:cNvSpPr/>
            <p:nvPr/>
          </p:nvSpPr>
          <p:spPr>
            <a:xfrm>
              <a:off x="3774497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1"/>
            <p:cNvSpPr/>
            <p:nvPr/>
          </p:nvSpPr>
          <p:spPr>
            <a:xfrm>
              <a:off x="3788799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2"/>
            <p:cNvSpPr/>
            <p:nvPr/>
          </p:nvSpPr>
          <p:spPr>
            <a:xfrm>
              <a:off x="3788799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3"/>
            <p:cNvSpPr/>
            <p:nvPr/>
          </p:nvSpPr>
          <p:spPr>
            <a:xfrm>
              <a:off x="1876125" y="383675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4"/>
            <p:cNvSpPr/>
            <p:nvPr/>
          </p:nvSpPr>
          <p:spPr>
            <a:xfrm>
              <a:off x="1848452" y="411418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12"/>
                  </a:moveTo>
                  <a:lnTo>
                    <a:pt x="51215" y="36670"/>
                  </a:lnTo>
                  <a:lnTo>
                    <a:pt x="45539" y="45153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3"/>
                  </a:lnTo>
                  <a:lnTo>
                    <a:pt x="2073" y="36670"/>
                  </a:lnTo>
                  <a:lnTo>
                    <a:pt x="0" y="26212"/>
                  </a:lnTo>
                  <a:lnTo>
                    <a:pt x="2073" y="16046"/>
                  </a:lnTo>
                  <a:lnTo>
                    <a:pt x="7750" y="7710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10"/>
                  </a:lnTo>
                  <a:lnTo>
                    <a:pt x="51215" y="16046"/>
                  </a:lnTo>
                  <a:lnTo>
                    <a:pt x="5328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5"/>
            <p:cNvSpPr/>
            <p:nvPr/>
          </p:nvSpPr>
          <p:spPr>
            <a:xfrm>
              <a:off x="1852554" y="4090550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6"/>
            <p:cNvSpPr/>
            <p:nvPr/>
          </p:nvSpPr>
          <p:spPr>
            <a:xfrm>
              <a:off x="1869966" y="443684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720"/>
                  </a:moveTo>
                  <a:lnTo>
                    <a:pt x="51228" y="36879"/>
                  </a:lnTo>
                  <a:lnTo>
                    <a:pt x="45551" y="45212"/>
                  </a:lnTo>
                  <a:lnTo>
                    <a:pt x="37089" y="50848"/>
                  </a:lnTo>
                  <a:lnTo>
                    <a:pt x="26657" y="52920"/>
                  </a:lnTo>
                  <a:lnTo>
                    <a:pt x="16223" y="50848"/>
                  </a:lnTo>
                  <a:lnTo>
                    <a:pt x="7756" y="45212"/>
                  </a:lnTo>
                  <a:lnTo>
                    <a:pt x="2075" y="36879"/>
                  </a:lnTo>
                  <a:lnTo>
                    <a:pt x="0" y="26720"/>
                  </a:lnTo>
                  <a:lnTo>
                    <a:pt x="2075" y="16255"/>
                  </a:lnTo>
                  <a:lnTo>
                    <a:pt x="7756" y="7769"/>
                  </a:lnTo>
                  <a:lnTo>
                    <a:pt x="16223" y="2078"/>
                  </a:lnTo>
                  <a:lnTo>
                    <a:pt x="26657" y="0"/>
                  </a:lnTo>
                  <a:lnTo>
                    <a:pt x="37089" y="2078"/>
                  </a:lnTo>
                  <a:lnTo>
                    <a:pt x="45551" y="7769"/>
                  </a:lnTo>
                  <a:lnTo>
                    <a:pt x="51228" y="16255"/>
                  </a:lnTo>
                  <a:lnTo>
                    <a:pt x="53301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7"/>
            <p:cNvSpPr/>
            <p:nvPr/>
          </p:nvSpPr>
          <p:spPr>
            <a:xfrm>
              <a:off x="1859209" y="434076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58"/>
            <p:cNvSpPr/>
            <p:nvPr/>
          </p:nvSpPr>
          <p:spPr>
            <a:xfrm>
              <a:off x="1863311" y="45796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59"/>
            <p:cNvSpPr/>
            <p:nvPr/>
          </p:nvSpPr>
          <p:spPr>
            <a:xfrm>
              <a:off x="1848452" y="45534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65"/>
                  </a:lnTo>
                  <a:lnTo>
                    <a:pt x="45539" y="45151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1"/>
                  </a:lnTo>
                  <a:lnTo>
                    <a:pt x="2073" y="36665"/>
                  </a:lnTo>
                  <a:lnTo>
                    <a:pt x="0" y="26200"/>
                  </a:lnTo>
                  <a:lnTo>
                    <a:pt x="2073" y="16041"/>
                  </a:lnTo>
                  <a:lnTo>
                    <a:pt x="7750" y="7708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08"/>
                  </a:lnTo>
                  <a:lnTo>
                    <a:pt x="51215" y="16041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0"/>
            <p:cNvSpPr/>
            <p:nvPr/>
          </p:nvSpPr>
          <p:spPr>
            <a:xfrm>
              <a:off x="1845379" y="479391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1"/>
            <p:cNvSpPr/>
            <p:nvPr/>
          </p:nvSpPr>
          <p:spPr>
            <a:xfrm>
              <a:off x="1870994" y="480316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2"/>
            <p:cNvSpPr/>
            <p:nvPr/>
          </p:nvSpPr>
          <p:spPr>
            <a:xfrm>
              <a:off x="1854599" y="475435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3" y="36879"/>
                  </a:lnTo>
                  <a:lnTo>
                    <a:pt x="45864" y="45211"/>
                  </a:lnTo>
                  <a:lnTo>
                    <a:pt x="37377" y="50848"/>
                  </a:lnTo>
                  <a:lnTo>
                    <a:pt x="27165" y="52920"/>
                  </a:lnTo>
                  <a:lnTo>
                    <a:pt x="16646" y="50848"/>
                  </a:lnTo>
                  <a:lnTo>
                    <a:pt x="8005" y="45211"/>
                  </a:lnTo>
                  <a:lnTo>
                    <a:pt x="2153" y="36879"/>
                  </a:lnTo>
                  <a:lnTo>
                    <a:pt x="0" y="26720"/>
                  </a:lnTo>
                  <a:lnTo>
                    <a:pt x="2153" y="16255"/>
                  </a:lnTo>
                  <a:lnTo>
                    <a:pt x="8005" y="7769"/>
                  </a:lnTo>
                  <a:lnTo>
                    <a:pt x="16646" y="2078"/>
                  </a:lnTo>
                  <a:lnTo>
                    <a:pt x="27165" y="0"/>
                  </a:lnTo>
                  <a:lnTo>
                    <a:pt x="37377" y="2078"/>
                  </a:lnTo>
                  <a:lnTo>
                    <a:pt x="45864" y="7769"/>
                  </a:lnTo>
                  <a:lnTo>
                    <a:pt x="51663" y="16255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3"/>
            <p:cNvSpPr/>
            <p:nvPr/>
          </p:nvSpPr>
          <p:spPr>
            <a:xfrm>
              <a:off x="1855627" y="480830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797" y="26708"/>
                  </a:moveTo>
                  <a:lnTo>
                    <a:pt x="51652" y="36953"/>
                  </a:lnTo>
                  <a:lnTo>
                    <a:pt x="45856" y="45464"/>
                  </a:lnTo>
                  <a:lnTo>
                    <a:pt x="37370" y="51277"/>
                  </a:lnTo>
                  <a:lnTo>
                    <a:pt x="27152" y="53428"/>
                  </a:lnTo>
                  <a:lnTo>
                    <a:pt x="16641" y="51277"/>
                  </a:lnTo>
                  <a:lnTo>
                    <a:pt x="8004" y="45464"/>
                  </a:lnTo>
                  <a:lnTo>
                    <a:pt x="2153" y="36953"/>
                  </a:lnTo>
                  <a:lnTo>
                    <a:pt x="0" y="26708"/>
                  </a:lnTo>
                  <a:lnTo>
                    <a:pt x="2153" y="16469"/>
                  </a:lnTo>
                  <a:lnTo>
                    <a:pt x="8004" y="7962"/>
                  </a:lnTo>
                  <a:lnTo>
                    <a:pt x="16641" y="2151"/>
                  </a:lnTo>
                  <a:lnTo>
                    <a:pt x="27152" y="0"/>
                  </a:lnTo>
                  <a:lnTo>
                    <a:pt x="37370" y="2151"/>
                  </a:lnTo>
                  <a:lnTo>
                    <a:pt x="45856" y="7962"/>
                  </a:lnTo>
                  <a:lnTo>
                    <a:pt x="51652" y="16469"/>
                  </a:lnTo>
                  <a:lnTo>
                    <a:pt x="53797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4"/>
            <p:cNvSpPr/>
            <p:nvPr/>
          </p:nvSpPr>
          <p:spPr>
            <a:xfrm>
              <a:off x="1819242" y="485093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12"/>
                  </a:moveTo>
                  <a:lnTo>
                    <a:pt x="51662" y="36670"/>
                  </a:lnTo>
                  <a:lnTo>
                    <a:pt x="45862" y="45153"/>
                  </a:lnTo>
                  <a:lnTo>
                    <a:pt x="37372" y="50842"/>
                  </a:lnTo>
                  <a:lnTo>
                    <a:pt x="27152" y="52920"/>
                  </a:lnTo>
                  <a:lnTo>
                    <a:pt x="16641" y="50842"/>
                  </a:lnTo>
                  <a:lnTo>
                    <a:pt x="8004" y="45153"/>
                  </a:lnTo>
                  <a:lnTo>
                    <a:pt x="2153" y="36670"/>
                  </a:lnTo>
                  <a:lnTo>
                    <a:pt x="0" y="26212"/>
                  </a:lnTo>
                  <a:lnTo>
                    <a:pt x="2153" y="16046"/>
                  </a:lnTo>
                  <a:lnTo>
                    <a:pt x="8004" y="7710"/>
                  </a:lnTo>
                  <a:lnTo>
                    <a:pt x="16641" y="2072"/>
                  </a:lnTo>
                  <a:lnTo>
                    <a:pt x="27152" y="0"/>
                  </a:lnTo>
                  <a:lnTo>
                    <a:pt x="37372" y="2072"/>
                  </a:lnTo>
                  <a:lnTo>
                    <a:pt x="45862" y="7710"/>
                  </a:lnTo>
                  <a:lnTo>
                    <a:pt x="51662" y="16046"/>
                  </a:lnTo>
                  <a:lnTo>
                    <a:pt x="5380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5"/>
            <p:cNvSpPr/>
            <p:nvPr/>
          </p:nvSpPr>
          <p:spPr>
            <a:xfrm>
              <a:off x="1831027" y="4841692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2" y="36884"/>
                  </a:lnTo>
                  <a:lnTo>
                    <a:pt x="45862" y="45216"/>
                  </a:lnTo>
                  <a:lnTo>
                    <a:pt x="37372" y="50850"/>
                  </a:lnTo>
                  <a:lnTo>
                    <a:pt x="27152" y="52920"/>
                  </a:lnTo>
                  <a:lnTo>
                    <a:pt x="16641" y="50850"/>
                  </a:lnTo>
                  <a:lnTo>
                    <a:pt x="8004" y="45216"/>
                  </a:lnTo>
                  <a:lnTo>
                    <a:pt x="2153" y="36884"/>
                  </a:lnTo>
                  <a:lnTo>
                    <a:pt x="0" y="26720"/>
                  </a:lnTo>
                  <a:lnTo>
                    <a:pt x="2153" y="16260"/>
                  </a:lnTo>
                  <a:lnTo>
                    <a:pt x="8004" y="7773"/>
                  </a:lnTo>
                  <a:lnTo>
                    <a:pt x="16641" y="2080"/>
                  </a:lnTo>
                  <a:lnTo>
                    <a:pt x="27152" y="0"/>
                  </a:lnTo>
                  <a:lnTo>
                    <a:pt x="37372" y="2080"/>
                  </a:lnTo>
                  <a:lnTo>
                    <a:pt x="45862" y="7773"/>
                  </a:lnTo>
                  <a:lnTo>
                    <a:pt x="51662" y="16260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6"/>
            <p:cNvSpPr/>
            <p:nvPr/>
          </p:nvSpPr>
          <p:spPr>
            <a:xfrm>
              <a:off x="1890984" y="48699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7"/>
            <p:cNvSpPr/>
            <p:nvPr/>
          </p:nvSpPr>
          <p:spPr>
            <a:xfrm>
              <a:off x="1861266" y="475332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79"/>
                  </a:lnTo>
                  <a:lnTo>
                    <a:pt x="45539" y="45211"/>
                  </a:lnTo>
                  <a:lnTo>
                    <a:pt x="37076" y="50848"/>
                  </a:lnTo>
                  <a:lnTo>
                    <a:pt x="26644" y="52920"/>
                  </a:lnTo>
                  <a:lnTo>
                    <a:pt x="16212" y="50848"/>
                  </a:lnTo>
                  <a:lnTo>
                    <a:pt x="7750" y="45212"/>
                  </a:lnTo>
                  <a:lnTo>
                    <a:pt x="2073" y="36879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68"/>
            <p:cNvSpPr/>
            <p:nvPr/>
          </p:nvSpPr>
          <p:spPr>
            <a:xfrm>
              <a:off x="1847423" y="476719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69"/>
            <p:cNvSpPr/>
            <p:nvPr/>
          </p:nvSpPr>
          <p:spPr>
            <a:xfrm>
              <a:off x="1862282" y="484477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200"/>
                  </a:moveTo>
                  <a:lnTo>
                    <a:pt x="51228" y="36445"/>
                  </a:lnTo>
                  <a:lnTo>
                    <a:pt x="45550" y="44956"/>
                  </a:lnTo>
                  <a:lnTo>
                    <a:pt x="37083" y="50769"/>
                  </a:lnTo>
                  <a:lnTo>
                    <a:pt x="26644" y="52920"/>
                  </a:lnTo>
                  <a:lnTo>
                    <a:pt x="16212" y="50769"/>
                  </a:lnTo>
                  <a:lnTo>
                    <a:pt x="7750" y="44956"/>
                  </a:lnTo>
                  <a:lnTo>
                    <a:pt x="2073" y="36445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83" y="2070"/>
                  </a:lnTo>
                  <a:lnTo>
                    <a:pt x="45550" y="7704"/>
                  </a:lnTo>
                  <a:lnTo>
                    <a:pt x="51228" y="16035"/>
                  </a:lnTo>
                  <a:lnTo>
                    <a:pt x="5330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0"/>
            <p:cNvSpPr/>
            <p:nvPr/>
          </p:nvSpPr>
          <p:spPr>
            <a:xfrm>
              <a:off x="2185116" y="36970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00"/>
                  </a:moveTo>
                  <a:lnTo>
                    <a:pt x="51656" y="36659"/>
                  </a:lnTo>
                  <a:lnTo>
                    <a:pt x="45804" y="45146"/>
                  </a:lnTo>
                  <a:lnTo>
                    <a:pt x="37163" y="50840"/>
                  </a:lnTo>
                  <a:lnTo>
                    <a:pt x="26644" y="52920"/>
                  </a:lnTo>
                  <a:lnTo>
                    <a:pt x="16432" y="50840"/>
                  </a:lnTo>
                  <a:lnTo>
                    <a:pt x="7945" y="45146"/>
                  </a:lnTo>
                  <a:lnTo>
                    <a:pt x="2146" y="36659"/>
                  </a:lnTo>
                  <a:lnTo>
                    <a:pt x="0" y="26200"/>
                  </a:lnTo>
                  <a:lnTo>
                    <a:pt x="2146" y="16041"/>
                  </a:lnTo>
                  <a:lnTo>
                    <a:pt x="7945" y="7708"/>
                  </a:lnTo>
                  <a:lnTo>
                    <a:pt x="16432" y="2072"/>
                  </a:lnTo>
                  <a:lnTo>
                    <a:pt x="26644" y="0"/>
                  </a:lnTo>
                  <a:lnTo>
                    <a:pt x="37163" y="2072"/>
                  </a:lnTo>
                  <a:lnTo>
                    <a:pt x="45804" y="7708"/>
                  </a:lnTo>
                  <a:lnTo>
                    <a:pt x="51656" y="16041"/>
                  </a:lnTo>
                  <a:lnTo>
                    <a:pt x="5380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1"/>
            <p:cNvSpPr/>
            <p:nvPr/>
          </p:nvSpPr>
          <p:spPr>
            <a:xfrm>
              <a:off x="2546727" y="368883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899"/>
                  </a:lnTo>
                  <a:lnTo>
                    <a:pt x="45648" y="45235"/>
                  </a:lnTo>
                  <a:lnTo>
                    <a:pt x="37165" y="50874"/>
                  </a:lnTo>
                  <a:lnTo>
                    <a:pt x="26708" y="52946"/>
                  </a:lnTo>
                  <a:lnTo>
                    <a:pt x="16250" y="50874"/>
                  </a:lnTo>
                  <a:lnTo>
                    <a:pt x="7767" y="45235"/>
                  </a:lnTo>
                  <a:lnTo>
                    <a:pt x="2078" y="36899"/>
                  </a:lnTo>
                  <a:lnTo>
                    <a:pt x="0" y="26733"/>
                  </a:lnTo>
                  <a:lnTo>
                    <a:pt x="2078" y="16266"/>
                  </a:lnTo>
                  <a:lnTo>
                    <a:pt x="7767" y="7775"/>
                  </a:lnTo>
                  <a:lnTo>
                    <a:pt x="16250" y="2080"/>
                  </a:lnTo>
                  <a:lnTo>
                    <a:pt x="26708" y="0"/>
                  </a:lnTo>
                  <a:lnTo>
                    <a:pt x="37165" y="2080"/>
                  </a:lnTo>
                  <a:lnTo>
                    <a:pt x="45648" y="7775"/>
                  </a:lnTo>
                  <a:lnTo>
                    <a:pt x="51337" y="16266"/>
                  </a:lnTo>
                  <a:lnTo>
                    <a:pt x="53416" y="26733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2"/>
            <p:cNvSpPr/>
            <p:nvPr/>
          </p:nvSpPr>
          <p:spPr>
            <a:xfrm>
              <a:off x="2500499" y="386259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906"/>
                  </a:lnTo>
                  <a:lnTo>
                    <a:pt x="45648" y="45246"/>
                  </a:lnTo>
                  <a:lnTo>
                    <a:pt x="37165" y="50886"/>
                  </a:lnTo>
                  <a:lnTo>
                    <a:pt x="26708" y="52959"/>
                  </a:lnTo>
                  <a:lnTo>
                    <a:pt x="16250" y="50886"/>
                  </a:lnTo>
                  <a:lnTo>
                    <a:pt x="7767" y="45246"/>
                  </a:lnTo>
                  <a:lnTo>
                    <a:pt x="2078" y="36906"/>
                  </a:lnTo>
                  <a:lnTo>
                    <a:pt x="0" y="26733"/>
                  </a:lnTo>
                  <a:lnTo>
                    <a:pt x="2078" y="16271"/>
                  </a:lnTo>
                  <a:lnTo>
                    <a:pt x="7767" y="7780"/>
                  </a:lnTo>
                  <a:lnTo>
                    <a:pt x="16250" y="2082"/>
                  </a:lnTo>
                  <a:lnTo>
                    <a:pt x="26708" y="0"/>
                  </a:lnTo>
                  <a:lnTo>
                    <a:pt x="37165" y="2082"/>
                  </a:lnTo>
                  <a:lnTo>
                    <a:pt x="45648" y="7780"/>
                  </a:lnTo>
                  <a:lnTo>
                    <a:pt x="51337" y="16271"/>
                  </a:lnTo>
                  <a:lnTo>
                    <a:pt x="53416" y="26733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3"/>
            <p:cNvSpPr/>
            <p:nvPr/>
          </p:nvSpPr>
          <p:spPr>
            <a:xfrm>
              <a:off x="2559567" y="418288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28" y="26225"/>
                  </a:moveTo>
                  <a:lnTo>
                    <a:pt x="51348" y="36687"/>
                  </a:lnTo>
                  <a:lnTo>
                    <a:pt x="45654" y="45178"/>
                  </a:lnTo>
                  <a:lnTo>
                    <a:pt x="37167" y="50876"/>
                  </a:lnTo>
                  <a:lnTo>
                    <a:pt x="26708" y="52958"/>
                  </a:lnTo>
                  <a:lnTo>
                    <a:pt x="16250" y="50876"/>
                  </a:lnTo>
                  <a:lnTo>
                    <a:pt x="7767" y="45178"/>
                  </a:lnTo>
                  <a:lnTo>
                    <a:pt x="2078" y="36687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7" y="2072"/>
                  </a:lnTo>
                  <a:lnTo>
                    <a:pt x="45654" y="7712"/>
                  </a:lnTo>
                  <a:lnTo>
                    <a:pt x="51348" y="16052"/>
                  </a:lnTo>
                  <a:lnTo>
                    <a:pt x="53428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4"/>
            <p:cNvSpPr/>
            <p:nvPr/>
          </p:nvSpPr>
          <p:spPr>
            <a:xfrm>
              <a:off x="2547756" y="43638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225"/>
                  </a:moveTo>
                  <a:lnTo>
                    <a:pt x="51337" y="36692"/>
                  </a:lnTo>
                  <a:lnTo>
                    <a:pt x="45648" y="45183"/>
                  </a:lnTo>
                  <a:lnTo>
                    <a:pt x="37165" y="50878"/>
                  </a:lnTo>
                  <a:lnTo>
                    <a:pt x="26708" y="52959"/>
                  </a:lnTo>
                  <a:lnTo>
                    <a:pt x="16250" y="50878"/>
                  </a:lnTo>
                  <a:lnTo>
                    <a:pt x="7767" y="45183"/>
                  </a:lnTo>
                  <a:lnTo>
                    <a:pt x="2078" y="36692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5" y="2072"/>
                  </a:lnTo>
                  <a:lnTo>
                    <a:pt x="45648" y="7712"/>
                  </a:lnTo>
                  <a:lnTo>
                    <a:pt x="51337" y="16052"/>
                  </a:lnTo>
                  <a:lnTo>
                    <a:pt x="53416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5"/>
            <p:cNvSpPr/>
            <p:nvPr/>
          </p:nvSpPr>
          <p:spPr>
            <a:xfrm>
              <a:off x="3156318" y="436203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187"/>
                  </a:moveTo>
                  <a:lnTo>
                    <a:pt x="51762" y="36645"/>
                  </a:lnTo>
                  <a:lnTo>
                    <a:pt x="45954" y="45127"/>
                  </a:lnTo>
                  <a:lnTo>
                    <a:pt x="37452" y="50817"/>
                  </a:lnTo>
                  <a:lnTo>
                    <a:pt x="27216" y="52895"/>
                  </a:lnTo>
                  <a:lnTo>
                    <a:pt x="16678" y="50817"/>
                  </a:lnTo>
                  <a:lnTo>
                    <a:pt x="8021" y="45127"/>
                  </a:lnTo>
                  <a:lnTo>
                    <a:pt x="2157" y="36645"/>
                  </a:lnTo>
                  <a:lnTo>
                    <a:pt x="0" y="26187"/>
                  </a:lnTo>
                  <a:lnTo>
                    <a:pt x="2157" y="16030"/>
                  </a:lnTo>
                  <a:lnTo>
                    <a:pt x="8021" y="7702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2"/>
                  </a:lnTo>
                  <a:lnTo>
                    <a:pt x="51762" y="16030"/>
                  </a:lnTo>
                  <a:lnTo>
                    <a:pt x="53911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6"/>
            <p:cNvSpPr/>
            <p:nvPr/>
          </p:nvSpPr>
          <p:spPr>
            <a:xfrm>
              <a:off x="3536321" y="489937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200"/>
                  </a:moveTo>
                  <a:lnTo>
                    <a:pt x="51762" y="36652"/>
                  </a:lnTo>
                  <a:lnTo>
                    <a:pt x="45954" y="45135"/>
                  </a:lnTo>
                  <a:lnTo>
                    <a:pt x="37452" y="50828"/>
                  </a:lnTo>
                  <a:lnTo>
                    <a:pt x="27216" y="52908"/>
                  </a:lnTo>
                  <a:lnTo>
                    <a:pt x="16678" y="50828"/>
                  </a:lnTo>
                  <a:lnTo>
                    <a:pt x="8021" y="45135"/>
                  </a:lnTo>
                  <a:lnTo>
                    <a:pt x="2157" y="36652"/>
                  </a:lnTo>
                  <a:lnTo>
                    <a:pt x="0" y="26200"/>
                  </a:lnTo>
                  <a:lnTo>
                    <a:pt x="2157" y="16035"/>
                  </a:lnTo>
                  <a:lnTo>
                    <a:pt x="8021" y="7704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4"/>
                  </a:lnTo>
                  <a:lnTo>
                    <a:pt x="51762" y="16035"/>
                  </a:lnTo>
                  <a:lnTo>
                    <a:pt x="5391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7"/>
            <p:cNvSpPr/>
            <p:nvPr/>
          </p:nvSpPr>
          <p:spPr>
            <a:xfrm>
              <a:off x="3546583" y="5055015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187"/>
                  </a:moveTo>
                  <a:lnTo>
                    <a:pt x="51764" y="36645"/>
                  </a:lnTo>
                  <a:lnTo>
                    <a:pt x="45897" y="45127"/>
                  </a:lnTo>
                  <a:lnTo>
                    <a:pt x="37239" y="50817"/>
                  </a:lnTo>
                  <a:lnTo>
                    <a:pt x="26708" y="52895"/>
                  </a:lnTo>
                  <a:lnTo>
                    <a:pt x="16469" y="50817"/>
                  </a:lnTo>
                  <a:lnTo>
                    <a:pt x="7962" y="45127"/>
                  </a:lnTo>
                  <a:lnTo>
                    <a:pt x="2151" y="36645"/>
                  </a:lnTo>
                  <a:lnTo>
                    <a:pt x="0" y="26187"/>
                  </a:lnTo>
                  <a:lnTo>
                    <a:pt x="2151" y="16030"/>
                  </a:lnTo>
                  <a:lnTo>
                    <a:pt x="7962" y="7702"/>
                  </a:lnTo>
                  <a:lnTo>
                    <a:pt x="16469" y="2070"/>
                  </a:lnTo>
                  <a:lnTo>
                    <a:pt x="26708" y="0"/>
                  </a:lnTo>
                  <a:lnTo>
                    <a:pt x="37239" y="2070"/>
                  </a:lnTo>
                  <a:lnTo>
                    <a:pt x="45897" y="7702"/>
                  </a:lnTo>
                  <a:lnTo>
                    <a:pt x="51764" y="16030"/>
                  </a:lnTo>
                  <a:lnTo>
                    <a:pt x="53924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78"/>
            <p:cNvSpPr/>
            <p:nvPr/>
          </p:nvSpPr>
          <p:spPr>
            <a:xfrm>
              <a:off x="3482397" y="499336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79"/>
            <p:cNvSpPr/>
            <p:nvPr/>
          </p:nvSpPr>
          <p:spPr>
            <a:xfrm>
              <a:off x="3511150" y="512127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708"/>
                  </a:moveTo>
                  <a:lnTo>
                    <a:pt x="51764" y="36866"/>
                  </a:lnTo>
                  <a:lnTo>
                    <a:pt x="45897" y="45199"/>
                  </a:lnTo>
                  <a:lnTo>
                    <a:pt x="37239" y="50836"/>
                  </a:lnTo>
                  <a:lnTo>
                    <a:pt x="26708" y="52908"/>
                  </a:lnTo>
                  <a:lnTo>
                    <a:pt x="16469" y="50836"/>
                  </a:lnTo>
                  <a:lnTo>
                    <a:pt x="7962" y="45199"/>
                  </a:lnTo>
                  <a:lnTo>
                    <a:pt x="2151" y="36866"/>
                  </a:lnTo>
                  <a:lnTo>
                    <a:pt x="0" y="26708"/>
                  </a:lnTo>
                  <a:lnTo>
                    <a:pt x="2151" y="16250"/>
                  </a:lnTo>
                  <a:lnTo>
                    <a:pt x="7962" y="7767"/>
                  </a:lnTo>
                  <a:lnTo>
                    <a:pt x="16469" y="2078"/>
                  </a:lnTo>
                  <a:lnTo>
                    <a:pt x="26708" y="0"/>
                  </a:lnTo>
                  <a:lnTo>
                    <a:pt x="37239" y="2078"/>
                  </a:lnTo>
                  <a:lnTo>
                    <a:pt x="45897" y="7767"/>
                  </a:lnTo>
                  <a:lnTo>
                    <a:pt x="51764" y="16250"/>
                  </a:lnTo>
                  <a:lnTo>
                    <a:pt x="53924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0"/>
            <p:cNvSpPr/>
            <p:nvPr/>
          </p:nvSpPr>
          <p:spPr>
            <a:xfrm>
              <a:off x="3794081" y="500826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200"/>
                  </a:moveTo>
                  <a:lnTo>
                    <a:pt x="51772" y="36657"/>
                  </a:lnTo>
                  <a:lnTo>
                    <a:pt x="45961" y="45140"/>
                  </a:lnTo>
                  <a:lnTo>
                    <a:pt x="37454" y="50829"/>
                  </a:lnTo>
                  <a:lnTo>
                    <a:pt x="27216" y="52908"/>
                  </a:lnTo>
                  <a:lnTo>
                    <a:pt x="16684" y="50829"/>
                  </a:lnTo>
                  <a:lnTo>
                    <a:pt x="8026" y="45140"/>
                  </a:lnTo>
                  <a:lnTo>
                    <a:pt x="2159" y="36657"/>
                  </a:lnTo>
                  <a:lnTo>
                    <a:pt x="0" y="26200"/>
                  </a:lnTo>
                  <a:lnTo>
                    <a:pt x="2159" y="16035"/>
                  </a:lnTo>
                  <a:lnTo>
                    <a:pt x="8026" y="7704"/>
                  </a:lnTo>
                  <a:lnTo>
                    <a:pt x="16684" y="2070"/>
                  </a:lnTo>
                  <a:lnTo>
                    <a:pt x="27216" y="0"/>
                  </a:lnTo>
                  <a:lnTo>
                    <a:pt x="37454" y="2070"/>
                  </a:lnTo>
                  <a:lnTo>
                    <a:pt x="45961" y="7704"/>
                  </a:lnTo>
                  <a:lnTo>
                    <a:pt x="51772" y="16035"/>
                  </a:lnTo>
                  <a:lnTo>
                    <a:pt x="53924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1"/>
            <p:cNvSpPr/>
            <p:nvPr/>
          </p:nvSpPr>
          <p:spPr>
            <a:xfrm>
              <a:off x="3803847" y="50622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187"/>
                  </a:moveTo>
                  <a:lnTo>
                    <a:pt x="51325" y="36647"/>
                  </a:lnTo>
                  <a:lnTo>
                    <a:pt x="45635" y="45134"/>
                  </a:lnTo>
                  <a:lnTo>
                    <a:pt x="37153" y="50827"/>
                  </a:lnTo>
                  <a:lnTo>
                    <a:pt x="26695" y="52908"/>
                  </a:lnTo>
                  <a:lnTo>
                    <a:pt x="16459" y="50827"/>
                  </a:lnTo>
                  <a:lnTo>
                    <a:pt x="7956" y="45134"/>
                  </a:lnTo>
                  <a:lnTo>
                    <a:pt x="2149" y="36647"/>
                  </a:lnTo>
                  <a:lnTo>
                    <a:pt x="0" y="26187"/>
                  </a:lnTo>
                  <a:lnTo>
                    <a:pt x="2149" y="16030"/>
                  </a:lnTo>
                  <a:lnTo>
                    <a:pt x="7956" y="7702"/>
                  </a:lnTo>
                  <a:lnTo>
                    <a:pt x="16459" y="2070"/>
                  </a:lnTo>
                  <a:lnTo>
                    <a:pt x="26695" y="0"/>
                  </a:lnTo>
                  <a:lnTo>
                    <a:pt x="37153" y="2070"/>
                  </a:lnTo>
                  <a:lnTo>
                    <a:pt x="45635" y="7702"/>
                  </a:lnTo>
                  <a:lnTo>
                    <a:pt x="51325" y="16030"/>
                  </a:lnTo>
                  <a:lnTo>
                    <a:pt x="53403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2"/>
            <p:cNvSpPr/>
            <p:nvPr/>
          </p:nvSpPr>
          <p:spPr>
            <a:xfrm>
              <a:off x="3774065" y="490656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390" y="26708"/>
                  </a:moveTo>
                  <a:lnTo>
                    <a:pt x="51314" y="36872"/>
                  </a:lnTo>
                  <a:lnTo>
                    <a:pt x="45629" y="45204"/>
                  </a:lnTo>
                  <a:lnTo>
                    <a:pt x="37151" y="50837"/>
                  </a:lnTo>
                  <a:lnTo>
                    <a:pt x="26695" y="52908"/>
                  </a:lnTo>
                  <a:lnTo>
                    <a:pt x="16244" y="50837"/>
                  </a:lnTo>
                  <a:lnTo>
                    <a:pt x="7766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6" y="7767"/>
                  </a:lnTo>
                  <a:lnTo>
                    <a:pt x="16244" y="2078"/>
                  </a:lnTo>
                  <a:lnTo>
                    <a:pt x="26695" y="0"/>
                  </a:lnTo>
                  <a:lnTo>
                    <a:pt x="37151" y="2078"/>
                  </a:lnTo>
                  <a:lnTo>
                    <a:pt x="45629" y="7767"/>
                  </a:lnTo>
                  <a:lnTo>
                    <a:pt x="51314" y="16250"/>
                  </a:lnTo>
                  <a:lnTo>
                    <a:pt x="53390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3"/>
            <p:cNvSpPr/>
            <p:nvPr/>
          </p:nvSpPr>
          <p:spPr>
            <a:xfrm>
              <a:off x="3788949" y="4981558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4"/>
            <p:cNvSpPr txBox="1"/>
            <p:nvPr/>
          </p:nvSpPr>
          <p:spPr>
            <a:xfrm>
              <a:off x="693421" y="5310060"/>
              <a:ext cx="3860387" cy="1190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0</a:t>
              </a:r>
              <a:endParaRPr sz="1100" dirty="0">
                <a:latin typeface="Arial"/>
                <a:cs typeface="Arial"/>
              </a:endParaRPr>
            </a:p>
            <a:p>
              <a:pPr marR="12700" algn="ctr">
                <a:lnSpc>
                  <a:spcPct val="100000"/>
                </a:lnSpc>
                <a:spcBef>
                  <a:spcPts val="15"/>
                </a:spcBef>
                <a:tabLst>
                  <a:tab pos="610235" algn="l"/>
                  <a:tab pos="1279525" algn="l"/>
                  <a:tab pos="2008505" algn="l"/>
                  <a:tab pos="2619375" algn="l"/>
                  <a:tab pos="3289935" algn="l"/>
                </a:tabLst>
              </a:pPr>
              <a:r>
                <a:rPr sz="1100" b="1" spc="-5" dirty="0">
                  <a:latin typeface="Arial"/>
                  <a:cs typeface="Arial"/>
                </a:rPr>
                <a:t>0.4	</a:t>
              </a:r>
              <a:r>
                <a:rPr sz="1650" b="1" spc="-7" baseline="2525" dirty="0">
                  <a:latin typeface="Arial"/>
                  <a:cs typeface="Arial"/>
                </a:rPr>
                <a:t>0.6	0.8	1	1.2	1.4</a:t>
              </a:r>
              <a:endParaRPr sz="1650" baseline="2525" dirty="0">
                <a:latin typeface="Arial"/>
                <a:cs typeface="Arial"/>
              </a:endParaRPr>
            </a:p>
            <a:p>
              <a:pPr marR="43180" algn="ctr">
                <a:lnSpc>
                  <a:spcPct val="100000"/>
                </a:lnSpc>
                <a:spcBef>
                  <a:spcPts val="105"/>
                </a:spcBef>
              </a:pPr>
              <a:r>
                <a:rPr sz="1600" b="1" dirty="0">
                  <a:latin typeface="Arial"/>
                  <a:cs typeface="Arial"/>
                </a:rPr>
                <a:t>I</a:t>
              </a:r>
              <a:r>
                <a:rPr sz="1575" b="1" baseline="-21164" dirty="0">
                  <a:latin typeface="Arial"/>
                  <a:cs typeface="Arial"/>
                </a:rPr>
                <a:t>P</a:t>
              </a:r>
              <a:r>
                <a:rPr sz="1575" b="1" spc="104" baseline="-21164" dirty="0">
                  <a:latin typeface="Arial"/>
                  <a:cs typeface="Arial"/>
                </a:rPr>
                <a:t> </a:t>
              </a:r>
              <a:r>
                <a:rPr sz="1600" b="1" spc="-5" dirty="0">
                  <a:latin typeface="Arial"/>
                  <a:cs typeface="Arial"/>
                </a:rPr>
                <a:t>(MA)</a:t>
              </a:r>
              <a:endParaRPr sz="1600" dirty="0">
                <a:latin typeface="Arial"/>
                <a:cs typeface="Arial"/>
              </a:endParaRPr>
            </a:p>
            <a:p>
              <a:pPr marR="5080" algn="ctr">
                <a:lnSpc>
                  <a:spcPct val="100000"/>
                </a:lnSpc>
                <a:spcBef>
                  <a:spcPts val="290"/>
                </a:spcBef>
              </a:pPr>
              <a:r>
                <a:rPr b="1" spc="-5" dirty="0">
                  <a:solidFill>
                    <a:srgbClr val="C00000"/>
                  </a:solidFill>
                  <a:latin typeface="Arial"/>
                  <a:cs typeface="Arial"/>
                </a:rPr>
                <a:t>Heat flux width </a:t>
              </a:r>
              <a:r>
                <a:rPr lang="en-US" b="1" spc="-5" dirty="0" smtClean="0">
                  <a:solidFill>
                    <a:srgbClr val="C00000"/>
                  </a:solidFill>
                  <a:latin typeface="Arial"/>
                  <a:cs typeface="Arial"/>
                </a:rPr>
                <a:t>set</a:t>
              </a:r>
              <a:r>
                <a:rPr b="1" spc="-5" dirty="0" smtClean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  <a:r>
                <a:rPr lang="en-US" b="1" spc="-5" dirty="0" smtClean="0">
                  <a:solidFill>
                    <a:srgbClr val="C00000"/>
                  </a:solidFill>
                  <a:latin typeface="Arial"/>
                  <a:cs typeface="Arial"/>
                </a:rPr>
                <a:t>p</a:t>
              </a:r>
              <a:r>
                <a:rPr b="1" spc="-5" dirty="0" smtClean="0">
                  <a:solidFill>
                    <a:srgbClr val="C00000"/>
                  </a:solidFill>
                  <a:latin typeface="Arial"/>
                  <a:cs typeface="Arial"/>
                </a:rPr>
                <a:t>rimarily  </a:t>
              </a:r>
              <a:r>
                <a:rPr b="1" spc="-5" dirty="0">
                  <a:solidFill>
                    <a:srgbClr val="C00000"/>
                  </a:solidFill>
                  <a:latin typeface="Arial"/>
                  <a:cs typeface="Arial"/>
                </a:rPr>
                <a:t>by neoclassical</a:t>
              </a:r>
              <a:r>
                <a:rPr b="1" spc="-50" dirty="0">
                  <a:solidFill>
                    <a:srgbClr val="C00000"/>
                  </a:solidFill>
                  <a:latin typeface="Arial"/>
                  <a:cs typeface="Arial"/>
                </a:rPr>
                <a:t> </a:t>
              </a:r>
              <a:r>
                <a:rPr b="1" spc="-5" dirty="0">
                  <a:solidFill>
                    <a:srgbClr val="C00000"/>
                  </a:solidFill>
                  <a:latin typeface="Arial"/>
                  <a:cs typeface="Arial"/>
                </a:rPr>
                <a:t>processes</a:t>
              </a:r>
              <a:endParaRPr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  <p:sp>
          <p:nvSpPr>
            <p:cNvPr id="487" name="object 485"/>
            <p:cNvSpPr/>
            <p:nvPr/>
          </p:nvSpPr>
          <p:spPr>
            <a:xfrm>
              <a:off x="3531363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6"/>
            <p:cNvSpPr/>
            <p:nvPr/>
          </p:nvSpPr>
          <p:spPr>
            <a:xfrm>
              <a:off x="3531363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7"/>
            <p:cNvSpPr/>
            <p:nvPr/>
          </p:nvSpPr>
          <p:spPr>
            <a:xfrm>
              <a:off x="3531363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63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88"/>
            <p:cNvSpPr/>
            <p:nvPr/>
          </p:nvSpPr>
          <p:spPr>
            <a:xfrm>
              <a:off x="3517072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89"/>
            <p:cNvSpPr/>
            <p:nvPr/>
          </p:nvSpPr>
          <p:spPr>
            <a:xfrm>
              <a:off x="3517072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0"/>
            <p:cNvSpPr/>
            <p:nvPr/>
          </p:nvSpPr>
          <p:spPr>
            <a:xfrm>
              <a:off x="3517072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1"/>
            <p:cNvSpPr/>
            <p:nvPr/>
          </p:nvSpPr>
          <p:spPr>
            <a:xfrm>
              <a:off x="3529323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81724" y="0"/>
                  </a:moveTo>
                  <a:lnTo>
                    <a:pt x="0" y="0"/>
                  </a:lnTo>
                  <a:lnTo>
                    <a:pt x="41122" y="68440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2"/>
            <p:cNvSpPr/>
            <p:nvPr/>
          </p:nvSpPr>
          <p:spPr>
            <a:xfrm>
              <a:off x="3529323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3"/>
            <p:cNvSpPr/>
            <p:nvPr/>
          </p:nvSpPr>
          <p:spPr>
            <a:xfrm>
              <a:off x="3529323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4"/>
            <p:cNvSpPr/>
            <p:nvPr/>
          </p:nvSpPr>
          <p:spPr>
            <a:xfrm>
              <a:off x="3540559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1122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5"/>
            <p:cNvSpPr/>
            <p:nvPr/>
          </p:nvSpPr>
          <p:spPr>
            <a:xfrm>
              <a:off x="3540559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6"/>
            <p:cNvSpPr/>
            <p:nvPr/>
          </p:nvSpPr>
          <p:spPr>
            <a:xfrm>
              <a:off x="3540559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7"/>
            <p:cNvSpPr/>
            <p:nvPr/>
          </p:nvSpPr>
          <p:spPr>
            <a:xfrm>
              <a:off x="3515018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498"/>
            <p:cNvSpPr/>
            <p:nvPr/>
          </p:nvSpPr>
          <p:spPr>
            <a:xfrm>
              <a:off x="3515018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499"/>
            <p:cNvSpPr/>
            <p:nvPr/>
          </p:nvSpPr>
          <p:spPr>
            <a:xfrm>
              <a:off x="3515018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1"/>
            <p:cNvSpPr/>
            <p:nvPr/>
          </p:nvSpPr>
          <p:spPr>
            <a:xfrm>
              <a:off x="3456796" y="291849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2"/>
            <p:cNvSpPr/>
            <p:nvPr/>
          </p:nvSpPr>
          <p:spPr>
            <a:xfrm>
              <a:off x="3456796" y="289704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3"/>
            <p:cNvSpPr/>
            <p:nvPr/>
          </p:nvSpPr>
          <p:spPr>
            <a:xfrm>
              <a:off x="3456796" y="289704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4"/>
            <p:cNvSpPr/>
            <p:nvPr/>
          </p:nvSpPr>
          <p:spPr>
            <a:xfrm>
              <a:off x="3450669" y="306048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5"/>
            <p:cNvSpPr/>
            <p:nvPr/>
          </p:nvSpPr>
          <p:spPr>
            <a:xfrm>
              <a:off x="3450669" y="306048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6"/>
            <p:cNvSpPr/>
            <p:nvPr/>
          </p:nvSpPr>
          <p:spPr>
            <a:xfrm>
              <a:off x="3450669" y="306048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7"/>
            <p:cNvSpPr txBox="1"/>
            <p:nvPr/>
          </p:nvSpPr>
          <p:spPr>
            <a:xfrm>
              <a:off x="3623890" y="2680821"/>
              <a:ext cx="486409" cy="6719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050" b="1" u="sng" dirty="0" smtClean="0">
                  <a:latin typeface="Arial"/>
                  <a:cs typeface="Arial"/>
                </a:rPr>
                <a:t>Li dose </a:t>
              </a:r>
              <a:r>
                <a:rPr sz="1050" b="1" dirty="0" smtClean="0">
                  <a:latin typeface="Arial"/>
                  <a:cs typeface="Arial"/>
                </a:rPr>
                <a:t>0</a:t>
              </a:r>
              <a:r>
                <a:rPr sz="1050" b="1" spc="-100" dirty="0" smtClean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150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300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520" name="object 518"/>
            <p:cNvSpPr/>
            <p:nvPr/>
          </p:nvSpPr>
          <p:spPr>
            <a:xfrm>
              <a:off x="3437391" y="3233129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19"/>
            <p:cNvSpPr/>
            <p:nvPr/>
          </p:nvSpPr>
          <p:spPr>
            <a:xfrm>
              <a:off x="3437391" y="3233129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0"/>
            <p:cNvSpPr/>
            <p:nvPr/>
          </p:nvSpPr>
          <p:spPr>
            <a:xfrm>
              <a:off x="3437391" y="3233129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1"/>
            <p:cNvSpPr/>
            <p:nvPr/>
          </p:nvSpPr>
          <p:spPr>
            <a:xfrm>
              <a:off x="3297433" y="3419930"/>
              <a:ext cx="840740" cy="565071"/>
            </a:xfrm>
            <a:custGeom>
              <a:avLst/>
              <a:gdLst/>
              <a:ahLst/>
              <a:cxnLst/>
              <a:rect l="l" t="t" r="r" b="b"/>
              <a:pathLst>
                <a:path w="840739" h="233045">
                  <a:moveTo>
                    <a:pt x="0" y="0"/>
                  </a:moveTo>
                  <a:lnTo>
                    <a:pt x="840740" y="0"/>
                  </a:lnTo>
                  <a:lnTo>
                    <a:pt x="840740" y="232918"/>
                  </a:lnTo>
                  <a:lnTo>
                    <a:pt x="0" y="232918"/>
                  </a:lnTo>
                  <a:lnTo>
                    <a:pt x="0" y="0"/>
                  </a:lnTo>
                  <a:close/>
                </a:path>
              </a:pathLst>
            </a:custGeom>
            <a:ln w="79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2"/>
            <p:cNvSpPr txBox="1"/>
            <p:nvPr/>
          </p:nvSpPr>
          <p:spPr>
            <a:xfrm>
              <a:off x="3608568" y="3459922"/>
              <a:ext cx="476884" cy="2184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spc="35" dirty="0">
                  <a:latin typeface="Arial Narrow"/>
                  <a:cs typeface="Arial Narrow"/>
                </a:rPr>
                <a:t>B</a:t>
              </a:r>
              <a:r>
                <a:rPr sz="1200" b="1" spc="52" baseline="-27777" dirty="0">
                  <a:latin typeface="Arial Narrow"/>
                  <a:cs typeface="Arial Narrow"/>
                </a:rPr>
                <a:t>P</a:t>
              </a:r>
              <a:r>
                <a:rPr sz="1200" b="1" spc="-67" baseline="-27777" dirty="0">
                  <a:latin typeface="Arial Narrow"/>
                  <a:cs typeface="Arial Narrow"/>
                </a:rPr>
                <a:t> </a:t>
              </a:r>
              <a:r>
                <a:rPr sz="1050" b="1" spc="50" dirty="0">
                  <a:latin typeface="Arial Narrow"/>
                  <a:cs typeface="Arial Narrow"/>
                </a:rPr>
                <a:t>scan</a:t>
              </a:r>
              <a:endParaRPr sz="1050" dirty="0">
                <a:latin typeface="Arial Narrow"/>
                <a:cs typeface="Arial Narrow"/>
              </a:endParaRPr>
            </a:p>
          </p:txBody>
        </p:sp>
        <p:sp>
          <p:nvSpPr>
            <p:cNvPr id="525" name="object 523"/>
            <p:cNvSpPr txBox="1"/>
            <p:nvPr/>
          </p:nvSpPr>
          <p:spPr>
            <a:xfrm>
              <a:off x="2873270" y="3624574"/>
              <a:ext cx="396875" cy="171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dirty="0">
                  <a:latin typeface="Arial"/>
                  <a:cs typeface="Arial"/>
                </a:rPr>
                <a:t>X</a:t>
              </a:r>
              <a:r>
                <a:rPr sz="1050" b="1" spc="40" dirty="0">
                  <a:latin typeface="Arial"/>
                  <a:cs typeface="Arial"/>
                </a:rPr>
                <a:t>G</a:t>
              </a:r>
              <a:r>
                <a:rPr sz="1050" b="1" spc="20" dirty="0">
                  <a:latin typeface="Arial"/>
                  <a:cs typeface="Arial"/>
                </a:rPr>
                <a:t>C</a:t>
              </a:r>
              <a:r>
                <a:rPr sz="1050" b="1" dirty="0">
                  <a:latin typeface="Arial"/>
                  <a:cs typeface="Arial"/>
                </a:rPr>
                <a:t>1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526" name="object 524"/>
            <p:cNvSpPr txBox="1"/>
            <p:nvPr/>
          </p:nvSpPr>
          <p:spPr>
            <a:xfrm>
              <a:off x="2500229" y="2864485"/>
              <a:ext cx="771525" cy="3359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96875">
                <a:lnSpc>
                  <a:spcPct val="100000"/>
                </a:lnSpc>
              </a:pPr>
              <a:r>
                <a:rPr sz="1050" b="1" spc="10" dirty="0">
                  <a:latin typeface="Arial"/>
                  <a:cs typeface="Arial"/>
                </a:rPr>
                <a:t>N</a:t>
              </a:r>
              <a:r>
                <a:rPr sz="1050" b="1" dirty="0">
                  <a:latin typeface="Arial"/>
                  <a:cs typeface="Arial"/>
                </a:rPr>
                <a:t>S</a:t>
              </a:r>
              <a:r>
                <a:rPr sz="1050" b="1" spc="30" dirty="0">
                  <a:latin typeface="Arial"/>
                  <a:cs typeface="Arial"/>
                </a:rPr>
                <a:t>T</a:t>
              </a:r>
              <a:r>
                <a:rPr sz="1050" b="1" dirty="0">
                  <a:latin typeface="Arial"/>
                  <a:cs typeface="Arial"/>
                </a:rPr>
                <a:t>X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sz="1050" b="1" spc="10" dirty="0">
                  <a:latin typeface="Arial"/>
                  <a:cs typeface="Arial"/>
                </a:rPr>
                <a:t>Experiment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527" name="object 525"/>
            <p:cNvSpPr txBox="1"/>
            <p:nvPr/>
          </p:nvSpPr>
          <p:spPr>
            <a:xfrm>
              <a:off x="3382400" y="3680150"/>
              <a:ext cx="69596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700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Using </a:t>
              </a:r>
              <a:r>
                <a:rPr sz="700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139047</a:t>
              </a:r>
              <a:r>
                <a:rPr sz="700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700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at  </a:t>
              </a:r>
              <a:r>
                <a:rPr sz="700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665ms, </a:t>
              </a:r>
              <a:r>
                <a:rPr sz="700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50 mg</a:t>
              </a:r>
              <a:r>
                <a:rPr sz="700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700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object 526"/>
            <p:cNvSpPr/>
            <p:nvPr/>
          </p:nvSpPr>
          <p:spPr>
            <a:xfrm>
              <a:off x="3391417" y="3457603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7"/>
            <p:cNvSpPr/>
            <p:nvPr/>
          </p:nvSpPr>
          <p:spPr>
            <a:xfrm>
              <a:off x="3391417" y="3457603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28"/>
            <p:cNvSpPr/>
            <p:nvPr/>
          </p:nvSpPr>
          <p:spPr>
            <a:xfrm>
              <a:off x="1782465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29"/>
            <p:cNvSpPr/>
            <p:nvPr/>
          </p:nvSpPr>
          <p:spPr>
            <a:xfrm>
              <a:off x="1782465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ln w="206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0"/>
            <p:cNvSpPr txBox="1"/>
            <p:nvPr/>
          </p:nvSpPr>
          <p:spPr>
            <a:xfrm>
              <a:off x="286608" y="3775767"/>
              <a:ext cx="268605" cy="77343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735"/>
                </a:lnSpc>
              </a:pPr>
              <a:r>
                <a:rPr sz="1600" b="1" spc="5" dirty="0">
                  <a:latin typeface="Symbol"/>
                  <a:cs typeface="Symbol"/>
                </a:rPr>
                <a:t></a:t>
              </a:r>
              <a:r>
                <a:rPr sz="1575" b="1" baseline="-21164" dirty="0">
                  <a:latin typeface="Arial"/>
                  <a:cs typeface="Arial"/>
                </a:rPr>
                <a:t>q</a:t>
              </a:r>
              <a:r>
                <a:rPr sz="1575" b="1" spc="209" baseline="-21164" dirty="0">
                  <a:latin typeface="Arial"/>
                  <a:cs typeface="Arial"/>
                </a:rPr>
                <a:t> </a:t>
              </a:r>
              <a:r>
                <a:rPr sz="1600" b="1" dirty="0">
                  <a:latin typeface="Arial"/>
                  <a:cs typeface="Arial"/>
                </a:rPr>
                <a:t>(</a:t>
              </a:r>
              <a:r>
                <a:rPr sz="1600" b="1" spc="-5" dirty="0">
                  <a:latin typeface="Arial"/>
                  <a:cs typeface="Arial"/>
                </a:rPr>
                <a:t>mm)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533" name="object 521"/>
            <p:cNvSpPr/>
            <p:nvPr/>
          </p:nvSpPr>
          <p:spPr>
            <a:xfrm>
              <a:off x="3297433" y="2680822"/>
              <a:ext cx="840740" cy="704882"/>
            </a:xfrm>
            <a:custGeom>
              <a:avLst/>
              <a:gdLst/>
              <a:ahLst/>
              <a:cxnLst/>
              <a:rect l="l" t="t" r="r" b="b"/>
              <a:pathLst>
                <a:path w="840739" h="233045">
                  <a:moveTo>
                    <a:pt x="0" y="0"/>
                  </a:moveTo>
                  <a:lnTo>
                    <a:pt x="840740" y="0"/>
                  </a:lnTo>
                  <a:lnTo>
                    <a:pt x="840740" y="232918"/>
                  </a:lnTo>
                  <a:lnTo>
                    <a:pt x="0" y="232918"/>
                  </a:lnTo>
                  <a:lnTo>
                    <a:pt x="0" y="0"/>
                  </a:lnTo>
                  <a:close/>
                </a:path>
              </a:pathLst>
            </a:custGeom>
            <a:ln w="79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29200" y="2145268"/>
            <a:ext cx="409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-5" dirty="0">
                <a:solidFill>
                  <a:srgbClr val="004080"/>
                </a:solidFill>
                <a:latin typeface="Arial"/>
                <a:cs typeface="Arial"/>
              </a:rPr>
              <a:t>XGC1 w/ collisions </a:t>
            </a:r>
            <a:r>
              <a:rPr lang="en-US" b="1" dirty="0">
                <a:solidFill>
                  <a:srgbClr val="004080"/>
                </a:solidFill>
                <a:latin typeface="Wingdings"/>
                <a:cs typeface="Wingdings"/>
              </a:rPr>
              <a:t></a:t>
            </a:r>
            <a:r>
              <a:rPr lang="en-US" b="1" dirty="0">
                <a:solidFill>
                  <a:srgbClr val="00408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4080"/>
                </a:solidFill>
                <a:latin typeface="Arial"/>
                <a:cs typeface="Arial"/>
              </a:rPr>
              <a:t>similar</a:t>
            </a:r>
            <a:r>
              <a:rPr lang="en-US" b="1" spc="-5" dirty="0">
                <a:solidFill>
                  <a:srgbClr val="004080"/>
                </a:solidFill>
                <a:latin typeface="Arial"/>
                <a:cs typeface="Arial"/>
              </a:rPr>
              <a:t> </a:t>
            </a:r>
            <a:r>
              <a:rPr lang="en-US" b="1" spc="-5" dirty="0" smtClean="0">
                <a:solidFill>
                  <a:srgbClr val="004080"/>
                </a:solidFill>
                <a:latin typeface="Arial"/>
                <a:cs typeface="Arial"/>
              </a:rPr>
              <a:t>trends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1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NSTX-U:  First </a:t>
            </a:r>
            <a:r>
              <a:rPr lang="en-US" sz="2800" dirty="0"/>
              <a:t>systematic </a:t>
            </a:r>
            <a:r>
              <a:rPr lang="en-US" sz="2800" dirty="0" smtClean="0"/>
              <a:t>simulations of advanced </a:t>
            </a:r>
            <a:r>
              <a:rPr lang="en-US" sz="2800" dirty="0" err="1"/>
              <a:t>divertors</a:t>
            </a:r>
            <a:r>
              <a:rPr lang="en-US" sz="2800" dirty="0"/>
              <a:t> combined with 3D fields using EMC3-EIRENE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6201" y="5105400"/>
            <a:ext cx="9067800" cy="141630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 </a:t>
            </a:r>
            <a:r>
              <a:rPr lang="en-US" sz="2400" b="1" dirty="0" err="1" smtClean="0"/>
              <a:t>Divertor</a:t>
            </a:r>
            <a:r>
              <a:rPr lang="en-US" sz="2400" b="1" dirty="0" smtClean="0"/>
              <a:t> heat-flux trends: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Peaked </a:t>
            </a:r>
            <a:r>
              <a:rPr lang="en-US" sz="2000" dirty="0"/>
              <a:t>heat loads in Near Exact </a:t>
            </a:r>
            <a:r>
              <a:rPr lang="en-US" sz="2000" dirty="0" smtClean="0"/>
              <a:t>Snowflake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Lowest </a:t>
            </a:r>
            <a:r>
              <a:rPr lang="en-US" sz="2000" dirty="0"/>
              <a:t>heat loads </a:t>
            </a:r>
            <a:r>
              <a:rPr lang="en-US" sz="2000" dirty="0" smtClean="0"/>
              <a:t>found for X-</a:t>
            </a:r>
            <a:r>
              <a:rPr lang="en-US" sz="2000" dirty="0" err="1"/>
              <a:t>d</a:t>
            </a:r>
            <a:r>
              <a:rPr lang="en-US" sz="2000" dirty="0" err="1" smtClean="0"/>
              <a:t>ivertor</a:t>
            </a:r>
            <a:r>
              <a:rPr lang="en-US" sz="2000" dirty="0" smtClean="0"/>
              <a:t>-like configurations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RMP </a:t>
            </a:r>
            <a:r>
              <a:rPr lang="en-US" sz="2000" dirty="0"/>
              <a:t>fields </a:t>
            </a:r>
            <a:r>
              <a:rPr lang="en-US" sz="2000" dirty="0" smtClean="0"/>
              <a:t>do not significantly impact </a:t>
            </a:r>
            <a:r>
              <a:rPr lang="en-US" sz="2000" dirty="0"/>
              <a:t>toroidal </a:t>
            </a:r>
            <a:r>
              <a:rPr lang="en-US" sz="2000" dirty="0" smtClean="0"/>
              <a:t>average heat-flux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330576"/>
            <a:ext cx="1752600" cy="266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962400"/>
            <a:ext cx="1497254" cy="288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438400"/>
            <a:ext cx="1570568" cy="53694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6781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0022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Standard </a:t>
            </a:r>
            <a:r>
              <a:rPr lang="en-US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Divertor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990600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 panose="020B0606020202030204" pitchFamily="34" charset="0"/>
                <a:cs typeface="Arial" panose="020B0604020202020204" pitchFamily="34" charset="0"/>
              </a:rPr>
              <a:t>Near-Exact Snowflake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99060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Narrow" panose="020B0606020202030204" pitchFamily="34" charset="0"/>
                <a:cs typeface="Arial" panose="020B0604020202020204" pitchFamily="34" charset="0"/>
              </a:rPr>
              <a:t>Snowflake Minus / X-</a:t>
            </a:r>
            <a:r>
              <a:rPr lang="en-US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divertor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06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 smtClean="0"/>
              <a:t>Throughput-optimized camera and high-X-point L-modes </a:t>
            </a:r>
            <a:r>
              <a:rPr lang="en-US" sz="2800" dirty="0"/>
              <a:t>enabled </a:t>
            </a:r>
            <a:r>
              <a:rPr lang="en-US" sz="2800" u="sng" dirty="0" smtClean="0"/>
              <a:t>near-</a:t>
            </a:r>
            <a:r>
              <a:rPr lang="en-US" sz="2800" u="sng" dirty="0" err="1" smtClean="0"/>
              <a:t>separatrix</a:t>
            </a:r>
            <a:r>
              <a:rPr lang="en-US" sz="2800" dirty="0" smtClean="0"/>
              <a:t> turbulence imaging in NSTX-U</a:t>
            </a:r>
            <a:endParaRPr lang="en-US" sz="2800" b="0" dirty="0">
              <a:effectLst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0" y="1158614"/>
            <a:ext cx="6455357" cy="253164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Divertor turbulence imaging through different species/charge states provides information at different spatial locations</a:t>
            </a:r>
          </a:p>
          <a:p>
            <a:r>
              <a:rPr lang="en-US" dirty="0" smtClean="0"/>
              <a:t>Throughput-optimized setup enabled turbulence imaging via C III (up to 140kHz)</a:t>
            </a:r>
          </a:p>
          <a:p>
            <a:pPr lvl="1"/>
            <a:r>
              <a:rPr lang="en-US" dirty="0" smtClean="0">
                <a:solidFill>
                  <a:srgbClr val="0F4F97"/>
                </a:solidFill>
              </a:rPr>
              <a:t>Filaments along divertor legs (vs. filament footprint on floor via Li I or D</a:t>
            </a:r>
            <a:r>
              <a:rPr lang="el-GR" dirty="0" smtClean="0">
                <a:solidFill>
                  <a:srgbClr val="0F4F97"/>
                </a:solidFill>
              </a:rPr>
              <a:t>α</a:t>
            </a:r>
            <a:r>
              <a:rPr lang="en-US" dirty="0" smtClean="0">
                <a:solidFill>
                  <a:srgbClr val="0F4F97"/>
                </a:solidFill>
              </a:rPr>
              <a:t>)</a:t>
            </a:r>
          </a:p>
          <a:p>
            <a:pPr lvl="1"/>
            <a:endParaRPr lang="en-US" dirty="0" smtClean="0"/>
          </a:p>
          <a:p>
            <a:endParaRPr lang="en-US" dirty="0" smtClean="0">
              <a:solidFill>
                <a:srgbClr val="0F4F97"/>
              </a:solidFill>
            </a:endParaRP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5" y="3829111"/>
            <a:ext cx="2452917" cy="2461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059" y="3829111"/>
            <a:ext cx="3251802" cy="2461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228" y="3980326"/>
            <a:ext cx="2982582" cy="22457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50850" y="1180386"/>
            <a:ext cx="2340864" cy="2771204"/>
            <a:chOff x="0" y="0"/>
            <a:chExt cx="2816225" cy="33375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816225" cy="333756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450273" y="58882"/>
              <a:ext cx="1991591" cy="1437120"/>
            </a:xfrm>
            <a:prstGeom prst="straightConnector1">
              <a:avLst/>
            </a:prstGeom>
            <a:ln w="34925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1177637" y="65809"/>
              <a:ext cx="1260763" cy="2171469"/>
            </a:xfrm>
            <a:prstGeom prst="straightConnector1">
              <a:avLst/>
            </a:prstGeom>
            <a:ln w="34925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7258" y="6021909"/>
            <a:ext cx="260531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Reconstructed view + </a:t>
            </a:r>
            <a:r>
              <a:rPr lang="en-US" sz="1200" dirty="0" err="1" smtClean="0">
                <a:solidFill>
                  <a:srgbClr val="FF0000"/>
                </a:solidFill>
              </a:rPr>
              <a:t>separatrix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494" y="1252547"/>
            <a:ext cx="2940644" cy="2682441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dirty="0" smtClean="0"/>
              <a:t>Time delayed cross correlation shows opposite toroidal rotation for inner/outer leg filaments </a:t>
            </a:r>
            <a:endParaRPr lang="en-US" sz="3200" b="0" dirty="0">
              <a:effectLst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0" y="1066801"/>
            <a:ext cx="6676624" cy="260833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Time-delayed cross correlation of single pixel with rest of image to show average filament propagation</a:t>
            </a:r>
          </a:p>
          <a:p>
            <a:r>
              <a:rPr lang="en-US" dirty="0" smtClean="0"/>
              <a:t>Apparent poloidal motion for both inner and outer leg filaments towards X-point (also in C-Mod, J. Terry, JNME 2016)</a:t>
            </a:r>
          </a:p>
          <a:p>
            <a:pPr lvl="1"/>
            <a:r>
              <a:rPr lang="en-US" dirty="0" smtClean="0">
                <a:solidFill>
                  <a:srgbClr val="0F4F97"/>
                </a:solidFill>
              </a:rPr>
              <a:t>Or equivalently opposite toroidal directions</a:t>
            </a:r>
          </a:p>
          <a:p>
            <a:pPr lvl="1"/>
            <a:r>
              <a:rPr lang="en-US" dirty="0" smtClean="0">
                <a:solidFill>
                  <a:srgbClr val="0F4F97"/>
                </a:solidFill>
              </a:rPr>
              <a:t>Inconsistent with flux tube rigid rotation (as in J. Terry JNME 2016)</a:t>
            </a:r>
          </a:p>
          <a:p>
            <a:r>
              <a:rPr lang="en-US" dirty="0" smtClean="0"/>
              <a:t>Poloidal velocity ~1km/s</a:t>
            </a:r>
          </a:p>
          <a:p>
            <a:endParaRPr lang="en-US" dirty="0" smtClean="0">
              <a:solidFill>
                <a:srgbClr val="0F4F97"/>
              </a:solidFill>
            </a:endParaRP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084" y="3934988"/>
            <a:ext cx="2388870" cy="2400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34754" y="5552212"/>
            <a:ext cx="1792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Time-delayed cc</a:t>
            </a:r>
          </a:p>
          <a:p>
            <a:pPr algn="ctr"/>
            <a:r>
              <a:rPr lang="en-US" sz="1400" dirty="0" smtClean="0"/>
              <a:t>at different elevation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730961" y="2105025"/>
            <a:ext cx="193839" cy="488593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62801" y="1957530"/>
            <a:ext cx="326965" cy="244297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:\Users\filippo\AppData\Local\Microsoft\Windows\INetCacheContent.Word\outer_cc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248" y="4166808"/>
            <a:ext cx="2844246" cy="212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C:\Users\filippo\AppData\Local\Microsoft\Windows\INetCacheContent.Word\inner_cc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5" y="4166807"/>
            <a:ext cx="2852504" cy="212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668929" y="5858504"/>
            <a:ext cx="19672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smtClean="0"/>
              <a:t>Inner-leg filament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667260" y="5858504"/>
            <a:ext cx="201850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smtClean="0"/>
              <a:t>Outer-leg filament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3345" y="3791644"/>
            <a:ext cx="2647571" cy="37516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52800" y="3535918"/>
            <a:ext cx="278012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smtClean="0"/>
              <a:t>Zero-delay cross correlation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Material </a:t>
            </a:r>
            <a:r>
              <a:rPr lang="en-US" sz="2800" dirty="0"/>
              <a:t>Analysis </a:t>
            </a:r>
            <a:r>
              <a:rPr lang="en-US" sz="2800" dirty="0" smtClean="0"/>
              <a:t>&amp; Particle </a:t>
            </a:r>
            <a:r>
              <a:rPr lang="en-US" sz="2800" dirty="0"/>
              <a:t>Probe (MAPP) </a:t>
            </a:r>
            <a:r>
              <a:rPr lang="en-US" sz="2800" dirty="0" smtClean="0"/>
              <a:t>providing </a:t>
            </a:r>
            <a:br>
              <a:rPr lang="en-US" sz="2800" dirty="0" smtClean="0"/>
            </a:br>
            <a:r>
              <a:rPr lang="en-US" sz="2800" dirty="0" smtClean="0"/>
              <a:t>new measurements of surface evolution in NSTX-U</a:t>
            </a:r>
            <a:endParaRPr lang="en-US" sz="2800" dirty="0"/>
          </a:p>
        </p:txBody>
      </p:sp>
      <p:pic>
        <p:nvPicPr>
          <p:cNvPr id="5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" y="1180654"/>
            <a:ext cx="1981200" cy="17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29352"/>
            <a:ext cx="2209800" cy="327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55" y="5486400"/>
            <a:ext cx="411832" cy="53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5232737"/>
            <a:ext cx="6705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Tracked C/B/O evolution, </a:t>
            </a: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correlated with 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plasma performance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Implemented remote-control + between-shot MAPP analysis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Future:  Use with Li, understand complex Li chemistry/evolution</a:t>
            </a:r>
            <a:endParaRPr lang="en-US" sz="2000" b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1066800"/>
            <a:ext cx="6563503" cy="408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7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sp>
        <p:nvSpPr>
          <p:cNvPr id="9" name="object 9"/>
          <p:cNvSpPr/>
          <p:nvPr/>
        </p:nvSpPr>
        <p:spPr>
          <a:xfrm>
            <a:off x="5910263" y="2877239"/>
            <a:ext cx="1530349" cy="990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51149" y="3908220"/>
            <a:ext cx="1894839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 Narrow"/>
                <a:cs typeface="Arial Narrow"/>
              </a:rPr>
              <a:t>Liquid </a:t>
            </a:r>
            <a:r>
              <a:rPr sz="1800" spc="-5" dirty="0">
                <a:latin typeface="Arial Narrow"/>
                <a:cs typeface="Arial Narrow"/>
              </a:rPr>
              <a:t>metals </a:t>
            </a:r>
            <a:r>
              <a:rPr sz="1800" dirty="0">
                <a:latin typeface="Arial Narrow"/>
                <a:cs typeface="Arial Narrow"/>
              </a:rPr>
              <a:t>/</a:t>
            </a:r>
            <a:r>
              <a:rPr sz="1800" spc="-3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Lithium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9118" y="3907534"/>
            <a:ext cx="129667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Snowflake/X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69213" y="2877239"/>
            <a:ext cx="1274761" cy="1047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012825"/>
            <a:ext cx="9144000" cy="317982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771"/>
            <a:ext cx="9144000" cy="888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7200"/>
              </a:lnSpc>
            </a:pPr>
            <a:r>
              <a:rPr lang="en-US" sz="2800" dirty="0" smtClean="0"/>
              <a:t>Recent d</a:t>
            </a:r>
            <a:r>
              <a:rPr sz="2800" dirty="0" smtClean="0"/>
              <a:t>esign </a:t>
            </a:r>
            <a:r>
              <a:rPr sz="2800" dirty="0"/>
              <a:t>studies show </a:t>
            </a:r>
            <a:r>
              <a:rPr sz="2800" spc="-5" dirty="0"/>
              <a:t>ST </a:t>
            </a:r>
            <a:r>
              <a:rPr sz="2800" dirty="0"/>
              <a:t>potentially attractive </a:t>
            </a:r>
            <a:r>
              <a:rPr sz="2800" dirty="0" smtClean="0"/>
              <a:t>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Fusion </a:t>
            </a:r>
            <a:r>
              <a:rPr sz="2800" dirty="0"/>
              <a:t>Nuclear Science Facility </a:t>
            </a:r>
            <a:r>
              <a:rPr sz="2800" spc="-5" dirty="0"/>
              <a:t>(FNSF</a:t>
            </a:r>
            <a:r>
              <a:rPr sz="2800" spc="-5" dirty="0" smtClean="0"/>
              <a:t>)</a:t>
            </a:r>
            <a:r>
              <a:rPr lang="en-US" sz="2800" spc="-5" dirty="0" smtClean="0"/>
              <a:t> and</a:t>
            </a:r>
            <a:r>
              <a:rPr sz="2800" dirty="0" smtClean="0"/>
              <a:t> </a:t>
            </a:r>
            <a:r>
              <a:rPr sz="2800" spc="-5" dirty="0"/>
              <a:t>Pilot</a:t>
            </a:r>
            <a:r>
              <a:rPr sz="2800" spc="-60" dirty="0"/>
              <a:t> </a:t>
            </a:r>
            <a:r>
              <a:rPr sz="2800" dirty="0"/>
              <a:t>Plant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562600" y="2983597"/>
            <a:ext cx="2663884" cy="2883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8876" y="2032000"/>
            <a:ext cx="3579724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sz="2000" b="1" spc="-5" dirty="0">
                <a:latin typeface="Arial"/>
                <a:cs typeface="Arial"/>
              </a:rPr>
              <a:t>FNSF with </a:t>
            </a:r>
            <a:r>
              <a:rPr sz="2000" b="1" spc="-10" dirty="0">
                <a:latin typeface="Arial"/>
                <a:cs typeface="Arial"/>
              </a:rPr>
              <a:t>copper </a:t>
            </a:r>
            <a:r>
              <a:rPr sz="2000" b="1" spc="-5" dirty="0">
                <a:latin typeface="Arial"/>
                <a:cs typeface="Arial"/>
              </a:rPr>
              <a:t>TF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A=1.7, </a:t>
            </a:r>
            <a:r>
              <a:rPr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 1.7m, </a:t>
            </a:r>
            <a:r>
              <a:rPr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pc="254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336699"/>
                </a:solidFill>
                <a:latin typeface="Arial"/>
                <a:cs typeface="Arial"/>
              </a:rPr>
              <a:t>2.7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=3T</a:t>
            </a:r>
            <a:endParaRPr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lang="en-US" spc="-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pc="-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luence</a:t>
            </a:r>
            <a:r>
              <a:rPr lang="en-US" spc="-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5" dirty="0" smtClean="0">
                <a:solidFill>
                  <a:srgbClr val="C00000"/>
                </a:solidFill>
                <a:cs typeface="Arial"/>
              </a:rPr>
              <a:t>= </a:t>
            </a:r>
            <a:r>
              <a:rPr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, TBR ~</a:t>
            </a:r>
            <a:r>
              <a:rPr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8200" y="2023566"/>
            <a:ext cx="4495800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2000" b="1" spc="-5" dirty="0" smtClean="0">
                <a:latin typeface="Arial"/>
                <a:cs typeface="Arial"/>
              </a:rPr>
              <a:t>FNSF / </a:t>
            </a:r>
            <a:r>
              <a:rPr sz="2000" b="1" spc="-5" dirty="0" smtClean="0">
                <a:latin typeface="Arial"/>
                <a:cs typeface="Arial"/>
              </a:rPr>
              <a:t>Pilot </a:t>
            </a:r>
            <a:r>
              <a:rPr sz="2000" b="1" spc="-5" dirty="0">
                <a:latin typeface="Arial"/>
                <a:cs typeface="Arial"/>
              </a:rPr>
              <a:t>Plant with HTS TF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A=2, </a:t>
            </a:r>
            <a:r>
              <a:rPr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 3m, </a:t>
            </a:r>
            <a:r>
              <a:rPr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pc="2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336699"/>
                </a:solidFill>
                <a:latin typeface="Arial"/>
                <a:cs typeface="Arial"/>
              </a:rPr>
              <a:t>2.5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 = 4T</a:t>
            </a:r>
            <a:endParaRPr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, TBR ~ 1, </a:t>
            </a:r>
            <a:r>
              <a:rPr spc="5" dirty="0">
                <a:solidFill>
                  <a:srgbClr val="C00000"/>
                </a:solidFill>
                <a:latin typeface="Arial"/>
                <a:cs typeface="Arial"/>
              </a:rPr>
              <a:t>Q</a:t>
            </a:r>
            <a:r>
              <a:rPr spc="7" baseline="-21367" dirty="0">
                <a:solidFill>
                  <a:srgbClr val="C00000"/>
                </a:solidFill>
                <a:latin typeface="Arial"/>
                <a:cs typeface="Arial"/>
              </a:rPr>
              <a:t>eng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06680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 Narrow" panose="020B0606020202030204" pitchFamily="34" charset="0"/>
              </a:rPr>
              <a:t>FNSF:  </a:t>
            </a:r>
            <a:r>
              <a:rPr lang="en-US" sz="2200" dirty="0" smtClean="0">
                <a:latin typeface="Arial Narrow" panose="020B0606020202030204" pitchFamily="34" charset="0"/>
              </a:rPr>
              <a:t>Provide neutron </a:t>
            </a:r>
            <a:r>
              <a:rPr lang="en-US" sz="2200" dirty="0" err="1" smtClean="0">
                <a:latin typeface="Arial Narrow" panose="020B0606020202030204" pitchFamily="34" charset="0"/>
              </a:rPr>
              <a:t>fluence</a:t>
            </a:r>
            <a:r>
              <a:rPr lang="en-US" sz="2200" dirty="0" smtClean="0">
                <a:latin typeface="Arial Narrow" panose="020B0606020202030204" pitchFamily="34" charset="0"/>
              </a:rPr>
              <a:t> for material/component R&amp;D (+ T self-sufficiency?)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Pilot Plant:  </a:t>
            </a:r>
            <a:r>
              <a:rPr lang="en-US" sz="2200" dirty="0" smtClean="0">
                <a:latin typeface="Arial Narrow" panose="020B0606020202030204" pitchFamily="34" charset="0"/>
              </a:rPr>
              <a:t>Electrical self-sufficiency: </a:t>
            </a:r>
            <a:r>
              <a:rPr lang="en-US" sz="2200" dirty="0" err="1" smtClean="0">
                <a:latin typeface="Arial Narrow" panose="020B0606020202030204" pitchFamily="34" charset="0"/>
              </a:rPr>
              <a:t>Q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eng</a:t>
            </a:r>
            <a:r>
              <a:rPr lang="en-US" sz="2200" dirty="0" smtClean="0">
                <a:latin typeface="Arial Narrow" panose="020B0606020202030204" pitchFamily="34" charset="0"/>
              </a:rPr>
              <a:t> =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elec</a:t>
            </a:r>
            <a:r>
              <a:rPr lang="en-US" sz="2200" baseline="-25000" dirty="0" smtClean="0"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latin typeface="Arial Narrow" panose="020B0606020202030204" pitchFamily="34" charset="0"/>
              </a:rPr>
              <a:t>/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consumed</a:t>
            </a:r>
            <a:r>
              <a:rPr lang="en-US" sz="2200" dirty="0" smtClean="0">
                <a:latin typeface="Arial Narrow" panose="020B0606020202030204" pitchFamily="34" charset="0"/>
              </a:rPr>
              <a:t> ≥ 1 (+ FNSF mission?)</a:t>
            </a:r>
            <a:endParaRPr lang="en-US" sz="2200" dirty="0">
              <a:latin typeface="Arial Narrow" panose="020B0606020202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3093" t="23322" r="19881" b="13478"/>
          <a:stretch>
            <a:fillRect/>
          </a:stretch>
        </p:blipFill>
        <p:spPr bwMode="auto">
          <a:xfrm>
            <a:off x="382676" y="2971800"/>
            <a:ext cx="3579724" cy="295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8506" y="5899495"/>
            <a:ext cx="7779694" cy="379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 Narrow" panose="020B0606020202030204" pitchFamily="34" charset="0"/>
              </a:rPr>
              <a:t>Designs integrate ST higher </a:t>
            </a:r>
            <a:r>
              <a:rPr lang="en-US" b="1" dirty="0" smtClean="0">
                <a:latin typeface="Symbol" panose="05050102010706020507" pitchFamily="18" charset="2"/>
              </a:rPr>
              <a:t>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</a:rPr>
              <a:t>, </a:t>
            </a:r>
            <a:r>
              <a:rPr lang="en-US" b="1" dirty="0" err="1" smtClean="0">
                <a:latin typeface="Symbol" panose="05050102010706020507" pitchFamily="18" charset="2"/>
              </a:rPr>
              <a:t>b</a:t>
            </a:r>
            <a:r>
              <a:rPr lang="en-US" b="1" baseline="-25000" dirty="0" err="1" smtClean="0">
                <a:latin typeface="Arial Narrow" panose="020B0606020202030204" pitchFamily="34" charset="0"/>
              </a:rPr>
              <a:t>N</a:t>
            </a:r>
            <a:r>
              <a:rPr lang="en-US" b="1" dirty="0" smtClean="0">
                <a:latin typeface="Arial Narrow" panose="020B0606020202030204" pitchFamily="34" charset="0"/>
              </a:rPr>
              <a:t>  and advanced </a:t>
            </a:r>
            <a:r>
              <a:rPr lang="en-US" b="1" dirty="0" err="1" smtClean="0">
                <a:latin typeface="Arial Narrow" panose="020B0606020202030204" pitchFamily="34" charset="0"/>
              </a:rPr>
              <a:t>divertors</a:t>
            </a:r>
            <a:r>
              <a:rPr lang="en-US" b="1" dirty="0" smtClean="0">
                <a:latin typeface="Arial Narrow" panose="020B0606020202030204" pitchFamily="34" charset="0"/>
              </a:rPr>
              <a:t> (+ HTS TF for Pilot Plant)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6248400"/>
            <a:ext cx="2550698" cy="2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4000"/>
              </a:lnSpc>
            </a:pPr>
            <a:r>
              <a:rPr lang="fr-FR" sz="1000" i="1" dirty="0">
                <a:latin typeface="Arial Narrow" panose="020B0606020202030204" pitchFamily="34" charset="0"/>
                <a:hlinkClick r:id="rId4"/>
              </a:rPr>
              <a:t>J.E. Menard, et al., </a:t>
            </a:r>
            <a:r>
              <a:rPr lang="fr-FR" sz="1000" i="1" dirty="0" err="1">
                <a:latin typeface="Arial Narrow" panose="020B0606020202030204" pitchFamily="34" charset="0"/>
                <a:hlinkClick r:id="rId4"/>
              </a:rPr>
              <a:t>Nucl</a:t>
            </a:r>
            <a:r>
              <a:rPr lang="fr-FR" sz="1000" i="1" dirty="0">
                <a:latin typeface="Arial Narrow" panose="020B0606020202030204" pitchFamily="34" charset="0"/>
                <a:hlinkClick r:id="rId4"/>
              </a:rPr>
              <a:t>. Fusion </a:t>
            </a:r>
            <a:r>
              <a:rPr lang="fr-FR" sz="1000" b="1" i="1" dirty="0">
                <a:latin typeface="Arial Narrow" panose="020B0606020202030204" pitchFamily="34" charset="0"/>
                <a:hlinkClick r:id="rId4"/>
              </a:rPr>
              <a:t>56</a:t>
            </a:r>
            <a:r>
              <a:rPr lang="fr-FR" sz="1000" i="1" dirty="0">
                <a:latin typeface="Arial Narrow" panose="020B0606020202030204" pitchFamily="34" charset="0"/>
                <a:hlinkClick r:id="rId4"/>
              </a:rPr>
              <a:t> (2016) 106023</a:t>
            </a:r>
            <a:r>
              <a:rPr lang="fr-FR" sz="1000" i="1" dirty="0">
                <a:latin typeface="Arial Narrow" panose="020B0606020202030204" pitchFamily="34" charset="0"/>
              </a:rPr>
              <a:t> </a:t>
            </a:r>
            <a:endParaRPr lang="en-US" sz="10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High current density HTS cable motivates </a:t>
            </a:r>
            <a:br>
              <a:rPr lang="en-US" sz="3200" b="1" dirty="0" smtClean="0"/>
            </a:br>
            <a:r>
              <a:rPr lang="en-US" sz="3200" b="1" dirty="0" smtClean="0"/>
              <a:t>consideration of lower-A tokamak pilot plants</a:t>
            </a:r>
            <a:endParaRPr lang="en-US" sz="3200" b="1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7946" y="1295400"/>
            <a:ext cx="4325454" cy="43688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ITER-like TF constraints:</a:t>
            </a:r>
          </a:p>
          <a:p>
            <a:pPr marL="403225" lvl="1" indent="-176213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</a:rPr>
              <a:t>WP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=20MA/m</a:t>
            </a:r>
            <a:r>
              <a:rPr lang="en-US" sz="2000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000" baseline="-25000" dirty="0" err="1" smtClean="0">
                <a:solidFill>
                  <a:schemeClr val="accent6">
                    <a:lumMod val="75000"/>
                  </a:schemeClr>
                </a:solidFill>
              </a:rPr>
              <a:t>max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≤ 12T</a:t>
            </a:r>
          </a:p>
          <a:p>
            <a:pPr marL="403225" lvl="1" indent="-176213"/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fusion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≤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130MW,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net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&lt; -90MW</a:t>
            </a:r>
          </a:p>
          <a:p>
            <a:pPr marL="403225" lvl="1" indent="-176213"/>
            <a:endParaRPr lang="en-US" sz="1000" dirty="0" smtClean="0"/>
          </a:p>
          <a:p>
            <a:pPr marL="228600" indent="-228600"/>
            <a:r>
              <a:rPr lang="en-US" sz="2400" dirty="0" smtClean="0">
                <a:solidFill>
                  <a:srgbClr val="7030A0"/>
                </a:solidFill>
              </a:rPr>
              <a:t>J</a:t>
            </a:r>
            <a:r>
              <a:rPr lang="en-US" sz="2400" baseline="-25000" dirty="0" smtClean="0">
                <a:solidFill>
                  <a:srgbClr val="7030A0"/>
                </a:solidFill>
              </a:rPr>
              <a:t>WP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~ 30MA/m</a:t>
            </a:r>
            <a:r>
              <a:rPr lang="en-US" sz="2400" baseline="30000" dirty="0" smtClean="0">
                <a:solidFill>
                  <a:srgbClr val="7030A0"/>
                </a:solidFill>
              </a:rPr>
              <a:t>2</a:t>
            </a:r>
            <a:r>
              <a:rPr lang="en-US" sz="2400" dirty="0" smtClean="0">
                <a:solidFill>
                  <a:srgbClr val="7030A0"/>
                </a:solidFill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7030A0"/>
                </a:solidFill>
              </a:rPr>
              <a:t>max</a:t>
            </a:r>
            <a:r>
              <a:rPr lang="en-US" sz="2400" baseline="-25000" dirty="0" smtClean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≤ 19T</a:t>
            </a:r>
          </a:p>
          <a:p>
            <a:pPr marL="403225" lvl="1" indent="-176213"/>
            <a:r>
              <a:rPr lang="en-US" sz="2000" dirty="0" err="1">
                <a:solidFill>
                  <a:srgbClr val="7030A0"/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olidFill>
                  <a:srgbClr val="7030A0"/>
                </a:solidFill>
                <a:sym typeface="Wingdings" panose="05000000000000000000" pitchFamily="2" charset="2"/>
              </a:rPr>
              <a:t>fusion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 ~ 400MW</a:t>
            </a:r>
          </a:p>
          <a:p>
            <a:pPr marL="403225" lvl="1" indent="-176213"/>
            <a:r>
              <a:rPr lang="en-US" sz="2000" dirty="0" smtClean="0">
                <a:solidFill>
                  <a:srgbClr val="7030A0"/>
                </a:solidFill>
              </a:rPr>
              <a:t>Small </a:t>
            </a:r>
            <a:r>
              <a:rPr lang="en-US" sz="2000" dirty="0" err="1" smtClean="0">
                <a:solidFill>
                  <a:srgbClr val="7030A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7030A0"/>
                </a:solidFill>
              </a:rPr>
              <a:t>net</a:t>
            </a:r>
            <a:r>
              <a:rPr lang="en-US" sz="2000" dirty="0" smtClean="0">
                <a:solidFill>
                  <a:srgbClr val="7030A0"/>
                </a:solidFill>
              </a:rPr>
              <a:t> at A=2.2-3.5</a:t>
            </a:r>
          </a:p>
          <a:p>
            <a:pPr marL="228600" indent="-228600"/>
            <a:endParaRPr lang="en-US" sz="1000" dirty="0" smtClean="0">
              <a:solidFill>
                <a:srgbClr val="C00000"/>
              </a:solidFill>
            </a:endParaRPr>
          </a:p>
          <a:p>
            <a:pPr marL="228600" indent="-228600"/>
            <a:r>
              <a:rPr lang="en-US" sz="2400" dirty="0" smtClean="0">
                <a:solidFill>
                  <a:srgbClr val="C00000"/>
                </a:solidFill>
              </a:rPr>
              <a:t>J</a:t>
            </a:r>
            <a:r>
              <a:rPr lang="en-US" sz="2400" baseline="-25000" dirty="0" smtClean="0">
                <a:solidFill>
                  <a:srgbClr val="C00000"/>
                </a:solidFill>
              </a:rPr>
              <a:t>WP</a:t>
            </a:r>
            <a:r>
              <a:rPr lang="en-US" sz="2400" dirty="0" smtClean="0">
                <a:solidFill>
                  <a:srgbClr val="C00000"/>
                </a:solidFill>
              </a:rPr>
              <a:t> ≥ 70MA/m</a:t>
            </a:r>
            <a:r>
              <a:rPr lang="en-US" sz="240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dirty="0" smtClean="0">
                <a:solidFill>
                  <a:srgbClr val="C00000"/>
                </a:solidFill>
              </a:rPr>
              <a:t>,B</a:t>
            </a:r>
            <a:r>
              <a:rPr lang="en-US" sz="2400" baseline="-25000" dirty="0" smtClean="0">
                <a:solidFill>
                  <a:srgbClr val="C00000"/>
                </a:solidFill>
              </a:rPr>
              <a:t>max </a:t>
            </a:r>
            <a:r>
              <a:rPr lang="en-US" sz="2400" dirty="0" smtClean="0">
                <a:solidFill>
                  <a:srgbClr val="C00000"/>
                </a:solidFill>
              </a:rPr>
              <a:t>≤ 19T</a:t>
            </a:r>
            <a:endParaRPr lang="en-US" sz="2400" dirty="0">
              <a:solidFill>
                <a:srgbClr val="C00000"/>
              </a:solidFill>
            </a:endParaRPr>
          </a:p>
          <a:p>
            <a:pPr marL="403225" lvl="1" indent="-176213"/>
            <a:r>
              <a:rPr lang="en-US" sz="2000" dirty="0" err="1">
                <a:solidFill>
                  <a:srgbClr val="C00000"/>
                </a:solidFill>
                <a:sym typeface="Wingdings" panose="05000000000000000000" pitchFamily="2" charset="2"/>
              </a:rPr>
              <a:t>P</a:t>
            </a:r>
            <a:r>
              <a:rPr lang="en-US" sz="2000" baseline="-25000" dirty="0" err="1">
                <a:solidFill>
                  <a:srgbClr val="C00000"/>
                </a:solidFill>
                <a:sym typeface="Wingdings" panose="05000000000000000000" pitchFamily="2" charset="2"/>
              </a:rPr>
              <a:t>fusion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 ~500-600MW</a:t>
            </a:r>
          </a:p>
          <a:p>
            <a:pPr marL="403225" lvl="1" indent="-176213"/>
            <a:r>
              <a:rPr lang="en-US" sz="20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P</a:t>
            </a:r>
            <a:r>
              <a:rPr lang="en-US" sz="2000" b="1" baseline="-25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net</a:t>
            </a:r>
            <a:r>
              <a:rPr lang="en-US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= 80-100MW at A=1.9-2.3</a:t>
            </a:r>
            <a:endParaRPr lang="en-US" b="1" dirty="0"/>
          </a:p>
        </p:txBody>
      </p:sp>
      <p:sp>
        <p:nvSpPr>
          <p:cNvPr id="15" name="Down Arrow 14"/>
          <p:cNvSpPr/>
          <p:nvPr/>
        </p:nvSpPr>
        <p:spPr>
          <a:xfrm>
            <a:off x="1855271" y="5434541"/>
            <a:ext cx="662730" cy="528507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41287" y="5963048"/>
            <a:ext cx="3523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 ~ 2 attractive at high J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WP</a:t>
            </a:r>
            <a:endParaRPr lang="en-US" sz="2400" b="1" baseline="-25000" dirty="0">
              <a:solidFill>
                <a:srgbClr val="C00000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089244"/>
              </p:ext>
            </p:extLst>
          </p:nvPr>
        </p:nvGraphicFramePr>
        <p:xfrm>
          <a:off x="4267200" y="1352466"/>
          <a:ext cx="4787098" cy="4667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7972807" y="1354922"/>
            <a:ext cx="790193" cy="2106805"/>
            <a:chOff x="302515" y="2030509"/>
            <a:chExt cx="1053591" cy="2986535"/>
          </a:xfrm>
          <a:solidFill>
            <a:schemeClr val="bg1"/>
          </a:solidFill>
        </p:grpSpPr>
        <p:sp>
          <p:nvSpPr>
            <p:cNvPr id="26" name="TextBox 25"/>
            <p:cNvSpPr txBox="1"/>
            <p:nvPr/>
          </p:nvSpPr>
          <p:spPr>
            <a:xfrm>
              <a:off x="302515" y="2030509"/>
              <a:ext cx="1039254" cy="8253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 Narrow" panose="020B0606020202030204" pitchFamily="34" charset="0"/>
                </a:rPr>
                <a:t>J</a:t>
              </a:r>
              <a:r>
                <a:rPr lang="en-US" sz="2000" b="1" baseline="-25000" dirty="0" smtClean="0">
                  <a:latin typeface="Arial Narrow" panose="020B0606020202030204" pitchFamily="34" charset="0"/>
                </a:rPr>
                <a:t>WP</a:t>
              </a:r>
              <a:r>
                <a:rPr lang="en-US" sz="1600" b="1" dirty="0" smtClean="0">
                  <a:latin typeface="Arial Narrow" panose="020B0606020202030204" pitchFamily="34" charset="0"/>
                </a:rPr>
                <a:t> [MA/m</a:t>
              </a:r>
              <a:r>
                <a:rPr lang="en-US" sz="1600" b="1" baseline="30000" dirty="0" smtClean="0">
                  <a:latin typeface="Arial Narrow" panose="020B0606020202030204" pitchFamily="34" charset="0"/>
                </a:rPr>
                <a:t>2</a:t>
              </a:r>
              <a:r>
                <a:rPr lang="en-US" sz="1600" b="1" dirty="0" smtClean="0">
                  <a:latin typeface="Arial Narrow" panose="020B0606020202030204" pitchFamily="34" charset="0"/>
                </a:rPr>
                <a:t>]</a:t>
              </a:r>
              <a:endParaRPr lang="en-US" sz="16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51" y="3026318"/>
              <a:ext cx="1039255" cy="19907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8597902" y="3195090"/>
            <a:ext cx="393698" cy="2062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none" lIns="45720" tIns="18288" rIns="45720" bIns="18288" rtlCol="0" anchor="ctr">
            <a:spAutoFit/>
          </a:bodyPr>
          <a:lstStyle/>
          <a:p>
            <a:r>
              <a:rPr lang="en-US" sz="1100" b="1" dirty="0" smtClean="0"/>
              <a:t>(12T)</a:t>
            </a:r>
            <a:endParaRPr lang="en-US" sz="1100" b="1" dirty="0"/>
          </a:p>
        </p:txBody>
      </p:sp>
      <p:sp>
        <p:nvSpPr>
          <p:cNvPr id="14" name="Down Arrow 13"/>
          <p:cNvSpPr/>
          <p:nvPr/>
        </p:nvSpPr>
        <p:spPr>
          <a:xfrm>
            <a:off x="5433270" y="1785809"/>
            <a:ext cx="662730" cy="476086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8686800" y="3195090"/>
            <a:ext cx="304800" cy="53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686800" y="3401300"/>
            <a:ext cx="304800" cy="42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991600" y="3200400"/>
            <a:ext cx="0" cy="200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3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 = 1.8-2.3 maximizes TF magnet utilization,</a:t>
            </a:r>
            <a:br>
              <a:rPr lang="en-US" sz="3000" dirty="0" smtClean="0"/>
            </a:br>
            <a:r>
              <a:rPr lang="en-US" sz="3000" dirty="0" smtClean="0"/>
              <a:t>and TF will be significant fraction of core cost </a:t>
            </a:r>
            <a:endParaRPr lang="en-US" sz="3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6324600" cy="503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53972" y="1498601"/>
            <a:ext cx="1480429" cy="2581119"/>
            <a:chOff x="7534685" y="1968880"/>
            <a:chExt cx="1480429" cy="2395267"/>
          </a:xfrm>
        </p:grpSpPr>
        <p:sp>
          <p:nvSpPr>
            <p:cNvPr id="32" name="Rectangle 31"/>
            <p:cNvSpPr/>
            <p:nvPr/>
          </p:nvSpPr>
          <p:spPr>
            <a:xfrm>
              <a:off x="7534685" y="1968880"/>
              <a:ext cx="1480429" cy="23952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Freeform 201"/>
            <p:cNvSpPr>
              <a:spLocks/>
            </p:cNvSpPr>
            <p:nvPr/>
          </p:nvSpPr>
          <p:spPr bwMode="auto">
            <a:xfrm>
              <a:off x="7753350" y="2914579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4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9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9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4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F81BD"/>
            </a:solidFill>
            <a:ln w="1588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202"/>
            <p:cNvSpPr>
              <a:spLocks/>
            </p:cNvSpPr>
            <p:nvPr/>
          </p:nvSpPr>
          <p:spPr bwMode="auto">
            <a:xfrm>
              <a:off x="7910490" y="2864936"/>
              <a:ext cx="151722" cy="136518"/>
            </a:xfrm>
            <a:custGeom>
              <a:avLst/>
              <a:gdLst>
                <a:gd name="T0" fmla="*/ 56 w 111"/>
                <a:gd name="T1" fmla="*/ 0 h 112"/>
                <a:gd name="T2" fmla="*/ 111 w 111"/>
                <a:gd name="T3" fmla="*/ 56 h 112"/>
                <a:gd name="T4" fmla="*/ 56 w 111"/>
                <a:gd name="T5" fmla="*/ 112 h 112"/>
                <a:gd name="T6" fmla="*/ 0 w 111"/>
                <a:gd name="T7" fmla="*/ 56 h 112"/>
                <a:gd name="T8" fmla="*/ 56 w 111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2">
                  <a:moveTo>
                    <a:pt x="56" y="0"/>
                  </a:moveTo>
                  <a:lnTo>
                    <a:pt x="111" y="56"/>
                  </a:lnTo>
                  <a:lnTo>
                    <a:pt x="56" y="112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203"/>
            <p:cNvSpPr>
              <a:spLocks noEditPoints="1"/>
            </p:cNvSpPr>
            <p:nvPr/>
          </p:nvSpPr>
          <p:spPr bwMode="auto">
            <a:xfrm>
              <a:off x="7902363" y="2857489"/>
              <a:ext cx="167977" cy="151411"/>
            </a:xfrm>
            <a:custGeom>
              <a:avLst/>
              <a:gdLst>
                <a:gd name="T0" fmla="*/ 58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1 w 123"/>
                <a:gd name="T7" fmla="*/ 57 h 123"/>
                <a:gd name="T8" fmla="*/ 123 w 123"/>
                <a:gd name="T9" fmla="*/ 61 h 123"/>
                <a:gd name="T10" fmla="*/ 121 w 123"/>
                <a:gd name="T11" fmla="*/ 65 h 123"/>
                <a:gd name="T12" fmla="*/ 65 w 123"/>
                <a:gd name="T13" fmla="*/ 123 h 123"/>
                <a:gd name="T14" fmla="*/ 62 w 123"/>
                <a:gd name="T15" fmla="*/ 123 h 123"/>
                <a:gd name="T16" fmla="*/ 58 w 123"/>
                <a:gd name="T17" fmla="*/ 123 h 123"/>
                <a:gd name="T18" fmla="*/ 0 w 123"/>
                <a:gd name="T19" fmla="*/ 65 h 123"/>
                <a:gd name="T20" fmla="*/ 0 w 123"/>
                <a:gd name="T21" fmla="*/ 61 h 123"/>
                <a:gd name="T22" fmla="*/ 0 w 123"/>
                <a:gd name="T23" fmla="*/ 57 h 123"/>
                <a:gd name="T24" fmla="*/ 58 w 123"/>
                <a:gd name="T25" fmla="*/ 2 h 123"/>
                <a:gd name="T26" fmla="*/ 10 w 123"/>
                <a:gd name="T27" fmla="*/ 65 h 123"/>
                <a:gd name="T28" fmla="*/ 10 w 123"/>
                <a:gd name="T29" fmla="*/ 57 h 123"/>
                <a:gd name="T30" fmla="*/ 65 w 123"/>
                <a:gd name="T31" fmla="*/ 113 h 123"/>
                <a:gd name="T32" fmla="*/ 58 w 123"/>
                <a:gd name="T33" fmla="*/ 113 h 123"/>
                <a:gd name="T34" fmla="*/ 113 w 123"/>
                <a:gd name="T35" fmla="*/ 57 h 123"/>
                <a:gd name="T36" fmla="*/ 113 w 123"/>
                <a:gd name="T37" fmla="*/ 65 h 123"/>
                <a:gd name="T38" fmla="*/ 58 w 123"/>
                <a:gd name="T39" fmla="*/ 9 h 123"/>
                <a:gd name="T40" fmla="*/ 65 w 123"/>
                <a:gd name="T41" fmla="*/ 9 h 123"/>
                <a:gd name="T42" fmla="*/ 10 w 123"/>
                <a:gd name="T43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58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1" y="57"/>
                  </a:lnTo>
                  <a:lnTo>
                    <a:pt x="123" y="61"/>
                  </a:lnTo>
                  <a:lnTo>
                    <a:pt x="121" y="65"/>
                  </a:lnTo>
                  <a:lnTo>
                    <a:pt x="65" y="123"/>
                  </a:lnTo>
                  <a:lnTo>
                    <a:pt x="62" y="123"/>
                  </a:lnTo>
                  <a:lnTo>
                    <a:pt x="58" y="12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58" y="2"/>
                  </a:lnTo>
                  <a:close/>
                  <a:moveTo>
                    <a:pt x="10" y="65"/>
                  </a:moveTo>
                  <a:lnTo>
                    <a:pt x="10" y="57"/>
                  </a:lnTo>
                  <a:lnTo>
                    <a:pt x="65" y="113"/>
                  </a:lnTo>
                  <a:lnTo>
                    <a:pt x="58" y="113"/>
                  </a:lnTo>
                  <a:lnTo>
                    <a:pt x="113" y="57"/>
                  </a:lnTo>
                  <a:lnTo>
                    <a:pt x="113" y="65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4A7EBB"/>
            </a:solidFill>
            <a:ln w="1588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Rectangle 204"/>
            <p:cNvSpPr>
              <a:spLocks noChangeArrowheads="1"/>
            </p:cNvSpPr>
            <p:nvPr/>
          </p:nvSpPr>
          <p:spPr bwMode="auto">
            <a:xfrm>
              <a:off x="8297456" y="2727551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0.3m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 205"/>
            <p:cNvSpPr>
              <a:spLocks/>
            </p:cNvSpPr>
            <p:nvPr/>
          </p:nvSpPr>
          <p:spPr bwMode="auto">
            <a:xfrm>
              <a:off x="7753350" y="321740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Rectangle 206"/>
            <p:cNvSpPr>
              <a:spLocks noChangeArrowheads="1"/>
            </p:cNvSpPr>
            <p:nvPr/>
          </p:nvSpPr>
          <p:spPr bwMode="auto">
            <a:xfrm>
              <a:off x="7910490" y="3170240"/>
              <a:ext cx="151722" cy="13651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207"/>
            <p:cNvSpPr>
              <a:spLocks noEditPoints="1"/>
            </p:cNvSpPr>
            <p:nvPr/>
          </p:nvSpPr>
          <p:spPr bwMode="auto">
            <a:xfrm>
              <a:off x="7902363" y="3162793"/>
              <a:ext cx="167977" cy="151411"/>
            </a:xfrm>
            <a:custGeom>
              <a:avLst/>
              <a:gdLst>
                <a:gd name="T0" fmla="*/ 0 w 123"/>
                <a:gd name="T1" fmla="*/ 6 h 123"/>
                <a:gd name="T2" fmla="*/ 0 w 123"/>
                <a:gd name="T3" fmla="*/ 0 h 123"/>
                <a:gd name="T4" fmla="*/ 6 w 123"/>
                <a:gd name="T5" fmla="*/ 0 h 123"/>
                <a:gd name="T6" fmla="*/ 117 w 123"/>
                <a:gd name="T7" fmla="*/ 0 h 123"/>
                <a:gd name="T8" fmla="*/ 121 w 123"/>
                <a:gd name="T9" fmla="*/ 0 h 123"/>
                <a:gd name="T10" fmla="*/ 123 w 123"/>
                <a:gd name="T11" fmla="*/ 6 h 123"/>
                <a:gd name="T12" fmla="*/ 123 w 123"/>
                <a:gd name="T13" fmla="*/ 118 h 123"/>
                <a:gd name="T14" fmla="*/ 121 w 123"/>
                <a:gd name="T15" fmla="*/ 121 h 123"/>
                <a:gd name="T16" fmla="*/ 117 w 123"/>
                <a:gd name="T17" fmla="*/ 123 h 123"/>
                <a:gd name="T18" fmla="*/ 6 w 123"/>
                <a:gd name="T19" fmla="*/ 123 h 123"/>
                <a:gd name="T20" fmla="*/ 0 w 123"/>
                <a:gd name="T21" fmla="*/ 121 h 123"/>
                <a:gd name="T22" fmla="*/ 0 w 123"/>
                <a:gd name="T23" fmla="*/ 118 h 123"/>
                <a:gd name="T24" fmla="*/ 0 w 123"/>
                <a:gd name="T25" fmla="*/ 6 h 123"/>
                <a:gd name="T26" fmla="*/ 12 w 123"/>
                <a:gd name="T27" fmla="*/ 118 h 123"/>
                <a:gd name="T28" fmla="*/ 6 w 123"/>
                <a:gd name="T29" fmla="*/ 112 h 123"/>
                <a:gd name="T30" fmla="*/ 117 w 123"/>
                <a:gd name="T31" fmla="*/ 112 h 123"/>
                <a:gd name="T32" fmla="*/ 112 w 123"/>
                <a:gd name="T33" fmla="*/ 118 h 123"/>
                <a:gd name="T34" fmla="*/ 112 w 123"/>
                <a:gd name="T35" fmla="*/ 6 h 123"/>
                <a:gd name="T36" fmla="*/ 117 w 123"/>
                <a:gd name="T37" fmla="*/ 12 h 123"/>
                <a:gd name="T38" fmla="*/ 6 w 123"/>
                <a:gd name="T39" fmla="*/ 12 h 123"/>
                <a:gd name="T40" fmla="*/ 12 w 123"/>
                <a:gd name="T41" fmla="*/ 6 h 123"/>
                <a:gd name="T42" fmla="*/ 12 w 123"/>
                <a:gd name="T43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3" y="6"/>
                  </a:lnTo>
                  <a:lnTo>
                    <a:pt x="123" y="118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0" y="6"/>
                  </a:lnTo>
                  <a:close/>
                  <a:moveTo>
                    <a:pt x="12" y="118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18"/>
                  </a:lnTo>
                  <a:lnTo>
                    <a:pt x="112" y="6"/>
                  </a:lnTo>
                  <a:lnTo>
                    <a:pt x="117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Rectangle 208"/>
            <p:cNvSpPr>
              <a:spLocks noChangeArrowheads="1"/>
            </p:cNvSpPr>
            <p:nvPr/>
          </p:nvSpPr>
          <p:spPr bwMode="auto">
            <a:xfrm>
              <a:off x="8297456" y="3032855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0.4m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Freeform 209"/>
            <p:cNvSpPr>
              <a:spLocks/>
            </p:cNvSpPr>
            <p:nvPr/>
          </p:nvSpPr>
          <p:spPr bwMode="auto">
            <a:xfrm>
              <a:off x="7753350" y="352022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0"/>
            <p:cNvSpPr>
              <a:spLocks/>
            </p:cNvSpPr>
            <p:nvPr/>
          </p:nvSpPr>
          <p:spPr bwMode="auto">
            <a:xfrm>
              <a:off x="7910490" y="3473061"/>
              <a:ext cx="151722" cy="136518"/>
            </a:xfrm>
            <a:custGeom>
              <a:avLst/>
              <a:gdLst>
                <a:gd name="T0" fmla="*/ 56 w 111"/>
                <a:gd name="T1" fmla="*/ 0 h 111"/>
                <a:gd name="T2" fmla="*/ 111 w 111"/>
                <a:gd name="T3" fmla="*/ 111 h 111"/>
                <a:gd name="T4" fmla="*/ 0 w 111"/>
                <a:gd name="T5" fmla="*/ 111 h 111"/>
                <a:gd name="T6" fmla="*/ 56 w 11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111"/>
                  </a:lnTo>
                  <a:lnTo>
                    <a:pt x="0" y="11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12"/>
            <p:cNvSpPr>
              <a:spLocks noEditPoints="1"/>
            </p:cNvSpPr>
            <p:nvPr/>
          </p:nvSpPr>
          <p:spPr bwMode="auto">
            <a:xfrm>
              <a:off x="7902362" y="3465613"/>
              <a:ext cx="167977" cy="151411"/>
            </a:xfrm>
            <a:custGeom>
              <a:avLst/>
              <a:gdLst>
                <a:gd name="T0" fmla="*/ 56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3 w 123"/>
                <a:gd name="T7" fmla="*/ 116 h 123"/>
                <a:gd name="T8" fmla="*/ 121 w 123"/>
                <a:gd name="T9" fmla="*/ 121 h 123"/>
                <a:gd name="T10" fmla="*/ 117 w 123"/>
                <a:gd name="T11" fmla="*/ 123 h 123"/>
                <a:gd name="T12" fmla="*/ 6 w 123"/>
                <a:gd name="T13" fmla="*/ 123 h 123"/>
                <a:gd name="T14" fmla="*/ 0 w 123"/>
                <a:gd name="T15" fmla="*/ 121 h 123"/>
                <a:gd name="T16" fmla="*/ 0 w 123"/>
                <a:gd name="T17" fmla="*/ 116 h 123"/>
                <a:gd name="T18" fmla="*/ 56 w 123"/>
                <a:gd name="T19" fmla="*/ 2 h 123"/>
                <a:gd name="T20" fmla="*/ 10 w 123"/>
                <a:gd name="T21" fmla="*/ 121 h 123"/>
                <a:gd name="T22" fmla="*/ 6 w 123"/>
                <a:gd name="T23" fmla="*/ 112 h 123"/>
                <a:gd name="T24" fmla="*/ 117 w 123"/>
                <a:gd name="T25" fmla="*/ 112 h 123"/>
                <a:gd name="T26" fmla="*/ 112 w 123"/>
                <a:gd name="T27" fmla="*/ 121 h 123"/>
                <a:gd name="T28" fmla="*/ 56 w 123"/>
                <a:gd name="T29" fmla="*/ 8 h 123"/>
                <a:gd name="T30" fmla="*/ 65 w 123"/>
                <a:gd name="T31" fmla="*/ 8 h 123"/>
                <a:gd name="T32" fmla="*/ 10 w 123"/>
                <a:gd name="T33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23">
                  <a:moveTo>
                    <a:pt x="56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3" y="116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56" y="2"/>
                  </a:lnTo>
                  <a:close/>
                  <a:moveTo>
                    <a:pt x="10" y="121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21"/>
                  </a:lnTo>
                  <a:lnTo>
                    <a:pt x="56" y="8"/>
                  </a:lnTo>
                  <a:lnTo>
                    <a:pt x="65" y="8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Rectangle 213"/>
            <p:cNvSpPr>
              <a:spLocks noChangeArrowheads="1"/>
            </p:cNvSpPr>
            <p:nvPr/>
          </p:nvSpPr>
          <p:spPr bwMode="auto">
            <a:xfrm>
              <a:off x="8297454" y="3335674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Freeform 214"/>
            <p:cNvSpPr>
              <a:spLocks/>
            </p:cNvSpPr>
            <p:nvPr/>
          </p:nvSpPr>
          <p:spPr bwMode="auto">
            <a:xfrm>
              <a:off x="7753350" y="3825524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215"/>
            <p:cNvSpPr>
              <a:spLocks noEditPoints="1"/>
            </p:cNvSpPr>
            <p:nvPr/>
          </p:nvSpPr>
          <p:spPr bwMode="auto">
            <a:xfrm>
              <a:off x="7910490" y="3775881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0 w 111"/>
                <a:gd name="T7" fmla="*/ 111 h 111"/>
                <a:gd name="T8" fmla="*/ 111 w 111"/>
                <a:gd name="T9" fmla="*/ 0 h 111"/>
                <a:gd name="T10" fmla="*/ 0 w 111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216"/>
            <p:cNvSpPr>
              <a:spLocks noEditPoints="1"/>
            </p:cNvSpPr>
            <p:nvPr/>
          </p:nvSpPr>
          <p:spPr bwMode="auto">
            <a:xfrm>
              <a:off x="7902362" y="3770917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2 h 121"/>
                <a:gd name="T8" fmla="*/ 112 w 121"/>
                <a:gd name="T9" fmla="*/ 121 h 121"/>
                <a:gd name="T10" fmla="*/ 0 w 121"/>
                <a:gd name="T11" fmla="*/ 112 h 121"/>
                <a:gd name="T12" fmla="*/ 112 w 121"/>
                <a:gd name="T13" fmla="*/ 0 h 121"/>
                <a:gd name="T14" fmla="*/ 121 w 121"/>
                <a:gd name="T15" fmla="*/ 10 h 121"/>
                <a:gd name="T16" fmla="*/ 10 w 121"/>
                <a:gd name="T17" fmla="*/ 121 h 121"/>
                <a:gd name="T18" fmla="*/ 0 w 121"/>
                <a:gd name="T1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2"/>
                  </a:lnTo>
                  <a:lnTo>
                    <a:pt x="112" y="121"/>
                  </a:lnTo>
                  <a:close/>
                  <a:moveTo>
                    <a:pt x="0" y="112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Rectangle 217"/>
            <p:cNvSpPr>
              <a:spLocks noChangeArrowheads="1"/>
            </p:cNvSpPr>
            <p:nvPr/>
          </p:nvSpPr>
          <p:spPr bwMode="auto">
            <a:xfrm>
              <a:off x="8297454" y="3638496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0.6m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 218"/>
            <p:cNvSpPr>
              <a:spLocks/>
            </p:cNvSpPr>
            <p:nvPr/>
          </p:nvSpPr>
          <p:spPr bwMode="auto">
            <a:xfrm>
              <a:off x="7753350" y="4128345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219"/>
            <p:cNvSpPr>
              <a:spLocks noEditPoints="1"/>
            </p:cNvSpPr>
            <p:nvPr/>
          </p:nvSpPr>
          <p:spPr bwMode="auto">
            <a:xfrm>
              <a:off x="7910490" y="4078702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56 w 111"/>
                <a:gd name="T7" fmla="*/ 0 h 111"/>
                <a:gd name="T8" fmla="*/ 56 w 111"/>
                <a:gd name="T9" fmla="*/ 111 h 111"/>
                <a:gd name="T10" fmla="*/ 56 w 111"/>
                <a:gd name="T11" fmla="*/ 0 h 111"/>
                <a:gd name="T12" fmla="*/ 0 w 111"/>
                <a:gd name="T13" fmla="*/ 111 h 111"/>
                <a:gd name="T14" fmla="*/ 111 w 111"/>
                <a:gd name="T15" fmla="*/ 0 h 111"/>
                <a:gd name="T16" fmla="*/ 0 w 111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56" y="0"/>
                  </a:moveTo>
                  <a:lnTo>
                    <a:pt x="56" y="111"/>
                  </a:lnTo>
                  <a:lnTo>
                    <a:pt x="56" y="0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220"/>
            <p:cNvSpPr>
              <a:spLocks noEditPoints="1"/>
            </p:cNvSpPr>
            <p:nvPr/>
          </p:nvSpPr>
          <p:spPr bwMode="auto">
            <a:xfrm>
              <a:off x="7902362" y="4073738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1 h 121"/>
                <a:gd name="T8" fmla="*/ 112 w 121"/>
                <a:gd name="T9" fmla="*/ 121 h 121"/>
                <a:gd name="T10" fmla="*/ 67 w 121"/>
                <a:gd name="T11" fmla="*/ 6 h 121"/>
                <a:gd name="T12" fmla="*/ 67 w 121"/>
                <a:gd name="T13" fmla="*/ 117 h 121"/>
                <a:gd name="T14" fmla="*/ 56 w 121"/>
                <a:gd name="T15" fmla="*/ 117 h 121"/>
                <a:gd name="T16" fmla="*/ 56 w 121"/>
                <a:gd name="T17" fmla="*/ 6 h 121"/>
                <a:gd name="T18" fmla="*/ 67 w 121"/>
                <a:gd name="T19" fmla="*/ 6 h 121"/>
                <a:gd name="T20" fmla="*/ 0 w 121"/>
                <a:gd name="T21" fmla="*/ 111 h 121"/>
                <a:gd name="T22" fmla="*/ 112 w 121"/>
                <a:gd name="T23" fmla="*/ 0 h 121"/>
                <a:gd name="T24" fmla="*/ 121 w 121"/>
                <a:gd name="T25" fmla="*/ 10 h 121"/>
                <a:gd name="T26" fmla="*/ 10 w 121"/>
                <a:gd name="T27" fmla="*/ 121 h 121"/>
                <a:gd name="T28" fmla="*/ 0 w 121"/>
                <a:gd name="T2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1"/>
                  </a:lnTo>
                  <a:lnTo>
                    <a:pt x="112" y="121"/>
                  </a:lnTo>
                  <a:close/>
                  <a:moveTo>
                    <a:pt x="67" y="6"/>
                  </a:moveTo>
                  <a:lnTo>
                    <a:pt x="67" y="117"/>
                  </a:lnTo>
                  <a:lnTo>
                    <a:pt x="56" y="117"/>
                  </a:lnTo>
                  <a:lnTo>
                    <a:pt x="56" y="6"/>
                  </a:lnTo>
                  <a:lnTo>
                    <a:pt x="67" y="6"/>
                  </a:lnTo>
                  <a:close/>
                  <a:moveTo>
                    <a:pt x="0" y="111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Rectangle 221"/>
            <p:cNvSpPr>
              <a:spLocks noChangeArrowheads="1"/>
            </p:cNvSpPr>
            <p:nvPr/>
          </p:nvSpPr>
          <p:spPr bwMode="auto">
            <a:xfrm>
              <a:off x="8297454" y="3943798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0.7m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672113" y="1968880"/>
              <a:ext cx="1225014" cy="656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Eff. shield</a:t>
              </a:r>
            </a:p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thickness: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581400" y="2006600"/>
            <a:ext cx="2133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J</a:t>
            </a:r>
            <a:r>
              <a:rPr lang="en-US" sz="2000" b="1" baseline="-25000" dirty="0" smtClean="0"/>
              <a:t>WP</a:t>
            </a:r>
            <a:r>
              <a:rPr lang="en-US" sz="2000" b="1" dirty="0" smtClean="0"/>
              <a:t> = 70MA/m</a:t>
            </a:r>
            <a:r>
              <a:rPr lang="en-US" sz="2000" b="1" baseline="30000" dirty="0" smtClean="0"/>
              <a:t>2</a:t>
            </a:r>
            <a:endParaRPr lang="en-US" sz="2000" b="1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6391685" y="4546601"/>
            <a:ext cx="270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A=4 utilization ~1/3-1/2 of maximum at low A</a:t>
            </a:r>
            <a:endParaRPr lang="en-US" b="1" dirty="0"/>
          </a:p>
        </p:txBody>
      </p:sp>
      <p:sp>
        <p:nvSpPr>
          <p:cNvPr id="30" name="Right Brace 29"/>
          <p:cNvSpPr/>
          <p:nvPr/>
        </p:nvSpPr>
        <p:spPr>
          <a:xfrm>
            <a:off x="6172201" y="4505359"/>
            <a:ext cx="159407" cy="598216"/>
          </a:xfrm>
          <a:prstGeom prst="rightBrace">
            <a:avLst>
              <a:gd name="adj1" fmla="val 16995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1" name="Straight Connector 30"/>
          <p:cNvCxnSpPr>
            <a:stCxn id="30" idx="1"/>
          </p:cNvCxnSpPr>
          <p:nvPr/>
        </p:nvCxnSpPr>
        <p:spPr>
          <a:xfrm>
            <a:off x="6331608" y="4804467"/>
            <a:ext cx="120157" cy="44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/>
          <p:cNvSpPr/>
          <p:nvPr/>
        </p:nvSpPr>
        <p:spPr>
          <a:xfrm rot="5400000">
            <a:off x="1965653" y="5019349"/>
            <a:ext cx="259693" cy="1143001"/>
          </a:xfrm>
          <a:prstGeom prst="rightBrace">
            <a:avLst>
              <a:gd name="adj1" fmla="val 16995"/>
              <a:gd name="adj2" fmla="val 7258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1621384" y="5720693"/>
            <a:ext cx="207416" cy="3499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52400" y="598455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Optimal range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77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 </a:t>
            </a:r>
            <a:r>
              <a:rPr lang="en-US" b="1" dirty="0"/>
              <a:t>≥</a:t>
            </a:r>
            <a:r>
              <a:rPr lang="en-US" sz="3600" b="1" dirty="0" smtClean="0"/>
              <a:t> 3 maximizes blanket volume utilization</a:t>
            </a:r>
            <a:endParaRPr lang="en-US" sz="27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6578633" cy="48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729616" y="4445001"/>
            <a:ext cx="22619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WP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70MA/m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130172" y="1701801"/>
            <a:ext cx="1480429" cy="2581119"/>
            <a:chOff x="7534685" y="1968880"/>
            <a:chExt cx="1480429" cy="2395267"/>
          </a:xfrm>
        </p:grpSpPr>
        <p:sp>
          <p:nvSpPr>
            <p:cNvPr id="31" name="Rectangle 30"/>
            <p:cNvSpPr/>
            <p:nvPr/>
          </p:nvSpPr>
          <p:spPr>
            <a:xfrm>
              <a:off x="7534685" y="1968880"/>
              <a:ext cx="1480429" cy="23952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Freeform 201"/>
            <p:cNvSpPr>
              <a:spLocks/>
            </p:cNvSpPr>
            <p:nvPr/>
          </p:nvSpPr>
          <p:spPr bwMode="auto">
            <a:xfrm>
              <a:off x="7753350" y="2914579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4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9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9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4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F81BD"/>
            </a:solidFill>
            <a:ln w="1588">
              <a:solidFill>
                <a:srgbClr val="4F81B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02"/>
            <p:cNvSpPr>
              <a:spLocks/>
            </p:cNvSpPr>
            <p:nvPr/>
          </p:nvSpPr>
          <p:spPr bwMode="auto">
            <a:xfrm>
              <a:off x="7910490" y="2864936"/>
              <a:ext cx="151722" cy="136518"/>
            </a:xfrm>
            <a:custGeom>
              <a:avLst/>
              <a:gdLst>
                <a:gd name="T0" fmla="*/ 56 w 111"/>
                <a:gd name="T1" fmla="*/ 0 h 112"/>
                <a:gd name="T2" fmla="*/ 111 w 111"/>
                <a:gd name="T3" fmla="*/ 56 h 112"/>
                <a:gd name="T4" fmla="*/ 56 w 111"/>
                <a:gd name="T5" fmla="*/ 112 h 112"/>
                <a:gd name="T6" fmla="*/ 0 w 111"/>
                <a:gd name="T7" fmla="*/ 56 h 112"/>
                <a:gd name="T8" fmla="*/ 56 w 111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2">
                  <a:moveTo>
                    <a:pt x="56" y="0"/>
                  </a:moveTo>
                  <a:lnTo>
                    <a:pt x="111" y="56"/>
                  </a:lnTo>
                  <a:lnTo>
                    <a:pt x="56" y="112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203"/>
            <p:cNvSpPr>
              <a:spLocks noEditPoints="1"/>
            </p:cNvSpPr>
            <p:nvPr/>
          </p:nvSpPr>
          <p:spPr bwMode="auto">
            <a:xfrm>
              <a:off x="7902363" y="2857489"/>
              <a:ext cx="167977" cy="151411"/>
            </a:xfrm>
            <a:custGeom>
              <a:avLst/>
              <a:gdLst>
                <a:gd name="T0" fmla="*/ 58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1 w 123"/>
                <a:gd name="T7" fmla="*/ 57 h 123"/>
                <a:gd name="T8" fmla="*/ 123 w 123"/>
                <a:gd name="T9" fmla="*/ 61 h 123"/>
                <a:gd name="T10" fmla="*/ 121 w 123"/>
                <a:gd name="T11" fmla="*/ 65 h 123"/>
                <a:gd name="T12" fmla="*/ 65 w 123"/>
                <a:gd name="T13" fmla="*/ 123 h 123"/>
                <a:gd name="T14" fmla="*/ 62 w 123"/>
                <a:gd name="T15" fmla="*/ 123 h 123"/>
                <a:gd name="T16" fmla="*/ 58 w 123"/>
                <a:gd name="T17" fmla="*/ 123 h 123"/>
                <a:gd name="T18" fmla="*/ 0 w 123"/>
                <a:gd name="T19" fmla="*/ 65 h 123"/>
                <a:gd name="T20" fmla="*/ 0 w 123"/>
                <a:gd name="T21" fmla="*/ 61 h 123"/>
                <a:gd name="T22" fmla="*/ 0 w 123"/>
                <a:gd name="T23" fmla="*/ 57 h 123"/>
                <a:gd name="T24" fmla="*/ 58 w 123"/>
                <a:gd name="T25" fmla="*/ 2 h 123"/>
                <a:gd name="T26" fmla="*/ 10 w 123"/>
                <a:gd name="T27" fmla="*/ 65 h 123"/>
                <a:gd name="T28" fmla="*/ 10 w 123"/>
                <a:gd name="T29" fmla="*/ 57 h 123"/>
                <a:gd name="T30" fmla="*/ 65 w 123"/>
                <a:gd name="T31" fmla="*/ 113 h 123"/>
                <a:gd name="T32" fmla="*/ 58 w 123"/>
                <a:gd name="T33" fmla="*/ 113 h 123"/>
                <a:gd name="T34" fmla="*/ 113 w 123"/>
                <a:gd name="T35" fmla="*/ 57 h 123"/>
                <a:gd name="T36" fmla="*/ 113 w 123"/>
                <a:gd name="T37" fmla="*/ 65 h 123"/>
                <a:gd name="T38" fmla="*/ 58 w 123"/>
                <a:gd name="T39" fmla="*/ 9 h 123"/>
                <a:gd name="T40" fmla="*/ 65 w 123"/>
                <a:gd name="T41" fmla="*/ 9 h 123"/>
                <a:gd name="T42" fmla="*/ 10 w 123"/>
                <a:gd name="T43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58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1" y="57"/>
                  </a:lnTo>
                  <a:lnTo>
                    <a:pt x="123" y="61"/>
                  </a:lnTo>
                  <a:lnTo>
                    <a:pt x="121" y="65"/>
                  </a:lnTo>
                  <a:lnTo>
                    <a:pt x="65" y="123"/>
                  </a:lnTo>
                  <a:lnTo>
                    <a:pt x="62" y="123"/>
                  </a:lnTo>
                  <a:lnTo>
                    <a:pt x="58" y="12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58" y="2"/>
                  </a:lnTo>
                  <a:close/>
                  <a:moveTo>
                    <a:pt x="10" y="65"/>
                  </a:moveTo>
                  <a:lnTo>
                    <a:pt x="10" y="57"/>
                  </a:lnTo>
                  <a:lnTo>
                    <a:pt x="65" y="113"/>
                  </a:lnTo>
                  <a:lnTo>
                    <a:pt x="58" y="113"/>
                  </a:lnTo>
                  <a:lnTo>
                    <a:pt x="113" y="57"/>
                  </a:lnTo>
                  <a:lnTo>
                    <a:pt x="113" y="65"/>
                  </a:lnTo>
                  <a:lnTo>
                    <a:pt x="58" y="9"/>
                  </a:lnTo>
                  <a:lnTo>
                    <a:pt x="65" y="9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4A7EBB"/>
            </a:solidFill>
            <a:ln w="1588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Rectangle 204"/>
            <p:cNvSpPr>
              <a:spLocks noChangeArrowheads="1"/>
            </p:cNvSpPr>
            <p:nvPr/>
          </p:nvSpPr>
          <p:spPr bwMode="auto">
            <a:xfrm>
              <a:off x="8297456" y="2727551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0.3m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Freeform 205"/>
            <p:cNvSpPr>
              <a:spLocks/>
            </p:cNvSpPr>
            <p:nvPr/>
          </p:nvSpPr>
          <p:spPr bwMode="auto">
            <a:xfrm>
              <a:off x="7753350" y="321740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Rectangle 206"/>
            <p:cNvSpPr>
              <a:spLocks noChangeArrowheads="1"/>
            </p:cNvSpPr>
            <p:nvPr/>
          </p:nvSpPr>
          <p:spPr bwMode="auto">
            <a:xfrm>
              <a:off x="7910490" y="3170240"/>
              <a:ext cx="151722" cy="13651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207"/>
            <p:cNvSpPr>
              <a:spLocks noEditPoints="1"/>
            </p:cNvSpPr>
            <p:nvPr/>
          </p:nvSpPr>
          <p:spPr bwMode="auto">
            <a:xfrm>
              <a:off x="7902363" y="3162793"/>
              <a:ext cx="167977" cy="151411"/>
            </a:xfrm>
            <a:custGeom>
              <a:avLst/>
              <a:gdLst>
                <a:gd name="T0" fmla="*/ 0 w 123"/>
                <a:gd name="T1" fmla="*/ 6 h 123"/>
                <a:gd name="T2" fmla="*/ 0 w 123"/>
                <a:gd name="T3" fmla="*/ 0 h 123"/>
                <a:gd name="T4" fmla="*/ 6 w 123"/>
                <a:gd name="T5" fmla="*/ 0 h 123"/>
                <a:gd name="T6" fmla="*/ 117 w 123"/>
                <a:gd name="T7" fmla="*/ 0 h 123"/>
                <a:gd name="T8" fmla="*/ 121 w 123"/>
                <a:gd name="T9" fmla="*/ 0 h 123"/>
                <a:gd name="T10" fmla="*/ 123 w 123"/>
                <a:gd name="T11" fmla="*/ 6 h 123"/>
                <a:gd name="T12" fmla="*/ 123 w 123"/>
                <a:gd name="T13" fmla="*/ 118 h 123"/>
                <a:gd name="T14" fmla="*/ 121 w 123"/>
                <a:gd name="T15" fmla="*/ 121 h 123"/>
                <a:gd name="T16" fmla="*/ 117 w 123"/>
                <a:gd name="T17" fmla="*/ 123 h 123"/>
                <a:gd name="T18" fmla="*/ 6 w 123"/>
                <a:gd name="T19" fmla="*/ 123 h 123"/>
                <a:gd name="T20" fmla="*/ 0 w 123"/>
                <a:gd name="T21" fmla="*/ 121 h 123"/>
                <a:gd name="T22" fmla="*/ 0 w 123"/>
                <a:gd name="T23" fmla="*/ 118 h 123"/>
                <a:gd name="T24" fmla="*/ 0 w 123"/>
                <a:gd name="T25" fmla="*/ 6 h 123"/>
                <a:gd name="T26" fmla="*/ 12 w 123"/>
                <a:gd name="T27" fmla="*/ 118 h 123"/>
                <a:gd name="T28" fmla="*/ 6 w 123"/>
                <a:gd name="T29" fmla="*/ 112 h 123"/>
                <a:gd name="T30" fmla="*/ 117 w 123"/>
                <a:gd name="T31" fmla="*/ 112 h 123"/>
                <a:gd name="T32" fmla="*/ 112 w 123"/>
                <a:gd name="T33" fmla="*/ 118 h 123"/>
                <a:gd name="T34" fmla="*/ 112 w 123"/>
                <a:gd name="T35" fmla="*/ 6 h 123"/>
                <a:gd name="T36" fmla="*/ 117 w 123"/>
                <a:gd name="T37" fmla="*/ 12 h 123"/>
                <a:gd name="T38" fmla="*/ 6 w 123"/>
                <a:gd name="T39" fmla="*/ 12 h 123"/>
                <a:gd name="T40" fmla="*/ 12 w 123"/>
                <a:gd name="T41" fmla="*/ 6 h 123"/>
                <a:gd name="T42" fmla="*/ 12 w 123"/>
                <a:gd name="T43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23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3" y="6"/>
                  </a:lnTo>
                  <a:lnTo>
                    <a:pt x="123" y="118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0" y="6"/>
                  </a:lnTo>
                  <a:close/>
                  <a:moveTo>
                    <a:pt x="12" y="118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18"/>
                  </a:lnTo>
                  <a:lnTo>
                    <a:pt x="112" y="6"/>
                  </a:lnTo>
                  <a:lnTo>
                    <a:pt x="117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118"/>
                  </a:lnTo>
                  <a:close/>
                </a:path>
              </a:pathLst>
            </a:custGeom>
            <a:solidFill>
              <a:srgbClr val="BE4B48"/>
            </a:solidFill>
            <a:ln w="1588">
              <a:solidFill>
                <a:srgbClr val="BE4B4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Rectangle 208"/>
            <p:cNvSpPr>
              <a:spLocks noChangeArrowheads="1"/>
            </p:cNvSpPr>
            <p:nvPr/>
          </p:nvSpPr>
          <p:spPr bwMode="auto">
            <a:xfrm>
              <a:off x="8297456" y="3032855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0.4m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Freeform 209"/>
            <p:cNvSpPr>
              <a:spLocks/>
            </p:cNvSpPr>
            <p:nvPr/>
          </p:nvSpPr>
          <p:spPr bwMode="auto">
            <a:xfrm>
              <a:off x="7753350" y="3520220"/>
              <a:ext cx="463294" cy="42197"/>
            </a:xfrm>
            <a:custGeom>
              <a:avLst/>
              <a:gdLst>
                <a:gd name="T0" fmla="*/ 17 w 341"/>
                <a:gd name="T1" fmla="*/ 0 h 34"/>
                <a:gd name="T2" fmla="*/ 324 w 341"/>
                <a:gd name="T3" fmla="*/ 0 h 34"/>
                <a:gd name="T4" fmla="*/ 330 w 341"/>
                <a:gd name="T5" fmla="*/ 0 h 34"/>
                <a:gd name="T6" fmla="*/ 336 w 341"/>
                <a:gd name="T7" fmla="*/ 3 h 34"/>
                <a:gd name="T8" fmla="*/ 340 w 341"/>
                <a:gd name="T9" fmla="*/ 9 h 34"/>
                <a:gd name="T10" fmla="*/ 341 w 341"/>
                <a:gd name="T11" fmla="*/ 17 h 34"/>
                <a:gd name="T12" fmla="*/ 340 w 341"/>
                <a:gd name="T13" fmla="*/ 23 h 34"/>
                <a:gd name="T14" fmla="*/ 336 w 341"/>
                <a:gd name="T15" fmla="*/ 28 h 34"/>
                <a:gd name="T16" fmla="*/ 330 w 341"/>
                <a:gd name="T17" fmla="*/ 32 h 34"/>
                <a:gd name="T18" fmla="*/ 324 w 341"/>
                <a:gd name="T19" fmla="*/ 34 h 34"/>
                <a:gd name="T20" fmla="*/ 17 w 341"/>
                <a:gd name="T21" fmla="*/ 34 h 34"/>
                <a:gd name="T22" fmla="*/ 9 w 341"/>
                <a:gd name="T23" fmla="*/ 32 h 34"/>
                <a:gd name="T24" fmla="*/ 4 w 341"/>
                <a:gd name="T25" fmla="*/ 28 h 34"/>
                <a:gd name="T26" fmla="*/ 0 w 341"/>
                <a:gd name="T27" fmla="*/ 23 h 34"/>
                <a:gd name="T28" fmla="*/ 0 w 341"/>
                <a:gd name="T29" fmla="*/ 17 h 34"/>
                <a:gd name="T30" fmla="*/ 0 w 341"/>
                <a:gd name="T31" fmla="*/ 9 h 34"/>
                <a:gd name="T32" fmla="*/ 4 w 341"/>
                <a:gd name="T33" fmla="*/ 3 h 34"/>
                <a:gd name="T34" fmla="*/ 9 w 341"/>
                <a:gd name="T35" fmla="*/ 0 h 34"/>
                <a:gd name="T36" fmla="*/ 17 w 341"/>
                <a:gd name="T37" fmla="*/ 0 h 34"/>
                <a:gd name="T38" fmla="*/ 17 w 341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4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3"/>
                  </a:lnTo>
                  <a:lnTo>
                    <a:pt x="340" y="9"/>
                  </a:lnTo>
                  <a:lnTo>
                    <a:pt x="341" y="17"/>
                  </a:lnTo>
                  <a:lnTo>
                    <a:pt x="340" y="23"/>
                  </a:lnTo>
                  <a:lnTo>
                    <a:pt x="336" y="28"/>
                  </a:lnTo>
                  <a:lnTo>
                    <a:pt x="330" y="32"/>
                  </a:lnTo>
                  <a:lnTo>
                    <a:pt x="324" y="34"/>
                  </a:lnTo>
                  <a:lnTo>
                    <a:pt x="17" y="34"/>
                  </a:lnTo>
                  <a:lnTo>
                    <a:pt x="9" y="32"/>
                  </a:lnTo>
                  <a:lnTo>
                    <a:pt x="4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9"/>
                  </a:lnTo>
                  <a:lnTo>
                    <a:pt x="4" y="3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210"/>
            <p:cNvSpPr>
              <a:spLocks/>
            </p:cNvSpPr>
            <p:nvPr/>
          </p:nvSpPr>
          <p:spPr bwMode="auto">
            <a:xfrm>
              <a:off x="7910490" y="3473061"/>
              <a:ext cx="151722" cy="136518"/>
            </a:xfrm>
            <a:custGeom>
              <a:avLst/>
              <a:gdLst>
                <a:gd name="T0" fmla="*/ 56 w 111"/>
                <a:gd name="T1" fmla="*/ 0 h 111"/>
                <a:gd name="T2" fmla="*/ 111 w 111"/>
                <a:gd name="T3" fmla="*/ 111 h 111"/>
                <a:gd name="T4" fmla="*/ 0 w 111"/>
                <a:gd name="T5" fmla="*/ 111 h 111"/>
                <a:gd name="T6" fmla="*/ 56 w 11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lnTo>
                    <a:pt x="111" y="111"/>
                  </a:lnTo>
                  <a:lnTo>
                    <a:pt x="0" y="11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12"/>
            <p:cNvSpPr>
              <a:spLocks noEditPoints="1"/>
            </p:cNvSpPr>
            <p:nvPr/>
          </p:nvSpPr>
          <p:spPr bwMode="auto">
            <a:xfrm>
              <a:off x="7902362" y="3465613"/>
              <a:ext cx="167977" cy="151411"/>
            </a:xfrm>
            <a:custGeom>
              <a:avLst/>
              <a:gdLst>
                <a:gd name="T0" fmla="*/ 56 w 123"/>
                <a:gd name="T1" fmla="*/ 2 h 123"/>
                <a:gd name="T2" fmla="*/ 62 w 123"/>
                <a:gd name="T3" fmla="*/ 0 h 123"/>
                <a:gd name="T4" fmla="*/ 65 w 123"/>
                <a:gd name="T5" fmla="*/ 2 h 123"/>
                <a:gd name="T6" fmla="*/ 123 w 123"/>
                <a:gd name="T7" fmla="*/ 116 h 123"/>
                <a:gd name="T8" fmla="*/ 121 w 123"/>
                <a:gd name="T9" fmla="*/ 121 h 123"/>
                <a:gd name="T10" fmla="*/ 117 w 123"/>
                <a:gd name="T11" fmla="*/ 123 h 123"/>
                <a:gd name="T12" fmla="*/ 6 w 123"/>
                <a:gd name="T13" fmla="*/ 123 h 123"/>
                <a:gd name="T14" fmla="*/ 0 w 123"/>
                <a:gd name="T15" fmla="*/ 121 h 123"/>
                <a:gd name="T16" fmla="*/ 0 w 123"/>
                <a:gd name="T17" fmla="*/ 116 h 123"/>
                <a:gd name="T18" fmla="*/ 56 w 123"/>
                <a:gd name="T19" fmla="*/ 2 h 123"/>
                <a:gd name="T20" fmla="*/ 10 w 123"/>
                <a:gd name="T21" fmla="*/ 121 h 123"/>
                <a:gd name="T22" fmla="*/ 6 w 123"/>
                <a:gd name="T23" fmla="*/ 112 h 123"/>
                <a:gd name="T24" fmla="*/ 117 w 123"/>
                <a:gd name="T25" fmla="*/ 112 h 123"/>
                <a:gd name="T26" fmla="*/ 112 w 123"/>
                <a:gd name="T27" fmla="*/ 121 h 123"/>
                <a:gd name="T28" fmla="*/ 56 w 123"/>
                <a:gd name="T29" fmla="*/ 8 h 123"/>
                <a:gd name="T30" fmla="*/ 65 w 123"/>
                <a:gd name="T31" fmla="*/ 8 h 123"/>
                <a:gd name="T32" fmla="*/ 10 w 123"/>
                <a:gd name="T33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23">
                  <a:moveTo>
                    <a:pt x="56" y="2"/>
                  </a:moveTo>
                  <a:lnTo>
                    <a:pt x="62" y="0"/>
                  </a:lnTo>
                  <a:lnTo>
                    <a:pt x="65" y="2"/>
                  </a:lnTo>
                  <a:lnTo>
                    <a:pt x="123" y="116"/>
                  </a:lnTo>
                  <a:lnTo>
                    <a:pt x="121" y="121"/>
                  </a:lnTo>
                  <a:lnTo>
                    <a:pt x="117" y="123"/>
                  </a:lnTo>
                  <a:lnTo>
                    <a:pt x="6" y="123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56" y="2"/>
                  </a:lnTo>
                  <a:close/>
                  <a:moveTo>
                    <a:pt x="10" y="121"/>
                  </a:moveTo>
                  <a:lnTo>
                    <a:pt x="6" y="112"/>
                  </a:lnTo>
                  <a:lnTo>
                    <a:pt x="117" y="112"/>
                  </a:lnTo>
                  <a:lnTo>
                    <a:pt x="112" y="121"/>
                  </a:lnTo>
                  <a:lnTo>
                    <a:pt x="56" y="8"/>
                  </a:lnTo>
                  <a:lnTo>
                    <a:pt x="65" y="8"/>
                  </a:lnTo>
                  <a:lnTo>
                    <a:pt x="10" y="121"/>
                  </a:lnTo>
                  <a:close/>
                </a:path>
              </a:pathLst>
            </a:custGeom>
            <a:solidFill>
              <a:srgbClr val="98B954"/>
            </a:solidFill>
            <a:ln w="1588">
              <a:solidFill>
                <a:srgbClr val="98B95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Rectangle 213"/>
            <p:cNvSpPr>
              <a:spLocks noChangeArrowheads="1"/>
            </p:cNvSpPr>
            <p:nvPr/>
          </p:nvSpPr>
          <p:spPr bwMode="auto">
            <a:xfrm>
              <a:off x="8297454" y="3335674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 214"/>
            <p:cNvSpPr>
              <a:spLocks/>
            </p:cNvSpPr>
            <p:nvPr/>
          </p:nvSpPr>
          <p:spPr bwMode="auto">
            <a:xfrm>
              <a:off x="7753350" y="3825524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215"/>
            <p:cNvSpPr>
              <a:spLocks noEditPoints="1"/>
            </p:cNvSpPr>
            <p:nvPr/>
          </p:nvSpPr>
          <p:spPr bwMode="auto">
            <a:xfrm>
              <a:off x="7910490" y="3775881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0 w 111"/>
                <a:gd name="T7" fmla="*/ 111 h 111"/>
                <a:gd name="T8" fmla="*/ 111 w 111"/>
                <a:gd name="T9" fmla="*/ 0 h 111"/>
                <a:gd name="T10" fmla="*/ 0 w 111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216"/>
            <p:cNvSpPr>
              <a:spLocks noEditPoints="1"/>
            </p:cNvSpPr>
            <p:nvPr/>
          </p:nvSpPr>
          <p:spPr bwMode="auto">
            <a:xfrm>
              <a:off x="7902362" y="3770917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2 h 121"/>
                <a:gd name="T8" fmla="*/ 112 w 121"/>
                <a:gd name="T9" fmla="*/ 121 h 121"/>
                <a:gd name="T10" fmla="*/ 0 w 121"/>
                <a:gd name="T11" fmla="*/ 112 h 121"/>
                <a:gd name="T12" fmla="*/ 112 w 121"/>
                <a:gd name="T13" fmla="*/ 0 h 121"/>
                <a:gd name="T14" fmla="*/ 121 w 121"/>
                <a:gd name="T15" fmla="*/ 10 h 121"/>
                <a:gd name="T16" fmla="*/ 10 w 121"/>
                <a:gd name="T17" fmla="*/ 121 h 121"/>
                <a:gd name="T18" fmla="*/ 0 w 121"/>
                <a:gd name="T1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2"/>
                  </a:lnTo>
                  <a:lnTo>
                    <a:pt x="112" y="121"/>
                  </a:lnTo>
                  <a:close/>
                  <a:moveTo>
                    <a:pt x="0" y="112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7D60A0"/>
            </a:solidFill>
            <a:ln w="1588">
              <a:solidFill>
                <a:srgbClr val="7D6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Rectangle 217"/>
            <p:cNvSpPr>
              <a:spLocks noChangeArrowheads="1"/>
            </p:cNvSpPr>
            <p:nvPr/>
          </p:nvSpPr>
          <p:spPr bwMode="auto">
            <a:xfrm>
              <a:off x="8297454" y="3638496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0.6m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Freeform 218"/>
            <p:cNvSpPr>
              <a:spLocks/>
            </p:cNvSpPr>
            <p:nvPr/>
          </p:nvSpPr>
          <p:spPr bwMode="auto">
            <a:xfrm>
              <a:off x="7753350" y="4128345"/>
              <a:ext cx="463294" cy="42197"/>
            </a:xfrm>
            <a:custGeom>
              <a:avLst/>
              <a:gdLst>
                <a:gd name="T0" fmla="*/ 17 w 341"/>
                <a:gd name="T1" fmla="*/ 0 h 35"/>
                <a:gd name="T2" fmla="*/ 324 w 341"/>
                <a:gd name="T3" fmla="*/ 0 h 35"/>
                <a:gd name="T4" fmla="*/ 330 w 341"/>
                <a:gd name="T5" fmla="*/ 0 h 35"/>
                <a:gd name="T6" fmla="*/ 336 w 341"/>
                <a:gd name="T7" fmla="*/ 4 h 35"/>
                <a:gd name="T8" fmla="*/ 340 w 341"/>
                <a:gd name="T9" fmla="*/ 10 h 35"/>
                <a:gd name="T10" fmla="*/ 341 w 341"/>
                <a:gd name="T11" fmla="*/ 18 h 35"/>
                <a:gd name="T12" fmla="*/ 340 w 341"/>
                <a:gd name="T13" fmla="*/ 23 h 35"/>
                <a:gd name="T14" fmla="*/ 336 w 341"/>
                <a:gd name="T15" fmla="*/ 29 h 35"/>
                <a:gd name="T16" fmla="*/ 330 w 341"/>
                <a:gd name="T17" fmla="*/ 33 h 35"/>
                <a:gd name="T18" fmla="*/ 324 w 341"/>
                <a:gd name="T19" fmla="*/ 35 h 35"/>
                <a:gd name="T20" fmla="*/ 17 w 341"/>
                <a:gd name="T21" fmla="*/ 35 h 35"/>
                <a:gd name="T22" fmla="*/ 9 w 341"/>
                <a:gd name="T23" fmla="*/ 33 h 35"/>
                <a:gd name="T24" fmla="*/ 4 w 341"/>
                <a:gd name="T25" fmla="*/ 29 h 35"/>
                <a:gd name="T26" fmla="*/ 0 w 341"/>
                <a:gd name="T27" fmla="*/ 23 h 35"/>
                <a:gd name="T28" fmla="*/ 0 w 341"/>
                <a:gd name="T29" fmla="*/ 18 h 35"/>
                <a:gd name="T30" fmla="*/ 0 w 341"/>
                <a:gd name="T31" fmla="*/ 10 h 35"/>
                <a:gd name="T32" fmla="*/ 4 w 341"/>
                <a:gd name="T33" fmla="*/ 4 h 35"/>
                <a:gd name="T34" fmla="*/ 9 w 341"/>
                <a:gd name="T35" fmla="*/ 0 h 35"/>
                <a:gd name="T36" fmla="*/ 17 w 341"/>
                <a:gd name="T37" fmla="*/ 0 h 35"/>
                <a:gd name="T38" fmla="*/ 17 w 341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35">
                  <a:moveTo>
                    <a:pt x="17" y="0"/>
                  </a:moveTo>
                  <a:lnTo>
                    <a:pt x="324" y="0"/>
                  </a:lnTo>
                  <a:lnTo>
                    <a:pt x="330" y="0"/>
                  </a:lnTo>
                  <a:lnTo>
                    <a:pt x="336" y="4"/>
                  </a:lnTo>
                  <a:lnTo>
                    <a:pt x="340" y="10"/>
                  </a:lnTo>
                  <a:lnTo>
                    <a:pt x="341" y="18"/>
                  </a:lnTo>
                  <a:lnTo>
                    <a:pt x="340" y="23"/>
                  </a:lnTo>
                  <a:lnTo>
                    <a:pt x="336" y="29"/>
                  </a:lnTo>
                  <a:lnTo>
                    <a:pt x="330" y="33"/>
                  </a:lnTo>
                  <a:lnTo>
                    <a:pt x="324" y="35"/>
                  </a:lnTo>
                  <a:lnTo>
                    <a:pt x="17" y="35"/>
                  </a:lnTo>
                  <a:lnTo>
                    <a:pt x="9" y="33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219"/>
            <p:cNvSpPr>
              <a:spLocks noEditPoints="1"/>
            </p:cNvSpPr>
            <p:nvPr/>
          </p:nvSpPr>
          <p:spPr bwMode="auto">
            <a:xfrm>
              <a:off x="7910490" y="4078702"/>
              <a:ext cx="151722" cy="139000"/>
            </a:xfrm>
            <a:custGeom>
              <a:avLst/>
              <a:gdLst>
                <a:gd name="T0" fmla="*/ 111 w 111"/>
                <a:gd name="T1" fmla="*/ 111 h 111"/>
                <a:gd name="T2" fmla="*/ 0 w 111"/>
                <a:gd name="T3" fmla="*/ 0 h 111"/>
                <a:gd name="T4" fmla="*/ 111 w 111"/>
                <a:gd name="T5" fmla="*/ 111 h 111"/>
                <a:gd name="T6" fmla="*/ 56 w 111"/>
                <a:gd name="T7" fmla="*/ 0 h 111"/>
                <a:gd name="T8" fmla="*/ 56 w 111"/>
                <a:gd name="T9" fmla="*/ 111 h 111"/>
                <a:gd name="T10" fmla="*/ 56 w 111"/>
                <a:gd name="T11" fmla="*/ 0 h 111"/>
                <a:gd name="T12" fmla="*/ 0 w 111"/>
                <a:gd name="T13" fmla="*/ 111 h 111"/>
                <a:gd name="T14" fmla="*/ 111 w 111"/>
                <a:gd name="T15" fmla="*/ 0 h 111"/>
                <a:gd name="T16" fmla="*/ 0 w 111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1">
                  <a:moveTo>
                    <a:pt x="111" y="111"/>
                  </a:moveTo>
                  <a:lnTo>
                    <a:pt x="0" y="0"/>
                  </a:lnTo>
                  <a:lnTo>
                    <a:pt x="111" y="111"/>
                  </a:lnTo>
                  <a:close/>
                  <a:moveTo>
                    <a:pt x="56" y="0"/>
                  </a:moveTo>
                  <a:lnTo>
                    <a:pt x="56" y="111"/>
                  </a:lnTo>
                  <a:lnTo>
                    <a:pt x="56" y="0"/>
                  </a:lnTo>
                  <a:close/>
                  <a:moveTo>
                    <a:pt x="0" y="111"/>
                  </a:moveTo>
                  <a:lnTo>
                    <a:pt x="111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220"/>
            <p:cNvSpPr>
              <a:spLocks noEditPoints="1"/>
            </p:cNvSpPr>
            <p:nvPr/>
          </p:nvSpPr>
          <p:spPr bwMode="auto">
            <a:xfrm>
              <a:off x="7902362" y="4073738"/>
              <a:ext cx="165269" cy="148928"/>
            </a:xfrm>
            <a:custGeom>
              <a:avLst/>
              <a:gdLst>
                <a:gd name="T0" fmla="*/ 112 w 121"/>
                <a:gd name="T1" fmla="*/ 121 h 121"/>
                <a:gd name="T2" fmla="*/ 0 w 121"/>
                <a:gd name="T3" fmla="*/ 10 h 121"/>
                <a:gd name="T4" fmla="*/ 10 w 121"/>
                <a:gd name="T5" fmla="*/ 0 h 121"/>
                <a:gd name="T6" fmla="*/ 121 w 121"/>
                <a:gd name="T7" fmla="*/ 111 h 121"/>
                <a:gd name="T8" fmla="*/ 112 w 121"/>
                <a:gd name="T9" fmla="*/ 121 h 121"/>
                <a:gd name="T10" fmla="*/ 67 w 121"/>
                <a:gd name="T11" fmla="*/ 6 h 121"/>
                <a:gd name="T12" fmla="*/ 67 w 121"/>
                <a:gd name="T13" fmla="*/ 117 h 121"/>
                <a:gd name="T14" fmla="*/ 56 w 121"/>
                <a:gd name="T15" fmla="*/ 117 h 121"/>
                <a:gd name="T16" fmla="*/ 56 w 121"/>
                <a:gd name="T17" fmla="*/ 6 h 121"/>
                <a:gd name="T18" fmla="*/ 67 w 121"/>
                <a:gd name="T19" fmla="*/ 6 h 121"/>
                <a:gd name="T20" fmla="*/ 0 w 121"/>
                <a:gd name="T21" fmla="*/ 111 h 121"/>
                <a:gd name="T22" fmla="*/ 112 w 121"/>
                <a:gd name="T23" fmla="*/ 0 h 121"/>
                <a:gd name="T24" fmla="*/ 121 w 121"/>
                <a:gd name="T25" fmla="*/ 10 h 121"/>
                <a:gd name="T26" fmla="*/ 10 w 121"/>
                <a:gd name="T27" fmla="*/ 121 h 121"/>
                <a:gd name="T28" fmla="*/ 0 w 121"/>
                <a:gd name="T2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21">
                  <a:moveTo>
                    <a:pt x="112" y="121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21" y="111"/>
                  </a:lnTo>
                  <a:lnTo>
                    <a:pt x="112" y="121"/>
                  </a:lnTo>
                  <a:close/>
                  <a:moveTo>
                    <a:pt x="67" y="6"/>
                  </a:moveTo>
                  <a:lnTo>
                    <a:pt x="67" y="117"/>
                  </a:lnTo>
                  <a:lnTo>
                    <a:pt x="56" y="117"/>
                  </a:lnTo>
                  <a:lnTo>
                    <a:pt x="56" y="6"/>
                  </a:lnTo>
                  <a:lnTo>
                    <a:pt x="67" y="6"/>
                  </a:lnTo>
                  <a:close/>
                  <a:moveTo>
                    <a:pt x="0" y="111"/>
                  </a:moveTo>
                  <a:lnTo>
                    <a:pt x="112" y="0"/>
                  </a:lnTo>
                  <a:lnTo>
                    <a:pt x="121" y="10"/>
                  </a:lnTo>
                  <a:lnTo>
                    <a:pt x="10" y="12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46AAC5"/>
            </a:solidFill>
            <a:ln w="1588">
              <a:solidFill>
                <a:srgbClr val="46AAC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Rectangle 221"/>
            <p:cNvSpPr>
              <a:spLocks noChangeArrowheads="1"/>
            </p:cNvSpPr>
            <p:nvPr/>
          </p:nvSpPr>
          <p:spPr bwMode="auto">
            <a:xfrm>
              <a:off x="8297454" y="3943798"/>
              <a:ext cx="525785" cy="25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0.7m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672113" y="1968880"/>
              <a:ext cx="1225014" cy="656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Eff. shield</a:t>
              </a:r>
            </a:p>
            <a:p>
              <a:pPr algn="ctr"/>
              <a:r>
                <a:rPr lang="en-US" sz="2000" b="1" i="0" dirty="0" smtClean="0">
                  <a:latin typeface="Arial Narrow" panose="020B0606020202030204" pitchFamily="34" charset="0"/>
                </a:rPr>
                <a:t>thickness: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6076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Is </a:t>
            </a:r>
            <a:r>
              <a:rPr lang="en-US" sz="2000" b="1" dirty="0">
                <a:solidFill>
                  <a:srgbClr val="C00000"/>
                </a:solidFill>
              </a:rPr>
              <a:t>blanket volume </a:t>
            </a:r>
            <a:r>
              <a:rPr lang="en-US" sz="2000" b="1" dirty="0" smtClean="0">
                <a:solidFill>
                  <a:srgbClr val="C00000"/>
                </a:solidFill>
              </a:rPr>
              <a:t>vs. TF </a:t>
            </a:r>
            <a:r>
              <a:rPr lang="en-US" sz="2000" b="1" dirty="0">
                <a:solidFill>
                  <a:srgbClr val="C00000"/>
                </a:solidFill>
              </a:rPr>
              <a:t>volume a good </a:t>
            </a:r>
            <a:r>
              <a:rPr lang="en-US" sz="2000" b="1" dirty="0" smtClean="0">
                <a:solidFill>
                  <a:srgbClr val="C00000"/>
                </a:solidFill>
              </a:rPr>
              <a:t>relative cost metric </a:t>
            </a:r>
            <a:r>
              <a:rPr lang="en-US" sz="2000" b="1" dirty="0">
                <a:solidFill>
                  <a:srgbClr val="C00000"/>
                </a:solidFill>
              </a:rPr>
              <a:t>for liquid </a:t>
            </a:r>
            <a:r>
              <a:rPr lang="en-US" sz="2000" b="1" dirty="0" smtClean="0">
                <a:solidFill>
                  <a:srgbClr val="C00000"/>
                </a:solidFill>
              </a:rPr>
              <a:t>metal blankets</a:t>
            </a:r>
            <a:r>
              <a:rPr lang="en-US" sz="2000" b="1" dirty="0">
                <a:solidFill>
                  <a:srgbClr val="C00000"/>
                </a:solidFill>
              </a:rPr>
              <a:t>?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toroidal 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7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(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ITER</a:t>
            </a:r>
            <a:r>
              <a:rPr sz="2400" spc="-12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levels)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8447" y="4572000"/>
            <a:ext cx="305885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goals: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52578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NSTX-U mission</a:t>
            </a:r>
          </a:p>
          <a:p>
            <a:pPr>
              <a:lnSpc>
                <a:spcPct val="170000"/>
              </a:lnSpc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Research highlights</a:t>
            </a:r>
          </a:p>
          <a:p>
            <a:pPr>
              <a:lnSpc>
                <a:spcPct val="170000"/>
              </a:lnSpc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Progress on next-step ST concepts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Goals for next run</a:t>
            </a:r>
          </a:p>
          <a:p>
            <a:pPr>
              <a:lnSpc>
                <a:spcPct val="170000"/>
              </a:lnSpc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  <a:p>
            <a:pPr>
              <a:lnSpc>
                <a:spcPct val="17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3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562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Increase field to 0.8-1T, current to 1.6-2MA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Develop early H-mode / low-l</a:t>
            </a:r>
            <a:r>
              <a:rPr lang="en-US" baseline="-25000" dirty="0" smtClean="0"/>
              <a:t>i</a:t>
            </a:r>
            <a:r>
              <a:rPr lang="en-US" dirty="0" smtClean="0"/>
              <a:t> / high-</a:t>
            </a:r>
            <a:r>
              <a:rPr lang="en-US" dirty="0" smtClean="0">
                <a:latin typeface="Symbol" panose="05050102010706020507" pitchFamily="18" charset="2"/>
              </a:rPr>
              <a:t>k</a:t>
            </a:r>
            <a:r>
              <a:rPr lang="en-US" dirty="0" smtClean="0"/>
              <a:t> scenarios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Assess </a:t>
            </a:r>
            <a:r>
              <a:rPr lang="en-US" dirty="0"/>
              <a:t>H-mode energy confinement, pedestal, and </a:t>
            </a:r>
            <a:r>
              <a:rPr lang="en-US" dirty="0" smtClean="0"/>
              <a:t>SOL characteristics </a:t>
            </a:r>
            <a:r>
              <a:rPr lang="en-US" dirty="0"/>
              <a:t>with higher B</a:t>
            </a:r>
            <a:r>
              <a:rPr lang="en-US" baseline="-25000" dirty="0"/>
              <a:t>T</a:t>
            </a:r>
            <a:r>
              <a:rPr lang="en-US" dirty="0"/>
              <a:t>, </a:t>
            </a:r>
            <a:r>
              <a:rPr lang="en-US" dirty="0" smtClean="0"/>
              <a:t>I</a:t>
            </a:r>
            <a:r>
              <a:rPr lang="en-US" baseline="-25000" dirty="0" smtClean="0"/>
              <a:t>P</a:t>
            </a:r>
            <a:r>
              <a:rPr lang="en-US" dirty="0" smtClean="0"/>
              <a:t>, P</a:t>
            </a:r>
            <a:r>
              <a:rPr lang="en-US" baseline="-25000" dirty="0" smtClean="0"/>
              <a:t>NBI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Complete assessment of </a:t>
            </a:r>
            <a:r>
              <a:rPr lang="en-US" dirty="0"/>
              <a:t>effects of </a:t>
            </a:r>
            <a:r>
              <a:rPr lang="en-US" dirty="0" smtClean="0"/>
              <a:t>NBI parameters </a:t>
            </a:r>
            <a:r>
              <a:rPr lang="en-US" dirty="0"/>
              <a:t>on </a:t>
            </a:r>
            <a:r>
              <a:rPr lang="en-US" dirty="0" smtClean="0"/>
              <a:t>fast </a:t>
            </a:r>
            <a:r>
              <a:rPr lang="en-US" dirty="0"/>
              <a:t>ion </a:t>
            </a:r>
            <a:r>
              <a:rPr lang="en-US" dirty="0" smtClean="0"/>
              <a:t>distribution, neutral </a:t>
            </a:r>
            <a:r>
              <a:rPr lang="en-US" dirty="0"/>
              <a:t>beam driven current </a:t>
            </a:r>
            <a:r>
              <a:rPr lang="en-US" dirty="0" smtClean="0"/>
              <a:t>profile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Expand upon new physics already observed w/ tangential NBI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Increase NBI current drive, non-inductive fraction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Key physics, operational </a:t>
            </a:r>
            <a:r>
              <a:rPr lang="en-US" dirty="0"/>
              <a:t>tools for </a:t>
            </a:r>
            <a:r>
              <a:rPr lang="en-US" dirty="0" smtClean="0"/>
              <a:t>high-performance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Developed shape &amp; vertical control, new inboard gap control, </a:t>
            </a:r>
            <a:r>
              <a:rPr lang="en-US" dirty="0" smtClean="0"/>
              <a:t>EFC, HFS &amp; LFS fueling under PCS, </a:t>
            </a:r>
            <a:r>
              <a:rPr lang="en-US" dirty="0"/>
              <a:t>automated </a:t>
            </a:r>
            <a:r>
              <a:rPr lang="en-US" dirty="0" smtClean="0"/>
              <a:t>shutdown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</a:rPr>
              <a:t>Need to commission: n=1 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dirty="0" smtClean="0">
                <a:solidFill>
                  <a:srgbClr val="C00000"/>
                </a:solidFill>
              </a:rPr>
              <a:t>ynamic EFC</a:t>
            </a:r>
            <a:r>
              <a:rPr lang="en-US" dirty="0">
                <a:solidFill>
                  <a:srgbClr val="C00000"/>
                </a:solidFill>
              </a:rPr>
              <a:t>, RWM </a:t>
            </a:r>
            <a:r>
              <a:rPr lang="en-US" dirty="0" smtClean="0">
                <a:solidFill>
                  <a:srgbClr val="C00000"/>
                </a:solidFill>
              </a:rPr>
              <a:t>control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</a:rPr>
              <a:t>Test Impurity Granule Injector (IGI), MGI, Li evaporation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Goals for next NSTX-U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run campaign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/>
              <a:t>O</a:t>
            </a:r>
            <a:r>
              <a:rPr lang="en-US" sz="2400" dirty="0" smtClean="0"/>
              <a:t>nly a subset, and will decide as a team via next Research </a:t>
            </a:r>
            <a:r>
              <a:rPr lang="en-US" sz="2400" dirty="0"/>
              <a:t>F</a:t>
            </a:r>
            <a:r>
              <a:rPr lang="en-US" sz="2400" dirty="0" smtClean="0"/>
              <a:t>orum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43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638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DIII-D:  National Campaign – 2-3 weeks in multitude of research areas </a:t>
            </a:r>
          </a:p>
          <a:p>
            <a:pPr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Edge physics, plasma material interactions (high-Z, Li)</a:t>
            </a:r>
          </a:p>
          <a:p>
            <a:pPr lvl="1">
              <a:lnSpc>
                <a:spcPct val="115000"/>
              </a:lnSpc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Maingi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collaborators leading experiments this month / early next year</a:t>
            </a:r>
          </a:p>
          <a:p>
            <a:pPr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Energetic particle studies and plasma ramp-down scenario development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</a:p>
          <a:p>
            <a:pPr lvl="1">
              <a:lnSpc>
                <a:spcPct val="1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Podesta, Darrow,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KSTAR:  Core MHD and rotation physics, plasma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pPr lvl="1">
              <a:lnSpc>
                <a:spcPct val="115000"/>
              </a:lnSpc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Sabbagh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(Columbia) + group, J-K Park, J-W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US" sz="2000" dirty="0"/>
              <a:t> </a:t>
            </a:r>
            <a:r>
              <a:rPr lang="en-US" sz="2000" dirty="0" smtClean="0"/>
              <a:t>(ORNL)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MAST-U: Control, scenario modelling supporting 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pPr lvl="1">
              <a:lnSpc>
                <a:spcPct val="115000"/>
              </a:lnSpc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Battaglia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(+Boyer) </a:t>
            </a:r>
            <a:r>
              <a:rPr lang="en-US" sz="2000" dirty="0" smtClean="0"/>
              <a:t>tentatively planning visits/stays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summer/fall 2017</a:t>
            </a:r>
          </a:p>
          <a:p>
            <a:pPr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W7-X: 3D confinement and stability</a:t>
            </a:r>
          </a:p>
          <a:p>
            <a:pPr lvl="1">
              <a:lnSpc>
                <a:spcPct val="1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Lunsford - </a:t>
            </a:r>
            <a:r>
              <a:rPr lang="en-US" sz="2000" dirty="0" smtClean="0"/>
              <a:t>alternate </a:t>
            </a:r>
            <a:r>
              <a:rPr lang="en-US" sz="2000" dirty="0"/>
              <a:t>wall </a:t>
            </a:r>
            <a:r>
              <a:rPr lang="en-US" sz="2000" dirty="0" smtClean="0"/>
              <a:t>conditioning using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boron powder dropper</a:t>
            </a:r>
          </a:p>
          <a:p>
            <a:pPr>
              <a:lnSpc>
                <a:spcPct val="115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WEST:  start-up, RF physics, high-Z </a:t>
            </a:r>
            <a:r>
              <a:rPr lang="en-US" sz="2400" dirty="0"/>
              <a:t>PMI, real-time wall </a:t>
            </a:r>
            <a:r>
              <a:rPr lang="en-US" sz="2400" dirty="0" smtClean="0"/>
              <a:t>protection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5000"/>
              </a:lnSpc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Mueller going in spring, </a:t>
            </a:r>
            <a:r>
              <a:rPr lang="en-US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Reinke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(ORNL) in fall, possibly PPPL RF physicists </a:t>
            </a:r>
          </a:p>
          <a:p>
            <a:pPr>
              <a:lnSpc>
                <a:spcPct val="115000"/>
              </a:lnSpc>
            </a:pPr>
            <a:r>
              <a:rPr lang="en-US" sz="2400" dirty="0" smtClean="0"/>
              <a:t>LAPD at UCLA </a:t>
            </a:r>
            <a:r>
              <a:rPr lang="en-US" sz="2400" dirty="0"/>
              <a:t>- RF </a:t>
            </a:r>
            <a:r>
              <a:rPr lang="en-US" sz="2400" dirty="0" smtClean="0"/>
              <a:t>coupling and heating physics, cavity modes </a:t>
            </a:r>
          </a:p>
          <a:p>
            <a:pPr lvl="1">
              <a:lnSpc>
                <a:spcPct val="115000"/>
              </a:lnSpc>
            </a:pPr>
            <a:r>
              <a:rPr lang="en-US" sz="2100" dirty="0" smtClean="0"/>
              <a:t>R. Perkins leading RF development efforts</a:t>
            </a:r>
          </a:p>
          <a:p>
            <a:pPr>
              <a:lnSpc>
                <a:spcPct val="115000"/>
              </a:lnSpc>
            </a:pPr>
            <a:r>
              <a:rPr lang="en-US" sz="2500" dirty="0" smtClean="0"/>
              <a:t>HL2A in China offering significant run-time</a:t>
            </a:r>
          </a:p>
          <a:p>
            <a:pPr lvl="1">
              <a:lnSpc>
                <a:spcPct val="115000"/>
              </a:lnSpc>
            </a:pPr>
            <a:r>
              <a:rPr lang="en-US" sz="2100" dirty="0"/>
              <a:t>Y. Ren will present capabilities/opportunities on 12/12</a:t>
            </a:r>
          </a:p>
          <a:p>
            <a:pPr>
              <a:lnSpc>
                <a:spcPct val="115000"/>
              </a:lnSpc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charset="0"/>
              </a:rPr>
              <a:t>Expanding collaborations </a:t>
            </a:r>
            <a:r>
              <a:rPr lang="en-US" sz="3200" dirty="0">
                <a:latin typeface="Arial" charset="0"/>
              </a:rPr>
              <a:t>for </a:t>
            </a:r>
            <a:r>
              <a:rPr lang="en-US" sz="3200" dirty="0" smtClean="0">
                <a:latin typeface="Arial" charset="0"/>
              </a:rPr>
              <a:t>outage </a:t>
            </a:r>
            <a:r>
              <a:rPr lang="en-US" sz="3200" dirty="0">
                <a:latin typeface="Arial" charset="0"/>
              </a:rPr>
              <a:t>p</a:t>
            </a:r>
            <a:r>
              <a:rPr lang="en-US" sz="3200" dirty="0" smtClean="0">
                <a:latin typeface="Arial" charset="0"/>
              </a:rPr>
              <a:t>eriod</a:t>
            </a:r>
            <a:br>
              <a:rPr lang="en-US" sz="3200" dirty="0" smtClean="0">
                <a:latin typeface="Arial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charset="0"/>
              </a:rPr>
              <a:t>Building 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upon and </a:t>
            </a:r>
            <a:r>
              <a:rPr lang="en-US" sz="2800" dirty="0" smtClean="0">
                <a:solidFill>
                  <a:srgbClr val="C00000"/>
                </a:solidFill>
                <a:latin typeface="Arial" charset="0"/>
              </a:rPr>
              <a:t>informing 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NSTX-U </a:t>
            </a:r>
            <a:r>
              <a:rPr lang="en-US" sz="2800" dirty="0" smtClean="0">
                <a:solidFill>
                  <a:srgbClr val="C00000"/>
                </a:solidFill>
                <a:latin typeface="Arial" charset="0"/>
              </a:rPr>
              <a:t>research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7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/>
              <a:t>NSTX-U Program wants and needs MIT collaborator input on the upcoming 5 year plan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167640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May </a:t>
            </a:r>
            <a:r>
              <a:rPr lang="en-US" sz="2400" dirty="0"/>
              <a:t>have only 10 run weeks (</a:t>
            </a:r>
            <a:r>
              <a:rPr lang="en-US" sz="2400" dirty="0">
                <a:latin typeface="Arial Narrow" panose="020B0606020202030204" pitchFamily="34" charset="0"/>
              </a:rPr>
              <a:t>mostly commissioning</a:t>
            </a:r>
            <a:r>
              <a:rPr lang="en-US" sz="2400" dirty="0"/>
              <a:t>) </a:t>
            </a:r>
            <a:r>
              <a:rPr lang="en-US" sz="2400" dirty="0" smtClean="0"/>
              <a:t>for </a:t>
            </a:r>
            <a:r>
              <a:rPr lang="en-US" sz="2400" dirty="0"/>
              <a:t>FY14-18 5</a:t>
            </a:r>
            <a:r>
              <a:rPr lang="en-US" sz="2400" dirty="0" smtClean="0"/>
              <a:t>YP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FY19-23 plan due spring 2018, peer-reviewed summer 2018</a:t>
            </a:r>
          </a:p>
          <a:p>
            <a:r>
              <a:rPr lang="en-US" sz="2400" dirty="0"/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egin brainstorming early 2017, then writing in summer / fall</a:t>
            </a:r>
          </a:p>
          <a:p>
            <a:r>
              <a:rPr lang="en-US" sz="2400" dirty="0" smtClean="0"/>
              <a:t>Need to generate research goals,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prioritize facility enhancements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3339465"/>
            <a:ext cx="7315200" cy="26171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231775" indent="-231775" defTabSz="804769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unique ST parameter regimes to advance predictive capability - for ITER and </a:t>
            </a:r>
            <a:r>
              <a:rPr lang="en-US" sz="2000" i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</a:p>
          <a:p>
            <a:pPr lvl="1" indent="-228600" defTabSz="804769" eaLnBrk="0" hangingPunct="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kern="0" dirty="0" smtClean="0">
                <a:solidFill>
                  <a:srgbClr val="3333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Study energetic particle physics </a:t>
            </a:r>
            <a:r>
              <a:rPr lang="en-US" b="0" i="0" kern="0" dirty="0" smtClean="0">
                <a:solidFill>
                  <a:srgbClr val="3333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prototypical of ITER/FNSF burning plasmas</a:t>
            </a:r>
          </a:p>
          <a:p>
            <a:pPr lvl="1" indent="-228600" defTabSz="804769" eaLnBrk="0" hangingPunct="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b="0" i="0" kern="0" dirty="0" smtClean="0">
                <a:solidFill>
                  <a:srgbClr val="3333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Understand energy confinement and MHD stability at high normalized pressure</a:t>
            </a:r>
          </a:p>
          <a:p>
            <a:pPr marL="231775" indent="-231775" defTabSz="804769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i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for PMI challenge</a:t>
            </a:r>
          </a:p>
          <a:p>
            <a:pPr lvl="1" indent="-225425" defTabSz="520700" eaLnBrk="0" hangingPunct="0">
              <a:lnSpc>
                <a:spcPct val="80000"/>
              </a:lnSpc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kern="0" dirty="0" smtClean="0">
                <a:solidFill>
                  <a:srgbClr val="3333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Dissipate high edge heat loads using expanded magnetic fields + radiation</a:t>
            </a:r>
            <a:endParaRPr lang="en-US" b="0" i="0" kern="0" dirty="0" smtClean="0">
              <a:solidFill>
                <a:srgbClr val="3333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 indent="-225425" defTabSz="520700" eaLnBrk="0" hangingPunct="0">
              <a:lnSpc>
                <a:spcPct val="80000"/>
              </a:lnSpc>
              <a:spcBef>
                <a:spcPct val="20000"/>
              </a:spcBef>
              <a:buFont typeface="+mj-lt"/>
              <a:buAutoNum type="arabicPeriod" startAt="3"/>
              <a:defRPr/>
            </a:pPr>
            <a:r>
              <a:rPr lang="en-US" b="0" i="0" kern="0" dirty="0" smtClean="0">
                <a:solidFill>
                  <a:srgbClr val="3333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Compare performance of solid vs. liquid metal plasma facing components</a:t>
            </a:r>
            <a:endParaRPr lang="en-US" b="0" i="0" kern="0" dirty="0">
              <a:solidFill>
                <a:srgbClr val="3333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31775" indent="-231775" defTabSz="804769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i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</a:t>
            </a:r>
            <a:r>
              <a:rPr lang="en-US" sz="2000" i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as possible</a:t>
            </a:r>
            <a:r>
              <a:rPr lang="en-US" sz="2000" i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FNSF / DEMO</a:t>
            </a:r>
          </a:p>
          <a:p>
            <a:pPr lvl="1" indent="-225425" defTabSz="804769" eaLnBrk="0" hangingPunct="0">
              <a:lnSpc>
                <a:spcPct val="80000"/>
              </a:lnSpc>
              <a:spcBef>
                <a:spcPct val="20000"/>
              </a:spcBef>
              <a:buFont typeface="+mj-lt"/>
              <a:buAutoNum type="arabicPeriod" startAt="5"/>
              <a:defRPr/>
            </a:pPr>
            <a:r>
              <a:rPr lang="en-US" kern="0" dirty="0">
                <a:solidFill>
                  <a:srgbClr val="3333FF"/>
                </a:solidFill>
                <a:latin typeface="Arial Narrow" panose="020B0606020202030204" pitchFamily="34" charset="0"/>
                <a:cs typeface="Calibri" pitchFamily="34" charset="0"/>
              </a:rPr>
              <a:t>Form and sustain </a:t>
            </a:r>
            <a:r>
              <a:rPr lang="en-US" kern="0" dirty="0" smtClean="0">
                <a:solidFill>
                  <a:srgbClr val="3333FF"/>
                </a:solidFill>
                <a:latin typeface="Arial Narrow" panose="020B0606020202030204" pitchFamily="34" charset="0"/>
                <a:cs typeface="Calibri" pitchFamily="34" charset="0"/>
              </a:rPr>
              <a:t>plasma </a:t>
            </a:r>
            <a:r>
              <a:rPr lang="en-US" kern="0" dirty="0">
                <a:solidFill>
                  <a:srgbClr val="3333FF"/>
                </a:solidFill>
                <a:latin typeface="Arial Narrow" panose="020B0606020202030204" pitchFamily="34" charset="0"/>
                <a:cs typeface="Calibri" pitchFamily="34" charset="0"/>
              </a:rPr>
              <a:t>current </a:t>
            </a:r>
            <a:r>
              <a:rPr lang="en-US" kern="0" dirty="0" smtClean="0">
                <a:solidFill>
                  <a:srgbClr val="3333FF"/>
                </a:solidFill>
                <a:latin typeface="Arial Narrow" panose="020B0606020202030204" pitchFamily="34" charset="0"/>
                <a:cs typeface="Calibri" pitchFamily="34" charset="0"/>
              </a:rPr>
              <a:t>without transformer for steady-state ST</a:t>
            </a:r>
            <a:endParaRPr lang="en-US" kern="0" dirty="0">
              <a:solidFill>
                <a:srgbClr val="3333FF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33400" y="2819400"/>
            <a:ext cx="8077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Mission Elements and </a:t>
            </a:r>
            <a:r>
              <a:rPr lang="en-US" sz="2400" b="1" dirty="0" smtClean="0">
                <a:solidFill>
                  <a:srgbClr val="3333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Present</a:t>
            </a:r>
            <a:r>
              <a:rPr lang="en-US" sz="2400" b="1" i="0" dirty="0" smtClean="0">
                <a:solidFill>
                  <a:srgbClr val="3333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5 Year Plan 5 Highest Priorities</a:t>
            </a:r>
            <a:endParaRPr lang="en-US" sz="2400" b="1" i="0" dirty="0">
              <a:solidFill>
                <a:srgbClr val="3333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594" y="6076890"/>
            <a:ext cx="7683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Are these still the best missions and priorities for the next 5 year plan?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NSTX-U </a:t>
            </a:r>
            <a:r>
              <a:rPr lang="en-US" sz="2800" dirty="0" smtClean="0"/>
              <a:t>strongly supporting advancing predictive capability, ITER, PMI solutions, and next-step STs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Productive first year of operations on NSTX-U</a:t>
            </a:r>
          </a:p>
          <a:p>
            <a:pPr lvl="1"/>
            <a:r>
              <a:rPr lang="en-US" dirty="0" smtClean="0"/>
              <a:t>Rapid H-mode access</a:t>
            </a:r>
            <a:r>
              <a:rPr lang="en-US" dirty="0"/>
              <a:t>, </a:t>
            </a:r>
            <a:r>
              <a:rPr lang="en-US" dirty="0" smtClean="0"/>
              <a:t>scenario </a:t>
            </a:r>
            <a:r>
              <a:rPr lang="en-US" dirty="0"/>
              <a:t>development, error </a:t>
            </a:r>
            <a:r>
              <a:rPr lang="en-US" dirty="0" smtClean="0"/>
              <a:t>field correction</a:t>
            </a:r>
          </a:p>
          <a:p>
            <a:pPr lvl="1"/>
            <a:r>
              <a:rPr lang="en-US" dirty="0" smtClean="0"/>
              <a:t>Surpassed NSTX maximum magnetic field and pulse-duration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fast-ion physics with 2</a:t>
            </a:r>
            <a:r>
              <a:rPr lang="en-US" baseline="30000" dirty="0" smtClean="0"/>
              <a:t>nd</a:t>
            </a:r>
            <a:r>
              <a:rPr lang="en-US" dirty="0" smtClean="0"/>
              <a:t> NBI – GAE stabilization, counter TAE</a:t>
            </a:r>
          </a:p>
          <a:p>
            <a:pPr lvl="1"/>
            <a:r>
              <a:rPr lang="en-US" dirty="0" smtClean="0"/>
              <a:t>Commissioned new advanced PMI diagnostics – MAPP</a:t>
            </a:r>
            <a:endParaRPr lang="en-US" dirty="0"/>
          </a:p>
          <a:p>
            <a:r>
              <a:rPr lang="en-US" sz="3000" dirty="0" smtClean="0"/>
              <a:t>Developing advanced predictive capability</a:t>
            </a:r>
          </a:p>
          <a:p>
            <a:pPr lvl="1"/>
            <a:r>
              <a:rPr lang="en-US" dirty="0" smtClean="0"/>
              <a:t>New models for tearing stability, reduced models for RWM</a:t>
            </a:r>
          </a:p>
          <a:p>
            <a:pPr lvl="1"/>
            <a:r>
              <a:rPr lang="en-US" dirty="0" smtClean="0"/>
              <a:t>Global ion-scale turbulence (GTS), </a:t>
            </a:r>
            <a:r>
              <a:rPr lang="en-US" dirty="0" smtClean="0">
                <a:sym typeface="Symbol"/>
              </a:rPr>
              <a:t></a:t>
            </a:r>
            <a:r>
              <a:rPr lang="en-US" dirty="0" smtClean="0"/>
              <a:t>n ETG stabilization</a:t>
            </a:r>
          </a:p>
          <a:p>
            <a:pPr lvl="1"/>
            <a:r>
              <a:rPr lang="en-US" dirty="0" smtClean="0"/>
              <a:t>GAE stabilization from 2</a:t>
            </a:r>
            <a:r>
              <a:rPr lang="en-US" baseline="30000" dirty="0" smtClean="0"/>
              <a:t>nd</a:t>
            </a:r>
            <a:r>
              <a:rPr lang="en-US" dirty="0" smtClean="0"/>
              <a:t> NBI consistent with simulation</a:t>
            </a:r>
          </a:p>
          <a:p>
            <a:pPr lvl="1"/>
            <a:r>
              <a:rPr lang="en-US" dirty="0" smtClean="0"/>
              <a:t>Exploring SOL widths, advanced </a:t>
            </a:r>
            <a:r>
              <a:rPr lang="en-US" dirty="0" err="1" smtClean="0"/>
              <a:t>divertor</a:t>
            </a:r>
            <a:r>
              <a:rPr lang="en-US" dirty="0" smtClean="0"/>
              <a:t> interactions with 3D fields</a:t>
            </a:r>
          </a:p>
          <a:p>
            <a:r>
              <a:rPr lang="en-US" sz="3000" dirty="0" smtClean="0"/>
              <a:t>Developed attractive Cu, HTS ST-FNSF, Pilot concepts</a:t>
            </a:r>
          </a:p>
          <a:p>
            <a:r>
              <a:rPr lang="en-US" sz="3000" dirty="0" smtClean="0"/>
              <a:t>In 2017 will emphasize collaborations, 5YP prep</a:t>
            </a:r>
          </a:p>
          <a:p>
            <a:r>
              <a:rPr lang="en-US" sz="3000" dirty="0" smtClean="0"/>
              <a:t>Aim to resume NSTX-U physics operation in CY2018</a:t>
            </a:r>
          </a:p>
          <a:p>
            <a:pPr lvl="1"/>
            <a:endParaRPr lang="en-US" sz="20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791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NSTX-U had </a:t>
            </a:r>
            <a:r>
              <a:rPr lang="en-US" sz="3200" dirty="0" smtClean="0"/>
              <a:t>scientifically </a:t>
            </a:r>
            <a:r>
              <a:rPr lang="en-US" sz="3200" dirty="0"/>
              <a:t>productive 1</a:t>
            </a:r>
            <a:r>
              <a:rPr lang="en-US" sz="3200" baseline="30000" dirty="0"/>
              <a:t>st</a:t>
            </a:r>
            <a:r>
              <a:rPr lang="en-US" sz="3200" dirty="0"/>
              <a:t> year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" y="1143000"/>
            <a:ext cx="8991600" cy="3657600"/>
          </a:xfrm>
          <a:prstGeom prst="roundRect">
            <a:avLst>
              <a:gd name="adj" fmla="val 3764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6200" y="1143000"/>
            <a:ext cx="9067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en-US" dirty="0" smtClean="0"/>
              <a:t>Achieved H-mode on 8</a:t>
            </a:r>
            <a:r>
              <a:rPr lang="en-US" baseline="30000" dirty="0" smtClean="0"/>
              <a:t>th</a:t>
            </a:r>
            <a:r>
              <a:rPr lang="en-US" dirty="0" smtClean="0"/>
              <a:t> day of 10 weeks of operation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Surpassed magnetic field and pulse-duration of NSTX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Matched best NSTX H-mode performance at ~1MA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Identified and corrected dominant error fields 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Commissioned all magnetic and kinetic profile diagnostics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New 2</a:t>
            </a:r>
            <a:r>
              <a:rPr lang="en-US" baseline="30000" dirty="0" smtClean="0"/>
              <a:t>nd</a:t>
            </a:r>
            <a:r>
              <a:rPr lang="en-US" dirty="0" smtClean="0"/>
              <a:t> NBI suppresses Global Alfven </a:t>
            </a:r>
            <a:r>
              <a:rPr lang="en-US" dirty="0" err="1" smtClean="0"/>
              <a:t>Eigenmodes</a:t>
            </a:r>
            <a:r>
              <a:rPr lang="en-US" dirty="0" smtClean="0"/>
              <a:t> (GAE)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Implemented techniques for controlled plasma shut down, disruption detection, commissioned new tools for mitigation</a:t>
            </a:r>
          </a:p>
          <a:p>
            <a:pPr lvl="1">
              <a:lnSpc>
                <a:spcPct val="115000"/>
              </a:lnSpc>
            </a:pPr>
            <a:endParaRPr lang="en-US" sz="600" dirty="0" smtClean="0"/>
          </a:p>
          <a:p>
            <a:pPr>
              <a:lnSpc>
                <a:spcPct val="115000"/>
              </a:lnSpc>
            </a:pPr>
            <a:r>
              <a:rPr lang="en-US" dirty="0" smtClean="0"/>
              <a:t>2016 run ended prematurely due to fault in </a:t>
            </a:r>
            <a:r>
              <a:rPr lang="en-US" dirty="0" err="1" smtClean="0"/>
              <a:t>divertor</a:t>
            </a:r>
            <a:r>
              <a:rPr lang="en-US" dirty="0" smtClean="0"/>
              <a:t> PF coil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Coil + other issues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major reviews of design, fab, procedures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Coil </a:t>
            </a:r>
            <a:r>
              <a:rPr lang="en-US" dirty="0"/>
              <a:t>f</a:t>
            </a:r>
            <a:r>
              <a:rPr lang="en-US" dirty="0" smtClean="0"/>
              <a:t>orensics complete, prep for new coil fab underway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Aim to resume plasma operation during CY2018</a:t>
            </a:r>
          </a:p>
        </p:txBody>
      </p:sp>
    </p:spTree>
    <p:extLst>
      <p:ext uri="{BB962C8B-B14F-4D97-AF65-F5344CB8AC3E}">
        <p14:creationId xmlns:p14="http://schemas.microsoft.com/office/powerpoint/2010/main" val="5089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/>
              <a:t>Scenario Development </a:t>
            </a:r>
          </a:p>
          <a:p>
            <a:pPr marL="573088" lvl="1" indent="-344488"/>
            <a:r>
              <a:rPr lang="en-US" sz="2800" dirty="0" smtClean="0"/>
              <a:t>Macroscopic Stability</a:t>
            </a:r>
          </a:p>
          <a:p>
            <a:pPr marL="573088" lvl="1" indent="-344488"/>
            <a:r>
              <a:rPr lang="en-US" sz="2800" dirty="0" smtClean="0"/>
              <a:t>Transport and Turbulence</a:t>
            </a:r>
          </a:p>
          <a:p>
            <a:pPr marL="573088" lvl="1" indent="-344488"/>
            <a:r>
              <a:rPr lang="en-US" sz="2800" dirty="0" smtClean="0"/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7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/>
              <a:t>Scenario Development 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Stability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0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NSTX-U has surpassed maximum </a:t>
            </a:r>
            <a:br>
              <a:rPr lang="en-US" sz="3200" dirty="0" smtClean="0"/>
            </a:br>
            <a:r>
              <a:rPr lang="en-US" sz="3200" dirty="0" smtClean="0"/>
              <a:t>pulse duration and magnetic field of NSTX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0080"/>
            <a:ext cx="4139453" cy="34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20080"/>
            <a:ext cx="4263787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214735"/>
            <a:ext cx="914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similar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Boronized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L-modes, P</a:t>
            </a:r>
            <a:r>
              <a:rPr 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=1MW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10000" y="3429000"/>
            <a:ext cx="0" cy="276231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76200" y="561671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L-mode duration </a:t>
            </a:r>
          </a:p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exceeds longest NSTX H-mode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29000" y="5818257"/>
            <a:ext cx="346295" cy="304800"/>
          </a:xfrm>
          <a:prstGeom prst="rightArrow">
            <a:avLst>
              <a:gd name="adj1" fmla="val 73529"/>
              <a:gd name="adj2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019800" y="3611880"/>
            <a:ext cx="609600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76400" y="2514600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 longer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867400" y="3611880"/>
            <a:ext cx="457200" cy="2206378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58482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B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 highest NSTX B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6629400" y="3611880"/>
            <a:ext cx="228600" cy="50292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22978</TotalTime>
  <Words>3754</Words>
  <Application>Microsoft Office PowerPoint</Application>
  <PresentationFormat>On-screen Show (4:3)</PresentationFormat>
  <Paragraphs>583</Paragraphs>
  <Slides>54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NSTX Upgrade</vt:lpstr>
      <vt:lpstr>Progress and plans for  Research on NSTX Upgrade</vt:lpstr>
      <vt:lpstr>Outline</vt:lpstr>
      <vt:lpstr>NSTX-U Mission Elements:</vt:lpstr>
      <vt:lpstr>NSTX-U will access new physics with 2 major new tools:</vt:lpstr>
      <vt:lpstr>NSTX-U will have major boost in performance</vt:lpstr>
      <vt:lpstr>NSTX-U had scientifically productive 1st year</vt:lpstr>
      <vt:lpstr>NSTX-U Mission Elements:</vt:lpstr>
      <vt:lpstr>NSTX-U Mission Elements:</vt:lpstr>
      <vt:lpstr>NSTX-U has surpassed maximum  pulse duration and magnetic field of NSTX</vt:lpstr>
      <vt:lpstr>n=1 error field correction (EFC) optimized to maximize pulse length, discharge performance</vt:lpstr>
      <vt:lpstr>Recovered ~1MA H-modes with weak/no core MHD</vt:lpstr>
      <vt:lpstr>Accessed low li and high k using progressively earlier H-mode and heating + optimized EFC</vt:lpstr>
      <vt:lpstr>NSTX-U experiments are using a significantly expanded plasma shutdown scheme</vt:lpstr>
      <vt:lpstr>“State-machine”-based automated ramp-down now used routinely during operations</vt:lpstr>
      <vt:lpstr>Shutdown handler used for well-controlled disruption-free L-mode ramp-down</vt:lpstr>
      <vt:lpstr>NSTX-U Mission Elements:</vt:lpstr>
      <vt:lpstr>Leading studies of rotating halo currents through ITPA multi-machine analysis and M3D-C1 numerical simulations</vt:lpstr>
      <vt:lpstr>Disruption characterization and forecasting capability started for NSTX-U as part of disruption avoidance plan </vt:lpstr>
      <vt:lpstr>Continuing analysis of rotating MHD for  DECAF includes accurate analysis of mode “status”</vt:lpstr>
      <vt:lpstr>NSTX-U: Long-lived stationary sawtoothing discharges generated with core rotation f~15kHz    </vt:lpstr>
      <vt:lpstr>Real-Time Velocity (RTV) is a fast (up to 5kHz) system based on active spectroscopy</vt:lpstr>
      <vt:lpstr>Sawteeth redistribute momentum, core vf decreases by ~20%</vt:lpstr>
      <vt:lpstr>MHD, sawteeth compete in vf redistribution; different time scales, high fsamp or RTV enables separation</vt:lpstr>
      <vt:lpstr>Resistive DCON Solves Reliable Outer Region Δ′ and Indicates Δ′ is Destabilized by Plasma Pressure</vt:lpstr>
      <vt:lpstr>Preliminary result:  Resistive DCON  and MARS-F predict unstable n=1 tearing mode as observed in NSTX-U experiments</vt:lpstr>
      <vt:lpstr>RDCON: Δ^′ Optimization of NSTX-U L-Mode discharge to stabilize n=1 tearing mode (q_0↓ and β_N/l_i↑ → Δ^′ ↓)</vt:lpstr>
      <vt:lpstr>NSTX-U Mission Elements:</vt:lpstr>
      <vt:lpstr>NSTX: Using global non-linear GTS gyrokinetic code to study multiple low-k turbulent transport mechanisms</vt:lpstr>
      <vt:lpstr>Linear and non-linear gyrokinetic simulations of Electron Temperature Gradient (ETG) modes show ne can be stabilizing </vt:lpstr>
      <vt:lpstr>NSTX-U: Bimodal turbulence seen in some L-modes  using upgraded 48 channel Beam Emission Spectroscopy (BES) system </vt:lpstr>
      <vt:lpstr>At ion scales (kqrs&lt;1), linear GYRO* simulations predict unstable spectra of ITG and microtearing modes (MTM)</vt:lpstr>
      <vt:lpstr>Strong variation in turbulence, stability and EB shear over  30 rs  motivates the need for global simulations</vt:lpstr>
      <vt:lpstr>Same NSTX-U L-modes:  Nonlinear ETG simulations give significant transport (R=129-140 cm, r/a=0.47-0.67)</vt:lpstr>
      <vt:lpstr>NSTX-U Mission Elements:</vt:lpstr>
      <vt:lpstr>Explored fast-ion behavior with original and new NBI via beam blips with different NBI energies</vt:lpstr>
      <vt:lpstr>Agreement improved for Einj = 65keV  using small anomalous fast-ion diffusion</vt:lpstr>
      <vt:lpstr>NSTX-U:  Most tangential NBI generates counter-propagating Toroidal Alfvén Eigenmodes (TAEs)</vt:lpstr>
      <vt:lpstr>NSTX-U tangential 2nd neutral beam suppresses Global Alfven Eigenmode (GAE) – consistent with HYM code</vt:lpstr>
      <vt:lpstr>NSTX-U Mission Elements:</vt:lpstr>
      <vt:lpstr>Improving understanding of SOL heat flux  width trends in NSTX using XGC1 simulations</vt:lpstr>
      <vt:lpstr>NSTX-U:  First systematic simulations of advanced divertors combined with 3D fields using EMC3-EIRENE</vt:lpstr>
      <vt:lpstr>Throughput-optimized camera and high-X-point L-modes enabled near-separatrix turbulence imaging in NSTX-U</vt:lpstr>
      <vt:lpstr>Time delayed cross correlation shows opposite toroidal rotation for inner/outer leg filaments </vt:lpstr>
      <vt:lpstr>Material Analysis &amp; Particle Probe (MAPP) providing  new measurements of surface evolution in NSTX-U</vt:lpstr>
      <vt:lpstr>NSTX-U Mission Elements:</vt:lpstr>
      <vt:lpstr>Recent design studies show ST potentially attractive as Fusion Nuclear Science Facility (FNSF) and Pilot Plant</vt:lpstr>
      <vt:lpstr>High current density HTS cable motivates  consideration of lower-A tokamak pilot plants</vt:lpstr>
      <vt:lpstr>A = 1.8-2.3 maximizes TF magnet utilization, and TF will be significant fraction of core cost </vt:lpstr>
      <vt:lpstr>A ≥ 3 maximizes blanket volume utilization</vt:lpstr>
      <vt:lpstr>Outline</vt:lpstr>
      <vt:lpstr>Goals for next NSTX-U run campaign Only a subset, and will decide as a team via next Research Forum</vt:lpstr>
      <vt:lpstr>Expanding collaborations for outage period Building upon and informing NSTX-U research</vt:lpstr>
      <vt:lpstr>NSTX-U Program wants and needs MIT collaborator input on the upcoming 5 year plan</vt:lpstr>
      <vt:lpstr>NSTX-U strongly supporting advancing predictive capability, ITER, PMI solutions, and next-step STs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748</cp:revision>
  <cp:lastPrinted>2016-08-10T15:27:41Z</cp:lastPrinted>
  <dcterms:created xsi:type="dcterms:W3CDTF">2015-07-16T16:59:24Z</dcterms:created>
  <dcterms:modified xsi:type="dcterms:W3CDTF">2016-12-11T01:22:21Z</dcterms:modified>
</cp:coreProperties>
</file>