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68" r:id="rId2"/>
    <p:sldId id="401" r:id="rId3"/>
    <p:sldId id="388" r:id="rId4"/>
    <p:sldId id="389" r:id="rId5"/>
    <p:sldId id="390" r:id="rId6"/>
    <p:sldId id="391" r:id="rId7"/>
    <p:sldId id="402" r:id="rId8"/>
    <p:sldId id="392" r:id="rId9"/>
    <p:sldId id="272" r:id="rId10"/>
    <p:sldId id="273" r:id="rId11"/>
    <p:sldId id="278" r:id="rId12"/>
    <p:sldId id="280" r:id="rId13"/>
    <p:sldId id="364" r:id="rId14"/>
    <p:sldId id="405" r:id="rId15"/>
    <p:sldId id="404" r:id="rId16"/>
    <p:sldId id="282" r:id="rId17"/>
    <p:sldId id="342" r:id="rId18"/>
    <p:sldId id="284" r:id="rId19"/>
    <p:sldId id="352" r:id="rId20"/>
    <p:sldId id="394" r:id="rId21"/>
    <p:sldId id="353" r:id="rId22"/>
    <p:sldId id="355" r:id="rId23"/>
    <p:sldId id="397" r:id="rId24"/>
    <p:sldId id="356" r:id="rId25"/>
    <p:sldId id="379" r:id="rId26"/>
    <p:sldId id="393" r:id="rId27"/>
    <p:sldId id="343" r:id="rId28"/>
    <p:sldId id="290" r:id="rId29"/>
    <p:sldId id="291" r:id="rId30"/>
    <p:sldId id="357" r:id="rId31"/>
    <p:sldId id="358" r:id="rId32"/>
    <p:sldId id="396" r:id="rId33"/>
    <p:sldId id="359" r:id="rId34"/>
    <p:sldId id="365" r:id="rId35"/>
    <p:sldId id="403" r:id="rId36"/>
    <p:sldId id="360" r:id="rId37"/>
    <p:sldId id="395" r:id="rId38"/>
    <p:sldId id="344" r:id="rId39"/>
    <p:sldId id="368" r:id="rId40"/>
    <p:sldId id="370" r:id="rId41"/>
    <p:sldId id="369" r:id="rId42"/>
    <p:sldId id="303" r:id="rId43"/>
    <p:sldId id="398" r:id="rId44"/>
    <p:sldId id="399" r:id="rId45"/>
    <p:sldId id="400" r:id="rId46"/>
    <p:sldId id="362" r:id="rId47"/>
    <p:sldId id="348" r:id="rId48"/>
    <p:sldId id="347" r:id="rId49"/>
    <p:sldId id="306" r:id="rId50"/>
    <p:sldId id="332" r:id="rId51"/>
    <p:sldId id="378" r:id="rId52"/>
    <p:sldId id="274" r:id="rId53"/>
    <p:sldId id="275" r:id="rId54"/>
    <p:sldId id="276" r:id="rId55"/>
    <p:sldId id="339" r:id="rId56"/>
    <p:sldId id="299" r:id="rId57"/>
    <p:sldId id="384" r:id="rId58"/>
    <p:sldId id="313" r:id="rId59"/>
    <p:sldId id="338" r:id="rId60"/>
    <p:sldId id="334" r:id="rId61"/>
    <p:sldId id="331" r:id="rId62"/>
    <p:sldId id="333" r:id="rId63"/>
    <p:sldId id="375" r:id="rId64"/>
    <p:sldId id="376" r:id="rId65"/>
    <p:sldId id="371" r:id="rId66"/>
    <p:sldId id="372" r:id="rId67"/>
    <p:sldId id="373" r:id="rId68"/>
    <p:sldId id="374" r:id="rId69"/>
    <p:sldId id="335" r:id="rId70"/>
    <p:sldId id="329" r:id="rId71"/>
    <p:sldId id="345" r:id="rId72"/>
    <p:sldId id="336" r:id="rId73"/>
    <p:sldId id="327" r:id="rId74"/>
    <p:sldId id="328" r:id="rId75"/>
    <p:sldId id="337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920000"/>
    <a:srgbClr val="FFFFCC"/>
    <a:srgbClr val="0000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01" autoAdjust="0"/>
  </p:normalViewPr>
  <p:slideViewPr>
    <p:cSldViewPr>
      <p:cViewPr varScale="1">
        <p:scale>
          <a:sx n="88" d="100"/>
          <a:sy n="8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141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2/28/2016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791743-D2B1-415B-B2B0-9AAE42256849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16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A spherical </a:t>
            </a:r>
            <a:r>
              <a:rPr lang="en-US" altLang="en-US" dirty="0" err="1" smtClean="0"/>
              <a:t>tokamak</a:t>
            </a:r>
            <a:r>
              <a:rPr lang="en-US" altLang="en-US" dirty="0" smtClean="0"/>
              <a:t> is a low aspect</a:t>
            </a:r>
            <a:r>
              <a:rPr lang="en-US" altLang="en-US" baseline="0" dirty="0" smtClean="0"/>
              <a:t> ratio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. 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 is a donut like aspect ratio of about 3 where as ST is aspect ratio of about 1.5.  As the aspect ratio is reduced, the hole of the donut is reduced and it disappears entirely at A = 1.  As the aspect ratio is reduced, the plasma elongate naturally takes on the spherical shape due to self fields.  Another important property is the magnetic field line.  The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 magnetic field line goes around torus at relatively constant pitch where as the ST geometry, the field line transit the outboard unstable region quickly but spend many </a:t>
            </a:r>
            <a:r>
              <a:rPr lang="en-US" altLang="en-US" baseline="0" dirty="0" err="1" smtClean="0"/>
              <a:t>toroidal</a:t>
            </a:r>
            <a:r>
              <a:rPr lang="en-US" altLang="en-US" baseline="0" dirty="0" smtClean="0"/>
              <a:t> transits in the inboard stable region.  This makes ST plasma stable for high beta and also makes the edge safety factor high ~ 10 compared to ~ 3 for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.  </a:t>
            </a:r>
          </a:p>
          <a:p>
            <a:endParaRPr lang="en-US" altLang="en-US" baseline="0" dirty="0" smtClean="0"/>
          </a:p>
          <a:p>
            <a:r>
              <a:rPr lang="en-US" altLang="en-US" baseline="0" dirty="0" smtClean="0"/>
              <a:t>As a result, there are a number of new unique physics regimes which can be accessed at low aspect ratio, which can be utilized to enhance the understanding of </a:t>
            </a:r>
            <a:r>
              <a:rPr lang="en-US" altLang="en-US" baseline="0" dirty="0" err="1" smtClean="0"/>
              <a:t>toroidal</a:t>
            </a:r>
            <a:r>
              <a:rPr lang="en-US" altLang="en-US" baseline="0" dirty="0" smtClean="0"/>
              <a:t> confinement physics and improve predictive capabilities for ITER and future fusion facilities.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654FE-87CE-4C6C-A6DC-72558FF850E5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6F611-ECB8-4400-8FF2-4EB9AEF9629D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677863"/>
            <a:ext cx="4629150" cy="3471862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E0279-E0E3-437D-939A-F08929B7282D}" type="slidenum">
              <a:rPr lang="en-US"/>
              <a:pPr/>
              <a:t>20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pitchFamily="18" charset="0"/>
              </a:rPr>
              <a:t>Here is the outline of this review</a:t>
            </a:r>
            <a:r>
              <a:rPr lang="en-US" baseline="0" dirty="0" smtClean="0">
                <a:latin typeface="Times New Roman" pitchFamily="18" charset="0"/>
              </a:rPr>
              <a:t> to give you an overview of the world ST research.  </a:t>
            </a:r>
            <a:endParaRPr lang="en-US" dirty="0" smtClean="0">
              <a:latin typeface="Times New Roman" pitchFamily="18" charset="0"/>
            </a:endParaRPr>
          </a:p>
          <a:p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E0279-E0E3-437D-939A-F08929B7282D}" type="slidenum">
              <a:rPr lang="en-US"/>
              <a:pPr/>
              <a:t>44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pitchFamily="18" charset="0"/>
              </a:rPr>
              <a:t>Here is the outline of this review</a:t>
            </a:r>
            <a:r>
              <a:rPr lang="en-US" baseline="0" dirty="0" smtClean="0">
                <a:latin typeface="Times New Roman" pitchFamily="18" charset="0"/>
              </a:rPr>
              <a:t> to give you an overview of the world ST research.  </a:t>
            </a:r>
            <a:endParaRPr lang="en-US" dirty="0" smtClean="0">
              <a:latin typeface="Times New Roman" pitchFamily="18" charset="0"/>
            </a:endParaRPr>
          </a:p>
          <a:p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E0279-E0E3-437D-939A-F08929B7282D}" type="slidenum">
              <a:rPr lang="en-US"/>
              <a:pPr/>
              <a:t>45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pitchFamily="18" charset="0"/>
              </a:rPr>
              <a:t>Here is the outline of this review</a:t>
            </a:r>
            <a:r>
              <a:rPr lang="en-US" baseline="0" dirty="0" smtClean="0">
                <a:latin typeface="Times New Roman" pitchFamily="18" charset="0"/>
              </a:rPr>
              <a:t> to give you an overview of the world ST research.  </a:t>
            </a:r>
            <a:endParaRPr lang="en-US" dirty="0" smtClean="0">
              <a:latin typeface="Times New Roman" pitchFamily="18" charset="0"/>
            </a:endParaRPr>
          </a:p>
          <a:p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35223" indent="-28277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3111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83558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3600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48844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40893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39333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45784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B82C423-7128-A049-9253-674AFEFBE625}" type="slidenum">
              <a:rPr lang="en-US" sz="1100" b="0" i="0">
                <a:solidFill>
                  <a:schemeClr val="tx1"/>
                </a:solidFill>
                <a:latin typeface="Arial" charset="0"/>
              </a:rPr>
              <a:pPr eaLnBrk="1" hangingPunct="1"/>
              <a:t>50</a:t>
            </a:fld>
            <a:endParaRPr lang="en-US" sz="11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9450"/>
            <a:ext cx="4625975" cy="3470275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100BFB73-1B13-3D40-B7BB-5B86DE6713D9}" type="slidenum">
              <a:rPr lang="en-US" b="0" i="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rPr>
              <a:pPr eaLnBrk="1" hangingPunct="1"/>
              <a:t>51</a:t>
            </a:fld>
            <a:endParaRPr lang="en-US" b="0" i="0">
              <a:solidFill>
                <a:schemeClr val="tx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791743-D2B1-415B-B2B0-9AAE42256849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216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A spherical </a:t>
            </a:r>
            <a:r>
              <a:rPr lang="en-US" altLang="en-US" dirty="0" err="1" smtClean="0"/>
              <a:t>tokamak</a:t>
            </a:r>
            <a:r>
              <a:rPr lang="en-US" altLang="en-US" dirty="0" smtClean="0"/>
              <a:t> is a low aspect</a:t>
            </a:r>
            <a:r>
              <a:rPr lang="en-US" altLang="en-US" baseline="0" dirty="0" smtClean="0"/>
              <a:t> ratio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. 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 is a donut like aspect ratio of about 3 where as ST is aspect ratio of about 1.5.  As the aspect ratio is reduced, the hole of the donut is reduced and it disappears entirely at A = 1.  As the aspect ratio is reduced, the plasma elongate naturally takes on the spherical shape due to self fields.  Another important property is the magnetic field line.  The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 magnetic field line goes around torus at relatively constant pitch where as the ST geometry, the field line transit the outboard unstable region quickly but spend many </a:t>
            </a:r>
            <a:r>
              <a:rPr lang="en-US" altLang="en-US" baseline="0" dirty="0" err="1" smtClean="0"/>
              <a:t>toroidal</a:t>
            </a:r>
            <a:r>
              <a:rPr lang="en-US" altLang="en-US" baseline="0" dirty="0" smtClean="0"/>
              <a:t> transits in the inboard stable region.  This makes ST plasma stable for high beta and also makes the edge safety factor high ~ 10 compared to ~ 3 for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.  </a:t>
            </a:r>
          </a:p>
          <a:p>
            <a:endParaRPr lang="en-US" altLang="en-US" baseline="0" dirty="0" smtClean="0"/>
          </a:p>
          <a:p>
            <a:r>
              <a:rPr lang="en-US" altLang="en-US" baseline="0" dirty="0" smtClean="0"/>
              <a:t>As a result, there are a number of new unique physics regimes which can be accessed at low aspect ratio, which can be utilized to enhance the understanding of </a:t>
            </a:r>
            <a:r>
              <a:rPr lang="en-US" altLang="en-US" baseline="0" dirty="0" err="1" smtClean="0"/>
              <a:t>toroidal</a:t>
            </a:r>
            <a:r>
              <a:rPr lang="en-US" altLang="en-US" baseline="0" dirty="0" smtClean="0"/>
              <a:t> confinement physics and improve predictive capabilities for ITER and future fusion facilities.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654FE-87CE-4C6C-A6DC-72558FF850E5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94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 Student Seminar – NSTX-U (Menard) </a:t>
            </a: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7.png"/><Relationship Id="rId4" Type="http://schemas.openxmlformats.org/officeDocument/2006/relationships/image" Target="../media/image126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2.jp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33400" y="2667000"/>
            <a:ext cx="8077200" cy="1066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Arial"/>
              </a:rPr>
              <a:t>Jon 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Menard, PPPL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</a:rPr>
              <a:t>NSTX-U Program Director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66800"/>
            <a:ext cx="9144000" cy="1447800"/>
          </a:xfrm>
        </p:spPr>
        <p:txBody>
          <a:bodyPr>
            <a:noAutofit/>
          </a:bodyPr>
          <a:lstStyle/>
          <a:p>
            <a:r>
              <a:rPr lang="en-US" sz="3600" spc="-5" dirty="0">
                <a:latin typeface="+mn-lt"/>
                <a:cs typeface="Arial"/>
              </a:rPr>
              <a:t>Scientific Opportunities </a:t>
            </a:r>
            <a:r>
              <a:rPr lang="en-US" sz="3600" spc="-5" dirty="0" smtClean="0">
                <a:latin typeface="+mn-lt"/>
                <a:cs typeface="Arial"/>
              </a:rPr>
              <a:t>&amp; Challenges </a:t>
            </a:r>
            <a:br>
              <a:rPr lang="en-US" sz="3600" spc="-5" dirty="0" smtClean="0">
                <a:latin typeface="+mn-lt"/>
                <a:cs typeface="Arial"/>
              </a:rPr>
            </a:br>
            <a:r>
              <a:rPr lang="en-US" sz="3600" spc="-5" dirty="0" smtClean="0">
                <a:latin typeface="+mn-lt"/>
                <a:cs typeface="Arial"/>
              </a:rPr>
              <a:t>for the upgraded National </a:t>
            </a:r>
            <a:r>
              <a:rPr lang="en-US" sz="3600" spc="-5" dirty="0">
                <a:latin typeface="+mn-lt"/>
                <a:cs typeface="Arial"/>
              </a:rPr>
              <a:t>Spherical </a:t>
            </a:r>
            <a:r>
              <a:rPr lang="en-US" sz="3600" spc="-5" dirty="0" smtClean="0">
                <a:latin typeface="+mn-lt"/>
                <a:cs typeface="Arial"/>
              </a:rPr>
              <a:t/>
            </a:r>
            <a:br>
              <a:rPr lang="en-US" sz="3600" spc="-5" dirty="0" smtClean="0">
                <a:latin typeface="+mn-lt"/>
                <a:cs typeface="Arial"/>
              </a:rPr>
            </a:br>
            <a:r>
              <a:rPr lang="en-US" sz="3600" spc="-5" dirty="0" smtClean="0">
                <a:latin typeface="+mn-lt"/>
                <a:cs typeface="Arial"/>
              </a:rPr>
              <a:t>Torus </a:t>
            </a:r>
            <a:r>
              <a:rPr lang="en-US" sz="3600" spc="-5" dirty="0" err="1" smtClean="0">
                <a:latin typeface="+mn-lt"/>
                <a:cs typeface="Arial"/>
              </a:rPr>
              <a:t>eXperiment</a:t>
            </a:r>
            <a:r>
              <a:rPr lang="en-US" sz="3600" spc="-5" dirty="0" smtClean="0">
                <a:latin typeface="+mn-lt"/>
                <a:cs typeface="Arial"/>
              </a:rPr>
              <a:t> - NSTX-U</a:t>
            </a:r>
            <a:endParaRPr lang="en-US" sz="3600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0600" y="3810000"/>
            <a:ext cx="7315200" cy="1066800"/>
          </a:xfrm>
        </p:spPr>
        <p:txBody>
          <a:bodyPr>
            <a:normAutofit/>
          </a:bodyPr>
          <a:lstStyle/>
          <a:p>
            <a:pPr marR="80">
              <a:lnSpc>
                <a:spcPct val="80000"/>
              </a:lnSpc>
            </a:pPr>
            <a:r>
              <a:rPr lang="en-US" b="1" dirty="0">
                <a:latin typeface="Arial"/>
              </a:rPr>
              <a:t>Graduate Student Seminar</a:t>
            </a:r>
          </a:p>
          <a:p>
            <a:pPr marR="80">
              <a:lnSpc>
                <a:spcPct val="80000"/>
              </a:lnSpc>
            </a:pPr>
            <a:r>
              <a:rPr lang="en-US" b="1" dirty="0">
                <a:latin typeface="Arial"/>
              </a:rPr>
              <a:t>PPPL theory conference room</a:t>
            </a:r>
          </a:p>
          <a:p>
            <a:pPr marR="80">
              <a:lnSpc>
                <a:spcPct val="80000"/>
              </a:lnSpc>
            </a:pPr>
            <a:r>
              <a:rPr lang="en-US" b="1" dirty="0">
                <a:latin typeface="Arial"/>
              </a:rPr>
              <a:t>February </a:t>
            </a:r>
            <a:r>
              <a:rPr lang="en-US" b="1" dirty="0" smtClean="0">
                <a:latin typeface="Arial"/>
              </a:rPr>
              <a:t>29, 2016 </a:t>
            </a:r>
            <a:endParaRPr lang="en-US" b="1" dirty="0">
              <a:latin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3838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">
              <a:lnSpc>
                <a:spcPct val="100000"/>
              </a:lnSpc>
            </a:pPr>
            <a:r>
              <a:rPr sz="3200" b="1" spc="-5" dirty="0">
                <a:latin typeface="Arial"/>
                <a:cs typeface="Arial"/>
              </a:rPr>
              <a:t>NSTX-U will have major boost in</a:t>
            </a:r>
            <a:r>
              <a:rPr sz="3200" b="1" spc="-70" dirty="0">
                <a:latin typeface="Arial"/>
                <a:cs typeface="Arial"/>
              </a:rPr>
              <a:t> </a:t>
            </a:r>
            <a:r>
              <a:rPr sz="3200" b="1" spc="-5" dirty="0" smtClean="0">
                <a:latin typeface="Arial"/>
                <a:cs typeface="Arial"/>
              </a:rPr>
              <a:t>performanc</a:t>
            </a:r>
            <a:r>
              <a:rPr lang="en-US" sz="3200" b="1" spc="-5" dirty="0" smtClean="0">
                <a:latin typeface="Arial"/>
                <a:cs typeface="Arial"/>
              </a:rPr>
              <a:t>e</a:t>
            </a:r>
            <a:endParaRPr sz="3200" b="1" spc="-5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5800" y="1295400"/>
            <a:ext cx="3584731" cy="374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06110" y="1293812"/>
            <a:ext cx="3604489" cy="373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42660" y="1380901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42660" y="1380902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4939" y="5320413"/>
            <a:ext cx="3640454" cy="1034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35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toroidal field (0.5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1T)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plasma current (1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2MA)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735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5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longer pulse (1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5s)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57378" y="5120382"/>
            <a:ext cx="4513580" cy="137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0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heating power (5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10MW)</a:t>
            </a:r>
            <a:endParaRPr sz="2400">
              <a:latin typeface="Arial Narrow"/>
              <a:cs typeface="Arial Narrow"/>
            </a:endParaRPr>
          </a:p>
          <a:p>
            <a:pPr marL="355600" indent="-228600">
              <a:lnSpc>
                <a:spcPts val="2170"/>
              </a:lnSpc>
              <a:buFont typeface="Arial"/>
              <a:buChar char="•"/>
              <a:tabLst>
                <a:tab pos="355600" algn="l"/>
              </a:tabLst>
            </a:pPr>
            <a:r>
              <a:rPr sz="2000" spc="-25" dirty="0">
                <a:solidFill>
                  <a:srgbClr val="FF0000"/>
                </a:solidFill>
                <a:latin typeface="Arial Narrow"/>
                <a:cs typeface="Arial Narrow"/>
              </a:rPr>
              <a:t>Tangential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NBI </a:t>
            </a:r>
            <a:r>
              <a:rPr sz="2000" spc="-5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2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×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current drive</a:t>
            </a:r>
            <a:r>
              <a:rPr sz="2000" spc="-13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Arial Narrow"/>
                <a:cs typeface="Arial Narrow"/>
              </a:rPr>
              <a:t>efficiency</a:t>
            </a:r>
            <a:endParaRPr sz="200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4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divertor heat flux (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ITER</a:t>
            </a:r>
            <a:r>
              <a:rPr sz="2400" spc="-120" dirty="0">
                <a:latin typeface="Arial Narrow"/>
                <a:cs typeface="Arial Narrow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levels)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740"/>
              </a:lnSpc>
            </a:pPr>
            <a:r>
              <a:rPr sz="2400" dirty="0">
                <a:latin typeface="Wingdings"/>
                <a:cs typeface="Wingdings"/>
              </a:rPr>
              <a:t></a:t>
            </a:r>
            <a:r>
              <a:rPr sz="2400" dirty="0">
                <a:latin typeface="Arial Narrow"/>
                <a:cs typeface="Arial Narrow"/>
              </a:rPr>
              <a:t>Up </a:t>
            </a:r>
            <a:r>
              <a:rPr sz="2400" spc="-5" dirty="0">
                <a:latin typeface="Arial Narrow"/>
                <a:cs typeface="Arial Narrow"/>
              </a:rPr>
              <a:t>to 10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higher nT</a:t>
            </a:r>
            <a:r>
              <a:rPr sz="2400" spc="-5" dirty="0">
                <a:latin typeface="Symbol"/>
                <a:cs typeface="Symbol"/>
              </a:rPr>
              <a:t></a:t>
            </a:r>
            <a:r>
              <a:rPr sz="2400" spc="-7" baseline="-20833" dirty="0">
                <a:latin typeface="Arial"/>
                <a:cs typeface="Arial"/>
              </a:rPr>
              <a:t>E </a:t>
            </a:r>
            <a:r>
              <a:rPr sz="2400" spc="-5" dirty="0">
                <a:latin typeface="Arial Narrow"/>
                <a:cs typeface="Arial Narrow"/>
              </a:rPr>
              <a:t>(~MJ</a:t>
            </a:r>
            <a:r>
              <a:rPr sz="2400" spc="60" dirty="0">
                <a:latin typeface="Arial Narrow"/>
                <a:cs typeface="Arial Narrow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plasmas)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6" name="object 11"/>
          <p:cNvSpPr txBox="1"/>
          <p:nvPr/>
        </p:nvSpPr>
        <p:spPr>
          <a:xfrm>
            <a:off x="4191000" y="1066800"/>
            <a:ext cx="4953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. </a:t>
            </a:r>
            <a:r>
              <a:rPr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800" b="1" spc="-37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lang="en-US"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lang="en-US" sz="2800" b="1" spc="-37" baseline="30000" dirty="0" smtClean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800" b="1" spc="247" dirty="0" smtClean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17" name="object 11"/>
          <p:cNvSpPr txBox="1"/>
          <p:nvPr/>
        </p:nvSpPr>
        <p:spPr>
          <a:xfrm>
            <a:off x="0" y="1066800"/>
            <a:ext cx="4191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800" b="1" spc="25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800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 smtClean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4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1181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03061"/>
            <a:ext cx="914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600" b="1" spc="-5" dirty="0">
                <a:latin typeface="Arial"/>
                <a:cs typeface="Arial"/>
              </a:rPr>
              <a:t>NSTX Upgrade project</a:t>
            </a:r>
            <a:r>
              <a:rPr sz="3600" b="1" spc="-2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complete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4400" y="1066800"/>
            <a:ext cx="7155811" cy="53683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34455" y="1581150"/>
            <a:ext cx="1396745" cy="10439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92740" y="1621777"/>
            <a:ext cx="1277620" cy="920115"/>
          </a:xfrm>
          <a:custGeom>
            <a:avLst/>
            <a:gdLst/>
            <a:ahLst/>
            <a:cxnLst/>
            <a:rect l="l" t="t" r="r" b="b"/>
            <a:pathLst>
              <a:path w="1277620" h="920114">
                <a:moveTo>
                  <a:pt x="82042" y="505117"/>
                </a:moveTo>
                <a:lnTo>
                  <a:pt x="0" y="837844"/>
                </a:lnTo>
                <a:lnTo>
                  <a:pt x="332714" y="919886"/>
                </a:lnTo>
                <a:lnTo>
                  <a:pt x="270052" y="816190"/>
                </a:lnTo>
                <a:lnTo>
                  <a:pt x="613175" y="608812"/>
                </a:lnTo>
                <a:lnTo>
                  <a:pt x="144716" y="608812"/>
                </a:lnTo>
                <a:lnTo>
                  <a:pt x="82042" y="505117"/>
                </a:lnTo>
                <a:close/>
              </a:path>
              <a:path w="1277620" h="920114">
                <a:moveTo>
                  <a:pt x="1152042" y="0"/>
                </a:moveTo>
                <a:lnTo>
                  <a:pt x="144716" y="608812"/>
                </a:lnTo>
                <a:lnTo>
                  <a:pt x="613175" y="608812"/>
                </a:lnTo>
                <a:lnTo>
                  <a:pt x="1277378" y="207378"/>
                </a:lnTo>
                <a:lnTo>
                  <a:pt x="115204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92740" y="1621777"/>
            <a:ext cx="1277620" cy="920115"/>
          </a:xfrm>
          <a:custGeom>
            <a:avLst/>
            <a:gdLst/>
            <a:ahLst/>
            <a:cxnLst/>
            <a:rect l="l" t="t" r="r" b="b"/>
            <a:pathLst>
              <a:path w="1277620" h="920114">
                <a:moveTo>
                  <a:pt x="1277378" y="207378"/>
                </a:moveTo>
                <a:lnTo>
                  <a:pt x="270052" y="816190"/>
                </a:lnTo>
                <a:lnTo>
                  <a:pt x="332714" y="919886"/>
                </a:lnTo>
                <a:lnTo>
                  <a:pt x="0" y="837844"/>
                </a:lnTo>
                <a:lnTo>
                  <a:pt x="82042" y="505117"/>
                </a:lnTo>
                <a:lnTo>
                  <a:pt x="144716" y="608812"/>
                </a:lnTo>
                <a:lnTo>
                  <a:pt x="1152042" y="0"/>
                </a:lnTo>
                <a:lnTo>
                  <a:pt x="1277378" y="207378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43600" y="1521777"/>
            <a:ext cx="3126740" cy="461645"/>
          </a:xfrm>
          <a:custGeom>
            <a:avLst/>
            <a:gdLst/>
            <a:ahLst/>
            <a:cxnLst/>
            <a:rect l="l" t="t" r="r" b="b"/>
            <a:pathLst>
              <a:path w="3126740" h="461644">
                <a:moveTo>
                  <a:pt x="0" y="0"/>
                </a:moveTo>
                <a:lnTo>
                  <a:pt x="3126155" y="0"/>
                </a:lnTo>
                <a:lnTo>
                  <a:pt x="3126155" y="461657"/>
                </a:lnTo>
                <a:lnTo>
                  <a:pt x="0" y="46165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943600" y="1521777"/>
            <a:ext cx="3126740" cy="46164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254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New Central</a:t>
            </a:r>
            <a:r>
              <a:rPr sz="2400" b="1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Magnet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874264" y="4449317"/>
            <a:ext cx="1171181" cy="10279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35178" y="4488845"/>
            <a:ext cx="1054100" cy="907415"/>
          </a:xfrm>
          <a:custGeom>
            <a:avLst/>
            <a:gdLst/>
            <a:ahLst/>
            <a:cxnLst/>
            <a:rect l="l" t="t" r="r" b="b"/>
            <a:pathLst>
              <a:path w="1054100" h="907414">
                <a:moveTo>
                  <a:pt x="713168" y="0"/>
                </a:moveTo>
                <a:lnTo>
                  <a:pt x="788174" y="95135"/>
                </a:lnTo>
                <a:lnTo>
                  <a:pt x="0" y="716584"/>
                </a:lnTo>
                <a:lnTo>
                  <a:pt x="150025" y="906868"/>
                </a:lnTo>
                <a:lnTo>
                  <a:pt x="938212" y="285419"/>
                </a:lnTo>
                <a:lnTo>
                  <a:pt x="1024474" y="285419"/>
                </a:lnTo>
                <a:lnTo>
                  <a:pt x="1053477" y="40258"/>
                </a:lnTo>
                <a:lnTo>
                  <a:pt x="713168" y="0"/>
                </a:lnTo>
                <a:close/>
              </a:path>
              <a:path w="1054100" h="907414">
                <a:moveTo>
                  <a:pt x="1024474" y="285419"/>
                </a:moveTo>
                <a:lnTo>
                  <a:pt x="938212" y="285419"/>
                </a:lnTo>
                <a:lnTo>
                  <a:pt x="1013218" y="380568"/>
                </a:lnTo>
                <a:lnTo>
                  <a:pt x="1024474" y="28541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35178" y="4488845"/>
            <a:ext cx="1054100" cy="907415"/>
          </a:xfrm>
          <a:custGeom>
            <a:avLst/>
            <a:gdLst/>
            <a:ahLst/>
            <a:cxnLst/>
            <a:rect l="l" t="t" r="r" b="b"/>
            <a:pathLst>
              <a:path w="1054100" h="907414">
                <a:moveTo>
                  <a:pt x="0" y="716584"/>
                </a:moveTo>
                <a:lnTo>
                  <a:pt x="788174" y="95135"/>
                </a:lnTo>
                <a:lnTo>
                  <a:pt x="713168" y="0"/>
                </a:lnTo>
                <a:lnTo>
                  <a:pt x="1053477" y="40258"/>
                </a:lnTo>
                <a:lnTo>
                  <a:pt x="1013218" y="380568"/>
                </a:lnTo>
                <a:lnTo>
                  <a:pt x="938212" y="285419"/>
                </a:lnTo>
                <a:lnTo>
                  <a:pt x="150025" y="906868"/>
                </a:lnTo>
                <a:lnTo>
                  <a:pt x="0" y="716584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0736" y="5029200"/>
            <a:ext cx="3395979" cy="461645"/>
          </a:xfrm>
          <a:custGeom>
            <a:avLst/>
            <a:gdLst/>
            <a:ahLst/>
            <a:cxnLst/>
            <a:rect l="l" t="t" r="r" b="b"/>
            <a:pathLst>
              <a:path w="3395979" h="461645">
                <a:moveTo>
                  <a:pt x="0" y="0"/>
                </a:moveTo>
                <a:lnTo>
                  <a:pt x="3395459" y="0"/>
                </a:lnTo>
                <a:lnTo>
                  <a:pt x="3395459" y="461657"/>
                </a:lnTo>
                <a:lnTo>
                  <a:pt x="0" y="46165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90736" y="5029200"/>
            <a:ext cx="3395979" cy="46164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254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New 2</a:t>
            </a:r>
            <a:r>
              <a:rPr sz="2400" b="1" spc="-7" baseline="24305" dirty="0">
                <a:solidFill>
                  <a:srgbClr val="FF0000"/>
                </a:solidFill>
                <a:latin typeface="Arial"/>
                <a:cs typeface="Arial"/>
              </a:rPr>
              <a:t>nd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Neutral</a:t>
            </a:r>
            <a:r>
              <a:rPr sz="2400" b="1" spc="1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Beam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23160" y="2397251"/>
            <a:ext cx="1211579" cy="8915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83437" y="2438046"/>
            <a:ext cx="1092835" cy="766445"/>
          </a:xfrm>
          <a:custGeom>
            <a:avLst/>
            <a:gdLst/>
            <a:ahLst/>
            <a:cxnLst/>
            <a:rect l="l" t="t" r="r" b="b"/>
            <a:pathLst>
              <a:path w="1092835" h="766444">
                <a:moveTo>
                  <a:pt x="115785" y="0"/>
                </a:moveTo>
                <a:lnTo>
                  <a:pt x="0" y="212864"/>
                </a:lnTo>
                <a:lnTo>
                  <a:pt x="821740" y="659828"/>
                </a:lnTo>
                <a:lnTo>
                  <a:pt x="763854" y="766254"/>
                </a:lnTo>
                <a:lnTo>
                  <a:pt x="1092492" y="669175"/>
                </a:lnTo>
                <a:lnTo>
                  <a:pt x="1026850" y="446951"/>
                </a:lnTo>
                <a:lnTo>
                  <a:pt x="937526" y="446951"/>
                </a:lnTo>
                <a:lnTo>
                  <a:pt x="115785" y="0"/>
                </a:lnTo>
                <a:close/>
              </a:path>
              <a:path w="1092835" h="766444">
                <a:moveTo>
                  <a:pt x="995413" y="340525"/>
                </a:moveTo>
                <a:lnTo>
                  <a:pt x="937526" y="446951"/>
                </a:lnTo>
                <a:lnTo>
                  <a:pt x="1026850" y="446951"/>
                </a:lnTo>
                <a:lnTo>
                  <a:pt x="995413" y="34052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83437" y="2438046"/>
            <a:ext cx="1092835" cy="766445"/>
          </a:xfrm>
          <a:custGeom>
            <a:avLst/>
            <a:gdLst/>
            <a:ahLst/>
            <a:cxnLst/>
            <a:rect l="l" t="t" r="r" b="b"/>
            <a:pathLst>
              <a:path w="1092835" h="766444">
                <a:moveTo>
                  <a:pt x="115785" y="0"/>
                </a:moveTo>
                <a:lnTo>
                  <a:pt x="937526" y="446951"/>
                </a:lnTo>
                <a:lnTo>
                  <a:pt x="995413" y="340525"/>
                </a:lnTo>
                <a:lnTo>
                  <a:pt x="1092492" y="669175"/>
                </a:lnTo>
                <a:lnTo>
                  <a:pt x="763854" y="766254"/>
                </a:lnTo>
                <a:lnTo>
                  <a:pt x="821740" y="659828"/>
                </a:lnTo>
                <a:lnTo>
                  <a:pt x="0" y="212864"/>
                </a:lnTo>
                <a:lnTo>
                  <a:pt x="115785" y="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9900" y="2251392"/>
            <a:ext cx="3416300" cy="461645"/>
          </a:xfrm>
          <a:custGeom>
            <a:avLst/>
            <a:gdLst/>
            <a:ahLst/>
            <a:cxnLst/>
            <a:rect l="l" t="t" r="r" b="b"/>
            <a:pathLst>
              <a:path w="3416300" h="461644">
                <a:moveTo>
                  <a:pt x="0" y="0"/>
                </a:moveTo>
                <a:lnTo>
                  <a:pt x="3416300" y="0"/>
                </a:lnTo>
                <a:lnTo>
                  <a:pt x="3416300" y="461657"/>
                </a:lnTo>
                <a:lnTo>
                  <a:pt x="0" y="46165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69900" y="2251392"/>
            <a:ext cx="3416300" cy="461645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254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Original Neutral</a:t>
            </a:r>
            <a:r>
              <a:rPr sz="2400" b="1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Beam</a:t>
            </a:r>
            <a:endParaRPr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538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3839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200" spc="-5" dirty="0"/>
              <a:t>Achieved </a:t>
            </a:r>
            <a:r>
              <a:rPr sz="3200" spc="-55" dirty="0"/>
              <a:t>110kA </a:t>
            </a:r>
            <a:r>
              <a:rPr sz="3200" spc="-5" dirty="0"/>
              <a:t>test plasma August 10,</a:t>
            </a:r>
            <a:r>
              <a:rPr sz="3200" spc="-355" dirty="0"/>
              <a:t> </a:t>
            </a:r>
            <a:r>
              <a:rPr sz="3200" spc="-10" dirty="0"/>
              <a:t>2015</a:t>
            </a:r>
          </a:p>
        </p:txBody>
      </p:sp>
      <p:sp>
        <p:nvSpPr>
          <p:cNvPr id="3" name="object 3"/>
          <p:cNvSpPr/>
          <p:nvPr/>
        </p:nvSpPr>
        <p:spPr>
          <a:xfrm>
            <a:off x="152400" y="1524000"/>
            <a:ext cx="5705233" cy="4519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72200" y="1019175"/>
            <a:ext cx="2354653" cy="5457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74623" y="5791200"/>
            <a:ext cx="1547495" cy="462280"/>
          </a:xfrm>
          <a:custGeom>
            <a:avLst/>
            <a:gdLst/>
            <a:ahLst/>
            <a:cxnLst/>
            <a:rect l="l" t="t" r="r" b="b"/>
            <a:pathLst>
              <a:path w="1547495" h="462279">
                <a:moveTo>
                  <a:pt x="0" y="0"/>
                </a:moveTo>
                <a:lnTo>
                  <a:pt x="1547215" y="0"/>
                </a:lnTo>
                <a:lnTo>
                  <a:pt x="1547215" y="461670"/>
                </a:lnTo>
                <a:lnTo>
                  <a:pt x="0" y="46167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16589" y="5555349"/>
            <a:ext cx="8526145" cy="654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70" dirty="0">
                <a:solidFill>
                  <a:srgbClr val="FFFF00"/>
                </a:solidFill>
                <a:latin typeface="Arial"/>
                <a:cs typeface="Arial"/>
              </a:rPr>
              <a:t>F. </a:t>
            </a:r>
            <a:r>
              <a:rPr sz="1200" spc="-5" dirty="0">
                <a:solidFill>
                  <a:srgbClr val="FFFF00"/>
                </a:solidFill>
                <a:latin typeface="Arial"/>
                <a:cs typeface="Arial"/>
              </a:rPr>
              <a:t>Scotti,</a:t>
            </a:r>
            <a:r>
              <a:rPr sz="1200" spc="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00"/>
                </a:solidFill>
                <a:latin typeface="Arial"/>
                <a:cs typeface="Arial"/>
              </a:rPr>
              <a:t>LLNL</a:t>
            </a:r>
            <a:endParaRPr sz="1200">
              <a:latin typeface="Arial"/>
              <a:cs typeface="Arial"/>
            </a:endParaRPr>
          </a:p>
          <a:p>
            <a:pPr marL="7162165" marR="5080" indent="88900" algn="r">
              <a:lnSpc>
                <a:spcPct val="100000"/>
              </a:lnSpc>
              <a:spcBef>
                <a:spcPts val="740"/>
              </a:spcBef>
            </a:pPr>
            <a:r>
              <a:rPr sz="1200" spc="-5" dirty="0">
                <a:latin typeface="Arial"/>
                <a:cs typeface="Arial"/>
              </a:rPr>
              <a:t>EFIT </a:t>
            </a:r>
            <a:r>
              <a:rPr sz="1200" dirty="0">
                <a:latin typeface="Arial"/>
                <a:cs typeface="Arial"/>
              </a:rPr>
              <a:t>-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S.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Sabbagh  Columbia</a:t>
            </a:r>
            <a:r>
              <a:rPr sz="1200" spc="-8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University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238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pc="-5" dirty="0"/>
              <a:t>NSTX-U is now an operating</a:t>
            </a:r>
            <a:r>
              <a:rPr lang="en-US" spc="-30" dirty="0"/>
              <a:t> </a:t>
            </a:r>
            <a:r>
              <a:rPr lang="en-US" spc="-5" dirty="0" smtClean="0"/>
              <a:t>facility</a:t>
            </a:r>
            <a:r>
              <a:rPr lang="en-US" spc="-5" dirty="0"/>
              <a:t/>
            </a:r>
            <a:br>
              <a:rPr lang="en-US" spc="-5" dirty="0"/>
            </a:br>
            <a:r>
              <a:rPr lang="en-US" sz="2800" spc="-5" dirty="0">
                <a:solidFill>
                  <a:srgbClr val="C00000"/>
                </a:solidFill>
              </a:rPr>
              <a:t>Plasma commissioning progressing rapidly thus far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15400" cy="1632466"/>
          </a:xfrm>
        </p:spPr>
        <p:txBody>
          <a:bodyPr>
            <a:normAutofit/>
          </a:bodyPr>
          <a:lstStyle/>
          <a:p>
            <a:pPr marL="266700">
              <a:tabLst>
                <a:tab pos="266700" algn="l"/>
              </a:tabLst>
            </a:pPr>
            <a:r>
              <a:rPr lang="en-US" spc="-30" dirty="0" smtClean="0">
                <a:latin typeface="Arial"/>
                <a:cs typeface="Arial"/>
              </a:rPr>
              <a:t>Completed wall </a:t>
            </a:r>
            <a:r>
              <a:rPr lang="en-US" spc="-5" dirty="0" smtClean="0">
                <a:latin typeface="Arial"/>
                <a:cs typeface="Arial"/>
              </a:rPr>
              <a:t>conditioning (bake-out</a:t>
            </a:r>
            <a:r>
              <a:rPr lang="en-US" spc="-5" dirty="0">
                <a:latin typeface="Arial"/>
                <a:cs typeface="Arial"/>
              </a:rPr>
              <a:t>,</a:t>
            </a:r>
            <a:r>
              <a:rPr lang="en-US" spc="130" dirty="0">
                <a:latin typeface="Arial"/>
                <a:cs typeface="Arial"/>
              </a:rPr>
              <a:t> </a:t>
            </a:r>
            <a:r>
              <a:rPr lang="en-US" spc="-5" dirty="0" err="1">
                <a:latin typeface="Arial"/>
                <a:cs typeface="Arial"/>
              </a:rPr>
              <a:t>boronization</a:t>
            </a:r>
            <a:r>
              <a:rPr lang="en-US" spc="-5" dirty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  <a:p>
            <a:pPr marL="266700">
              <a:spcBef>
                <a:spcPts val="310"/>
              </a:spcBef>
              <a:tabLst>
                <a:tab pos="266700" algn="l"/>
              </a:tabLst>
            </a:pPr>
            <a:r>
              <a:rPr lang="en-US" spc="-5" dirty="0" smtClean="0">
                <a:latin typeface="Arial"/>
                <a:cs typeface="Arial"/>
              </a:rPr>
              <a:t>Began operation in late December</a:t>
            </a:r>
            <a:endParaRPr lang="en-US" dirty="0">
              <a:latin typeface="Arial"/>
              <a:cs typeface="Arial"/>
            </a:endParaRPr>
          </a:p>
          <a:p>
            <a:pPr marL="241300">
              <a:spcBef>
                <a:spcPts val="35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b="1" dirty="0" smtClean="0">
                <a:solidFill>
                  <a:srgbClr val="C00000"/>
                </a:solidFill>
                <a:latin typeface="Arial"/>
                <a:cs typeface="Arial"/>
              </a:rPr>
              <a:t>Routinely making </a:t>
            </a:r>
            <a:r>
              <a:rPr lang="en-US" b="1" dirty="0">
                <a:solidFill>
                  <a:srgbClr val="C00000"/>
                </a:solidFill>
                <a:latin typeface="Arial"/>
                <a:cs typeface="Arial"/>
              </a:rPr>
              <a:t>~</a:t>
            </a:r>
            <a:r>
              <a:rPr lang="en-US" b="1" dirty="0" smtClean="0">
                <a:solidFill>
                  <a:srgbClr val="C00000"/>
                </a:solidFill>
                <a:latin typeface="Arial"/>
                <a:cs typeface="Arial"/>
              </a:rPr>
              <a:t>1-2s plasmas up to 1MA</a:t>
            </a:r>
            <a:endParaRPr lang="en-US" sz="2400" dirty="0"/>
          </a:p>
        </p:txBody>
      </p:sp>
      <p:sp>
        <p:nvSpPr>
          <p:cNvPr id="10" name="object 6"/>
          <p:cNvSpPr txBox="1"/>
          <p:nvPr/>
        </p:nvSpPr>
        <p:spPr>
          <a:xfrm>
            <a:off x="4724400" y="6019800"/>
            <a:ext cx="44196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000" b="1" spc="-5" dirty="0">
                <a:latin typeface="Arial"/>
                <a:cs typeface="Arial"/>
              </a:rPr>
              <a:t>B</a:t>
            </a:r>
            <a:r>
              <a:rPr sz="2000" b="1" spc="-7" baseline="-20833" dirty="0">
                <a:latin typeface="Arial"/>
                <a:cs typeface="Arial"/>
              </a:rPr>
              <a:t>T </a:t>
            </a:r>
            <a:r>
              <a:rPr lang="en-US" sz="2000" b="1" dirty="0" smtClean="0">
                <a:latin typeface="Arial"/>
                <a:cs typeface="Arial"/>
              </a:rPr>
              <a:t>already above highest </a:t>
            </a:r>
            <a:r>
              <a:rPr lang="en-US" sz="2000" b="1" spc="-5" dirty="0" smtClean="0">
                <a:latin typeface="Arial"/>
                <a:cs typeface="Arial"/>
              </a:rPr>
              <a:t>NSTX B</a:t>
            </a:r>
            <a:r>
              <a:rPr lang="en-US" sz="2000" b="1" spc="-5" baseline="-25000" dirty="0" smtClean="0">
                <a:latin typeface="Arial"/>
                <a:cs typeface="Arial"/>
              </a:rPr>
              <a:t>T</a:t>
            </a:r>
            <a:endParaRPr sz="2000" baseline="-25000" dirty="0">
              <a:latin typeface="Arial"/>
              <a:cs typeface="Arial"/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76201" y="2971800"/>
            <a:ext cx="4419599" cy="3505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>
              <a:spcBef>
                <a:spcPts val="335"/>
              </a:spcBef>
              <a:tabLst>
                <a:tab pos="241300" algn="l"/>
              </a:tabLst>
            </a:pPr>
            <a:r>
              <a:rPr lang="en-US" dirty="0" smtClean="0">
                <a:latin typeface="Arial"/>
                <a:cs typeface="Arial"/>
              </a:rPr>
              <a:t>Optimizing control</a:t>
            </a:r>
          </a:p>
          <a:p>
            <a:pPr marL="469900" lvl="1">
              <a:spcBef>
                <a:spcPts val="335"/>
              </a:spcBef>
              <a:tabLst>
                <a:tab pos="241300" algn="l"/>
              </a:tabLst>
            </a:pPr>
            <a:r>
              <a:rPr lang="en-US" dirty="0" smtClean="0">
                <a:latin typeface="Arial"/>
                <a:cs typeface="Arial"/>
              </a:rPr>
              <a:t>I</a:t>
            </a:r>
            <a:r>
              <a:rPr lang="en-US" baseline="-25000" dirty="0" smtClean="0">
                <a:latin typeface="Arial"/>
                <a:cs typeface="Arial"/>
              </a:rPr>
              <a:t>P</a:t>
            </a:r>
            <a:r>
              <a:rPr lang="en-US" dirty="0" smtClean="0">
                <a:latin typeface="Arial"/>
                <a:cs typeface="Arial"/>
              </a:rPr>
              <a:t>, gap, elongation </a:t>
            </a:r>
            <a:r>
              <a:rPr lang="en-US" dirty="0" smtClean="0">
                <a:latin typeface="Symbol" panose="05050102010706020507" pitchFamily="18" charset="2"/>
                <a:cs typeface="Arial"/>
              </a:rPr>
              <a:t>k</a:t>
            </a:r>
          </a:p>
          <a:p>
            <a:pPr marL="241300">
              <a:spcBef>
                <a:spcPts val="335"/>
              </a:spcBef>
              <a:tabLst>
                <a:tab pos="241300" algn="l"/>
              </a:tabLst>
            </a:pPr>
            <a:r>
              <a:rPr lang="en-US" dirty="0" smtClean="0">
                <a:latin typeface="Arial"/>
                <a:cs typeface="Arial"/>
              </a:rPr>
              <a:t>Increasing </a:t>
            </a:r>
            <a:r>
              <a:rPr lang="en-US" dirty="0" smtClean="0">
                <a:latin typeface="Symbol" panose="05050102010706020507" pitchFamily="18" charset="2"/>
                <a:cs typeface="Arial"/>
              </a:rPr>
              <a:t>k</a:t>
            </a:r>
            <a:r>
              <a:rPr lang="en-US" dirty="0" smtClean="0">
                <a:latin typeface="Arial"/>
                <a:cs typeface="Arial"/>
              </a:rPr>
              <a:t>, P</a:t>
            </a:r>
            <a:r>
              <a:rPr lang="en-US" baseline="-25000" dirty="0" smtClean="0">
                <a:latin typeface="Arial"/>
                <a:cs typeface="Arial"/>
              </a:rPr>
              <a:t>NBI</a:t>
            </a:r>
          </a:p>
          <a:p>
            <a:pPr marL="241300">
              <a:spcBef>
                <a:spcPts val="335"/>
              </a:spcBef>
              <a:tabLst>
                <a:tab pos="241300" algn="l"/>
              </a:tabLst>
            </a:pPr>
            <a:r>
              <a:rPr lang="en-US" spc="-5" dirty="0" smtClean="0">
                <a:latin typeface="Arial"/>
                <a:cs typeface="Arial"/>
              </a:rPr>
              <a:t>Ongoing / next</a:t>
            </a:r>
            <a:r>
              <a:rPr lang="en-US" spc="-85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steps:</a:t>
            </a:r>
          </a:p>
          <a:p>
            <a:pPr marL="469900" lvl="1">
              <a:spcBef>
                <a:spcPts val="335"/>
              </a:spcBef>
              <a:tabLst>
                <a:tab pos="241300" algn="l"/>
              </a:tabLst>
            </a:pPr>
            <a:r>
              <a:rPr lang="en-US" dirty="0" smtClean="0">
                <a:latin typeface="Arial"/>
                <a:cs typeface="Arial"/>
              </a:rPr>
              <a:t>Optimize H-mode / timing</a:t>
            </a:r>
          </a:p>
          <a:p>
            <a:pPr marL="469900" lvl="1">
              <a:spcBef>
                <a:spcPts val="335"/>
              </a:spcBef>
              <a:tabLst>
                <a:tab pos="241300" algn="l"/>
              </a:tabLst>
            </a:pPr>
            <a:r>
              <a:rPr lang="en-US" dirty="0" smtClean="0">
                <a:latin typeface="Arial"/>
                <a:cs typeface="Arial"/>
              </a:rPr>
              <a:t>Measure/correct error fields</a:t>
            </a:r>
          </a:p>
          <a:p>
            <a:pPr marL="469900" lvl="1">
              <a:spcBef>
                <a:spcPts val="335"/>
              </a:spcBef>
              <a:tabLst>
                <a:tab pos="241300" algn="l"/>
              </a:tabLst>
            </a:pPr>
            <a:r>
              <a:rPr lang="en-US" dirty="0" smtClean="0">
                <a:solidFill>
                  <a:srgbClr val="C00000"/>
                </a:solidFill>
                <a:latin typeface="Arial"/>
                <a:cs typeface="Arial"/>
              </a:rPr>
              <a:t>Access(</a:t>
            </a:r>
            <a:r>
              <a:rPr lang="en-US" dirty="0" err="1" smtClean="0">
                <a:solidFill>
                  <a:srgbClr val="C00000"/>
                </a:solidFill>
                <a:latin typeface="Arial"/>
                <a:cs typeface="Arial"/>
              </a:rPr>
              <a:t>ing</a:t>
            </a:r>
            <a:r>
              <a:rPr lang="en-US" dirty="0" smtClean="0">
                <a:solidFill>
                  <a:srgbClr val="C00000"/>
                </a:solidFill>
                <a:latin typeface="Arial"/>
                <a:cs typeface="Arial"/>
              </a:rPr>
              <a:t>) NSTX-levels of  performance, then surpass</a:t>
            </a:r>
          </a:p>
          <a:p>
            <a:pPr marL="241300">
              <a:spcBef>
                <a:spcPts val="335"/>
              </a:spcBef>
              <a:tabLst>
                <a:tab pos="241300" algn="l"/>
              </a:tabLst>
            </a:pPr>
            <a:endParaRPr lang="en-US" dirty="0" smtClean="0">
              <a:latin typeface="Arial"/>
              <a:cs typeface="Arial"/>
            </a:endParaRPr>
          </a:p>
          <a:p>
            <a:pPr marL="241300">
              <a:spcBef>
                <a:spcPts val="335"/>
              </a:spcBef>
              <a:tabLst>
                <a:tab pos="241300" algn="l"/>
              </a:tabLst>
            </a:pPr>
            <a:endParaRPr lang="en-US" dirty="0" smtClean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4" name="object 7"/>
          <p:cNvSpPr/>
          <p:nvPr/>
        </p:nvSpPr>
        <p:spPr>
          <a:xfrm>
            <a:off x="6312535" y="2590800"/>
            <a:ext cx="697865" cy="381000"/>
          </a:xfrm>
          <a:custGeom>
            <a:avLst/>
            <a:gdLst/>
            <a:ahLst/>
            <a:cxnLst/>
            <a:rect l="l" t="t" r="r" b="b"/>
            <a:pathLst>
              <a:path w="697865" h="457200">
                <a:moveTo>
                  <a:pt x="697738" y="228600"/>
                </a:moveTo>
                <a:lnTo>
                  <a:pt x="0" y="228600"/>
                </a:lnTo>
                <a:lnTo>
                  <a:pt x="348869" y="457200"/>
                </a:lnTo>
                <a:lnTo>
                  <a:pt x="697738" y="228600"/>
                </a:lnTo>
                <a:close/>
              </a:path>
              <a:path w="697865" h="457200">
                <a:moveTo>
                  <a:pt x="600824" y="0"/>
                </a:moveTo>
                <a:lnTo>
                  <a:pt x="96913" y="0"/>
                </a:lnTo>
                <a:lnTo>
                  <a:pt x="96913" y="228600"/>
                </a:lnTo>
                <a:lnTo>
                  <a:pt x="600824" y="228600"/>
                </a:lnTo>
                <a:lnTo>
                  <a:pt x="6008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0"/>
            <a:ext cx="4440784" cy="288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12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95400"/>
            <a:ext cx="42672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First days of NSTX-U produced H-mode and stationary diverted L-mode discharges</a:t>
            </a:r>
          </a:p>
          <a:p>
            <a:pPr lvl="1"/>
            <a:endParaRPr lang="en-US" dirty="0"/>
          </a:p>
          <a:p>
            <a:r>
              <a:rPr lang="en-US" dirty="0" smtClean="0"/>
              <a:t>Control and diagnostic capabilities established quickly</a:t>
            </a:r>
          </a:p>
          <a:p>
            <a:endParaRPr lang="en-US" dirty="0"/>
          </a:p>
          <a:p>
            <a:r>
              <a:rPr lang="en-US" dirty="0" smtClean="0"/>
              <a:t>Research program starting in parallel with commissioning activities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Plasma operations on NSTX-U is </a:t>
            </a:r>
            <a:br>
              <a:rPr lang="en-US" dirty="0" smtClean="0"/>
            </a:br>
            <a:r>
              <a:rPr lang="en-US" dirty="0" smtClean="0"/>
              <a:t>off to a great start – come join us!</a:t>
            </a:r>
            <a:endParaRPr lang="en-US" dirty="0"/>
          </a:p>
        </p:txBody>
      </p:sp>
      <p:pic>
        <p:nvPicPr>
          <p:cNvPr id="4" name="Picture 3" descr="NSTXU_202822_461ms_annote_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0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9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 smtClean="0"/>
          </a:p>
          <a:p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</a:rPr>
              <a:t>Why study spherical tori / tokamaks?</a:t>
            </a:r>
          </a:p>
          <a:p>
            <a:endParaRPr lang="en-US" sz="40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</a:rPr>
              <a:t>Mission and status of NSTX-U</a:t>
            </a:r>
          </a:p>
          <a:p>
            <a:endParaRPr lang="en-US" sz="4000" dirty="0"/>
          </a:p>
          <a:p>
            <a:r>
              <a:rPr lang="en-US" sz="4000" dirty="0" smtClean="0"/>
              <a:t>Results, opportunities, challenges </a:t>
            </a:r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58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8927"/>
            <a:ext cx="9143999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>
              <a:lnSpc>
                <a:spcPct val="90000"/>
              </a:lnSpc>
            </a:pP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NSTX-U Mission </a:t>
            </a:r>
            <a:r>
              <a:rPr sz="3200" b="1" spc="-5" dirty="0" smtClean="0">
                <a:solidFill>
                  <a:srgbClr val="000000"/>
                </a:solidFill>
                <a:latin typeface="Arial"/>
                <a:cs typeface="Arial"/>
              </a:rPr>
              <a:t>Elements</a:t>
            </a:r>
            <a:r>
              <a:rPr lang="en-US" sz="3200" b="1" spc="-5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3200" b="1" spc="-5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sz="3200" b="1" spc="-5" dirty="0" smtClean="0">
                <a:solidFill>
                  <a:srgbClr val="FF0000"/>
                </a:solidFill>
                <a:latin typeface="Arial"/>
                <a:cs typeface="Arial"/>
              </a:rPr>
              <a:t>5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Highest Research</a:t>
            </a:r>
            <a:r>
              <a:rPr sz="3200" b="1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Priorities</a:t>
            </a:r>
          </a:p>
        </p:txBody>
      </p:sp>
      <p:sp>
        <p:nvSpPr>
          <p:cNvPr id="3" name="object 3"/>
          <p:cNvSpPr/>
          <p:nvPr/>
        </p:nvSpPr>
        <p:spPr>
          <a:xfrm>
            <a:off x="76200" y="1600200"/>
            <a:ext cx="8991600" cy="4419600"/>
          </a:xfrm>
          <a:custGeom>
            <a:avLst/>
            <a:gdLst/>
            <a:ahLst/>
            <a:cxnLst/>
            <a:rect l="l" t="t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200" y="1600200"/>
            <a:ext cx="8991600" cy="4419600"/>
          </a:xfrm>
          <a:custGeom>
            <a:avLst/>
            <a:gdLst/>
            <a:ahLst/>
            <a:cxnLst/>
            <a:rect l="l" t="t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3500" y="1637785"/>
            <a:ext cx="9004300" cy="42319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0188" marR="831850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cs typeface="Arial Narrow"/>
              </a:rPr>
              <a:t>Explore unique ST parameter regimes to </a:t>
            </a:r>
            <a:r>
              <a:rPr sz="2800" spc="-5" dirty="0" smtClean="0">
                <a:cs typeface="Arial Narrow"/>
              </a:rPr>
              <a:t>advance</a:t>
            </a:r>
            <a:r>
              <a:rPr lang="en-US" sz="2800" spc="-5" dirty="0" smtClean="0">
                <a:cs typeface="Arial Narrow"/>
              </a:rPr>
              <a:t> </a:t>
            </a:r>
            <a:r>
              <a:rPr sz="2800" spc="-5" dirty="0" smtClean="0">
                <a:cs typeface="Arial Narrow"/>
              </a:rPr>
              <a:t>predictive  </a:t>
            </a:r>
            <a:r>
              <a:rPr sz="2800" spc="-5" dirty="0">
                <a:cs typeface="Arial Narrow"/>
              </a:rPr>
              <a:t>capability </a:t>
            </a:r>
            <a:r>
              <a:rPr sz="2800" dirty="0">
                <a:cs typeface="Arial Narrow"/>
              </a:rPr>
              <a:t>- </a:t>
            </a:r>
            <a:r>
              <a:rPr sz="2800" spc="-5" dirty="0">
                <a:cs typeface="Arial Narrow"/>
              </a:rPr>
              <a:t>for ITER </a:t>
            </a:r>
            <a:r>
              <a:rPr sz="2800" dirty="0">
                <a:cs typeface="Arial Narrow"/>
              </a:rPr>
              <a:t>and</a:t>
            </a:r>
            <a:r>
              <a:rPr sz="2800" spc="-50" dirty="0">
                <a:cs typeface="Arial Narrow"/>
              </a:rPr>
              <a:t> </a:t>
            </a:r>
            <a:r>
              <a:rPr sz="2800" spc="-5" dirty="0">
                <a:cs typeface="Arial Narrow"/>
              </a:rPr>
              <a:t>beyond</a:t>
            </a:r>
            <a:endParaRPr sz="2800" dirty="0">
              <a:cs typeface="Arial Narrow"/>
            </a:endParaRPr>
          </a:p>
          <a:p>
            <a:pPr marL="469900" lvl="1" indent="-228600">
              <a:lnSpc>
                <a:spcPct val="100000"/>
              </a:lnSpc>
              <a:spcBef>
                <a:spcPts val="484"/>
              </a:spcBef>
              <a:buAutoNum type="arabicPeriod"/>
              <a:tabLst>
                <a:tab pos="469900" algn="l"/>
              </a:tabLst>
            </a:pP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Understand energy confinement at high normalized </a:t>
            </a:r>
            <a:r>
              <a:rPr sz="2000" spc="-5" dirty="0" smtClean="0">
                <a:solidFill>
                  <a:srgbClr val="FF0000"/>
                </a:solidFill>
                <a:latin typeface="Arial"/>
                <a:cs typeface="Arial"/>
              </a:rPr>
              <a:t>pressure</a:t>
            </a:r>
            <a:r>
              <a:rPr lang="en-US" sz="2000" spc="-5" dirty="0" smtClean="0">
                <a:solidFill>
                  <a:srgbClr val="FF0000"/>
                </a:solidFill>
                <a:latin typeface="Arial"/>
                <a:cs typeface="Arial"/>
              </a:rPr>
              <a:t> (high </a:t>
            </a:r>
            <a:r>
              <a:rPr lang="en-US" sz="2000" spc="-5" dirty="0" smtClean="0">
                <a:solidFill>
                  <a:srgbClr val="FF0000"/>
                </a:solidFill>
                <a:latin typeface="Symbol" panose="05050102010706020507" pitchFamily="18" charset="2"/>
                <a:cs typeface="Arial"/>
              </a:rPr>
              <a:t>b</a:t>
            </a:r>
            <a:r>
              <a:rPr lang="en-US" sz="2000" spc="-5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</a:tabLst>
            </a:pP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Study energetic particle physics prototypical of burning</a:t>
            </a:r>
            <a:r>
              <a:rPr sz="2000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plasmas</a:t>
            </a:r>
            <a:endParaRPr sz="20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Arial"/>
              <a:buAutoNum type="arabicPeriod"/>
            </a:pPr>
            <a:endParaRPr sz="1950" dirty="0">
              <a:latin typeface="Times New Roman"/>
              <a:cs typeface="Times New Roman"/>
            </a:endParaRPr>
          </a:p>
          <a:p>
            <a:pPr marL="230188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cs typeface="Arial Narrow"/>
              </a:rPr>
              <a:t>Develop solutions for PMI</a:t>
            </a:r>
            <a:r>
              <a:rPr sz="2800" spc="-50" dirty="0">
                <a:cs typeface="Arial Narrow"/>
              </a:rPr>
              <a:t> </a:t>
            </a:r>
            <a:r>
              <a:rPr sz="2800" spc="-5" dirty="0">
                <a:cs typeface="Arial Narrow"/>
              </a:rPr>
              <a:t>challenge</a:t>
            </a:r>
            <a:endParaRPr sz="2800" dirty="0">
              <a:cs typeface="Arial Narrow"/>
            </a:endParaRPr>
          </a:p>
          <a:p>
            <a:pPr marL="243840" marR="5080">
              <a:lnSpc>
                <a:spcPct val="120000"/>
              </a:lnSpc>
              <a:spcBef>
                <a:spcPts val="5"/>
              </a:spcBef>
            </a:pPr>
            <a:r>
              <a:rPr sz="2000" spc="5" dirty="0">
                <a:solidFill>
                  <a:srgbClr val="FF0000"/>
                </a:solidFill>
                <a:latin typeface="Arial"/>
                <a:cs typeface="Arial"/>
              </a:rPr>
              <a:t>3.Dissipate 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high edge heat loads using expanded magnetic fields + radiation  </a:t>
            </a:r>
            <a:r>
              <a:rPr sz="2000" spc="5" dirty="0">
                <a:solidFill>
                  <a:srgbClr val="FF0000"/>
                </a:solidFill>
                <a:latin typeface="Arial"/>
                <a:cs typeface="Arial"/>
              </a:rPr>
              <a:t>4.Compare 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performance of solid vs. liquid metal plasma facing</a:t>
            </a:r>
            <a:r>
              <a:rPr sz="2000" spc="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components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00" dirty="0">
              <a:latin typeface="Times New Roman"/>
              <a:cs typeface="Times New Roman"/>
            </a:endParaRPr>
          </a:p>
          <a:p>
            <a:pPr marL="230188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cs typeface="Arial Narrow"/>
              </a:rPr>
              <a:t>Advance ST as possible FNSF </a:t>
            </a:r>
            <a:r>
              <a:rPr sz="2800" dirty="0">
                <a:cs typeface="Arial Narrow"/>
              </a:rPr>
              <a:t>/</a:t>
            </a:r>
            <a:r>
              <a:rPr sz="2800" spc="-35" dirty="0">
                <a:cs typeface="Arial Narrow"/>
              </a:rPr>
              <a:t> </a:t>
            </a:r>
            <a:r>
              <a:rPr lang="en-US" sz="2800" spc="-35" dirty="0" smtClean="0">
                <a:cs typeface="Arial Narrow"/>
              </a:rPr>
              <a:t>Pilot Plant</a:t>
            </a:r>
            <a:endParaRPr sz="2800" dirty="0" smtClean="0">
              <a:cs typeface="Arial Narrow"/>
            </a:endParaRPr>
          </a:p>
          <a:p>
            <a:pPr marL="243840">
              <a:lnSpc>
                <a:spcPct val="100000"/>
              </a:lnSpc>
              <a:spcBef>
                <a:spcPts val="484"/>
              </a:spcBef>
            </a:pPr>
            <a:r>
              <a:rPr sz="2000" spc="10" dirty="0" smtClean="0">
                <a:solidFill>
                  <a:srgbClr val="FF0000"/>
                </a:solidFill>
                <a:latin typeface="Arial"/>
                <a:cs typeface="Arial"/>
              </a:rPr>
              <a:t>5.Form </a:t>
            </a:r>
            <a:r>
              <a:rPr sz="2000" spc="-5" dirty="0" smtClean="0">
                <a:solidFill>
                  <a:srgbClr val="FF0000"/>
                </a:solidFill>
                <a:latin typeface="Arial"/>
                <a:cs typeface="Arial"/>
              </a:rPr>
              <a:t>and sustain plasma current without transformer for steady-state</a:t>
            </a:r>
            <a:r>
              <a:rPr sz="2000" spc="-2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spc="-5" dirty="0" smtClean="0">
                <a:solidFill>
                  <a:srgbClr val="FF0000"/>
                </a:solidFill>
                <a:latin typeface="Arial"/>
                <a:cs typeface="Arial"/>
              </a:rPr>
              <a:t>ST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44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8927"/>
            <a:ext cx="9143999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>
              <a:lnSpc>
                <a:spcPct val="90000"/>
              </a:lnSpc>
            </a:pP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NSTX-U Mission </a:t>
            </a:r>
            <a:r>
              <a:rPr sz="3200" b="1" spc="-5" dirty="0" smtClean="0">
                <a:solidFill>
                  <a:srgbClr val="000000"/>
                </a:solidFill>
                <a:latin typeface="Arial"/>
                <a:cs typeface="Arial"/>
              </a:rPr>
              <a:t>Elements</a:t>
            </a:r>
            <a:r>
              <a:rPr lang="en-US" sz="3200" b="1" spc="-5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3200" b="1" spc="-5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sz="3200" b="1" spc="-5" dirty="0" smtClean="0">
                <a:solidFill>
                  <a:srgbClr val="FF0000"/>
                </a:solidFill>
                <a:latin typeface="Arial"/>
                <a:cs typeface="Arial"/>
              </a:rPr>
              <a:t>5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Highest Research</a:t>
            </a:r>
            <a:r>
              <a:rPr sz="3200" b="1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Priorities</a:t>
            </a:r>
          </a:p>
        </p:txBody>
      </p:sp>
      <p:sp>
        <p:nvSpPr>
          <p:cNvPr id="3" name="object 3"/>
          <p:cNvSpPr/>
          <p:nvPr/>
        </p:nvSpPr>
        <p:spPr>
          <a:xfrm>
            <a:off x="76200" y="1600200"/>
            <a:ext cx="8991600" cy="4419600"/>
          </a:xfrm>
          <a:custGeom>
            <a:avLst/>
            <a:gdLst/>
            <a:ahLst/>
            <a:cxnLst/>
            <a:rect l="l" t="t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200" y="1600200"/>
            <a:ext cx="8991600" cy="4419600"/>
          </a:xfrm>
          <a:custGeom>
            <a:avLst/>
            <a:gdLst/>
            <a:ahLst/>
            <a:cxnLst/>
            <a:rect l="l" t="t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3500" y="1637785"/>
            <a:ext cx="9004300" cy="42319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0188" marR="831850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cs typeface="Arial Narrow"/>
              </a:rPr>
              <a:t>Explore unique ST parameter regimes to </a:t>
            </a:r>
            <a:r>
              <a:rPr sz="2800" spc="-5" dirty="0" smtClean="0">
                <a:cs typeface="Arial Narrow"/>
              </a:rPr>
              <a:t>advance</a:t>
            </a:r>
            <a:r>
              <a:rPr lang="en-US" sz="2800" spc="-5" dirty="0" smtClean="0">
                <a:cs typeface="Arial Narrow"/>
              </a:rPr>
              <a:t> </a:t>
            </a:r>
            <a:r>
              <a:rPr sz="2800" spc="-5" dirty="0" smtClean="0">
                <a:cs typeface="Arial Narrow"/>
              </a:rPr>
              <a:t>predictive  </a:t>
            </a:r>
            <a:r>
              <a:rPr sz="2800" spc="-5" dirty="0">
                <a:cs typeface="Arial Narrow"/>
              </a:rPr>
              <a:t>capability </a:t>
            </a:r>
            <a:r>
              <a:rPr sz="2800" dirty="0">
                <a:cs typeface="Arial Narrow"/>
              </a:rPr>
              <a:t>- </a:t>
            </a:r>
            <a:r>
              <a:rPr sz="2800" spc="-5" dirty="0">
                <a:cs typeface="Arial Narrow"/>
              </a:rPr>
              <a:t>for ITER </a:t>
            </a:r>
            <a:r>
              <a:rPr sz="2800" dirty="0">
                <a:cs typeface="Arial Narrow"/>
              </a:rPr>
              <a:t>and</a:t>
            </a:r>
            <a:r>
              <a:rPr sz="2800" spc="-50" dirty="0">
                <a:cs typeface="Arial Narrow"/>
              </a:rPr>
              <a:t> </a:t>
            </a:r>
            <a:r>
              <a:rPr sz="2800" spc="-5" dirty="0">
                <a:cs typeface="Arial Narrow"/>
              </a:rPr>
              <a:t>beyond</a:t>
            </a:r>
            <a:endParaRPr sz="2800" dirty="0">
              <a:cs typeface="Arial Narrow"/>
            </a:endParaRPr>
          </a:p>
          <a:p>
            <a:pPr marL="469900" lvl="1" indent="-228600">
              <a:spcBef>
                <a:spcPts val="484"/>
              </a:spcBef>
              <a:buFontTx/>
              <a:buAutoNum type="arabicPeriod"/>
              <a:tabLst>
                <a:tab pos="469900" algn="l"/>
              </a:tabLst>
            </a:pP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Understand energy confinement at high normalized </a:t>
            </a:r>
            <a:r>
              <a:rPr sz="2000" spc="-5" dirty="0" smtClean="0">
                <a:solidFill>
                  <a:srgbClr val="FF0000"/>
                </a:solidFill>
                <a:latin typeface="Arial"/>
                <a:cs typeface="Arial"/>
              </a:rPr>
              <a:t>pressure</a:t>
            </a:r>
            <a:r>
              <a:rPr lang="en-US" sz="2000" spc="-5" dirty="0">
                <a:solidFill>
                  <a:srgbClr val="FF0000"/>
                </a:solidFill>
                <a:cs typeface="Arial"/>
              </a:rPr>
              <a:t> (high </a:t>
            </a:r>
            <a:r>
              <a:rPr lang="en-US" sz="2000" spc="-5" dirty="0">
                <a:solidFill>
                  <a:srgbClr val="FF0000"/>
                </a:solidFill>
                <a:latin typeface="Symbol" panose="05050102010706020507" pitchFamily="18" charset="2"/>
                <a:cs typeface="Arial"/>
              </a:rPr>
              <a:t>b</a:t>
            </a:r>
            <a:r>
              <a:rPr lang="en-US" sz="2000" spc="-5" dirty="0" smtClean="0">
                <a:solidFill>
                  <a:srgbClr val="FF0000"/>
                </a:solidFill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</a:tabLst>
            </a:pP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Study energetic particle physics prototypical of burning</a:t>
            </a:r>
            <a:r>
              <a:rPr sz="2000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plasmas</a:t>
            </a:r>
            <a:endParaRPr sz="20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Arial"/>
              <a:buAutoNum type="arabicPeriod"/>
            </a:pPr>
            <a:endParaRPr sz="1950" dirty="0">
              <a:latin typeface="Times New Roman"/>
              <a:cs typeface="Times New Roman"/>
            </a:endParaRPr>
          </a:p>
          <a:p>
            <a:pPr marL="230188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Develop solutions for PMI</a:t>
            </a:r>
            <a:r>
              <a:rPr sz="2800" spc="-50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 </a:t>
            </a: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challenge</a:t>
            </a:r>
            <a:endParaRPr sz="2800" dirty="0">
              <a:solidFill>
                <a:schemeClr val="bg1">
                  <a:lumMod val="85000"/>
                </a:schemeClr>
              </a:solidFill>
              <a:cs typeface="Arial Narrow"/>
            </a:endParaRPr>
          </a:p>
          <a:p>
            <a:pPr marL="243840" marR="5080">
              <a:lnSpc>
                <a:spcPct val="120000"/>
              </a:lnSpc>
              <a:spcBef>
                <a:spcPts val="5"/>
              </a:spcBef>
            </a:pPr>
            <a:r>
              <a:rPr sz="2000" spc="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3.Dissipate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high edge heat loads using expanded magnetic fields + radiation  </a:t>
            </a:r>
            <a:r>
              <a:rPr sz="2000" spc="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4.Compare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performance of solid vs. liquid metal plasma facing</a:t>
            </a:r>
            <a:r>
              <a:rPr sz="2000" spc="3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components</a:t>
            </a:r>
            <a:endParaRPr sz="2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00" dirty="0">
              <a:solidFill>
                <a:schemeClr val="bg1">
                  <a:lumMod val="85000"/>
                </a:schemeClr>
              </a:solidFill>
              <a:latin typeface="Times New Roman"/>
              <a:cs typeface="Times New Roman"/>
            </a:endParaRPr>
          </a:p>
          <a:p>
            <a:pPr marL="230188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Advance ST as possible FNSF </a:t>
            </a:r>
            <a:r>
              <a:rPr sz="2800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/</a:t>
            </a:r>
            <a:r>
              <a:rPr sz="2800" spc="-3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 </a:t>
            </a:r>
            <a:r>
              <a:rPr lang="en-US" sz="2800" spc="-5" dirty="0" smtClean="0">
                <a:solidFill>
                  <a:schemeClr val="bg1">
                    <a:lumMod val="85000"/>
                  </a:schemeClr>
                </a:solidFill>
                <a:cs typeface="Arial Narrow"/>
              </a:rPr>
              <a:t>Pilot Plant</a:t>
            </a:r>
            <a:endParaRPr sz="2800" dirty="0">
              <a:solidFill>
                <a:schemeClr val="bg1">
                  <a:lumMod val="85000"/>
                </a:schemeClr>
              </a:solidFill>
              <a:cs typeface="Arial Narrow"/>
            </a:endParaRPr>
          </a:p>
          <a:p>
            <a:pPr marL="243840">
              <a:lnSpc>
                <a:spcPct val="100000"/>
              </a:lnSpc>
              <a:spcBef>
                <a:spcPts val="484"/>
              </a:spcBef>
            </a:pPr>
            <a:r>
              <a:rPr sz="2000" spc="1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5.Form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and sustain plasma current without transformer for steady-state</a:t>
            </a:r>
            <a:r>
              <a:rPr sz="2000" spc="-2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ST</a:t>
            </a:r>
            <a:endParaRPr sz="2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031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9691"/>
            <a:ext cx="9144000" cy="820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425" algn="ctr">
              <a:lnSpc>
                <a:spcPts val="3180"/>
              </a:lnSpc>
            </a:pPr>
            <a:r>
              <a:rPr sz="3200" dirty="0"/>
              <a:t>Favorable confinement trend </a:t>
            </a:r>
            <a:r>
              <a:rPr sz="3200" spc="-5" dirty="0"/>
              <a:t>with </a:t>
            </a:r>
            <a:r>
              <a:rPr lang="en-US" sz="3200" spc="-5" dirty="0" smtClean="0"/>
              <a:t/>
            </a:r>
            <a:br>
              <a:rPr lang="en-US" sz="3200" spc="-5" dirty="0" smtClean="0"/>
            </a:br>
            <a:r>
              <a:rPr sz="3200" spc="-15" dirty="0" err="1" smtClean="0"/>
              <a:t>collisionality</a:t>
            </a:r>
            <a:r>
              <a:rPr lang="en-US" sz="3200" spc="-15" dirty="0"/>
              <a:t> </a:t>
            </a:r>
            <a:r>
              <a:rPr lang="en-US" sz="3200" spc="-15" dirty="0" smtClean="0"/>
              <a:t>and</a:t>
            </a:r>
            <a:r>
              <a:rPr sz="3200" spc="-15" dirty="0" smtClean="0"/>
              <a:t> </a:t>
            </a:r>
            <a:r>
              <a:rPr sz="3200" dirty="0">
                <a:latin typeface="Symbol"/>
                <a:cs typeface="Symbol"/>
              </a:rPr>
              <a:t></a:t>
            </a:r>
            <a:r>
              <a:rPr sz="3200" spc="45" dirty="0">
                <a:latin typeface="Times New Roman"/>
                <a:cs typeface="Times New Roman"/>
              </a:rPr>
              <a:t> </a:t>
            </a:r>
            <a:r>
              <a:rPr sz="3200" dirty="0" smtClean="0"/>
              <a:t>found</a:t>
            </a:r>
            <a:r>
              <a:rPr lang="en-US" sz="3200" dirty="0" smtClean="0"/>
              <a:t> in ST experiments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200" y="6046114"/>
            <a:ext cx="8991600" cy="410753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</a:ln>
        </p:spPr>
        <p:txBody>
          <a:bodyPr vert="horz" wrap="square" lIns="0" tIns="34925" rIns="0" bIns="36576" rtlCol="0">
            <a:spAutoFit/>
          </a:bodyPr>
          <a:lstStyle/>
          <a:p>
            <a:pPr marL="151765" algn="ctr">
              <a:lnSpc>
                <a:spcPct val="100000"/>
              </a:lnSpc>
              <a:spcBef>
                <a:spcPts val="275"/>
              </a:spcBef>
            </a:pPr>
            <a:r>
              <a:rPr lang="en-US" sz="2200" b="1" spc="-5" dirty="0" smtClean="0">
                <a:solidFill>
                  <a:srgbClr val="FF0000"/>
                </a:solidFill>
                <a:latin typeface="Arial Narrow"/>
                <a:cs typeface="Arial Narrow"/>
              </a:rPr>
              <a:t>P</a:t>
            </a:r>
            <a:r>
              <a:rPr sz="2200" b="1" spc="-5" dirty="0" smtClean="0">
                <a:solidFill>
                  <a:srgbClr val="FF0000"/>
                </a:solidFill>
                <a:latin typeface="Arial Narrow"/>
                <a:cs typeface="Arial Narrow"/>
              </a:rPr>
              <a:t>romising scaling </a:t>
            </a:r>
            <a:r>
              <a:rPr sz="2200" b="1" spc="-5" dirty="0">
                <a:solidFill>
                  <a:srgbClr val="FF0000"/>
                </a:solidFill>
                <a:latin typeface="Arial Narrow"/>
                <a:cs typeface="Arial Narrow"/>
              </a:rPr>
              <a:t>to </a:t>
            </a:r>
            <a:r>
              <a:rPr lang="en-US" sz="2200" b="1" spc="-5" dirty="0" smtClean="0">
                <a:solidFill>
                  <a:srgbClr val="FF0000"/>
                </a:solidFill>
                <a:latin typeface="Arial Narrow"/>
                <a:cs typeface="Arial Narrow"/>
              </a:rPr>
              <a:t>ST-FNSF / Pilot</a:t>
            </a:r>
            <a:r>
              <a:rPr sz="2200" b="1" spc="-5" dirty="0" smtClean="0">
                <a:solidFill>
                  <a:srgbClr val="FF0000"/>
                </a:solidFill>
                <a:latin typeface="Arial Narrow"/>
                <a:cs typeface="Arial Narrow"/>
              </a:rPr>
              <a:t>, </a:t>
            </a:r>
            <a:r>
              <a:rPr lang="en-US" sz="2200" b="1" spc="-5" dirty="0" smtClean="0">
                <a:solidFill>
                  <a:srgbClr val="FF0000"/>
                </a:solidFill>
                <a:latin typeface="Arial Narrow"/>
                <a:cs typeface="Arial Narrow"/>
              </a:rPr>
              <a:t>will trend continue </a:t>
            </a:r>
            <a:r>
              <a:rPr sz="22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on</a:t>
            </a:r>
            <a:r>
              <a:rPr sz="2200" b="1" spc="-50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2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NSTX-U</a:t>
            </a:r>
            <a:r>
              <a:rPr lang="en-US" sz="22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2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/</a:t>
            </a:r>
            <a:r>
              <a:rPr lang="en-US" sz="22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2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MAST-U</a:t>
            </a:r>
            <a:r>
              <a:rPr lang="en-US" sz="22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?</a:t>
            </a:r>
            <a:endParaRPr sz="2200" dirty="0">
              <a:latin typeface="Arial Narrow"/>
              <a:cs typeface="Arial Narrow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57400"/>
            <a:ext cx="4063888" cy="395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685800" y="1066800"/>
            <a:ext cx="77724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1097280" indent="-1188720">
              <a:buNone/>
              <a:tabLst>
                <a:tab pos="2513013" algn="l"/>
              </a:tabLst>
            </a:pPr>
            <a:r>
              <a:rPr lang="en-US" sz="2400" b="1" i="0" dirty="0" err="1" smtClean="0">
                <a:solidFill>
                  <a:srgbClr val="FF0000"/>
                </a:solidFill>
                <a:latin typeface="Symbol" charset="2"/>
                <a:ea typeface="ÇlÇr ñæí©" charset="0"/>
                <a:cs typeface="Symbol" charset="2"/>
              </a:rPr>
              <a:t>t</a:t>
            </a:r>
            <a:r>
              <a:rPr lang="en-US" sz="2400" b="1" i="0" baseline="-25000" dirty="0" err="1" smtClean="0">
                <a:solidFill>
                  <a:srgbClr val="FF0000"/>
                </a:solidFill>
                <a:latin typeface="+mn-lt"/>
                <a:ea typeface="ÇlÇr ñæí©" charset="0"/>
                <a:cs typeface="Times New Roman"/>
              </a:rPr>
              <a:t>E</a:t>
            </a:r>
            <a:r>
              <a:rPr lang="en-US" sz="2400" b="1" i="0" baseline="-25000" dirty="0" smtClean="0">
                <a:solidFill>
                  <a:srgbClr val="FF0000"/>
                </a:solidFill>
                <a:latin typeface="+mn-lt"/>
                <a:ea typeface="ÇlÇr ñæí©" charset="0"/>
                <a:cs typeface="Times New Roman"/>
              </a:rPr>
              <a:t>, </a:t>
            </a:r>
            <a:r>
              <a:rPr lang="en-US" sz="2400" b="1" i="0" baseline="-25000" dirty="0" err="1" smtClean="0">
                <a:solidFill>
                  <a:srgbClr val="FF0000"/>
                </a:solidFill>
                <a:latin typeface="+mn-lt"/>
                <a:ea typeface="ÇlÇr ñæí©" charset="0"/>
                <a:cs typeface="Times New Roman"/>
              </a:rPr>
              <a:t>th</a:t>
            </a:r>
            <a:r>
              <a:rPr lang="en-US" sz="2400" b="1" i="0" baseline="-25000" dirty="0" smtClean="0">
                <a:solidFill>
                  <a:srgbClr val="FF0000"/>
                </a:solidFill>
                <a:latin typeface="+mn-lt"/>
                <a:ea typeface="ÇlÇr ñæí©" charset="0"/>
                <a:cs typeface="Times New Roman"/>
              </a:rPr>
              <a:t> </a:t>
            </a:r>
            <a:r>
              <a:rPr lang="en-US" sz="2400" b="1" i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µ n</a:t>
            </a:r>
            <a:r>
              <a:rPr lang="en-US" sz="2400" b="1" i="0" baseline="-25000" dirty="0" smtClean="0">
                <a:solidFill>
                  <a:srgbClr val="FF0000"/>
                </a:solidFill>
              </a:rPr>
              <a:t>*e</a:t>
            </a:r>
            <a:r>
              <a:rPr lang="en-US" sz="2400" b="1" i="0" baseline="30000" dirty="0" smtClean="0">
                <a:solidFill>
                  <a:srgbClr val="FF0000"/>
                </a:solidFill>
              </a:rPr>
              <a:t>-0.8  </a:t>
            </a:r>
            <a:r>
              <a:rPr lang="en-US" sz="2400" b="1" i="0" dirty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sz="2400" b="1" i="0" baseline="30000" dirty="0">
                <a:solidFill>
                  <a:srgbClr val="FF0000"/>
                </a:solidFill>
              </a:rPr>
              <a:t>-</a:t>
            </a:r>
            <a:r>
              <a:rPr lang="en-US" sz="2400" b="1" i="0" baseline="30000" dirty="0" smtClean="0">
                <a:solidFill>
                  <a:srgbClr val="FF0000"/>
                </a:solidFill>
              </a:rPr>
              <a:t>0.0</a:t>
            </a:r>
            <a:r>
              <a:rPr lang="en-US" sz="2400" b="1" i="0" baseline="30000" dirty="0" smtClean="0">
                <a:solidFill>
                  <a:srgbClr val="000000"/>
                </a:solidFill>
              </a:rPr>
              <a:t>  </a:t>
            </a:r>
            <a:r>
              <a:rPr lang="en-US" sz="2400" b="1" baseline="30000" dirty="0">
                <a:solidFill>
                  <a:srgbClr val="000000"/>
                </a:solidFill>
              </a:rPr>
              <a:t>	</a:t>
            </a:r>
            <a:r>
              <a:rPr lang="en-US" sz="2000" b="1" i="0" dirty="0" smtClean="0">
                <a:solidFill>
                  <a:srgbClr val="000000"/>
                </a:solidFill>
              </a:rPr>
              <a:t>ST scaling observed in NSTX and MAST</a:t>
            </a:r>
          </a:p>
          <a:p>
            <a:pPr marL="1097280" indent="-1188720"/>
            <a:r>
              <a:rPr lang="en-US" sz="2400" b="1" dirty="0" err="1">
                <a:solidFill>
                  <a:srgbClr val="FF0000"/>
                </a:solidFill>
                <a:latin typeface="Symbol" charset="2"/>
                <a:ea typeface="ÇlÇr ñæí©" charset="0"/>
                <a:cs typeface="Symbol" charset="2"/>
              </a:rPr>
              <a:t>t</a:t>
            </a:r>
            <a:r>
              <a:rPr lang="en-US" sz="2400" b="1" baseline="-25000" dirty="0" err="1">
                <a:solidFill>
                  <a:srgbClr val="FF0000"/>
                </a:solidFill>
                <a:ea typeface="ÇlÇr ñæí©" charset="0"/>
                <a:cs typeface="Times New Roman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  <a:ea typeface="ÇlÇr ñæí©" charset="0"/>
                <a:cs typeface="Times New Roman"/>
              </a:rPr>
              <a:t>, </a:t>
            </a:r>
            <a:r>
              <a:rPr lang="en-US" sz="2400" b="1" baseline="-25000" dirty="0" err="1">
                <a:solidFill>
                  <a:srgbClr val="FF0000"/>
                </a:solidFill>
                <a:ea typeface="ÇlÇr ñæí©" charset="0"/>
                <a:cs typeface="Times New Roman"/>
              </a:rPr>
              <a:t>th</a:t>
            </a:r>
            <a:r>
              <a:rPr lang="en-US" sz="2400" b="1" baseline="-25000" dirty="0">
                <a:solidFill>
                  <a:srgbClr val="FF0000"/>
                </a:solidFill>
                <a:ea typeface="ÇlÇr ñæí©" charset="0"/>
                <a:cs typeface="Times New Roman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µ n</a:t>
            </a:r>
            <a:r>
              <a:rPr lang="en-US" sz="2400" b="1" baseline="-25000" dirty="0">
                <a:solidFill>
                  <a:srgbClr val="FF0000"/>
                </a:solidFill>
              </a:rPr>
              <a:t>*e</a:t>
            </a:r>
            <a:r>
              <a:rPr lang="en-US" sz="2400" b="1" baseline="30000" dirty="0">
                <a:solidFill>
                  <a:srgbClr val="FF0000"/>
                </a:solidFill>
              </a:rPr>
              <a:t>-0.1  </a:t>
            </a:r>
            <a:r>
              <a:rPr lang="en-US" sz="2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sz="2400" b="1" baseline="30000" dirty="0">
                <a:solidFill>
                  <a:srgbClr val="FF0000"/>
                </a:solidFill>
              </a:rPr>
              <a:t>-0.9</a:t>
            </a:r>
            <a:r>
              <a:rPr lang="en-US" sz="2400" b="1" dirty="0">
                <a:solidFill>
                  <a:srgbClr val="FF0000"/>
                </a:solidFill>
              </a:rPr>
              <a:t>   </a:t>
            </a:r>
            <a:r>
              <a:rPr lang="en-US" sz="2000" b="1" dirty="0" smtClean="0">
                <a:solidFill>
                  <a:srgbClr val="000000"/>
                </a:solidFill>
              </a:rPr>
              <a:t>tokamak </a:t>
            </a:r>
            <a:r>
              <a:rPr lang="en-US" sz="2000" b="1" dirty="0">
                <a:solidFill>
                  <a:srgbClr val="000000"/>
                </a:solidFill>
              </a:rPr>
              <a:t>empirical scaling (</a:t>
            </a:r>
            <a:r>
              <a:rPr lang="en-US" sz="2000" b="1" dirty="0"/>
              <a:t>ITER </a:t>
            </a:r>
            <a:r>
              <a:rPr lang="en-US" sz="2000" b="1" dirty="0" smtClean="0"/>
              <a:t>98y,2</a:t>
            </a:r>
            <a:r>
              <a:rPr lang="en-US" sz="2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958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3200" dirty="0" smtClean="0">
                <a:solidFill>
                  <a:srgbClr val="336699"/>
                </a:solidFill>
              </a:rPr>
              <a:t>Electromagnetic effects may play i</a:t>
            </a:r>
            <a:r>
              <a:rPr lang="en-US" sz="3200" i="0" dirty="0" smtClean="0">
                <a:solidFill>
                  <a:srgbClr val="336699"/>
                </a:solidFill>
              </a:rPr>
              <a:t>mportant</a:t>
            </a:r>
          </a:p>
          <a:p>
            <a:pPr algn="ctr" ea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3200" i="0" dirty="0" smtClean="0">
                <a:solidFill>
                  <a:srgbClr val="336699"/>
                </a:solidFill>
              </a:rPr>
              <a:t>role in </a:t>
            </a:r>
            <a:r>
              <a:rPr lang="en-US" sz="3200" i="0" dirty="0" err="1" smtClean="0">
                <a:solidFill>
                  <a:srgbClr val="336699"/>
                </a:solidFill>
              </a:rPr>
              <a:t>collisionality</a:t>
            </a:r>
            <a:r>
              <a:rPr lang="en-US" sz="3200" i="0" dirty="0" smtClean="0">
                <a:solidFill>
                  <a:srgbClr val="336699"/>
                </a:solidFill>
              </a:rPr>
              <a:t> scaling of ST confinement </a:t>
            </a:r>
            <a:endParaRPr lang="en-US" sz="2000" i="0" dirty="0">
              <a:solidFill>
                <a:srgbClr val="336699"/>
              </a:solidFill>
              <a:latin typeface="Helvetica Neue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447800" y="997774"/>
            <a:ext cx="6705600" cy="60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lang="en-US" sz="2800" b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Micro-tearing </a:t>
            </a:r>
            <a:r>
              <a:rPr lang="en-US" sz="2800" b="1" dirty="0" err="1" smtClean="0">
                <a:latin typeface="Symbol" panose="05050102010706020507" pitchFamily="18" charset="2"/>
                <a:ea typeface="Arial Unicode MS" panose="020B0604020202020204" pitchFamily="34" charset="-128"/>
                <a:cs typeface="Arial Unicode MS" panose="020B0604020202020204" pitchFamily="34" charset="-128"/>
              </a:rPr>
              <a:t>t</a:t>
            </a:r>
            <a:r>
              <a:rPr kumimoji="0" lang="en-US" sz="3200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ÇlÇr ñæí©" charset="0"/>
                <a:cs typeface="Times New Roman"/>
              </a:rPr>
              <a:t>E</a:t>
            </a:r>
            <a:r>
              <a:rPr kumimoji="0" lang="en-US" sz="3200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ÇlÇr ñæí©" charset="0"/>
                <a:cs typeface="Times New Roman"/>
              </a:rPr>
              <a:t>-e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ÇlÇr ñæí©" charset="0"/>
                <a:cs typeface="Times New Roman"/>
              </a:rPr>
              <a:t>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vs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.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ÇlÇr ñæí©" charset="0"/>
                <a:cs typeface="Times New Roman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anose="05050102010706020507" pitchFamily="18" charset="2"/>
                <a:ea typeface="ÇlÇr ñæí©" charset="0"/>
                <a:cs typeface="Times New Roman"/>
              </a:rPr>
              <a:t>n</a:t>
            </a:r>
            <a:r>
              <a:rPr kumimoji="0" lang="en-US" sz="3200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ÇlÇr ñæí©" charset="0"/>
                <a:cs typeface="Times New Roman"/>
              </a:rPr>
              <a:t>ei</a:t>
            </a:r>
            <a:r>
              <a:rPr kumimoji="0" lang="en-US" sz="3200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ÇlÇr ñæí©" charset="0"/>
                <a:cs typeface="Times New Roman"/>
              </a:rPr>
              <a:t> </a:t>
            </a:r>
            <a:r>
              <a:rPr lang="en-US" sz="2800" b="1" dirty="0" smtClean="0"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similar to experiment</a:t>
            </a:r>
            <a:endParaRPr lang="en-US" sz="2800" b="1" dirty="0"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10200" y="1576409"/>
            <a:ext cx="3657600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 dirty="0" smtClean="0">
                <a:solidFill>
                  <a:srgbClr val="000000"/>
                </a:solidFill>
              </a:rPr>
              <a:t>High </a:t>
            </a:r>
            <a:r>
              <a:rPr lang="en-US" sz="2400" i="0" dirty="0" smtClean="0">
                <a:solidFill>
                  <a:srgbClr val="000000"/>
                </a:solidFill>
                <a:latin typeface="Symbol" panose="05050102010706020507" pitchFamily="18" charset="2"/>
              </a:rPr>
              <a:t>b</a:t>
            </a:r>
            <a:r>
              <a:rPr lang="en-US" sz="2400" i="0" dirty="0" smtClean="0">
                <a:solidFill>
                  <a:srgbClr val="000000"/>
                </a:solidFill>
              </a:rPr>
              <a:t> </a:t>
            </a:r>
            <a:r>
              <a:rPr lang="en-US" sz="2400" i="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solidFill>
                  <a:srgbClr val="000000"/>
                </a:solidFill>
                <a:sym typeface="Wingdings" panose="05000000000000000000" pitchFamily="2" charset="2"/>
              </a:rPr>
              <a:t>small-scale overlapping tearing modes  transport from magnetic turbulence</a:t>
            </a:r>
          </a:p>
          <a:p>
            <a:pPr marL="166688">
              <a:spcAft>
                <a:spcPts val="600"/>
              </a:spcAft>
            </a:pPr>
            <a:r>
              <a:rPr 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(GYRO – W. </a:t>
            </a:r>
            <a:r>
              <a:rPr lang="en-US" sz="20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Guttenfelder</a:t>
            </a:r>
            <a:r>
              <a:rPr 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)</a:t>
            </a:r>
          </a:p>
          <a:p>
            <a:pPr>
              <a:spcAft>
                <a:spcPts val="600"/>
              </a:spcAft>
            </a:pPr>
            <a:endParaRPr lang="en-US" sz="1000" dirty="0" smtClean="0">
              <a:ea typeface="ÇlÇr ñæí©" charset="0"/>
              <a:cs typeface="Arial" panose="020B0604020202020204" pitchFamily="34" charset="0"/>
            </a:endParaRP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ea typeface="ÇlÇr ñæí©" charset="0"/>
                <a:cs typeface="Arial" panose="020B0604020202020204" pitchFamily="34" charset="0"/>
              </a:rPr>
              <a:t>Other electrostatic turbulence may also have similar </a:t>
            </a:r>
            <a:r>
              <a:rPr lang="en-US" sz="2400" dirty="0" smtClean="0">
                <a:latin typeface="Symbol" panose="05050102010706020507" pitchFamily="18" charset="2"/>
                <a:ea typeface="ÇlÇr ñæí©" charset="0"/>
                <a:cs typeface="Arial" panose="020B0604020202020204" pitchFamily="34" charset="0"/>
              </a:rPr>
              <a:t>n</a:t>
            </a:r>
            <a:r>
              <a:rPr lang="en-US" sz="2400" dirty="0" smtClean="0">
                <a:ea typeface="ÇlÇr ñæí©" charset="0"/>
                <a:cs typeface="Arial" panose="020B0604020202020204" pitchFamily="34" charset="0"/>
              </a:rPr>
              <a:t>* scaling: </a:t>
            </a:r>
            <a:r>
              <a:rPr lang="en-US" sz="2000" dirty="0" smtClean="0">
                <a:solidFill>
                  <a:srgbClr val="FF0000"/>
                </a:solidFill>
                <a:ea typeface="ÇlÇr ñæí©" charset="0"/>
                <a:cs typeface="Arial" panose="020B0604020202020204" pitchFamily="34" charset="0"/>
              </a:rPr>
              <a:t>Dissipative Trapped Electron Mode (GTS - W. Wang)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041" y="6096000"/>
            <a:ext cx="8891560" cy="369332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Will NSTX-U observe </a:t>
            </a:r>
            <a:r>
              <a:rPr lang="en-US" sz="2000" b="1" dirty="0" smtClean="0">
                <a:solidFill>
                  <a:srgbClr val="FF0000"/>
                </a:solidFill>
              </a:rPr>
              <a:t>confinement </a:t>
            </a:r>
            <a:r>
              <a:rPr lang="en-US" sz="2000" b="1" dirty="0">
                <a:solidFill>
                  <a:srgbClr val="FF0000"/>
                </a:solidFill>
              </a:rPr>
              <a:t>improvement </a:t>
            </a:r>
            <a:r>
              <a:rPr lang="en-US" sz="2000" b="1" dirty="0" smtClean="0">
                <a:solidFill>
                  <a:srgbClr val="FF0000"/>
                </a:solidFill>
              </a:rPr>
              <a:t>at lower </a:t>
            </a:r>
            <a:r>
              <a:rPr lang="en-US" sz="2000" b="1" dirty="0" err="1">
                <a:solidFill>
                  <a:srgbClr val="FF0000"/>
                </a:solidFill>
              </a:rPr>
              <a:t>collisionality</a:t>
            </a:r>
            <a:r>
              <a:rPr lang="en-US" sz="20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84810" y="1668383"/>
            <a:ext cx="5025390" cy="4351417"/>
            <a:chOff x="384810" y="1592183"/>
            <a:chExt cx="5025390" cy="4351417"/>
          </a:xfrm>
        </p:grpSpPr>
        <p:grpSp>
          <p:nvGrpSpPr>
            <p:cNvPr id="8" name="Group 7"/>
            <p:cNvGrpSpPr/>
            <p:nvPr/>
          </p:nvGrpSpPr>
          <p:grpSpPr>
            <a:xfrm>
              <a:off x="461010" y="1592183"/>
              <a:ext cx="4949190" cy="4351417"/>
              <a:chOff x="6159500" y="2479839"/>
              <a:chExt cx="2971800" cy="261286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48400" y="2479839"/>
                <a:ext cx="2882900" cy="2488358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54900" y="4784142"/>
                <a:ext cx="876300" cy="30855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59500" y="2997200"/>
                <a:ext cx="362465" cy="1219200"/>
              </a:xfrm>
              <a:prstGeom prst="rect">
                <a:avLst/>
              </a:prstGeom>
            </p:spPr>
          </p:pic>
        </p:grpSp>
        <p:sp>
          <p:nvSpPr>
            <p:cNvPr id="3" name="Rounded Rectangle 2"/>
            <p:cNvSpPr/>
            <p:nvPr/>
          </p:nvSpPr>
          <p:spPr bwMode="auto">
            <a:xfrm>
              <a:off x="2993378" y="2480718"/>
              <a:ext cx="982980" cy="845820"/>
            </a:xfrm>
            <a:prstGeom prst="roundRect">
              <a:avLst/>
            </a:prstGeom>
            <a:solidFill>
              <a:srgbClr val="FF0000">
                <a:alpha val="25000"/>
              </a:srgb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83656" y="2137246"/>
              <a:ext cx="1115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800" i="0" dirty="0" smtClean="0">
                  <a:solidFill>
                    <a:schemeClr val="tx1"/>
                  </a:solidFill>
                </a:rPr>
                <a:t>NSTX-U</a:t>
              </a:r>
              <a:endParaRPr lang="en-US" sz="1800" i="0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45813" y="3469579"/>
              <a:ext cx="720197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NSTX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739684" y="4484225"/>
              <a:ext cx="1994116" cy="468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4810" y="2453788"/>
              <a:ext cx="679844" cy="21559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0" y="3080028"/>
            <a:ext cx="1170513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Symbol" panose="05050102010706020507" pitchFamily="18" charset="2"/>
              </a:rPr>
              <a:t>c</a:t>
            </a:r>
            <a:r>
              <a:rPr lang="en-US" sz="3600" b="1" baseline="-25000" dirty="0" smtClean="0"/>
              <a:t>e</a:t>
            </a:r>
            <a:r>
              <a:rPr lang="en-US" sz="3600" b="1" baseline="30000" dirty="0" smtClean="0"/>
              <a:t>-1</a:t>
            </a:r>
            <a:r>
              <a:rPr lang="en-US" sz="3200" dirty="0" smtClean="0"/>
              <a:t> </a:t>
            </a:r>
          </a:p>
          <a:p>
            <a:pPr algn="ctr"/>
            <a:endParaRPr lang="en-US" sz="600" dirty="0" smtClean="0"/>
          </a:p>
          <a:p>
            <a:pPr algn="ctr"/>
            <a:r>
              <a:rPr lang="en-US" sz="1600" dirty="0" smtClean="0"/>
              <a:t>(a/</a:t>
            </a:r>
            <a:r>
              <a:rPr lang="en-US" sz="1600" dirty="0" smtClean="0">
                <a:latin typeface="Symbol" panose="05050102010706020507" pitchFamily="18" charset="2"/>
              </a:rPr>
              <a:t>r</a:t>
            </a:r>
            <a:r>
              <a:rPr lang="en-US" sz="1600" baseline="-25000" dirty="0" smtClean="0"/>
              <a:t>s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c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) </a:t>
            </a:r>
          </a:p>
          <a:p>
            <a:pPr algn="ctr"/>
            <a:r>
              <a:rPr lang="en-US" sz="2800" b="1" dirty="0" smtClean="0">
                <a:sym typeface="Symbol"/>
              </a:rPr>
              <a:t> </a:t>
            </a:r>
            <a:r>
              <a:rPr lang="en-US" sz="2800" b="1" dirty="0" err="1" smtClean="0">
                <a:latin typeface="Symbol" panose="05050102010706020507" pitchFamily="18" charset="2"/>
                <a:sym typeface="Symbol"/>
              </a:rPr>
              <a:t>t</a:t>
            </a:r>
            <a:r>
              <a:rPr lang="en-US" sz="2800" b="1" baseline="-25000" dirty="0" err="1" smtClean="0">
                <a:sym typeface="Symbol"/>
              </a:rPr>
              <a:t>E</a:t>
            </a:r>
            <a:r>
              <a:rPr lang="en-US" sz="2800" b="1" baseline="-25000" dirty="0" smtClean="0">
                <a:sym typeface="Symbol"/>
              </a:rPr>
              <a:t>-e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4129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 smtClean="0"/>
          </a:p>
          <a:p>
            <a:r>
              <a:rPr lang="en-US" sz="4000" dirty="0" smtClean="0"/>
              <a:t>Why study spherical tori / tokamaks?</a:t>
            </a:r>
          </a:p>
          <a:p>
            <a:endParaRPr lang="en-US" sz="4000" dirty="0" smtClean="0"/>
          </a:p>
          <a:p>
            <a:r>
              <a:rPr lang="en-US" sz="4000" dirty="0" smtClean="0"/>
              <a:t>Mission and status of NSTX-U</a:t>
            </a:r>
          </a:p>
          <a:p>
            <a:endParaRPr lang="en-US" sz="4000" dirty="0"/>
          </a:p>
          <a:p>
            <a:r>
              <a:rPr lang="en-US" sz="4000" dirty="0" smtClean="0"/>
              <a:t>Results, opportunities, challenges </a:t>
            </a:r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019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" y="1001296"/>
            <a:ext cx="8961120" cy="5483323"/>
          </a:xfrm>
        </p:spPr>
        <p:txBody>
          <a:bodyPr/>
          <a:lstStyle/>
          <a:p>
            <a:pPr marL="231775" indent="-231775">
              <a:spcBef>
                <a:spcPts val="2472"/>
              </a:spcBef>
              <a:spcAft>
                <a:spcPts val="600"/>
              </a:spcAft>
            </a:pPr>
            <a:r>
              <a:rPr lang="en-US" sz="2800" dirty="0" smtClean="0"/>
              <a:t>What are the leading causes of anomalous electron transport in the ST, and </a:t>
            </a:r>
            <a:r>
              <a:rPr lang="en-US" sz="2800" dirty="0" err="1" smtClean="0"/>
              <a:t>tokamaks</a:t>
            </a:r>
            <a:r>
              <a:rPr lang="en-US" sz="2800" dirty="0" smtClean="0"/>
              <a:t> generally?</a:t>
            </a:r>
          </a:p>
          <a:p>
            <a:pPr marL="631825" lvl="1" indent="-231775">
              <a:spcBef>
                <a:spcPts val="2472"/>
              </a:spcBef>
              <a:spcAft>
                <a:spcPts val="600"/>
              </a:spcAft>
            </a:pPr>
            <a:r>
              <a:rPr lang="en-US" sz="2800" dirty="0" smtClean="0"/>
              <a:t>Will electrostatic turbulence (ETG, TEM) dominate over micro-tearing (</a:t>
            </a:r>
            <a:r>
              <a:rPr lang="en-US" sz="2800" dirty="0" err="1" smtClean="0">
                <a:latin typeface="Symbol" panose="05050102010706020507" pitchFamily="18" charset="2"/>
              </a:rPr>
              <a:t>c</a:t>
            </a:r>
            <a:r>
              <a:rPr lang="en-US" sz="2800" baseline="-25000" dirty="0" err="1" smtClean="0"/>
              <a:t>e</a:t>
            </a:r>
            <a:r>
              <a:rPr lang="en-US" sz="2800" dirty="0" smtClean="0"/>
              <a:t> ~ </a:t>
            </a:r>
            <a:r>
              <a:rPr lang="en-US" sz="2800" dirty="0" smtClean="0">
                <a:latin typeface="Symbol" panose="05050102010706020507" pitchFamily="18" charset="2"/>
              </a:rPr>
              <a:t>n</a:t>
            </a:r>
            <a:r>
              <a:rPr lang="en-US" sz="2800" dirty="0" smtClean="0"/>
              <a:t>) at lower </a:t>
            </a:r>
            <a:r>
              <a:rPr lang="en-US" sz="2800" dirty="0" err="1" smtClean="0"/>
              <a:t>collisionality</a:t>
            </a:r>
            <a:r>
              <a:rPr lang="en-US" sz="2800" dirty="0" smtClean="0"/>
              <a:t> values of NSTX-U?</a:t>
            </a:r>
          </a:p>
          <a:p>
            <a:pPr marL="231775" indent="-231775">
              <a:spcBef>
                <a:spcPts val="2472"/>
              </a:spcBef>
              <a:spcAft>
                <a:spcPts val="600"/>
              </a:spcAft>
            </a:pPr>
            <a:r>
              <a:rPr lang="en-US" sz="3200" dirty="0" smtClean="0"/>
              <a:t>Will ion thermal and impurity transport remain predominantly neoclassical?</a:t>
            </a:r>
          </a:p>
          <a:p>
            <a:pPr marL="631825" lvl="1" indent="-231775">
              <a:spcBef>
                <a:spcPts val="2472"/>
              </a:spcBef>
              <a:spcAft>
                <a:spcPts val="600"/>
              </a:spcAft>
            </a:pPr>
            <a:r>
              <a:rPr lang="en-US" sz="2800" dirty="0" smtClean="0"/>
              <a:t>Neoclassical diffusivities also scale </a:t>
            </a:r>
            <a:r>
              <a:rPr lang="en-US" sz="2800" dirty="0"/>
              <a:t>~ </a:t>
            </a:r>
            <a:r>
              <a:rPr lang="en-US" sz="2800" dirty="0">
                <a:latin typeface="Symbol" panose="05050102010706020507" pitchFamily="18" charset="2"/>
              </a:rPr>
              <a:t>n</a:t>
            </a:r>
            <a:endParaRPr lang="en-US" sz="2800" dirty="0" smtClean="0"/>
          </a:p>
        </p:txBody>
      </p:sp>
      <p:sp>
        <p:nvSpPr>
          <p:cNvPr id="17411" name="Rectangle 43"/>
          <p:cNvSpPr>
            <a:spLocks noChangeArrowheads="1"/>
          </p:cNvSpPr>
          <p:nvPr/>
        </p:nvSpPr>
        <p:spPr bwMode="auto">
          <a:xfrm>
            <a:off x="0" y="0"/>
            <a:ext cx="9144000" cy="91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52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200" i="0" dirty="0" smtClean="0">
                <a:solidFill>
                  <a:srgbClr val="336699"/>
                </a:solidFill>
              </a:rPr>
              <a:t>Research opportunities</a:t>
            </a:r>
            <a:endParaRPr lang="en-US" sz="2000" i="0" dirty="0">
              <a:solidFill>
                <a:srgbClr val="336699"/>
              </a:solidFill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29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410200"/>
          </a:xfrm>
        </p:spPr>
        <p:txBody>
          <a:bodyPr>
            <a:normAutofit/>
          </a:bodyPr>
          <a:lstStyle/>
          <a:p>
            <a:r>
              <a:rPr lang="en-US" sz="2400" spc="-5" dirty="0" smtClean="0">
                <a:latin typeface="Symbol"/>
                <a:cs typeface="Symbol"/>
              </a:rPr>
              <a:t></a:t>
            </a:r>
            <a:r>
              <a:rPr lang="en-US" sz="2400" spc="-5" dirty="0" smtClean="0">
                <a:latin typeface="Arial"/>
                <a:cs typeface="Arial"/>
              </a:rPr>
              <a:t>-particles couple to </a:t>
            </a:r>
            <a:r>
              <a:rPr lang="en-US" sz="2400" spc="-5" dirty="0" err="1" smtClean="0">
                <a:latin typeface="Arial"/>
                <a:cs typeface="Arial"/>
              </a:rPr>
              <a:t>Alfvénic</a:t>
            </a:r>
            <a:r>
              <a:rPr lang="en-US" sz="2400" spc="-5" dirty="0" smtClean="0">
                <a:latin typeface="Arial"/>
                <a:cs typeface="Arial"/>
              </a:rPr>
              <a:t> </a:t>
            </a:r>
            <a:r>
              <a:rPr lang="en-US" sz="2400" spc="-10" dirty="0" smtClean="0">
                <a:latin typeface="Arial"/>
                <a:cs typeface="Arial"/>
              </a:rPr>
              <a:t>modes </a:t>
            </a:r>
            <a:r>
              <a:rPr lang="en-US" sz="2400" spc="-5" dirty="0" smtClean="0">
                <a:latin typeface="Arial"/>
                <a:cs typeface="Arial"/>
              </a:rPr>
              <a:t>when </a:t>
            </a:r>
            <a:r>
              <a:rPr lang="en-US" sz="2400" spc="5" dirty="0" smtClean="0">
                <a:latin typeface="Arial"/>
                <a:cs typeface="Arial"/>
              </a:rPr>
              <a:t>V</a:t>
            </a:r>
            <a:r>
              <a:rPr lang="en-US" sz="2400" spc="7" baseline="-21367" dirty="0" smtClean="0">
                <a:latin typeface="Symbol"/>
                <a:cs typeface="Symbol"/>
              </a:rPr>
              <a:t></a:t>
            </a:r>
            <a:r>
              <a:rPr lang="en-US" sz="2400" spc="7" baseline="-21367" dirty="0" smtClean="0">
                <a:latin typeface="Times New Roman"/>
                <a:cs typeface="Times New Roman"/>
              </a:rPr>
              <a:t>  </a:t>
            </a:r>
            <a:r>
              <a:rPr lang="en-US" sz="2400" spc="-5" dirty="0" smtClean="0">
                <a:latin typeface="Arial"/>
                <a:cs typeface="Arial"/>
              </a:rPr>
              <a:t>&gt;</a:t>
            </a:r>
            <a:r>
              <a:rPr lang="en-US" sz="2400" spc="-145" dirty="0" smtClean="0">
                <a:latin typeface="Arial"/>
                <a:cs typeface="Arial"/>
              </a:rPr>
              <a:t> </a:t>
            </a:r>
            <a:r>
              <a:rPr lang="en-US" sz="2400" spc="-15" dirty="0" err="1" smtClean="0">
                <a:latin typeface="Arial"/>
                <a:cs typeface="Arial"/>
              </a:rPr>
              <a:t>V</a:t>
            </a:r>
            <a:r>
              <a:rPr lang="en-US" sz="2400" spc="-22" baseline="-21367" dirty="0" err="1" smtClean="0">
                <a:latin typeface="Arial"/>
                <a:cs typeface="Arial"/>
              </a:rPr>
              <a:t>Alfvén</a:t>
            </a:r>
            <a:r>
              <a:rPr lang="en-US" sz="2400" spc="-7" dirty="0" smtClean="0">
                <a:latin typeface="Arial"/>
                <a:cs typeface="Arial"/>
              </a:rPr>
              <a:t>~ </a:t>
            </a:r>
            <a:r>
              <a:rPr lang="en-US" sz="2400" spc="15" dirty="0" smtClean="0">
                <a:latin typeface="Symbol"/>
                <a:cs typeface="Symbol"/>
              </a:rPr>
              <a:t></a:t>
            </a:r>
            <a:r>
              <a:rPr lang="en-US" sz="2400" spc="15" baseline="30000" dirty="0" smtClean="0">
                <a:latin typeface="+mn-lt"/>
                <a:cs typeface="Symbol"/>
              </a:rPr>
              <a:t>-0.5 </a:t>
            </a:r>
            <a:r>
              <a:rPr lang="en-US" sz="2400" spc="15" dirty="0" err="1" smtClean="0">
                <a:latin typeface="Arial Narrow" panose="020B0606020202030204" pitchFamily="34" charset="0"/>
                <a:cs typeface="Arial"/>
              </a:rPr>
              <a:t>C</a:t>
            </a:r>
            <a:r>
              <a:rPr lang="en-US" sz="2400" spc="15" baseline="-25000" dirty="0" err="1" smtClean="0">
                <a:latin typeface="Arial Narrow" panose="020B0606020202030204" pitchFamily="34" charset="0"/>
                <a:cs typeface="Arial"/>
              </a:rPr>
              <a:t>sound</a:t>
            </a:r>
            <a:endParaRPr lang="en-US" sz="1100" baseline="-25000" dirty="0">
              <a:latin typeface="Arial Narrow" panose="020B0606020202030204" pitchFamily="34" charset="0"/>
              <a:cs typeface="Arial"/>
            </a:endParaRPr>
          </a:p>
          <a:p>
            <a:r>
              <a:rPr lang="en-US" sz="2400" spc="5" dirty="0" err="1" smtClean="0">
                <a:latin typeface="Arial"/>
                <a:cs typeface="Arial"/>
              </a:rPr>
              <a:t>V</a:t>
            </a:r>
            <a:r>
              <a:rPr lang="en-US" sz="2400" spc="7" baseline="-21367" dirty="0" err="1" smtClean="0">
                <a:latin typeface="Times New Roman"/>
                <a:cs typeface="Times New Roman"/>
              </a:rPr>
              <a:t>fast</a:t>
            </a:r>
            <a:r>
              <a:rPr lang="en-US" sz="2400" spc="7" baseline="-21367" dirty="0" smtClean="0">
                <a:latin typeface="Times New Roman"/>
                <a:cs typeface="Times New Roman"/>
              </a:rPr>
              <a:t> </a:t>
            </a:r>
            <a:r>
              <a:rPr lang="en-US" sz="2400" spc="-5" dirty="0" smtClean="0">
                <a:latin typeface="Arial"/>
                <a:cs typeface="Arial"/>
              </a:rPr>
              <a:t>&gt; </a:t>
            </a:r>
            <a:r>
              <a:rPr lang="en-US" sz="2400" spc="-70" dirty="0">
                <a:latin typeface="Arial"/>
                <a:cs typeface="Arial"/>
              </a:rPr>
              <a:t>V</a:t>
            </a:r>
            <a:r>
              <a:rPr lang="en-US" sz="2400" spc="-104" baseline="-21367" dirty="0">
                <a:latin typeface="Arial"/>
                <a:cs typeface="Arial"/>
              </a:rPr>
              <a:t>A </a:t>
            </a:r>
            <a:r>
              <a:rPr lang="en-US" sz="2400" spc="330" baseline="-21367" dirty="0">
                <a:latin typeface="Arial"/>
                <a:cs typeface="Arial"/>
              </a:rPr>
              <a:t> </a:t>
            </a:r>
            <a:r>
              <a:rPr lang="en-US" sz="2400" spc="-5" dirty="0" smtClean="0">
                <a:latin typeface="Arial"/>
                <a:cs typeface="Arial"/>
              </a:rPr>
              <a:t>condition </a:t>
            </a:r>
            <a:r>
              <a:rPr lang="en-US" sz="2400" spc="-5" dirty="0">
                <a:latin typeface="Arial"/>
                <a:cs typeface="Arial"/>
              </a:rPr>
              <a:t>easily satisfied in </a:t>
            </a:r>
            <a:r>
              <a:rPr lang="en-US" sz="2400" spc="-5" dirty="0" smtClean="0">
                <a:latin typeface="Arial"/>
                <a:cs typeface="Arial"/>
              </a:rPr>
              <a:t>high-</a:t>
            </a:r>
            <a:r>
              <a:rPr lang="en-US" sz="2400" spc="-5" dirty="0" smtClean="0">
                <a:latin typeface="Symbol" panose="05050102010706020507" pitchFamily="18" charset="2"/>
                <a:cs typeface="Arial"/>
              </a:rPr>
              <a:t>b</a:t>
            </a:r>
            <a:r>
              <a:rPr lang="en-US" sz="2400" spc="-5" dirty="0" smtClean="0">
                <a:latin typeface="Arial"/>
                <a:cs typeface="Arial"/>
              </a:rPr>
              <a:t> ST with NBI heating</a:t>
            </a:r>
            <a:endParaRPr lang="en-US" sz="2400" dirty="0">
              <a:latin typeface="Symbol"/>
              <a:cs typeface="Symbol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NBI-heated </a:t>
            </a:r>
            <a:r>
              <a:rPr lang="en-US" sz="2800" spc="-110" dirty="0"/>
              <a:t>STs </a:t>
            </a:r>
            <a:r>
              <a:rPr lang="en-US" sz="2800" dirty="0"/>
              <a:t>excellent testbed for </a:t>
            </a:r>
            <a:r>
              <a:rPr lang="en-US" sz="2800" dirty="0">
                <a:latin typeface="Symbol"/>
                <a:cs typeface="Symbol"/>
              </a:rPr>
              <a:t></a:t>
            </a:r>
            <a:r>
              <a:rPr lang="en-US" sz="2800" dirty="0"/>
              <a:t>-particle</a:t>
            </a:r>
            <a:r>
              <a:rPr lang="en-US" sz="2800" spc="15" dirty="0"/>
              <a:t> </a:t>
            </a:r>
            <a:r>
              <a:rPr lang="en-US" sz="2800" dirty="0"/>
              <a:t>physics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1187" y="2057400"/>
            <a:ext cx="4876800" cy="3810000"/>
            <a:chOff x="381000" y="2209800"/>
            <a:chExt cx="5106988" cy="414418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209800"/>
              <a:ext cx="5106988" cy="4144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876800" y="24384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5181600" y="3200400"/>
            <a:ext cx="3810000" cy="2968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NSTX-U: large fast-ion dynamic range spanning ST and conventional A</a:t>
            </a:r>
          </a:p>
          <a:p>
            <a:pPr marL="396875" lvl="1" indent="-222250"/>
            <a:r>
              <a:rPr lang="en-US" sz="2000" b="1" spc="-5" dirty="0" smtClean="0">
                <a:solidFill>
                  <a:srgbClr val="C00000"/>
                </a:solidFill>
                <a:latin typeface="+mn-lt"/>
                <a:cs typeface="Arial"/>
              </a:rPr>
              <a:t>Toroidal field </a:t>
            </a:r>
            <a:r>
              <a:rPr lang="en-US" sz="2000" b="1" spc="-5" dirty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en-US" sz="2000" b="1" spc="-5" dirty="0">
                <a:solidFill>
                  <a:srgbClr val="C00000"/>
                </a:solidFill>
                <a:latin typeface="Calibri"/>
                <a:cs typeface="Calibri"/>
              </a:rPr>
              <a:t>× </a:t>
            </a:r>
            <a:r>
              <a:rPr lang="en-US" sz="2000" b="1" spc="-5" dirty="0">
                <a:solidFill>
                  <a:srgbClr val="C00000"/>
                </a:solidFill>
                <a:cs typeface="Calibri"/>
              </a:rPr>
              <a:t>NSTX </a:t>
            </a:r>
            <a:r>
              <a:rPr lang="en-US" sz="2000" spc="-5" dirty="0" smtClean="0">
                <a:solidFill>
                  <a:srgbClr val="C00000"/>
                </a:solid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en-US" sz="2000" spc="-5" dirty="0" err="1">
                <a:solidFill>
                  <a:srgbClr val="C00000"/>
                </a:solidFill>
                <a:latin typeface="Arial"/>
                <a:cs typeface="Arial"/>
              </a:rPr>
              <a:t>V</a:t>
            </a:r>
            <a:r>
              <a:rPr lang="en-US" sz="2000" spc="-7" baseline="-20833" dirty="0" err="1">
                <a:solidFill>
                  <a:srgbClr val="C00000"/>
                </a:solidFill>
                <a:latin typeface="Arial"/>
                <a:cs typeface="Arial"/>
              </a:rPr>
              <a:t>fast</a:t>
            </a:r>
            <a:r>
              <a:rPr lang="en-US" sz="2000" spc="-7" baseline="-2083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rial"/>
                <a:cs typeface="Arial"/>
              </a:rPr>
              <a:t>&lt; </a:t>
            </a:r>
            <a:r>
              <a:rPr lang="en-US" sz="2000" spc="-90" dirty="0">
                <a:solidFill>
                  <a:srgbClr val="C00000"/>
                </a:solidFill>
                <a:latin typeface="Arial"/>
                <a:cs typeface="Arial"/>
              </a:rPr>
              <a:t>V</a:t>
            </a:r>
            <a:r>
              <a:rPr lang="en-US" sz="2000" spc="-135" baseline="-20833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lang="en-US" sz="2000" spc="135" baseline="-2083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000" spc="-5" dirty="0" smtClean="0">
                <a:solidFill>
                  <a:srgbClr val="C00000"/>
                </a:solidFill>
                <a:latin typeface="Arial"/>
                <a:cs typeface="Arial"/>
                <a:sym typeface="Wingdings" panose="05000000000000000000" pitchFamily="2" charset="2"/>
              </a:rPr>
              <a:t> stabilize modes</a:t>
            </a:r>
            <a:endParaRPr lang="en-US" sz="2000" dirty="0" smtClean="0"/>
          </a:p>
          <a:p>
            <a:pPr marL="396875" lvl="1" indent="-222250"/>
            <a:r>
              <a:rPr lang="en-US" sz="2000" b="1" spc="-5" dirty="0" smtClean="0">
                <a:solidFill>
                  <a:srgbClr val="C00000"/>
                </a:solidFill>
                <a:latin typeface="Arial"/>
                <a:cs typeface="Arial"/>
              </a:rPr>
              <a:t>Tangential 2</a:t>
            </a:r>
            <a:r>
              <a:rPr lang="en-US" sz="2000" b="1" spc="-7" baseline="24305" dirty="0" smtClean="0">
                <a:solidFill>
                  <a:srgbClr val="C00000"/>
                </a:solidFill>
                <a:latin typeface="Arial"/>
                <a:cs typeface="Arial"/>
              </a:rPr>
              <a:t>nd </a:t>
            </a:r>
            <a:r>
              <a:rPr lang="en-US" sz="2000" b="1" spc="-5" dirty="0">
                <a:solidFill>
                  <a:srgbClr val="C00000"/>
                </a:solidFill>
                <a:latin typeface="Arial"/>
                <a:cs typeface="Arial"/>
              </a:rPr>
              <a:t>NBI </a:t>
            </a:r>
            <a:r>
              <a:rPr lang="en-US" sz="2000" spc="-5" dirty="0" smtClean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lang="en-US" sz="2000" spc="-5" dirty="0" smtClean="0">
                <a:solidFill>
                  <a:srgbClr val="C00000"/>
                </a:solidFill>
                <a:latin typeface="Arial"/>
                <a:cs typeface="Arial"/>
              </a:rPr>
              <a:t> very flexible fast-ion distribution</a:t>
            </a:r>
          </a:p>
          <a:p>
            <a:pPr marL="625475" lvl="2" indent="-222250"/>
            <a:r>
              <a:rPr lang="en-US" sz="1600" spc="-5" dirty="0" smtClean="0">
                <a:solidFill>
                  <a:srgbClr val="336699"/>
                </a:solidFill>
                <a:latin typeface="Arial"/>
                <a:cs typeface="Arial"/>
              </a:rPr>
              <a:t>Vary pitch angle, pressure profile</a:t>
            </a:r>
            <a:endParaRPr lang="en-US" sz="1600" dirty="0">
              <a:solidFill>
                <a:srgbClr val="336699"/>
              </a:solidFill>
              <a:latin typeface="Arial"/>
              <a:cs typeface="Arial"/>
            </a:endParaRPr>
          </a:p>
          <a:p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760912" y="4267200"/>
            <a:ext cx="649288" cy="15240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ject 26"/>
          <p:cNvSpPr txBox="1"/>
          <p:nvPr/>
        </p:nvSpPr>
        <p:spPr>
          <a:xfrm>
            <a:off x="228600" y="6089817"/>
            <a:ext cx="8687409" cy="310983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 marL="203835" algn="ctr">
              <a:lnSpc>
                <a:spcPct val="100000"/>
              </a:lnSpc>
              <a:spcBef>
                <a:spcPts val="25"/>
              </a:spcBef>
            </a:pP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Can we find </a:t>
            </a:r>
            <a:r>
              <a:rPr sz="2000" b="1" spc="-15" dirty="0">
                <a:solidFill>
                  <a:srgbClr val="FF0000"/>
                </a:solidFill>
                <a:latin typeface="Arial"/>
                <a:cs typeface="Arial"/>
              </a:rPr>
              <a:t>TAE-quiescent,</a:t>
            </a:r>
            <a:r>
              <a:rPr sz="20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5" dirty="0" smtClean="0">
                <a:solidFill>
                  <a:srgbClr val="FF0000"/>
                </a:solidFill>
                <a:latin typeface="Arial"/>
                <a:cs typeface="Arial"/>
              </a:rPr>
              <a:t>high</a:t>
            </a:r>
            <a:r>
              <a:rPr lang="en-US" sz="2000" b="1" spc="-5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en-US" sz="2000" b="1" spc="-5" dirty="0" smtClean="0">
                <a:solidFill>
                  <a:srgbClr val="FF0000"/>
                </a:solidFill>
                <a:latin typeface="Arial"/>
                <a:cs typeface="Arial"/>
              </a:rPr>
              <a:t>performance regimes in NSTX-U?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3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27290" y="1524000"/>
            <a:ext cx="3962400" cy="106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Quasi-linear “Critical Gradient Model” (CGM) consistent with transport before avalanche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55" dirty="0"/>
              <a:t>“</a:t>
            </a:r>
            <a:r>
              <a:rPr lang="en-US" sz="3100" spc="-55" dirty="0"/>
              <a:t>TAE </a:t>
            </a:r>
            <a:r>
              <a:rPr lang="en-US" sz="3100" dirty="0"/>
              <a:t>avalanche” </a:t>
            </a:r>
            <a:r>
              <a:rPr lang="en-US" sz="3100" dirty="0" smtClean="0"/>
              <a:t>can cause </a:t>
            </a:r>
            <a:r>
              <a:rPr lang="en-US" sz="3100" dirty="0"/>
              <a:t>energetic particle </a:t>
            </a:r>
            <a:r>
              <a:rPr lang="en-US" sz="3100" dirty="0" smtClean="0"/>
              <a:t>loss</a:t>
            </a:r>
            <a:br>
              <a:rPr lang="en-US" sz="3100" dirty="0" smtClean="0"/>
            </a:br>
            <a:r>
              <a:rPr lang="en-US" sz="2400" spc="-5" dirty="0">
                <a:solidFill>
                  <a:srgbClr val="C00000"/>
                </a:solidFill>
                <a:latin typeface="Arial"/>
                <a:cs typeface="Arial"/>
              </a:rPr>
              <a:t>Uncontrolled </a:t>
            </a:r>
            <a:r>
              <a:rPr lang="en-US" sz="2400" spc="-5" dirty="0">
                <a:solidFill>
                  <a:srgbClr val="C00000"/>
                </a:solidFill>
                <a:latin typeface="Symbol"/>
                <a:cs typeface="Symbol"/>
              </a:rPr>
              <a:t></a:t>
            </a:r>
            <a:r>
              <a:rPr lang="en-US" sz="2400" spc="-5" dirty="0">
                <a:solidFill>
                  <a:srgbClr val="C00000"/>
                </a:solidFill>
                <a:latin typeface="Arial"/>
                <a:cs typeface="Arial"/>
              </a:rPr>
              <a:t>-particle loss could cause reactor first wall</a:t>
            </a:r>
            <a:r>
              <a:rPr lang="en-US" sz="2400" spc="11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spc="-5" dirty="0" smtClean="0">
                <a:solidFill>
                  <a:srgbClr val="C00000"/>
                </a:solidFill>
                <a:latin typeface="Arial"/>
                <a:cs typeface="Arial"/>
              </a:rPr>
              <a:t>damage</a:t>
            </a:r>
            <a:endParaRPr lang="en-US" sz="3200" dirty="0"/>
          </a:p>
        </p:txBody>
      </p:sp>
      <p:grpSp>
        <p:nvGrpSpPr>
          <p:cNvPr id="5" name="Group 4"/>
          <p:cNvGrpSpPr/>
          <p:nvPr/>
        </p:nvGrpSpPr>
        <p:grpSpPr>
          <a:xfrm>
            <a:off x="55020" y="1809750"/>
            <a:ext cx="4440780" cy="4210050"/>
            <a:chOff x="0" y="1581150"/>
            <a:chExt cx="4593180" cy="428625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1150"/>
              <a:ext cx="4593180" cy="428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066800" y="1752600"/>
              <a:ext cx="113665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NSTX 141711</a:t>
              </a:r>
              <a:endParaRPr lang="en-US" sz="1200" b="1" dirty="0"/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627" y="2667000"/>
            <a:ext cx="4189382" cy="270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0" y="241333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724400" y="5410200"/>
            <a:ext cx="4075891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Working towards fully </a:t>
            </a:r>
            <a:r>
              <a:rPr lang="en-US" sz="2000" dirty="0"/>
              <a:t>non-linear </a:t>
            </a:r>
            <a:r>
              <a:rPr lang="en-US" sz="2000" dirty="0" smtClean="0"/>
              <a:t>multi-mode simulations (e.g. M3D-K) for avalanche phase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7" name="Rounded Rectangle 6"/>
          <p:cNvSpPr/>
          <p:nvPr/>
        </p:nvSpPr>
        <p:spPr>
          <a:xfrm>
            <a:off x="8229600" y="2819400"/>
            <a:ext cx="609600" cy="11430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8610600" y="3962400"/>
            <a:ext cx="405409" cy="22860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382001" y="6248400"/>
            <a:ext cx="634008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94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0" dirty="0" smtClean="0"/>
              <a:t>Research opportunities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033" y="1112870"/>
            <a:ext cx="8885274" cy="5372990"/>
          </a:xfrm>
        </p:spPr>
        <p:txBody>
          <a:bodyPr/>
          <a:lstStyle/>
          <a:p>
            <a:r>
              <a:rPr lang="en-US" sz="2800" dirty="0" smtClean="0"/>
              <a:t>Will reduced drive for fast-ion instabilities in NSTX-U reduce anomalous fast-ion transport? </a:t>
            </a:r>
          </a:p>
          <a:p>
            <a:endParaRPr lang="en-US" sz="2800" dirty="0" smtClean="0"/>
          </a:p>
          <a:p>
            <a:r>
              <a:rPr lang="en-US" sz="2800" dirty="0" smtClean="0"/>
              <a:t>How will NSTX-U plasmas respond to more tangential neutral-beam / fast-ion injection?</a:t>
            </a:r>
          </a:p>
          <a:p>
            <a:pPr lvl="1"/>
            <a:r>
              <a:rPr lang="en-US" sz="2400" dirty="0" smtClean="0"/>
              <a:t>Are current  and momentum drive consistent with theory?</a:t>
            </a:r>
          </a:p>
          <a:p>
            <a:pPr lvl="1"/>
            <a:endParaRPr lang="en-US" dirty="0" smtClean="0"/>
          </a:p>
          <a:p>
            <a:r>
              <a:rPr lang="en-US" sz="2800" dirty="0" smtClean="0"/>
              <a:t>What is role of high-f fast-ion instabilities (GAE/CAE) in core electron transport?</a:t>
            </a:r>
          </a:p>
          <a:p>
            <a:pPr lvl="1"/>
            <a:r>
              <a:rPr lang="en-US" sz="2400" dirty="0" smtClean="0"/>
              <a:t>Is this physics unique to high-beta/ST? </a:t>
            </a:r>
          </a:p>
          <a:p>
            <a:pPr lvl="1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7229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spc="-5" dirty="0"/>
              <a:t>NSTX-U </a:t>
            </a:r>
            <a:r>
              <a:rPr lang="en-US" sz="2800" spc="-5" dirty="0" smtClean="0"/>
              <a:t>aims to play leading role in understanding</a:t>
            </a:r>
            <a:br>
              <a:rPr lang="en-US" sz="2800" spc="-5" dirty="0" smtClean="0"/>
            </a:br>
            <a:r>
              <a:rPr lang="en-US" sz="2800" spc="-5" dirty="0" smtClean="0"/>
              <a:t>halo current dynamics, disruption mitigation physics</a:t>
            </a:r>
            <a:endParaRPr lang="en-US" sz="2800" dirty="0"/>
          </a:p>
        </p:txBody>
      </p:sp>
      <p:sp>
        <p:nvSpPr>
          <p:cNvPr id="11" name="object 14"/>
          <p:cNvSpPr txBox="1"/>
          <p:nvPr/>
        </p:nvSpPr>
        <p:spPr>
          <a:xfrm>
            <a:off x="271717" y="1295400"/>
            <a:ext cx="2471484" cy="12182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5095" marR="93345" indent="-112395">
              <a:lnSpc>
                <a:spcPts val="1939"/>
              </a:lnSpc>
              <a:buFont typeface="Arial"/>
              <a:buChar char="•"/>
              <a:tabLst>
                <a:tab pos="125730" algn="l"/>
              </a:tabLst>
            </a:pPr>
            <a:r>
              <a:rPr sz="1800" spc="-5" dirty="0">
                <a:latin typeface="Arial"/>
                <a:cs typeface="Arial"/>
              </a:rPr>
              <a:t>Advanced non-linear  </a:t>
            </a:r>
            <a:r>
              <a:rPr sz="1800" dirty="0">
                <a:latin typeface="Arial"/>
                <a:cs typeface="Arial"/>
              </a:rPr>
              <a:t>MHD </a:t>
            </a:r>
            <a:r>
              <a:rPr sz="1800" spc="-5" dirty="0">
                <a:latin typeface="Arial"/>
                <a:cs typeface="Arial"/>
              </a:rPr>
              <a:t>modelling of  vertical displacement  events (VDE) </a:t>
            </a:r>
            <a:r>
              <a:rPr sz="1800" dirty="0">
                <a:latin typeface="Arial"/>
                <a:cs typeface="Arial"/>
              </a:rPr>
              <a:t>+ </a:t>
            </a:r>
            <a:r>
              <a:rPr sz="1800" spc="-5" dirty="0">
                <a:latin typeface="Arial"/>
                <a:cs typeface="Arial"/>
              </a:rPr>
              <a:t>halo  currents with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 smtClean="0">
                <a:latin typeface="Arial"/>
                <a:cs typeface="Arial"/>
              </a:rPr>
              <a:t>M3D-C</a:t>
            </a:r>
            <a:r>
              <a:rPr sz="1800" baseline="25462" dirty="0" smtClean="0">
                <a:latin typeface="Arial"/>
                <a:cs typeface="Arial"/>
              </a:rPr>
              <a:t>1</a:t>
            </a:r>
            <a:endParaRPr sz="1800" baseline="25462" dirty="0">
              <a:latin typeface="Arial"/>
              <a:cs typeface="Arial"/>
            </a:endParaRPr>
          </a:p>
        </p:txBody>
      </p:sp>
      <p:sp>
        <p:nvSpPr>
          <p:cNvPr id="12" name="object 15"/>
          <p:cNvSpPr txBox="1"/>
          <p:nvPr/>
        </p:nvSpPr>
        <p:spPr>
          <a:xfrm>
            <a:off x="2976817" y="1295400"/>
            <a:ext cx="2814383" cy="500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6055" marR="5080" indent="-173355">
              <a:lnSpc>
                <a:spcPts val="1939"/>
              </a:lnSpc>
              <a:buFont typeface="Arial"/>
              <a:buChar char="•"/>
              <a:tabLst>
                <a:tab pos="186690" algn="l"/>
              </a:tabLst>
            </a:pPr>
            <a:r>
              <a:rPr sz="1800" spc="-5" dirty="0" smtClean="0">
                <a:latin typeface="Arial"/>
                <a:cs typeface="Arial"/>
              </a:rPr>
              <a:t>Enhanc</a:t>
            </a:r>
            <a:r>
              <a:rPr lang="en-US" sz="1800" spc="-5" dirty="0" smtClean="0">
                <a:latin typeface="Arial"/>
                <a:cs typeface="Arial"/>
              </a:rPr>
              <a:t>e</a:t>
            </a:r>
            <a:r>
              <a:rPr sz="1800" spc="-5" dirty="0" smtClean="0">
                <a:latin typeface="Arial"/>
                <a:cs typeface="Arial"/>
              </a:rPr>
              <a:t> measurement</a:t>
            </a:r>
            <a:r>
              <a:rPr lang="en-US" sz="1800" spc="-5" dirty="0" smtClean="0">
                <a:latin typeface="Arial"/>
                <a:cs typeface="Arial"/>
              </a:rPr>
              <a:t>s</a:t>
            </a:r>
            <a:r>
              <a:rPr sz="1800" spc="-5" dirty="0" smtClean="0">
                <a:latin typeface="Arial"/>
                <a:cs typeface="Arial"/>
              </a:rPr>
              <a:t>  </a:t>
            </a:r>
            <a:r>
              <a:rPr sz="1800" spc="-5" dirty="0">
                <a:latin typeface="Arial"/>
                <a:cs typeface="Arial"/>
              </a:rPr>
              <a:t>of halo-current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dynamics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object 16"/>
          <p:cNvSpPr/>
          <p:nvPr/>
        </p:nvSpPr>
        <p:spPr>
          <a:xfrm>
            <a:off x="3055734" y="4021220"/>
            <a:ext cx="2661741" cy="23604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7"/>
          <p:cNvSpPr/>
          <p:nvPr/>
        </p:nvSpPr>
        <p:spPr>
          <a:xfrm>
            <a:off x="3055734" y="1981345"/>
            <a:ext cx="2585541" cy="2038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 txBox="1"/>
          <p:nvPr/>
        </p:nvSpPr>
        <p:spPr>
          <a:xfrm>
            <a:off x="2464435" y="6019800"/>
            <a:ext cx="1345565" cy="46228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sz="1200" b="1" spc="-5" dirty="0">
                <a:latin typeface="Arial Narrow"/>
                <a:cs typeface="Arial Narrow"/>
              </a:rPr>
              <a:t>NSTX-U </a:t>
            </a:r>
            <a:r>
              <a:rPr sz="1200" b="1" dirty="0">
                <a:latin typeface="Arial Narrow"/>
                <a:cs typeface="Arial Narrow"/>
              </a:rPr>
              <a:t>/</a:t>
            </a:r>
            <a:r>
              <a:rPr sz="1200" b="1" spc="-70" dirty="0">
                <a:latin typeface="Arial Narrow"/>
                <a:cs typeface="Arial Narrow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PPPL</a:t>
            </a:r>
            <a:endParaRPr sz="12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</a:pPr>
            <a:r>
              <a:rPr sz="1200" b="1" spc="-5" dirty="0">
                <a:latin typeface="Arial Narrow"/>
                <a:cs typeface="Arial Narrow"/>
              </a:rPr>
              <a:t>Theory</a:t>
            </a:r>
            <a:r>
              <a:rPr sz="1200" b="1" spc="-55" dirty="0">
                <a:latin typeface="Arial Narrow"/>
                <a:cs typeface="Arial Narrow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Partnership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9" name="object 22"/>
          <p:cNvSpPr txBox="1"/>
          <p:nvPr/>
        </p:nvSpPr>
        <p:spPr>
          <a:xfrm>
            <a:off x="5010785" y="3657600"/>
            <a:ext cx="551815" cy="312265"/>
          </a:xfrm>
          <a:prstGeom prst="rect">
            <a:avLst/>
          </a:prstGeom>
          <a:ln w="9524">
            <a:noFill/>
          </a:ln>
        </p:spPr>
        <p:txBody>
          <a:bodyPr vert="horz" wrap="square" lIns="0" tIns="349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75"/>
              </a:spcBef>
            </a:pP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FY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16</a:t>
            </a:r>
            <a:endParaRPr sz="1800" b="1"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019800" y="2910536"/>
            <a:ext cx="2965755" cy="2804464"/>
            <a:chOff x="6019800" y="2910536"/>
            <a:chExt cx="2965755" cy="2804464"/>
          </a:xfrm>
        </p:grpSpPr>
        <p:sp>
          <p:nvSpPr>
            <p:cNvPr id="24" name="object 12"/>
            <p:cNvSpPr/>
            <p:nvPr/>
          </p:nvSpPr>
          <p:spPr>
            <a:xfrm>
              <a:off x="7391400" y="3048000"/>
              <a:ext cx="1594155" cy="23763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3"/>
            <p:cNvSpPr/>
            <p:nvPr/>
          </p:nvSpPr>
          <p:spPr>
            <a:xfrm>
              <a:off x="6019800" y="2910536"/>
              <a:ext cx="1335885" cy="28044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2"/>
          <p:cNvSpPr txBox="1"/>
          <p:nvPr/>
        </p:nvSpPr>
        <p:spPr>
          <a:xfrm>
            <a:off x="4741318" y="5986780"/>
            <a:ext cx="897482" cy="312265"/>
          </a:xfrm>
          <a:prstGeom prst="rect">
            <a:avLst/>
          </a:prstGeom>
          <a:ln w="9524">
            <a:noFill/>
          </a:ln>
        </p:spPr>
        <p:txBody>
          <a:bodyPr vert="horz" wrap="square" lIns="0" tIns="349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75"/>
              </a:spcBef>
            </a:pPr>
            <a:r>
              <a:rPr sz="1800" b="1" spc="-5" dirty="0" smtClean="0">
                <a:solidFill>
                  <a:srgbClr val="FFFF00"/>
                </a:solidFill>
                <a:latin typeface="Arial"/>
                <a:cs typeface="Arial"/>
              </a:rPr>
              <a:t>FY</a:t>
            </a:r>
            <a:r>
              <a:rPr sz="1800" b="1" dirty="0" smtClean="0">
                <a:solidFill>
                  <a:srgbClr val="FFFF00"/>
                </a:solidFill>
                <a:latin typeface="Arial"/>
                <a:cs typeface="Arial"/>
              </a:rPr>
              <a:t>1</a:t>
            </a:r>
            <a:r>
              <a:rPr lang="en-US" sz="1800" b="1" dirty="0" smtClean="0">
                <a:solidFill>
                  <a:srgbClr val="FFFF00"/>
                </a:solidFill>
                <a:latin typeface="Arial"/>
                <a:cs typeface="Arial"/>
              </a:rPr>
              <a:t>7-18</a:t>
            </a:r>
            <a:endParaRPr sz="18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7" name="Content Placeholder 1"/>
          <p:cNvSpPr txBox="1">
            <a:spLocks/>
          </p:cNvSpPr>
          <p:nvPr/>
        </p:nvSpPr>
        <p:spPr>
          <a:xfrm>
            <a:off x="5791200" y="1219200"/>
            <a:ext cx="3276599" cy="1505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Test ITER-like Massive Gas Injection (MGI) valves</a:t>
            </a:r>
          </a:p>
          <a:p>
            <a:pPr lvl="1"/>
            <a:r>
              <a:rPr lang="en-US" sz="1600" dirty="0"/>
              <a:t>Test poloidal </a:t>
            </a:r>
            <a:r>
              <a:rPr lang="en-US" sz="1600" dirty="0" smtClean="0"/>
              <a:t>dependence of </a:t>
            </a:r>
            <a:r>
              <a:rPr lang="en-US" sz="1600" dirty="0"/>
              <a:t>density assimilation</a:t>
            </a:r>
          </a:p>
          <a:p>
            <a:pPr lvl="1"/>
            <a:r>
              <a:rPr lang="en-US" sz="1600" dirty="0" smtClean="0"/>
              <a:t>First data expected FY16</a:t>
            </a:r>
            <a:endParaRPr lang="en-US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114008" y="2743200"/>
            <a:ext cx="2822156" cy="3487662"/>
            <a:chOff x="114008" y="2743200"/>
            <a:chExt cx="2822156" cy="3487662"/>
          </a:xfrm>
        </p:grpSpPr>
        <p:sp>
          <p:nvSpPr>
            <p:cNvPr id="4" name="object 3"/>
            <p:cNvSpPr/>
            <p:nvPr/>
          </p:nvSpPr>
          <p:spPr>
            <a:xfrm>
              <a:off x="122562" y="2743200"/>
              <a:ext cx="1378690" cy="15544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4"/>
            <p:cNvSpPr/>
            <p:nvPr/>
          </p:nvSpPr>
          <p:spPr>
            <a:xfrm>
              <a:off x="1571366" y="2743200"/>
              <a:ext cx="1364798" cy="155449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/>
            <p:cNvSpPr/>
            <p:nvPr/>
          </p:nvSpPr>
          <p:spPr>
            <a:xfrm>
              <a:off x="114008" y="4387557"/>
              <a:ext cx="1387245" cy="158004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/>
            <p:cNvSpPr/>
            <p:nvPr/>
          </p:nvSpPr>
          <p:spPr>
            <a:xfrm>
              <a:off x="1535892" y="4387551"/>
              <a:ext cx="1400271" cy="158003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/>
            <p:cNvSpPr txBox="1"/>
            <p:nvPr/>
          </p:nvSpPr>
          <p:spPr>
            <a:xfrm>
              <a:off x="593094" y="4429740"/>
              <a:ext cx="786130" cy="18732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dirty="0">
                  <a:solidFill>
                    <a:srgbClr val="FFFFFF"/>
                  </a:solidFill>
                  <a:latin typeface="Arial"/>
                  <a:cs typeface="Arial"/>
                </a:rPr>
                <a:t>RB</a:t>
              </a:r>
              <a:r>
                <a:rPr sz="975" baseline="-21367" dirty="0">
                  <a:solidFill>
                    <a:srgbClr val="FFFFFF"/>
                  </a:solidFill>
                  <a:latin typeface="Arial"/>
                  <a:cs typeface="Arial"/>
                </a:rPr>
                <a:t>T   </a:t>
              </a:r>
              <a:r>
                <a:rPr sz="1000" dirty="0">
                  <a:solidFill>
                    <a:srgbClr val="FFFFFF"/>
                  </a:solidFill>
                  <a:latin typeface="Arial"/>
                  <a:cs typeface="Arial"/>
                </a:rPr>
                <a:t>t =</a:t>
              </a:r>
              <a:r>
                <a:rPr sz="1000" spc="-8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000" spc="-5" dirty="0">
                  <a:solidFill>
                    <a:srgbClr val="FFFFFF"/>
                  </a:solidFill>
                  <a:latin typeface="Arial"/>
                  <a:cs typeface="Arial"/>
                </a:rPr>
                <a:t>2900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9" name="object 8"/>
            <p:cNvSpPr txBox="1"/>
            <p:nvPr/>
          </p:nvSpPr>
          <p:spPr>
            <a:xfrm>
              <a:off x="2057400" y="4429715"/>
              <a:ext cx="786130" cy="18732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dirty="0">
                  <a:solidFill>
                    <a:srgbClr val="FFFFFF"/>
                  </a:solidFill>
                  <a:latin typeface="Arial"/>
                  <a:cs typeface="Arial"/>
                </a:rPr>
                <a:t>RB</a:t>
              </a:r>
              <a:r>
                <a:rPr sz="975" baseline="-21367" dirty="0">
                  <a:solidFill>
                    <a:srgbClr val="FFFFFF"/>
                  </a:solidFill>
                  <a:latin typeface="Arial"/>
                  <a:cs typeface="Arial"/>
                </a:rPr>
                <a:t>T   </a:t>
              </a:r>
              <a:r>
                <a:rPr sz="1000" dirty="0">
                  <a:solidFill>
                    <a:srgbClr val="FFFFFF"/>
                  </a:solidFill>
                  <a:latin typeface="Arial"/>
                  <a:cs typeface="Arial"/>
                </a:rPr>
                <a:t>t =</a:t>
              </a:r>
              <a:r>
                <a:rPr sz="1000" spc="-8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000" spc="-5" dirty="0">
                  <a:solidFill>
                    <a:srgbClr val="FFFFFF"/>
                  </a:solidFill>
                  <a:latin typeface="Arial"/>
                  <a:cs typeface="Arial"/>
                </a:rPr>
                <a:t>2918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10" name="object 9"/>
            <p:cNvSpPr txBox="1"/>
            <p:nvPr/>
          </p:nvSpPr>
          <p:spPr>
            <a:xfrm>
              <a:off x="656674" y="6036552"/>
              <a:ext cx="1708150" cy="1943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200" spc="-5" dirty="0">
                  <a:latin typeface="Arial"/>
                  <a:cs typeface="Arial"/>
                </a:rPr>
                <a:t>NSTX Discharge</a:t>
              </a:r>
              <a:r>
                <a:rPr sz="1200" spc="-45" dirty="0">
                  <a:latin typeface="Arial"/>
                  <a:cs typeface="Arial"/>
                </a:rPr>
                <a:t> </a:t>
              </a:r>
              <a:r>
                <a:rPr sz="1200" spc="-10" dirty="0">
                  <a:latin typeface="Arial"/>
                  <a:cs typeface="Arial"/>
                </a:rPr>
                <a:t>132859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30" name="object 8"/>
            <p:cNvSpPr txBox="1"/>
            <p:nvPr/>
          </p:nvSpPr>
          <p:spPr>
            <a:xfrm>
              <a:off x="2109470" y="2786379"/>
              <a:ext cx="78613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dirty="0">
                  <a:solidFill>
                    <a:srgbClr val="FFFFFF"/>
                  </a:solidFill>
                  <a:latin typeface="Arial"/>
                  <a:cs typeface="Arial"/>
                </a:rPr>
                <a:t>RB</a:t>
              </a:r>
              <a:r>
                <a:rPr sz="975" baseline="-21367" dirty="0">
                  <a:solidFill>
                    <a:srgbClr val="FFFFFF"/>
                  </a:solidFill>
                  <a:latin typeface="Arial"/>
                  <a:cs typeface="Arial"/>
                </a:rPr>
                <a:t>T   </a:t>
              </a:r>
              <a:r>
                <a:rPr sz="1000" dirty="0">
                  <a:solidFill>
                    <a:srgbClr val="FFFFFF"/>
                  </a:solidFill>
                  <a:latin typeface="Arial"/>
                  <a:cs typeface="Arial"/>
                </a:rPr>
                <a:t>t =</a:t>
              </a:r>
              <a:r>
                <a:rPr sz="1000" spc="-8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000" spc="-5" dirty="0" smtClean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r>
                <a:rPr lang="en-US" sz="1000" spc="-5" dirty="0" smtClean="0">
                  <a:solidFill>
                    <a:srgbClr val="FFFFFF"/>
                  </a:solidFill>
                  <a:latin typeface="Arial"/>
                  <a:cs typeface="Arial"/>
                </a:rPr>
                <a:t>875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31" name="object 8"/>
            <p:cNvSpPr txBox="1"/>
            <p:nvPr/>
          </p:nvSpPr>
          <p:spPr>
            <a:xfrm>
              <a:off x="661670" y="2786379"/>
              <a:ext cx="78613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dirty="0">
                  <a:solidFill>
                    <a:srgbClr val="FFFFFF"/>
                  </a:solidFill>
                  <a:latin typeface="Arial"/>
                  <a:cs typeface="Arial"/>
                </a:rPr>
                <a:t>RB</a:t>
              </a:r>
              <a:r>
                <a:rPr sz="975" baseline="-21367" dirty="0">
                  <a:solidFill>
                    <a:srgbClr val="FFFFFF"/>
                  </a:solidFill>
                  <a:latin typeface="Arial"/>
                  <a:cs typeface="Arial"/>
                </a:rPr>
                <a:t>T   </a:t>
              </a:r>
              <a:r>
                <a:rPr sz="1000" dirty="0">
                  <a:solidFill>
                    <a:srgbClr val="FFFFFF"/>
                  </a:solidFill>
                  <a:latin typeface="Arial"/>
                  <a:cs typeface="Arial"/>
                </a:rPr>
                <a:t>t =</a:t>
              </a:r>
              <a:r>
                <a:rPr sz="1000" spc="-8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US" sz="1000" spc="-85" dirty="0" smtClean="0">
                  <a:solidFill>
                    <a:srgbClr val="FFFFFF"/>
                  </a:solidFill>
                  <a:latin typeface="Arial"/>
                  <a:cs typeface="Arial"/>
                </a:rPr>
                <a:t>2850</a:t>
              </a:r>
              <a:endParaRPr sz="1000" dirty="0">
                <a:latin typeface="Arial"/>
                <a:cs typeface="Arial"/>
              </a:endParaRPr>
            </a:p>
          </p:txBody>
        </p:sp>
      </p:grpSp>
      <p:sp>
        <p:nvSpPr>
          <p:cNvPr id="23" name="object 18"/>
          <p:cNvSpPr txBox="1"/>
          <p:nvPr/>
        </p:nvSpPr>
        <p:spPr>
          <a:xfrm>
            <a:off x="6248400" y="5849779"/>
            <a:ext cx="2590800" cy="246221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spc="-5" dirty="0" smtClean="0">
                <a:latin typeface="Arial Narrow"/>
                <a:cs typeface="Arial Narrow"/>
              </a:rPr>
              <a:t>University of Washington</a:t>
            </a:r>
            <a:endParaRPr sz="16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2715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spc="-5" dirty="0"/>
              <a:t>NSTX-U </a:t>
            </a:r>
            <a:r>
              <a:rPr lang="en-US" sz="3600" spc="-5" dirty="0" smtClean="0"/>
              <a:t>will play key role in understanding stability limits, developing disruption avoidance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71575"/>
            <a:ext cx="4495800" cy="149542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Developing understanding of kinetic effects in MHD stability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NSTX: Drift-kinetic damping, fast-ions, rotation all important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4572000" y="1143000"/>
            <a:ext cx="4572000" cy="1219200"/>
          </a:xfrm>
        </p:spPr>
        <p:txBody>
          <a:bodyPr lIns="0" rIns="0">
            <a:noAutofit/>
          </a:bodyPr>
          <a:lstStyle/>
          <a:p>
            <a:r>
              <a:rPr lang="en-US" sz="2400" dirty="0" smtClean="0"/>
              <a:t>Developing advanced rotation control to optimize performance</a:t>
            </a:r>
          </a:p>
          <a:p>
            <a:pPr lvl="1"/>
            <a:r>
              <a:rPr lang="en-US" sz="2000" dirty="0" smtClean="0"/>
              <a:t>Actuators: Beams, 3D fields (NTV)</a:t>
            </a:r>
            <a:endParaRPr lang="en-US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1" y="2743200"/>
            <a:ext cx="4545089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138446"/>
            <a:ext cx="1835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atin typeface="Arial Narrow" panose="020B0606020202030204" pitchFamily="34" charset="0"/>
              </a:rPr>
              <a:t>MARS-K simulations</a:t>
            </a:r>
            <a:endParaRPr lang="en-US" sz="1600" b="1" i="1" dirty="0">
              <a:latin typeface="Arial Narrow" panose="020B0606020202030204" pitchFamily="34" charset="0"/>
            </a:endParaRPr>
          </a:p>
        </p:txBody>
      </p:sp>
      <p:sp>
        <p:nvSpPr>
          <p:cNvPr id="9" name="object 18"/>
          <p:cNvSpPr txBox="1"/>
          <p:nvPr/>
        </p:nvSpPr>
        <p:spPr>
          <a:xfrm>
            <a:off x="5029200" y="6019800"/>
            <a:ext cx="3581400" cy="246221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spc="-5" dirty="0" smtClean="0">
                <a:latin typeface="Arial Narrow"/>
                <a:cs typeface="Arial Narrow"/>
              </a:rPr>
              <a:t>Princeton, Columbia, PPPL collaboration</a:t>
            </a:r>
            <a:endParaRPr sz="1600" dirty="0">
              <a:latin typeface="Arial Narrow"/>
              <a:cs typeface="Arial Narrow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2582883"/>
            <a:ext cx="357187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-1320267" y="4166132"/>
            <a:ext cx="30332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n</a:t>
            </a:r>
            <a:r>
              <a:rPr lang="en-US" b="1" dirty="0" smtClean="0">
                <a:latin typeface="Arial Narrow" panose="020B0606020202030204" pitchFamily="34" charset="0"/>
              </a:rPr>
              <a:t>=1 resonant field amplification</a:t>
            </a:r>
            <a:endParaRPr lang="en-U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69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0" dirty="0" smtClean="0"/>
              <a:t>Research opportunities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03" y="1041991"/>
            <a:ext cx="8991600" cy="547576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What are leading causes of disruptions in ST? and what are implications for next steps?</a:t>
            </a:r>
          </a:p>
          <a:p>
            <a:pPr lvl="1"/>
            <a:r>
              <a:rPr lang="en-US" sz="2400" dirty="0" smtClean="0"/>
              <a:t>NSTX-U will implement advanced profile and instability controls – how much does this reduce </a:t>
            </a:r>
            <a:r>
              <a:rPr lang="en-US" sz="2400" dirty="0" err="1" smtClean="0"/>
              <a:t>disruptivity</a:t>
            </a:r>
            <a:r>
              <a:rPr lang="en-US" sz="2400" dirty="0" smtClean="0"/>
              <a:t>?</a:t>
            </a:r>
          </a:p>
          <a:p>
            <a:pPr lvl="1"/>
            <a:r>
              <a:rPr lang="en-US" sz="2400" dirty="0" smtClean="0"/>
              <a:t>NSTX-U will perform in-depth study/diagnosis of “halo/</a:t>
            </a:r>
            <a:r>
              <a:rPr lang="en-US" sz="2400" dirty="0" err="1" smtClean="0"/>
              <a:t>hiro</a:t>
            </a:r>
            <a:r>
              <a:rPr lang="en-US" sz="2400" dirty="0" smtClean="0"/>
              <a:t>” currents, i.e. edge plasma and wall currents and forces induced by disruptions</a:t>
            </a:r>
          </a:p>
          <a:p>
            <a:pPr lvl="1"/>
            <a:endParaRPr lang="en-US" sz="1600" dirty="0" smtClean="0"/>
          </a:p>
          <a:p>
            <a:r>
              <a:rPr lang="en-US" dirty="0"/>
              <a:t>How do RWM stability and rotation damping from neoclassical toroidal viscosity (NTV) change at the lower (ultimately up to 10x lower) </a:t>
            </a:r>
            <a:r>
              <a:rPr lang="en-US" dirty="0" err="1"/>
              <a:t>collisionality</a:t>
            </a:r>
            <a:r>
              <a:rPr lang="en-US" dirty="0"/>
              <a:t> values of NSTX-U?</a:t>
            </a:r>
          </a:p>
          <a:p>
            <a:pPr lvl="1"/>
            <a:r>
              <a:rPr lang="en-US" dirty="0"/>
              <a:t>Enhanced kinetic damping for RWM?</a:t>
            </a:r>
          </a:p>
          <a:p>
            <a:pPr lvl="1"/>
            <a:r>
              <a:rPr lang="en-US" dirty="0"/>
              <a:t>Enhanced rotation damping in 1/</a:t>
            </a:r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dirty="0"/>
              <a:t> </a:t>
            </a:r>
            <a:r>
              <a:rPr lang="en-US" dirty="0" smtClean="0"/>
              <a:t>regimes?</a:t>
            </a:r>
          </a:p>
        </p:txBody>
      </p:sp>
    </p:spTree>
    <p:extLst>
      <p:ext uri="{BB962C8B-B14F-4D97-AF65-F5344CB8AC3E}">
        <p14:creationId xmlns:p14="http://schemas.microsoft.com/office/powerpoint/2010/main" val="84692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8927"/>
            <a:ext cx="9143999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>
              <a:lnSpc>
                <a:spcPct val="90000"/>
              </a:lnSpc>
            </a:pP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NSTX-U Mission </a:t>
            </a:r>
            <a:r>
              <a:rPr sz="3200" b="1" spc="-5" dirty="0" smtClean="0">
                <a:solidFill>
                  <a:srgbClr val="000000"/>
                </a:solidFill>
                <a:latin typeface="Arial"/>
                <a:cs typeface="Arial"/>
              </a:rPr>
              <a:t>Elements</a:t>
            </a:r>
            <a:r>
              <a:rPr lang="en-US" sz="3200" b="1" spc="-5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3200" b="1" spc="-5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sz="3200" b="1" spc="-5" dirty="0" smtClean="0">
                <a:solidFill>
                  <a:srgbClr val="FF0000"/>
                </a:solidFill>
                <a:latin typeface="Arial"/>
                <a:cs typeface="Arial"/>
              </a:rPr>
              <a:t>5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Highest Research</a:t>
            </a:r>
            <a:r>
              <a:rPr sz="3200" b="1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Priorities</a:t>
            </a:r>
          </a:p>
        </p:txBody>
      </p:sp>
      <p:sp>
        <p:nvSpPr>
          <p:cNvPr id="3" name="object 3"/>
          <p:cNvSpPr/>
          <p:nvPr/>
        </p:nvSpPr>
        <p:spPr>
          <a:xfrm>
            <a:off x="76200" y="1600200"/>
            <a:ext cx="8991600" cy="4419600"/>
          </a:xfrm>
          <a:custGeom>
            <a:avLst/>
            <a:gdLst/>
            <a:ahLst/>
            <a:cxnLst/>
            <a:rect l="l" t="t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200" y="1600200"/>
            <a:ext cx="8991600" cy="4419600"/>
          </a:xfrm>
          <a:custGeom>
            <a:avLst/>
            <a:gdLst/>
            <a:ahLst/>
            <a:cxnLst/>
            <a:rect l="l" t="t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3500" y="1637785"/>
            <a:ext cx="9004300" cy="42319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0188" marR="831850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Explore unique ST parameter regimes to </a:t>
            </a:r>
            <a:r>
              <a:rPr sz="2800" spc="-5" dirty="0" smtClean="0">
                <a:solidFill>
                  <a:schemeClr val="bg1">
                    <a:lumMod val="85000"/>
                  </a:schemeClr>
                </a:solidFill>
                <a:cs typeface="Arial Narrow"/>
              </a:rPr>
              <a:t>advance</a:t>
            </a:r>
            <a:r>
              <a:rPr lang="en-US" sz="2800" spc="-5" dirty="0" smtClean="0">
                <a:solidFill>
                  <a:schemeClr val="bg1">
                    <a:lumMod val="85000"/>
                  </a:schemeClr>
                </a:solidFill>
                <a:cs typeface="Arial Narrow"/>
              </a:rPr>
              <a:t> </a:t>
            </a:r>
            <a:r>
              <a:rPr sz="2800" spc="-5" dirty="0" smtClean="0">
                <a:solidFill>
                  <a:schemeClr val="bg1">
                    <a:lumMod val="85000"/>
                  </a:schemeClr>
                </a:solidFill>
                <a:cs typeface="Arial Narrow"/>
              </a:rPr>
              <a:t>predictive  </a:t>
            </a: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capability </a:t>
            </a:r>
            <a:r>
              <a:rPr sz="2800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- </a:t>
            </a: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for ITER </a:t>
            </a:r>
            <a:r>
              <a:rPr sz="2800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and</a:t>
            </a:r>
            <a:r>
              <a:rPr sz="2800" spc="-50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 </a:t>
            </a: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beyond</a:t>
            </a:r>
            <a:endParaRPr sz="2800" dirty="0">
              <a:solidFill>
                <a:schemeClr val="bg1">
                  <a:lumMod val="85000"/>
                </a:schemeClr>
              </a:solidFill>
              <a:cs typeface="Arial Narrow"/>
            </a:endParaRPr>
          </a:p>
          <a:p>
            <a:pPr marL="469900" lvl="1" indent="-228600">
              <a:spcBef>
                <a:spcPts val="484"/>
              </a:spcBef>
              <a:buFontTx/>
              <a:buAutoNum type="arabicPeriod"/>
              <a:tabLst>
                <a:tab pos="469900" algn="l"/>
              </a:tabLst>
            </a:pP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Understand energy confinement at high normalized </a:t>
            </a:r>
            <a:r>
              <a:rPr sz="2000" spc="-5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pressure</a:t>
            </a:r>
            <a:r>
              <a:rPr lang="en-US" sz="2000" spc="-5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000" spc="-5" dirty="0">
                <a:solidFill>
                  <a:schemeClr val="bg1">
                    <a:lumMod val="85000"/>
                  </a:schemeClr>
                </a:solidFill>
                <a:cs typeface="Arial"/>
              </a:rPr>
              <a:t>(high </a:t>
            </a:r>
            <a:r>
              <a:rPr lang="en-US" sz="2000" spc="-5" dirty="0">
                <a:solidFill>
                  <a:schemeClr val="bg1">
                    <a:lumMod val="85000"/>
                  </a:schemeClr>
                </a:solidFill>
                <a:latin typeface="Symbol" panose="05050102010706020507" pitchFamily="18" charset="2"/>
                <a:cs typeface="Arial"/>
              </a:rPr>
              <a:t>b</a:t>
            </a:r>
            <a:r>
              <a:rPr lang="en-US" sz="2000" spc="-5" dirty="0" smtClean="0">
                <a:solidFill>
                  <a:schemeClr val="bg1">
                    <a:lumMod val="85000"/>
                  </a:schemeClr>
                </a:solidFill>
                <a:cs typeface="Arial"/>
              </a:rPr>
              <a:t>)</a:t>
            </a:r>
            <a:endParaRPr sz="2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</a:tabLst>
            </a:pP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Study energetic particle physics prototypical of burning</a:t>
            </a:r>
            <a:r>
              <a:rPr sz="2000" spc="2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plasmas</a:t>
            </a:r>
            <a:endParaRPr sz="2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Arial"/>
              <a:buAutoNum type="arabicPeriod"/>
            </a:pPr>
            <a:endParaRPr sz="1950" dirty="0">
              <a:latin typeface="Times New Roman"/>
              <a:cs typeface="Times New Roman"/>
            </a:endParaRPr>
          </a:p>
          <a:p>
            <a:pPr marL="230188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cs typeface="Arial Narrow"/>
              </a:rPr>
              <a:t>Develop solutions for PMI</a:t>
            </a:r>
            <a:r>
              <a:rPr sz="2800" spc="-50" dirty="0">
                <a:cs typeface="Arial Narrow"/>
              </a:rPr>
              <a:t> </a:t>
            </a:r>
            <a:r>
              <a:rPr sz="2800" spc="-5" dirty="0">
                <a:cs typeface="Arial Narrow"/>
              </a:rPr>
              <a:t>challenge</a:t>
            </a:r>
            <a:endParaRPr sz="2800" dirty="0">
              <a:cs typeface="Arial Narrow"/>
            </a:endParaRPr>
          </a:p>
          <a:p>
            <a:pPr marL="243840" marR="5080">
              <a:lnSpc>
                <a:spcPct val="120000"/>
              </a:lnSpc>
              <a:spcBef>
                <a:spcPts val="5"/>
              </a:spcBef>
            </a:pPr>
            <a:r>
              <a:rPr sz="2000" spc="5" dirty="0">
                <a:solidFill>
                  <a:srgbClr val="FF0000"/>
                </a:solidFill>
                <a:latin typeface="Arial"/>
                <a:cs typeface="Arial"/>
              </a:rPr>
              <a:t>3.Dissipate 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high edge heat loads using expanded magnetic fields + radiation  </a:t>
            </a:r>
            <a:r>
              <a:rPr sz="2000" spc="5" dirty="0">
                <a:solidFill>
                  <a:srgbClr val="FF0000"/>
                </a:solidFill>
                <a:latin typeface="Arial"/>
                <a:cs typeface="Arial"/>
              </a:rPr>
              <a:t>4.Compare 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performance of solid vs. liquid metal plasma facing</a:t>
            </a:r>
            <a:r>
              <a:rPr sz="2000" spc="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components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00" dirty="0">
              <a:solidFill>
                <a:schemeClr val="bg1">
                  <a:lumMod val="85000"/>
                </a:schemeClr>
              </a:solidFill>
              <a:latin typeface="Times New Roman"/>
              <a:cs typeface="Times New Roman"/>
            </a:endParaRPr>
          </a:p>
          <a:p>
            <a:pPr marL="230188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Advance ST as possible FNSF </a:t>
            </a:r>
            <a:r>
              <a:rPr sz="2800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/</a:t>
            </a:r>
            <a:r>
              <a:rPr sz="2800" spc="-3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 </a:t>
            </a:r>
            <a:r>
              <a:rPr lang="en-US" sz="2800" spc="-5" dirty="0" smtClean="0">
                <a:solidFill>
                  <a:schemeClr val="bg1">
                    <a:lumMod val="85000"/>
                  </a:schemeClr>
                </a:solidFill>
                <a:cs typeface="Arial Narrow"/>
              </a:rPr>
              <a:t>Pilot Plant</a:t>
            </a:r>
            <a:endParaRPr sz="2800" dirty="0">
              <a:solidFill>
                <a:schemeClr val="bg1">
                  <a:lumMod val="85000"/>
                </a:schemeClr>
              </a:solidFill>
              <a:cs typeface="Arial Narrow"/>
            </a:endParaRPr>
          </a:p>
          <a:p>
            <a:pPr marL="243840">
              <a:lnSpc>
                <a:spcPct val="100000"/>
              </a:lnSpc>
              <a:spcBef>
                <a:spcPts val="484"/>
              </a:spcBef>
            </a:pPr>
            <a:r>
              <a:rPr sz="2000" spc="1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5.Form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and sustain plasma current without transformer for steady-state</a:t>
            </a:r>
            <a:r>
              <a:rPr sz="2000" spc="-2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ST</a:t>
            </a:r>
            <a:endParaRPr sz="2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802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07938"/>
            <a:ext cx="9144000" cy="7442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ts val="2860"/>
              </a:lnSpc>
            </a:pPr>
            <a:r>
              <a:rPr sz="3200" spc="-5" dirty="0"/>
              <a:t>All </a:t>
            </a:r>
            <a:r>
              <a:rPr sz="3200" dirty="0"/>
              <a:t>modern tokamaks / </a:t>
            </a:r>
            <a:r>
              <a:rPr sz="3200" spc="-110" dirty="0"/>
              <a:t>STs </a:t>
            </a:r>
            <a:r>
              <a:rPr sz="3200" dirty="0"/>
              <a:t>use a “divertor” to  control where power and particles are</a:t>
            </a:r>
            <a:r>
              <a:rPr sz="3200" spc="-45" dirty="0"/>
              <a:t> </a:t>
            </a:r>
            <a:r>
              <a:rPr sz="3200" dirty="0"/>
              <a:t>exhausted</a:t>
            </a:r>
          </a:p>
        </p:txBody>
      </p:sp>
      <p:sp>
        <p:nvSpPr>
          <p:cNvPr id="3" name="object 3"/>
          <p:cNvSpPr/>
          <p:nvPr/>
        </p:nvSpPr>
        <p:spPr>
          <a:xfrm>
            <a:off x="76200" y="1035710"/>
            <a:ext cx="6705599" cy="5136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63163" y="5833046"/>
            <a:ext cx="623570" cy="415925"/>
          </a:xfrm>
          <a:custGeom>
            <a:avLst/>
            <a:gdLst/>
            <a:ahLst/>
            <a:cxnLst/>
            <a:rect l="l" t="t" r="r" b="b"/>
            <a:pathLst>
              <a:path w="623570" h="415925">
                <a:moveTo>
                  <a:pt x="623036" y="415353"/>
                </a:moveTo>
                <a:lnTo>
                  <a:pt x="0" y="0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63162" y="5833042"/>
            <a:ext cx="264795" cy="238125"/>
          </a:xfrm>
          <a:custGeom>
            <a:avLst/>
            <a:gdLst/>
            <a:ahLst/>
            <a:cxnLst/>
            <a:rect l="l" t="t" r="r" b="b"/>
            <a:pathLst>
              <a:path w="264795" h="238125">
                <a:moveTo>
                  <a:pt x="116230" y="237769"/>
                </a:moveTo>
                <a:lnTo>
                  <a:pt x="0" y="0"/>
                </a:lnTo>
                <a:lnTo>
                  <a:pt x="264185" y="15862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733800" y="6015329"/>
            <a:ext cx="5340350" cy="462280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265"/>
              </a:spcBef>
            </a:pP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Power </a:t>
            </a:r>
            <a:r>
              <a:rPr sz="2400" dirty="0">
                <a:solidFill>
                  <a:srgbClr val="FF0000"/>
                </a:solidFill>
                <a:latin typeface="Arial Narrow"/>
                <a:cs typeface="Arial Narrow"/>
              </a:rPr>
              <a:t>/ 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particles contact target plates</a:t>
            </a:r>
            <a:r>
              <a:rPr sz="2400" spc="9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here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41115" y="2096665"/>
            <a:ext cx="1002665" cy="607695"/>
          </a:xfrm>
          <a:custGeom>
            <a:avLst/>
            <a:gdLst/>
            <a:ahLst/>
            <a:cxnLst/>
            <a:rect l="l" t="t" r="r" b="b"/>
            <a:pathLst>
              <a:path w="1002664" h="607694">
                <a:moveTo>
                  <a:pt x="1002284" y="0"/>
                </a:moveTo>
                <a:lnTo>
                  <a:pt x="0" y="607441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41109" y="2471568"/>
            <a:ext cx="264795" cy="233045"/>
          </a:xfrm>
          <a:custGeom>
            <a:avLst/>
            <a:gdLst/>
            <a:ahLst/>
            <a:cxnLst/>
            <a:rect l="l" t="t" r="r" b="b"/>
            <a:pathLst>
              <a:path w="264795" h="233044">
                <a:moveTo>
                  <a:pt x="126377" y="0"/>
                </a:moveTo>
                <a:lnTo>
                  <a:pt x="0" y="232524"/>
                </a:lnTo>
                <a:lnTo>
                  <a:pt x="264617" y="228079"/>
                </a:lnTo>
              </a:path>
            </a:pathLst>
          </a:custGeom>
          <a:ln w="761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208259" y="1718106"/>
            <a:ext cx="4783455" cy="757555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325755" marR="320040" indent="158115">
              <a:lnSpc>
                <a:spcPts val="2590"/>
              </a:lnSpc>
              <a:spcBef>
                <a:spcPts val="305"/>
              </a:spcBef>
            </a:pP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Power exhaust width outside main  plasma can be very narrow (few</a:t>
            </a:r>
            <a:r>
              <a:rPr sz="2400" spc="6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mm)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24400" y="2743200"/>
            <a:ext cx="1981200" cy="609600"/>
          </a:xfrm>
          <a:custGeom>
            <a:avLst/>
            <a:gdLst/>
            <a:ahLst/>
            <a:cxnLst/>
            <a:rect l="l" t="t" r="r" b="b"/>
            <a:pathLst>
              <a:path w="1981200" h="609600">
                <a:moveTo>
                  <a:pt x="0" y="0"/>
                </a:moveTo>
                <a:lnTo>
                  <a:pt x="1981200" y="0"/>
                </a:lnTo>
                <a:lnTo>
                  <a:pt x="19812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48200" y="4038600"/>
            <a:ext cx="1066800" cy="533400"/>
          </a:xfrm>
          <a:custGeom>
            <a:avLst/>
            <a:gdLst/>
            <a:ahLst/>
            <a:cxnLst/>
            <a:rect l="l" t="t" r="r" b="b"/>
            <a:pathLst>
              <a:path w="1066800" h="533400">
                <a:moveTo>
                  <a:pt x="0" y="0"/>
                </a:moveTo>
                <a:lnTo>
                  <a:pt x="1066800" y="0"/>
                </a:lnTo>
                <a:lnTo>
                  <a:pt x="1066800" y="533400"/>
                </a:lnTo>
                <a:lnTo>
                  <a:pt x="0" y="533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62400" y="4648200"/>
            <a:ext cx="1735455" cy="457200"/>
          </a:xfrm>
          <a:custGeom>
            <a:avLst/>
            <a:gdLst/>
            <a:ahLst/>
            <a:cxnLst/>
            <a:rect l="l" t="t" r="r" b="b"/>
            <a:pathLst>
              <a:path w="1735454" h="457200">
                <a:moveTo>
                  <a:pt x="0" y="0"/>
                </a:moveTo>
                <a:lnTo>
                  <a:pt x="1735340" y="0"/>
                </a:lnTo>
                <a:lnTo>
                  <a:pt x="1735340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14800" y="5105400"/>
            <a:ext cx="868044" cy="304800"/>
          </a:xfrm>
          <a:custGeom>
            <a:avLst/>
            <a:gdLst/>
            <a:ahLst/>
            <a:cxnLst/>
            <a:rect l="l" t="t" r="r" b="b"/>
            <a:pathLst>
              <a:path w="868045" h="304800">
                <a:moveTo>
                  <a:pt x="0" y="0"/>
                </a:moveTo>
                <a:lnTo>
                  <a:pt x="867676" y="0"/>
                </a:lnTo>
                <a:lnTo>
                  <a:pt x="867676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14800" y="5638800"/>
            <a:ext cx="1735455" cy="304800"/>
          </a:xfrm>
          <a:custGeom>
            <a:avLst/>
            <a:gdLst/>
            <a:ahLst/>
            <a:cxnLst/>
            <a:rect l="l" t="t" r="r" b="b"/>
            <a:pathLst>
              <a:path w="1735454" h="304800">
                <a:moveTo>
                  <a:pt x="0" y="0"/>
                </a:moveTo>
                <a:lnTo>
                  <a:pt x="1735340" y="0"/>
                </a:lnTo>
                <a:lnTo>
                  <a:pt x="1735340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5181600"/>
            <a:ext cx="1828800" cy="457200"/>
          </a:xfrm>
          <a:custGeom>
            <a:avLst/>
            <a:gdLst/>
            <a:ahLst/>
            <a:cxnLst/>
            <a:rect l="l" t="t" r="r" b="b"/>
            <a:pathLst>
              <a:path w="1828800" h="457200">
                <a:moveTo>
                  <a:pt x="0" y="457200"/>
                </a:moveTo>
                <a:lnTo>
                  <a:pt x="1828800" y="457200"/>
                </a:lnTo>
                <a:lnTo>
                  <a:pt x="18288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3459" y="5715000"/>
            <a:ext cx="1735455" cy="457200"/>
          </a:xfrm>
          <a:custGeom>
            <a:avLst/>
            <a:gdLst/>
            <a:ahLst/>
            <a:cxnLst/>
            <a:rect l="l" t="t" r="r" b="b"/>
            <a:pathLst>
              <a:path w="1735455" h="457200">
                <a:moveTo>
                  <a:pt x="0" y="0"/>
                </a:moveTo>
                <a:lnTo>
                  <a:pt x="1735340" y="0"/>
                </a:lnTo>
                <a:lnTo>
                  <a:pt x="1735340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95600" y="1371600"/>
            <a:ext cx="1219200" cy="533400"/>
          </a:xfrm>
          <a:custGeom>
            <a:avLst/>
            <a:gdLst/>
            <a:ahLst/>
            <a:cxnLst/>
            <a:rect l="l" t="t" r="r" b="b"/>
            <a:pathLst>
              <a:path w="1219200" h="533400">
                <a:moveTo>
                  <a:pt x="0" y="0"/>
                </a:moveTo>
                <a:lnTo>
                  <a:pt x="1219200" y="0"/>
                </a:lnTo>
                <a:lnTo>
                  <a:pt x="1219200" y="533400"/>
                </a:lnTo>
                <a:lnTo>
                  <a:pt x="0" y="533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00600" y="3657600"/>
            <a:ext cx="762000" cy="381000"/>
          </a:xfrm>
          <a:custGeom>
            <a:avLst/>
            <a:gdLst/>
            <a:ahLst/>
            <a:cxnLst/>
            <a:rect l="l" t="t" r="r" b="b"/>
            <a:pathLst>
              <a:path w="762000" h="381000">
                <a:moveTo>
                  <a:pt x="0" y="0"/>
                </a:moveTo>
                <a:lnTo>
                  <a:pt x="762000" y="0"/>
                </a:lnTo>
                <a:lnTo>
                  <a:pt x="762000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426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86105"/>
            <a:ext cx="9144000" cy="7879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spc="-45" dirty="0" smtClean="0"/>
              <a:t>Dedicated </a:t>
            </a:r>
            <a:r>
              <a:rPr lang="en-US" sz="3200" spc="-45" dirty="0"/>
              <a:t>t</a:t>
            </a:r>
            <a:r>
              <a:rPr sz="3200" spc="-45" dirty="0" smtClean="0"/>
              <a:t>okamak </a:t>
            </a:r>
            <a:r>
              <a:rPr sz="3200" dirty="0"/>
              <a:t>+ ST </a:t>
            </a:r>
            <a:r>
              <a:rPr lang="en-US" sz="3200" spc="-5" dirty="0" smtClean="0"/>
              <a:t>experiments found </a:t>
            </a:r>
            <a:br>
              <a:rPr lang="en-US" sz="3200" spc="-5" dirty="0" smtClean="0"/>
            </a:br>
            <a:r>
              <a:rPr lang="en-US" sz="3200" spc="-5" dirty="0" smtClean="0"/>
              <a:t>power </a:t>
            </a:r>
            <a:r>
              <a:rPr sz="3200" spc="-5" dirty="0" smtClean="0"/>
              <a:t>exhaust </a:t>
            </a:r>
            <a:r>
              <a:rPr sz="3200" spc="-5" dirty="0"/>
              <a:t>width varies as </a:t>
            </a:r>
            <a:r>
              <a:rPr sz="3200" dirty="0"/>
              <a:t>1 /</a:t>
            </a:r>
            <a:r>
              <a:rPr sz="3200" spc="60" dirty="0"/>
              <a:t> </a:t>
            </a:r>
            <a:r>
              <a:rPr sz="3200" spc="-5" dirty="0" err="1" smtClean="0"/>
              <a:t>B</a:t>
            </a:r>
            <a:r>
              <a:rPr sz="3200" spc="-7" baseline="-20833" dirty="0" err="1" smtClean="0"/>
              <a:t>poloidal</a:t>
            </a:r>
            <a:endParaRPr sz="3200" baseline="-20833" dirty="0"/>
          </a:p>
        </p:txBody>
      </p:sp>
      <p:sp>
        <p:nvSpPr>
          <p:cNvPr id="3" name="object 3"/>
          <p:cNvSpPr/>
          <p:nvPr/>
        </p:nvSpPr>
        <p:spPr>
          <a:xfrm>
            <a:off x="1943537" y="1248333"/>
            <a:ext cx="4123098" cy="45706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67090" y="1765162"/>
            <a:ext cx="1097280" cy="2566035"/>
          </a:xfrm>
          <a:custGeom>
            <a:avLst/>
            <a:gdLst/>
            <a:ahLst/>
            <a:cxnLst/>
            <a:rect l="l" t="t" r="r" b="b"/>
            <a:pathLst>
              <a:path w="1097279" h="2566035">
                <a:moveTo>
                  <a:pt x="36362" y="1361296"/>
                </a:moveTo>
                <a:lnTo>
                  <a:pt x="26935" y="1295301"/>
                </a:lnTo>
                <a:lnTo>
                  <a:pt x="18951" y="1229970"/>
                </a:lnTo>
                <a:lnTo>
                  <a:pt x="12392" y="1165389"/>
                </a:lnTo>
                <a:lnTo>
                  <a:pt x="7237" y="1101642"/>
                </a:lnTo>
                <a:lnTo>
                  <a:pt x="3467" y="1038816"/>
                </a:lnTo>
                <a:lnTo>
                  <a:pt x="1061" y="976996"/>
                </a:lnTo>
                <a:lnTo>
                  <a:pt x="0" y="916266"/>
                </a:lnTo>
                <a:lnTo>
                  <a:pt x="263" y="856713"/>
                </a:lnTo>
                <a:lnTo>
                  <a:pt x="1832" y="798422"/>
                </a:lnTo>
                <a:lnTo>
                  <a:pt x="4685" y="741478"/>
                </a:lnTo>
                <a:lnTo>
                  <a:pt x="8804" y="685967"/>
                </a:lnTo>
                <a:lnTo>
                  <a:pt x="14169" y="631974"/>
                </a:lnTo>
                <a:lnTo>
                  <a:pt x="20758" y="579584"/>
                </a:lnTo>
                <a:lnTo>
                  <a:pt x="28554" y="528883"/>
                </a:lnTo>
                <a:lnTo>
                  <a:pt x="37535" y="479956"/>
                </a:lnTo>
                <a:lnTo>
                  <a:pt x="47683" y="432888"/>
                </a:lnTo>
                <a:lnTo>
                  <a:pt x="58976" y="387766"/>
                </a:lnTo>
                <a:lnTo>
                  <a:pt x="71396" y="344673"/>
                </a:lnTo>
                <a:lnTo>
                  <a:pt x="84922" y="303696"/>
                </a:lnTo>
                <a:lnTo>
                  <a:pt x="99534" y="264921"/>
                </a:lnTo>
                <a:lnTo>
                  <a:pt x="115213" y="228431"/>
                </a:lnTo>
                <a:lnTo>
                  <a:pt x="149692" y="162654"/>
                </a:lnTo>
                <a:lnTo>
                  <a:pt x="188199" y="107046"/>
                </a:lnTo>
                <a:lnTo>
                  <a:pt x="230575" y="62291"/>
                </a:lnTo>
                <a:lnTo>
                  <a:pt x="276662" y="29073"/>
                </a:lnTo>
                <a:lnTo>
                  <a:pt x="326300" y="8075"/>
                </a:lnTo>
                <a:lnTo>
                  <a:pt x="379013" y="0"/>
                </a:lnTo>
                <a:lnTo>
                  <a:pt x="405782" y="960"/>
                </a:lnTo>
                <a:lnTo>
                  <a:pt x="459608" y="12573"/>
                </a:lnTo>
                <a:lnTo>
                  <a:pt x="513526" y="36607"/>
                </a:lnTo>
                <a:lnTo>
                  <a:pt x="567179" y="72457"/>
                </a:lnTo>
                <a:lnTo>
                  <a:pt x="620210" y="119519"/>
                </a:lnTo>
                <a:lnTo>
                  <a:pt x="672265" y="177188"/>
                </a:lnTo>
                <a:lnTo>
                  <a:pt x="697814" y="209812"/>
                </a:lnTo>
                <a:lnTo>
                  <a:pt x="722986" y="244861"/>
                </a:lnTo>
                <a:lnTo>
                  <a:pt x="747735" y="282260"/>
                </a:lnTo>
                <a:lnTo>
                  <a:pt x="772018" y="321933"/>
                </a:lnTo>
                <a:lnTo>
                  <a:pt x="795789" y="363805"/>
                </a:lnTo>
                <a:lnTo>
                  <a:pt x="819004" y="407800"/>
                </a:lnTo>
                <a:lnTo>
                  <a:pt x="841619" y="453843"/>
                </a:lnTo>
                <a:lnTo>
                  <a:pt x="863589" y="501858"/>
                </a:lnTo>
                <a:lnTo>
                  <a:pt x="884870" y="551770"/>
                </a:lnTo>
                <a:lnTo>
                  <a:pt x="905417" y="603502"/>
                </a:lnTo>
                <a:lnTo>
                  <a:pt x="925185" y="656981"/>
                </a:lnTo>
                <a:lnTo>
                  <a:pt x="944131" y="712129"/>
                </a:lnTo>
                <a:lnTo>
                  <a:pt x="962209" y="768872"/>
                </a:lnTo>
                <a:lnTo>
                  <a:pt x="979376" y="827134"/>
                </a:lnTo>
                <a:lnTo>
                  <a:pt x="995586" y="886840"/>
                </a:lnTo>
                <a:lnTo>
                  <a:pt x="1010795" y="947913"/>
                </a:lnTo>
                <a:lnTo>
                  <a:pt x="1024958" y="1010279"/>
                </a:lnTo>
                <a:lnTo>
                  <a:pt x="1038032" y="1073861"/>
                </a:lnTo>
                <a:lnTo>
                  <a:pt x="1049971" y="1138585"/>
                </a:lnTo>
                <a:lnTo>
                  <a:pt x="1060732" y="1204375"/>
                </a:lnTo>
                <a:lnTo>
                  <a:pt x="1070159" y="1270370"/>
                </a:lnTo>
                <a:lnTo>
                  <a:pt x="1078142" y="1335701"/>
                </a:lnTo>
                <a:lnTo>
                  <a:pt x="1084702" y="1400283"/>
                </a:lnTo>
                <a:lnTo>
                  <a:pt x="1089857" y="1464029"/>
                </a:lnTo>
                <a:lnTo>
                  <a:pt x="1093628" y="1526855"/>
                </a:lnTo>
                <a:lnTo>
                  <a:pt x="1096034" y="1588676"/>
                </a:lnTo>
                <a:lnTo>
                  <a:pt x="1097096" y="1649405"/>
                </a:lnTo>
                <a:lnTo>
                  <a:pt x="1096832" y="1708958"/>
                </a:lnTo>
                <a:lnTo>
                  <a:pt x="1095264" y="1767249"/>
                </a:lnTo>
                <a:lnTo>
                  <a:pt x="1092411" y="1824193"/>
                </a:lnTo>
                <a:lnTo>
                  <a:pt x="1088292" y="1879704"/>
                </a:lnTo>
                <a:lnTo>
                  <a:pt x="1082929" y="1933698"/>
                </a:lnTo>
                <a:lnTo>
                  <a:pt x="1076339" y="1986087"/>
                </a:lnTo>
                <a:lnTo>
                  <a:pt x="1068544" y="2036789"/>
                </a:lnTo>
                <a:lnTo>
                  <a:pt x="1059563" y="2085716"/>
                </a:lnTo>
                <a:lnTo>
                  <a:pt x="1049416" y="2132783"/>
                </a:lnTo>
                <a:lnTo>
                  <a:pt x="1038123" y="2177906"/>
                </a:lnTo>
                <a:lnTo>
                  <a:pt x="1025703" y="2220998"/>
                </a:lnTo>
                <a:lnTo>
                  <a:pt x="1012178" y="2261975"/>
                </a:lnTo>
                <a:lnTo>
                  <a:pt x="997565" y="2300751"/>
                </a:lnTo>
                <a:lnTo>
                  <a:pt x="981886" y="2337240"/>
                </a:lnTo>
                <a:lnTo>
                  <a:pt x="947407" y="2403018"/>
                </a:lnTo>
                <a:lnTo>
                  <a:pt x="908900" y="2458626"/>
                </a:lnTo>
                <a:lnTo>
                  <a:pt x="866523" y="2503380"/>
                </a:lnTo>
                <a:lnTo>
                  <a:pt x="820435" y="2536598"/>
                </a:lnTo>
                <a:lnTo>
                  <a:pt x="770794" y="2557597"/>
                </a:lnTo>
                <a:lnTo>
                  <a:pt x="718080" y="2565672"/>
                </a:lnTo>
                <a:lnTo>
                  <a:pt x="691312" y="2564712"/>
                </a:lnTo>
                <a:lnTo>
                  <a:pt x="637485" y="2553099"/>
                </a:lnTo>
                <a:lnTo>
                  <a:pt x="583568" y="2529066"/>
                </a:lnTo>
                <a:lnTo>
                  <a:pt x="529915" y="2493216"/>
                </a:lnTo>
                <a:lnTo>
                  <a:pt x="476883" y="2446155"/>
                </a:lnTo>
                <a:lnTo>
                  <a:pt x="424829" y="2388487"/>
                </a:lnTo>
                <a:lnTo>
                  <a:pt x="399280" y="2355863"/>
                </a:lnTo>
                <a:lnTo>
                  <a:pt x="374108" y="2320815"/>
                </a:lnTo>
                <a:lnTo>
                  <a:pt x="349359" y="2283416"/>
                </a:lnTo>
                <a:lnTo>
                  <a:pt x="325076" y="2243743"/>
                </a:lnTo>
                <a:lnTo>
                  <a:pt x="301305" y="2201871"/>
                </a:lnTo>
                <a:lnTo>
                  <a:pt x="278090" y="2157877"/>
                </a:lnTo>
                <a:lnTo>
                  <a:pt x="255475" y="2111834"/>
                </a:lnTo>
                <a:lnTo>
                  <a:pt x="233505" y="2063819"/>
                </a:lnTo>
                <a:lnTo>
                  <a:pt x="212224" y="2013907"/>
                </a:lnTo>
                <a:lnTo>
                  <a:pt x="191677" y="1962175"/>
                </a:lnTo>
                <a:lnTo>
                  <a:pt x="171908" y="1908696"/>
                </a:lnTo>
                <a:lnTo>
                  <a:pt x="152963" y="1853548"/>
                </a:lnTo>
                <a:lnTo>
                  <a:pt x="134884" y="1796804"/>
                </a:lnTo>
                <a:lnTo>
                  <a:pt x="117718" y="1738542"/>
                </a:lnTo>
                <a:lnTo>
                  <a:pt x="101508" y="1678836"/>
                </a:lnTo>
                <a:lnTo>
                  <a:pt x="86299" y="1617762"/>
                </a:lnTo>
                <a:lnTo>
                  <a:pt x="72136" y="1555396"/>
                </a:lnTo>
                <a:lnTo>
                  <a:pt x="59062" y="1491812"/>
                </a:lnTo>
                <a:lnTo>
                  <a:pt x="47123" y="1427087"/>
                </a:lnTo>
                <a:lnTo>
                  <a:pt x="36362" y="1361296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48753" y="1536449"/>
            <a:ext cx="1450975" cy="722630"/>
          </a:xfrm>
          <a:custGeom>
            <a:avLst/>
            <a:gdLst/>
            <a:ahLst/>
            <a:cxnLst/>
            <a:rect l="l" t="t" r="r" b="b"/>
            <a:pathLst>
              <a:path w="1450975" h="722630">
                <a:moveTo>
                  <a:pt x="66268" y="493725"/>
                </a:moveTo>
                <a:lnTo>
                  <a:pt x="0" y="655866"/>
                </a:lnTo>
                <a:lnTo>
                  <a:pt x="162140" y="722122"/>
                </a:lnTo>
                <a:lnTo>
                  <a:pt x="138163" y="665022"/>
                </a:lnTo>
                <a:lnTo>
                  <a:pt x="410217" y="550824"/>
                </a:lnTo>
                <a:lnTo>
                  <a:pt x="90233" y="550824"/>
                </a:lnTo>
                <a:lnTo>
                  <a:pt x="66268" y="493725"/>
                </a:lnTo>
                <a:close/>
              </a:path>
              <a:path w="1450975" h="722630">
                <a:moveTo>
                  <a:pt x="1402448" y="0"/>
                </a:moveTo>
                <a:lnTo>
                  <a:pt x="90233" y="550824"/>
                </a:lnTo>
                <a:lnTo>
                  <a:pt x="410217" y="550824"/>
                </a:lnTo>
                <a:lnTo>
                  <a:pt x="1450390" y="114198"/>
                </a:lnTo>
                <a:lnTo>
                  <a:pt x="140244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48753" y="1536449"/>
            <a:ext cx="1450975" cy="722630"/>
          </a:xfrm>
          <a:custGeom>
            <a:avLst/>
            <a:gdLst/>
            <a:ahLst/>
            <a:cxnLst/>
            <a:rect l="l" t="t" r="r" b="b"/>
            <a:pathLst>
              <a:path w="1450975" h="722630">
                <a:moveTo>
                  <a:pt x="0" y="655866"/>
                </a:moveTo>
                <a:lnTo>
                  <a:pt x="66268" y="493725"/>
                </a:lnTo>
                <a:lnTo>
                  <a:pt x="90233" y="550824"/>
                </a:lnTo>
                <a:lnTo>
                  <a:pt x="1402448" y="0"/>
                </a:lnTo>
                <a:lnTo>
                  <a:pt x="1450390" y="114198"/>
                </a:lnTo>
                <a:lnTo>
                  <a:pt x="138163" y="665022"/>
                </a:lnTo>
                <a:lnTo>
                  <a:pt x="162140" y="722122"/>
                </a:lnTo>
                <a:lnTo>
                  <a:pt x="0" y="655866"/>
                </a:lnTo>
                <a:close/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953124" y="1029208"/>
            <a:ext cx="3962276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0510" marR="5080" indent="-258445">
              <a:lnSpc>
                <a:spcPct val="100000"/>
              </a:lnSpc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ST data breaks aspect</a:t>
            </a:r>
            <a:r>
              <a:rPr sz="2400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ratio  degeneracy of data</a:t>
            </a:r>
            <a:r>
              <a:rPr sz="2400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set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04999" y="3352800"/>
            <a:ext cx="228600" cy="1484630"/>
          </a:xfrm>
          <a:custGeom>
            <a:avLst/>
            <a:gdLst/>
            <a:ahLst/>
            <a:cxnLst/>
            <a:rect l="l" t="t" r="r" b="b"/>
            <a:pathLst>
              <a:path w="228600" h="1484629">
                <a:moveTo>
                  <a:pt x="0" y="0"/>
                </a:moveTo>
                <a:lnTo>
                  <a:pt x="228600" y="0"/>
                </a:lnTo>
                <a:lnTo>
                  <a:pt x="228600" y="1484566"/>
                </a:lnTo>
                <a:lnTo>
                  <a:pt x="0" y="14845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6200" y="5939129"/>
            <a:ext cx="8991600" cy="46228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112395">
              <a:lnSpc>
                <a:spcPct val="100000"/>
              </a:lnSpc>
              <a:spcBef>
                <a:spcPts val="265"/>
              </a:spcBef>
              <a:tabLst>
                <a:tab pos="5144135" algn="l"/>
              </a:tabLst>
            </a:pP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Will 1/B</a:t>
            </a:r>
            <a:r>
              <a:rPr sz="2400" spc="-7" baseline="-20833" dirty="0">
                <a:solidFill>
                  <a:srgbClr val="FF0000"/>
                </a:solidFill>
                <a:latin typeface="Arial Narrow"/>
                <a:cs typeface="Arial Narrow"/>
              </a:rPr>
              <a:t>poloidal  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variation continue at</a:t>
            </a:r>
            <a:r>
              <a:rPr sz="2400" spc="-2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higher</a:t>
            </a:r>
            <a:r>
              <a:rPr sz="2400" spc="4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400" dirty="0">
                <a:solidFill>
                  <a:srgbClr val="FF0000"/>
                </a:solidFill>
                <a:latin typeface="Arial Narrow"/>
                <a:cs typeface="Arial Narrow"/>
              </a:rPr>
              <a:t>I</a:t>
            </a:r>
            <a:r>
              <a:rPr sz="2400" baseline="-20833" dirty="0">
                <a:solidFill>
                  <a:srgbClr val="FF0000"/>
                </a:solidFill>
                <a:latin typeface="Arial Narrow"/>
                <a:cs typeface="Arial Narrow"/>
              </a:rPr>
              <a:t>P</a:t>
            </a:r>
            <a:r>
              <a:rPr sz="2400" dirty="0">
                <a:solidFill>
                  <a:srgbClr val="FF0000"/>
                </a:solidFill>
                <a:latin typeface="Arial Narrow"/>
                <a:cs typeface="Arial Narrow"/>
              </a:rPr>
              <a:t>?	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What about detached</a:t>
            </a:r>
            <a:r>
              <a:rPr sz="2400" spc="8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conditions?</a:t>
            </a:r>
            <a:endParaRPr sz="240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6426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88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42786"/>
            <a:ext cx="6993251" cy="315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68839" name="Text Box 7"/>
          <p:cNvSpPr txBox="1">
            <a:spLocks noChangeAspect="1" noChangeArrowheads="1"/>
          </p:cNvSpPr>
          <p:nvPr/>
        </p:nvSpPr>
        <p:spPr bwMode="auto">
          <a:xfrm>
            <a:off x="1278251" y="4590871"/>
            <a:ext cx="168344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i="0" dirty="0" smtClean="0">
                <a:solidFill>
                  <a:srgbClr val="FF0000"/>
                </a:solidFill>
              </a:rPr>
              <a:t>A ~ 3-5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i="0" dirty="0" smtClean="0">
                <a:solidFill>
                  <a:schemeClr val="tx1"/>
                </a:solidFill>
                <a:latin typeface="Symbol" pitchFamily="18" charset="2"/>
              </a:rPr>
              <a:t>k </a:t>
            </a:r>
            <a:r>
              <a:rPr lang="en-US" altLang="en-US" sz="2400" i="0" dirty="0" smtClean="0">
                <a:solidFill>
                  <a:schemeClr val="tx1"/>
                </a:solidFill>
              </a:rPr>
              <a:t>= 1.5-2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i="0" dirty="0" err="1" smtClean="0">
                <a:solidFill>
                  <a:srgbClr val="0000FF"/>
                </a:solidFill>
                <a:latin typeface="Symbol" pitchFamily="18" charset="2"/>
              </a:rPr>
              <a:t>b</a:t>
            </a:r>
            <a:r>
              <a:rPr lang="en-US" altLang="en-US" sz="2400" i="0" baseline="-25000" dirty="0" err="1" smtClean="0">
                <a:solidFill>
                  <a:srgbClr val="0000FF"/>
                </a:solidFill>
              </a:rPr>
              <a:t>T</a:t>
            </a:r>
            <a:r>
              <a:rPr lang="en-US" altLang="en-US" sz="2400" i="0" baseline="-25000" dirty="0" smtClean="0">
                <a:solidFill>
                  <a:srgbClr val="0000FF"/>
                </a:solidFill>
              </a:rPr>
              <a:t> </a:t>
            </a:r>
            <a:r>
              <a:rPr lang="en-US" altLang="en-US" sz="2400" i="0" dirty="0" smtClean="0">
                <a:solidFill>
                  <a:srgbClr val="0000FF"/>
                </a:solidFill>
              </a:rPr>
              <a:t>= 3</a:t>
            </a:r>
            <a:r>
              <a:rPr lang="en-US" altLang="en-US" sz="2400" i="0" dirty="0">
                <a:solidFill>
                  <a:srgbClr val="0000FF"/>
                </a:solidFill>
              </a:rPr>
              <a:t>-10% </a:t>
            </a:r>
          </a:p>
        </p:txBody>
      </p:sp>
      <p:sp>
        <p:nvSpPr>
          <p:cNvPr id="2168840" name="Rectangle 8"/>
          <p:cNvSpPr>
            <a:spLocks noChangeAspect="1" noChangeArrowheads="1"/>
          </p:cNvSpPr>
          <p:nvPr/>
        </p:nvSpPr>
        <p:spPr bwMode="auto">
          <a:xfrm>
            <a:off x="5545451" y="4590871"/>
            <a:ext cx="206439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i="0" dirty="0" smtClean="0">
                <a:solidFill>
                  <a:srgbClr val="FF0000"/>
                </a:solidFill>
              </a:rPr>
              <a:t>A ~ 1.1-2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i="0" dirty="0" smtClean="0">
                <a:solidFill>
                  <a:schemeClr val="tx1"/>
                </a:solidFill>
                <a:latin typeface="Symbol" pitchFamily="18" charset="2"/>
              </a:rPr>
              <a:t>k </a:t>
            </a:r>
            <a:r>
              <a:rPr lang="en-US" altLang="en-US" sz="2400" i="0" dirty="0" smtClean="0">
                <a:solidFill>
                  <a:schemeClr val="tx1"/>
                </a:solidFill>
              </a:rPr>
              <a:t>= 2-3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i="0" dirty="0" err="1" smtClean="0">
                <a:solidFill>
                  <a:srgbClr val="0000FF"/>
                </a:solidFill>
                <a:latin typeface="Symbol" pitchFamily="18" charset="2"/>
              </a:rPr>
              <a:t>b</a:t>
            </a:r>
            <a:r>
              <a:rPr lang="en-US" altLang="en-US" sz="2400" i="0" baseline="-25000" dirty="0" err="1" smtClean="0">
                <a:solidFill>
                  <a:srgbClr val="0000FF"/>
                </a:solidFill>
              </a:rPr>
              <a:t>T</a:t>
            </a:r>
            <a:r>
              <a:rPr lang="en-US" altLang="en-US" sz="2400" i="0" baseline="-25000" dirty="0" smtClean="0">
                <a:solidFill>
                  <a:srgbClr val="0000FF"/>
                </a:solidFill>
              </a:rPr>
              <a:t> </a:t>
            </a:r>
            <a:r>
              <a:rPr lang="en-US" altLang="en-US" sz="2400" i="0" dirty="0" smtClean="0">
                <a:solidFill>
                  <a:srgbClr val="0000FF"/>
                </a:solidFill>
              </a:rPr>
              <a:t>= 10</a:t>
            </a:r>
            <a:r>
              <a:rPr lang="en-US" altLang="en-US" sz="2400" i="0" dirty="0">
                <a:solidFill>
                  <a:srgbClr val="0000FF"/>
                </a:solidFill>
              </a:rPr>
              <a:t>-40%</a:t>
            </a:r>
            <a:r>
              <a:rPr lang="en-US" altLang="en-US" sz="2400" b="1" i="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168842" name="Text Box 10"/>
          <p:cNvSpPr txBox="1">
            <a:spLocks noChangeArrowheads="1"/>
          </p:cNvSpPr>
          <p:nvPr/>
        </p:nvSpPr>
        <p:spPr bwMode="auto">
          <a:xfrm>
            <a:off x="457200" y="1219200"/>
            <a:ext cx="3529749" cy="369332"/>
          </a:xfrm>
          <a:prstGeom prst="rect">
            <a:avLst/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b="1" i="0" dirty="0" smtClean="0">
                <a:solidFill>
                  <a:srgbClr val="000000"/>
                </a:solidFill>
                <a:latin typeface="Helvetica" pitchFamily="-64" charset="0"/>
              </a:rPr>
              <a:t>Conventional Tokamak</a:t>
            </a:r>
            <a:endParaRPr lang="en-US" altLang="en-US" b="1" i="0" dirty="0">
              <a:solidFill>
                <a:srgbClr val="000000"/>
              </a:solidFill>
              <a:latin typeface="Helvetica" pitchFamily="-64" charset="0"/>
            </a:endParaRPr>
          </a:p>
        </p:txBody>
      </p:sp>
      <p:sp>
        <p:nvSpPr>
          <p:cNvPr id="12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24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200" dirty="0">
                <a:solidFill>
                  <a:srgbClr val="336699"/>
                </a:solidFill>
              </a:rPr>
              <a:t>Tokamak aspect ratio is important free parameter </a:t>
            </a:r>
            <a:endParaRPr lang="en-US" sz="3200" i="0" dirty="0" smtClean="0">
              <a:solidFill>
                <a:srgbClr val="336699"/>
              </a:solidFill>
              <a:latin typeface="Helvetica Neue" charset="0"/>
            </a:endParaRPr>
          </a:p>
          <a:p>
            <a:pPr algn="ctr" eaLnBrk="0" hangingPunct="0">
              <a:lnSpc>
                <a:spcPts val="24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i="0" dirty="0" smtClean="0">
                <a:solidFill>
                  <a:srgbClr val="C00000"/>
                </a:solidFill>
                <a:latin typeface="Helvetica Neue" charset="0"/>
              </a:rPr>
              <a:t>Favorable average curvature of ST improves stability</a:t>
            </a:r>
            <a:endParaRPr lang="en-US" sz="2800" i="0" dirty="0">
              <a:solidFill>
                <a:srgbClr val="C00000"/>
              </a:solidFill>
              <a:latin typeface="Helvetica Neue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5984557"/>
            <a:ext cx="9131797" cy="492443"/>
            <a:chOff x="0" y="1016913"/>
            <a:chExt cx="9131797" cy="492443"/>
          </a:xfrm>
        </p:grpSpPr>
        <p:sp>
          <p:nvSpPr>
            <p:cNvPr id="62" name="Text Box 4"/>
            <p:cNvSpPr txBox="1">
              <a:spLocks noChangeArrowheads="1"/>
            </p:cNvSpPr>
            <p:nvPr/>
          </p:nvSpPr>
          <p:spPr bwMode="auto">
            <a:xfrm>
              <a:off x="5043627" y="1016913"/>
              <a:ext cx="4088170" cy="492443"/>
            </a:xfrm>
            <a:prstGeom prst="rect">
              <a:avLst/>
            </a:prstGeom>
            <a:solidFill>
              <a:srgbClr val="EAEAEA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91440" bIns="9144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None/>
              </a:pPr>
              <a:r>
                <a:rPr lang="en-US" altLang="en-US" sz="2000" b="1" i="0" dirty="0" smtClean="0">
                  <a:solidFill>
                    <a:srgbClr val="1822CD"/>
                  </a:solidFill>
                  <a:latin typeface="Helvetica Neue"/>
                  <a:cs typeface="Helvetica Neue"/>
                </a:rPr>
                <a:t>Toroidal beta </a:t>
              </a:r>
              <a:r>
                <a:rPr lang="en-US" altLang="en-US" sz="2000" b="1" i="0" dirty="0" err="1" smtClean="0">
                  <a:solidFill>
                    <a:srgbClr val="1822CD"/>
                  </a:solidFill>
                  <a:latin typeface="Symbol" pitchFamily="18" charset="2"/>
                </a:rPr>
                <a:t>b</a:t>
              </a:r>
              <a:r>
                <a:rPr lang="en-US" altLang="en-US" sz="2000" b="1" i="0" baseline="-25000" dirty="0" err="1" smtClean="0">
                  <a:solidFill>
                    <a:srgbClr val="1822CD"/>
                  </a:solidFill>
                  <a:latin typeface="Arial" charset="0"/>
                </a:rPr>
                <a:t>T</a:t>
              </a:r>
              <a:r>
                <a:rPr lang="en-US" altLang="en-US" sz="2000" b="1" i="0" dirty="0" smtClean="0">
                  <a:solidFill>
                    <a:srgbClr val="1822CD"/>
                  </a:solidFill>
                  <a:latin typeface="Helvetica" pitchFamily="-64" charset="0"/>
                </a:rPr>
                <a:t> </a:t>
              </a:r>
              <a:r>
                <a:rPr lang="en-US" altLang="en-US" sz="2000" b="1" i="0" dirty="0">
                  <a:solidFill>
                    <a:srgbClr val="1822CD"/>
                  </a:solidFill>
                  <a:latin typeface="Helvetica" pitchFamily="-64" charset="0"/>
                </a:rPr>
                <a:t>= </a:t>
              </a:r>
              <a:r>
                <a:rPr lang="en-US" altLang="en-US" sz="2000" b="1" i="0" dirty="0" smtClean="0">
                  <a:solidFill>
                    <a:srgbClr val="1822CD"/>
                  </a:solidFill>
                  <a:latin typeface="Symbol" charset="2"/>
                  <a:cs typeface="Symbol" charset="2"/>
                  <a:sym typeface="Symbol"/>
                </a:rPr>
                <a:t></a:t>
              </a:r>
              <a:r>
                <a:rPr lang="en-US" altLang="en-US" sz="2000" b="1" i="0" dirty="0" smtClean="0">
                  <a:solidFill>
                    <a:srgbClr val="1822CD"/>
                  </a:solidFill>
                  <a:latin typeface="Helvetica" pitchFamily="-64" charset="0"/>
                  <a:sym typeface="Math1" pitchFamily="2" charset="2"/>
                </a:rPr>
                <a:t>p</a:t>
              </a:r>
              <a:r>
                <a:rPr lang="en-US" altLang="en-US" sz="2000" b="1" i="0" dirty="0" smtClean="0">
                  <a:solidFill>
                    <a:srgbClr val="1822CD"/>
                  </a:solidFill>
                  <a:latin typeface="Symbol" panose="05050102010706020507" pitchFamily="18" charset="2"/>
                  <a:cs typeface="Symbol" charset="2"/>
                  <a:sym typeface="Symbol"/>
                </a:rPr>
                <a:t></a:t>
              </a:r>
              <a:r>
                <a:rPr lang="en-US" altLang="en-US" sz="2000" b="1" i="0" dirty="0" smtClean="0">
                  <a:solidFill>
                    <a:srgbClr val="1822CD"/>
                  </a:solidFill>
                  <a:latin typeface="Symbol" charset="2"/>
                  <a:cs typeface="Symbol" charset="2"/>
                  <a:sym typeface="Math1" pitchFamily="2" charset="2"/>
                </a:rPr>
                <a:t> </a:t>
              </a:r>
              <a:r>
                <a:rPr lang="en-US" altLang="en-US" sz="2000" b="1" i="0" dirty="0">
                  <a:solidFill>
                    <a:srgbClr val="1822CD"/>
                  </a:solidFill>
                  <a:latin typeface="Helvetica" pitchFamily="-64" charset="0"/>
                  <a:sym typeface="Math1" pitchFamily="2" charset="2"/>
                </a:rPr>
                <a:t>/ (</a:t>
              </a:r>
              <a:r>
                <a:rPr lang="en-US" altLang="en-US" sz="2000" b="1" i="0" dirty="0" smtClean="0">
                  <a:solidFill>
                    <a:srgbClr val="1822CD"/>
                  </a:solidFill>
                  <a:latin typeface="Helvetica" pitchFamily="-64" charset="0"/>
                  <a:sym typeface="Math1" pitchFamily="2" charset="2"/>
                </a:rPr>
                <a:t>B</a:t>
              </a:r>
              <a:r>
                <a:rPr lang="en-US" altLang="en-US" sz="2000" b="1" i="0" baseline="-25000" dirty="0" smtClean="0">
                  <a:solidFill>
                    <a:srgbClr val="1822CD"/>
                  </a:solidFill>
                  <a:latin typeface="Helvetica" pitchFamily="-64" charset="0"/>
                  <a:sym typeface="Math1" pitchFamily="2" charset="2"/>
                </a:rPr>
                <a:t>T0</a:t>
              </a:r>
              <a:r>
                <a:rPr lang="en-US" altLang="en-US" sz="2000" b="1" i="0" baseline="30000" dirty="0" smtClean="0">
                  <a:solidFill>
                    <a:srgbClr val="1822CD"/>
                  </a:solidFill>
                  <a:latin typeface="Helvetica" pitchFamily="-64" charset="0"/>
                  <a:sym typeface="Math1" pitchFamily="2" charset="2"/>
                </a:rPr>
                <a:t>2</a:t>
              </a:r>
              <a:r>
                <a:rPr lang="en-US" altLang="en-US" sz="2000" b="1" i="0" dirty="0" smtClean="0">
                  <a:solidFill>
                    <a:srgbClr val="1822CD"/>
                  </a:solidFill>
                  <a:latin typeface="Helvetica" pitchFamily="-64" charset="0"/>
                  <a:sym typeface="Math1" pitchFamily="2" charset="2"/>
                </a:rPr>
                <a:t>/2</a:t>
              </a:r>
              <a:r>
                <a:rPr lang="en-US" altLang="en-US" sz="2000" b="1" i="0" dirty="0" smtClean="0">
                  <a:solidFill>
                    <a:srgbClr val="1822CD"/>
                  </a:solidFill>
                  <a:latin typeface="Symbol" pitchFamily="18" charset="2"/>
                  <a:sym typeface="Math1" pitchFamily="2" charset="2"/>
                </a:rPr>
                <a:t>m</a:t>
              </a:r>
              <a:r>
                <a:rPr lang="en-US" altLang="en-US" sz="2000" b="1" i="0" baseline="-25000" dirty="0" smtClean="0">
                  <a:solidFill>
                    <a:srgbClr val="1822CD"/>
                  </a:solidFill>
                  <a:latin typeface="Helvetica" pitchFamily="-64" charset="0"/>
                  <a:sym typeface="Math1" pitchFamily="2" charset="2"/>
                </a:rPr>
                <a:t>0</a:t>
              </a:r>
              <a:r>
                <a:rPr lang="en-US" altLang="en-US" sz="2000" b="1" i="0" dirty="0" smtClean="0">
                  <a:solidFill>
                    <a:srgbClr val="1822CD"/>
                  </a:solidFill>
                  <a:latin typeface="Helvetica" pitchFamily="-64" charset="0"/>
                  <a:sym typeface="Math1" pitchFamily="2" charset="2"/>
                </a:rPr>
                <a:t>)</a:t>
              </a:r>
              <a:endParaRPr lang="en-US" altLang="en-US" sz="2000" b="1" i="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endParaRP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0" y="1016913"/>
              <a:ext cx="2727286" cy="492443"/>
            </a:xfrm>
            <a:prstGeom prst="rect">
              <a:avLst/>
            </a:prstGeom>
            <a:noFill/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91440" bIns="9144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None/>
              </a:pPr>
              <a:r>
                <a:rPr lang="en-US" altLang="en-US" sz="2000" b="1" i="0" dirty="0">
                  <a:solidFill>
                    <a:srgbClr val="FF0000"/>
                  </a:solidFill>
                  <a:latin typeface="Helvetica" pitchFamily="-64" charset="0"/>
                </a:rPr>
                <a:t>Aspect Ratio A = R</a:t>
              </a:r>
              <a:r>
                <a:rPr lang="en-US" altLang="en-US" sz="2000" b="1" i="0" baseline="-25000" dirty="0">
                  <a:solidFill>
                    <a:srgbClr val="FF0000"/>
                  </a:solidFill>
                  <a:latin typeface="Helvetica" pitchFamily="-64" charset="0"/>
                </a:rPr>
                <a:t> </a:t>
              </a:r>
              <a:r>
                <a:rPr lang="en-US" altLang="en-US" sz="2000" b="1" i="0" dirty="0" smtClean="0">
                  <a:solidFill>
                    <a:srgbClr val="FF0000"/>
                  </a:solidFill>
                  <a:latin typeface="Helvetica" pitchFamily="-64" charset="0"/>
                </a:rPr>
                <a:t>/a</a:t>
              </a:r>
              <a:endParaRPr lang="en-US" altLang="en-US" sz="2000" i="0" dirty="0">
                <a:solidFill>
                  <a:srgbClr val="FF0000"/>
                </a:solidFill>
                <a:latin typeface="Helvetica" pitchFamily="-64" charset="0"/>
              </a:endParaRP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2723017" y="1016913"/>
              <a:ext cx="2382383" cy="492443"/>
            </a:xfrm>
            <a:prstGeom prst="rect">
              <a:avLst/>
            </a:prstGeom>
            <a:solidFill>
              <a:srgbClr val="EAEAEA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91440" bIns="9144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None/>
              </a:pPr>
              <a:r>
                <a:rPr lang="en-US" altLang="en-US" sz="2000" b="1" i="0" dirty="0" smtClean="0">
                  <a:solidFill>
                    <a:srgbClr val="000000"/>
                  </a:solidFill>
                  <a:latin typeface="Helvetica Neue"/>
                  <a:cs typeface="Helvetica Neue"/>
                </a:rPr>
                <a:t>Elongation </a:t>
              </a:r>
              <a:r>
                <a:rPr lang="en-US" altLang="en-US" sz="2000" b="1" i="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k</a:t>
              </a:r>
              <a:r>
                <a:rPr lang="en-US" altLang="en-US" sz="2000" b="1" i="0" dirty="0" smtClean="0">
                  <a:solidFill>
                    <a:srgbClr val="000000"/>
                  </a:solidFill>
                  <a:latin typeface="Helvetica Neue"/>
                  <a:cs typeface="Helvetica Neue"/>
                </a:rPr>
                <a:t> = b/a</a:t>
              </a:r>
              <a:endParaRPr lang="en-US" altLang="en-US" sz="2000" b="1" i="0" dirty="0">
                <a:solidFill>
                  <a:srgbClr val="000000"/>
                </a:solidFill>
                <a:latin typeface="Helvetica" pitchFamily="-64" charset="0"/>
                <a:sym typeface="Math1" pitchFamily="2" charset="2"/>
              </a:endParaRP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6189652" y="1620718"/>
            <a:ext cx="422599" cy="131882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cxnSp>
        <p:nvCxnSpPr>
          <p:cNvPr id="5" name="Straight Arrow Connector 4"/>
          <p:cNvCxnSpPr>
            <a:stCxn id="9" idx="1"/>
          </p:cNvCxnSpPr>
          <p:nvPr/>
        </p:nvCxnSpPr>
        <p:spPr bwMode="auto">
          <a:xfrm flipH="1">
            <a:off x="6917055" y="3171110"/>
            <a:ext cx="350072" cy="4133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267127" y="2386280"/>
            <a:ext cx="1267273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0" dirty="0" smtClean="0">
                <a:solidFill>
                  <a:schemeClr val="tx1"/>
                </a:solidFill>
              </a:rPr>
              <a:t>Plasma spends less time in unstable curvature region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4876800" y="1219200"/>
            <a:ext cx="3949736" cy="369332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b="1" i="0" dirty="0" smtClean="0">
                <a:solidFill>
                  <a:srgbClr val="000000"/>
                </a:solidFill>
                <a:latin typeface="Helvetica" pitchFamily="-64" charset="0"/>
              </a:rPr>
              <a:t>“Spherical” Tokamak (ST)</a:t>
            </a:r>
            <a:endParaRPr lang="en-US" altLang="en-US" b="1" i="0" dirty="0">
              <a:solidFill>
                <a:srgbClr val="000000"/>
              </a:solidFill>
              <a:latin typeface="Helvetica" pitchFamily="-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2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pc="-5" dirty="0"/>
              <a:t>XGC1 simulations aiding in </a:t>
            </a:r>
            <a:r>
              <a:rPr lang="en-US" sz="3200" spc="-10" dirty="0" smtClean="0"/>
              <a:t>understanding</a:t>
            </a:r>
            <a:br>
              <a:rPr lang="en-US" sz="3200" spc="-10" dirty="0" smtClean="0"/>
            </a:br>
            <a:r>
              <a:rPr lang="en-US" sz="3200" spc="-5" dirty="0" smtClean="0"/>
              <a:t>of </a:t>
            </a:r>
            <a:r>
              <a:rPr lang="en-US" sz="3200" spc="-5" dirty="0"/>
              <a:t>SOL heat flux width </a:t>
            </a:r>
            <a:r>
              <a:rPr lang="en-US" sz="3200" spc="-10" dirty="0"/>
              <a:t>trends </a:t>
            </a:r>
            <a:r>
              <a:rPr lang="en-US" sz="3200" spc="-5" dirty="0"/>
              <a:t>in</a:t>
            </a:r>
            <a:r>
              <a:rPr lang="en-US" sz="3200" spc="-150" dirty="0"/>
              <a:t> </a:t>
            </a:r>
            <a:r>
              <a:rPr lang="en-US" sz="3200" spc="-5" dirty="0"/>
              <a:t>NSTX</a:t>
            </a:r>
            <a:endParaRPr lang="en-US" sz="3200" dirty="0"/>
          </a:p>
        </p:txBody>
      </p:sp>
      <p:sp>
        <p:nvSpPr>
          <p:cNvPr id="4" name="object 3"/>
          <p:cNvSpPr txBox="1"/>
          <p:nvPr/>
        </p:nvSpPr>
        <p:spPr>
          <a:xfrm>
            <a:off x="176942" y="1222796"/>
            <a:ext cx="8073390" cy="1168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0075" marR="5080" indent="-228600">
              <a:lnSpc>
                <a:spcPct val="100000"/>
              </a:lnSpc>
              <a:buChar char="•"/>
              <a:tabLst>
                <a:tab pos="600710" algn="l"/>
              </a:tabLst>
            </a:pPr>
            <a:r>
              <a:rPr sz="2400" spc="-5" dirty="0">
                <a:latin typeface="Arial"/>
                <a:cs typeface="Arial"/>
              </a:rPr>
              <a:t>Experiment shows contraction of SOL heat flux width at  midplane with I</a:t>
            </a:r>
            <a:r>
              <a:rPr sz="2400" spc="-7" baseline="-20833" dirty="0">
                <a:latin typeface="Arial"/>
                <a:cs typeface="Arial"/>
              </a:rPr>
              <a:t>p </a:t>
            </a:r>
            <a:r>
              <a:rPr sz="2400" spc="-5" dirty="0">
                <a:latin typeface="Arial"/>
                <a:cs typeface="Arial"/>
              </a:rPr>
              <a:t>as well as influence of Li</a:t>
            </a:r>
            <a:r>
              <a:rPr sz="2400" spc="28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conditioning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2200" spc="-5" dirty="0">
                <a:solidFill>
                  <a:srgbClr val="004080"/>
                </a:solidFill>
                <a:latin typeface="Arial"/>
                <a:cs typeface="Arial"/>
              </a:rPr>
              <a:t>XGC1 w/ collisions </a:t>
            </a:r>
            <a:r>
              <a:rPr sz="2200" dirty="0">
                <a:solidFill>
                  <a:srgbClr val="004080"/>
                </a:solidFill>
                <a:latin typeface="Wingdings"/>
                <a:cs typeface="Wingdings"/>
              </a:rPr>
              <a:t></a:t>
            </a:r>
            <a:r>
              <a:rPr sz="2200" dirty="0">
                <a:solidFill>
                  <a:srgbClr val="004080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004080"/>
                </a:solidFill>
                <a:latin typeface="Arial"/>
                <a:cs typeface="Arial"/>
              </a:rPr>
              <a:t>similar</a:t>
            </a:r>
            <a:r>
              <a:rPr sz="2200" spc="-5" dirty="0">
                <a:solidFill>
                  <a:srgbClr val="004080"/>
                </a:solidFill>
                <a:latin typeface="Arial"/>
                <a:cs typeface="Arial"/>
              </a:rPr>
              <a:t> trends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4998849" y="2938691"/>
            <a:ext cx="104140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X</a:t>
            </a:r>
            <a:r>
              <a:rPr sz="2400" spc="-5" dirty="0">
                <a:latin typeface="Arial"/>
                <a:cs typeface="Arial"/>
              </a:rPr>
              <a:t>GC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5" dirty="0">
                <a:latin typeface="Arial"/>
                <a:cs typeface="Arial"/>
              </a:rPr>
              <a:t>1: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4998849" y="3366681"/>
            <a:ext cx="3909695" cy="1595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Char char="•"/>
              <a:tabLst>
                <a:tab pos="355600" algn="l"/>
                <a:tab pos="2444115" algn="l"/>
              </a:tabLst>
            </a:pP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Full-f,</a:t>
            </a:r>
            <a:r>
              <a:rPr sz="2000" spc="1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global</a:t>
            </a:r>
            <a:r>
              <a:rPr sz="2000" spc="3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PIC,	kinetic</a:t>
            </a:r>
            <a:r>
              <a:rPr sz="2000" spc="-8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ions,  fluid electrons </a:t>
            </a:r>
            <a:r>
              <a:rPr sz="2000" i="1" spc="-5" dirty="0">
                <a:solidFill>
                  <a:srgbClr val="336699"/>
                </a:solidFill>
                <a:latin typeface="Arial"/>
                <a:cs typeface="Arial"/>
              </a:rPr>
              <a:t>(kinetic electrons  under</a:t>
            </a:r>
            <a:r>
              <a:rPr sz="2000" i="1" spc="-9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36699"/>
                </a:solidFill>
                <a:latin typeface="Arial"/>
                <a:cs typeface="Arial"/>
              </a:rPr>
              <a:t>development)</a:t>
            </a:r>
            <a:endParaRPr sz="2000">
              <a:latin typeface="Arial"/>
              <a:cs typeface="Arial"/>
            </a:endParaRPr>
          </a:p>
          <a:p>
            <a:pPr marL="355600" marR="31686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</a:tabLst>
            </a:pP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Good candidate for exascale  computing</a:t>
            </a:r>
            <a:r>
              <a:rPr sz="2000" spc="-6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initiative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4920107" y="5978512"/>
            <a:ext cx="1345565" cy="46228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sz="1200" b="1" spc="-5" dirty="0">
                <a:latin typeface="Arial Narrow"/>
                <a:cs typeface="Arial Narrow"/>
              </a:rPr>
              <a:t>NSTX-U </a:t>
            </a:r>
            <a:r>
              <a:rPr sz="1200" b="1" dirty="0">
                <a:latin typeface="Arial Narrow"/>
                <a:cs typeface="Arial Narrow"/>
              </a:rPr>
              <a:t>/</a:t>
            </a:r>
            <a:r>
              <a:rPr sz="1200" b="1" spc="-70" dirty="0">
                <a:latin typeface="Arial Narrow"/>
                <a:cs typeface="Arial Narrow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PPPL</a:t>
            </a:r>
            <a:endParaRPr sz="12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</a:pPr>
            <a:r>
              <a:rPr sz="1200" b="1" spc="-5" dirty="0">
                <a:latin typeface="Arial Narrow"/>
                <a:cs typeface="Arial Narrow"/>
              </a:rPr>
              <a:t>Theory</a:t>
            </a:r>
            <a:r>
              <a:rPr sz="1200" b="1" spc="-55" dirty="0">
                <a:latin typeface="Arial Narrow"/>
                <a:cs typeface="Arial Narrow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Partnership</a:t>
            </a:r>
            <a:endParaRPr sz="1200">
              <a:latin typeface="Arial Narrow"/>
              <a:cs typeface="Arial Narrow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8976" y="2471155"/>
            <a:ext cx="4132992" cy="3969840"/>
            <a:chOff x="368976" y="2471155"/>
            <a:chExt cx="4132992" cy="3969840"/>
          </a:xfrm>
        </p:grpSpPr>
        <p:sp>
          <p:nvSpPr>
            <p:cNvPr id="9" name="object 7"/>
            <p:cNvSpPr/>
            <p:nvPr/>
          </p:nvSpPr>
          <p:spPr>
            <a:xfrm>
              <a:off x="926023" y="5451014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8"/>
            <p:cNvSpPr/>
            <p:nvPr/>
          </p:nvSpPr>
          <p:spPr>
            <a:xfrm>
              <a:off x="926023" y="2549787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9"/>
            <p:cNvSpPr/>
            <p:nvPr/>
          </p:nvSpPr>
          <p:spPr>
            <a:xfrm>
              <a:off x="926023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/>
            <p:cNvSpPr/>
            <p:nvPr/>
          </p:nvSpPr>
          <p:spPr>
            <a:xfrm>
              <a:off x="4275711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/>
            <p:cNvSpPr/>
            <p:nvPr/>
          </p:nvSpPr>
          <p:spPr>
            <a:xfrm>
              <a:off x="926023" y="5451014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2"/>
            <p:cNvSpPr/>
            <p:nvPr/>
          </p:nvSpPr>
          <p:spPr>
            <a:xfrm>
              <a:off x="926023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3"/>
            <p:cNvSpPr/>
            <p:nvPr/>
          </p:nvSpPr>
          <p:spPr>
            <a:xfrm>
              <a:off x="922848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4"/>
            <p:cNvSpPr/>
            <p:nvPr/>
          </p:nvSpPr>
          <p:spPr>
            <a:xfrm>
              <a:off x="922848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5"/>
            <p:cNvSpPr/>
            <p:nvPr/>
          </p:nvSpPr>
          <p:spPr>
            <a:xfrm>
              <a:off x="1055650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6"/>
            <p:cNvSpPr/>
            <p:nvPr/>
          </p:nvSpPr>
          <p:spPr>
            <a:xfrm>
              <a:off x="1055650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7"/>
            <p:cNvSpPr/>
            <p:nvPr/>
          </p:nvSpPr>
          <p:spPr>
            <a:xfrm>
              <a:off x="118972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8"/>
            <p:cNvSpPr/>
            <p:nvPr/>
          </p:nvSpPr>
          <p:spPr>
            <a:xfrm>
              <a:off x="118972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9"/>
            <p:cNvSpPr/>
            <p:nvPr/>
          </p:nvSpPr>
          <p:spPr>
            <a:xfrm>
              <a:off x="132381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0"/>
            <p:cNvSpPr/>
            <p:nvPr/>
          </p:nvSpPr>
          <p:spPr>
            <a:xfrm>
              <a:off x="132381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1"/>
            <p:cNvSpPr/>
            <p:nvPr/>
          </p:nvSpPr>
          <p:spPr>
            <a:xfrm>
              <a:off x="145788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2"/>
            <p:cNvSpPr/>
            <p:nvPr/>
          </p:nvSpPr>
          <p:spPr>
            <a:xfrm>
              <a:off x="145788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3"/>
            <p:cNvSpPr/>
            <p:nvPr/>
          </p:nvSpPr>
          <p:spPr>
            <a:xfrm>
              <a:off x="159197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4"/>
            <p:cNvSpPr/>
            <p:nvPr/>
          </p:nvSpPr>
          <p:spPr>
            <a:xfrm>
              <a:off x="159197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5"/>
            <p:cNvSpPr/>
            <p:nvPr/>
          </p:nvSpPr>
          <p:spPr>
            <a:xfrm>
              <a:off x="159197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6"/>
            <p:cNvSpPr/>
            <p:nvPr/>
          </p:nvSpPr>
          <p:spPr>
            <a:xfrm>
              <a:off x="159197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7"/>
            <p:cNvSpPr/>
            <p:nvPr/>
          </p:nvSpPr>
          <p:spPr>
            <a:xfrm>
              <a:off x="159197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8"/>
            <p:cNvSpPr/>
            <p:nvPr/>
          </p:nvSpPr>
          <p:spPr>
            <a:xfrm>
              <a:off x="159197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9"/>
            <p:cNvSpPr/>
            <p:nvPr/>
          </p:nvSpPr>
          <p:spPr>
            <a:xfrm>
              <a:off x="159197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0"/>
            <p:cNvSpPr/>
            <p:nvPr/>
          </p:nvSpPr>
          <p:spPr>
            <a:xfrm>
              <a:off x="159197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1"/>
            <p:cNvSpPr/>
            <p:nvPr/>
          </p:nvSpPr>
          <p:spPr>
            <a:xfrm>
              <a:off x="159197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2"/>
            <p:cNvSpPr/>
            <p:nvPr/>
          </p:nvSpPr>
          <p:spPr>
            <a:xfrm>
              <a:off x="159197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3"/>
            <p:cNvSpPr/>
            <p:nvPr/>
          </p:nvSpPr>
          <p:spPr>
            <a:xfrm>
              <a:off x="1591971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4"/>
            <p:cNvSpPr/>
            <p:nvPr/>
          </p:nvSpPr>
          <p:spPr>
            <a:xfrm>
              <a:off x="1591971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5"/>
            <p:cNvSpPr/>
            <p:nvPr/>
          </p:nvSpPr>
          <p:spPr>
            <a:xfrm>
              <a:off x="172579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6"/>
            <p:cNvSpPr/>
            <p:nvPr/>
          </p:nvSpPr>
          <p:spPr>
            <a:xfrm>
              <a:off x="172579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7"/>
            <p:cNvSpPr/>
            <p:nvPr/>
          </p:nvSpPr>
          <p:spPr>
            <a:xfrm>
              <a:off x="185986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8"/>
            <p:cNvSpPr/>
            <p:nvPr/>
          </p:nvSpPr>
          <p:spPr>
            <a:xfrm>
              <a:off x="185986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9"/>
            <p:cNvSpPr/>
            <p:nvPr/>
          </p:nvSpPr>
          <p:spPr>
            <a:xfrm>
              <a:off x="199395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0"/>
            <p:cNvSpPr/>
            <p:nvPr/>
          </p:nvSpPr>
          <p:spPr>
            <a:xfrm>
              <a:off x="199395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1"/>
            <p:cNvSpPr/>
            <p:nvPr/>
          </p:nvSpPr>
          <p:spPr>
            <a:xfrm>
              <a:off x="212802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2"/>
            <p:cNvSpPr/>
            <p:nvPr/>
          </p:nvSpPr>
          <p:spPr>
            <a:xfrm>
              <a:off x="212802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3"/>
            <p:cNvSpPr/>
            <p:nvPr/>
          </p:nvSpPr>
          <p:spPr>
            <a:xfrm>
              <a:off x="226211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4"/>
            <p:cNvSpPr/>
            <p:nvPr/>
          </p:nvSpPr>
          <p:spPr>
            <a:xfrm>
              <a:off x="226211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5"/>
            <p:cNvSpPr/>
            <p:nvPr/>
          </p:nvSpPr>
          <p:spPr>
            <a:xfrm>
              <a:off x="226211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6"/>
            <p:cNvSpPr/>
            <p:nvPr/>
          </p:nvSpPr>
          <p:spPr>
            <a:xfrm>
              <a:off x="226211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7"/>
            <p:cNvSpPr/>
            <p:nvPr/>
          </p:nvSpPr>
          <p:spPr>
            <a:xfrm>
              <a:off x="226211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8"/>
            <p:cNvSpPr/>
            <p:nvPr/>
          </p:nvSpPr>
          <p:spPr>
            <a:xfrm>
              <a:off x="226211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9"/>
            <p:cNvSpPr/>
            <p:nvPr/>
          </p:nvSpPr>
          <p:spPr>
            <a:xfrm>
              <a:off x="226211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0"/>
            <p:cNvSpPr/>
            <p:nvPr/>
          </p:nvSpPr>
          <p:spPr>
            <a:xfrm>
              <a:off x="226211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1"/>
            <p:cNvSpPr/>
            <p:nvPr/>
          </p:nvSpPr>
          <p:spPr>
            <a:xfrm>
              <a:off x="226211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2"/>
            <p:cNvSpPr/>
            <p:nvPr/>
          </p:nvSpPr>
          <p:spPr>
            <a:xfrm>
              <a:off x="226211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3"/>
            <p:cNvSpPr/>
            <p:nvPr/>
          </p:nvSpPr>
          <p:spPr>
            <a:xfrm>
              <a:off x="2262112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4"/>
            <p:cNvSpPr/>
            <p:nvPr/>
          </p:nvSpPr>
          <p:spPr>
            <a:xfrm>
              <a:off x="2262112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5"/>
            <p:cNvSpPr/>
            <p:nvPr/>
          </p:nvSpPr>
          <p:spPr>
            <a:xfrm>
              <a:off x="239593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6"/>
            <p:cNvSpPr/>
            <p:nvPr/>
          </p:nvSpPr>
          <p:spPr>
            <a:xfrm>
              <a:off x="239593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7"/>
            <p:cNvSpPr/>
            <p:nvPr/>
          </p:nvSpPr>
          <p:spPr>
            <a:xfrm>
              <a:off x="2529879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8"/>
            <p:cNvSpPr/>
            <p:nvPr/>
          </p:nvSpPr>
          <p:spPr>
            <a:xfrm>
              <a:off x="2529879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59"/>
            <p:cNvSpPr/>
            <p:nvPr/>
          </p:nvSpPr>
          <p:spPr>
            <a:xfrm>
              <a:off x="2663318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0"/>
            <p:cNvSpPr/>
            <p:nvPr/>
          </p:nvSpPr>
          <p:spPr>
            <a:xfrm>
              <a:off x="2663318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1"/>
            <p:cNvSpPr/>
            <p:nvPr/>
          </p:nvSpPr>
          <p:spPr>
            <a:xfrm>
              <a:off x="279727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2"/>
            <p:cNvSpPr/>
            <p:nvPr/>
          </p:nvSpPr>
          <p:spPr>
            <a:xfrm>
              <a:off x="279727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3"/>
            <p:cNvSpPr/>
            <p:nvPr/>
          </p:nvSpPr>
          <p:spPr>
            <a:xfrm>
              <a:off x="293122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4"/>
            <p:cNvSpPr/>
            <p:nvPr/>
          </p:nvSpPr>
          <p:spPr>
            <a:xfrm>
              <a:off x="293122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5"/>
            <p:cNvSpPr/>
            <p:nvPr/>
          </p:nvSpPr>
          <p:spPr>
            <a:xfrm>
              <a:off x="293122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6"/>
            <p:cNvSpPr/>
            <p:nvPr/>
          </p:nvSpPr>
          <p:spPr>
            <a:xfrm>
              <a:off x="293122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7"/>
            <p:cNvSpPr/>
            <p:nvPr/>
          </p:nvSpPr>
          <p:spPr>
            <a:xfrm>
              <a:off x="293122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68"/>
            <p:cNvSpPr/>
            <p:nvPr/>
          </p:nvSpPr>
          <p:spPr>
            <a:xfrm>
              <a:off x="293122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69"/>
            <p:cNvSpPr/>
            <p:nvPr/>
          </p:nvSpPr>
          <p:spPr>
            <a:xfrm>
              <a:off x="293122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0"/>
            <p:cNvSpPr/>
            <p:nvPr/>
          </p:nvSpPr>
          <p:spPr>
            <a:xfrm>
              <a:off x="293122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1"/>
            <p:cNvSpPr/>
            <p:nvPr/>
          </p:nvSpPr>
          <p:spPr>
            <a:xfrm>
              <a:off x="293122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2"/>
            <p:cNvSpPr/>
            <p:nvPr/>
          </p:nvSpPr>
          <p:spPr>
            <a:xfrm>
              <a:off x="293122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3"/>
            <p:cNvSpPr/>
            <p:nvPr/>
          </p:nvSpPr>
          <p:spPr>
            <a:xfrm>
              <a:off x="2931224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4"/>
            <p:cNvSpPr/>
            <p:nvPr/>
          </p:nvSpPr>
          <p:spPr>
            <a:xfrm>
              <a:off x="2931224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5"/>
            <p:cNvSpPr/>
            <p:nvPr/>
          </p:nvSpPr>
          <p:spPr>
            <a:xfrm>
              <a:off x="306607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6"/>
            <p:cNvSpPr/>
            <p:nvPr/>
          </p:nvSpPr>
          <p:spPr>
            <a:xfrm>
              <a:off x="306607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7"/>
            <p:cNvSpPr/>
            <p:nvPr/>
          </p:nvSpPr>
          <p:spPr>
            <a:xfrm>
              <a:off x="319989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78"/>
            <p:cNvSpPr/>
            <p:nvPr/>
          </p:nvSpPr>
          <p:spPr>
            <a:xfrm>
              <a:off x="319989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79"/>
            <p:cNvSpPr/>
            <p:nvPr/>
          </p:nvSpPr>
          <p:spPr>
            <a:xfrm>
              <a:off x="333372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0"/>
            <p:cNvSpPr/>
            <p:nvPr/>
          </p:nvSpPr>
          <p:spPr>
            <a:xfrm>
              <a:off x="333372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1"/>
            <p:cNvSpPr/>
            <p:nvPr/>
          </p:nvSpPr>
          <p:spPr>
            <a:xfrm>
              <a:off x="346754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2"/>
            <p:cNvSpPr/>
            <p:nvPr/>
          </p:nvSpPr>
          <p:spPr>
            <a:xfrm>
              <a:off x="346754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3"/>
            <p:cNvSpPr/>
            <p:nvPr/>
          </p:nvSpPr>
          <p:spPr>
            <a:xfrm>
              <a:off x="360136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4"/>
            <p:cNvSpPr/>
            <p:nvPr/>
          </p:nvSpPr>
          <p:spPr>
            <a:xfrm>
              <a:off x="360136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5"/>
            <p:cNvSpPr/>
            <p:nvPr/>
          </p:nvSpPr>
          <p:spPr>
            <a:xfrm>
              <a:off x="360136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6"/>
            <p:cNvSpPr/>
            <p:nvPr/>
          </p:nvSpPr>
          <p:spPr>
            <a:xfrm>
              <a:off x="360136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7"/>
            <p:cNvSpPr/>
            <p:nvPr/>
          </p:nvSpPr>
          <p:spPr>
            <a:xfrm>
              <a:off x="360136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88"/>
            <p:cNvSpPr/>
            <p:nvPr/>
          </p:nvSpPr>
          <p:spPr>
            <a:xfrm>
              <a:off x="360136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89"/>
            <p:cNvSpPr/>
            <p:nvPr/>
          </p:nvSpPr>
          <p:spPr>
            <a:xfrm>
              <a:off x="360136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0"/>
            <p:cNvSpPr/>
            <p:nvPr/>
          </p:nvSpPr>
          <p:spPr>
            <a:xfrm>
              <a:off x="360136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1"/>
            <p:cNvSpPr/>
            <p:nvPr/>
          </p:nvSpPr>
          <p:spPr>
            <a:xfrm>
              <a:off x="360136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2"/>
            <p:cNvSpPr/>
            <p:nvPr/>
          </p:nvSpPr>
          <p:spPr>
            <a:xfrm>
              <a:off x="360136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3"/>
            <p:cNvSpPr/>
            <p:nvPr/>
          </p:nvSpPr>
          <p:spPr>
            <a:xfrm>
              <a:off x="3601365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4"/>
            <p:cNvSpPr/>
            <p:nvPr/>
          </p:nvSpPr>
          <p:spPr>
            <a:xfrm>
              <a:off x="3601365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5"/>
            <p:cNvSpPr/>
            <p:nvPr/>
          </p:nvSpPr>
          <p:spPr>
            <a:xfrm>
              <a:off x="373519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6"/>
            <p:cNvSpPr/>
            <p:nvPr/>
          </p:nvSpPr>
          <p:spPr>
            <a:xfrm>
              <a:off x="373519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7"/>
            <p:cNvSpPr/>
            <p:nvPr/>
          </p:nvSpPr>
          <p:spPr>
            <a:xfrm>
              <a:off x="386939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98"/>
            <p:cNvSpPr/>
            <p:nvPr/>
          </p:nvSpPr>
          <p:spPr>
            <a:xfrm>
              <a:off x="386939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99"/>
            <p:cNvSpPr/>
            <p:nvPr/>
          </p:nvSpPr>
          <p:spPr>
            <a:xfrm>
              <a:off x="4003609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0"/>
            <p:cNvSpPr/>
            <p:nvPr/>
          </p:nvSpPr>
          <p:spPr>
            <a:xfrm>
              <a:off x="4003609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1"/>
            <p:cNvSpPr/>
            <p:nvPr/>
          </p:nvSpPr>
          <p:spPr>
            <a:xfrm>
              <a:off x="413730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2"/>
            <p:cNvSpPr/>
            <p:nvPr/>
          </p:nvSpPr>
          <p:spPr>
            <a:xfrm>
              <a:off x="413730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3"/>
            <p:cNvSpPr/>
            <p:nvPr/>
          </p:nvSpPr>
          <p:spPr>
            <a:xfrm>
              <a:off x="427253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4"/>
            <p:cNvSpPr/>
            <p:nvPr/>
          </p:nvSpPr>
          <p:spPr>
            <a:xfrm>
              <a:off x="427253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5"/>
            <p:cNvSpPr/>
            <p:nvPr/>
          </p:nvSpPr>
          <p:spPr>
            <a:xfrm>
              <a:off x="427253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6"/>
            <p:cNvSpPr/>
            <p:nvPr/>
          </p:nvSpPr>
          <p:spPr>
            <a:xfrm>
              <a:off x="427253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7"/>
            <p:cNvSpPr/>
            <p:nvPr/>
          </p:nvSpPr>
          <p:spPr>
            <a:xfrm>
              <a:off x="427253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08"/>
            <p:cNvSpPr/>
            <p:nvPr/>
          </p:nvSpPr>
          <p:spPr>
            <a:xfrm>
              <a:off x="427253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09"/>
            <p:cNvSpPr/>
            <p:nvPr/>
          </p:nvSpPr>
          <p:spPr>
            <a:xfrm>
              <a:off x="427253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0"/>
            <p:cNvSpPr/>
            <p:nvPr/>
          </p:nvSpPr>
          <p:spPr>
            <a:xfrm>
              <a:off x="427253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1"/>
            <p:cNvSpPr/>
            <p:nvPr/>
          </p:nvSpPr>
          <p:spPr>
            <a:xfrm>
              <a:off x="427253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2"/>
            <p:cNvSpPr/>
            <p:nvPr/>
          </p:nvSpPr>
          <p:spPr>
            <a:xfrm>
              <a:off x="427253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3"/>
            <p:cNvSpPr/>
            <p:nvPr/>
          </p:nvSpPr>
          <p:spPr>
            <a:xfrm>
              <a:off x="4272531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4"/>
            <p:cNvSpPr/>
            <p:nvPr/>
          </p:nvSpPr>
          <p:spPr>
            <a:xfrm>
              <a:off x="4272531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5"/>
            <p:cNvSpPr/>
            <p:nvPr/>
          </p:nvSpPr>
          <p:spPr>
            <a:xfrm>
              <a:off x="926023" y="5451014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6"/>
            <p:cNvSpPr/>
            <p:nvPr/>
          </p:nvSpPr>
          <p:spPr>
            <a:xfrm>
              <a:off x="4241307" y="5451014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7"/>
            <p:cNvSpPr/>
            <p:nvPr/>
          </p:nvSpPr>
          <p:spPr>
            <a:xfrm>
              <a:off x="926023" y="537848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18"/>
            <p:cNvSpPr/>
            <p:nvPr/>
          </p:nvSpPr>
          <p:spPr>
            <a:xfrm>
              <a:off x="4258248" y="537848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19"/>
            <p:cNvSpPr/>
            <p:nvPr/>
          </p:nvSpPr>
          <p:spPr>
            <a:xfrm>
              <a:off x="926023" y="5305548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0"/>
            <p:cNvSpPr/>
            <p:nvPr/>
          </p:nvSpPr>
          <p:spPr>
            <a:xfrm>
              <a:off x="4258248" y="5305548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1"/>
            <p:cNvSpPr/>
            <p:nvPr/>
          </p:nvSpPr>
          <p:spPr>
            <a:xfrm>
              <a:off x="926023" y="5233653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2"/>
            <p:cNvSpPr/>
            <p:nvPr/>
          </p:nvSpPr>
          <p:spPr>
            <a:xfrm>
              <a:off x="4258248" y="5233653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3"/>
            <p:cNvSpPr/>
            <p:nvPr/>
          </p:nvSpPr>
          <p:spPr>
            <a:xfrm>
              <a:off x="926023" y="516071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4"/>
            <p:cNvSpPr/>
            <p:nvPr/>
          </p:nvSpPr>
          <p:spPr>
            <a:xfrm>
              <a:off x="4258248" y="516071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5"/>
            <p:cNvSpPr/>
            <p:nvPr/>
          </p:nvSpPr>
          <p:spPr>
            <a:xfrm>
              <a:off x="926023" y="508779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6"/>
            <p:cNvSpPr/>
            <p:nvPr/>
          </p:nvSpPr>
          <p:spPr>
            <a:xfrm>
              <a:off x="4258248" y="508779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7"/>
            <p:cNvSpPr/>
            <p:nvPr/>
          </p:nvSpPr>
          <p:spPr>
            <a:xfrm>
              <a:off x="926023" y="5015886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28"/>
            <p:cNvSpPr/>
            <p:nvPr/>
          </p:nvSpPr>
          <p:spPr>
            <a:xfrm>
              <a:off x="4258248" y="5015886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29"/>
            <p:cNvSpPr/>
            <p:nvPr/>
          </p:nvSpPr>
          <p:spPr>
            <a:xfrm>
              <a:off x="926023" y="4942963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0"/>
            <p:cNvSpPr/>
            <p:nvPr/>
          </p:nvSpPr>
          <p:spPr>
            <a:xfrm>
              <a:off x="4258248" y="4942963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1"/>
            <p:cNvSpPr/>
            <p:nvPr/>
          </p:nvSpPr>
          <p:spPr>
            <a:xfrm>
              <a:off x="926023" y="4871055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2"/>
            <p:cNvSpPr/>
            <p:nvPr/>
          </p:nvSpPr>
          <p:spPr>
            <a:xfrm>
              <a:off x="4258248" y="4871055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3"/>
            <p:cNvSpPr/>
            <p:nvPr/>
          </p:nvSpPr>
          <p:spPr>
            <a:xfrm>
              <a:off x="926023" y="479864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4"/>
            <p:cNvSpPr/>
            <p:nvPr/>
          </p:nvSpPr>
          <p:spPr>
            <a:xfrm>
              <a:off x="4258248" y="479864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5"/>
            <p:cNvSpPr/>
            <p:nvPr/>
          </p:nvSpPr>
          <p:spPr>
            <a:xfrm>
              <a:off x="926023" y="4725704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6"/>
            <p:cNvSpPr/>
            <p:nvPr/>
          </p:nvSpPr>
          <p:spPr>
            <a:xfrm>
              <a:off x="4241307" y="4725704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7"/>
            <p:cNvSpPr txBox="1"/>
            <p:nvPr/>
          </p:nvSpPr>
          <p:spPr>
            <a:xfrm>
              <a:off x="763667" y="4647070"/>
              <a:ext cx="103505" cy="1790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5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40" name="object 138"/>
            <p:cNvSpPr/>
            <p:nvPr/>
          </p:nvSpPr>
          <p:spPr>
            <a:xfrm>
              <a:off x="926023" y="4653178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39"/>
            <p:cNvSpPr/>
            <p:nvPr/>
          </p:nvSpPr>
          <p:spPr>
            <a:xfrm>
              <a:off x="4258248" y="4653178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0"/>
            <p:cNvSpPr/>
            <p:nvPr/>
          </p:nvSpPr>
          <p:spPr>
            <a:xfrm>
              <a:off x="926023" y="4580242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1"/>
            <p:cNvSpPr/>
            <p:nvPr/>
          </p:nvSpPr>
          <p:spPr>
            <a:xfrm>
              <a:off x="4258248" y="4580242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2"/>
            <p:cNvSpPr/>
            <p:nvPr/>
          </p:nvSpPr>
          <p:spPr>
            <a:xfrm>
              <a:off x="926023" y="450731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3"/>
            <p:cNvSpPr/>
            <p:nvPr/>
          </p:nvSpPr>
          <p:spPr>
            <a:xfrm>
              <a:off x="4258248" y="450731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4"/>
            <p:cNvSpPr/>
            <p:nvPr/>
          </p:nvSpPr>
          <p:spPr>
            <a:xfrm>
              <a:off x="926023" y="443541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5"/>
            <p:cNvSpPr/>
            <p:nvPr/>
          </p:nvSpPr>
          <p:spPr>
            <a:xfrm>
              <a:off x="4258248" y="443541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6"/>
            <p:cNvSpPr/>
            <p:nvPr/>
          </p:nvSpPr>
          <p:spPr>
            <a:xfrm>
              <a:off x="926023" y="436248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7"/>
            <p:cNvSpPr/>
            <p:nvPr/>
          </p:nvSpPr>
          <p:spPr>
            <a:xfrm>
              <a:off x="4258248" y="436248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48"/>
            <p:cNvSpPr/>
            <p:nvPr/>
          </p:nvSpPr>
          <p:spPr>
            <a:xfrm>
              <a:off x="926023" y="429058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49"/>
            <p:cNvSpPr/>
            <p:nvPr/>
          </p:nvSpPr>
          <p:spPr>
            <a:xfrm>
              <a:off x="4258248" y="429058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0"/>
            <p:cNvSpPr/>
            <p:nvPr/>
          </p:nvSpPr>
          <p:spPr>
            <a:xfrm>
              <a:off x="926023" y="421765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1"/>
            <p:cNvSpPr/>
            <p:nvPr/>
          </p:nvSpPr>
          <p:spPr>
            <a:xfrm>
              <a:off x="4258248" y="421765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2"/>
            <p:cNvSpPr/>
            <p:nvPr/>
          </p:nvSpPr>
          <p:spPr>
            <a:xfrm>
              <a:off x="926023" y="414524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3"/>
            <p:cNvSpPr/>
            <p:nvPr/>
          </p:nvSpPr>
          <p:spPr>
            <a:xfrm>
              <a:off x="4258248" y="414524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4"/>
            <p:cNvSpPr/>
            <p:nvPr/>
          </p:nvSpPr>
          <p:spPr>
            <a:xfrm>
              <a:off x="926023" y="407333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5"/>
            <p:cNvSpPr/>
            <p:nvPr/>
          </p:nvSpPr>
          <p:spPr>
            <a:xfrm>
              <a:off x="4258248" y="407333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6"/>
            <p:cNvSpPr/>
            <p:nvPr/>
          </p:nvSpPr>
          <p:spPr>
            <a:xfrm>
              <a:off x="926023" y="4000398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7"/>
            <p:cNvSpPr/>
            <p:nvPr/>
          </p:nvSpPr>
          <p:spPr>
            <a:xfrm>
              <a:off x="4241307" y="4000398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58"/>
            <p:cNvSpPr txBox="1"/>
            <p:nvPr/>
          </p:nvSpPr>
          <p:spPr>
            <a:xfrm>
              <a:off x="683985" y="3921766"/>
              <a:ext cx="180975" cy="1790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10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61" name="object 159"/>
            <p:cNvSpPr/>
            <p:nvPr/>
          </p:nvSpPr>
          <p:spPr>
            <a:xfrm>
              <a:off x="926023" y="392685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0"/>
            <p:cNvSpPr/>
            <p:nvPr/>
          </p:nvSpPr>
          <p:spPr>
            <a:xfrm>
              <a:off x="4258248" y="392685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1"/>
            <p:cNvSpPr/>
            <p:nvPr/>
          </p:nvSpPr>
          <p:spPr>
            <a:xfrm>
              <a:off x="926023" y="385494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2"/>
            <p:cNvSpPr/>
            <p:nvPr/>
          </p:nvSpPr>
          <p:spPr>
            <a:xfrm>
              <a:off x="4258248" y="385494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3"/>
            <p:cNvSpPr/>
            <p:nvPr/>
          </p:nvSpPr>
          <p:spPr>
            <a:xfrm>
              <a:off x="926023" y="378202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4"/>
            <p:cNvSpPr/>
            <p:nvPr/>
          </p:nvSpPr>
          <p:spPr>
            <a:xfrm>
              <a:off x="4258248" y="378202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5"/>
            <p:cNvSpPr/>
            <p:nvPr/>
          </p:nvSpPr>
          <p:spPr>
            <a:xfrm>
              <a:off x="926023" y="3710113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6"/>
            <p:cNvSpPr/>
            <p:nvPr/>
          </p:nvSpPr>
          <p:spPr>
            <a:xfrm>
              <a:off x="4258248" y="3710113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7"/>
            <p:cNvSpPr/>
            <p:nvPr/>
          </p:nvSpPr>
          <p:spPr>
            <a:xfrm>
              <a:off x="926023" y="363717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68"/>
            <p:cNvSpPr/>
            <p:nvPr/>
          </p:nvSpPr>
          <p:spPr>
            <a:xfrm>
              <a:off x="4258248" y="363717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69"/>
            <p:cNvSpPr/>
            <p:nvPr/>
          </p:nvSpPr>
          <p:spPr>
            <a:xfrm>
              <a:off x="926023" y="356476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0"/>
            <p:cNvSpPr/>
            <p:nvPr/>
          </p:nvSpPr>
          <p:spPr>
            <a:xfrm>
              <a:off x="4258248" y="356476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1"/>
            <p:cNvSpPr/>
            <p:nvPr/>
          </p:nvSpPr>
          <p:spPr>
            <a:xfrm>
              <a:off x="926023" y="3492346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2"/>
            <p:cNvSpPr/>
            <p:nvPr/>
          </p:nvSpPr>
          <p:spPr>
            <a:xfrm>
              <a:off x="4258248" y="3492346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3"/>
            <p:cNvSpPr/>
            <p:nvPr/>
          </p:nvSpPr>
          <p:spPr>
            <a:xfrm>
              <a:off x="926023" y="341993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4"/>
            <p:cNvSpPr/>
            <p:nvPr/>
          </p:nvSpPr>
          <p:spPr>
            <a:xfrm>
              <a:off x="4258248" y="341993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5"/>
            <p:cNvSpPr/>
            <p:nvPr/>
          </p:nvSpPr>
          <p:spPr>
            <a:xfrm>
              <a:off x="926023" y="334700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6"/>
            <p:cNvSpPr/>
            <p:nvPr/>
          </p:nvSpPr>
          <p:spPr>
            <a:xfrm>
              <a:off x="4258248" y="334700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7"/>
            <p:cNvSpPr/>
            <p:nvPr/>
          </p:nvSpPr>
          <p:spPr>
            <a:xfrm>
              <a:off x="926023" y="3275100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78"/>
            <p:cNvSpPr/>
            <p:nvPr/>
          </p:nvSpPr>
          <p:spPr>
            <a:xfrm>
              <a:off x="4241307" y="3275100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79"/>
            <p:cNvSpPr txBox="1"/>
            <p:nvPr/>
          </p:nvSpPr>
          <p:spPr>
            <a:xfrm>
              <a:off x="683985" y="3196460"/>
              <a:ext cx="180975" cy="1790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15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82" name="object 180"/>
            <p:cNvSpPr/>
            <p:nvPr/>
          </p:nvSpPr>
          <p:spPr>
            <a:xfrm>
              <a:off x="926023" y="3201545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1"/>
            <p:cNvSpPr/>
            <p:nvPr/>
          </p:nvSpPr>
          <p:spPr>
            <a:xfrm>
              <a:off x="4258248" y="3201545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2"/>
            <p:cNvSpPr/>
            <p:nvPr/>
          </p:nvSpPr>
          <p:spPr>
            <a:xfrm>
              <a:off x="926023" y="3129638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3"/>
            <p:cNvSpPr/>
            <p:nvPr/>
          </p:nvSpPr>
          <p:spPr>
            <a:xfrm>
              <a:off x="4258248" y="3129638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4"/>
            <p:cNvSpPr/>
            <p:nvPr/>
          </p:nvSpPr>
          <p:spPr>
            <a:xfrm>
              <a:off x="926023" y="305671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5"/>
            <p:cNvSpPr/>
            <p:nvPr/>
          </p:nvSpPr>
          <p:spPr>
            <a:xfrm>
              <a:off x="4258248" y="305671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6"/>
            <p:cNvSpPr/>
            <p:nvPr/>
          </p:nvSpPr>
          <p:spPr>
            <a:xfrm>
              <a:off x="926023" y="298429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7"/>
            <p:cNvSpPr/>
            <p:nvPr/>
          </p:nvSpPr>
          <p:spPr>
            <a:xfrm>
              <a:off x="4258248" y="298429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88"/>
            <p:cNvSpPr/>
            <p:nvPr/>
          </p:nvSpPr>
          <p:spPr>
            <a:xfrm>
              <a:off x="926023" y="291187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89"/>
            <p:cNvSpPr/>
            <p:nvPr/>
          </p:nvSpPr>
          <p:spPr>
            <a:xfrm>
              <a:off x="4258248" y="291187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0"/>
            <p:cNvSpPr/>
            <p:nvPr/>
          </p:nvSpPr>
          <p:spPr>
            <a:xfrm>
              <a:off x="926023" y="2839455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1"/>
            <p:cNvSpPr/>
            <p:nvPr/>
          </p:nvSpPr>
          <p:spPr>
            <a:xfrm>
              <a:off x="4258248" y="2839455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2"/>
            <p:cNvSpPr/>
            <p:nvPr/>
          </p:nvSpPr>
          <p:spPr>
            <a:xfrm>
              <a:off x="926023" y="2766532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3"/>
            <p:cNvSpPr/>
            <p:nvPr/>
          </p:nvSpPr>
          <p:spPr>
            <a:xfrm>
              <a:off x="4258248" y="2766532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4"/>
            <p:cNvSpPr/>
            <p:nvPr/>
          </p:nvSpPr>
          <p:spPr>
            <a:xfrm>
              <a:off x="926023" y="2694625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5"/>
            <p:cNvSpPr/>
            <p:nvPr/>
          </p:nvSpPr>
          <p:spPr>
            <a:xfrm>
              <a:off x="4258248" y="2694625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6"/>
            <p:cNvSpPr/>
            <p:nvPr/>
          </p:nvSpPr>
          <p:spPr>
            <a:xfrm>
              <a:off x="926023" y="262170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7"/>
            <p:cNvSpPr/>
            <p:nvPr/>
          </p:nvSpPr>
          <p:spPr>
            <a:xfrm>
              <a:off x="4258248" y="262170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198"/>
            <p:cNvSpPr/>
            <p:nvPr/>
          </p:nvSpPr>
          <p:spPr>
            <a:xfrm>
              <a:off x="926023" y="2549794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199"/>
            <p:cNvSpPr/>
            <p:nvPr/>
          </p:nvSpPr>
          <p:spPr>
            <a:xfrm>
              <a:off x="4241307" y="2549794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0"/>
            <p:cNvSpPr txBox="1"/>
            <p:nvPr/>
          </p:nvSpPr>
          <p:spPr>
            <a:xfrm>
              <a:off x="683985" y="2471155"/>
              <a:ext cx="180975" cy="1790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20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203" name="object 201"/>
            <p:cNvSpPr/>
            <p:nvPr/>
          </p:nvSpPr>
          <p:spPr>
            <a:xfrm>
              <a:off x="926023" y="5451014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2"/>
            <p:cNvSpPr/>
            <p:nvPr/>
          </p:nvSpPr>
          <p:spPr>
            <a:xfrm>
              <a:off x="926023" y="2549787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3"/>
            <p:cNvSpPr/>
            <p:nvPr/>
          </p:nvSpPr>
          <p:spPr>
            <a:xfrm>
              <a:off x="926023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4"/>
            <p:cNvSpPr/>
            <p:nvPr/>
          </p:nvSpPr>
          <p:spPr>
            <a:xfrm>
              <a:off x="4275711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5"/>
            <p:cNvSpPr/>
            <p:nvPr/>
          </p:nvSpPr>
          <p:spPr>
            <a:xfrm>
              <a:off x="2191732" y="4084060"/>
              <a:ext cx="210440" cy="106672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6"/>
            <p:cNvSpPr/>
            <p:nvPr/>
          </p:nvSpPr>
          <p:spPr>
            <a:xfrm>
              <a:off x="2016023" y="4220038"/>
              <a:ext cx="0" cy="43180"/>
            </a:xfrm>
            <a:custGeom>
              <a:avLst/>
              <a:gdLst/>
              <a:ahLst/>
              <a:cxnLst/>
              <a:rect l="l" t="t" r="r" b="b"/>
              <a:pathLst>
                <a:path h="43179">
                  <a:moveTo>
                    <a:pt x="0" y="0"/>
                  </a:moveTo>
                  <a:lnTo>
                    <a:pt x="0" y="4290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7"/>
            <p:cNvSpPr/>
            <p:nvPr/>
          </p:nvSpPr>
          <p:spPr>
            <a:xfrm>
              <a:off x="1975163" y="422003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08"/>
            <p:cNvSpPr/>
            <p:nvPr/>
          </p:nvSpPr>
          <p:spPr>
            <a:xfrm>
              <a:off x="1975163" y="422003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09"/>
            <p:cNvSpPr/>
            <p:nvPr/>
          </p:nvSpPr>
          <p:spPr>
            <a:xfrm>
              <a:off x="1947580" y="4122987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0"/>
            <p:cNvSpPr/>
            <p:nvPr/>
          </p:nvSpPr>
          <p:spPr>
            <a:xfrm>
              <a:off x="1947580" y="410153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1"/>
            <p:cNvSpPr/>
            <p:nvPr/>
          </p:nvSpPr>
          <p:spPr>
            <a:xfrm>
              <a:off x="1947580" y="410153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2"/>
            <p:cNvSpPr/>
            <p:nvPr/>
          </p:nvSpPr>
          <p:spPr>
            <a:xfrm>
              <a:off x="1952689" y="369495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3"/>
            <p:cNvSpPr/>
            <p:nvPr/>
          </p:nvSpPr>
          <p:spPr>
            <a:xfrm>
              <a:off x="1952689" y="369495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4"/>
            <p:cNvSpPr/>
            <p:nvPr/>
          </p:nvSpPr>
          <p:spPr>
            <a:xfrm>
              <a:off x="1952689" y="369495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5"/>
            <p:cNvSpPr/>
            <p:nvPr/>
          </p:nvSpPr>
          <p:spPr>
            <a:xfrm>
              <a:off x="1942472" y="364898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42900"/>
                  </a:moveTo>
                  <a:lnTo>
                    <a:pt x="43929" y="42900"/>
                  </a:lnTo>
                  <a:lnTo>
                    <a:pt x="43929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6"/>
            <p:cNvSpPr/>
            <p:nvPr/>
          </p:nvSpPr>
          <p:spPr>
            <a:xfrm>
              <a:off x="1942472" y="364898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7"/>
            <p:cNvSpPr/>
            <p:nvPr/>
          </p:nvSpPr>
          <p:spPr>
            <a:xfrm>
              <a:off x="1942472" y="364898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18"/>
            <p:cNvSpPr/>
            <p:nvPr/>
          </p:nvSpPr>
          <p:spPr>
            <a:xfrm>
              <a:off x="2660627" y="449432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19"/>
            <p:cNvSpPr/>
            <p:nvPr/>
          </p:nvSpPr>
          <p:spPr>
            <a:xfrm>
              <a:off x="2660627" y="4473385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0"/>
            <p:cNvSpPr/>
            <p:nvPr/>
          </p:nvSpPr>
          <p:spPr>
            <a:xfrm>
              <a:off x="2660627" y="4473385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1"/>
            <p:cNvSpPr/>
            <p:nvPr/>
          </p:nvSpPr>
          <p:spPr>
            <a:xfrm>
              <a:off x="2600355" y="4267541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2"/>
            <p:cNvSpPr/>
            <p:nvPr/>
          </p:nvSpPr>
          <p:spPr>
            <a:xfrm>
              <a:off x="2600355" y="424659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3"/>
            <p:cNvSpPr/>
            <p:nvPr/>
          </p:nvSpPr>
          <p:spPr>
            <a:xfrm>
              <a:off x="2600355" y="424659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4"/>
            <p:cNvSpPr/>
            <p:nvPr/>
          </p:nvSpPr>
          <p:spPr>
            <a:xfrm>
              <a:off x="2572655" y="4612591"/>
              <a:ext cx="179397" cy="7118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5"/>
            <p:cNvSpPr/>
            <p:nvPr/>
          </p:nvSpPr>
          <p:spPr>
            <a:xfrm>
              <a:off x="2666757" y="397282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6"/>
            <p:cNvSpPr/>
            <p:nvPr/>
          </p:nvSpPr>
          <p:spPr>
            <a:xfrm>
              <a:off x="2666757" y="395137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7"/>
            <p:cNvSpPr/>
            <p:nvPr/>
          </p:nvSpPr>
          <p:spPr>
            <a:xfrm>
              <a:off x="2666757" y="395137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28"/>
            <p:cNvSpPr/>
            <p:nvPr/>
          </p:nvSpPr>
          <p:spPr>
            <a:xfrm>
              <a:off x="2886363" y="4668008"/>
              <a:ext cx="235082" cy="5328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29"/>
            <p:cNvSpPr/>
            <p:nvPr/>
          </p:nvSpPr>
          <p:spPr>
            <a:xfrm>
              <a:off x="3631105" y="510470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0"/>
            <p:cNvSpPr/>
            <p:nvPr/>
          </p:nvSpPr>
          <p:spPr>
            <a:xfrm>
              <a:off x="3631105" y="5083254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1"/>
            <p:cNvSpPr/>
            <p:nvPr/>
          </p:nvSpPr>
          <p:spPr>
            <a:xfrm>
              <a:off x="3631105" y="5083254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2"/>
            <p:cNvSpPr/>
            <p:nvPr/>
          </p:nvSpPr>
          <p:spPr>
            <a:xfrm>
              <a:off x="3605565" y="517110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3"/>
            <p:cNvSpPr/>
            <p:nvPr/>
          </p:nvSpPr>
          <p:spPr>
            <a:xfrm>
              <a:off x="3605565" y="517110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4"/>
            <p:cNvSpPr/>
            <p:nvPr/>
          </p:nvSpPr>
          <p:spPr>
            <a:xfrm>
              <a:off x="3605565" y="517110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5"/>
            <p:cNvSpPr/>
            <p:nvPr/>
          </p:nvSpPr>
          <p:spPr>
            <a:xfrm>
              <a:off x="3707721" y="5163446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6"/>
            <p:cNvSpPr/>
            <p:nvPr/>
          </p:nvSpPr>
          <p:spPr>
            <a:xfrm>
              <a:off x="3707721" y="5142504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7"/>
            <p:cNvSpPr/>
            <p:nvPr/>
          </p:nvSpPr>
          <p:spPr>
            <a:xfrm>
              <a:off x="3707721" y="5142504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38"/>
            <p:cNvSpPr/>
            <p:nvPr/>
          </p:nvSpPr>
          <p:spPr>
            <a:xfrm>
              <a:off x="3608631" y="4936148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39"/>
            <p:cNvSpPr/>
            <p:nvPr/>
          </p:nvSpPr>
          <p:spPr>
            <a:xfrm>
              <a:off x="3608631" y="491469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0"/>
            <p:cNvSpPr/>
            <p:nvPr/>
          </p:nvSpPr>
          <p:spPr>
            <a:xfrm>
              <a:off x="3608631" y="491469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1"/>
            <p:cNvSpPr/>
            <p:nvPr/>
          </p:nvSpPr>
          <p:spPr>
            <a:xfrm>
              <a:off x="3678095" y="5079165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2"/>
            <p:cNvSpPr/>
            <p:nvPr/>
          </p:nvSpPr>
          <p:spPr>
            <a:xfrm>
              <a:off x="3678095" y="505771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3"/>
            <p:cNvSpPr/>
            <p:nvPr/>
          </p:nvSpPr>
          <p:spPr>
            <a:xfrm>
              <a:off x="3678095" y="505771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4"/>
            <p:cNvSpPr/>
            <p:nvPr/>
          </p:nvSpPr>
          <p:spPr>
            <a:xfrm>
              <a:off x="3650513" y="513024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5"/>
            <p:cNvSpPr/>
            <p:nvPr/>
          </p:nvSpPr>
          <p:spPr>
            <a:xfrm>
              <a:off x="3650513" y="510879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6"/>
            <p:cNvSpPr/>
            <p:nvPr/>
          </p:nvSpPr>
          <p:spPr>
            <a:xfrm>
              <a:off x="3650513" y="510879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7"/>
            <p:cNvSpPr/>
            <p:nvPr/>
          </p:nvSpPr>
          <p:spPr>
            <a:xfrm>
              <a:off x="3603522" y="5114919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48"/>
            <p:cNvSpPr/>
            <p:nvPr/>
          </p:nvSpPr>
          <p:spPr>
            <a:xfrm>
              <a:off x="3603522" y="509346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49"/>
            <p:cNvSpPr/>
            <p:nvPr/>
          </p:nvSpPr>
          <p:spPr>
            <a:xfrm>
              <a:off x="3603522" y="509346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0"/>
            <p:cNvSpPr/>
            <p:nvPr/>
          </p:nvSpPr>
          <p:spPr>
            <a:xfrm>
              <a:off x="3652556" y="5065885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1"/>
            <p:cNvSpPr/>
            <p:nvPr/>
          </p:nvSpPr>
          <p:spPr>
            <a:xfrm>
              <a:off x="3652556" y="504443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2"/>
            <p:cNvSpPr/>
            <p:nvPr/>
          </p:nvSpPr>
          <p:spPr>
            <a:xfrm>
              <a:off x="3652556" y="504443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3"/>
            <p:cNvSpPr/>
            <p:nvPr/>
          </p:nvSpPr>
          <p:spPr>
            <a:xfrm>
              <a:off x="3616802" y="5248743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4"/>
            <p:cNvSpPr/>
            <p:nvPr/>
          </p:nvSpPr>
          <p:spPr>
            <a:xfrm>
              <a:off x="3616802" y="522729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5"/>
            <p:cNvSpPr/>
            <p:nvPr/>
          </p:nvSpPr>
          <p:spPr>
            <a:xfrm>
              <a:off x="3616802" y="522729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6"/>
            <p:cNvSpPr/>
            <p:nvPr/>
          </p:nvSpPr>
          <p:spPr>
            <a:xfrm>
              <a:off x="3605565" y="517928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7"/>
            <p:cNvSpPr/>
            <p:nvPr/>
          </p:nvSpPr>
          <p:spPr>
            <a:xfrm>
              <a:off x="3605565" y="517928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58"/>
            <p:cNvSpPr/>
            <p:nvPr/>
          </p:nvSpPr>
          <p:spPr>
            <a:xfrm>
              <a:off x="3605565" y="517928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59"/>
            <p:cNvSpPr/>
            <p:nvPr/>
          </p:nvSpPr>
          <p:spPr>
            <a:xfrm>
              <a:off x="3662772" y="5142501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0"/>
            <p:cNvSpPr/>
            <p:nvPr/>
          </p:nvSpPr>
          <p:spPr>
            <a:xfrm>
              <a:off x="3662772" y="5121051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1"/>
            <p:cNvSpPr/>
            <p:nvPr/>
          </p:nvSpPr>
          <p:spPr>
            <a:xfrm>
              <a:off x="3662772" y="5121051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2"/>
            <p:cNvSpPr/>
            <p:nvPr/>
          </p:nvSpPr>
          <p:spPr>
            <a:xfrm>
              <a:off x="3602499" y="515374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3"/>
            <p:cNvSpPr/>
            <p:nvPr/>
          </p:nvSpPr>
          <p:spPr>
            <a:xfrm>
              <a:off x="3602499" y="515374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4"/>
            <p:cNvSpPr/>
            <p:nvPr/>
          </p:nvSpPr>
          <p:spPr>
            <a:xfrm>
              <a:off x="3602499" y="515374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5"/>
            <p:cNvSpPr/>
            <p:nvPr/>
          </p:nvSpPr>
          <p:spPr>
            <a:xfrm>
              <a:off x="3686268" y="521401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6"/>
            <p:cNvSpPr/>
            <p:nvPr/>
          </p:nvSpPr>
          <p:spPr>
            <a:xfrm>
              <a:off x="3686268" y="519256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7"/>
            <p:cNvSpPr/>
            <p:nvPr/>
          </p:nvSpPr>
          <p:spPr>
            <a:xfrm>
              <a:off x="3686268" y="519256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68"/>
            <p:cNvSpPr/>
            <p:nvPr/>
          </p:nvSpPr>
          <p:spPr>
            <a:xfrm>
              <a:off x="3603522" y="5143526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69"/>
            <p:cNvSpPr/>
            <p:nvPr/>
          </p:nvSpPr>
          <p:spPr>
            <a:xfrm>
              <a:off x="3603522" y="5143526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0"/>
            <p:cNvSpPr/>
            <p:nvPr/>
          </p:nvSpPr>
          <p:spPr>
            <a:xfrm>
              <a:off x="3603522" y="5143526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1"/>
            <p:cNvSpPr/>
            <p:nvPr/>
          </p:nvSpPr>
          <p:spPr>
            <a:xfrm>
              <a:off x="1909782" y="419756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2"/>
            <p:cNvSpPr/>
            <p:nvPr/>
          </p:nvSpPr>
          <p:spPr>
            <a:xfrm>
              <a:off x="1909782" y="419756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3"/>
            <p:cNvSpPr/>
            <p:nvPr/>
          </p:nvSpPr>
          <p:spPr>
            <a:xfrm>
              <a:off x="1919998" y="4439672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4"/>
            <p:cNvSpPr/>
            <p:nvPr/>
          </p:nvSpPr>
          <p:spPr>
            <a:xfrm>
              <a:off x="1919998" y="441822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5"/>
            <p:cNvSpPr/>
            <p:nvPr/>
          </p:nvSpPr>
          <p:spPr>
            <a:xfrm>
              <a:off x="1919998" y="441822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6"/>
            <p:cNvSpPr/>
            <p:nvPr/>
          </p:nvSpPr>
          <p:spPr>
            <a:xfrm>
              <a:off x="1912847" y="421084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7"/>
            <p:cNvSpPr/>
            <p:nvPr/>
          </p:nvSpPr>
          <p:spPr>
            <a:xfrm>
              <a:off x="1912847" y="421084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78"/>
            <p:cNvSpPr/>
            <p:nvPr/>
          </p:nvSpPr>
          <p:spPr>
            <a:xfrm>
              <a:off x="1892416" y="418632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79"/>
            <p:cNvSpPr/>
            <p:nvPr/>
          </p:nvSpPr>
          <p:spPr>
            <a:xfrm>
              <a:off x="1892416" y="418632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0"/>
            <p:cNvSpPr/>
            <p:nvPr/>
          </p:nvSpPr>
          <p:spPr>
            <a:xfrm>
              <a:off x="1932256" y="4156193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1"/>
            <p:cNvSpPr/>
            <p:nvPr/>
          </p:nvSpPr>
          <p:spPr>
            <a:xfrm>
              <a:off x="1932256" y="4135250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2"/>
            <p:cNvSpPr/>
            <p:nvPr/>
          </p:nvSpPr>
          <p:spPr>
            <a:xfrm>
              <a:off x="1932256" y="4135250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3"/>
            <p:cNvSpPr/>
            <p:nvPr/>
          </p:nvSpPr>
          <p:spPr>
            <a:xfrm>
              <a:off x="2083447" y="363162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4"/>
            <p:cNvSpPr/>
            <p:nvPr/>
          </p:nvSpPr>
          <p:spPr>
            <a:xfrm>
              <a:off x="2083447" y="361017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5"/>
            <p:cNvSpPr/>
            <p:nvPr/>
          </p:nvSpPr>
          <p:spPr>
            <a:xfrm>
              <a:off x="2083447" y="361017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6"/>
            <p:cNvSpPr/>
            <p:nvPr/>
          </p:nvSpPr>
          <p:spPr>
            <a:xfrm>
              <a:off x="2101836" y="443916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7"/>
            <p:cNvSpPr/>
            <p:nvPr/>
          </p:nvSpPr>
          <p:spPr>
            <a:xfrm>
              <a:off x="2101836" y="441822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88"/>
            <p:cNvSpPr/>
            <p:nvPr/>
          </p:nvSpPr>
          <p:spPr>
            <a:xfrm>
              <a:off x="2101836" y="441822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89"/>
            <p:cNvSpPr/>
            <p:nvPr/>
          </p:nvSpPr>
          <p:spPr>
            <a:xfrm>
              <a:off x="2066080" y="4222081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41884"/>
                  </a:moveTo>
                  <a:lnTo>
                    <a:pt x="43929" y="41884"/>
                  </a:lnTo>
                  <a:lnTo>
                    <a:pt x="43929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0"/>
            <p:cNvSpPr/>
            <p:nvPr/>
          </p:nvSpPr>
          <p:spPr>
            <a:xfrm>
              <a:off x="2066080" y="4222083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1"/>
            <p:cNvSpPr/>
            <p:nvPr/>
          </p:nvSpPr>
          <p:spPr>
            <a:xfrm>
              <a:off x="2066080" y="4222083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2"/>
            <p:cNvSpPr/>
            <p:nvPr/>
          </p:nvSpPr>
          <p:spPr>
            <a:xfrm>
              <a:off x="2093663" y="4118903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3"/>
            <p:cNvSpPr/>
            <p:nvPr/>
          </p:nvSpPr>
          <p:spPr>
            <a:xfrm>
              <a:off x="2093663" y="409745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4"/>
            <p:cNvSpPr/>
            <p:nvPr/>
          </p:nvSpPr>
          <p:spPr>
            <a:xfrm>
              <a:off x="2093663" y="409745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5"/>
            <p:cNvSpPr/>
            <p:nvPr/>
          </p:nvSpPr>
          <p:spPr>
            <a:xfrm>
              <a:off x="2066080" y="370925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6"/>
            <p:cNvSpPr/>
            <p:nvPr/>
          </p:nvSpPr>
          <p:spPr>
            <a:xfrm>
              <a:off x="2066080" y="368780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7"/>
            <p:cNvSpPr/>
            <p:nvPr/>
          </p:nvSpPr>
          <p:spPr>
            <a:xfrm>
              <a:off x="2066080" y="368780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298"/>
            <p:cNvSpPr/>
            <p:nvPr/>
          </p:nvSpPr>
          <p:spPr>
            <a:xfrm>
              <a:off x="2084468" y="4667991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299"/>
            <p:cNvSpPr/>
            <p:nvPr/>
          </p:nvSpPr>
          <p:spPr>
            <a:xfrm>
              <a:off x="2084468" y="464704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0"/>
            <p:cNvSpPr/>
            <p:nvPr/>
          </p:nvSpPr>
          <p:spPr>
            <a:xfrm>
              <a:off x="2084468" y="464704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1"/>
            <p:cNvSpPr/>
            <p:nvPr/>
          </p:nvSpPr>
          <p:spPr>
            <a:xfrm>
              <a:off x="2093663" y="4816626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2"/>
            <p:cNvSpPr/>
            <p:nvPr/>
          </p:nvSpPr>
          <p:spPr>
            <a:xfrm>
              <a:off x="2093663" y="479517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3"/>
            <p:cNvSpPr/>
            <p:nvPr/>
          </p:nvSpPr>
          <p:spPr>
            <a:xfrm>
              <a:off x="2093663" y="479517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4"/>
            <p:cNvSpPr/>
            <p:nvPr/>
          </p:nvSpPr>
          <p:spPr>
            <a:xfrm>
              <a:off x="2067102" y="468229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5"/>
            <p:cNvSpPr/>
            <p:nvPr/>
          </p:nvSpPr>
          <p:spPr>
            <a:xfrm>
              <a:off x="2067102" y="466135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6"/>
            <p:cNvSpPr/>
            <p:nvPr/>
          </p:nvSpPr>
          <p:spPr>
            <a:xfrm>
              <a:off x="2067102" y="466135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7"/>
            <p:cNvSpPr/>
            <p:nvPr/>
          </p:nvSpPr>
          <p:spPr>
            <a:xfrm>
              <a:off x="2076296" y="431708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08"/>
            <p:cNvSpPr/>
            <p:nvPr/>
          </p:nvSpPr>
          <p:spPr>
            <a:xfrm>
              <a:off x="2076296" y="431708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09"/>
            <p:cNvSpPr/>
            <p:nvPr/>
          </p:nvSpPr>
          <p:spPr>
            <a:xfrm>
              <a:off x="2076296" y="431708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0"/>
            <p:cNvSpPr/>
            <p:nvPr/>
          </p:nvSpPr>
          <p:spPr>
            <a:xfrm>
              <a:off x="2079360" y="447134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1"/>
            <p:cNvSpPr/>
            <p:nvPr/>
          </p:nvSpPr>
          <p:spPr>
            <a:xfrm>
              <a:off x="2079360" y="444988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2"/>
            <p:cNvSpPr/>
            <p:nvPr/>
          </p:nvSpPr>
          <p:spPr>
            <a:xfrm>
              <a:off x="2079360" y="444988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3"/>
            <p:cNvSpPr/>
            <p:nvPr/>
          </p:nvSpPr>
          <p:spPr>
            <a:xfrm>
              <a:off x="2061994" y="419654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4"/>
            <p:cNvSpPr/>
            <p:nvPr/>
          </p:nvSpPr>
          <p:spPr>
            <a:xfrm>
              <a:off x="2061994" y="419654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5"/>
            <p:cNvSpPr/>
            <p:nvPr/>
          </p:nvSpPr>
          <p:spPr>
            <a:xfrm>
              <a:off x="2061994" y="419654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6"/>
            <p:cNvSpPr/>
            <p:nvPr/>
          </p:nvSpPr>
          <p:spPr>
            <a:xfrm>
              <a:off x="2075275" y="4333433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7"/>
            <p:cNvSpPr/>
            <p:nvPr/>
          </p:nvSpPr>
          <p:spPr>
            <a:xfrm>
              <a:off x="2075275" y="4333433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18"/>
            <p:cNvSpPr/>
            <p:nvPr/>
          </p:nvSpPr>
          <p:spPr>
            <a:xfrm>
              <a:off x="2075275" y="4333433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19"/>
            <p:cNvSpPr/>
            <p:nvPr/>
          </p:nvSpPr>
          <p:spPr>
            <a:xfrm>
              <a:off x="2073231" y="4011132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0"/>
            <p:cNvSpPr/>
            <p:nvPr/>
          </p:nvSpPr>
          <p:spPr>
            <a:xfrm>
              <a:off x="2073231" y="3990190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1"/>
            <p:cNvSpPr/>
            <p:nvPr/>
          </p:nvSpPr>
          <p:spPr>
            <a:xfrm>
              <a:off x="2073231" y="3990190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2"/>
            <p:cNvSpPr/>
            <p:nvPr/>
          </p:nvSpPr>
          <p:spPr>
            <a:xfrm>
              <a:off x="1865854" y="459546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3"/>
            <p:cNvSpPr/>
            <p:nvPr/>
          </p:nvSpPr>
          <p:spPr>
            <a:xfrm>
              <a:off x="1865854" y="4574520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4"/>
            <p:cNvSpPr/>
            <p:nvPr/>
          </p:nvSpPr>
          <p:spPr>
            <a:xfrm>
              <a:off x="1865854" y="4574520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5"/>
            <p:cNvSpPr/>
            <p:nvPr/>
          </p:nvSpPr>
          <p:spPr>
            <a:xfrm>
              <a:off x="1843380" y="432066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6"/>
            <p:cNvSpPr/>
            <p:nvPr/>
          </p:nvSpPr>
          <p:spPr>
            <a:xfrm>
              <a:off x="1843380" y="429972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7"/>
            <p:cNvSpPr/>
            <p:nvPr/>
          </p:nvSpPr>
          <p:spPr>
            <a:xfrm>
              <a:off x="1843380" y="429972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28"/>
            <p:cNvSpPr/>
            <p:nvPr/>
          </p:nvSpPr>
          <p:spPr>
            <a:xfrm>
              <a:off x="1893437" y="4101537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29"/>
            <p:cNvSpPr/>
            <p:nvPr/>
          </p:nvSpPr>
          <p:spPr>
            <a:xfrm>
              <a:off x="1893437" y="408008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0"/>
            <p:cNvSpPr/>
            <p:nvPr/>
          </p:nvSpPr>
          <p:spPr>
            <a:xfrm>
              <a:off x="1893437" y="408008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1"/>
            <p:cNvSpPr/>
            <p:nvPr/>
          </p:nvSpPr>
          <p:spPr>
            <a:xfrm>
              <a:off x="1878114" y="418121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2"/>
            <p:cNvSpPr/>
            <p:nvPr/>
          </p:nvSpPr>
          <p:spPr>
            <a:xfrm>
              <a:off x="1878114" y="418121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3"/>
            <p:cNvSpPr/>
            <p:nvPr/>
          </p:nvSpPr>
          <p:spPr>
            <a:xfrm>
              <a:off x="1910803" y="3992231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4"/>
            <p:cNvSpPr/>
            <p:nvPr/>
          </p:nvSpPr>
          <p:spPr>
            <a:xfrm>
              <a:off x="1910803" y="397078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5"/>
            <p:cNvSpPr/>
            <p:nvPr/>
          </p:nvSpPr>
          <p:spPr>
            <a:xfrm>
              <a:off x="1910803" y="397078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6"/>
            <p:cNvSpPr/>
            <p:nvPr/>
          </p:nvSpPr>
          <p:spPr>
            <a:xfrm>
              <a:off x="1590034" y="2851152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7"/>
            <p:cNvSpPr/>
            <p:nvPr/>
          </p:nvSpPr>
          <p:spPr>
            <a:xfrm>
              <a:off x="1590034" y="282970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38"/>
            <p:cNvSpPr/>
            <p:nvPr/>
          </p:nvSpPr>
          <p:spPr>
            <a:xfrm>
              <a:off x="1590034" y="282970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39"/>
            <p:cNvSpPr/>
            <p:nvPr/>
          </p:nvSpPr>
          <p:spPr>
            <a:xfrm>
              <a:off x="1556323" y="321789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0"/>
            <p:cNvSpPr/>
            <p:nvPr/>
          </p:nvSpPr>
          <p:spPr>
            <a:xfrm>
              <a:off x="1556323" y="3196440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80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1"/>
            <p:cNvSpPr/>
            <p:nvPr/>
          </p:nvSpPr>
          <p:spPr>
            <a:xfrm>
              <a:off x="1556323" y="3196440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80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2"/>
            <p:cNvSpPr/>
            <p:nvPr/>
          </p:nvSpPr>
          <p:spPr>
            <a:xfrm>
              <a:off x="1568583" y="354683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3"/>
            <p:cNvSpPr/>
            <p:nvPr/>
          </p:nvSpPr>
          <p:spPr>
            <a:xfrm>
              <a:off x="1568583" y="3525381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4"/>
            <p:cNvSpPr/>
            <p:nvPr/>
          </p:nvSpPr>
          <p:spPr>
            <a:xfrm>
              <a:off x="1568583" y="3525381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5"/>
            <p:cNvSpPr/>
            <p:nvPr/>
          </p:nvSpPr>
          <p:spPr>
            <a:xfrm>
              <a:off x="1575733" y="363570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6"/>
            <p:cNvSpPr/>
            <p:nvPr/>
          </p:nvSpPr>
          <p:spPr>
            <a:xfrm>
              <a:off x="1575733" y="363570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7"/>
            <p:cNvSpPr/>
            <p:nvPr/>
          </p:nvSpPr>
          <p:spPr>
            <a:xfrm>
              <a:off x="1575733" y="363570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48"/>
            <p:cNvSpPr/>
            <p:nvPr/>
          </p:nvSpPr>
          <p:spPr>
            <a:xfrm>
              <a:off x="1579820" y="359893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42900"/>
                  </a:moveTo>
                  <a:lnTo>
                    <a:pt x="43929" y="42900"/>
                  </a:lnTo>
                  <a:lnTo>
                    <a:pt x="43929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49"/>
            <p:cNvSpPr/>
            <p:nvPr/>
          </p:nvSpPr>
          <p:spPr>
            <a:xfrm>
              <a:off x="1579820" y="359893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0"/>
            <p:cNvSpPr/>
            <p:nvPr/>
          </p:nvSpPr>
          <p:spPr>
            <a:xfrm>
              <a:off x="1579820" y="359893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1"/>
            <p:cNvSpPr/>
            <p:nvPr/>
          </p:nvSpPr>
          <p:spPr>
            <a:xfrm>
              <a:off x="1601273" y="399836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2"/>
            <p:cNvSpPr/>
            <p:nvPr/>
          </p:nvSpPr>
          <p:spPr>
            <a:xfrm>
              <a:off x="1601273" y="397690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3"/>
            <p:cNvSpPr/>
            <p:nvPr/>
          </p:nvSpPr>
          <p:spPr>
            <a:xfrm>
              <a:off x="1601273" y="397690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4"/>
            <p:cNvSpPr/>
            <p:nvPr/>
          </p:nvSpPr>
          <p:spPr>
            <a:xfrm>
              <a:off x="1555302" y="4140356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5"/>
            <p:cNvSpPr/>
            <p:nvPr/>
          </p:nvSpPr>
          <p:spPr>
            <a:xfrm>
              <a:off x="1555302" y="4118905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6"/>
            <p:cNvSpPr/>
            <p:nvPr/>
          </p:nvSpPr>
          <p:spPr>
            <a:xfrm>
              <a:off x="1555301" y="4118905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7"/>
            <p:cNvSpPr/>
            <p:nvPr/>
          </p:nvSpPr>
          <p:spPr>
            <a:xfrm>
              <a:off x="1589013" y="416130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58"/>
            <p:cNvSpPr/>
            <p:nvPr/>
          </p:nvSpPr>
          <p:spPr>
            <a:xfrm>
              <a:off x="1589013" y="4140358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59"/>
            <p:cNvSpPr/>
            <p:nvPr/>
          </p:nvSpPr>
          <p:spPr>
            <a:xfrm>
              <a:off x="1589013" y="4140358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0"/>
            <p:cNvSpPr/>
            <p:nvPr/>
          </p:nvSpPr>
          <p:spPr>
            <a:xfrm>
              <a:off x="1625790" y="2861367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1"/>
            <p:cNvSpPr/>
            <p:nvPr/>
          </p:nvSpPr>
          <p:spPr>
            <a:xfrm>
              <a:off x="1625790" y="283991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2"/>
            <p:cNvSpPr/>
            <p:nvPr/>
          </p:nvSpPr>
          <p:spPr>
            <a:xfrm>
              <a:off x="1625790" y="283991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3"/>
            <p:cNvSpPr/>
            <p:nvPr/>
          </p:nvSpPr>
          <p:spPr>
            <a:xfrm>
              <a:off x="1612508" y="287158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4"/>
            <p:cNvSpPr/>
            <p:nvPr/>
          </p:nvSpPr>
          <p:spPr>
            <a:xfrm>
              <a:off x="1612508" y="285013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5"/>
            <p:cNvSpPr/>
            <p:nvPr/>
          </p:nvSpPr>
          <p:spPr>
            <a:xfrm>
              <a:off x="1612508" y="285013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6"/>
            <p:cNvSpPr/>
            <p:nvPr/>
          </p:nvSpPr>
          <p:spPr>
            <a:xfrm>
              <a:off x="1565517" y="4722643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7"/>
            <p:cNvSpPr/>
            <p:nvPr/>
          </p:nvSpPr>
          <p:spPr>
            <a:xfrm>
              <a:off x="1565517" y="470119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68"/>
            <p:cNvSpPr/>
            <p:nvPr/>
          </p:nvSpPr>
          <p:spPr>
            <a:xfrm>
              <a:off x="1565517" y="470119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69"/>
            <p:cNvSpPr/>
            <p:nvPr/>
          </p:nvSpPr>
          <p:spPr>
            <a:xfrm>
              <a:off x="1568583" y="3247007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0"/>
            <p:cNvSpPr/>
            <p:nvPr/>
          </p:nvSpPr>
          <p:spPr>
            <a:xfrm>
              <a:off x="1568583" y="322606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1"/>
            <p:cNvSpPr/>
            <p:nvPr/>
          </p:nvSpPr>
          <p:spPr>
            <a:xfrm>
              <a:off x="1568583" y="322606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2"/>
            <p:cNvSpPr/>
            <p:nvPr/>
          </p:nvSpPr>
          <p:spPr>
            <a:xfrm>
              <a:off x="1553259" y="364388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41884"/>
                  </a:moveTo>
                  <a:lnTo>
                    <a:pt x="43929" y="41884"/>
                  </a:lnTo>
                  <a:lnTo>
                    <a:pt x="43929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3"/>
            <p:cNvSpPr/>
            <p:nvPr/>
          </p:nvSpPr>
          <p:spPr>
            <a:xfrm>
              <a:off x="1553259" y="364388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4"/>
            <p:cNvSpPr/>
            <p:nvPr/>
          </p:nvSpPr>
          <p:spPr>
            <a:xfrm>
              <a:off x="1553259" y="364388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5"/>
            <p:cNvSpPr/>
            <p:nvPr/>
          </p:nvSpPr>
          <p:spPr>
            <a:xfrm>
              <a:off x="1546108" y="363264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6"/>
            <p:cNvSpPr/>
            <p:nvPr/>
          </p:nvSpPr>
          <p:spPr>
            <a:xfrm>
              <a:off x="1546108" y="363264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7"/>
            <p:cNvSpPr/>
            <p:nvPr/>
          </p:nvSpPr>
          <p:spPr>
            <a:xfrm>
              <a:off x="1546108" y="363264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78"/>
            <p:cNvSpPr/>
            <p:nvPr/>
          </p:nvSpPr>
          <p:spPr>
            <a:xfrm>
              <a:off x="1602294" y="384308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79"/>
            <p:cNvSpPr/>
            <p:nvPr/>
          </p:nvSpPr>
          <p:spPr>
            <a:xfrm>
              <a:off x="1602294" y="384308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0"/>
            <p:cNvSpPr/>
            <p:nvPr/>
          </p:nvSpPr>
          <p:spPr>
            <a:xfrm>
              <a:off x="1602294" y="384308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1"/>
            <p:cNvSpPr/>
            <p:nvPr/>
          </p:nvSpPr>
          <p:spPr>
            <a:xfrm>
              <a:off x="1612508" y="388701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2"/>
            <p:cNvSpPr/>
            <p:nvPr/>
          </p:nvSpPr>
          <p:spPr>
            <a:xfrm>
              <a:off x="1612508" y="388701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3"/>
            <p:cNvSpPr/>
            <p:nvPr/>
          </p:nvSpPr>
          <p:spPr>
            <a:xfrm>
              <a:off x="1612508" y="388701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4"/>
            <p:cNvSpPr/>
            <p:nvPr/>
          </p:nvSpPr>
          <p:spPr>
            <a:xfrm>
              <a:off x="1577775" y="400806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5"/>
            <p:cNvSpPr/>
            <p:nvPr/>
          </p:nvSpPr>
          <p:spPr>
            <a:xfrm>
              <a:off x="1577775" y="3987125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6"/>
            <p:cNvSpPr/>
            <p:nvPr/>
          </p:nvSpPr>
          <p:spPr>
            <a:xfrm>
              <a:off x="1577775" y="3987125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7"/>
            <p:cNvSpPr/>
            <p:nvPr/>
          </p:nvSpPr>
          <p:spPr>
            <a:xfrm>
              <a:off x="1560409" y="3809372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88"/>
            <p:cNvSpPr/>
            <p:nvPr/>
          </p:nvSpPr>
          <p:spPr>
            <a:xfrm>
              <a:off x="1560409" y="378792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89"/>
            <p:cNvSpPr/>
            <p:nvPr/>
          </p:nvSpPr>
          <p:spPr>
            <a:xfrm>
              <a:off x="1560409" y="378792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0"/>
            <p:cNvSpPr/>
            <p:nvPr/>
          </p:nvSpPr>
          <p:spPr>
            <a:xfrm>
              <a:off x="1957797" y="3836958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79"/>
                  </a:lnTo>
                  <a:lnTo>
                    <a:pt x="7874" y="7735"/>
                  </a:lnTo>
                  <a:lnTo>
                    <a:pt x="2107" y="16100"/>
                  </a:lnTo>
                  <a:lnTo>
                    <a:pt x="0" y="26301"/>
                  </a:lnTo>
                  <a:lnTo>
                    <a:pt x="2107" y="36804"/>
                  </a:lnTo>
                  <a:lnTo>
                    <a:pt x="7874" y="45323"/>
                  </a:lnTo>
                  <a:lnTo>
                    <a:pt x="16469" y="51036"/>
                  </a:lnTo>
                  <a:lnTo>
                    <a:pt x="27063" y="53124"/>
                  </a:lnTo>
                  <a:lnTo>
                    <a:pt x="37664" y="51036"/>
                  </a:lnTo>
                  <a:lnTo>
                    <a:pt x="46264" y="45323"/>
                  </a:lnTo>
                  <a:lnTo>
                    <a:pt x="52032" y="36804"/>
                  </a:lnTo>
                  <a:lnTo>
                    <a:pt x="54140" y="26301"/>
                  </a:lnTo>
                  <a:lnTo>
                    <a:pt x="52032" y="16100"/>
                  </a:lnTo>
                  <a:lnTo>
                    <a:pt x="46264" y="7735"/>
                  </a:lnTo>
                  <a:lnTo>
                    <a:pt x="37664" y="2079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1"/>
            <p:cNvSpPr/>
            <p:nvPr/>
          </p:nvSpPr>
          <p:spPr>
            <a:xfrm>
              <a:off x="1957797" y="3836958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2032" y="36804"/>
                  </a:lnTo>
                  <a:lnTo>
                    <a:pt x="46264" y="45323"/>
                  </a:lnTo>
                  <a:lnTo>
                    <a:pt x="37664" y="51036"/>
                  </a:lnTo>
                  <a:lnTo>
                    <a:pt x="27063" y="53124"/>
                  </a:lnTo>
                  <a:lnTo>
                    <a:pt x="16469" y="51036"/>
                  </a:lnTo>
                  <a:lnTo>
                    <a:pt x="7874" y="45323"/>
                  </a:lnTo>
                  <a:lnTo>
                    <a:pt x="2107" y="36804"/>
                  </a:lnTo>
                  <a:lnTo>
                    <a:pt x="0" y="26301"/>
                  </a:lnTo>
                  <a:lnTo>
                    <a:pt x="2107" y="16100"/>
                  </a:lnTo>
                  <a:lnTo>
                    <a:pt x="7874" y="7735"/>
                  </a:lnTo>
                  <a:lnTo>
                    <a:pt x="16469" y="2079"/>
                  </a:lnTo>
                  <a:lnTo>
                    <a:pt x="27063" y="0"/>
                  </a:lnTo>
                  <a:lnTo>
                    <a:pt x="37664" y="2079"/>
                  </a:lnTo>
                  <a:lnTo>
                    <a:pt x="46264" y="7735"/>
                  </a:lnTo>
                  <a:lnTo>
                    <a:pt x="52032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2"/>
            <p:cNvSpPr/>
            <p:nvPr/>
          </p:nvSpPr>
          <p:spPr>
            <a:xfrm>
              <a:off x="1930210" y="4113800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804"/>
                  </a:lnTo>
                  <a:lnTo>
                    <a:pt x="7726" y="45323"/>
                  </a:lnTo>
                  <a:lnTo>
                    <a:pt x="16164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3"/>
            <p:cNvSpPr/>
            <p:nvPr/>
          </p:nvSpPr>
          <p:spPr>
            <a:xfrm>
              <a:off x="1930210" y="4113800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164" y="51036"/>
                  </a:lnTo>
                  <a:lnTo>
                    <a:pt x="7726" y="45323"/>
                  </a:lnTo>
                  <a:lnTo>
                    <a:pt x="2067" y="3680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4"/>
            <p:cNvSpPr/>
            <p:nvPr/>
          </p:nvSpPr>
          <p:spPr>
            <a:xfrm>
              <a:off x="1934302" y="4090299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87"/>
                  </a:lnTo>
                  <a:lnTo>
                    <a:pt x="7989" y="7800"/>
                  </a:lnTo>
                  <a:lnTo>
                    <a:pt x="2158" y="16319"/>
                  </a:lnTo>
                  <a:lnTo>
                    <a:pt x="0" y="26822"/>
                  </a:lnTo>
                  <a:lnTo>
                    <a:pt x="2158" y="37023"/>
                  </a:lnTo>
                  <a:lnTo>
                    <a:pt x="7989" y="45388"/>
                  </a:lnTo>
                  <a:lnTo>
                    <a:pt x="16528" y="51045"/>
                  </a:lnTo>
                  <a:lnTo>
                    <a:pt x="26809" y="53124"/>
                  </a:lnTo>
                  <a:lnTo>
                    <a:pt x="37391" y="51045"/>
                  </a:lnTo>
                  <a:lnTo>
                    <a:pt x="46085" y="45388"/>
                  </a:lnTo>
                  <a:lnTo>
                    <a:pt x="51973" y="37023"/>
                  </a:lnTo>
                  <a:lnTo>
                    <a:pt x="54140" y="26822"/>
                  </a:lnTo>
                  <a:lnTo>
                    <a:pt x="51973" y="16319"/>
                  </a:lnTo>
                  <a:lnTo>
                    <a:pt x="46085" y="7800"/>
                  </a:lnTo>
                  <a:lnTo>
                    <a:pt x="37391" y="2087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5"/>
            <p:cNvSpPr/>
            <p:nvPr/>
          </p:nvSpPr>
          <p:spPr>
            <a:xfrm>
              <a:off x="1934302" y="4090299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73" y="37023"/>
                  </a:lnTo>
                  <a:lnTo>
                    <a:pt x="46085" y="45388"/>
                  </a:lnTo>
                  <a:lnTo>
                    <a:pt x="37391" y="51045"/>
                  </a:lnTo>
                  <a:lnTo>
                    <a:pt x="26809" y="53124"/>
                  </a:lnTo>
                  <a:lnTo>
                    <a:pt x="16528" y="51045"/>
                  </a:lnTo>
                  <a:lnTo>
                    <a:pt x="7989" y="45388"/>
                  </a:lnTo>
                  <a:lnTo>
                    <a:pt x="2158" y="37023"/>
                  </a:lnTo>
                  <a:lnTo>
                    <a:pt x="0" y="26822"/>
                  </a:lnTo>
                  <a:lnTo>
                    <a:pt x="2158" y="16319"/>
                  </a:lnTo>
                  <a:lnTo>
                    <a:pt x="7989" y="7800"/>
                  </a:lnTo>
                  <a:lnTo>
                    <a:pt x="16528" y="2087"/>
                  </a:lnTo>
                  <a:lnTo>
                    <a:pt x="26809" y="0"/>
                  </a:lnTo>
                  <a:lnTo>
                    <a:pt x="37391" y="2087"/>
                  </a:lnTo>
                  <a:lnTo>
                    <a:pt x="46085" y="7800"/>
                  </a:lnTo>
                  <a:lnTo>
                    <a:pt x="51973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6"/>
            <p:cNvSpPr/>
            <p:nvPr/>
          </p:nvSpPr>
          <p:spPr>
            <a:xfrm>
              <a:off x="1951668" y="443660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87"/>
                  </a:lnTo>
                  <a:lnTo>
                    <a:pt x="7874" y="7800"/>
                  </a:lnTo>
                  <a:lnTo>
                    <a:pt x="2107" y="16319"/>
                  </a:lnTo>
                  <a:lnTo>
                    <a:pt x="0" y="26822"/>
                  </a:lnTo>
                  <a:lnTo>
                    <a:pt x="2107" y="37023"/>
                  </a:lnTo>
                  <a:lnTo>
                    <a:pt x="7874" y="45388"/>
                  </a:lnTo>
                  <a:lnTo>
                    <a:pt x="16469" y="51045"/>
                  </a:lnTo>
                  <a:lnTo>
                    <a:pt x="27063" y="53124"/>
                  </a:lnTo>
                  <a:lnTo>
                    <a:pt x="37664" y="51045"/>
                  </a:lnTo>
                  <a:lnTo>
                    <a:pt x="46264" y="45388"/>
                  </a:lnTo>
                  <a:lnTo>
                    <a:pt x="52032" y="37023"/>
                  </a:lnTo>
                  <a:lnTo>
                    <a:pt x="54140" y="26822"/>
                  </a:lnTo>
                  <a:lnTo>
                    <a:pt x="52032" y="16319"/>
                  </a:lnTo>
                  <a:lnTo>
                    <a:pt x="46264" y="7800"/>
                  </a:lnTo>
                  <a:lnTo>
                    <a:pt x="37664" y="2087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7"/>
            <p:cNvSpPr/>
            <p:nvPr/>
          </p:nvSpPr>
          <p:spPr>
            <a:xfrm>
              <a:off x="1951668" y="443660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2032" y="37023"/>
                  </a:lnTo>
                  <a:lnTo>
                    <a:pt x="46264" y="45388"/>
                  </a:lnTo>
                  <a:lnTo>
                    <a:pt x="37664" y="51045"/>
                  </a:lnTo>
                  <a:lnTo>
                    <a:pt x="27063" y="53124"/>
                  </a:lnTo>
                  <a:lnTo>
                    <a:pt x="16469" y="51045"/>
                  </a:lnTo>
                  <a:lnTo>
                    <a:pt x="7874" y="45388"/>
                  </a:lnTo>
                  <a:lnTo>
                    <a:pt x="2107" y="37023"/>
                  </a:lnTo>
                  <a:lnTo>
                    <a:pt x="0" y="26822"/>
                  </a:lnTo>
                  <a:lnTo>
                    <a:pt x="2107" y="16319"/>
                  </a:lnTo>
                  <a:lnTo>
                    <a:pt x="7874" y="7800"/>
                  </a:lnTo>
                  <a:lnTo>
                    <a:pt x="16469" y="2087"/>
                  </a:lnTo>
                  <a:lnTo>
                    <a:pt x="27063" y="0"/>
                  </a:lnTo>
                  <a:lnTo>
                    <a:pt x="37664" y="2087"/>
                  </a:lnTo>
                  <a:lnTo>
                    <a:pt x="46264" y="7800"/>
                  </a:lnTo>
                  <a:lnTo>
                    <a:pt x="52032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398"/>
            <p:cNvSpPr/>
            <p:nvPr/>
          </p:nvSpPr>
          <p:spPr>
            <a:xfrm>
              <a:off x="1941446" y="434058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804"/>
                  </a:lnTo>
                  <a:lnTo>
                    <a:pt x="7726" y="45323"/>
                  </a:lnTo>
                  <a:lnTo>
                    <a:pt x="16164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399"/>
            <p:cNvSpPr/>
            <p:nvPr/>
          </p:nvSpPr>
          <p:spPr>
            <a:xfrm>
              <a:off x="1941446" y="434058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164" y="51036"/>
                  </a:lnTo>
                  <a:lnTo>
                    <a:pt x="7726" y="45323"/>
                  </a:lnTo>
                  <a:lnTo>
                    <a:pt x="2067" y="3680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0"/>
            <p:cNvSpPr/>
            <p:nvPr/>
          </p:nvSpPr>
          <p:spPr>
            <a:xfrm>
              <a:off x="1945533" y="457962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1"/>
            <p:cNvSpPr/>
            <p:nvPr/>
          </p:nvSpPr>
          <p:spPr>
            <a:xfrm>
              <a:off x="1945533" y="457962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2"/>
            <p:cNvSpPr/>
            <p:nvPr/>
          </p:nvSpPr>
          <p:spPr>
            <a:xfrm>
              <a:off x="1930210" y="4554092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26568" y="0"/>
                  </a:moveTo>
                  <a:lnTo>
                    <a:pt x="16164" y="2038"/>
                  </a:lnTo>
                  <a:lnTo>
                    <a:pt x="7726" y="7586"/>
                  </a:lnTo>
                  <a:lnTo>
                    <a:pt x="2067" y="15789"/>
                  </a:lnTo>
                  <a:lnTo>
                    <a:pt x="0" y="25793"/>
                  </a:lnTo>
                  <a:lnTo>
                    <a:pt x="2067" y="36091"/>
                  </a:lnTo>
                  <a:lnTo>
                    <a:pt x="7726" y="44445"/>
                  </a:lnTo>
                  <a:lnTo>
                    <a:pt x="16164" y="50048"/>
                  </a:lnTo>
                  <a:lnTo>
                    <a:pt x="26568" y="52095"/>
                  </a:lnTo>
                  <a:lnTo>
                    <a:pt x="36964" y="50048"/>
                  </a:lnTo>
                  <a:lnTo>
                    <a:pt x="45399" y="44445"/>
                  </a:lnTo>
                  <a:lnTo>
                    <a:pt x="51057" y="36091"/>
                  </a:lnTo>
                  <a:lnTo>
                    <a:pt x="53124" y="25793"/>
                  </a:lnTo>
                  <a:lnTo>
                    <a:pt x="51057" y="15789"/>
                  </a:lnTo>
                  <a:lnTo>
                    <a:pt x="45399" y="7586"/>
                  </a:lnTo>
                  <a:lnTo>
                    <a:pt x="36964" y="2038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3"/>
            <p:cNvSpPr/>
            <p:nvPr/>
          </p:nvSpPr>
          <p:spPr>
            <a:xfrm>
              <a:off x="1930210" y="4554092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53124" y="25793"/>
                  </a:moveTo>
                  <a:lnTo>
                    <a:pt x="51057" y="36091"/>
                  </a:lnTo>
                  <a:lnTo>
                    <a:pt x="45399" y="44445"/>
                  </a:lnTo>
                  <a:lnTo>
                    <a:pt x="36964" y="50048"/>
                  </a:lnTo>
                  <a:lnTo>
                    <a:pt x="26568" y="52095"/>
                  </a:lnTo>
                  <a:lnTo>
                    <a:pt x="16164" y="50048"/>
                  </a:lnTo>
                  <a:lnTo>
                    <a:pt x="7726" y="44445"/>
                  </a:lnTo>
                  <a:lnTo>
                    <a:pt x="2067" y="36091"/>
                  </a:lnTo>
                  <a:lnTo>
                    <a:pt x="0" y="25793"/>
                  </a:lnTo>
                  <a:lnTo>
                    <a:pt x="2067" y="15789"/>
                  </a:lnTo>
                  <a:lnTo>
                    <a:pt x="7726" y="7586"/>
                  </a:lnTo>
                  <a:lnTo>
                    <a:pt x="16164" y="2038"/>
                  </a:lnTo>
                  <a:lnTo>
                    <a:pt x="26568" y="0"/>
                  </a:lnTo>
                  <a:lnTo>
                    <a:pt x="36964" y="2038"/>
                  </a:lnTo>
                  <a:lnTo>
                    <a:pt x="45399" y="7586"/>
                  </a:lnTo>
                  <a:lnTo>
                    <a:pt x="51057" y="15789"/>
                  </a:lnTo>
                  <a:lnTo>
                    <a:pt x="53124" y="2579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4"/>
            <p:cNvSpPr/>
            <p:nvPr/>
          </p:nvSpPr>
          <p:spPr>
            <a:xfrm>
              <a:off x="1927146" y="4794156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804"/>
                  </a:lnTo>
                  <a:lnTo>
                    <a:pt x="7726" y="45323"/>
                  </a:lnTo>
                  <a:lnTo>
                    <a:pt x="16164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5"/>
            <p:cNvSpPr/>
            <p:nvPr/>
          </p:nvSpPr>
          <p:spPr>
            <a:xfrm>
              <a:off x="1927146" y="4794156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164" y="51036"/>
                  </a:lnTo>
                  <a:lnTo>
                    <a:pt x="7726" y="45323"/>
                  </a:lnTo>
                  <a:lnTo>
                    <a:pt x="2067" y="3680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6"/>
            <p:cNvSpPr/>
            <p:nvPr/>
          </p:nvSpPr>
          <p:spPr>
            <a:xfrm>
              <a:off x="1952691" y="4803345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87"/>
                  </a:lnTo>
                  <a:lnTo>
                    <a:pt x="7874" y="7800"/>
                  </a:lnTo>
                  <a:lnTo>
                    <a:pt x="2107" y="16319"/>
                  </a:lnTo>
                  <a:lnTo>
                    <a:pt x="0" y="26822"/>
                  </a:lnTo>
                  <a:lnTo>
                    <a:pt x="2107" y="37023"/>
                  </a:lnTo>
                  <a:lnTo>
                    <a:pt x="7874" y="45388"/>
                  </a:lnTo>
                  <a:lnTo>
                    <a:pt x="16469" y="51045"/>
                  </a:lnTo>
                  <a:lnTo>
                    <a:pt x="27063" y="53124"/>
                  </a:lnTo>
                  <a:lnTo>
                    <a:pt x="37664" y="51045"/>
                  </a:lnTo>
                  <a:lnTo>
                    <a:pt x="46264" y="45388"/>
                  </a:lnTo>
                  <a:lnTo>
                    <a:pt x="52032" y="37023"/>
                  </a:lnTo>
                  <a:lnTo>
                    <a:pt x="54140" y="26822"/>
                  </a:lnTo>
                  <a:lnTo>
                    <a:pt x="52032" y="16319"/>
                  </a:lnTo>
                  <a:lnTo>
                    <a:pt x="46264" y="7800"/>
                  </a:lnTo>
                  <a:lnTo>
                    <a:pt x="37664" y="2087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7"/>
            <p:cNvSpPr/>
            <p:nvPr/>
          </p:nvSpPr>
          <p:spPr>
            <a:xfrm>
              <a:off x="1952691" y="4803345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2032" y="37023"/>
                  </a:lnTo>
                  <a:lnTo>
                    <a:pt x="46264" y="45388"/>
                  </a:lnTo>
                  <a:lnTo>
                    <a:pt x="37664" y="51045"/>
                  </a:lnTo>
                  <a:lnTo>
                    <a:pt x="27063" y="53124"/>
                  </a:lnTo>
                  <a:lnTo>
                    <a:pt x="16469" y="51045"/>
                  </a:lnTo>
                  <a:lnTo>
                    <a:pt x="7874" y="45388"/>
                  </a:lnTo>
                  <a:lnTo>
                    <a:pt x="2107" y="37023"/>
                  </a:lnTo>
                  <a:lnTo>
                    <a:pt x="0" y="26822"/>
                  </a:lnTo>
                  <a:lnTo>
                    <a:pt x="2107" y="16319"/>
                  </a:lnTo>
                  <a:lnTo>
                    <a:pt x="7874" y="7800"/>
                  </a:lnTo>
                  <a:lnTo>
                    <a:pt x="16469" y="2087"/>
                  </a:lnTo>
                  <a:lnTo>
                    <a:pt x="27063" y="0"/>
                  </a:lnTo>
                  <a:lnTo>
                    <a:pt x="37664" y="2087"/>
                  </a:lnTo>
                  <a:lnTo>
                    <a:pt x="46264" y="7800"/>
                  </a:lnTo>
                  <a:lnTo>
                    <a:pt x="52032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08"/>
            <p:cNvSpPr/>
            <p:nvPr/>
          </p:nvSpPr>
          <p:spPr>
            <a:xfrm>
              <a:off x="1936346" y="4754310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87"/>
                  </a:lnTo>
                  <a:lnTo>
                    <a:pt x="8054" y="7800"/>
                  </a:lnTo>
                  <a:lnTo>
                    <a:pt x="2166" y="16319"/>
                  </a:lnTo>
                  <a:lnTo>
                    <a:pt x="0" y="26822"/>
                  </a:lnTo>
                  <a:lnTo>
                    <a:pt x="2166" y="37023"/>
                  </a:lnTo>
                  <a:lnTo>
                    <a:pt x="8054" y="45388"/>
                  </a:lnTo>
                  <a:lnTo>
                    <a:pt x="16748" y="51045"/>
                  </a:lnTo>
                  <a:lnTo>
                    <a:pt x="27330" y="53124"/>
                  </a:lnTo>
                  <a:lnTo>
                    <a:pt x="37611" y="51045"/>
                  </a:lnTo>
                  <a:lnTo>
                    <a:pt x="46150" y="45388"/>
                  </a:lnTo>
                  <a:lnTo>
                    <a:pt x="51981" y="37023"/>
                  </a:lnTo>
                  <a:lnTo>
                    <a:pt x="54140" y="26822"/>
                  </a:lnTo>
                  <a:lnTo>
                    <a:pt x="51981" y="16319"/>
                  </a:lnTo>
                  <a:lnTo>
                    <a:pt x="46150" y="7800"/>
                  </a:lnTo>
                  <a:lnTo>
                    <a:pt x="37611" y="2087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09"/>
            <p:cNvSpPr/>
            <p:nvPr/>
          </p:nvSpPr>
          <p:spPr>
            <a:xfrm>
              <a:off x="1936346" y="4754310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81" y="37023"/>
                  </a:lnTo>
                  <a:lnTo>
                    <a:pt x="46150" y="45388"/>
                  </a:lnTo>
                  <a:lnTo>
                    <a:pt x="37611" y="51045"/>
                  </a:lnTo>
                  <a:lnTo>
                    <a:pt x="27330" y="53124"/>
                  </a:lnTo>
                  <a:lnTo>
                    <a:pt x="16748" y="51045"/>
                  </a:lnTo>
                  <a:lnTo>
                    <a:pt x="8054" y="45388"/>
                  </a:lnTo>
                  <a:lnTo>
                    <a:pt x="2166" y="37023"/>
                  </a:lnTo>
                  <a:lnTo>
                    <a:pt x="0" y="26822"/>
                  </a:lnTo>
                  <a:lnTo>
                    <a:pt x="2166" y="16319"/>
                  </a:lnTo>
                  <a:lnTo>
                    <a:pt x="8054" y="7800"/>
                  </a:lnTo>
                  <a:lnTo>
                    <a:pt x="16748" y="2087"/>
                  </a:lnTo>
                  <a:lnTo>
                    <a:pt x="27330" y="0"/>
                  </a:lnTo>
                  <a:lnTo>
                    <a:pt x="37611" y="2087"/>
                  </a:lnTo>
                  <a:lnTo>
                    <a:pt x="46150" y="7800"/>
                  </a:lnTo>
                  <a:lnTo>
                    <a:pt x="51981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0"/>
            <p:cNvSpPr/>
            <p:nvPr/>
          </p:nvSpPr>
          <p:spPr>
            <a:xfrm>
              <a:off x="1937367" y="4808461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138"/>
                  </a:lnTo>
                  <a:lnTo>
                    <a:pt x="8054" y="7915"/>
                  </a:lnTo>
                  <a:lnTo>
                    <a:pt x="2166" y="16373"/>
                  </a:lnTo>
                  <a:lnTo>
                    <a:pt x="0" y="26555"/>
                  </a:lnTo>
                  <a:lnTo>
                    <a:pt x="2166" y="36737"/>
                  </a:lnTo>
                  <a:lnTo>
                    <a:pt x="8054" y="45196"/>
                  </a:lnTo>
                  <a:lnTo>
                    <a:pt x="16748" y="50973"/>
                  </a:lnTo>
                  <a:lnTo>
                    <a:pt x="27330" y="53111"/>
                  </a:lnTo>
                  <a:lnTo>
                    <a:pt x="37611" y="50973"/>
                  </a:lnTo>
                  <a:lnTo>
                    <a:pt x="46150" y="45196"/>
                  </a:lnTo>
                  <a:lnTo>
                    <a:pt x="51981" y="36737"/>
                  </a:lnTo>
                  <a:lnTo>
                    <a:pt x="54140" y="26555"/>
                  </a:lnTo>
                  <a:lnTo>
                    <a:pt x="51981" y="16373"/>
                  </a:lnTo>
                  <a:lnTo>
                    <a:pt x="46150" y="7915"/>
                  </a:lnTo>
                  <a:lnTo>
                    <a:pt x="37611" y="2138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1"/>
            <p:cNvSpPr/>
            <p:nvPr/>
          </p:nvSpPr>
          <p:spPr>
            <a:xfrm>
              <a:off x="1937367" y="4808461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555"/>
                  </a:moveTo>
                  <a:lnTo>
                    <a:pt x="51981" y="36737"/>
                  </a:lnTo>
                  <a:lnTo>
                    <a:pt x="46150" y="45196"/>
                  </a:lnTo>
                  <a:lnTo>
                    <a:pt x="37611" y="50973"/>
                  </a:lnTo>
                  <a:lnTo>
                    <a:pt x="27330" y="53111"/>
                  </a:lnTo>
                  <a:lnTo>
                    <a:pt x="16748" y="50973"/>
                  </a:lnTo>
                  <a:lnTo>
                    <a:pt x="8054" y="45196"/>
                  </a:lnTo>
                  <a:lnTo>
                    <a:pt x="2166" y="36737"/>
                  </a:lnTo>
                  <a:lnTo>
                    <a:pt x="0" y="26555"/>
                  </a:lnTo>
                  <a:lnTo>
                    <a:pt x="2166" y="16373"/>
                  </a:lnTo>
                  <a:lnTo>
                    <a:pt x="8054" y="7915"/>
                  </a:lnTo>
                  <a:lnTo>
                    <a:pt x="16748" y="2138"/>
                  </a:lnTo>
                  <a:lnTo>
                    <a:pt x="27330" y="0"/>
                  </a:lnTo>
                  <a:lnTo>
                    <a:pt x="37611" y="2138"/>
                  </a:lnTo>
                  <a:lnTo>
                    <a:pt x="46150" y="7915"/>
                  </a:lnTo>
                  <a:lnTo>
                    <a:pt x="51981" y="16373"/>
                  </a:lnTo>
                  <a:lnTo>
                    <a:pt x="54140" y="2655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2"/>
            <p:cNvSpPr/>
            <p:nvPr/>
          </p:nvSpPr>
          <p:spPr>
            <a:xfrm>
              <a:off x="1901606" y="485136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822" y="0"/>
                  </a:moveTo>
                  <a:lnTo>
                    <a:pt x="16437" y="2079"/>
                  </a:lnTo>
                  <a:lnTo>
                    <a:pt x="7905" y="7735"/>
                  </a:lnTo>
                  <a:lnTo>
                    <a:pt x="2126" y="16100"/>
                  </a:lnTo>
                  <a:lnTo>
                    <a:pt x="0" y="26301"/>
                  </a:lnTo>
                  <a:lnTo>
                    <a:pt x="2126" y="36804"/>
                  </a:lnTo>
                  <a:lnTo>
                    <a:pt x="7905" y="45323"/>
                  </a:lnTo>
                  <a:lnTo>
                    <a:pt x="16437" y="51036"/>
                  </a:lnTo>
                  <a:lnTo>
                    <a:pt x="26822" y="53124"/>
                  </a:lnTo>
                  <a:lnTo>
                    <a:pt x="36906" y="51036"/>
                  </a:lnTo>
                  <a:lnTo>
                    <a:pt x="45283" y="45323"/>
                  </a:lnTo>
                  <a:lnTo>
                    <a:pt x="51005" y="36804"/>
                  </a:lnTo>
                  <a:lnTo>
                    <a:pt x="53124" y="26301"/>
                  </a:lnTo>
                  <a:lnTo>
                    <a:pt x="51005" y="16100"/>
                  </a:lnTo>
                  <a:lnTo>
                    <a:pt x="45283" y="7735"/>
                  </a:lnTo>
                  <a:lnTo>
                    <a:pt x="36906" y="2079"/>
                  </a:lnTo>
                  <a:lnTo>
                    <a:pt x="268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3"/>
            <p:cNvSpPr/>
            <p:nvPr/>
          </p:nvSpPr>
          <p:spPr>
            <a:xfrm>
              <a:off x="1901606" y="485136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05" y="36804"/>
                  </a:lnTo>
                  <a:lnTo>
                    <a:pt x="45283" y="45323"/>
                  </a:lnTo>
                  <a:lnTo>
                    <a:pt x="36906" y="51036"/>
                  </a:lnTo>
                  <a:lnTo>
                    <a:pt x="26822" y="53124"/>
                  </a:lnTo>
                  <a:lnTo>
                    <a:pt x="16437" y="51036"/>
                  </a:lnTo>
                  <a:lnTo>
                    <a:pt x="7905" y="45323"/>
                  </a:lnTo>
                  <a:lnTo>
                    <a:pt x="2126" y="36804"/>
                  </a:lnTo>
                  <a:lnTo>
                    <a:pt x="0" y="26301"/>
                  </a:lnTo>
                  <a:lnTo>
                    <a:pt x="2126" y="16100"/>
                  </a:lnTo>
                  <a:lnTo>
                    <a:pt x="7905" y="7735"/>
                  </a:lnTo>
                  <a:lnTo>
                    <a:pt x="16437" y="2079"/>
                  </a:lnTo>
                  <a:lnTo>
                    <a:pt x="26822" y="0"/>
                  </a:lnTo>
                  <a:lnTo>
                    <a:pt x="36906" y="2079"/>
                  </a:lnTo>
                  <a:lnTo>
                    <a:pt x="45283" y="7735"/>
                  </a:lnTo>
                  <a:lnTo>
                    <a:pt x="51005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4"/>
            <p:cNvSpPr/>
            <p:nvPr/>
          </p:nvSpPr>
          <p:spPr>
            <a:xfrm>
              <a:off x="1912849" y="484216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87"/>
                  </a:lnTo>
                  <a:lnTo>
                    <a:pt x="8054" y="7800"/>
                  </a:lnTo>
                  <a:lnTo>
                    <a:pt x="2166" y="16319"/>
                  </a:lnTo>
                  <a:lnTo>
                    <a:pt x="0" y="26822"/>
                  </a:lnTo>
                  <a:lnTo>
                    <a:pt x="2166" y="37023"/>
                  </a:lnTo>
                  <a:lnTo>
                    <a:pt x="8054" y="45388"/>
                  </a:lnTo>
                  <a:lnTo>
                    <a:pt x="16748" y="51045"/>
                  </a:lnTo>
                  <a:lnTo>
                    <a:pt x="27330" y="53124"/>
                  </a:lnTo>
                  <a:lnTo>
                    <a:pt x="37611" y="51045"/>
                  </a:lnTo>
                  <a:lnTo>
                    <a:pt x="46150" y="45388"/>
                  </a:lnTo>
                  <a:lnTo>
                    <a:pt x="51981" y="37023"/>
                  </a:lnTo>
                  <a:lnTo>
                    <a:pt x="54140" y="26822"/>
                  </a:lnTo>
                  <a:lnTo>
                    <a:pt x="51981" y="16319"/>
                  </a:lnTo>
                  <a:lnTo>
                    <a:pt x="46150" y="7800"/>
                  </a:lnTo>
                  <a:lnTo>
                    <a:pt x="37611" y="2087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5"/>
            <p:cNvSpPr/>
            <p:nvPr/>
          </p:nvSpPr>
          <p:spPr>
            <a:xfrm>
              <a:off x="1912849" y="484216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81" y="37023"/>
                  </a:lnTo>
                  <a:lnTo>
                    <a:pt x="46150" y="45388"/>
                  </a:lnTo>
                  <a:lnTo>
                    <a:pt x="37611" y="51045"/>
                  </a:lnTo>
                  <a:lnTo>
                    <a:pt x="27330" y="53124"/>
                  </a:lnTo>
                  <a:lnTo>
                    <a:pt x="16748" y="51045"/>
                  </a:lnTo>
                  <a:lnTo>
                    <a:pt x="8054" y="45388"/>
                  </a:lnTo>
                  <a:lnTo>
                    <a:pt x="2166" y="37023"/>
                  </a:lnTo>
                  <a:lnTo>
                    <a:pt x="0" y="26822"/>
                  </a:lnTo>
                  <a:lnTo>
                    <a:pt x="2166" y="16319"/>
                  </a:lnTo>
                  <a:lnTo>
                    <a:pt x="8054" y="7800"/>
                  </a:lnTo>
                  <a:lnTo>
                    <a:pt x="16748" y="2087"/>
                  </a:lnTo>
                  <a:lnTo>
                    <a:pt x="27330" y="0"/>
                  </a:lnTo>
                  <a:lnTo>
                    <a:pt x="37611" y="2087"/>
                  </a:lnTo>
                  <a:lnTo>
                    <a:pt x="46150" y="7800"/>
                  </a:lnTo>
                  <a:lnTo>
                    <a:pt x="51981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6"/>
            <p:cNvSpPr/>
            <p:nvPr/>
          </p:nvSpPr>
          <p:spPr>
            <a:xfrm>
              <a:off x="1973121" y="486974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87"/>
                  </a:lnTo>
                  <a:lnTo>
                    <a:pt x="7989" y="7800"/>
                  </a:lnTo>
                  <a:lnTo>
                    <a:pt x="2158" y="16319"/>
                  </a:lnTo>
                  <a:lnTo>
                    <a:pt x="0" y="26822"/>
                  </a:lnTo>
                  <a:lnTo>
                    <a:pt x="2158" y="37023"/>
                  </a:lnTo>
                  <a:lnTo>
                    <a:pt x="7989" y="45388"/>
                  </a:lnTo>
                  <a:lnTo>
                    <a:pt x="16528" y="51045"/>
                  </a:lnTo>
                  <a:lnTo>
                    <a:pt x="26809" y="53124"/>
                  </a:lnTo>
                  <a:lnTo>
                    <a:pt x="37391" y="51045"/>
                  </a:lnTo>
                  <a:lnTo>
                    <a:pt x="46085" y="45388"/>
                  </a:lnTo>
                  <a:lnTo>
                    <a:pt x="51973" y="37023"/>
                  </a:lnTo>
                  <a:lnTo>
                    <a:pt x="54140" y="26822"/>
                  </a:lnTo>
                  <a:lnTo>
                    <a:pt x="51973" y="16319"/>
                  </a:lnTo>
                  <a:lnTo>
                    <a:pt x="46085" y="7800"/>
                  </a:lnTo>
                  <a:lnTo>
                    <a:pt x="37391" y="2087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7"/>
            <p:cNvSpPr/>
            <p:nvPr/>
          </p:nvSpPr>
          <p:spPr>
            <a:xfrm>
              <a:off x="1973121" y="486974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73" y="37023"/>
                  </a:lnTo>
                  <a:lnTo>
                    <a:pt x="46085" y="45388"/>
                  </a:lnTo>
                  <a:lnTo>
                    <a:pt x="37391" y="51045"/>
                  </a:lnTo>
                  <a:lnTo>
                    <a:pt x="26809" y="53124"/>
                  </a:lnTo>
                  <a:lnTo>
                    <a:pt x="16528" y="51045"/>
                  </a:lnTo>
                  <a:lnTo>
                    <a:pt x="7989" y="45388"/>
                  </a:lnTo>
                  <a:lnTo>
                    <a:pt x="2158" y="37023"/>
                  </a:lnTo>
                  <a:lnTo>
                    <a:pt x="0" y="26822"/>
                  </a:lnTo>
                  <a:lnTo>
                    <a:pt x="2158" y="16319"/>
                  </a:lnTo>
                  <a:lnTo>
                    <a:pt x="7989" y="7800"/>
                  </a:lnTo>
                  <a:lnTo>
                    <a:pt x="16528" y="2087"/>
                  </a:lnTo>
                  <a:lnTo>
                    <a:pt x="26809" y="0"/>
                  </a:lnTo>
                  <a:lnTo>
                    <a:pt x="37391" y="2087"/>
                  </a:lnTo>
                  <a:lnTo>
                    <a:pt x="46085" y="7800"/>
                  </a:lnTo>
                  <a:lnTo>
                    <a:pt x="51973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18"/>
            <p:cNvSpPr/>
            <p:nvPr/>
          </p:nvSpPr>
          <p:spPr>
            <a:xfrm>
              <a:off x="1943491" y="4753288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19"/>
            <p:cNvSpPr/>
            <p:nvPr/>
          </p:nvSpPr>
          <p:spPr>
            <a:xfrm>
              <a:off x="1943491" y="4753288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0"/>
            <p:cNvSpPr/>
            <p:nvPr/>
          </p:nvSpPr>
          <p:spPr>
            <a:xfrm>
              <a:off x="1929188" y="4767589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1"/>
            <p:cNvSpPr/>
            <p:nvPr/>
          </p:nvSpPr>
          <p:spPr>
            <a:xfrm>
              <a:off x="1929188" y="4767589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2"/>
            <p:cNvSpPr/>
            <p:nvPr/>
          </p:nvSpPr>
          <p:spPr>
            <a:xfrm>
              <a:off x="1944512" y="484523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584"/>
                  </a:lnTo>
                  <a:lnTo>
                    <a:pt x="7726" y="45127"/>
                  </a:lnTo>
                  <a:lnTo>
                    <a:pt x="16164" y="50963"/>
                  </a:lnTo>
                  <a:lnTo>
                    <a:pt x="26568" y="53124"/>
                  </a:lnTo>
                  <a:lnTo>
                    <a:pt x="36964" y="50963"/>
                  </a:lnTo>
                  <a:lnTo>
                    <a:pt x="45399" y="45127"/>
                  </a:lnTo>
                  <a:lnTo>
                    <a:pt x="51057" y="3658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3"/>
            <p:cNvSpPr/>
            <p:nvPr/>
          </p:nvSpPr>
          <p:spPr>
            <a:xfrm>
              <a:off x="1944512" y="484523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584"/>
                  </a:lnTo>
                  <a:lnTo>
                    <a:pt x="45399" y="45127"/>
                  </a:lnTo>
                  <a:lnTo>
                    <a:pt x="36964" y="50963"/>
                  </a:lnTo>
                  <a:lnTo>
                    <a:pt x="26568" y="53124"/>
                  </a:lnTo>
                  <a:lnTo>
                    <a:pt x="16164" y="50963"/>
                  </a:lnTo>
                  <a:lnTo>
                    <a:pt x="7726" y="45127"/>
                  </a:lnTo>
                  <a:lnTo>
                    <a:pt x="2067" y="3658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4"/>
            <p:cNvSpPr/>
            <p:nvPr/>
          </p:nvSpPr>
          <p:spPr>
            <a:xfrm>
              <a:off x="2267329" y="369700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79"/>
                  </a:lnTo>
                  <a:lnTo>
                    <a:pt x="7989" y="7735"/>
                  </a:lnTo>
                  <a:lnTo>
                    <a:pt x="2158" y="16100"/>
                  </a:lnTo>
                  <a:lnTo>
                    <a:pt x="0" y="26301"/>
                  </a:lnTo>
                  <a:lnTo>
                    <a:pt x="2158" y="36804"/>
                  </a:lnTo>
                  <a:lnTo>
                    <a:pt x="7989" y="45323"/>
                  </a:lnTo>
                  <a:lnTo>
                    <a:pt x="16528" y="51036"/>
                  </a:lnTo>
                  <a:lnTo>
                    <a:pt x="26809" y="53124"/>
                  </a:lnTo>
                  <a:lnTo>
                    <a:pt x="37391" y="51036"/>
                  </a:lnTo>
                  <a:lnTo>
                    <a:pt x="46085" y="45323"/>
                  </a:lnTo>
                  <a:lnTo>
                    <a:pt x="51973" y="36804"/>
                  </a:lnTo>
                  <a:lnTo>
                    <a:pt x="54140" y="26301"/>
                  </a:lnTo>
                  <a:lnTo>
                    <a:pt x="51973" y="16100"/>
                  </a:lnTo>
                  <a:lnTo>
                    <a:pt x="46085" y="7735"/>
                  </a:lnTo>
                  <a:lnTo>
                    <a:pt x="37391" y="2079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5"/>
            <p:cNvSpPr/>
            <p:nvPr/>
          </p:nvSpPr>
          <p:spPr>
            <a:xfrm>
              <a:off x="2267329" y="369700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1973" y="36804"/>
                  </a:lnTo>
                  <a:lnTo>
                    <a:pt x="46085" y="45323"/>
                  </a:lnTo>
                  <a:lnTo>
                    <a:pt x="37391" y="51036"/>
                  </a:lnTo>
                  <a:lnTo>
                    <a:pt x="26809" y="53124"/>
                  </a:lnTo>
                  <a:lnTo>
                    <a:pt x="16528" y="51036"/>
                  </a:lnTo>
                  <a:lnTo>
                    <a:pt x="7989" y="45323"/>
                  </a:lnTo>
                  <a:lnTo>
                    <a:pt x="2158" y="36804"/>
                  </a:lnTo>
                  <a:lnTo>
                    <a:pt x="0" y="26301"/>
                  </a:lnTo>
                  <a:lnTo>
                    <a:pt x="2158" y="16100"/>
                  </a:lnTo>
                  <a:lnTo>
                    <a:pt x="7989" y="7735"/>
                  </a:lnTo>
                  <a:lnTo>
                    <a:pt x="16528" y="2079"/>
                  </a:lnTo>
                  <a:lnTo>
                    <a:pt x="26809" y="0"/>
                  </a:lnTo>
                  <a:lnTo>
                    <a:pt x="37391" y="2079"/>
                  </a:lnTo>
                  <a:lnTo>
                    <a:pt x="46085" y="7735"/>
                  </a:lnTo>
                  <a:lnTo>
                    <a:pt x="51973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6"/>
            <p:cNvSpPr/>
            <p:nvPr/>
          </p:nvSpPr>
          <p:spPr>
            <a:xfrm>
              <a:off x="2628959" y="368882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87"/>
                  </a:lnTo>
                  <a:lnTo>
                    <a:pt x="7874" y="7800"/>
                  </a:lnTo>
                  <a:lnTo>
                    <a:pt x="2107" y="16319"/>
                  </a:lnTo>
                  <a:lnTo>
                    <a:pt x="0" y="26822"/>
                  </a:lnTo>
                  <a:lnTo>
                    <a:pt x="2107" y="37023"/>
                  </a:lnTo>
                  <a:lnTo>
                    <a:pt x="7874" y="45388"/>
                  </a:lnTo>
                  <a:lnTo>
                    <a:pt x="16469" y="51045"/>
                  </a:lnTo>
                  <a:lnTo>
                    <a:pt x="27063" y="53124"/>
                  </a:lnTo>
                  <a:lnTo>
                    <a:pt x="37664" y="51045"/>
                  </a:lnTo>
                  <a:lnTo>
                    <a:pt x="46264" y="45388"/>
                  </a:lnTo>
                  <a:lnTo>
                    <a:pt x="52032" y="37023"/>
                  </a:lnTo>
                  <a:lnTo>
                    <a:pt x="54140" y="26822"/>
                  </a:lnTo>
                  <a:lnTo>
                    <a:pt x="52032" y="16319"/>
                  </a:lnTo>
                  <a:lnTo>
                    <a:pt x="46264" y="7800"/>
                  </a:lnTo>
                  <a:lnTo>
                    <a:pt x="37664" y="2087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7"/>
            <p:cNvSpPr/>
            <p:nvPr/>
          </p:nvSpPr>
          <p:spPr>
            <a:xfrm>
              <a:off x="2628959" y="368882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2032" y="37023"/>
                  </a:lnTo>
                  <a:lnTo>
                    <a:pt x="46264" y="45388"/>
                  </a:lnTo>
                  <a:lnTo>
                    <a:pt x="37664" y="51045"/>
                  </a:lnTo>
                  <a:lnTo>
                    <a:pt x="27063" y="53124"/>
                  </a:lnTo>
                  <a:lnTo>
                    <a:pt x="16469" y="51045"/>
                  </a:lnTo>
                  <a:lnTo>
                    <a:pt x="7874" y="45388"/>
                  </a:lnTo>
                  <a:lnTo>
                    <a:pt x="2107" y="37023"/>
                  </a:lnTo>
                  <a:lnTo>
                    <a:pt x="0" y="26822"/>
                  </a:lnTo>
                  <a:lnTo>
                    <a:pt x="2107" y="16319"/>
                  </a:lnTo>
                  <a:lnTo>
                    <a:pt x="7874" y="7800"/>
                  </a:lnTo>
                  <a:lnTo>
                    <a:pt x="16469" y="2087"/>
                  </a:lnTo>
                  <a:lnTo>
                    <a:pt x="27063" y="0"/>
                  </a:lnTo>
                  <a:lnTo>
                    <a:pt x="37664" y="2087"/>
                  </a:lnTo>
                  <a:lnTo>
                    <a:pt x="46264" y="7800"/>
                  </a:lnTo>
                  <a:lnTo>
                    <a:pt x="52032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28"/>
            <p:cNvSpPr/>
            <p:nvPr/>
          </p:nvSpPr>
          <p:spPr>
            <a:xfrm>
              <a:off x="2582983" y="3862491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29"/>
            <p:cNvSpPr/>
            <p:nvPr/>
          </p:nvSpPr>
          <p:spPr>
            <a:xfrm>
              <a:off x="2582983" y="3862491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0"/>
            <p:cNvSpPr/>
            <p:nvPr/>
          </p:nvSpPr>
          <p:spPr>
            <a:xfrm>
              <a:off x="2642233" y="418326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804"/>
                  </a:lnTo>
                  <a:lnTo>
                    <a:pt x="7726" y="45323"/>
                  </a:lnTo>
                  <a:lnTo>
                    <a:pt x="16164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1"/>
            <p:cNvSpPr/>
            <p:nvPr/>
          </p:nvSpPr>
          <p:spPr>
            <a:xfrm>
              <a:off x="2642233" y="418326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164" y="51036"/>
                  </a:lnTo>
                  <a:lnTo>
                    <a:pt x="7726" y="45323"/>
                  </a:lnTo>
                  <a:lnTo>
                    <a:pt x="2067" y="3680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2"/>
            <p:cNvSpPr/>
            <p:nvPr/>
          </p:nvSpPr>
          <p:spPr>
            <a:xfrm>
              <a:off x="2629980" y="4364082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79"/>
                  </a:lnTo>
                  <a:lnTo>
                    <a:pt x="7874" y="7735"/>
                  </a:lnTo>
                  <a:lnTo>
                    <a:pt x="2107" y="16100"/>
                  </a:lnTo>
                  <a:lnTo>
                    <a:pt x="0" y="26301"/>
                  </a:lnTo>
                  <a:lnTo>
                    <a:pt x="2107" y="36804"/>
                  </a:lnTo>
                  <a:lnTo>
                    <a:pt x="7874" y="45323"/>
                  </a:lnTo>
                  <a:lnTo>
                    <a:pt x="16469" y="51036"/>
                  </a:lnTo>
                  <a:lnTo>
                    <a:pt x="27063" y="53124"/>
                  </a:lnTo>
                  <a:lnTo>
                    <a:pt x="37664" y="51036"/>
                  </a:lnTo>
                  <a:lnTo>
                    <a:pt x="46264" y="45323"/>
                  </a:lnTo>
                  <a:lnTo>
                    <a:pt x="52032" y="36804"/>
                  </a:lnTo>
                  <a:lnTo>
                    <a:pt x="54140" y="26301"/>
                  </a:lnTo>
                  <a:lnTo>
                    <a:pt x="52032" y="16100"/>
                  </a:lnTo>
                  <a:lnTo>
                    <a:pt x="46264" y="7735"/>
                  </a:lnTo>
                  <a:lnTo>
                    <a:pt x="37664" y="2079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3"/>
            <p:cNvSpPr/>
            <p:nvPr/>
          </p:nvSpPr>
          <p:spPr>
            <a:xfrm>
              <a:off x="2629980" y="4364082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2032" y="36804"/>
                  </a:lnTo>
                  <a:lnTo>
                    <a:pt x="46264" y="45323"/>
                  </a:lnTo>
                  <a:lnTo>
                    <a:pt x="37664" y="51036"/>
                  </a:lnTo>
                  <a:lnTo>
                    <a:pt x="27063" y="53124"/>
                  </a:lnTo>
                  <a:lnTo>
                    <a:pt x="16469" y="51036"/>
                  </a:lnTo>
                  <a:lnTo>
                    <a:pt x="7874" y="45323"/>
                  </a:lnTo>
                  <a:lnTo>
                    <a:pt x="2107" y="36804"/>
                  </a:lnTo>
                  <a:lnTo>
                    <a:pt x="0" y="26301"/>
                  </a:lnTo>
                  <a:lnTo>
                    <a:pt x="2107" y="16100"/>
                  </a:lnTo>
                  <a:lnTo>
                    <a:pt x="7874" y="7735"/>
                  </a:lnTo>
                  <a:lnTo>
                    <a:pt x="16469" y="2079"/>
                  </a:lnTo>
                  <a:lnTo>
                    <a:pt x="27063" y="0"/>
                  </a:lnTo>
                  <a:lnTo>
                    <a:pt x="37664" y="2079"/>
                  </a:lnTo>
                  <a:lnTo>
                    <a:pt x="46264" y="7735"/>
                  </a:lnTo>
                  <a:lnTo>
                    <a:pt x="52032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4"/>
            <p:cNvSpPr/>
            <p:nvPr/>
          </p:nvSpPr>
          <p:spPr>
            <a:xfrm>
              <a:off x="3238828" y="4362038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79"/>
                  </a:lnTo>
                  <a:lnTo>
                    <a:pt x="8054" y="7735"/>
                  </a:lnTo>
                  <a:lnTo>
                    <a:pt x="2166" y="16100"/>
                  </a:lnTo>
                  <a:lnTo>
                    <a:pt x="0" y="26301"/>
                  </a:lnTo>
                  <a:lnTo>
                    <a:pt x="2166" y="36804"/>
                  </a:lnTo>
                  <a:lnTo>
                    <a:pt x="8054" y="45323"/>
                  </a:lnTo>
                  <a:lnTo>
                    <a:pt x="16748" y="51036"/>
                  </a:lnTo>
                  <a:lnTo>
                    <a:pt x="27330" y="53124"/>
                  </a:lnTo>
                  <a:lnTo>
                    <a:pt x="37611" y="51036"/>
                  </a:lnTo>
                  <a:lnTo>
                    <a:pt x="46150" y="45323"/>
                  </a:lnTo>
                  <a:lnTo>
                    <a:pt x="51981" y="36804"/>
                  </a:lnTo>
                  <a:lnTo>
                    <a:pt x="54140" y="26301"/>
                  </a:lnTo>
                  <a:lnTo>
                    <a:pt x="51981" y="16100"/>
                  </a:lnTo>
                  <a:lnTo>
                    <a:pt x="46150" y="7735"/>
                  </a:lnTo>
                  <a:lnTo>
                    <a:pt x="37611" y="2079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5"/>
            <p:cNvSpPr/>
            <p:nvPr/>
          </p:nvSpPr>
          <p:spPr>
            <a:xfrm>
              <a:off x="3238828" y="4362038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1981" y="36804"/>
                  </a:lnTo>
                  <a:lnTo>
                    <a:pt x="46150" y="45323"/>
                  </a:lnTo>
                  <a:lnTo>
                    <a:pt x="37611" y="51036"/>
                  </a:lnTo>
                  <a:lnTo>
                    <a:pt x="27330" y="53124"/>
                  </a:lnTo>
                  <a:lnTo>
                    <a:pt x="16748" y="51036"/>
                  </a:lnTo>
                  <a:lnTo>
                    <a:pt x="8054" y="45323"/>
                  </a:lnTo>
                  <a:lnTo>
                    <a:pt x="2166" y="36804"/>
                  </a:lnTo>
                  <a:lnTo>
                    <a:pt x="0" y="26301"/>
                  </a:lnTo>
                  <a:lnTo>
                    <a:pt x="2166" y="16100"/>
                  </a:lnTo>
                  <a:lnTo>
                    <a:pt x="8054" y="7735"/>
                  </a:lnTo>
                  <a:lnTo>
                    <a:pt x="16748" y="2079"/>
                  </a:lnTo>
                  <a:lnTo>
                    <a:pt x="27330" y="0"/>
                  </a:lnTo>
                  <a:lnTo>
                    <a:pt x="37611" y="2079"/>
                  </a:lnTo>
                  <a:lnTo>
                    <a:pt x="46150" y="7735"/>
                  </a:lnTo>
                  <a:lnTo>
                    <a:pt x="51981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6"/>
            <p:cNvSpPr/>
            <p:nvPr/>
          </p:nvSpPr>
          <p:spPr>
            <a:xfrm>
              <a:off x="3182533" y="4907834"/>
              <a:ext cx="238243" cy="5126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7"/>
            <p:cNvSpPr/>
            <p:nvPr/>
          </p:nvSpPr>
          <p:spPr>
            <a:xfrm>
              <a:off x="3618847" y="4899379"/>
              <a:ext cx="54610" cy="52705"/>
            </a:xfrm>
            <a:custGeom>
              <a:avLst/>
              <a:gdLst/>
              <a:ahLst/>
              <a:cxnLst/>
              <a:rect l="l" t="t" r="r" b="b"/>
              <a:pathLst>
                <a:path w="54610" h="52704">
                  <a:moveTo>
                    <a:pt x="27330" y="0"/>
                  </a:moveTo>
                  <a:lnTo>
                    <a:pt x="16748" y="2038"/>
                  </a:lnTo>
                  <a:lnTo>
                    <a:pt x="8054" y="7586"/>
                  </a:lnTo>
                  <a:lnTo>
                    <a:pt x="2166" y="15789"/>
                  </a:lnTo>
                  <a:lnTo>
                    <a:pt x="0" y="25793"/>
                  </a:lnTo>
                  <a:lnTo>
                    <a:pt x="2166" y="36091"/>
                  </a:lnTo>
                  <a:lnTo>
                    <a:pt x="8054" y="44445"/>
                  </a:lnTo>
                  <a:lnTo>
                    <a:pt x="16748" y="50048"/>
                  </a:lnTo>
                  <a:lnTo>
                    <a:pt x="27330" y="52095"/>
                  </a:lnTo>
                  <a:lnTo>
                    <a:pt x="37611" y="50048"/>
                  </a:lnTo>
                  <a:lnTo>
                    <a:pt x="46150" y="44445"/>
                  </a:lnTo>
                  <a:lnTo>
                    <a:pt x="51981" y="36091"/>
                  </a:lnTo>
                  <a:lnTo>
                    <a:pt x="54140" y="25793"/>
                  </a:lnTo>
                  <a:lnTo>
                    <a:pt x="51981" y="15789"/>
                  </a:lnTo>
                  <a:lnTo>
                    <a:pt x="46150" y="7586"/>
                  </a:lnTo>
                  <a:lnTo>
                    <a:pt x="37611" y="2038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38"/>
            <p:cNvSpPr/>
            <p:nvPr/>
          </p:nvSpPr>
          <p:spPr>
            <a:xfrm>
              <a:off x="3618847" y="4899379"/>
              <a:ext cx="54610" cy="52705"/>
            </a:xfrm>
            <a:custGeom>
              <a:avLst/>
              <a:gdLst/>
              <a:ahLst/>
              <a:cxnLst/>
              <a:rect l="l" t="t" r="r" b="b"/>
              <a:pathLst>
                <a:path w="54610" h="52704">
                  <a:moveTo>
                    <a:pt x="54140" y="25793"/>
                  </a:moveTo>
                  <a:lnTo>
                    <a:pt x="51981" y="36091"/>
                  </a:lnTo>
                  <a:lnTo>
                    <a:pt x="46150" y="44445"/>
                  </a:lnTo>
                  <a:lnTo>
                    <a:pt x="37611" y="50048"/>
                  </a:lnTo>
                  <a:lnTo>
                    <a:pt x="27330" y="52095"/>
                  </a:lnTo>
                  <a:lnTo>
                    <a:pt x="16748" y="50048"/>
                  </a:lnTo>
                  <a:lnTo>
                    <a:pt x="8054" y="44445"/>
                  </a:lnTo>
                  <a:lnTo>
                    <a:pt x="2166" y="36091"/>
                  </a:lnTo>
                  <a:lnTo>
                    <a:pt x="0" y="25793"/>
                  </a:lnTo>
                  <a:lnTo>
                    <a:pt x="2166" y="15789"/>
                  </a:lnTo>
                  <a:lnTo>
                    <a:pt x="8054" y="7586"/>
                  </a:lnTo>
                  <a:lnTo>
                    <a:pt x="16748" y="2038"/>
                  </a:lnTo>
                  <a:lnTo>
                    <a:pt x="27330" y="0"/>
                  </a:lnTo>
                  <a:lnTo>
                    <a:pt x="37611" y="2038"/>
                  </a:lnTo>
                  <a:lnTo>
                    <a:pt x="46150" y="7586"/>
                  </a:lnTo>
                  <a:lnTo>
                    <a:pt x="51981" y="15789"/>
                  </a:lnTo>
                  <a:lnTo>
                    <a:pt x="54140" y="2579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39"/>
            <p:cNvSpPr/>
            <p:nvPr/>
          </p:nvSpPr>
          <p:spPr>
            <a:xfrm>
              <a:off x="3629064" y="505465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79"/>
                  </a:lnTo>
                  <a:lnTo>
                    <a:pt x="7989" y="7735"/>
                  </a:lnTo>
                  <a:lnTo>
                    <a:pt x="2158" y="16100"/>
                  </a:lnTo>
                  <a:lnTo>
                    <a:pt x="0" y="26301"/>
                  </a:lnTo>
                  <a:lnTo>
                    <a:pt x="2158" y="36804"/>
                  </a:lnTo>
                  <a:lnTo>
                    <a:pt x="7989" y="45323"/>
                  </a:lnTo>
                  <a:lnTo>
                    <a:pt x="16528" y="51036"/>
                  </a:lnTo>
                  <a:lnTo>
                    <a:pt x="26809" y="53124"/>
                  </a:lnTo>
                  <a:lnTo>
                    <a:pt x="37391" y="51036"/>
                  </a:lnTo>
                  <a:lnTo>
                    <a:pt x="46085" y="45323"/>
                  </a:lnTo>
                  <a:lnTo>
                    <a:pt x="51973" y="36804"/>
                  </a:lnTo>
                  <a:lnTo>
                    <a:pt x="54140" y="26301"/>
                  </a:lnTo>
                  <a:lnTo>
                    <a:pt x="51973" y="16100"/>
                  </a:lnTo>
                  <a:lnTo>
                    <a:pt x="46085" y="7735"/>
                  </a:lnTo>
                  <a:lnTo>
                    <a:pt x="37391" y="2079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0"/>
            <p:cNvSpPr/>
            <p:nvPr/>
          </p:nvSpPr>
          <p:spPr>
            <a:xfrm>
              <a:off x="3629064" y="505465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1973" y="36804"/>
                  </a:lnTo>
                  <a:lnTo>
                    <a:pt x="46085" y="45323"/>
                  </a:lnTo>
                  <a:lnTo>
                    <a:pt x="37391" y="51036"/>
                  </a:lnTo>
                  <a:lnTo>
                    <a:pt x="26809" y="53124"/>
                  </a:lnTo>
                  <a:lnTo>
                    <a:pt x="16528" y="51036"/>
                  </a:lnTo>
                  <a:lnTo>
                    <a:pt x="7989" y="45323"/>
                  </a:lnTo>
                  <a:lnTo>
                    <a:pt x="2158" y="36804"/>
                  </a:lnTo>
                  <a:lnTo>
                    <a:pt x="0" y="26301"/>
                  </a:lnTo>
                  <a:lnTo>
                    <a:pt x="2158" y="16100"/>
                  </a:lnTo>
                  <a:lnTo>
                    <a:pt x="7989" y="7735"/>
                  </a:lnTo>
                  <a:lnTo>
                    <a:pt x="16528" y="2079"/>
                  </a:lnTo>
                  <a:lnTo>
                    <a:pt x="26809" y="0"/>
                  </a:lnTo>
                  <a:lnTo>
                    <a:pt x="37391" y="2079"/>
                  </a:lnTo>
                  <a:lnTo>
                    <a:pt x="46085" y="7735"/>
                  </a:lnTo>
                  <a:lnTo>
                    <a:pt x="51973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1"/>
            <p:cNvSpPr/>
            <p:nvPr/>
          </p:nvSpPr>
          <p:spPr>
            <a:xfrm>
              <a:off x="3564700" y="4993360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26568" y="0"/>
                  </a:moveTo>
                  <a:lnTo>
                    <a:pt x="16164" y="2046"/>
                  </a:lnTo>
                  <a:lnTo>
                    <a:pt x="7726" y="7650"/>
                  </a:lnTo>
                  <a:lnTo>
                    <a:pt x="2067" y="16003"/>
                  </a:lnTo>
                  <a:lnTo>
                    <a:pt x="0" y="26301"/>
                  </a:lnTo>
                  <a:lnTo>
                    <a:pt x="2067" y="36305"/>
                  </a:lnTo>
                  <a:lnTo>
                    <a:pt x="7726" y="44508"/>
                  </a:lnTo>
                  <a:lnTo>
                    <a:pt x="16164" y="50056"/>
                  </a:lnTo>
                  <a:lnTo>
                    <a:pt x="26568" y="52095"/>
                  </a:lnTo>
                  <a:lnTo>
                    <a:pt x="36964" y="50056"/>
                  </a:lnTo>
                  <a:lnTo>
                    <a:pt x="45399" y="44508"/>
                  </a:lnTo>
                  <a:lnTo>
                    <a:pt x="51057" y="36305"/>
                  </a:lnTo>
                  <a:lnTo>
                    <a:pt x="53124" y="26301"/>
                  </a:lnTo>
                  <a:lnTo>
                    <a:pt x="51057" y="16003"/>
                  </a:lnTo>
                  <a:lnTo>
                    <a:pt x="45399" y="7650"/>
                  </a:lnTo>
                  <a:lnTo>
                    <a:pt x="36964" y="2046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2"/>
            <p:cNvSpPr/>
            <p:nvPr/>
          </p:nvSpPr>
          <p:spPr>
            <a:xfrm>
              <a:off x="3564700" y="4993360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53124" y="26301"/>
                  </a:moveTo>
                  <a:lnTo>
                    <a:pt x="51057" y="36305"/>
                  </a:lnTo>
                  <a:lnTo>
                    <a:pt x="45399" y="44508"/>
                  </a:lnTo>
                  <a:lnTo>
                    <a:pt x="36964" y="50056"/>
                  </a:lnTo>
                  <a:lnTo>
                    <a:pt x="26568" y="52095"/>
                  </a:lnTo>
                  <a:lnTo>
                    <a:pt x="16164" y="50056"/>
                  </a:lnTo>
                  <a:lnTo>
                    <a:pt x="7726" y="44508"/>
                  </a:lnTo>
                  <a:lnTo>
                    <a:pt x="2067" y="36305"/>
                  </a:lnTo>
                  <a:lnTo>
                    <a:pt x="0" y="26301"/>
                  </a:lnTo>
                  <a:lnTo>
                    <a:pt x="2067" y="16003"/>
                  </a:lnTo>
                  <a:lnTo>
                    <a:pt x="7726" y="7650"/>
                  </a:lnTo>
                  <a:lnTo>
                    <a:pt x="16164" y="2046"/>
                  </a:lnTo>
                  <a:lnTo>
                    <a:pt x="26568" y="0"/>
                  </a:lnTo>
                  <a:lnTo>
                    <a:pt x="36964" y="2046"/>
                  </a:lnTo>
                  <a:lnTo>
                    <a:pt x="45399" y="7650"/>
                  </a:lnTo>
                  <a:lnTo>
                    <a:pt x="51057" y="16003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3"/>
            <p:cNvSpPr/>
            <p:nvPr/>
          </p:nvSpPr>
          <p:spPr>
            <a:xfrm>
              <a:off x="3593310" y="5121049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87"/>
                  </a:lnTo>
                  <a:lnTo>
                    <a:pt x="7989" y="7800"/>
                  </a:lnTo>
                  <a:lnTo>
                    <a:pt x="2158" y="16319"/>
                  </a:lnTo>
                  <a:lnTo>
                    <a:pt x="0" y="26822"/>
                  </a:lnTo>
                  <a:lnTo>
                    <a:pt x="2158" y="37023"/>
                  </a:lnTo>
                  <a:lnTo>
                    <a:pt x="7989" y="45388"/>
                  </a:lnTo>
                  <a:lnTo>
                    <a:pt x="16528" y="51045"/>
                  </a:lnTo>
                  <a:lnTo>
                    <a:pt x="26809" y="53124"/>
                  </a:lnTo>
                  <a:lnTo>
                    <a:pt x="37391" y="51045"/>
                  </a:lnTo>
                  <a:lnTo>
                    <a:pt x="46085" y="45388"/>
                  </a:lnTo>
                  <a:lnTo>
                    <a:pt x="51973" y="37023"/>
                  </a:lnTo>
                  <a:lnTo>
                    <a:pt x="54140" y="26822"/>
                  </a:lnTo>
                  <a:lnTo>
                    <a:pt x="51973" y="16319"/>
                  </a:lnTo>
                  <a:lnTo>
                    <a:pt x="46085" y="7800"/>
                  </a:lnTo>
                  <a:lnTo>
                    <a:pt x="37391" y="2087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4"/>
            <p:cNvSpPr/>
            <p:nvPr/>
          </p:nvSpPr>
          <p:spPr>
            <a:xfrm>
              <a:off x="3593310" y="5121049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73" y="37023"/>
                  </a:lnTo>
                  <a:lnTo>
                    <a:pt x="46085" y="45388"/>
                  </a:lnTo>
                  <a:lnTo>
                    <a:pt x="37391" y="51045"/>
                  </a:lnTo>
                  <a:lnTo>
                    <a:pt x="26809" y="53124"/>
                  </a:lnTo>
                  <a:lnTo>
                    <a:pt x="16528" y="51045"/>
                  </a:lnTo>
                  <a:lnTo>
                    <a:pt x="7989" y="45388"/>
                  </a:lnTo>
                  <a:lnTo>
                    <a:pt x="2158" y="37023"/>
                  </a:lnTo>
                  <a:lnTo>
                    <a:pt x="0" y="26822"/>
                  </a:lnTo>
                  <a:lnTo>
                    <a:pt x="2158" y="16319"/>
                  </a:lnTo>
                  <a:lnTo>
                    <a:pt x="7989" y="7800"/>
                  </a:lnTo>
                  <a:lnTo>
                    <a:pt x="16528" y="2087"/>
                  </a:lnTo>
                  <a:lnTo>
                    <a:pt x="26809" y="0"/>
                  </a:lnTo>
                  <a:lnTo>
                    <a:pt x="37391" y="2087"/>
                  </a:lnTo>
                  <a:lnTo>
                    <a:pt x="46085" y="7800"/>
                  </a:lnTo>
                  <a:lnTo>
                    <a:pt x="51973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5"/>
            <p:cNvSpPr/>
            <p:nvPr/>
          </p:nvSpPr>
          <p:spPr>
            <a:xfrm>
              <a:off x="3876280" y="5007662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79"/>
                  </a:lnTo>
                  <a:lnTo>
                    <a:pt x="8054" y="7735"/>
                  </a:lnTo>
                  <a:lnTo>
                    <a:pt x="2166" y="16100"/>
                  </a:lnTo>
                  <a:lnTo>
                    <a:pt x="0" y="26301"/>
                  </a:lnTo>
                  <a:lnTo>
                    <a:pt x="2166" y="36804"/>
                  </a:lnTo>
                  <a:lnTo>
                    <a:pt x="8054" y="45323"/>
                  </a:lnTo>
                  <a:lnTo>
                    <a:pt x="16748" y="51036"/>
                  </a:lnTo>
                  <a:lnTo>
                    <a:pt x="27330" y="53124"/>
                  </a:lnTo>
                  <a:lnTo>
                    <a:pt x="37611" y="51036"/>
                  </a:lnTo>
                  <a:lnTo>
                    <a:pt x="46150" y="45323"/>
                  </a:lnTo>
                  <a:lnTo>
                    <a:pt x="51981" y="36804"/>
                  </a:lnTo>
                  <a:lnTo>
                    <a:pt x="54140" y="26301"/>
                  </a:lnTo>
                  <a:lnTo>
                    <a:pt x="51981" y="16100"/>
                  </a:lnTo>
                  <a:lnTo>
                    <a:pt x="46150" y="7735"/>
                  </a:lnTo>
                  <a:lnTo>
                    <a:pt x="37611" y="2079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6"/>
            <p:cNvSpPr/>
            <p:nvPr/>
          </p:nvSpPr>
          <p:spPr>
            <a:xfrm>
              <a:off x="3876280" y="5007662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1981" y="36804"/>
                  </a:lnTo>
                  <a:lnTo>
                    <a:pt x="46150" y="45323"/>
                  </a:lnTo>
                  <a:lnTo>
                    <a:pt x="37611" y="51036"/>
                  </a:lnTo>
                  <a:lnTo>
                    <a:pt x="27330" y="53124"/>
                  </a:lnTo>
                  <a:lnTo>
                    <a:pt x="16748" y="51036"/>
                  </a:lnTo>
                  <a:lnTo>
                    <a:pt x="8054" y="45323"/>
                  </a:lnTo>
                  <a:lnTo>
                    <a:pt x="2166" y="36804"/>
                  </a:lnTo>
                  <a:lnTo>
                    <a:pt x="0" y="26301"/>
                  </a:lnTo>
                  <a:lnTo>
                    <a:pt x="2166" y="16100"/>
                  </a:lnTo>
                  <a:lnTo>
                    <a:pt x="8054" y="7735"/>
                  </a:lnTo>
                  <a:lnTo>
                    <a:pt x="16748" y="2079"/>
                  </a:lnTo>
                  <a:lnTo>
                    <a:pt x="27330" y="0"/>
                  </a:lnTo>
                  <a:lnTo>
                    <a:pt x="37611" y="2079"/>
                  </a:lnTo>
                  <a:lnTo>
                    <a:pt x="46150" y="7735"/>
                  </a:lnTo>
                  <a:lnTo>
                    <a:pt x="51981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7"/>
            <p:cNvSpPr/>
            <p:nvPr/>
          </p:nvSpPr>
          <p:spPr>
            <a:xfrm>
              <a:off x="3886489" y="506180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378" y="2079"/>
                  </a:lnTo>
                  <a:lnTo>
                    <a:pt x="7916" y="7735"/>
                  </a:lnTo>
                  <a:lnTo>
                    <a:pt x="2138" y="16100"/>
                  </a:lnTo>
                  <a:lnTo>
                    <a:pt x="0" y="26301"/>
                  </a:lnTo>
                  <a:lnTo>
                    <a:pt x="2138" y="36804"/>
                  </a:lnTo>
                  <a:lnTo>
                    <a:pt x="7916" y="45323"/>
                  </a:lnTo>
                  <a:lnTo>
                    <a:pt x="16378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48"/>
            <p:cNvSpPr/>
            <p:nvPr/>
          </p:nvSpPr>
          <p:spPr>
            <a:xfrm>
              <a:off x="3886489" y="506180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378" y="51036"/>
                  </a:lnTo>
                  <a:lnTo>
                    <a:pt x="7916" y="45323"/>
                  </a:lnTo>
                  <a:lnTo>
                    <a:pt x="2138" y="36804"/>
                  </a:lnTo>
                  <a:lnTo>
                    <a:pt x="0" y="26301"/>
                  </a:lnTo>
                  <a:lnTo>
                    <a:pt x="2138" y="16100"/>
                  </a:lnTo>
                  <a:lnTo>
                    <a:pt x="7916" y="7735"/>
                  </a:lnTo>
                  <a:lnTo>
                    <a:pt x="16378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49"/>
            <p:cNvSpPr/>
            <p:nvPr/>
          </p:nvSpPr>
          <p:spPr>
            <a:xfrm>
              <a:off x="3856865" y="4906528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26568" y="0"/>
                  </a:moveTo>
                  <a:lnTo>
                    <a:pt x="16164" y="2046"/>
                  </a:lnTo>
                  <a:lnTo>
                    <a:pt x="7726" y="7650"/>
                  </a:lnTo>
                  <a:lnTo>
                    <a:pt x="2067" y="16003"/>
                  </a:lnTo>
                  <a:lnTo>
                    <a:pt x="0" y="26301"/>
                  </a:lnTo>
                  <a:lnTo>
                    <a:pt x="2067" y="36305"/>
                  </a:lnTo>
                  <a:lnTo>
                    <a:pt x="7726" y="44508"/>
                  </a:lnTo>
                  <a:lnTo>
                    <a:pt x="16164" y="50056"/>
                  </a:lnTo>
                  <a:lnTo>
                    <a:pt x="26568" y="52095"/>
                  </a:lnTo>
                  <a:lnTo>
                    <a:pt x="36964" y="50056"/>
                  </a:lnTo>
                  <a:lnTo>
                    <a:pt x="45399" y="44508"/>
                  </a:lnTo>
                  <a:lnTo>
                    <a:pt x="51057" y="36305"/>
                  </a:lnTo>
                  <a:lnTo>
                    <a:pt x="53124" y="26301"/>
                  </a:lnTo>
                  <a:lnTo>
                    <a:pt x="51057" y="16003"/>
                  </a:lnTo>
                  <a:lnTo>
                    <a:pt x="45399" y="7650"/>
                  </a:lnTo>
                  <a:lnTo>
                    <a:pt x="36964" y="2046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0"/>
            <p:cNvSpPr/>
            <p:nvPr/>
          </p:nvSpPr>
          <p:spPr>
            <a:xfrm>
              <a:off x="3856865" y="4906528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53124" y="26301"/>
                  </a:moveTo>
                  <a:lnTo>
                    <a:pt x="51057" y="36305"/>
                  </a:lnTo>
                  <a:lnTo>
                    <a:pt x="45399" y="44508"/>
                  </a:lnTo>
                  <a:lnTo>
                    <a:pt x="36964" y="50056"/>
                  </a:lnTo>
                  <a:lnTo>
                    <a:pt x="26568" y="52095"/>
                  </a:lnTo>
                  <a:lnTo>
                    <a:pt x="16164" y="50056"/>
                  </a:lnTo>
                  <a:lnTo>
                    <a:pt x="7726" y="44508"/>
                  </a:lnTo>
                  <a:lnTo>
                    <a:pt x="2067" y="36305"/>
                  </a:lnTo>
                  <a:lnTo>
                    <a:pt x="0" y="26301"/>
                  </a:lnTo>
                  <a:lnTo>
                    <a:pt x="2067" y="16003"/>
                  </a:lnTo>
                  <a:lnTo>
                    <a:pt x="7726" y="7650"/>
                  </a:lnTo>
                  <a:lnTo>
                    <a:pt x="16164" y="2046"/>
                  </a:lnTo>
                  <a:lnTo>
                    <a:pt x="26568" y="0"/>
                  </a:lnTo>
                  <a:lnTo>
                    <a:pt x="36964" y="2046"/>
                  </a:lnTo>
                  <a:lnTo>
                    <a:pt x="45399" y="7650"/>
                  </a:lnTo>
                  <a:lnTo>
                    <a:pt x="51057" y="16003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1"/>
            <p:cNvSpPr/>
            <p:nvPr/>
          </p:nvSpPr>
          <p:spPr>
            <a:xfrm>
              <a:off x="3871167" y="4981097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2"/>
            <p:cNvSpPr/>
            <p:nvPr/>
          </p:nvSpPr>
          <p:spPr>
            <a:xfrm>
              <a:off x="3871167" y="4981097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3"/>
            <p:cNvSpPr/>
            <p:nvPr/>
          </p:nvSpPr>
          <p:spPr>
            <a:xfrm>
              <a:off x="1958493" y="383675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00"/>
                  </a:moveTo>
                  <a:lnTo>
                    <a:pt x="51215" y="36659"/>
                  </a:lnTo>
                  <a:lnTo>
                    <a:pt x="45539" y="45146"/>
                  </a:lnTo>
                  <a:lnTo>
                    <a:pt x="37076" y="50840"/>
                  </a:lnTo>
                  <a:lnTo>
                    <a:pt x="26644" y="52920"/>
                  </a:lnTo>
                  <a:lnTo>
                    <a:pt x="16212" y="50840"/>
                  </a:lnTo>
                  <a:lnTo>
                    <a:pt x="7750" y="45146"/>
                  </a:lnTo>
                  <a:lnTo>
                    <a:pt x="2073" y="36659"/>
                  </a:lnTo>
                  <a:lnTo>
                    <a:pt x="0" y="26200"/>
                  </a:lnTo>
                  <a:lnTo>
                    <a:pt x="2073" y="16035"/>
                  </a:lnTo>
                  <a:lnTo>
                    <a:pt x="7750" y="7704"/>
                  </a:lnTo>
                  <a:lnTo>
                    <a:pt x="16212" y="2070"/>
                  </a:lnTo>
                  <a:lnTo>
                    <a:pt x="26644" y="0"/>
                  </a:lnTo>
                  <a:lnTo>
                    <a:pt x="37076" y="2070"/>
                  </a:lnTo>
                  <a:lnTo>
                    <a:pt x="45539" y="7704"/>
                  </a:lnTo>
                  <a:lnTo>
                    <a:pt x="51215" y="16035"/>
                  </a:lnTo>
                  <a:lnTo>
                    <a:pt x="53289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4"/>
            <p:cNvSpPr/>
            <p:nvPr/>
          </p:nvSpPr>
          <p:spPr>
            <a:xfrm>
              <a:off x="1930820" y="411418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12"/>
                  </a:moveTo>
                  <a:lnTo>
                    <a:pt x="51215" y="36670"/>
                  </a:lnTo>
                  <a:lnTo>
                    <a:pt x="45539" y="45153"/>
                  </a:lnTo>
                  <a:lnTo>
                    <a:pt x="37076" y="50842"/>
                  </a:lnTo>
                  <a:lnTo>
                    <a:pt x="26644" y="52920"/>
                  </a:lnTo>
                  <a:lnTo>
                    <a:pt x="16212" y="50842"/>
                  </a:lnTo>
                  <a:lnTo>
                    <a:pt x="7750" y="45153"/>
                  </a:lnTo>
                  <a:lnTo>
                    <a:pt x="2073" y="36670"/>
                  </a:lnTo>
                  <a:lnTo>
                    <a:pt x="0" y="26212"/>
                  </a:lnTo>
                  <a:lnTo>
                    <a:pt x="2073" y="16046"/>
                  </a:lnTo>
                  <a:lnTo>
                    <a:pt x="7750" y="7710"/>
                  </a:lnTo>
                  <a:lnTo>
                    <a:pt x="16212" y="2072"/>
                  </a:lnTo>
                  <a:lnTo>
                    <a:pt x="26644" y="0"/>
                  </a:lnTo>
                  <a:lnTo>
                    <a:pt x="37076" y="2072"/>
                  </a:lnTo>
                  <a:lnTo>
                    <a:pt x="45539" y="7710"/>
                  </a:lnTo>
                  <a:lnTo>
                    <a:pt x="51215" y="16046"/>
                  </a:lnTo>
                  <a:lnTo>
                    <a:pt x="53289" y="26212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5"/>
            <p:cNvSpPr/>
            <p:nvPr/>
          </p:nvSpPr>
          <p:spPr>
            <a:xfrm>
              <a:off x="1934922" y="4090550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797" y="26720"/>
                  </a:moveTo>
                  <a:lnTo>
                    <a:pt x="51644" y="36884"/>
                  </a:lnTo>
                  <a:lnTo>
                    <a:pt x="45793" y="45216"/>
                  </a:lnTo>
                  <a:lnTo>
                    <a:pt x="37155" y="50850"/>
                  </a:lnTo>
                  <a:lnTo>
                    <a:pt x="26644" y="52920"/>
                  </a:lnTo>
                  <a:lnTo>
                    <a:pt x="16427" y="50850"/>
                  </a:lnTo>
                  <a:lnTo>
                    <a:pt x="7940" y="45216"/>
                  </a:lnTo>
                  <a:lnTo>
                    <a:pt x="2145" y="36884"/>
                  </a:lnTo>
                  <a:lnTo>
                    <a:pt x="0" y="26720"/>
                  </a:lnTo>
                  <a:lnTo>
                    <a:pt x="2145" y="16260"/>
                  </a:lnTo>
                  <a:lnTo>
                    <a:pt x="7940" y="7773"/>
                  </a:lnTo>
                  <a:lnTo>
                    <a:pt x="16427" y="2080"/>
                  </a:lnTo>
                  <a:lnTo>
                    <a:pt x="26644" y="0"/>
                  </a:lnTo>
                  <a:lnTo>
                    <a:pt x="37155" y="2080"/>
                  </a:lnTo>
                  <a:lnTo>
                    <a:pt x="45793" y="7773"/>
                  </a:lnTo>
                  <a:lnTo>
                    <a:pt x="51644" y="16260"/>
                  </a:lnTo>
                  <a:lnTo>
                    <a:pt x="53797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6"/>
            <p:cNvSpPr/>
            <p:nvPr/>
          </p:nvSpPr>
          <p:spPr>
            <a:xfrm>
              <a:off x="1952334" y="4436841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301" y="26720"/>
                  </a:moveTo>
                  <a:lnTo>
                    <a:pt x="51228" y="36879"/>
                  </a:lnTo>
                  <a:lnTo>
                    <a:pt x="45551" y="45212"/>
                  </a:lnTo>
                  <a:lnTo>
                    <a:pt x="37089" y="50848"/>
                  </a:lnTo>
                  <a:lnTo>
                    <a:pt x="26657" y="52920"/>
                  </a:lnTo>
                  <a:lnTo>
                    <a:pt x="16223" y="50848"/>
                  </a:lnTo>
                  <a:lnTo>
                    <a:pt x="7756" y="45212"/>
                  </a:lnTo>
                  <a:lnTo>
                    <a:pt x="2075" y="36879"/>
                  </a:lnTo>
                  <a:lnTo>
                    <a:pt x="0" y="26720"/>
                  </a:lnTo>
                  <a:lnTo>
                    <a:pt x="2075" y="16255"/>
                  </a:lnTo>
                  <a:lnTo>
                    <a:pt x="7756" y="7769"/>
                  </a:lnTo>
                  <a:lnTo>
                    <a:pt x="16223" y="2078"/>
                  </a:lnTo>
                  <a:lnTo>
                    <a:pt x="26657" y="0"/>
                  </a:lnTo>
                  <a:lnTo>
                    <a:pt x="37089" y="2078"/>
                  </a:lnTo>
                  <a:lnTo>
                    <a:pt x="45551" y="7769"/>
                  </a:lnTo>
                  <a:lnTo>
                    <a:pt x="51228" y="16255"/>
                  </a:lnTo>
                  <a:lnTo>
                    <a:pt x="53301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7"/>
            <p:cNvSpPr/>
            <p:nvPr/>
          </p:nvSpPr>
          <p:spPr>
            <a:xfrm>
              <a:off x="1941577" y="4340766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00"/>
                  </a:moveTo>
                  <a:lnTo>
                    <a:pt x="51215" y="36659"/>
                  </a:lnTo>
                  <a:lnTo>
                    <a:pt x="45539" y="45146"/>
                  </a:lnTo>
                  <a:lnTo>
                    <a:pt x="37076" y="50840"/>
                  </a:lnTo>
                  <a:lnTo>
                    <a:pt x="26644" y="52920"/>
                  </a:lnTo>
                  <a:lnTo>
                    <a:pt x="16212" y="50840"/>
                  </a:lnTo>
                  <a:lnTo>
                    <a:pt x="7750" y="45146"/>
                  </a:lnTo>
                  <a:lnTo>
                    <a:pt x="2073" y="36659"/>
                  </a:lnTo>
                  <a:lnTo>
                    <a:pt x="0" y="26200"/>
                  </a:lnTo>
                  <a:lnTo>
                    <a:pt x="2073" y="16035"/>
                  </a:lnTo>
                  <a:lnTo>
                    <a:pt x="7750" y="7704"/>
                  </a:lnTo>
                  <a:lnTo>
                    <a:pt x="16212" y="2070"/>
                  </a:lnTo>
                  <a:lnTo>
                    <a:pt x="26644" y="0"/>
                  </a:lnTo>
                  <a:lnTo>
                    <a:pt x="37076" y="2070"/>
                  </a:lnTo>
                  <a:lnTo>
                    <a:pt x="45539" y="7704"/>
                  </a:lnTo>
                  <a:lnTo>
                    <a:pt x="51215" y="16035"/>
                  </a:lnTo>
                  <a:lnTo>
                    <a:pt x="53289" y="26200"/>
                  </a:lnTo>
                  <a:close/>
                </a:path>
              </a:pathLst>
            </a:custGeom>
            <a:ln w="63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58"/>
            <p:cNvSpPr/>
            <p:nvPr/>
          </p:nvSpPr>
          <p:spPr>
            <a:xfrm>
              <a:off x="1945679" y="457966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720"/>
                  </a:moveTo>
                  <a:lnTo>
                    <a:pt x="51215" y="36884"/>
                  </a:lnTo>
                  <a:lnTo>
                    <a:pt x="45539" y="45216"/>
                  </a:lnTo>
                  <a:lnTo>
                    <a:pt x="37076" y="50850"/>
                  </a:lnTo>
                  <a:lnTo>
                    <a:pt x="26644" y="52920"/>
                  </a:lnTo>
                  <a:lnTo>
                    <a:pt x="16212" y="50850"/>
                  </a:lnTo>
                  <a:lnTo>
                    <a:pt x="7750" y="45216"/>
                  </a:lnTo>
                  <a:lnTo>
                    <a:pt x="2073" y="36884"/>
                  </a:lnTo>
                  <a:lnTo>
                    <a:pt x="0" y="26720"/>
                  </a:lnTo>
                  <a:lnTo>
                    <a:pt x="2073" y="16260"/>
                  </a:lnTo>
                  <a:lnTo>
                    <a:pt x="7750" y="7773"/>
                  </a:lnTo>
                  <a:lnTo>
                    <a:pt x="16212" y="2080"/>
                  </a:lnTo>
                  <a:lnTo>
                    <a:pt x="26644" y="0"/>
                  </a:lnTo>
                  <a:lnTo>
                    <a:pt x="37076" y="2080"/>
                  </a:lnTo>
                  <a:lnTo>
                    <a:pt x="45539" y="7773"/>
                  </a:lnTo>
                  <a:lnTo>
                    <a:pt x="51215" y="16260"/>
                  </a:lnTo>
                  <a:lnTo>
                    <a:pt x="5328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59"/>
            <p:cNvSpPr/>
            <p:nvPr/>
          </p:nvSpPr>
          <p:spPr>
            <a:xfrm>
              <a:off x="1930820" y="455346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00"/>
                  </a:moveTo>
                  <a:lnTo>
                    <a:pt x="51215" y="36665"/>
                  </a:lnTo>
                  <a:lnTo>
                    <a:pt x="45539" y="45151"/>
                  </a:lnTo>
                  <a:lnTo>
                    <a:pt x="37076" y="50842"/>
                  </a:lnTo>
                  <a:lnTo>
                    <a:pt x="26644" y="52920"/>
                  </a:lnTo>
                  <a:lnTo>
                    <a:pt x="16212" y="50842"/>
                  </a:lnTo>
                  <a:lnTo>
                    <a:pt x="7750" y="45151"/>
                  </a:lnTo>
                  <a:lnTo>
                    <a:pt x="2073" y="36665"/>
                  </a:lnTo>
                  <a:lnTo>
                    <a:pt x="0" y="26200"/>
                  </a:lnTo>
                  <a:lnTo>
                    <a:pt x="2073" y="16041"/>
                  </a:lnTo>
                  <a:lnTo>
                    <a:pt x="7750" y="7708"/>
                  </a:lnTo>
                  <a:lnTo>
                    <a:pt x="16212" y="2072"/>
                  </a:lnTo>
                  <a:lnTo>
                    <a:pt x="26644" y="0"/>
                  </a:lnTo>
                  <a:lnTo>
                    <a:pt x="37076" y="2072"/>
                  </a:lnTo>
                  <a:lnTo>
                    <a:pt x="45539" y="7708"/>
                  </a:lnTo>
                  <a:lnTo>
                    <a:pt x="51215" y="16041"/>
                  </a:lnTo>
                  <a:lnTo>
                    <a:pt x="53289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0"/>
            <p:cNvSpPr/>
            <p:nvPr/>
          </p:nvSpPr>
          <p:spPr>
            <a:xfrm>
              <a:off x="1927747" y="479391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00"/>
                  </a:moveTo>
                  <a:lnTo>
                    <a:pt x="51215" y="36659"/>
                  </a:lnTo>
                  <a:lnTo>
                    <a:pt x="45539" y="45146"/>
                  </a:lnTo>
                  <a:lnTo>
                    <a:pt x="37076" y="50840"/>
                  </a:lnTo>
                  <a:lnTo>
                    <a:pt x="26644" y="52920"/>
                  </a:lnTo>
                  <a:lnTo>
                    <a:pt x="16212" y="50840"/>
                  </a:lnTo>
                  <a:lnTo>
                    <a:pt x="7750" y="45146"/>
                  </a:lnTo>
                  <a:lnTo>
                    <a:pt x="2073" y="36659"/>
                  </a:lnTo>
                  <a:lnTo>
                    <a:pt x="0" y="26200"/>
                  </a:lnTo>
                  <a:lnTo>
                    <a:pt x="2073" y="16035"/>
                  </a:lnTo>
                  <a:lnTo>
                    <a:pt x="7750" y="7704"/>
                  </a:lnTo>
                  <a:lnTo>
                    <a:pt x="16212" y="2070"/>
                  </a:lnTo>
                  <a:lnTo>
                    <a:pt x="26644" y="0"/>
                  </a:lnTo>
                  <a:lnTo>
                    <a:pt x="37076" y="2070"/>
                  </a:lnTo>
                  <a:lnTo>
                    <a:pt x="45539" y="7704"/>
                  </a:lnTo>
                  <a:lnTo>
                    <a:pt x="51215" y="16035"/>
                  </a:lnTo>
                  <a:lnTo>
                    <a:pt x="53289" y="26200"/>
                  </a:lnTo>
                  <a:close/>
                </a:path>
              </a:pathLst>
            </a:custGeom>
            <a:ln w="63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1"/>
            <p:cNvSpPr/>
            <p:nvPr/>
          </p:nvSpPr>
          <p:spPr>
            <a:xfrm>
              <a:off x="1953362" y="4803160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720"/>
                  </a:moveTo>
                  <a:lnTo>
                    <a:pt x="51215" y="36884"/>
                  </a:lnTo>
                  <a:lnTo>
                    <a:pt x="45539" y="45216"/>
                  </a:lnTo>
                  <a:lnTo>
                    <a:pt x="37076" y="50850"/>
                  </a:lnTo>
                  <a:lnTo>
                    <a:pt x="26644" y="52920"/>
                  </a:lnTo>
                  <a:lnTo>
                    <a:pt x="16212" y="50850"/>
                  </a:lnTo>
                  <a:lnTo>
                    <a:pt x="7750" y="45216"/>
                  </a:lnTo>
                  <a:lnTo>
                    <a:pt x="2073" y="36884"/>
                  </a:lnTo>
                  <a:lnTo>
                    <a:pt x="0" y="26720"/>
                  </a:lnTo>
                  <a:lnTo>
                    <a:pt x="2073" y="16260"/>
                  </a:lnTo>
                  <a:lnTo>
                    <a:pt x="7750" y="7773"/>
                  </a:lnTo>
                  <a:lnTo>
                    <a:pt x="16212" y="2080"/>
                  </a:lnTo>
                  <a:lnTo>
                    <a:pt x="26644" y="0"/>
                  </a:lnTo>
                  <a:lnTo>
                    <a:pt x="37076" y="2080"/>
                  </a:lnTo>
                  <a:lnTo>
                    <a:pt x="45539" y="7773"/>
                  </a:lnTo>
                  <a:lnTo>
                    <a:pt x="51215" y="16260"/>
                  </a:lnTo>
                  <a:lnTo>
                    <a:pt x="5328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2"/>
            <p:cNvSpPr/>
            <p:nvPr/>
          </p:nvSpPr>
          <p:spPr>
            <a:xfrm>
              <a:off x="1936967" y="4754354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809" y="26720"/>
                  </a:moveTo>
                  <a:lnTo>
                    <a:pt x="51663" y="36879"/>
                  </a:lnTo>
                  <a:lnTo>
                    <a:pt x="45864" y="45211"/>
                  </a:lnTo>
                  <a:lnTo>
                    <a:pt x="37377" y="50848"/>
                  </a:lnTo>
                  <a:lnTo>
                    <a:pt x="27165" y="52920"/>
                  </a:lnTo>
                  <a:lnTo>
                    <a:pt x="16646" y="50848"/>
                  </a:lnTo>
                  <a:lnTo>
                    <a:pt x="8005" y="45211"/>
                  </a:lnTo>
                  <a:lnTo>
                    <a:pt x="2153" y="36879"/>
                  </a:lnTo>
                  <a:lnTo>
                    <a:pt x="0" y="26720"/>
                  </a:lnTo>
                  <a:lnTo>
                    <a:pt x="2153" y="16255"/>
                  </a:lnTo>
                  <a:lnTo>
                    <a:pt x="8005" y="7769"/>
                  </a:lnTo>
                  <a:lnTo>
                    <a:pt x="16646" y="2078"/>
                  </a:lnTo>
                  <a:lnTo>
                    <a:pt x="27165" y="0"/>
                  </a:lnTo>
                  <a:lnTo>
                    <a:pt x="37377" y="2078"/>
                  </a:lnTo>
                  <a:lnTo>
                    <a:pt x="45864" y="7769"/>
                  </a:lnTo>
                  <a:lnTo>
                    <a:pt x="51663" y="16255"/>
                  </a:lnTo>
                  <a:lnTo>
                    <a:pt x="5380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3"/>
            <p:cNvSpPr/>
            <p:nvPr/>
          </p:nvSpPr>
          <p:spPr>
            <a:xfrm>
              <a:off x="1937995" y="4808303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797" y="26708"/>
                  </a:moveTo>
                  <a:lnTo>
                    <a:pt x="51652" y="36953"/>
                  </a:lnTo>
                  <a:lnTo>
                    <a:pt x="45856" y="45464"/>
                  </a:lnTo>
                  <a:lnTo>
                    <a:pt x="37370" y="51277"/>
                  </a:lnTo>
                  <a:lnTo>
                    <a:pt x="27152" y="53428"/>
                  </a:lnTo>
                  <a:lnTo>
                    <a:pt x="16641" y="51277"/>
                  </a:lnTo>
                  <a:lnTo>
                    <a:pt x="8004" y="45464"/>
                  </a:lnTo>
                  <a:lnTo>
                    <a:pt x="2153" y="36953"/>
                  </a:lnTo>
                  <a:lnTo>
                    <a:pt x="0" y="26708"/>
                  </a:lnTo>
                  <a:lnTo>
                    <a:pt x="2153" y="16469"/>
                  </a:lnTo>
                  <a:lnTo>
                    <a:pt x="8004" y="7962"/>
                  </a:lnTo>
                  <a:lnTo>
                    <a:pt x="16641" y="2151"/>
                  </a:lnTo>
                  <a:lnTo>
                    <a:pt x="27152" y="0"/>
                  </a:lnTo>
                  <a:lnTo>
                    <a:pt x="37370" y="2151"/>
                  </a:lnTo>
                  <a:lnTo>
                    <a:pt x="45856" y="7962"/>
                  </a:lnTo>
                  <a:lnTo>
                    <a:pt x="51652" y="16469"/>
                  </a:lnTo>
                  <a:lnTo>
                    <a:pt x="53797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4"/>
            <p:cNvSpPr/>
            <p:nvPr/>
          </p:nvSpPr>
          <p:spPr>
            <a:xfrm>
              <a:off x="1901610" y="4850937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809" y="26212"/>
                  </a:moveTo>
                  <a:lnTo>
                    <a:pt x="51662" y="36670"/>
                  </a:lnTo>
                  <a:lnTo>
                    <a:pt x="45862" y="45153"/>
                  </a:lnTo>
                  <a:lnTo>
                    <a:pt x="37372" y="50842"/>
                  </a:lnTo>
                  <a:lnTo>
                    <a:pt x="27152" y="52920"/>
                  </a:lnTo>
                  <a:lnTo>
                    <a:pt x="16641" y="50842"/>
                  </a:lnTo>
                  <a:lnTo>
                    <a:pt x="8004" y="45153"/>
                  </a:lnTo>
                  <a:lnTo>
                    <a:pt x="2153" y="36670"/>
                  </a:lnTo>
                  <a:lnTo>
                    <a:pt x="0" y="26212"/>
                  </a:lnTo>
                  <a:lnTo>
                    <a:pt x="2153" y="16046"/>
                  </a:lnTo>
                  <a:lnTo>
                    <a:pt x="8004" y="7710"/>
                  </a:lnTo>
                  <a:lnTo>
                    <a:pt x="16641" y="2072"/>
                  </a:lnTo>
                  <a:lnTo>
                    <a:pt x="27152" y="0"/>
                  </a:lnTo>
                  <a:lnTo>
                    <a:pt x="37372" y="2072"/>
                  </a:lnTo>
                  <a:lnTo>
                    <a:pt x="45862" y="7710"/>
                  </a:lnTo>
                  <a:lnTo>
                    <a:pt x="51662" y="16046"/>
                  </a:lnTo>
                  <a:lnTo>
                    <a:pt x="53809" y="26212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5"/>
            <p:cNvSpPr/>
            <p:nvPr/>
          </p:nvSpPr>
          <p:spPr>
            <a:xfrm>
              <a:off x="1913395" y="4841692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809" y="26720"/>
                  </a:moveTo>
                  <a:lnTo>
                    <a:pt x="51662" y="36884"/>
                  </a:lnTo>
                  <a:lnTo>
                    <a:pt x="45862" y="45216"/>
                  </a:lnTo>
                  <a:lnTo>
                    <a:pt x="37372" y="50850"/>
                  </a:lnTo>
                  <a:lnTo>
                    <a:pt x="27152" y="52920"/>
                  </a:lnTo>
                  <a:lnTo>
                    <a:pt x="16641" y="50850"/>
                  </a:lnTo>
                  <a:lnTo>
                    <a:pt x="8004" y="45216"/>
                  </a:lnTo>
                  <a:lnTo>
                    <a:pt x="2153" y="36884"/>
                  </a:lnTo>
                  <a:lnTo>
                    <a:pt x="0" y="26720"/>
                  </a:lnTo>
                  <a:lnTo>
                    <a:pt x="2153" y="16260"/>
                  </a:lnTo>
                  <a:lnTo>
                    <a:pt x="8004" y="7773"/>
                  </a:lnTo>
                  <a:lnTo>
                    <a:pt x="16641" y="2080"/>
                  </a:lnTo>
                  <a:lnTo>
                    <a:pt x="27152" y="0"/>
                  </a:lnTo>
                  <a:lnTo>
                    <a:pt x="37372" y="2080"/>
                  </a:lnTo>
                  <a:lnTo>
                    <a:pt x="45862" y="7773"/>
                  </a:lnTo>
                  <a:lnTo>
                    <a:pt x="51662" y="16260"/>
                  </a:lnTo>
                  <a:lnTo>
                    <a:pt x="5380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6"/>
            <p:cNvSpPr/>
            <p:nvPr/>
          </p:nvSpPr>
          <p:spPr>
            <a:xfrm>
              <a:off x="1973352" y="4869949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797" y="26720"/>
                  </a:moveTo>
                  <a:lnTo>
                    <a:pt x="51644" y="36884"/>
                  </a:lnTo>
                  <a:lnTo>
                    <a:pt x="45793" y="45216"/>
                  </a:lnTo>
                  <a:lnTo>
                    <a:pt x="37155" y="50850"/>
                  </a:lnTo>
                  <a:lnTo>
                    <a:pt x="26644" y="52920"/>
                  </a:lnTo>
                  <a:lnTo>
                    <a:pt x="16427" y="50850"/>
                  </a:lnTo>
                  <a:lnTo>
                    <a:pt x="7940" y="45216"/>
                  </a:lnTo>
                  <a:lnTo>
                    <a:pt x="2145" y="36884"/>
                  </a:lnTo>
                  <a:lnTo>
                    <a:pt x="0" y="26720"/>
                  </a:lnTo>
                  <a:lnTo>
                    <a:pt x="2145" y="16260"/>
                  </a:lnTo>
                  <a:lnTo>
                    <a:pt x="7940" y="7773"/>
                  </a:lnTo>
                  <a:lnTo>
                    <a:pt x="16427" y="2080"/>
                  </a:lnTo>
                  <a:lnTo>
                    <a:pt x="26644" y="0"/>
                  </a:lnTo>
                  <a:lnTo>
                    <a:pt x="37155" y="2080"/>
                  </a:lnTo>
                  <a:lnTo>
                    <a:pt x="45793" y="7773"/>
                  </a:lnTo>
                  <a:lnTo>
                    <a:pt x="51644" y="16260"/>
                  </a:lnTo>
                  <a:lnTo>
                    <a:pt x="53797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7"/>
            <p:cNvSpPr/>
            <p:nvPr/>
          </p:nvSpPr>
          <p:spPr>
            <a:xfrm>
              <a:off x="1943634" y="475332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720"/>
                  </a:moveTo>
                  <a:lnTo>
                    <a:pt x="51215" y="36879"/>
                  </a:lnTo>
                  <a:lnTo>
                    <a:pt x="45539" y="45211"/>
                  </a:lnTo>
                  <a:lnTo>
                    <a:pt x="37076" y="50848"/>
                  </a:lnTo>
                  <a:lnTo>
                    <a:pt x="26644" y="52920"/>
                  </a:lnTo>
                  <a:lnTo>
                    <a:pt x="16212" y="50848"/>
                  </a:lnTo>
                  <a:lnTo>
                    <a:pt x="7750" y="45212"/>
                  </a:lnTo>
                  <a:lnTo>
                    <a:pt x="2073" y="36879"/>
                  </a:lnTo>
                  <a:lnTo>
                    <a:pt x="0" y="26720"/>
                  </a:lnTo>
                  <a:lnTo>
                    <a:pt x="2073" y="16260"/>
                  </a:lnTo>
                  <a:lnTo>
                    <a:pt x="7750" y="7773"/>
                  </a:lnTo>
                  <a:lnTo>
                    <a:pt x="16212" y="2080"/>
                  </a:lnTo>
                  <a:lnTo>
                    <a:pt x="26644" y="0"/>
                  </a:lnTo>
                  <a:lnTo>
                    <a:pt x="37076" y="2080"/>
                  </a:lnTo>
                  <a:lnTo>
                    <a:pt x="45539" y="7773"/>
                  </a:lnTo>
                  <a:lnTo>
                    <a:pt x="51215" y="16260"/>
                  </a:lnTo>
                  <a:lnTo>
                    <a:pt x="5328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68"/>
            <p:cNvSpPr/>
            <p:nvPr/>
          </p:nvSpPr>
          <p:spPr>
            <a:xfrm>
              <a:off x="1929791" y="476719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720"/>
                  </a:moveTo>
                  <a:lnTo>
                    <a:pt x="51215" y="36884"/>
                  </a:lnTo>
                  <a:lnTo>
                    <a:pt x="45539" y="45216"/>
                  </a:lnTo>
                  <a:lnTo>
                    <a:pt x="37076" y="50850"/>
                  </a:lnTo>
                  <a:lnTo>
                    <a:pt x="26644" y="52920"/>
                  </a:lnTo>
                  <a:lnTo>
                    <a:pt x="16212" y="50850"/>
                  </a:lnTo>
                  <a:lnTo>
                    <a:pt x="7750" y="45216"/>
                  </a:lnTo>
                  <a:lnTo>
                    <a:pt x="2073" y="36884"/>
                  </a:lnTo>
                  <a:lnTo>
                    <a:pt x="0" y="26720"/>
                  </a:lnTo>
                  <a:lnTo>
                    <a:pt x="2073" y="16260"/>
                  </a:lnTo>
                  <a:lnTo>
                    <a:pt x="7750" y="7773"/>
                  </a:lnTo>
                  <a:lnTo>
                    <a:pt x="16212" y="2080"/>
                  </a:lnTo>
                  <a:lnTo>
                    <a:pt x="26644" y="0"/>
                  </a:lnTo>
                  <a:lnTo>
                    <a:pt x="37076" y="2080"/>
                  </a:lnTo>
                  <a:lnTo>
                    <a:pt x="45539" y="7773"/>
                  </a:lnTo>
                  <a:lnTo>
                    <a:pt x="51215" y="16260"/>
                  </a:lnTo>
                  <a:lnTo>
                    <a:pt x="53289" y="26720"/>
                  </a:lnTo>
                  <a:close/>
                </a:path>
              </a:pathLst>
            </a:custGeom>
            <a:ln w="63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69"/>
            <p:cNvSpPr/>
            <p:nvPr/>
          </p:nvSpPr>
          <p:spPr>
            <a:xfrm>
              <a:off x="1944650" y="4844778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301" y="26200"/>
                  </a:moveTo>
                  <a:lnTo>
                    <a:pt x="51228" y="36445"/>
                  </a:lnTo>
                  <a:lnTo>
                    <a:pt x="45550" y="44956"/>
                  </a:lnTo>
                  <a:lnTo>
                    <a:pt x="37083" y="50769"/>
                  </a:lnTo>
                  <a:lnTo>
                    <a:pt x="26644" y="52920"/>
                  </a:lnTo>
                  <a:lnTo>
                    <a:pt x="16212" y="50769"/>
                  </a:lnTo>
                  <a:lnTo>
                    <a:pt x="7750" y="44956"/>
                  </a:lnTo>
                  <a:lnTo>
                    <a:pt x="2073" y="36445"/>
                  </a:lnTo>
                  <a:lnTo>
                    <a:pt x="0" y="26200"/>
                  </a:lnTo>
                  <a:lnTo>
                    <a:pt x="2073" y="16035"/>
                  </a:lnTo>
                  <a:lnTo>
                    <a:pt x="7750" y="7704"/>
                  </a:lnTo>
                  <a:lnTo>
                    <a:pt x="16212" y="2070"/>
                  </a:lnTo>
                  <a:lnTo>
                    <a:pt x="26644" y="0"/>
                  </a:lnTo>
                  <a:lnTo>
                    <a:pt x="37083" y="2070"/>
                  </a:lnTo>
                  <a:lnTo>
                    <a:pt x="45550" y="7704"/>
                  </a:lnTo>
                  <a:lnTo>
                    <a:pt x="51228" y="16035"/>
                  </a:lnTo>
                  <a:lnTo>
                    <a:pt x="53301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0"/>
            <p:cNvSpPr/>
            <p:nvPr/>
          </p:nvSpPr>
          <p:spPr>
            <a:xfrm>
              <a:off x="2267484" y="3697003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809" y="26200"/>
                  </a:moveTo>
                  <a:lnTo>
                    <a:pt x="51656" y="36659"/>
                  </a:lnTo>
                  <a:lnTo>
                    <a:pt x="45804" y="45146"/>
                  </a:lnTo>
                  <a:lnTo>
                    <a:pt x="37163" y="50840"/>
                  </a:lnTo>
                  <a:lnTo>
                    <a:pt x="26644" y="52920"/>
                  </a:lnTo>
                  <a:lnTo>
                    <a:pt x="16432" y="50840"/>
                  </a:lnTo>
                  <a:lnTo>
                    <a:pt x="7945" y="45146"/>
                  </a:lnTo>
                  <a:lnTo>
                    <a:pt x="2146" y="36659"/>
                  </a:lnTo>
                  <a:lnTo>
                    <a:pt x="0" y="26200"/>
                  </a:lnTo>
                  <a:lnTo>
                    <a:pt x="2146" y="16041"/>
                  </a:lnTo>
                  <a:lnTo>
                    <a:pt x="7945" y="7708"/>
                  </a:lnTo>
                  <a:lnTo>
                    <a:pt x="16432" y="2072"/>
                  </a:lnTo>
                  <a:lnTo>
                    <a:pt x="26644" y="0"/>
                  </a:lnTo>
                  <a:lnTo>
                    <a:pt x="37163" y="2072"/>
                  </a:lnTo>
                  <a:lnTo>
                    <a:pt x="45804" y="7708"/>
                  </a:lnTo>
                  <a:lnTo>
                    <a:pt x="51656" y="16041"/>
                  </a:lnTo>
                  <a:lnTo>
                    <a:pt x="53809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1"/>
            <p:cNvSpPr/>
            <p:nvPr/>
          </p:nvSpPr>
          <p:spPr>
            <a:xfrm>
              <a:off x="2629095" y="3688831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16" y="26733"/>
                  </a:moveTo>
                  <a:lnTo>
                    <a:pt x="51337" y="36899"/>
                  </a:lnTo>
                  <a:lnTo>
                    <a:pt x="45648" y="45235"/>
                  </a:lnTo>
                  <a:lnTo>
                    <a:pt x="37165" y="50874"/>
                  </a:lnTo>
                  <a:lnTo>
                    <a:pt x="26708" y="52946"/>
                  </a:lnTo>
                  <a:lnTo>
                    <a:pt x="16250" y="50874"/>
                  </a:lnTo>
                  <a:lnTo>
                    <a:pt x="7767" y="45235"/>
                  </a:lnTo>
                  <a:lnTo>
                    <a:pt x="2078" y="36899"/>
                  </a:lnTo>
                  <a:lnTo>
                    <a:pt x="0" y="26733"/>
                  </a:lnTo>
                  <a:lnTo>
                    <a:pt x="2078" y="16266"/>
                  </a:lnTo>
                  <a:lnTo>
                    <a:pt x="7767" y="7775"/>
                  </a:lnTo>
                  <a:lnTo>
                    <a:pt x="16250" y="2080"/>
                  </a:lnTo>
                  <a:lnTo>
                    <a:pt x="26708" y="0"/>
                  </a:lnTo>
                  <a:lnTo>
                    <a:pt x="37165" y="2080"/>
                  </a:lnTo>
                  <a:lnTo>
                    <a:pt x="45648" y="7775"/>
                  </a:lnTo>
                  <a:lnTo>
                    <a:pt x="51337" y="16266"/>
                  </a:lnTo>
                  <a:lnTo>
                    <a:pt x="53416" y="26733"/>
                  </a:lnTo>
                  <a:close/>
                </a:path>
              </a:pathLst>
            </a:custGeom>
            <a:ln w="63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2"/>
            <p:cNvSpPr/>
            <p:nvPr/>
          </p:nvSpPr>
          <p:spPr>
            <a:xfrm>
              <a:off x="2582867" y="3862593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16" y="26733"/>
                  </a:moveTo>
                  <a:lnTo>
                    <a:pt x="51337" y="36906"/>
                  </a:lnTo>
                  <a:lnTo>
                    <a:pt x="45648" y="45246"/>
                  </a:lnTo>
                  <a:lnTo>
                    <a:pt x="37165" y="50886"/>
                  </a:lnTo>
                  <a:lnTo>
                    <a:pt x="26708" y="52959"/>
                  </a:lnTo>
                  <a:lnTo>
                    <a:pt x="16250" y="50886"/>
                  </a:lnTo>
                  <a:lnTo>
                    <a:pt x="7767" y="45246"/>
                  </a:lnTo>
                  <a:lnTo>
                    <a:pt x="2078" y="36906"/>
                  </a:lnTo>
                  <a:lnTo>
                    <a:pt x="0" y="26733"/>
                  </a:lnTo>
                  <a:lnTo>
                    <a:pt x="2078" y="16271"/>
                  </a:lnTo>
                  <a:lnTo>
                    <a:pt x="7767" y="7780"/>
                  </a:lnTo>
                  <a:lnTo>
                    <a:pt x="16250" y="2082"/>
                  </a:lnTo>
                  <a:lnTo>
                    <a:pt x="26708" y="0"/>
                  </a:lnTo>
                  <a:lnTo>
                    <a:pt x="37165" y="2082"/>
                  </a:lnTo>
                  <a:lnTo>
                    <a:pt x="45648" y="7780"/>
                  </a:lnTo>
                  <a:lnTo>
                    <a:pt x="51337" y="16271"/>
                  </a:lnTo>
                  <a:lnTo>
                    <a:pt x="53416" y="26733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3"/>
            <p:cNvSpPr/>
            <p:nvPr/>
          </p:nvSpPr>
          <p:spPr>
            <a:xfrm>
              <a:off x="2641935" y="4182887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28" y="26225"/>
                  </a:moveTo>
                  <a:lnTo>
                    <a:pt x="51348" y="36687"/>
                  </a:lnTo>
                  <a:lnTo>
                    <a:pt x="45654" y="45178"/>
                  </a:lnTo>
                  <a:lnTo>
                    <a:pt x="37167" y="50876"/>
                  </a:lnTo>
                  <a:lnTo>
                    <a:pt x="26708" y="52958"/>
                  </a:lnTo>
                  <a:lnTo>
                    <a:pt x="16250" y="50876"/>
                  </a:lnTo>
                  <a:lnTo>
                    <a:pt x="7767" y="45178"/>
                  </a:lnTo>
                  <a:lnTo>
                    <a:pt x="2078" y="36687"/>
                  </a:lnTo>
                  <a:lnTo>
                    <a:pt x="0" y="26225"/>
                  </a:lnTo>
                  <a:lnTo>
                    <a:pt x="2078" y="16052"/>
                  </a:lnTo>
                  <a:lnTo>
                    <a:pt x="7767" y="7712"/>
                  </a:lnTo>
                  <a:lnTo>
                    <a:pt x="16250" y="2072"/>
                  </a:lnTo>
                  <a:lnTo>
                    <a:pt x="26708" y="0"/>
                  </a:lnTo>
                  <a:lnTo>
                    <a:pt x="37167" y="2072"/>
                  </a:lnTo>
                  <a:lnTo>
                    <a:pt x="45654" y="7712"/>
                  </a:lnTo>
                  <a:lnTo>
                    <a:pt x="51348" y="16052"/>
                  </a:lnTo>
                  <a:lnTo>
                    <a:pt x="53428" y="26225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4"/>
            <p:cNvSpPr/>
            <p:nvPr/>
          </p:nvSpPr>
          <p:spPr>
            <a:xfrm>
              <a:off x="2630124" y="4363849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16" y="26225"/>
                  </a:moveTo>
                  <a:lnTo>
                    <a:pt x="51337" y="36692"/>
                  </a:lnTo>
                  <a:lnTo>
                    <a:pt x="45648" y="45183"/>
                  </a:lnTo>
                  <a:lnTo>
                    <a:pt x="37165" y="50878"/>
                  </a:lnTo>
                  <a:lnTo>
                    <a:pt x="26708" y="52959"/>
                  </a:lnTo>
                  <a:lnTo>
                    <a:pt x="16250" y="50878"/>
                  </a:lnTo>
                  <a:lnTo>
                    <a:pt x="7767" y="45183"/>
                  </a:lnTo>
                  <a:lnTo>
                    <a:pt x="2078" y="36692"/>
                  </a:lnTo>
                  <a:lnTo>
                    <a:pt x="0" y="26225"/>
                  </a:lnTo>
                  <a:lnTo>
                    <a:pt x="2078" y="16052"/>
                  </a:lnTo>
                  <a:lnTo>
                    <a:pt x="7767" y="7712"/>
                  </a:lnTo>
                  <a:lnTo>
                    <a:pt x="16250" y="2072"/>
                  </a:lnTo>
                  <a:lnTo>
                    <a:pt x="26708" y="0"/>
                  </a:lnTo>
                  <a:lnTo>
                    <a:pt x="37165" y="2072"/>
                  </a:lnTo>
                  <a:lnTo>
                    <a:pt x="45648" y="7712"/>
                  </a:lnTo>
                  <a:lnTo>
                    <a:pt x="51337" y="16052"/>
                  </a:lnTo>
                  <a:lnTo>
                    <a:pt x="53416" y="26225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5"/>
            <p:cNvSpPr/>
            <p:nvPr/>
          </p:nvSpPr>
          <p:spPr>
            <a:xfrm>
              <a:off x="3238686" y="4362039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11" y="26187"/>
                  </a:moveTo>
                  <a:lnTo>
                    <a:pt x="51762" y="36645"/>
                  </a:lnTo>
                  <a:lnTo>
                    <a:pt x="45954" y="45127"/>
                  </a:lnTo>
                  <a:lnTo>
                    <a:pt x="37452" y="50817"/>
                  </a:lnTo>
                  <a:lnTo>
                    <a:pt x="27216" y="52895"/>
                  </a:lnTo>
                  <a:lnTo>
                    <a:pt x="16678" y="50817"/>
                  </a:lnTo>
                  <a:lnTo>
                    <a:pt x="8021" y="45127"/>
                  </a:lnTo>
                  <a:lnTo>
                    <a:pt x="2157" y="36645"/>
                  </a:lnTo>
                  <a:lnTo>
                    <a:pt x="0" y="26187"/>
                  </a:lnTo>
                  <a:lnTo>
                    <a:pt x="2157" y="16030"/>
                  </a:lnTo>
                  <a:lnTo>
                    <a:pt x="8021" y="7702"/>
                  </a:lnTo>
                  <a:lnTo>
                    <a:pt x="16678" y="2070"/>
                  </a:lnTo>
                  <a:lnTo>
                    <a:pt x="27216" y="0"/>
                  </a:lnTo>
                  <a:lnTo>
                    <a:pt x="37452" y="2070"/>
                  </a:lnTo>
                  <a:lnTo>
                    <a:pt x="45954" y="7702"/>
                  </a:lnTo>
                  <a:lnTo>
                    <a:pt x="51762" y="16030"/>
                  </a:lnTo>
                  <a:lnTo>
                    <a:pt x="53911" y="26187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6"/>
            <p:cNvSpPr/>
            <p:nvPr/>
          </p:nvSpPr>
          <p:spPr>
            <a:xfrm>
              <a:off x="3618689" y="4899376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11" y="26200"/>
                  </a:moveTo>
                  <a:lnTo>
                    <a:pt x="51762" y="36652"/>
                  </a:lnTo>
                  <a:lnTo>
                    <a:pt x="45954" y="45135"/>
                  </a:lnTo>
                  <a:lnTo>
                    <a:pt x="37452" y="50828"/>
                  </a:lnTo>
                  <a:lnTo>
                    <a:pt x="27216" y="52908"/>
                  </a:lnTo>
                  <a:lnTo>
                    <a:pt x="16678" y="50828"/>
                  </a:lnTo>
                  <a:lnTo>
                    <a:pt x="8021" y="45135"/>
                  </a:lnTo>
                  <a:lnTo>
                    <a:pt x="2157" y="36652"/>
                  </a:lnTo>
                  <a:lnTo>
                    <a:pt x="0" y="26200"/>
                  </a:lnTo>
                  <a:lnTo>
                    <a:pt x="2157" y="16035"/>
                  </a:lnTo>
                  <a:lnTo>
                    <a:pt x="8021" y="7704"/>
                  </a:lnTo>
                  <a:lnTo>
                    <a:pt x="16678" y="2070"/>
                  </a:lnTo>
                  <a:lnTo>
                    <a:pt x="27216" y="0"/>
                  </a:lnTo>
                  <a:lnTo>
                    <a:pt x="37452" y="2070"/>
                  </a:lnTo>
                  <a:lnTo>
                    <a:pt x="45954" y="7704"/>
                  </a:lnTo>
                  <a:lnTo>
                    <a:pt x="51762" y="16035"/>
                  </a:lnTo>
                  <a:lnTo>
                    <a:pt x="53911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7"/>
            <p:cNvSpPr/>
            <p:nvPr/>
          </p:nvSpPr>
          <p:spPr>
            <a:xfrm>
              <a:off x="3628951" y="5055015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24" y="26187"/>
                  </a:moveTo>
                  <a:lnTo>
                    <a:pt x="51764" y="36645"/>
                  </a:lnTo>
                  <a:lnTo>
                    <a:pt x="45897" y="45127"/>
                  </a:lnTo>
                  <a:lnTo>
                    <a:pt x="37239" y="50817"/>
                  </a:lnTo>
                  <a:lnTo>
                    <a:pt x="26708" y="52895"/>
                  </a:lnTo>
                  <a:lnTo>
                    <a:pt x="16469" y="50817"/>
                  </a:lnTo>
                  <a:lnTo>
                    <a:pt x="7962" y="45127"/>
                  </a:lnTo>
                  <a:lnTo>
                    <a:pt x="2151" y="36645"/>
                  </a:lnTo>
                  <a:lnTo>
                    <a:pt x="0" y="26187"/>
                  </a:lnTo>
                  <a:lnTo>
                    <a:pt x="2151" y="16030"/>
                  </a:lnTo>
                  <a:lnTo>
                    <a:pt x="7962" y="7702"/>
                  </a:lnTo>
                  <a:lnTo>
                    <a:pt x="16469" y="2070"/>
                  </a:lnTo>
                  <a:lnTo>
                    <a:pt x="26708" y="0"/>
                  </a:lnTo>
                  <a:lnTo>
                    <a:pt x="37239" y="2070"/>
                  </a:lnTo>
                  <a:lnTo>
                    <a:pt x="45897" y="7702"/>
                  </a:lnTo>
                  <a:lnTo>
                    <a:pt x="51764" y="16030"/>
                  </a:lnTo>
                  <a:lnTo>
                    <a:pt x="53924" y="26187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78"/>
            <p:cNvSpPr/>
            <p:nvPr/>
          </p:nvSpPr>
          <p:spPr>
            <a:xfrm>
              <a:off x="3564765" y="4993369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03" y="26708"/>
                  </a:moveTo>
                  <a:lnTo>
                    <a:pt x="51325" y="36872"/>
                  </a:lnTo>
                  <a:lnTo>
                    <a:pt x="45637" y="45204"/>
                  </a:lnTo>
                  <a:lnTo>
                    <a:pt x="37158" y="50837"/>
                  </a:lnTo>
                  <a:lnTo>
                    <a:pt x="26708" y="52908"/>
                  </a:lnTo>
                  <a:lnTo>
                    <a:pt x="16250" y="50837"/>
                  </a:lnTo>
                  <a:lnTo>
                    <a:pt x="7767" y="45204"/>
                  </a:lnTo>
                  <a:lnTo>
                    <a:pt x="2078" y="36872"/>
                  </a:lnTo>
                  <a:lnTo>
                    <a:pt x="0" y="26708"/>
                  </a:lnTo>
                  <a:lnTo>
                    <a:pt x="2078" y="16250"/>
                  </a:lnTo>
                  <a:lnTo>
                    <a:pt x="7767" y="7767"/>
                  </a:lnTo>
                  <a:lnTo>
                    <a:pt x="16250" y="2078"/>
                  </a:lnTo>
                  <a:lnTo>
                    <a:pt x="26708" y="0"/>
                  </a:lnTo>
                  <a:lnTo>
                    <a:pt x="37158" y="2078"/>
                  </a:lnTo>
                  <a:lnTo>
                    <a:pt x="45637" y="7767"/>
                  </a:lnTo>
                  <a:lnTo>
                    <a:pt x="51325" y="16250"/>
                  </a:lnTo>
                  <a:lnTo>
                    <a:pt x="53403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79"/>
            <p:cNvSpPr/>
            <p:nvPr/>
          </p:nvSpPr>
          <p:spPr>
            <a:xfrm>
              <a:off x="3593518" y="5121271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24" y="26708"/>
                  </a:moveTo>
                  <a:lnTo>
                    <a:pt x="51764" y="36866"/>
                  </a:lnTo>
                  <a:lnTo>
                    <a:pt x="45897" y="45199"/>
                  </a:lnTo>
                  <a:lnTo>
                    <a:pt x="37239" y="50836"/>
                  </a:lnTo>
                  <a:lnTo>
                    <a:pt x="26708" y="52908"/>
                  </a:lnTo>
                  <a:lnTo>
                    <a:pt x="16469" y="50836"/>
                  </a:lnTo>
                  <a:lnTo>
                    <a:pt x="7962" y="45199"/>
                  </a:lnTo>
                  <a:lnTo>
                    <a:pt x="2151" y="36866"/>
                  </a:lnTo>
                  <a:lnTo>
                    <a:pt x="0" y="26708"/>
                  </a:lnTo>
                  <a:lnTo>
                    <a:pt x="2151" y="16250"/>
                  </a:lnTo>
                  <a:lnTo>
                    <a:pt x="7962" y="7767"/>
                  </a:lnTo>
                  <a:lnTo>
                    <a:pt x="16469" y="2078"/>
                  </a:lnTo>
                  <a:lnTo>
                    <a:pt x="26708" y="0"/>
                  </a:lnTo>
                  <a:lnTo>
                    <a:pt x="37239" y="2078"/>
                  </a:lnTo>
                  <a:lnTo>
                    <a:pt x="45897" y="7767"/>
                  </a:lnTo>
                  <a:lnTo>
                    <a:pt x="51764" y="16250"/>
                  </a:lnTo>
                  <a:lnTo>
                    <a:pt x="53924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0"/>
            <p:cNvSpPr/>
            <p:nvPr/>
          </p:nvSpPr>
          <p:spPr>
            <a:xfrm>
              <a:off x="3876449" y="5008266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24" y="26200"/>
                  </a:moveTo>
                  <a:lnTo>
                    <a:pt x="51772" y="36657"/>
                  </a:lnTo>
                  <a:lnTo>
                    <a:pt x="45961" y="45140"/>
                  </a:lnTo>
                  <a:lnTo>
                    <a:pt x="37454" y="50829"/>
                  </a:lnTo>
                  <a:lnTo>
                    <a:pt x="27216" y="52908"/>
                  </a:lnTo>
                  <a:lnTo>
                    <a:pt x="16684" y="50829"/>
                  </a:lnTo>
                  <a:lnTo>
                    <a:pt x="8026" y="45140"/>
                  </a:lnTo>
                  <a:lnTo>
                    <a:pt x="2159" y="36657"/>
                  </a:lnTo>
                  <a:lnTo>
                    <a:pt x="0" y="26200"/>
                  </a:lnTo>
                  <a:lnTo>
                    <a:pt x="2159" y="16035"/>
                  </a:lnTo>
                  <a:lnTo>
                    <a:pt x="8026" y="7704"/>
                  </a:lnTo>
                  <a:lnTo>
                    <a:pt x="16684" y="2070"/>
                  </a:lnTo>
                  <a:lnTo>
                    <a:pt x="27216" y="0"/>
                  </a:lnTo>
                  <a:lnTo>
                    <a:pt x="37454" y="2070"/>
                  </a:lnTo>
                  <a:lnTo>
                    <a:pt x="45961" y="7704"/>
                  </a:lnTo>
                  <a:lnTo>
                    <a:pt x="51772" y="16035"/>
                  </a:lnTo>
                  <a:lnTo>
                    <a:pt x="53924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1"/>
            <p:cNvSpPr/>
            <p:nvPr/>
          </p:nvSpPr>
          <p:spPr>
            <a:xfrm>
              <a:off x="3886215" y="5062203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03" y="26187"/>
                  </a:moveTo>
                  <a:lnTo>
                    <a:pt x="51325" y="36647"/>
                  </a:lnTo>
                  <a:lnTo>
                    <a:pt x="45635" y="45134"/>
                  </a:lnTo>
                  <a:lnTo>
                    <a:pt x="37153" y="50827"/>
                  </a:lnTo>
                  <a:lnTo>
                    <a:pt x="26695" y="52908"/>
                  </a:lnTo>
                  <a:lnTo>
                    <a:pt x="16459" y="50827"/>
                  </a:lnTo>
                  <a:lnTo>
                    <a:pt x="7956" y="45134"/>
                  </a:lnTo>
                  <a:lnTo>
                    <a:pt x="2149" y="36647"/>
                  </a:lnTo>
                  <a:lnTo>
                    <a:pt x="0" y="26187"/>
                  </a:lnTo>
                  <a:lnTo>
                    <a:pt x="2149" y="16030"/>
                  </a:lnTo>
                  <a:lnTo>
                    <a:pt x="7956" y="7702"/>
                  </a:lnTo>
                  <a:lnTo>
                    <a:pt x="16459" y="2070"/>
                  </a:lnTo>
                  <a:lnTo>
                    <a:pt x="26695" y="0"/>
                  </a:lnTo>
                  <a:lnTo>
                    <a:pt x="37153" y="2070"/>
                  </a:lnTo>
                  <a:lnTo>
                    <a:pt x="45635" y="7702"/>
                  </a:lnTo>
                  <a:lnTo>
                    <a:pt x="51325" y="16030"/>
                  </a:lnTo>
                  <a:lnTo>
                    <a:pt x="53403" y="26187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2"/>
            <p:cNvSpPr/>
            <p:nvPr/>
          </p:nvSpPr>
          <p:spPr>
            <a:xfrm>
              <a:off x="3856433" y="4906564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390" y="26708"/>
                  </a:moveTo>
                  <a:lnTo>
                    <a:pt x="51314" y="36872"/>
                  </a:lnTo>
                  <a:lnTo>
                    <a:pt x="45629" y="45204"/>
                  </a:lnTo>
                  <a:lnTo>
                    <a:pt x="37151" y="50837"/>
                  </a:lnTo>
                  <a:lnTo>
                    <a:pt x="26695" y="52908"/>
                  </a:lnTo>
                  <a:lnTo>
                    <a:pt x="16244" y="50837"/>
                  </a:lnTo>
                  <a:lnTo>
                    <a:pt x="7766" y="45204"/>
                  </a:lnTo>
                  <a:lnTo>
                    <a:pt x="2078" y="36872"/>
                  </a:lnTo>
                  <a:lnTo>
                    <a:pt x="0" y="26708"/>
                  </a:lnTo>
                  <a:lnTo>
                    <a:pt x="2078" y="16250"/>
                  </a:lnTo>
                  <a:lnTo>
                    <a:pt x="7766" y="7767"/>
                  </a:lnTo>
                  <a:lnTo>
                    <a:pt x="16244" y="2078"/>
                  </a:lnTo>
                  <a:lnTo>
                    <a:pt x="26695" y="0"/>
                  </a:lnTo>
                  <a:lnTo>
                    <a:pt x="37151" y="2078"/>
                  </a:lnTo>
                  <a:lnTo>
                    <a:pt x="45629" y="7767"/>
                  </a:lnTo>
                  <a:lnTo>
                    <a:pt x="51314" y="16250"/>
                  </a:lnTo>
                  <a:lnTo>
                    <a:pt x="53390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3"/>
            <p:cNvSpPr/>
            <p:nvPr/>
          </p:nvSpPr>
          <p:spPr>
            <a:xfrm>
              <a:off x="3871317" y="4981558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03" y="26708"/>
                  </a:moveTo>
                  <a:lnTo>
                    <a:pt x="51325" y="36872"/>
                  </a:lnTo>
                  <a:lnTo>
                    <a:pt x="45637" y="45204"/>
                  </a:lnTo>
                  <a:lnTo>
                    <a:pt x="37158" y="50837"/>
                  </a:lnTo>
                  <a:lnTo>
                    <a:pt x="26708" y="52908"/>
                  </a:lnTo>
                  <a:lnTo>
                    <a:pt x="16250" y="50837"/>
                  </a:lnTo>
                  <a:lnTo>
                    <a:pt x="7767" y="45204"/>
                  </a:lnTo>
                  <a:lnTo>
                    <a:pt x="2078" y="36872"/>
                  </a:lnTo>
                  <a:lnTo>
                    <a:pt x="0" y="26708"/>
                  </a:lnTo>
                  <a:lnTo>
                    <a:pt x="2078" y="16250"/>
                  </a:lnTo>
                  <a:lnTo>
                    <a:pt x="7767" y="7767"/>
                  </a:lnTo>
                  <a:lnTo>
                    <a:pt x="16250" y="2078"/>
                  </a:lnTo>
                  <a:lnTo>
                    <a:pt x="26708" y="0"/>
                  </a:lnTo>
                  <a:lnTo>
                    <a:pt x="37158" y="2078"/>
                  </a:lnTo>
                  <a:lnTo>
                    <a:pt x="45637" y="7767"/>
                  </a:lnTo>
                  <a:lnTo>
                    <a:pt x="51325" y="16250"/>
                  </a:lnTo>
                  <a:lnTo>
                    <a:pt x="53403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4"/>
            <p:cNvSpPr txBox="1"/>
            <p:nvPr/>
          </p:nvSpPr>
          <p:spPr>
            <a:xfrm>
              <a:off x="775789" y="5310060"/>
              <a:ext cx="3726179" cy="11309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0</a:t>
              </a:r>
              <a:endParaRPr sz="1100">
                <a:latin typeface="Arial"/>
                <a:cs typeface="Arial"/>
              </a:endParaRPr>
            </a:p>
            <a:p>
              <a:pPr marR="12700" algn="ctr">
                <a:lnSpc>
                  <a:spcPct val="100000"/>
                </a:lnSpc>
                <a:spcBef>
                  <a:spcPts val="15"/>
                </a:spcBef>
                <a:tabLst>
                  <a:tab pos="610235" algn="l"/>
                  <a:tab pos="1279525" algn="l"/>
                  <a:tab pos="2008505" algn="l"/>
                  <a:tab pos="2619375" algn="l"/>
                  <a:tab pos="3289935" algn="l"/>
                </a:tabLst>
              </a:pPr>
              <a:r>
                <a:rPr sz="1100" b="1" spc="-5" dirty="0">
                  <a:latin typeface="Arial"/>
                  <a:cs typeface="Arial"/>
                </a:rPr>
                <a:t>0.4	</a:t>
              </a:r>
              <a:r>
                <a:rPr sz="1650" b="1" spc="-7" baseline="2525" dirty="0">
                  <a:latin typeface="Arial"/>
                  <a:cs typeface="Arial"/>
                </a:rPr>
                <a:t>0.6	0.8	1	1.2	1.4</a:t>
              </a:r>
              <a:endParaRPr sz="1650" baseline="2525">
                <a:latin typeface="Arial"/>
                <a:cs typeface="Arial"/>
              </a:endParaRPr>
            </a:p>
            <a:p>
              <a:pPr marR="43180" algn="ctr">
                <a:lnSpc>
                  <a:spcPct val="100000"/>
                </a:lnSpc>
                <a:spcBef>
                  <a:spcPts val="105"/>
                </a:spcBef>
              </a:pPr>
              <a:r>
                <a:rPr sz="1600" b="1" dirty="0">
                  <a:latin typeface="Arial"/>
                  <a:cs typeface="Arial"/>
                </a:rPr>
                <a:t>I</a:t>
              </a:r>
              <a:r>
                <a:rPr sz="1575" b="1" baseline="-21164" dirty="0">
                  <a:latin typeface="Arial"/>
                  <a:cs typeface="Arial"/>
                </a:rPr>
                <a:t>P</a:t>
              </a:r>
              <a:r>
                <a:rPr sz="1575" b="1" spc="104" baseline="-21164" dirty="0">
                  <a:latin typeface="Arial"/>
                  <a:cs typeface="Arial"/>
                </a:rPr>
                <a:t> </a:t>
              </a:r>
              <a:r>
                <a:rPr sz="1600" b="1" spc="-5" dirty="0">
                  <a:latin typeface="Arial"/>
                  <a:cs typeface="Arial"/>
                </a:rPr>
                <a:t>(MA)</a:t>
              </a:r>
              <a:endParaRPr sz="1600">
                <a:latin typeface="Arial"/>
                <a:cs typeface="Arial"/>
              </a:endParaRPr>
            </a:p>
            <a:p>
              <a:pPr marL="673100" marR="5080" indent="-476884">
                <a:lnSpc>
                  <a:spcPct val="100000"/>
                </a:lnSpc>
                <a:spcBef>
                  <a:spcPts val="290"/>
                </a:spcBef>
              </a:pPr>
              <a:r>
                <a:rPr sz="1600" b="1" spc="-5" dirty="0">
                  <a:solidFill>
                    <a:srgbClr val="004080"/>
                  </a:solidFill>
                  <a:latin typeface="Arial"/>
                  <a:cs typeface="Arial"/>
                </a:rPr>
                <a:t>Heat flux width determined primarily  by neoclassical</a:t>
              </a:r>
              <a:r>
                <a:rPr sz="1600" b="1" spc="-50" dirty="0">
                  <a:solidFill>
                    <a:srgbClr val="004080"/>
                  </a:solidFill>
                  <a:latin typeface="Arial"/>
                  <a:cs typeface="Arial"/>
                </a:rPr>
                <a:t> </a:t>
              </a:r>
              <a:r>
                <a:rPr sz="1600" b="1" spc="-5" dirty="0">
                  <a:solidFill>
                    <a:srgbClr val="004080"/>
                  </a:solidFill>
                  <a:latin typeface="Arial"/>
                  <a:cs typeface="Arial"/>
                </a:rPr>
                <a:t>processes</a:t>
              </a:r>
              <a:endParaRPr sz="1600">
                <a:latin typeface="Arial"/>
                <a:cs typeface="Arial"/>
              </a:endParaRPr>
            </a:p>
          </p:txBody>
        </p:sp>
        <p:sp>
          <p:nvSpPr>
            <p:cNvPr id="487" name="object 485"/>
            <p:cNvSpPr/>
            <p:nvPr/>
          </p:nvSpPr>
          <p:spPr>
            <a:xfrm>
              <a:off x="3613731" y="5173148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0868" y="69469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6"/>
            <p:cNvSpPr/>
            <p:nvPr/>
          </p:nvSpPr>
          <p:spPr>
            <a:xfrm>
              <a:off x="3613731" y="5173148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868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868" y="69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7"/>
            <p:cNvSpPr/>
            <p:nvPr/>
          </p:nvSpPr>
          <p:spPr>
            <a:xfrm>
              <a:off x="3613731" y="5173148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868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868" y="69469"/>
                  </a:lnTo>
                  <a:close/>
                </a:path>
              </a:pathLst>
            </a:custGeom>
            <a:ln w="63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88"/>
            <p:cNvSpPr/>
            <p:nvPr/>
          </p:nvSpPr>
          <p:spPr>
            <a:xfrm>
              <a:off x="3599440" y="5314122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0601" y="69468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89"/>
            <p:cNvSpPr/>
            <p:nvPr/>
          </p:nvSpPr>
          <p:spPr>
            <a:xfrm>
              <a:off x="3599440" y="5314122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601" y="69468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601" y="6946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0"/>
            <p:cNvSpPr/>
            <p:nvPr/>
          </p:nvSpPr>
          <p:spPr>
            <a:xfrm>
              <a:off x="3599440" y="5314122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601" y="69468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601" y="69468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1"/>
            <p:cNvSpPr/>
            <p:nvPr/>
          </p:nvSpPr>
          <p:spPr>
            <a:xfrm>
              <a:off x="3611691" y="5225255"/>
              <a:ext cx="81915" cy="68580"/>
            </a:xfrm>
            <a:custGeom>
              <a:avLst/>
              <a:gdLst/>
              <a:ahLst/>
              <a:cxnLst/>
              <a:rect l="l" t="t" r="r" b="b"/>
              <a:pathLst>
                <a:path w="81914" h="68579">
                  <a:moveTo>
                    <a:pt x="81724" y="0"/>
                  </a:moveTo>
                  <a:lnTo>
                    <a:pt x="0" y="0"/>
                  </a:lnTo>
                  <a:lnTo>
                    <a:pt x="41122" y="68440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2"/>
            <p:cNvSpPr/>
            <p:nvPr/>
          </p:nvSpPr>
          <p:spPr>
            <a:xfrm>
              <a:off x="3611691" y="5225255"/>
              <a:ext cx="81915" cy="68580"/>
            </a:xfrm>
            <a:custGeom>
              <a:avLst/>
              <a:gdLst/>
              <a:ahLst/>
              <a:cxnLst/>
              <a:rect l="l" t="t" r="r" b="b"/>
              <a:pathLst>
                <a:path w="81914" h="68579">
                  <a:moveTo>
                    <a:pt x="41122" y="68440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1122" y="6844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3"/>
            <p:cNvSpPr/>
            <p:nvPr/>
          </p:nvSpPr>
          <p:spPr>
            <a:xfrm>
              <a:off x="3611691" y="5225255"/>
              <a:ext cx="81915" cy="68580"/>
            </a:xfrm>
            <a:custGeom>
              <a:avLst/>
              <a:gdLst/>
              <a:ahLst/>
              <a:cxnLst/>
              <a:rect l="l" t="t" r="r" b="b"/>
              <a:pathLst>
                <a:path w="81914" h="68579">
                  <a:moveTo>
                    <a:pt x="41122" y="68440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1122" y="68440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4"/>
            <p:cNvSpPr/>
            <p:nvPr/>
          </p:nvSpPr>
          <p:spPr>
            <a:xfrm>
              <a:off x="3622927" y="5309015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1122" y="69469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5"/>
            <p:cNvSpPr/>
            <p:nvPr/>
          </p:nvSpPr>
          <p:spPr>
            <a:xfrm>
              <a:off x="3622927" y="5309015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1122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1122" y="69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6"/>
            <p:cNvSpPr/>
            <p:nvPr/>
          </p:nvSpPr>
          <p:spPr>
            <a:xfrm>
              <a:off x="3622927" y="5309015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1122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1122" y="69469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7"/>
            <p:cNvSpPr/>
            <p:nvPr/>
          </p:nvSpPr>
          <p:spPr>
            <a:xfrm>
              <a:off x="3597386" y="5306971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0868" y="69468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498"/>
            <p:cNvSpPr/>
            <p:nvPr/>
          </p:nvSpPr>
          <p:spPr>
            <a:xfrm>
              <a:off x="3597386" y="5306971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868" y="69468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868" y="6946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499"/>
            <p:cNvSpPr/>
            <p:nvPr/>
          </p:nvSpPr>
          <p:spPr>
            <a:xfrm>
              <a:off x="3597386" y="5306971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868" y="69468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868" y="69468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0"/>
            <p:cNvSpPr/>
            <p:nvPr/>
          </p:nvSpPr>
          <p:spPr>
            <a:xfrm>
              <a:off x="3378780" y="2593720"/>
              <a:ext cx="852169" cy="536575"/>
            </a:xfrm>
            <a:custGeom>
              <a:avLst/>
              <a:gdLst/>
              <a:ahLst/>
              <a:cxnLst/>
              <a:rect l="l" t="t" r="r" b="b"/>
              <a:pathLst>
                <a:path w="852170" h="536575">
                  <a:moveTo>
                    <a:pt x="0" y="0"/>
                  </a:moveTo>
                  <a:lnTo>
                    <a:pt x="851979" y="0"/>
                  </a:lnTo>
                  <a:lnTo>
                    <a:pt x="851979" y="536321"/>
                  </a:lnTo>
                  <a:lnTo>
                    <a:pt x="0" y="53632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1"/>
            <p:cNvSpPr/>
            <p:nvPr/>
          </p:nvSpPr>
          <p:spPr>
            <a:xfrm>
              <a:off x="3378780" y="3130039"/>
              <a:ext cx="852169" cy="0"/>
            </a:xfrm>
            <a:custGeom>
              <a:avLst/>
              <a:gdLst/>
              <a:ahLst/>
              <a:cxnLst/>
              <a:rect l="l" t="t" r="r" b="b"/>
              <a:pathLst>
                <a:path w="852170">
                  <a:moveTo>
                    <a:pt x="0" y="0"/>
                  </a:moveTo>
                  <a:lnTo>
                    <a:pt x="0" y="0"/>
                  </a:lnTo>
                  <a:lnTo>
                    <a:pt x="851979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2"/>
            <p:cNvSpPr/>
            <p:nvPr/>
          </p:nvSpPr>
          <p:spPr>
            <a:xfrm>
              <a:off x="3378780" y="2593718"/>
              <a:ext cx="852169" cy="0"/>
            </a:xfrm>
            <a:custGeom>
              <a:avLst/>
              <a:gdLst/>
              <a:ahLst/>
              <a:cxnLst/>
              <a:rect l="l" t="t" r="r" b="b"/>
              <a:pathLst>
                <a:path w="852170">
                  <a:moveTo>
                    <a:pt x="0" y="0"/>
                  </a:moveTo>
                  <a:lnTo>
                    <a:pt x="0" y="0"/>
                  </a:lnTo>
                  <a:lnTo>
                    <a:pt x="851979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3"/>
            <p:cNvSpPr/>
            <p:nvPr/>
          </p:nvSpPr>
          <p:spPr>
            <a:xfrm>
              <a:off x="3378780" y="2593718"/>
              <a:ext cx="0" cy="536575"/>
            </a:xfrm>
            <a:custGeom>
              <a:avLst/>
              <a:gdLst/>
              <a:ahLst/>
              <a:cxnLst/>
              <a:rect l="l" t="t" r="r" b="b"/>
              <a:pathLst>
                <a:path h="536575">
                  <a:moveTo>
                    <a:pt x="0" y="536321"/>
                  </a:moveTo>
                  <a:lnTo>
                    <a:pt x="0" y="536321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4"/>
            <p:cNvSpPr/>
            <p:nvPr/>
          </p:nvSpPr>
          <p:spPr>
            <a:xfrm>
              <a:off x="4230759" y="2593718"/>
              <a:ext cx="0" cy="536575"/>
            </a:xfrm>
            <a:custGeom>
              <a:avLst/>
              <a:gdLst/>
              <a:ahLst/>
              <a:cxnLst/>
              <a:rect l="l" t="t" r="r" b="b"/>
              <a:pathLst>
                <a:path h="536575">
                  <a:moveTo>
                    <a:pt x="0" y="536321"/>
                  </a:moveTo>
                  <a:lnTo>
                    <a:pt x="0" y="536321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5"/>
            <p:cNvSpPr/>
            <p:nvPr/>
          </p:nvSpPr>
          <p:spPr>
            <a:xfrm>
              <a:off x="3378780" y="3130039"/>
              <a:ext cx="852169" cy="0"/>
            </a:xfrm>
            <a:custGeom>
              <a:avLst/>
              <a:gdLst/>
              <a:ahLst/>
              <a:cxnLst/>
              <a:rect l="l" t="t" r="r" b="b"/>
              <a:pathLst>
                <a:path w="852170">
                  <a:moveTo>
                    <a:pt x="0" y="0"/>
                  </a:moveTo>
                  <a:lnTo>
                    <a:pt x="0" y="0"/>
                  </a:lnTo>
                  <a:lnTo>
                    <a:pt x="851979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6"/>
            <p:cNvSpPr/>
            <p:nvPr/>
          </p:nvSpPr>
          <p:spPr>
            <a:xfrm>
              <a:off x="3378780" y="2593718"/>
              <a:ext cx="0" cy="536575"/>
            </a:xfrm>
            <a:custGeom>
              <a:avLst/>
              <a:gdLst/>
              <a:ahLst/>
              <a:cxnLst/>
              <a:rect l="l" t="t" r="r" b="b"/>
              <a:pathLst>
                <a:path h="536575">
                  <a:moveTo>
                    <a:pt x="0" y="536321"/>
                  </a:moveTo>
                  <a:lnTo>
                    <a:pt x="0" y="536321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7"/>
            <p:cNvSpPr/>
            <p:nvPr/>
          </p:nvSpPr>
          <p:spPr>
            <a:xfrm>
              <a:off x="3378780" y="3130039"/>
              <a:ext cx="852169" cy="0"/>
            </a:xfrm>
            <a:custGeom>
              <a:avLst/>
              <a:gdLst/>
              <a:ahLst/>
              <a:cxnLst/>
              <a:rect l="l" t="t" r="r" b="b"/>
              <a:pathLst>
                <a:path w="852170">
                  <a:moveTo>
                    <a:pt x="0" y="0"/>
                  </a:moveTo>
                  <a:lnTo>
                    <a:pt x="0" y="0"/>
                  </a:lnTo>
                  <a:lnTo>
                    <a:pt x="851979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08"/>
            <p:cNvSpPr/>
            <p:nvPr/>
          </p:nvSpPr>
          <p:spPr>
            <a:xfrm>
              <a:off x="3378780" y="2593718"/>
              <a:ext cx="852169" cy="0"/>
            </a:xfrm>
            <a:custGeom>
              <a:avLst/>
              <a:gdLst/>
              <a:ahLst/>
              <a:cxnLst/>
              <a:rect l="l" t="t" r="r" b="b"/>
              <a:pathLst>
                <a:path w="852170">
                  <a:moveTo>
                    <a:pt x="0" y="0"/>
                  </a:moveTo>
                  <a:lnTo>
                    <a:pt x="0" y="0"/>
                  </a:lnTo>
                  <a:lnTo>
                    <a:pt x="851979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09"/>
            <p:cNvSpPr/>
            <p:nvPr/>
          </p:nvSpPr>
          <p:spPr>
            <a:xfrm>
              <a:off x="3378780" y="2593718"/>
              <a:ext cx="0" cy="536575"/>
            </a:xfrm>
            <a:custGeom>
              <a:avLst/>
              <a:gdLst/>
              <a:ahLst/>
              <a:cxnLst/>
              <a:rect l="l" t="t" r="r" b="b"/>
              <a:pathLst>
                <a:path h="536575">
                  <a:moveTo>
                    <a:pt x="0" y="536321"/>
                  </a:moveTo>
                  <a:lnTo>
                    <a:pt x="0" y="536321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0"/>
            <p:cNvSpPr/>
            <p:nvPr/>
          </p:nvSpPr>
          <p:spPr>
            <a:xfrm>
              <a:off x="4230759" y="2593718"/>
              <a:ext cx="0" cy="536575"/>
            </a:xfrm>
            <a:custGeom>
              <a:avLst/>
              <a:gdLst/>
              <a:ahLst/>
              <a:cxnLst/>
              <a:rect l="l" t="t" r="r" b="b"/>
              <a:pathLst>
                <a:path h="536575">
                  <a:moveTo>
                    <a:pt x="0" y="536321"/>
                  </a:moveTo>
                  <a:lnTo>
                    <a:pt x="0" y="536321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1"/>
            <p:cNvSpPr/>
            <p:nvPr/>
          </p:nvSpPr>
          <p:spPr>
            <a:xfrm>
              <a:off x="3539164" y="2692808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2"/>
            <p:cNvSpPr/>
            <p:nvPr/>
          </p:nvSpPr>
          <p:spPr>
            <a:xfrm>
              <a:off x="3539164" y="267135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3"/>
            <p:cNvSpPr/>
            <p:nvPr/>
          </p:nvSpPr>
          <p:spPr>
            <a:xfrm>
              <a:off x="3539164" y="267135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4"/>
            <p:cNvSpPr/>
            <p:nvPr/>
          </p:nvSpPr>
          <p:spPr>
            <a:xfrm>
              <a:off x="3533037" y="2834803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87"/>
                  </a:lnTo>
                  <a:lnTo>
                    <a:pt x="8054" y="7800"/>
                  </a:lnTo>
                  <a:lnTo>
                    <a:pt x="2166" y="16319"/>
                  </a:lnTo>
                  <a:lnTo>
                    <a:pt x="0" y="26822"/>
                  </a:lnTo>
                  <a:lnTo>
                    <a:pt x="2166" y="37023"/>
                  </a:lnTo>
                  <a:lnTo>
                    <a:pt x="8054" y="45388"/>
                  </a:lnTo>
                  <a:lnTo>
                    <a:pt x="16748" y="51045"/>
                  </a:lnTo>
                  <a:lnTo>
                    <a:pt x="27330" y="53124"/>
                  </a:lnTo>
                  <a:lnTo>
                    <a:pt x="37611" y="51045"/>
                  </a:lnTo>
                  <a:lnTo>
                    <a:pt x="46150" y="45388"/>
                  </a:lnTo>
                  <a:lnTo>
                    <a:pt x="51981" y="37023"/>
                  </a:lnTo>
                  <a:lnTo>
                    <a:pt x="54140" y="26822"/>
                  </a:lnTo>
                  <a:lnTo>
                    <a:pt x="51981" y="16319"/>
                  </a:lnTo>
                  <a:lnTo>
                    <a:pt x="46150" y="7800"/>
                  </a:lnTo>
                  <a:lnTo>
                    <a:pt x="37611" y="2087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5"/>
            <p:cNvSpPr/>
            <p:nvPr/>
          </p:nvSpPr>
          <p:spPr>
            <a:xfrm>
              <a:off x="3533037" y="2834803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81" y="37023"/>
                  </a:lnTo>
                  <a:lnTo>
                    <a:pt x="46150" y="45388"/>
                  </a:lnTo>
                  <a:lnTo>
                    <a:pt x="37611" y="51045"/>
                  </a:lnTo>
                  <a:lnTo>
                    <a:pt x="27330" y="53124"/>
                  </a:lnTo>
                  <a:lnTo>
                    <a:pt x="16748" y="51045"/>
                  </a:lnTo>
                  <a:lnTo>
                    <a:pt x="8054" y="45388"/>
                  </a:lnTo>
                  <a:lnTo>
                    <a:pt x="2166" y="37023"/>
                  </a:lnTo>
                  <a:lnTo>
                    <a:pt x="0" y="26822"/>
                  </a:lnTo>
                  <a:lnTo>
                    <a:pt x="2166" y="16319"/>
                  </a:lnTo>
                  <a:lnTo>
                    <a:pt x="8054" y="7800"/>
                  </a:lnTo>
                  <a:lnTo>
                    <a:pt x="16748" y="2087"/>
                  </a:lnTo>
                  <a:lnTo>
                    <a:pt x="27330" y="0"/>
                  </a:lnTo>
                  <a:lnTo>
                    <a:pt x="37611" y="2087"/>
                  </a:lnTo>
                  <a:lnTo>
                    <a:pt x="46150" y="7800"/>
                  </a:lnTo>
                  <a:lnTo>
                    <a:pt x="51981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6"/>
            <p:cNvSpPr/>
            <p:nvPr/>
          </p:nvSpPr>
          <p:spPr>
            <a:xfrm>
              <a:off x="3533037" y="2834803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81" y="37023"/>
                  </a:lnTo>
                  <a:lnTo>
                    <a:pt x="46150" y="45388"/>
                  </a:lnTo>
                  <a:lnTo>
                    <a:pt x="37611" y="51045"/>
                  </a:lnTo>
                  <a:lnTo>
                    <a:pt x="27330" y="53124"/>
                  </a:lnTo>
                  <a:lnTo>
                    <a:pt x="16748" y="51045"/>
                  </a:lnTo>
                  <a:lnTo>
                    <a:pt x="8054" y="45388"/>
                  </a:lnTo>
                  <a:lnTo>
                    <a:pt x="2166" y="37023"/>
                  </a:lnTo>
                  <a:lnTo>
                    <a:pt x="0" y="26822"/>
                  </a:lnTo>
                  <a:lnTo>
                    <a:pt x="2166" y="16319"/>
                  </a:lnTo>
                  <a:lnTo>
                    <a:pt x="8054" y="7800"/>
                  </a:lnTo>
                  <a:lnTo>
                    <a:pt x="16748" y="2087"/>
                  </a:lnTo>
                  <a:lnTo>
                    <a:pt x="27330" y="0"/>
                  </a:lnTo>
                  <a:lnTo>
                    <a:pt x="37611" y="2087"/>
                  </a:lnTo>
                  <a:lnTo>
                    <a:pt x="46150" y="7800"/>
                  </a:lnTo>
                  <a:lnTo>
                    <a:pt x="51981" y="16319"/>
                  </a:lnTo>
                  <a:lnTo>
                    <a:pt x="54140" y="26822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7"/>
            <p:cNvSpPr txBox="1"/>
            <p:nvPr/>
          </p:nvSpPr>
          <p:spPr>
            <a:xfrm>
              <a:off x="3706258" y="2612384"/>
              <a:ext cx="486409" cy="5105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50" b="1" dirty="0">
                  <a:latin typeface="Arial"/>
                  <a:cs typeface="Arial"/>
                </a:rPr>
                <a:t>0</a:t>
              </a:r>
              <a:r>
                <a:rPr sz="1050" b="1" spc="-100" dirty="0">
                  <a:latin typeface="Arial"/>
                  <a:cs typeface="Arial"/>
                </a:rPr>
                <a:t> </a:t>
              </a:r>
              <a:r>
                <a:rPr sz="1050" b="1" dirty="0">
                  <a:latin typeface="Arial"/>
                  <a:cs typeface="Arial"/>
                </a:rPr>
                <a:t>mg</a:t>
              </a:r>
              <a:endParaRPr sz="105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75"/>
                </a:spcBef>
              </a:pPr>
              <a:r>
                <a:rPr sz="1050" b="1" spc="-5" dirty="0">
                  <a:latin typeface="Arial"/>
                  <a:cs typeface="Arial"/>
                </a:rPr>
                <a:t>150</a:t>
              </a:r>
              <a:r>
                <a:rPr sz="1050" b="1" spc="-85" dirty="0">
                  <a:latin typeface="Arial"/>
                  <a:cs typeface="Arial"/>
                </a:rPr>
                <a:t> </a:t>
              </a:r>
              <a:r>
                <a:rPr sz="1050" b="1" dirty="0">
                  <a:latin typeface="Arial"/>
                  <a:cs typeface="Arial"/>
                </a:rPr>
                <a:t>mg</a:t>
              </a:r>
              <a:endParaRPr sz="105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75"/>
                </a:spcBef>
              </a:pPr>
              <a:r>
                <a:rPr sz="1050" b="1" spc="-5" dirty="0">
                  <a:latin typeface="Arial"/>
                  <a:cs typeface="Arial"/>
                </a:rPr>
                <a:t>300</a:t>
              </a:r>
              <a:r>
                <a:rPr sz="1050" b="1" spc="-85" dirty="0">
                  <a:latin typeface="Arial"/>
                  <a:cs typeface="Arial"/>
                </a:rPr>
                <a:t> </a:t>
              </a:r>
              <a:r>
                <a:rPr sz="1050" b="1" dirty="0">
                  <a:latin typeface="Arial"/>
                  <a:cs typeface="Arial"/>
                </a:rPr>
                <a:t>mg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520" name="object 518"/>
            <p:cNvSpPr/>
            <p:nvPr/>
          </p:nvSpPr>
          <p:spPr>
            <a:xfrm>
              <a:off x="3519759" y="3007447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0601" y="69469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19"/>
            <p:cNvSpPr/>
            <p:nvPr/>
          </p:nvSpPr>
          <p:spPr>
            <a:xfrm>
              <a:off x="3519759" y="3007447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601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601" y="69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0"/>
            <p:cNvSpPr/>
            <p:nvPr/>
          </p:nvSpPr>
          <p:spPr>
            <a:xfrm>
              <a:off x="3519759" y="3007447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601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601" y="69469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1"/>
            <p:cNvSpPr/>
            <p:nvPr/>
          </p:nvSpPr>
          <p:spPr>
            <a:xfrm>
              <a:off x="3379801" y="3182137"/>
              <a:ext cx="840740" cy="233045"/>
            </a:xfrm>
            <a:custGeom>
              <a:avLst/>
              <a:gdLst/>
              <a:ahLst/>
              <a:cxnLst/>
              <a:rect l="l" t="t" r="r" b="b"/>
              <a:pathLst>
                <a:path w="840739" h="233045">
                  <a:moveTo>
                    <a:pt x="0" y="0"/>
                  </a:moveTo>
                  <a:lnTo>
                    <a:pt x="840740" y="0"/>
                  </a:lnTo>
                  <a:lnTo>
                    <a:pt x="840740" y="232918"/>
                  </a:lnTo>
                  <a:lnTo>
                    <a:pt x="0" y="232918"/>
                  </a:lnTo>
                  <a:lnTo>
                    <a:pt x="0" y="0"/>
                  </a:lnTo>
                  <a:close/>
                </a:path>
              </a:pathLst>
            </a:custGeom>
            <a:ln w="79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2"/>
            <p:cNvSpPr txBox="1"/>
            <p:nvPr/>
          </p:nvSpPr>
          <p:spPr>
            <a:xfrm>
              <a:off x="3690936" y="3213059"/>
              <a:ext cx="476884" cy="2184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50" b="1" spc="35" dirty="0">
                  <a:latin typeface="Arial Narrow"/>
                  <a:cs typeface="Arial Narrow"/>
                </a:rPr>
                <a:t>B</a:t>
              </a:r>
              <a:r>
                <a:rPr sz="1200" b="1" spc="52" baseline="-27777" dirty="0">
                  <a:latin typeface="Arial Narrow"/>
                  <a:cs typeface="Arial Narrow"/>
                </a:rPr>
                <a:t>P</a:t>
              </a:r>
              <a:r>
                <a:rPr sz="1200" b="1" spc="-67" baseline="-27777" dirty="0">
                  <a:latin typeface="Arial Narrow"/>
                  <a:cs typeface="Arial Narrow"/>
                </a:rPr>
                <a:t> </a:t>
              </a:r>
              <a:r>
                <a:rPr sz="1050" b="1" spc="50" dirty="0">
                  <a:latin typeface="Arial Narrow"/>
                  <a:cs typeface="Arial Narrow"/>
                </a:rPr>
                <a:t>scan</a:t>
              </a:r>
              <a:endParaRPr sz="1050">
                <a:latin typeface="Arial Narrow"/>
                <a:cs typeface="Arial Narrow"/>
              </a:endParaRPr>
            </a:p>
          </p:txBody>
        </p:sp>
        <p:sp>
          <p:nvSpPr>
            <p:cNvPr id="525" name="object 523"/>
            <p:cNvSpPr txBox="1"/>
            <p:nvPr/>
          </p:nvSpPr>
          <p:spPr>
            <a:xfrm>
              <a:off x="2969845" y="3226394"/>
              <a:ext cx="396875" cy="17145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50" b="1" dirty="0">
                  <a:latin typeface="Arial"/>
                  <a:cs typeface="Arial"/>
                </a:rPr>
                <a:t>X</a:t>
              </a:r>
              <a:r>
                <a:rPr sz="1050" b="1" spc="40" dirty="0">
                  <a:latin typeface="Arial"/>
                  <a:cs typeface="Arial"/>
                </a:rPr>
                <a:t>G</a:t>
              </a:r>
              <a:r>
                <a:rPr sz="1050" b="1" spc="20" dirty="0">
                  <a:latin typeface="Arial"/>
                  <a:cs typeface="Arial"/>
                </a:rPr>
                <a:t>C</a:t>
              </a:r>
              <a:r>
                <a:rPr sz="1050" b="1" dirty="0">
                  <a:latin typeface="Arial"/>
                  <a:cs typeface="Arial"/>
                </a:rPr>
                <a:t>1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526" name="object 524"/>
            <p:cNvSpPr txBox="1"/>
            <p:nvPr/>
          </p:nvSpPr>
          <p:spPr>
            <a:xfrm>
              <a:off x="2582597" y="2714597"/>
              <a:ext cx="771525" cy="3359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396875">
                <a:lnSpc>
                  <a:spcPct val="100000"/>
                </a:lnSpc>
              </a:pPr>
              <a:r>
                <a:rPr sz="1050" b="1" spc="10" dirty="0">
                  <a:latin typeface="Arial"/>
                  <a:cs typeface="Arial"/>
                </a:rPr>
                <a:t>N</a:t>
              </a:r>
              <a:r>
                <a:rPr sz="1050" b="1" dirty="0">
                  <a:latin typeface="Arial"/>
                  <a:cs typeface="Arial"/>
                </a:rPr>
                <a:t>S</a:t>
              </a:r>
              <a:r>
                <a:rPr sz="1050" b="1" spc="30" dirty="0">
                  <a:latin typeface="Arial"/>
                  <a:cs typeface="Arial"/>
                </a:rPr>
                <a:t>T</a:t>
              </a:r>
              <a:r>
                <a:rPr sz="1050" b="1" dirty="0">
                  <a:latin typeface="Arial"/>
                  <a:cs typeface="Arial"/>
                </a:rPr>
                <a:t>X</a:t>
              </a:r>
              <a:endParaRPr sz="105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sz="1050" b="1" spc="10" dirty="0">
                  <a:latin typeface="Arial"/>
                  <a:cs typeface="Arial"/>
                </a:rPr>
                <a:t>Experiment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527" name="object 525"/>
            <p:cNvSpPr txBox="1"/>
            <p:nvPr/>
          </p:nvSpPr>
          <p:spPr>
            <a:xfrm>
              <a:off x="3464768" y="3433287"/>
              <a:ext cx="695960" cy="2628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</a:pPr>
              <a:r>
                <a:rPr sz="800" b="1" spc="-5" dirty="0">
                  <a:latin typeface="Calibri"/>
                  <a:cs typeface="Calibri"/>
                </a:rPr>
                <a:t>Using </a:t>
              </a:r>
              <a:r>
                <a:rPr sz="800" b="1" spc="-10" dirty="0">
                  <a:latin typeface="Calibri"/>
                  <a:cs typeface="Calibri"/>
                </a:rPr>
                <a:t>139047</a:t>
              </a:r>
              <a:r>
                <a:rPr sz="800" b="1" spc="-70" dirty="0">
                  <a:latin typeface="Calibri"/>
                  <a:cs typeface="Calibri"/>
                </a:rPr>
                <a:t> </a:t>
              </a:r>
              <a:r>
                <a:rPr sz="800" b="1" spc="-5" dirty="0">
                  <a:latin typeface="Calibri"/>
                  <a:cs typeface="Calibri"/>
                </a:rPr>
                <a:t>at  </a:t>
              </a:r>
              <a:r>
                <a:rPr sz="800" b="1" spc="-10" dirty="0">
                  <a:latin typeface="Calibri"/>
                  <a:cs typeface="Calibri"/>
                </a:rPr>
                <a:t>665ms, </a:t>
              </a:r>
              <a:r>
                <a:rPr sz="800" b="1" spc="-5" dirty="0">
                  <a:latin typeface="Calibri"/>
                  <a:cs typeface="Calibri"/>
                </a:rPr>
                <a:t>50 mg</a:t>
              </a:r>
              <a:r>
                <a:rPr sz="800" b="1" spc="-70" dirty="0">
                  <a:latin typeface="Calibri"/>
                  <a:cs typeface="Calibri"/>
                </a:rPr>
                <a:t> </a:t>
              </a:r>
              <a:r>
                <a:rPr sz="800" b="1" spc="-5" dirty="0">
                  <a:latin typeface="Calibri"/>
                  <a:cs typeface="Calibri"/>
                </a:rPr>
                <a:t>Li</a:t>
              </a:r>
              <a:endParaRPr sz="800">
                <a:latin typeface="Calibri"/>
                <a:cs typeface="Calibri"/>
              </a:endParaRPr>
            </a:p>
          </p:txBody>
        </p:sp>
        <p:sp>
          <p:nvSpPr>
            <p:cNvPr id="528" name="object 526"/>
            <p:cNvSpPr/>
            <p:nvPr/>
          </p:nvSpPr>
          <p:spPr>
            <a:xfrm>
              <a:off x="3473785" y="3210740"/>
              <a:ext cx="154305" cy="153670"/>
            </a:xfrm>
            <a:custGeom>
              <a:avLst/>
              <a:gdLst/>
              <a:ahLst/>
              <a:cxnLst/>
              <a:rect l="l" t="t" r="r" b="b"/>
              <a:pathLst>
                <a:path w="154304" h="153670">
                  <a:moveTo>
                    <a:pt x="0" y="0"/>
                  </a:moveTo>
                  <a:lnTo>
                    <a:pt x="154254" y="0"/>
                  </a:lnTo>
                  <a:lnTo>
                    <a:pt x="154254" y="153238"/>
                  </a:lnTo>
                  <a:lnTo>
                    <a:pt x="0" y="153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7"/>
            <p:cNvSpPr/>
            <p:nvPr/>
          </p:nvSpPr>
          <p:spPr>
            <a:xfrm>
              <a:off x="3473785" y="3210740"/>
              <a:ext cx="154305" cy="153670"/>
            </a:xfrm>
            <a:custGeom>
              <a:avLst/>
              <a:gdLst/>
              <a:ahLst/>
              <a:cxnLst/>
              <a:rect l="l" t="t" r="r" b="b"/>
              <a:pathLst>
                <a:path w="154304" h="153670">
                  <a:moveTo>
                    <a:pt x="0" y="0"/>
                  </a:moveTo>
                  <a:lnTo>
                    <a:pt x="154254" y="0"/>
                  </a:lnTo>
                  <a:lnTo>
                    <a:pt x="154254" y="153238"/>
                  </a:lnTo>
                  <a:lnTo>
                    <a:pt x="0" y="153238"/>
                  </a:lnTo>
                  <a:lnTo>
                    <a:pt x="0" y="0"/>
                  </a:lnTo>
                  <a:close/>
                </a:path>
              </a:pathLst>
            </a:custGeom>
            <a:ln w="158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28"/>
            <p:cNvSpPr/>
            <p:nvPr/>
          </p:nvSpPr>
          <p:spPr>
            <a:xfrm>
              <a:off x="1864833" y="4175089"/>
              <a:ext cx="148590" cy="147320"/>
            </a:xfrm>
            <a:custGeom>
              <a:avLst/>
              <a:gdLst/>
              <a:ahLst/>
              <a:cxnLst/>
              <a:rect l="l" t="t" r="r" b="b"/>
              <a:pathLst>
                <a:path w="148589" h="147320">
                  <a:moveTo>
                    <a:pt x="0" y="0"/>
                  </a:moveTo>
                  <a:lnTo>
                    <a:pt x="148120" y="0"/>
                  </a:lnTo>
                  <a:lnTo>
                    <a:pt x="148120" y="147104"/>
                  </a:lnTo>
                  <a:lnTo>
                    <a:pt x="0" y="147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29"/>
            <p:cNvSpPr/>
            <p:nvPr/>
          </p:nvSpPr>
          <p:spPr>
            <a:xfrm>
              <a:off x="1864833" y="4175089"/>
              <a:ext cx="148590" cy="147320"/>
            </a:xfrm>
            <a:custGeom>
              <a:avLst/>
              <a:gdLst/>
              <a:ahLst/>
              <a:cxnLst/>
              <a:rect l="l" t="t" r="r" b="b"/>
              <a:pathLst>
                <a:path w="148589" h="147320">
                  <a:moveTo>
                    <a:pt x="0" y="0"/>
                  </a:moveTo>
                  <a:lnTo>
                    <a:pt x="148120" y="0"/>
                  </a:lnTo>
                  <a:lnTo>
                    <a:pt x="148120" y="147104"/>
                  </a:lnTo>
                  <a:lnTo>
                    <a:pt x="0" y="147104"/>
                  </a:lnTo>
                  <a:lnTo>
                    <a:pt x="0" y="0"/>
                  </a:lnTo>
                  <a:close/>
                </a:path>
              </a:pathLst>
            </a:custGeom>
            <a:ln w="206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0"/>
            <p:cNvSpPr txBox="1"/>
            <p:nvPr/>
          </p:nvSpPr>
          <p:spPr>
            <a:xfrm>
              <a:off x="368976" y="3775767"/>
              <a:ext cx="268605" cy="773430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1735"/>
                </a:lnSpc>
              </a:pPr>
              <a:r>
                <a:rPr sz="1600" b="1" spc="5" dirty="0">
                  <a:latin typeface="Symbol"/>
                  <a:cs typeface="Symbol"/>
                </a:rPr>
                <a:t></a:t>
              </a:r>
              <a:r>
                <a:rPr sz="1575" b="1" baseline="-21164" dirty="0">
                  <a:latin typeface="Arial"/>
                  <a:cs typeface="Arial"/>
                </a:rPr>
                <a:t>q</a:t>
              </a:r>
              <a:r>
                <a:rPr sz="1575" b="1" spc="209" baseline="-21164" dirty="0">
                  <a:latin typeface="Arial"/>
                  <a:cs typeface="Arial"/>
                </a:rPr>
                <a:t> </a:t>
              </a:r>
              <a:r>
                <a:rPr sz="1600" b="1" dirty="0">
                  <a:latin typeface="Arial"/>
                  <a:cs typeface="Arial"/>
                </a:rPr>
                <a:t>(</a:t>
              </a:r>
              <a:r>
                <a:rPr sz="1600" b="1" spc="-5" dirty="0">
                  <a:latin typeface="Arial"/>
                  <a:cs typeface="Arial"/>
                </a:rPr>
                <a:t>mm)</a:t>
              </a:r>
              <a:endParaRPr sz="160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00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pc="-5" dirty="0"/>
              <a:t>NSTX-U will test ability of </a:t>
            </a:r>
            <a:r>
              <a:rPr lang="en-US" sz="3200" spc="-10" dirty="0"/>
              <a:t>radiation </a:t>
            </a:r>
            <a:r>
              <a:rPr lang="en-US" sz="3200" spc="-5" dirty="0"/>
              <a:t>and advanced  </a:t>
            </a:r>
            <a:r>
              <a:rPr lang="en-US" sz="3200" spc="-5" dirty="0" err="1"/>
              <a:t>divertors</a:t>
            </a:r>
            <a:r>
              <a:rPr lang="en-US" sz="3200" spc="-5" dirty="0"/>
              <a:t> to mitigate very high</a:t>
            </a:r>
            <a:r>
              <a:rPr lang="en-US" sz="3200" spc="-65" dirty="0"/>
              <a:t> </a:t>
            </a:r>
            <a:r>
              <a:rPr lang="en-US" sz="3200" spc="-5" dirty="0"/>
              <a:t>heat-fluxes</a:t>
            </a:r>
            <a:endParaRPr lang="en-US" sz="3200" dirty="0"/>
          </a:p>
        </p:txBody>
      </p:sp>
      <p:sp>
        <p:nvSpPr>
          <p:cNvPr id="4" name="object 3"/>
          <p:cNvSpPr txBox="1"/>
          <p:nvPr/>
        </p:nvSpPr>
        <p:spPr>
          <a:xfrm>
            <a:off x="78739" y="1145773"/>
            <a:ext cx="8844280" cy="746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400" spc="-5" dirty="0">
                <a:latin typeface="Arial"/>
                <a:cs typeface="Arial"/>
              </a:rPr>
              <a:t>NSTX: reduced heat flux 2-4</a:t>
            </a:r>
            <a:r>
              <a:rPr sz="2400" spc="-5" dirty="0">
                <a:latin typeface="MS PGothic"/>
                <a:cs typeface="MS PGothic"/>
              </a:rPr>
              <a:t>×</a:t>
            </a:r>
            <a:r>
              <a:rPr sz="2400" spc="-5" dirty="0">
                <a:latin typeface="Arial"/>
                <a:cs typeface="Arial"/>
              </a:rPr>
              <a:t>via radiation (partial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detachment)</a:t>
            </a:r>
            <a:endParaRPr sz="24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20"/>
              </a:spcBef>
              <a:buChar char="•"/>
              <a:tabLst>
                <a:tab pos="241300" algn="l"/>
              </a:tabLst>
            </a:pPr>
            <a:r>
              <a:rPr sz="2400" spc="-5" dirty="0">
                <a:latin typeface="Arial"/>
                <a:cs typeface="Arial"/>
              </a:rPr>
              <a:t>Additional null-point </a:t>
            </a:r>
            <a:r>
              <a:rPr sz="2400" dirty="0">
                <a:latin typeface="Arial"/>
                <a:cs typeface="Arial"/>
              </a:rPr>
              <a:t>in </a:t>
            </a:r>
            <a:r>
              <a:rPr sz="2400" spc="-5" dirty="0">
                <a:latin typeface="Arial"/>
                <a:cs typeface="Arial"/>
              </a:rPr>
              <a:t>divertor expands field, reduces heat</a:t>
            </a:r>
            <a:r>
              <a:rPr sz="2400" spc="1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flux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2378511" y="2309291"/>
            <a:ext cx="2001756" cy="2163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2391981" y="2309291"/>
            <a:ext cx="141605" cy="1616710"/>
          </a:xfrm>
          <a:custGeom>
            <a:avLst/>
            <a:gdLst/>
            <a:ahLst/>
            <a:cxnLst/>
            <a:rect l="l" t="t" r="r" b="b"/>
            <a:pathLst>
              <a:path w="141605" h="1616710">
                <a:moveTo>
                  <a:pt x="0" y="1616214"/>
                </a:moveTo>
                <a:lnTo>
                  <a:pt x="141414" y="1616214"/>
                </a:lnTo>
                <a:lnTo>
                  <a:pt x="141414" y="0"/>
                </a:lnTo>
                <a:lnTo>
                  <a:pt x="0" y="0"/>
                </a:lnTo>
                <a:lnTo>
                  <a:pt x="0" y="1616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/>
          <p:nvPr/>
        </p:nvSpPr>
        <p:spPr>
          <a:xfrm>
            <a:off x="2391981" y="2309291"/>
            <a:ext cx="141605" cy="2182495"/>
          </a:xfrm>
          <a:custGeom>
            <a:avLst/>
            <a:gdLst/>
            <a:ahLst/>
            <a:cxnLst/>
            <a:rect l="l" t="t" r="r" b="b"/>
            <a:pathLst>
              <a:path w="141605" h="2182495">
                <a:moveTo>
                  <a:pt x="0" y="0"/>
                </a:moveTo>
                <a:lnTo>
                  <a:pt x="141414" y="0"/>
                </a:lnTo>
                <a:lnTo>
                  <a:pt x="141414" y="2181898"/>
                </a:lnTo>
                <a:lnTo>
                  <a:pt x="0" y="218189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/>
          <p:cNvSpPr/>
          <p:nvPr/>
        </p:nvSpPr>
        <p:spPr>
          <a:xfrm>
            <a:off x="2445257" y="2231910"/>
            <a:ext cx="2271521" cy="4648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/>
        </p:nvSpPr>
        <p:spPr>
          <a:xfrm>
            <a:off x="2640329" y="2630627"/>
            <a:ext cx="1927859" cy="1186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/>
          <p:cNvSpPr/>
          <p:nvPr/>
        </p:nvSpPr>
        <p:spPr>
          <a:xfrm>
            <a:off x="2491311" y="2258021"/>
            <a:ext cx="2179747" cy="3724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/>
          <p:cNvSpPr txBox="1"/>
          <p:nvPr/>
        </p:nvSpPr>
        <p:spPr>
          <a:xfrm>
            <a:off x="2491308" y="2258021"/>
            <a:ext cx="2179955" cy="37274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5244" rIns="0" bIns="0" rtlCol="0">
            <a:spAutoFit/>
          </a:bodyPr>
          <a:lstStyle/>
          <a:p>
            <a:pPr marL="307340">
              <a:lnSpc>
                <a:spcPct val="100000"/>
              </a:lnSpc>
              <a:spcBef>
                <a:spcPts val="434"/>
              </a:spcBef>
            </a:pPr>
            <a:r>
              <a:rPr sz="1600" spc="-5" dirty="0">
                <a:latin typeface="Arial Narrow"/>
                <a:cs typeface="Arial Narrow"/>
              </a:rPr>
              <a:t>Snowflake/X</a:t>
            </a:r>
            <a:r>
              <a:rPr sz="1600" spc="-80" dirty="0">
                <a:latin typeface="Arial Narrow"/>
                <a:cs typeface="Arial Narrow"/>
              </a:rPr>
              <a:t> </a:t>
            </a:r>
            <a:r>
              <a:rPr sz="1600" dirty="0">
                <a:latin typeface="Arial Narrow"/>
                <a:cs typeface="Arial Narrow"/>
              </a:rPr>
              <a:t>Divertor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228600" y="2309723"/>
            <a:ext cx="2181898" cy="21814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/>
          <p:cNvSpPr/>
          <p:nvPr/>
        </p:nvSpPr>
        <p:spPr>
          <a:xfrm>
            <a:off x="249504" y="2309723"/>
            <a:ext cx="149860" cy="2181860"/>
          </a:xfrm>
          <a:custGeom>
            <a:avLst/>
            <a:gdLst/>
            <a:ahLst/>
            <a:cxnLst/>
            <a:rect l="l" t="t" r="r" b="b"/>
            <a:pathLst>
              <a:path w="149860" h="2181860">
                <a:moveTo>
                  <a:pt x="0" y="0"/>
                </a:moveTo>
                <a:lnTo>
                  <a:pt x="149351" y="0"/>
                </a:lnTo>
                <a:lnTo>
                  <a:pt x="149351" y="2181466"/>
                </a:lnTo>
                <a:lnTo>
                  <a:pt x="0" y="21814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3"/>
          <p:cNvSpPr/>
          <p:nvPr/>
        </p:nvSpPr>
        <p:spPr>
          <a:xfrm>
            <a:off x="344424" y="2228850"/>
            <a:ext cx="2108453" cy="4701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4"/>
          <p:cNvSpPr/>
          <p:nvPr/>
        </p:nvSpPr>
        <p:spPr>
          <a:xfrm>
            <a:off x="583691" y="2633319"/>
            <a:ext cx="1676387" cy="1159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/>
          <p:cNvSpPr/>
          <p:nvPr/>
        </p:nvSpPr>
        <p:spPr>
          <a:xfrm>
            <a:off x="390222" y="2255011"/>
            <a:ext cx="2016757" cy="3784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/>
          <p:cNvSpPr txBox="1"/>
          <p:nvPr/>
        </p:nvSpPr>
        <p:spPr>
          <a:xfrm>
            <a:off x="390220" y="2255011"/>
            <a:ext cx="2016760" cy="37846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7785" rIns="0" bIns="0" rtlCol="0">
            <a:spAutoFit/>
          </a:bodyPr>
          <a:lstStyle/>
          <a:p>
            <a:pPr marL="351790">
              <a:lnSpc>
                <a:spcPct val="100000"/>
              </a:lnSpc>
              <a:spcBef>
                <a:spcPts val="455"/>
              </a:spcBef>
            </a:pPr>
            <a:r>
              <a:rPr sz="1600" spc="-5" dirty="0">
                <a:latin typeface="Arial Narrow"/>
                <a:cs typeface="Arial Narrow"/>
              </a:rPr>
              <a:t>Standard</a:t>
            </a:r>
            <a:r>
              <a:rPr sz="1600" spc="-65" dirty="0">
                <a:latin typeface="Arial Narrow"/>
                <a:cs typeface="Arial Narrow"/>
              </a:rPr>
              <a:t> </a:t>
            </a:r>
            <a:r>
              <a:rPr sz="1600" spc="-5" dirty="0">
                <a:latin typeface="Arial Narrow"/>
                <a:cs typeface="Arial Narrow"/>
              </a:rPr>
              <a:t>Divertor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8" name="object 17"/>
          <p:cNvSpPr/>
          <p:nvPr/>
        </p:nvSpPr>
        <p:spPr>
          <a:xfrm>
            <a:off x="390220" y="3925506"/>
            <a:ext cx="4121785" cy="647065"/>
          </a:xfrm>
          <a:custGeom>
            <a:avLst/>
            <a:gdLst/>
            <a:ahLst/>
            <a:cxnLst/>
            <a:rect l="l" t="t" r="r" b="b"/>
            <a:pathLst>
              <a:path w="4121785" h="647064">
                <a:moveTo>
                  <a:pt x="0" y="0"/>
                </a:moveTo>
                <a:lnTo>
                  <a:pt x="4121365" y="0"/>
                </a:lnTo>
                <a:lnTo>
                  <a:pt x="4121365" y="646493"/>
                </a:lnTo>
                <a:lnTo>
                  <a:pt x="0" y="64649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8"/>
          <p:cNvSpPr/>
          <p:nvPr/>
        </p:nvSpPr>
        <p:spPr>
          <a:xfrm>
            <a:off x="381000" y="4038600"/>
            <a:ext cx="3931814" cy="2438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9"/>
          <p:cNvSpPr/>
          <p:nvPr/>
        </p:nvSpPr>
        <p:spPr>
          <a:xfrm>
            <a:off x="5486400" y="3316071"/>
            <a:ext cx="2633395" cy="22097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7496099" y="5014874"/>
            <a:ext cx="762635" cy="476250"/>
          </a:xfrm>
          <a:custGeom>
            <a:avLst/>
            <a:gdLst/>
            <a:ahLst/>
            <a:cxnLst/>
            <a:rect l="l" t="t" r="r" b="b"/>
            <a:pathLst>
              <a:path w="762634" h="476250">
                <a:moveTo>
                  <a:pt x="0" y="0"/>
                </a:moveTo>
                <a:lnTo>
                  <a:pt x="762304" y="0"/>
                </a:lnTo>
                <a:lnTo>
                  <a:pt x="762304" y="475665"/>
                </a:lnTo>
                <a:lnTo>
                  <a:pt x="0" y="4756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/>
          <p:nvPr/>
        </p:nvSpPr>
        <p:spPr>
          <a:xfrm>
            <a:off x="4508271" y="5794092"/>
            <a:ext cx="454787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1435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NSTX-U has </a:t>
            </a:r>
            <a:r>
              <a:rPr sz="1800" b="1" spc="-5" dirty="0">
                <a:solidFill>
                  <a:srgbClr val="339966"/>
                </a:solidFill>
                <a:latin typeface="Arial"/>
                <a:cs typeface="Arial"/>
              </a:rPr>
              <a:t>additional coils </a:t>
            </a:r>
            <a:r>
              <a:rPr sz="1800" b="1" spc="-5" dirty="0">
                <a:latin typeface="Arial"/>
                <a:cs typeface="Arial"/>
              </a:rPr>
              <a:t>for up-down  symmetric snowflake/X, improved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control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3" name="object 22"/>
          <p:cNvSpPr/>
          <p:nvPr/>
        </p:nvSpPr>
        <p:spPr>
          <a:xfrm>
            <a:off x="6324600" y="5621118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209550"/>
                </a:moveTo>
                <a:lnTo>
                  <a:pt x="0" y="0"/>
                </a:lnTo>
              </a:path>
            </a:pathLst>
          </a:custGeom>
          <a:ln w="38100">
            <a:solidFill>
              <a:srgbClr val="3399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3"/>
          <p:cNvSpPr/>
          <p:nvPr/>
        </p:nvSpPr>
        <p:spPr>
          <a:xfrm>
            <a:off x="6267456" y="5525866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0" y="114300"/>
                </a:lnTo>
                <a:lnTo>
                  <a:pt x="114300" y="114300"/>
                </a:lnTo>
                <a:lnTo>
                  <a:pt x="57150" y="0"/>
                </a:lnTo>
                <a:close/>
              </a:path>
            </a:pathLst>
          </a:custGeom>
          <a:solidFill>
            <a:srgbClr val="339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4"/>
          <p:cNvSpPr txBox="1"/>
          <p:nvPr/>
        </p:nvSpPr>
        <p:spPr>
          <a:xfrm>
            <a:off x="5080380" y="2626360"/>
            <a:ext cx="3860165" cy="626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034" marR="5080" indent="-13970">
              <a:lnSpc>
                <a:spcPct val="101000"/>
              </a:lnSpc>
            </a:pP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NSTX-U peak heat fluxes will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be 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up to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4-8</a:t>
            </a:r>
            <a:r>
              <a:rPr sz="2000" b="1" spc="-10" dirty="0">
                <a:solidFill>
                  <a:srgbClr val="FF0000"/>
                </a:solidFill>
                <a:latin typeface="MS PGothic"/>
                <a:cs typeface="MS PGothic"/>
              </a:rPr>
              <a:t>×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higher than in</a:t>
            </a:r>
            <a:r>
              <a:rPr sz="2000" b="1" spc="-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NSTX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224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0" dirty="0" smtClean="0"/>
              <a:t>Research opportunities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033" y="1112870"/>
            <a:ext cx="8768316" cy="5372990"/>
          </a:xfrm>
        </p:spPr>
        <p:txBody>
          <a:bodyPr>
            <a:normAutofit/>
          </a:bodyPr>
          <a:lstStyle/>
          <a:p>
            <a:pPr lvl="1"/>
            <a:endParaRPr lang="en-US" sz="1200" dirty="0" smtClean="0"/>
          </a:p>
          <a:p>
            <a:pPr lvl="1"/>
            <a:endParaRPr lang="en-US" sz="1200" dirty="0"/>
          </a:p>
          <a:p>
            <a:pPr lvl="1"/>
            <a:endParaRPr lang="en-US" sz="1200" dirty="0" smtClean="0"/>
          </a:p>
          <a:p>
            <a:r>
              <a:rPr lang="en-US" sz="2800" dirty="0" smtClean="0"/>
              <a:t>What sets heat flux width in open field line region?  </a:t>
            </a:r>
          </a:p>
          <a:p>
            <a:pPr lvl="1"/>
            <a:r>
              <a:rPr lang="en-US" sz="2400" dirty="0" smtClean="0"/>
              <a:t>Mostly drifts + collisions (i.e. neoclassical) or does turbulence play a role?</a:t>
            </a:r>
          </a:p>
          <a:p>
            <a:pPr lvl="1"/>
            <a:endParaRPr lang="en-US" sz="1100" dirty="0"/>
          </a:p>
          <a:p>
            <a:r>
              <a:rPr lang="en-US" sz="2800" dirty="0" smtClean="0"/>
              <a:t>How does </a:t>
            </a:r>
            <a:r>
              <a:rPr lang="en-US" sz="2800" dirty="0" err="1" smtClean="0"/>
              <a:t>divertor</a:t>
            </a:r>
            <a:r>
              <a:rPr lang="en-US" sz="2800" dirty="0" smtClean="0"/>
              <a:t> geometry (such as snowflake) influence the plasma edge properties?</a:t>
            </a:r>
            <a:endParaRPr lang="en-US" dirty="0"/>
          </a:p>
          <a:p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01322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pc="-5" dirty="0" smtClean="0"/>
              <a:t>NSTX-U will employ multiple particle </a:t>
            </a:r>
            <a:r>
              <a:rPr lang="en-US" sz="3200" dirty="0" smtClean="0"/>
              <a:t>control</a:t>
            </a:r>
            <a:br>
              <a:rPr lang="en-US" sz="3200" dirty="0" smtClean="0"/>
            </a:br>
            <a:r>
              <a:rPr lang="en-US" sz="3200" dirty="0" smtClean="0"/>
              <a:t>tools to access long-pulse scenarios</a:t>
            </a:r>
            <a:endParaRPr lang="en-US" sz="32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2565400" y="1492758"/>
            <a:ext cx="3835399" cy="4831842"/>
            <a:chOff x="2565400" y="1340358"/>
            <a:chExt cx="3835399" cy="4831842"/>
          </a:xfrm>
        </p:grpSpPr>
        <p:sp>
          <p:nvSpPr>
            <p:cNvPr id="5" name="object 5"/>
            <p:cNvSpPr/>
            <p:nvPr/>
          </p:nvSpPr>
          <p:spPr>
            <a:xfrm>
              <a:off x="3276600" y="1371600"/>
              <a:ext cx="2438400" cy="647700"/>
            </a:xfrm>
            <a:custGeom>
              <a:avLst/>
              <a:gdLst/>
              <a:ahLst/>
              <a:cxnLst/>
              <a:rect l="l" t="t" r="r" b="b"/>
              <a:pathLst>
                <a:path w="2438400" h="647700">
                  <a:moveTo>
                    <a:pt x="2438400" y="0"/>
                  </a:moveTo>
                  <a:lnTo>
                    <a:pt x="0" y="0"/>
                  </a:lnTo>
                  <a:lnTo>
                    <a:pt x="253072" y="647700"/>
                  </a:lnTo>
                  <a:lnTo>
                    <a:pt x="2185327" y="647700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76600" y="1371600"/>
              <a:ext cx="2438400" cy="647700"/>
            </a:xfrm>
            <a:custGeom>
              <a:avLst/>
              <a:gdLst/>
              <a:ahLst/>
              <a:cxnLst/>
              <a:rect l="l" t="t" r="r" b="b"/>
              <a:pathLst>
                <a:path w="2438400" h="647700">
                  <a:moveTo>
                    <a:pt x="2438400" y="0"/>
                  </a:moveTo>
                  <a:lnTo>
                    <a:pt x="2185327" y="647700"/>
                  </a:lnTo>
                  <a:lnTo>
                    <a:pt x="253072" y="647700"/>
                  </a:lnTo>
                  <a:lnTo>
                    <a:pt x="0" y="0"/>
                  </a:lnTo>
                  <a:lnTo>
                    <a:pt x="243840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 txBox="1"/>
            <p:nvPr/>
          </p:nvSpPr>
          <p:spPr>
            <a:xfrm>
              <a:off x="3505200" y="5902896"/>
              <a:ext cx="2209800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2130"/>
                </a:lnSpc>
              </a:pPr>
              <a:r>
                <a:rPr sz="2000" b="1" spc="-5" dirty="0">
                  <a:solidFill>
                    <a:srgbClr val="0000FF"/>
                  </a:solidFill>
                  <a:latin typeface="Arial Narrow"/>
                  <a:cs typeface="Arial Narrow"/>
                </a:rPr>
                <a:t>1: </a:t>
              </a:r>
              <a:r>
                <a:rPr sz="2000" b="1" spc="-5" dirty="0" err="1">
                  <a:solidFill>
                    <a:srgbClr val="0000FF"/>
                  </a:solidFill>
                  <a:latin typeface="Arial Narrow"/>
                  <a:cs typeface="Arial Narrow"/>
                </a:rPr>
                <a:t>Boronization</a:t>
              </a:r>
              <a:r>
                <a:rPr sz="2000" b="1" spc="-60" dirty="0">
                  <a:solidFill>
                    <a:srgbClr val="0000FF"/>
                  </a:solidFill>
                  <a:latin typeface="Arial Narrow"/>
                  <a:cs typeface="Arial Narrow"/>
                </a:rPr>
                <a:t> </a:t>
              </a:r>
              <a:r>
                <a:rPr lang="en-US" sz="2000" b="1" spc="-10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(TMB)</a:t>
              </a:r>
              <a:endParaRPr sz="2000" dirty="0">
                <a:solidFill>
                  <a:srgbClr val="FF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9" name="object 2"/>
            <p:cNvSpPr/>
            <p:nvPr/>
          </p:nvSpPr>
          <p:spPr>
            <a:xfrm>
              <a:off x="2565400" y="1489015"/>
              <a:ext cx="3835399" cy="409370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3"/>
            <p:cNvSpPr txBox="1"/>
            <p:nvPr/>
          </p:nvSpPr>
          <p:spPr>
            <a:xfrm>
              <a:off x="4027606" y="1340358"/>
              <a:ext cx="899160" cy="3149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-10" dirty="0" err="1" smtClean="0">
                  <a:latin typeface="Arial"/>
                  <a:cs typeface="Arial"/>
                </a:rPr>
                <a:t>L</a:t>
              </a:r>
              <a:r>
                <a:rPr lang="en-US" sz="2000" b="1" spc="-10" dirty="0" err="1" smtClean="0">
                  <a:latin typeface="Arial"/>
                  <a:cs typeface="Arial"/>
                </a:rPr>
                <a:t>i</a:t>
              </a:r>
              <a:r>
                <a:rPr sz="2000" b="1" spc="-10" dirty="0" err="1" smtClean="0">
                  <a:latin typeface="Arial"/>
                  <a:cs typeface="Arial"/>
                </a:rPr>
                <a:t>TERs</a:t>
              </a:r>
              <a:endParaRPr sz="2000" dirty="0">
                <a:latin typeface="Arial"/>
                <a:cs typeface="Arial"/>
              </a:endParaRPr>
            </a:p>
          </p:txBody>
        </p:sp>
        <p:sp>
          <p:nvSpPr>
            <p:cNvPr id="21" name="object 9"/>
            <p:cNvSpPr/>
            <p:nvPr/>
          </p:nvSpPr>
          <p:spPr>
            <a:xfrm>
              <a:off x="4038600" y="4825746"/>
              <a:ext cx="0" cy="203835"/>
            </a:xfrm>
            <a:custGeom>
              <a:avLst/>
              <a:gdLst/>
              <a:ahLst/>
              <a:cxnLst/>
              <a:rect l="l" t="t" r="r" b="b"/>
              <a:pathLst>
                <a:path h="203835">
                  <a:moveTo>
                    <a:pt x="0" y="203453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2" name="object 10"/>
            <p:cNvSpPr/>
            <p:nvPr/>
          </p:nvSpPr>
          <p:spPr>
            <a:xfrm>
              <a:off x="3994155" y="4825744"/>
              <a:ext cx="88900" cy="76200"/>
            </a:xfrm>
            <a:custGeom>
              <a:avLst/>
              <a:gdLst/>
              <a:ahLst/>
              <a:cxnLst/>
              <a:rect l="l" t="t" r="r" b="b"/>
              <a:pathLst>
                <a:path w="88900" h="76200">
                  <a:moveTo>
                    <a:pt x="88900" y="76200"/>
                  </a:moveTo>
                  <a:lnTo>
                    <a:pt x="44450" y="0"/>
                  </a:lnTo>
                  <a:lnTo>
                    <a:pt x="0" y="7620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3" name="object 11"/>
            <p:cNvSpPr txBox="1"/>
            <p:nvPr/>
          </p:nvSpPr>
          <p:spPr>
            <a:xfrm>
              <a:off x="3822626" y="4579138"/>
              <a:ext cx="400050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00" spc="-10" dirty="0">
                  <a:solidFill>
                    <a:srgbClr val="FF0000"/>
                  </a:solidFill>
                  <a:latin typeface="Arial"/>
                  <a:cs typeface="Arial"/>
                </a:rPr>
                <a:t>TM</a:t>
              </a:r>
              <a:r>
                <a:rPr sz="1400" spc="-5" dirty="0">
                  <a:solidFill>
                    <a:srgbClr val="FF0000"/>
                  </a:solidFill>
                  <a:latin typeface="Arial"/>
                  <a:cs typeface="Arial"/>
                </a:rPr>
                <a:t>B</a:t>
              </a:r>
              <a:endParaRPr sz="140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24" name="object 12"/>
            <p:cNvSpPr/>
            <p:nvPr/>
          </p:nvSpPr>
          <p:spPr>
            <a:xfrm>
              <a:off x="4164329" y="2908300"/>
              <a:ext cx="134620" cy="134620"/>
            </a:xfrm>
            <a:custGeom>
              <a:avLst/>
              <a:gdLst/>
              <a:ahLst/>
              <a:cxnLst/>
              <a:rect l="l" t="t" r="r" b="b"/>
              <a:pathLst>
                <a:path w="134620" h="134619">
                  <a:moveTo>
                    <a:pt x="134620" y="0"/>
                  </a:moveTo>
                  <a:lnTo>
                    <a:pt x="0" y="13462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5" name="object 13"/>
            <p:cNvSpPr/>
            <p:nvPr/>
          </p:nvSpPr>
          <p:spPr>
            <a:xfrm>
              <a:off x="4164334" y="2957605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>
                  <a:moveTo>
                    <a:pt x="22440" y="0"/>
                  </a:moveTo>
                  <a:lnTo>
                    <a:pt x="0" y="85318"/>
                  </a:lnTo>
                  <a:lnTo>
                    <a:pt x="85305" y="62865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6" name="object 14"/>
            <p:cNvSpPr txBox="1"/>
            <p:nvPr/>
          </p:nvSpPr>
          <p:spPr>
            <a:xfrm>
              <a:off x="3888740" y="3055138"/>
              <a:ext cx="1612265" cy="4870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00" spc="-5" dirty="0">
                  <a:solidFill>
                    <a:srgbClr val="FF0000"/>
                  </a:solidFill>
                  <a:latin typeface="Arial"/>
                  <a:cs typeface="Arial"/>
                </a:rPr>
                <a:t>TMB</a:t>
              </a:r>
              <a:endParaRPr sz="140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marR="5080" algn="r">
                <a:lnSpc>
                  <a:spcPct val="100000"/>
                </a:lnSpc>
                <a:spcBef>
                  <a:spcPts val="385"/>
                </a:spcBef>
              </a:pPr>
              <a:r>
                <a:rPr sz="1400" spc="-10" dirty="0">
                  <a:solidFill>
                    <a:srgbClr val="FF0000"/>
                  </a:solidFill>
                  <a:latin typeface="Arial"/>
                  <a:cs typeface="Arial"/>
                </a:rPr>
                <a:t>TM</a:t>
              </a:r>
              <a:r>
                <a:rPr sz="1400" spc="-5" dirty="0">
                  <a:solidFill>
                    <a:srgbClr val="FF0000"/>
                  </a:solidFill>
                  <a:latin typeface="Arial"/>
                  <a:cs typeface="Arial"/>
                </a:rPr>
                <a:t>B</a:t>
              </a:r>
              <a:endParaRPr sz="140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27" name="object 15"/>
            <p:cNvSpPr/>
            <p:nvPr/>
          </p:nvSpPr>
          <p:spPr>
            <a:xfrm>
              <a:off x="5587746" y="3429000"/>
              <a:ext cx="203835" cy="0"/>
            </a:xfrm>
            <a:custGeom>
              <a:avLst/>
              <a:gdLst/>
              <a:ahLst/>
              <a:cxnLst/>
              <a:rect l="l" t="t" r="r" b="b"/>
              <a:pathLst>
                <a:path w="203835">
                  <a:moveTo>
                    <a:pt x="203453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8" name="object 16"/>
            <p:cNvSpPr/>
            <p:nvPr/>
          </p:nvSpPr>
          <p:spPr>
            <a:xfrm>
              <a:off x="5587743" y="3384546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76200" y="0"/>
                  </a:moveTo>
                  <a:lnTo>
                    <a:pt x="0" y="44450"/>
                  </a:lnTo>
                  <a:lnTo>
                    <a:pt x="76200" y="8890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530" y="1305773"/>
            <a:ext cx="3303270" cy="4028227"/>
            <a:chOff x="53340" y="1276286"/>
            <a:chExt cx="3303270" cy="4028227"/>
          </a:xfrm>
        </p:grpSpPr>
        <p:sp>
          <p:nvSpPr>
            <p:cNvPr id="29" name="object 6"/>
            <p:cNvSpPr/>
            <p:nvPr/>
          </p:nvSpPr>
          <p:spPr>
            <a:xfrm>
              <a:off x="470776" y="1497610"/>
              <a:ext cx="1626870" cy="20837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7"/>
            <p:cNvSpPr/>
            <p:nvPr/>
          </p:nvSpPr>
          <p:spPr>
            <a:xfrm>
              <a:off x="76200" y="1276286"/>
              <a:ext cx="3280410" cy="400685"/>
            </a:xfrm>
            <a:custGeom>
              <a:avLst/>
              <a:gdLst/>
              <a:ahLst/>
              <a:cxnLst/>
              <a:rect l="l" t="t" r="r" b="b"/>
              <a:pathLst>
                <a:path w="3280410" h="400685">
                  <a:moveTo>
                    <a:pt x="0" y="0"/>
                  </a:moveTo>
                  <a:lnTo>
                    <a:pt x="3280067" y="0"/>
                  </a:lnTo>
                  <a:lnTo>
                    <a:pt x="3280067" y="400113"/>
                  </a:lnTo>
                  <a:lnTo>
                    <a:pt x="0" y="400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8"/>
            <p:cNvSpPr txBox="1"/>
            <p:nvPr/>
          </p:nvSpPr>
          <p:spPr>
            <a:xfrm>
              <a:off x="154939" y="1316422"/>
              <a:ext cx="3088005" cy="3136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-5" dirty="0">
                  <a:solidFill>
                    <a:srgbClr val="0000FF"/>
                  </a:solidFill>
                  <a:latin typeface="Arial Narrow"/>
                  <a:cs typeface="Arial Narrow"/>
                </a:rPr>
                <a:t>2: Lithium </a:t>
              </a:r>
              <a:r>
                <a:rPr sz="2000" b="1" spc="-10" dirty="0">
                  <a:solidFill>
                    <a:srgbClr val="0000FF"/>
                  </a:solidFill>
                  <a:latin typeface="Arial Narrow"/>
                  <a:cs typeface="Arial Narrow"/>
                </a:rPr>
                <a:t>Evaporator </a:t>
              </a:r>
              <a:r>
                <a:rPr sz="2000" b="1" spc="-5" dirty="0">
                  <a:solidFill>
                    <a:srgbClr val="0000FF"/>
                  </a:solidFill>
                  <a:latin typeface="Arial Narrow"/>
                  <a:cs typeface="Arial Narrow"/>
                </a:rPr>
                <a:t>(LiTERs)</a:t>
              </a:r>
              <a:endParaRPr sz="2000" dirty="0">
                <a:latin typeface="Arial Narrow"/>
                <a:cs typeface="Arial Narrow"/>
              </a:endParaRPr>
            </a:p>
          </p:txBody>
        </p:sp>
        <p:sp>
          <p:nvSpPr>
            <p:cNvPr id="32" name="object 18"/>
            <p:cNvSpPr txBox="1"/>
            <p:nvPr/>
          </p:nvSpPr>
          <p:spPr>
            <a:xfrm>
              <a:off x="53340" y="3765630"/>
              <a:ext cx="2693670" cy="153888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86055" indent="-173355">
                <a:lnSpc>
                  <a:spcPct val="100000"/>
                </a:lnSpc>
                <a:buChar char="•"/>
                <a:tabLst>
                  <a:tab pos="186690" algn="l"/>
                </a:tabLst>
              </a:pPr>
              <a:r>
                <a:rPr sz="2000" spc="-10" dirty="0">
                  <a:latin typeface="Arial"/>
                  <a:cs typeface="Arial"/>
                </a:rPr>
                <a:t>Pumps</a:t>
              </a:r>
              <a:r>
                <a:rPr sz="2000" spc="-60" dirty="0">
                  <a:latin typeface="Arial"/>
                  <a:cs typeface="Arial"/>
                </a:rPr>
                <a:t> </a:t>
              </a:r>
              <a:r>
                <a:rPr sz="2000" spc="-5" dirty="0">
                  <a:latin typeface="Arial"/>
                  <a:cs typeface="Arial"/>
                </a:rPr>
                <a:t>deuterium</a:t>
              </a:r>
              <a:endParaRPr sz="2000" dirty="0">
                <a:latin typeface="Arial"/>
                <a:cs typeface="Arial"/>
              </a:endParaRPr>
            </a:p>
            <a:p>
              <a:pPr marL="186055" indent="-173355">
                <a:lnSpc>
                  <a:spcPct val="100000"/>
                </a:lnSpc>
                <a:buChar char="•"/>
                <a:tabLst>
                  <a:tab pos="186690" algn="l"/>
                </a:tabLst>
              </a:pPr>
              <a:r>
                <a:rPr sz="2000" spc="-5" dirty="0">
                  <a:latin typeface="Arial"/>
                  <a:cs typeface="Arial"/>
                </a:rPr>
                <a:t>Improves</a:t>
              </a:r>
              <a:r>
                <a:rPr sz="2000" spc="-95" dirty="0">
                  <a:latin typeface="Arial"/>
                  <a:cs typeface="Arial"/>
                </a:rPr>
                <a:t> </a:t>
              </a:r>
              <a:r>
                <a:rPr sz="2000" spc="-5" dirty="0" smtClean="0">
                  <a:latin typeface="Arial"/>
                  <a:cs typeface="Arial"/>
                </a:rPr>
                <a:t>confinement</a:t>
              </a:r>
              <a:endParaRPr lang="en-US" sz="2000" dirty="0">
                <a:latin typeface="Arial"/>
                <a:cs typeface="Arial"/>
              </a:endParaRPr>
            </a:p>
            <a:p>
              <a:pPr marL="186055" indent="-173355">
                <a:lnSpc>
                  <a:spcPct val="100000"/>
                </a:lnSpc>
                <a:buChar char="•"/>
                <a:tabLst>
                  <a:tab pos="186690" algn="l"/>
                </a:tabLst>
              </a:pPr>
              <a:r>
                <a:rPr sz="2000" spc="-5" dirty="0" smtClean="0">
                  <a:latin typeface="Arial"/>
                  <a:cs typeface="Arial"/>
                </a:rPr>
                <a:t>Often </a:t>
              </a:r>
              <a:r>
                <a:rPr sz="2000" spc="-5" dirty="0">
                  <a:latin typeface="Arial"/>
                  <a:cs typeface="Arial"/>
                </a:rPr>
                <a:t>stabilizes</a:t>
              </a:r>
              <a:r>
                <a:rPr sz="2000" spc="-55" dirty="0">
                  <a:latin typeface="Arial"/>
                  <a:cs typeface="Arial"/>
                </a:rPr>
                <a:t> </a:t>
              </a:r>
              <a:r>
                <a:rPr sz="2000" spc="-10" dirty="0" smtClean="0">
                  <a:latin typeface="Arial"/>
                  <a:cs typeface="Arial"/>
                </a:rPr>
                <a:t>ELMs</a:t>
              </a:r>
              <a:r>
                <a:rPr lang="en-US" sz="2000" dirty="0">
                  <a:latin typeface="Arial"/>
                  <a:cs typeface="Arial"/>
                </a:rPr>
                <a:t> </a:t>
              </a:r>
              <a:r>
                <a:rPr lang="en-US" sz="2000" dirty="0" smtClean="0">
                  <a:latin typeface="Arial"/>
                  <a:cs typeface="Arial"/>
                  <a:sym typeface="Wingdings" panose="05000000000000000000" pitchFamily="2" charset="2"/>
                </a:rPr>
                <a:t> </a:t>
              </a:r>
              <a:r>
                <a:rPr lang="en-US" sz="2000" spc="-5" dirty="0">
                  <a:solidFill>
                    <a:srgbClr val="FF0000"/>
                  </a:solidFill>
                  <a:cs typeface="Arial"/>
                  <a:sym typeface="Wingdings" panose="05000000000000000000" pitchFamily="2" charset="2"/>
                </a:rPr>
                <a:t>c</a:t>
              </a:r>
              <a:r>
                <a:rPr lang="en-US" sz="2000" spc="-5" dirty="0" smtClean="0">
                  <a:solidFill>
                    <a:srgbClr val="FF0000"/>
                  </a:solidFill>
                  <a:cs typeface="Arial"/>
                </a:rPr>
                <a:t>an </a:t>
              </a:r>
              <a:r>
                <a:rPr lang="en-US" sz="2000" spc="-5" dirty="0">
                  <a:solidFill>
                    <a:srgbClr val="FF0000"/>
                  </a:solidFill>
                  <a:cs typeface="Arial"/>
                </a:rPr>
                <a:t>cause impurity </a:t>
              </a:r>
              <a:r>
                <a:rPr lang="en-US" sz="2000" spc="-5" dirty="0" smtClean="0">
                  <a:solidFill>
                    <a:srgbClr val="FF0000"/>
                  </a:solidFill>
                  <a:cs typeface="Arial"/>
                </a:rPr>
                <a:t>accumulation</a:t>
              </a:r>
            </a:p>
          </p:txBody>
        </p:sp>
      </p:grpSp>
      <p:sp>
        <p:nvSpPr>
          <p:cNvPr id="33" name="object 21"/>
          <p:cNvSpPr txBox="1"/>
          <p:nvPr/>
        </p:nvSpPr>
        <p:spPr>
          <a:xfrm>
            <a:off x="5167407" y="1125090"/>
            <a:ext cx="3837304" cy="313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0000FF"/>
                </a:solidFill>
                <a:latin typeface="Arial Narrow"/>
                <a:cs typeface="Arial Narrow"/>
              </a:rPr>
              <a:t>3: Granule injector (GI) for ELM</a:t>
            </a:r>
            <a:r>
              <a:rPr sz="2000" b="1" spc="-35" dirty="0">
                <a:solidFill>
                  <a:srgbClr val="0000FF"/>
                </a:solidFill>
                <a:latin typeface="Arial Narrow"/>
                <a:cs typeface="Arial Narrow"/>
              </a:rPr>
              <a:t> </a:t>
            </a:r>
            <a:r>
              <a:rPr sz="2000" b="1" spc="-5" dirty="0">
                <a:solidFill>
                  <a:srgbClr val="0000FF"/>
                </a:solidFill>
                <a:latin typeface="Arial Narrow"/>
                <a:cs typeface="Arial Narrow"/>
              </a:rPr>
              <a:t>pacing</a:t>
            </a:r>
            <a:endParaRPr sz="2000" dirty="0">
              <a:latin typeface="Arial Narrow"/>
              <a:cs typeface="Arial Narrow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167407" y="1125090"/>
            <a:ext cx="3976593" cy="5136705"/>
            <a:chOff x="5167407" y="1125090"/>
            <a:chExt cx="3976593" cy="5136705"/>
          </a:xfrm>
        </p:grpSpPr>
        <p:sp>
          <p:nvSpPr>
            <p:cNvPr id="35" name="object 23"/>
            <p:cNvSpPr txBox="1"/>
            <p:nvPr/>
          </p:nvSpPr>
          <p:spPr>
            <a:xfrm>
              <a:off x="6235289" y="4876800"/>
              <a:ext cx="2908711" cy="13849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25425" marR="5080" indent="-223838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spc="-5" dirty="0">
                  <a:latin typeface="Arial"/>
                  <a:cs typeface="Arial"/>
                </a:rPr>
                <a:t>Successfully </a:t>
              </a:r>
              <a:r>
                <a:rPr spc="-5" dirty="0" smtClean="0">
                  <a:latin typeface="Arial"/>
                  <a:cs typeface="Arial"/>
                </a:rPr>
                <a:t>tested </a:t>
              </a:r>
              <a:r>
                <a:rPr spc="-5" dirty="0">
                  <a:latin typeface="Arial"/>
                  <a:cs typeface="Arial"/>
                </a:rPr>
                <a:t>on EAST and DIII-D  </a:t>
              </a:r>
              <a:endParaRPr lang="en-US" spc="-5" dirty="0" smtClean="0">
                <a:latin typeface="Arial"/>
                <a:cs typeface="Arial"/>
              </a:endParaRPr>
            </a:p>
            <a:p>
              <a:pPr marL="225425" marR="5080" indent="-223838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pc="-5" dirty="0" smtClean="0">
                  <a:latin typeface="Arial"/>
                  <a:cs typeface="Arial"/>
                </a:rPr>
                <a:t>NSTX-U will test several </a:t>
              </a:r>
              <a:r>
                <a:rPr lang="en-US" spc="-5" dirty="0">
                  <a:latin typeface="Arial"/>
                  <a:cs typeface="Arial"/>
                </a:rPr>
                <a:t>g</a:t>
              </a:r>
              <a:r>
                <a:rPr spc="-5" dirty="0" smtClean="0">
                  <a:latin typeface="Arial"/>
                  <a:cs typeface="Arial"/>
                </a:rPr>
                <a:t>ranule</a:t>
              </a:r>
              <a:r>
                <a:rPr lang="en-US" spc="-5" dirty="0" smtClean="0">
                  <a:latin typeface="Arial"/>
                  <a:cs typeface="Arial"/>
                </a:rPr>
                <a:t> types</a:t>
              </a:r>
              <a:r>
                <a:rPr spc="-5" dirty="0" smtClean="0">
                  <a:latin typeface="Arial"/>
                  <a:cs typeface="Arial"/>
                </a:rPr>
                <a:t>: </a:t>
              </a:r>
              <a:r>
                <a:rPr spc="-5" dirty="0">
                  <a:latin typeface="Arial"/>
                  <a:cs typeface="Arial"/>
                </a:rPr>
                <a:t>Li, </a:t>
              </a:r>
              <a:r>
                <a:rPr dirty="0">
                  <a:latin typeface="Arial"/>
                  <a:cs typeface="Arial"/>
                </a:rPr>
                <a:t>B</a:t>
              </a:r>
              <a:r>
                <a:rPr sz="1600" baseline="-21164" dirty="0">
                  <a:latin typeface="Arial"/>
                  <a:cs typeface="Arial"/>
                </a:rPr>
                <a:t>4</a:t>
              </a:r>
              <a:r>
                <a:rPr dirty="0">
                  <a:latin typeface="Arial"/>
                  <a:cs typeface="Arial"/>
                </a:rPr>
                <a:t>C, </a:t>
              </a:r>
              <a:r>
                <a:rPr dirty="0" smtClean="0">
                  <a:latin typeface="Arial"/>
                  <a:cs typeface="Arial"/>
                </a:rPr>
                <a:t>C</a:t>
              </a:r>
              <a:endParaRPr lang="en-US" dirty="0" smtClean="0">
                <a:latin typeface="Arial"/>
                <a:cs typeface="Arial"/>
              </a:endParaRPr>
            </a:p>
            <a:p>
              <a:pPr marL="225425" marR="5080" indent="-223838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dirty="0" err="1" smtClean="0">
                  <a:latin typeface="Arial"/>
                  <a:cs typeface="Arial"/>
                </a:rPr>
                <a:t>f</a:t>
              </a:r>
              <a:r>
                <a:rPr lang="en-US" baseline="-25000" dirty="0" err="1" smtClean="0">
                  <a:latin typeface="Arial"/>
                  <a:cs typeface="Arial"/>
                </a:rPr>
                <a:t>injection</a:t>
              </a:r>
              <a:r>
                <a:rPr dirty="0" smtClean="0">
                  <a:latin typeface="Arial"/>
                  <a:cs typeface="Arial"/>
                </a:rPr>
                <a:t> </a:t>
              </a:r>
              <a:r>
                <a:rPr dirty="0">
                  <a:latin typeface="Arial"/>
                  <a:cs typeface="Arial"/>
                </a:rPr>
                <a:t>~ </a:t>
              </a:r>
              <a:r>
                <a:rPr spc="-5" dirty="0">
                  <a:latin typeface="Arial"/>
                  <a:cs typeface="Arial"/>
                </a:rPr>
                <a:t>up to 500</a:t>
              </a:r>
              <a:r>
                <a:rPr spc="-45" dirty="0">
                  <a:latin typeface="Arial"/>
                  <a:cs typeface="Arial"/>
                </a:rPr>
                <a:t> </a:t>
              </a:r>
              <a:r>
                <a:rPr dirty="0">
                  <a:latin typeface="Arial"/>
                  <a:cs typeface="Arial"/>
                </a:rPr>
                <a:t>Hz</a:t>
              </a:r>
            </a:p>
          </p:txBody>
        </p:sp>
        <p:sp>
          <p:nvSpPr>
            <p:cNvPr id="36" name="object 24"/>
            <p:cNvSpPr txBox="1"/>
            <p:nvPr/>
          </p:nvSpPr>
          <p:spPr>
            <a:xfrm>
              <a:off x="7546340" y="3788043"/>
              <a:ext cx="1272540" cy="1943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200" b="1" spc="-5" dirty="0">
                  <a:latin typeface="Arial"/>
                  <a:cs typeface="Arial"/>
                </a:rPr>
                <a:t>Rotating</a:t>
              </a:r>
              <a:r>
                <a:rPr sz="1200" b="1" spc="-50" dirty="0">
                  <a:latin typeface="Arial"/>
                  <a:cs typeface="Arial"/>
                </a:rPr>
                <a:t> </a:t>
              </a:r>
              <a:r>
                <a:rPr sz="1200" b="1" spc="-5" dirty="0">
                  <a:latin typeface="Arial"/>
                  <a:cs typeface="Arial"/>
                </a:rPr>
                <a:t>Impeller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37" name="object 25"/>
            <p:cNvSpPr/>
            <p:nvPr/>
          </p:nvSpPr>
          <p:spPr>
            <a:xfrm>
              <a:off x="6167583" y="2514600"/>
              <a:ext cx="1304918" cy="23240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7"/>
            <p:cNvSpPr/>
            <p:nvPr/>
          </p:nvSpPr>
          <p:spPr>
            <a:xfrm>
              <a:off x="7257681" y="2725737"/>
              <a:ext cx="667385" cy="91440"/>
            </a:xfrm>
            <a:custGeom>
              <a:avLst/>
              <a:gdLst/>
              <a:ahLst/>
              <a:cxnLst/>
              <a:rect l="l" t="t" r="r" b="b"/>
              <a:pathLst>
                <a:path w="667384" h="91439">
                  <a:moveTo>
                    <a:pt x="667118" y="0"/>
                  </a:moveTo>
                  <a:lnTo>
                    <a:pt x="0" y="9110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8"/>
            <p:cNvSpPr/>
            <p:nvPr/>
          </p:nvSpPr>
          <p:spPr>
            <a:xfrm>
              <a:off x="7257685" y="2762492"/>
              <a:ext cx="81915" cy="88265"/>
            </a:xfrm>
            <a:custGeom>
              <a:avLst/>
              <a:gdLst/>
              <a:ahLst/>
              <a:cxnLst/>
              <a:rect l="l" t="t" r="r" b="b"/>
              <a:pathLst>
                <a:path w="81915" h="88264">
                  <a:moveTo>
                    <a:pt x="69481" y="0"/>
                  </a:moveTo>
                  <a:lnTo>
                    <a:pt x="0" y="54356"/>
                  </a:lnTo>
                  <a:lnTo>
                    <a:pt x="81521" y="8808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9"/>
            <p:cNvSpPr/>
            <p:nvPr/>
          </p:nvSpPr>
          <p:spPr>
            <a:xfrm>
              <a:off x="7188593" y="3885008"/>
              <a:ext cx="279400" cy="23495"/>
            </a:xfrm>
            <a:custGeom>
              <a:avLst/>
              <a:gdLst/>
              <a:ahLst/>
              <a:cxnLst/>
              <a:rect l="l" t="t" r="r" b="b"/>
              <a:pathLst>
                <a:path w="279400" h="23495">
                  <a:moveTo>
                    <a:pt x="279006" y="0"/>
                  </a:moveTo>
                  <a:lnTo>
                    <a:pt x="0" y="23431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0"/>
            <p:cNvSpPr/>
            <p:nvPr/>
          </p:nvSpPr>
          <p:spPr>
            <a:xfrm>
              <a:off x="7188592" y="3857761"/>
              <a:ext cx="80010" cy="88900"/>
            </a:xfrm>
            <a:custGeom>
              <a:avLst/>
              <a:gdLst/>
              <a:ahLst/>
              <a:cxnLst/>
              <a:rect l="l" t="t" r="r" b="b"/>
              <a:pathLst>
                <a:path w="80009" h="88900">
                  <a:moveTo>
                    <a:pt x="72212" y="0"/>
                  </a:moveTo>
                  <a:lnTo>
                    <a:pt x="0" y="50672"/>
                  </a:lnTo>
                  <a:lnTo>
                    <a:pt x="79654" y="88582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2"/>
            <p:cNvSpPr txBox="1"/>
            <p:nvPr/>
          </p:nvSpPr>
          <p:spPr>
            <a:xfrm>
              <a:off x="5815330" y="1981200"/>
              <a:ext cx="3252470" cy="55943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186055" marR="5080" indent="-173355">
                <a:lnSpc>
                  <a:spcPct val="100000"/>
                </a:lnSpc>
                <a:buChar char="•"/>
                <a:tabLst>
                  <a:tab pos="151765" algn="l"/>
                </a:tabLst>
              </a:pPr>
              <a:r>
                <a:rPr sz="1800" spc="-50" dirty="0">
                  <a:latin typeface="Arial"/>
                  <a:cs typeface="Arial"/>
                </a:rPr>
                <a:t>Test </a:t>
              </a:r>
              <a:r>
                <a:rPr sz="1800" dirty="0">
                  <a:latin typeface="Arial"/>
                  <a:cs typeface="Arial"/>
                </a:rPr>
                <a:t>during </a:t>
              </a:r>
              <a:r>
                <a:rPr sz="1800" spc="-5" dirty="0">
                  <a:latin typeface="Arial"/>
                  <a:cs typeface="Arial"/>
                </a:rPr>
                <a:t>FY16 </a:t>
              </a:r>
              <a:r>
                <a:rPr sz="1800" dirty="0">
                  <a:latin typeface="Arial"/>
                  <a:cs typeface="Arial"/>
                </a:rPr>
                <a:t>run </a:t>
              </a:r>
              <a:r>
                <a:rPr sz="1800" spc="-5" dirty="0">
                  <a:latin typeface="Arial"/>
                  <a:cs typeface="Arial"/>
                </a:rPr>
                <a:t>to trigger  </a:t>
              </a:r>
              <a:r>
                <a:rPr sz="1800" dirty="0">
                  <a:latin typeface="Arial"/>
                  <a:cs typeface="Arial"/>
                </a:rPr>
                <a:t>rapid </a:t>
              </a:r>
              <a:r>
                <a:rPr sz="1800" spc="-5" dirty="0">
                  <a:latin typeface="Arial"/>
                  <a:cs typeface="Arial"/>
                </a:rPr>
                <a:t>ELMs, flush</a:t>
              </a:r>
              <a:r>
                <a:rPr sz="1800" spc="-30" dirty="0">
                  <a:latin typeface="Arial"/>
                  <a:cs typeface="Arial"/>
                </a:rPr>
                <a:t> </a:t>
              </a:r>
              <a:r>
                <a:rPr sz="1800" spc="-5" dirty="0">
                  <a:latin typeface="Arial"/>
                  <a:cs typeface="Arial"/>
                </a:rPr>
                <a:t>impurities</a:t>
              </a:r>
              <a:endParaRPr sz="1800" dirty="0">
                <a:latin typeface="Arial"/>
                <a:cs typeface="Arial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848600" y="2590800"/>
              <a:ext cx="86664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5080" algn="ctr">
                <a:lnSpc>
                  <a:spcPct val="100000"/>
                </a:lnSpc>
              </a:pPr>
              <a:r>
                <a:rPr lang="en-US" sz="1100" b="1" spc="-5" dirty="0">
                  <a:cs typeface="Arial"/>
                </a:rPr>
                <a:t>Granular  Rese</a:t>
              </a:r>
              <a:r>
                <a:rPr lang="en-US" sz="1100" b="1" dirty="0">
                  <a:cs typeface="Arial"/>
                </a:rPr>
                <a:t>r</a:t>
              </a:r>
              <a:r>
                <a:rPr lang="en-US" sz="1100" b="1" spc="-5" dirty="0">
                  <a:cs typeface="Arial"/>
                </a:rPr>
                <a:t>vo</a:t>
              </a:r>
              <a:r>
                <a:rPr lang="en-US" sz="1100" b="1" dirty="0">
                  <a:cs typeface="Arial"/>
                </a:rPr>
                <a:t>ir</a:t>
              </a:r>
              <a:endParaRPr lang="en-US" sz="1100" dirty="0">
                <a:cs typeface="Arial"/>
              </a:endParaRPr>
            </a:p>
          </p:txBody>
        </p:sp>
        <p:sp>
          <p:nvSpPr>
            <p:cNvPr id="44" name="object 21"/>
            <p:cNvSpPr txBox="1"/>
            <p:nvPr/>
          </p:nvSpPr>
          <p:spPr>
            <a:xfrm>
              <a:off x="5167407" y="1125090"/>
              <a:ext cx="3837304" cy="3136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-5" dirty="0">
                  <a:solidFill>
                    <a:srgbClr val="0000FF"/>
                  </a:solidFill>
                  <a:latin typeface="Arial Narrow"/>
                  <a:cs typeface="Arial Narrow"/>
                </a:rPr>
                <a:t>3: Granule injector (GI) for ELM</a:t>
              </a:r>
              <a:r>
                <a:rPr sz="2000" b="1" spc="-35" dirty="0">
                  <a:solidFill>
                    <a:srgbClr val="0000FF"/>
                  </a:solidFill>
                  <a:latin typeface="Arial Narrow"/>
                  <a:cs typeface="Arial Narrow"/>
                </a:rPr>
                <a:t> </a:t>
              </a:r>
              <a:r>
                <a:rPr sz="2000" b="1" spc="-5" dirty="0">
                  <a:solidFill>
                    <a:srgbClr val="0000FF"/>
                  </a:solidFill>
                  <a:latin typeface="Arial Narrow"/>
                  <a:cs typeface="Arial Narrow"/>
                </a:rPr>
                <a:t>pacing</a:t>
              </a:r>
              <a:endParaRPr sz="2000" dirty="0">
                <a:latin typeface="Arial Narrow"/>
                <a:cs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41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Plasma confinement increased continuously with </a:t>
            </a:r>
            <a:br>
              <a:rPr lang="en-US" sz="3200" dirty="0" smtClean="0"/>
            </a:br>
            <a:r>
              <a:rPr lang="en-US" sz="3200" dirty="0" smtClean="0"/>
              <a:t>increasing Li coatings in NSTX – what is limit?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538082"/>
            <a:ext cx="4724400" cy="2870170"/>
          </a:xfrm>
        </p:spPr>
        <p:txBody>
          <a:bodyPr>
            <a:normAutofit/>
          </a:bodyPr>
          <a:lstStyle/>
          <a:p>
            <a:pPr marL="228600" indent="-228600"/>
            <a:r>
              <a:rPr lang="en-US" dirty="0" smtClean="0"/>
              <a:t>Global parameters improve</a:t>
            </a:r>
          </a:p>
          <a:p>
            <a:pPr marL="457200" lvl="1" indent="-228600"/>
            <a:r>
              <a:rPr lang="en-US" dirty="0" smtClean="0"/>
              <a:t>H</a:t>
            </a:r>
            <a:r>
              <a:rPr lang="en-US" baseline="-25000" dirty="0" smtClean="0"/>
              <a:t>98y2</a:t>
            </a:r>
            <a:r>
              <a:rPr lang="en-US" dirty="0" smtClean="0"/>
              <a:t> increases ~0.9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1.4</a:t>
            </a:r>
            <a:endParaRPr lang="en-US" dirty="0" smtClean="0"/>
          </a:p>
          <a:p>
            <a:pPr marL="457200" lvl="1" indent="-228600"/>
            <a:r>
              <a:rPr lang="en-US" dirty="0" smtClean="0"/>
              <a:t>No core Li accumulation</a:t>
            </a:r>
          </a:p>
          <a:p>
            <a:pPr marL="228600" indent="-228600"/>
            <a:endParaRPr lang="en-US" sz="1000" dirty="0" smtClean="0">
              <a:ea typeface="ＭＳ Ｐゴシック" pitchFamily="34" charset="-128"/>
            </a:endParaRPr>
          </a:p>
          <a:p>
            <a:pPr marL="228600" indent="-228600"/>
            <a:r>
              <a:rPr lang="en-US" dirty="0" smtClean="0">
                <a:ea typeface="ＭＳ Ｐゴシック" pitchFamily="34" charset="-128"/>
              </a:rPr>
              <a:t>High H critical for compact FNSF / Pilot Plants</a:t>
            </a:r>
          </a:p>
          <a:p>
            <a:pPr marL="228600" indent="-228600"/>
            <a:endParaRPr lang="en-US" dirty="0" smtClean="0"/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4572000"/>
            <a:ext cx="8839200" cy="1828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0" bIns="182880"/>
          <a:lstStyle/>
          <a:p>
            <a:pPr marL="230188" indent="-230188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0" i="0" kern="0" dirty="0" smtClean="0">
                <a:solidFill>
                  <a:srgbClr val="C00000"/>
                </a:solidFill>
                <a:ea typeface="ＭＳ Ｐゴシック" pitchFamily="34" charset="-128"/>
                <a:cs typeface="+mn-cs"/>
              </a:rPr>
              <a:t>NSTX-U will double Li-wall coverage with</a:t>
            </a:r>
            <a:r>
              <a:rPr lang="en-US" sz="2400" kern="0" dirty="0" smtClean="0">
                <a:solidFill>
                  <a:srgbClr val="C00000"/>
                </a:solidFill>
                <a:ea typeface="ＭＳ Ｐゴシック" pitchFamily="34" charset="-128"/>
                <a:sym typeface="Wingdings" panose="05000000000000000000" pitchFamily="2" charset="2"/>
              </a:rPr>
              <a:t> </a:t>
            </a:r>
            <a:r>
              <a:rPr lang="en-US" sz="2400" b="0" i="0" kern="0" dirty="0" smtClean="0">
                <a:solidFill>
                  <a:srgbClr val="C00000"/>
                </a:solidFill>
                <a:ea typeface="ＭＳ Ｐゴシック" pitchFamily="34" charset="-128"/>
                <a:cs typeface="+mn-cs"/>
              </a:rPr>
              <a:t>upward evaporators</a:t>
            </a:r>
          </a:p>
          <a:p>
            <a:pPr marL="230188" indent="-230188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0" i="0" kern="0" dirty="0" smtClean="0">
                <a:solidFill>
                  <a:srgbClr val="C00000"/>
                </a:solidFill>
                <a:ea typeface="ＭＳ Ｐゴシック" pitchFamily="34" charset="-128"/>
                <a:cs typeface="+mn-cs"/>
              </a:rPr>
              <a:t>Will further assess contributors to confinement improvement:</a:t>
            </a:r>
          </a:p>
          <a:p>
            <a:pPr lvl="1" indent="-17145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−"/>
              <a:defRPr/>
            </a:pPr>
            <a:r>
              <a:rPr lang="en-US" sz="2000" b="0" i="0" kern="0" dirty="0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Lower-recycling / reduced neutral source / higher </a:t>
            </a:r>
            <a:r>
              <a:rPr lang="en-US" sz="2000" b="0" i="0" kern="0" dirty="0" err="1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T</a:t>
            </a:r>
            <a:r>
              <a:rPr lang="en-US" sz="2000" b="0" i="0" kern="0" baseline="-25000" dirty="0" err="1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e</a:t>
            </a:r>
            <a:endParaRPr lang="en-US" sz="2000" b="0" i="0" kern="0" dirty="0" smtClean="0">
              <a:solidFill>
                <a:srgbClr val="336699"/>
              </a:solidFill>
              <a:latin typeface="+mn-lt"/>
              <a:ea typeface="ＭＳ Ｐゴシック" pitchFamily="34" charset="-128"/>
              <a:cs typeface="+mn-cs"/>
            </a:endParaRPr>
          </a:p>
          <a:p>
            <a:pPr lvl="1" indent="-17145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−"/>
              <a:defRPr/>
            </a:pPr>
            <a:r>
              <a:rPr lang="en-US" sz="2000" b="0" i="0" kern="0" dirty="0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Edge profile / turbulence changes</a:t>
            </a:r>
          </a:p>
          <a:p>
            <a:pPr lvl="1" indent="-17145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−"/>
              <a:defRPr/>
            </a:pPr>
            <a:r>
              <a:rPr lang="en-US" sz="2000" b="0" i="0" kern="0" dirty="0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Influence of (low-Z) impurities in pedestal region</a:t>
            </a:r>
            <a:endParaRPr lang="en-US" b="0" i="0" kern="0" dirty="0">
              <a:solidFill>
                <a:srgbClr val="336699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grpSp>
        <p:nvGrpSpPr>
          <p:cNvPr id="4" name="Group 21"/>
          <p:cNvGrpSpPr/>
          <p:nvPr/>
        </p:nvGrpSpPr>
        <p:grpSpPr>
          <a:xfrm>
            <a:off x="152400" y="1143000"/>
            <a:ext cx="4280174" cy="3265252"/>
            <a:chOff x="139373" y="709248"/>
            <a:chExt cx="4356427" cy="3471443"/>
          </a:xfrm>
        </p:grpSpPr>
        <p:pic>
          <p:nvPicPr>
            <p:cNvPr id="18" name="Picture 17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6749" b="10542"/>
            <a:stretch/>
          </p:blipFill>
          <p:spPr bwMode="auto">
            <a:xfrm>
              <a:off x="457200" y="984226"/>
              <a:ext cx="4038600" cy="2673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 rot="16200000">
              <a:off x="-1260579" y="2109200"/>
              <a:ext cx="3144489" cy="34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Tx/>
                <a:buNone/>
              </a:pPr>
              <a:r>
                <a:rPr lang="en-US" sz="1600" i="0" dirty="0" smtClean="0">
                  <a:solidFill>
                    <a:srgbClr val="000000"/>
                  </a:solidFill>
                  <a:latin typeface="Arial Narrow" pitchFamily="34" charset="0"/>
                </a:rPr>
                <a:t>Energy Confinement Time (</a:t>
              </a:r>
              <a:r>
                <a:rPr lang="en-US" sz="1600" i="0" dirty="0" err="1" smtClean="0">
                  <a:solidFill>
                    <a:srgbClr val="000000"/>
                  </a:solidFill>
                  <a:latin typeface="Arial Narrow" pitchFamily="34" charset="0"/>
                </a:rPr>
                <a:t>ms</a:t>
              </a:r>
              <a:r>
                <a:rPr lang="en-US" sz="1600" i="0" dirty="0" smtClean="0">
                  <a:solidFill>
                    <a:srgbClr val="000000"/>
                  </a:solidFill>
                  <a:latin typeface="Arial Narrow" pitchFamily="34" charset="0"/>
                </a:rPr>
                <a:t>)</a:t>
              </a:r>
              <a:endParaRPr lang="en-US" sz="1600" i="0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5481" y="3581400"/>
              <a:ext cx="3777390" cy="3926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800" i="0" dirty="0" smtClean="0">
                  <a:solidFill>
                    <a:srgbClr val="000000"/>
                  </a:solidFill>
                  <a:latin typeface="Arial Narrow" pitchFamily="34" charset="0"/>
                </a:rPr>
                <a:t>Pre-discharge lithium evaporation (mg)</a:t>
              </a:r>
              <a:endParaRPr lang="en-US" sz="1800" i="0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21" name="TextBox 15"/>
            <p:cNvSpPr txBox="1">
              <a:spLocks noChangeArrowheads="1"/>
            </p:cNvSpPr>
            <p:nvPr/>
          </p:nvSpPr>
          <p:spPr bwMode="auto">
            <a:xfrm>
              <a:off x="1083269" y="3886200"/>
              <a:ext cx="3009900" cy="294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ctr" eaLnBrk="1" hangingPunct="1">
                <a:buNone/>
              </a:pPr>
              <a:r>
                <a:rPr lang="en-US" b="0" i="0" dirty="0" smtClean="0">
                  <a:solidFill>
                    <a:srgbClr val="9900CC"/>
                  </a:solidFill>
                </a:rPr>
                <a:t>R. Maingi, et al., </a:t>
              </a:r>
              <a:r>
                <a:rPr lang="it-IT" b="0" i="0" dirty="0">
                  <a:solidFill>
                    <a:srgbClr val="9900CC"/>
                  </a:solidFill>
                </a:rPr>
                <a:t>PRL </a:t>
              </a:r>
              <a:r>
                <a:rPr lang="it-IT" b="0" i="0" dirty="0" smtClean="0">
                  <a:solidFill>
                    <a:srgbClr val="9900CC"/>
                  </a:solidFill>
                </a:rPr>
                <a:t>107</a:t>
              </a:r>
              <a:r>
                <a:rPr lang="it-IT" b="0" i="0" dirty="0">
                  <a:solidFill>
                    <a:srgbClr val="9900CC"/>
                  </a:solidFill>
                </a:rPr>
                <a:t> </a:t>
              </a:r>
              <a:r>
                <a:rPr lang="it-IT" b="0" i="0" dirty="0" smtClean="0">
                  <a:solidFill>
                    <a:srgbClr val="9900CC"/>
                  </a:solidFill>
                </a:rPr>
                <a:t>(2011) 145004</a:t>
              </a:r>
              <a:endParaRPr lang="en-US" b="0" i="0" dirty="0">
                <a:solidFill>
                  <a:srgbClr val="99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224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0" dirty="0" smtClean="0"/>
              <a:t>Research opportunities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033" y="1112870"/>
            <a:ext cx="8768316" cy="5372990"/>
          </a:xfrm>
        </p:spPr>
        <p:txBody>
          <a:bodyPr>
            <a:normAutofit/>
          </a:bodyPr>
          <a:lstStyle/>
          <a:p>
            <a:r>
              <a:rPr lang="en-US" dirty="0"/>
              <a:t>H-mode pedestal profiles determine overall fusion performance…. But what are dominant transport mechanism(s) in the H-mode pedestal region?</a:t>
            </a:r>
          </a:p>
          <a:p>
            <a:pPr lvl="1"/>
            <a:r>
              <a:rPr lang="en-US" dirty="0"/>
              <a:t>Neoclassical, kinetic ballooning, electron </a:t>
            </a:r>
            <a:r>
              <a:rPr lang="en-US" dirty="0">
                <a:sym typeface="Symbol"/>
              </a:rPr>
              <a:t></a:t>
            </a:r>
            <a:r>
              <a:rPr lang="en-US" dirty="0"/>
              <a:t>T (ETG), other?</a:t>
            </a:r>
          </a:p>
          <a:p>
            <a:pPr lvl="1"/>
            <a:r>
              <a:rPr lang="en-US" dirty="0"/>
              <a:t>Ahmed Diallo’s Early Career Award with “burst” Thomson Scattering will help determine fast time evolution, </a:t>
            </a:r>
            <a:r>
              <a:rPr lang="en-US" dirty="0" smtClean="0"/>
              <a:t>transport</a:t>
            </a:r>
          </a:p>
          <a:p>
            <a:pPr lvl="1"/>
            <a:endParaRPr lang="en-US" sz="1200" dirty="0" smtClean="0"/>
          </a:p>
          <a:p>
            <a:r>
              <a:rPr lang="en-US" dirty="0"/>
              <a:t>Lithium coatings substantially increased NSTX global confinement (1.4x ITER H) – important for next-steps</a:t>
            </a:r>
          </a:p>
          <a:p>
            <a:pPr lvl="1"/>
            <a:r>
              <a:rPr lang="en-US" dirty="0"/>
              <a:t>How high can we make energy confinement in NSTX-U?  </a:t>
            </a:r>
          </a:p>
          <a:p>
            <a:pPr lvl="1"/>
            <a:r>
              <a:rPr lang="en-US" dirty="0"/>
              <a:t>2x ITER H-mode scaling?  What sets the limit?</a:t>
            </a:r>
          </a:p>
          <a:p>
            <a:pPr marL="0" indent="0">
              <a:buNone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22210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762000"/>
          </a:xfrm>
        </p:spPr>
        <p:txBody>
          <a:bodyPr>
            <a:normAutofit fontScale="85000" lnSpcReduction="20000"/>
          </a:bodyPr>
          <a:lstStyle/>
          <a:p>
            <a:r>
              <a:rPr lang="en-US" spc="-5" dirty="0" smtClean="0">
                <a:solidFill>
                  <a:srgbClr val="FF0000"/>
                </a:solidFill>
                <a:latin typeface="Arial"/>
                <a:cs typeface="Arial"/>
              </a:rPr>
              <a:t>5yr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goal: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 Integrate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high </a:t>
            </a:r>
            <a:r>
              <a:rPr lang="en-US" spc="5" dirty="0">
                <a:solidFill>
                  <a:srgbClr val="FF0000"/>
                </a:solidFill>
                <a:latin typeface="Symbol"/>
                <a:cs typeface="Symbol"/>
              </a:rPr>
              <a:t></a:t>
            </a:r>
            <a:r>
              <a:rPr lang="en-US" spc="7" baseline="-20202" dirty="0">
                <a:solidFill>
                  <a:srgbClr val="FF0000"/>
                </a:solidFill>
                <a:latin typeface="Arial"/>
                <a:cs typeface="Arial"/>
              </a:rPr>
              <a:t>E </a:t>
            </a:r>
            <a:r>
              <a:rPr lang="en-US" spc="-5" dirty="0">
                <a:solidFill>
                  <a:srgbClr val="FF0000"/>
                </a:solidFill>
                <a:latin typeface="Arial"/>
                <a:cs typeface="Arial"/>
              </a:rPr>
              <a:t>and </a:t>
            </a:r>
            <a:r>
              <a:rPr lang="en-US" dirty="0" smtClean="0">
                <a:solidFill>
                  <a:srgbClr val="FF0000"/>
                </a:solidFill>
                <a:latin typeface="Symbol"/>
                <a:cs typeface="Symbol"/>
              </a:rPr>
              <a:t></a:t>
            </a:r>
            <a:r>
              <a:rPr lang="en-US" baseline="-25000" dirty="0" smtClean="0">
                <a:solidFill>
                  <a:srgbClr val="FF0000"/>
                </a:solidFill>
                <a:latin typeface="+mn-lt"/>
                <a:cs typeface="Symbol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with </a:t>
            </a:r>
            <a:r>
              <a:rPr lang="en-US" spc="-5" dirty="0" smtClean="0">
                <a:solidFill>
                  <a:srgbClr val="FF0000"/>
                </a:solidFill>
                <a:latin typeface="Arial"/>
                <a:cs typeface="Arial"/>
              </a:rPr>
              <a:t>100</a:t>
            </a:r>
            <a:r>
              <a:rPr lang="en-US" spc="-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en-US" spc="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non-inductive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10yr goal: A</a:t>
            </a:r>
            <a:r>
              <a:rPr lang="en-US" spc="-5" dirty="0" smtClean="0">
                <a:solidFill>
                  <a:srgbClr val="FF0000"/>
                </a:solidFill>
                <a:latin typeface="Arial"/>
                <a:cs typeface="Arial"/>
              </a:rPr>
              <a:t>ssess compatibility with high-Z &amp; liquid lithium PFCs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spc="-5" dirty="0" smtClean="0">
                <a:latin typeface="+mn-lt"/>
                <a:cs typeface="Arial"/>
              </a:rPr>
              <a:t>NSTX-U boundary / PFC plan: </a:t>
            </a:r>
            <a:r>
              <a:rPr lang="en-US" sz="2800" spc="-5" dirty="0" smtClean="0">
                <a:latin typeface="+mn-lt"/>
                <a:cs typeface="Arial"/>
              </a:rPr>
              <a:t>add </a:t>
            </a:r>
            <a:r>
              <a:rPr lang="en-US" sz="2800" spc="-5" dirty="0" err="1" smtClean="0">
                <a:latin typeface="+mn-lt"/>
                <a:cs typeface="Arial"/>
              </a:rPr>
              <a:t>divertor</a:t>
            </a:r>
            <a:r>
              <a:rPr lang="en-US" sz="2800" spc="-5" dirty="0" smtClean="0">
                <a:latin typeface="+mn-lt"/>
                <a:cs typeface="Arial"/>
              </a:rPr>
              <a:t> </a:t>
            </a:r>
            <a:r>
              <a:rPr lang="en-US" sz="2800" spc="-5" dirty="0" err="1" smtClean="0">
                <a:latin typeface="+mn-lt"/>
                <a:cs typeface="Arial"/>
              </a:rPr>
              <a:t>cryo</a:t>
            </a:r>
            <a:r>
              <a:rPr lang="en-US" sz="2800" spc="-5" dirty="0" smtClean="0">
                <a:latin typeface="+mn-lt"/>
                <a:cs typeface="Arial"/>
              </a:rPr>
              <a:t>-pump, transition to high-Z wall, study flowing liquid metal PFCs</a:t>
            </a:r>
            <a:endParaRPr lang="en-US" sz="2800" dirty="0">
              <a:latin typeface="+mn-lt"/>
            </a:endParaRPr>
          </a:p>
        </p:txBody>
      </p:sp>
      <p:grpSp>
        <p:nvGrpSpPr>
          <p:cNvPr id="205" name="Group 204"/>
          <p:cNvGrpSpPr/>
          <p:nvPr/>
        </p:nvGrpSpPr>
        <p:grpSpPr>
          <a:xfrm>
            <a:off x="101073" y="1961074"/>
            <a:ext cx="8854332" cy="4439726"/>
            <a:chOff x="101073" y="1411732"/>
            <a:chExt cx="8854332" cy="4439726"/>
          </a:xfrm>
        </p:grpSpPr>
        <p:sp>
          <p:nvSpPr>
            <p:cNvPr id="4" name="object 6"/>
            <p:cNvSpPr/>
            <p:nvPr/>
          </p:nvSpPr>
          <p:spPr>
            <a:xfrm>
              <a:off x="317500" y="2330450"/>
              <a:ext cx="0" cy="2125980"/>
            </a:xfrm>
            <a:custGeom>
              <a:avLst/>
              <a:gdLst/>
              <a:ahLst/>
              <a:cxnLst/>
              <a:rect l="l" t="t" r="r" b="b"/>
              <a:pathLst>
                <a:path h="2125979">
                  <a:moveTo>
                    <a:pt x="0" y="0"/>
                  </a:moveTo>
                  <a:lnTo>
                    <a:pt x="0" y="2125662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317500" y="2055812"/>
              <a:ext cx="123825" cy="274955"/>
            </a:xfrm>
            <a:custGeom>
              <a:avLst/>
              <a:gdLst/>
              <a:ahLst/>
              <a:cxnLst/>
              <a:rect l="l" t="t" r="r" b="b"/>
              <a:pathLst>
                <a:path w="123825" h="274955">
                  <a:moveTo>
                    <a:pt x="0" y="274637"/>
                  </a:moveTo>
                  <a:lnTo>
                    <a:pt x="123825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317500" y="4456112"/>
              <a:ext cx="123825" cy="274955"/>
            </a:xfrm>
            <a:custGeom>
              <a:avLst/>
              <a:gdLst/>
              <a:ahLst/>
              <a:cxnLst/>
              <a:rect l="l" t="t" r="r" b="b"/>
              <a:pathLst>
                <a:path w="123825" h="274954">
                  <a:moveTo>
                    <a:pt x="0" y="0"/>
                  </a:moveTo>
                  <a:lnTo>
                    <a:pt x="123825" y="274637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436562" y="1712912"/>
              <a:ext cx="0" cy="342900"/>
            </a:xfrm>
            <a:custGeom>
              <a:avLst/>
              <a:gdLst/>
              <a:ahLst/>
              <a:cxnLst/>
              <a:rect l="l" t="t" r="r" b="b"/>
              <a:pathLst>
                <a:path h="342900">
                  <a:moveTo>
                    <a:pt x="0" y="34290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455612" y="1674812"/>
              <a:ext cx="136525" cy="76200"/>
            </a:xfrm>
            <a:custGeom>
              <a:avLst/>
              <a:gdLst/>
              <a:ahLst/>
              <a:cxnLst/>
              <a:rect l="l" t="t" r="r" b="b"/>
              <a:pathLst>
                <a:path w="136525" h="76200">
                  <a:moveTo>
                    <a:pt x="0" y="76200"/>
                  </a:moveTo>
                  <a:lnTo>
                    <a:pt x="136525" y="76200"/>
                  </a:lnTo>
                  <a:lnTo>
                    <a:pt x="136525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455612" y="5057775"/>
              <a:ext cx="136525" cy="76200"/>
            </a:xfrm>
            <a:custGeom>
              <a:avLst/>
              <a:gdLst/>
              <a:ahLst/>
              <a:cxnLst/>
              <a:rect l="l" t="t" r="r" b="b"/>
              <a:pathLst>
                <a:path w="136525" h="76200">
                  <a:moveTo>
                    <a:pt x="0" y="76200"/>
                  </a:moveTo>
                  <a:lnTo>
                    <a:pt x="136525" y="76200"/>
                  </a:lnTo>
                  <a:lnTo>
                    <a:pt x="136525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436562" y="4730750"/>
              <a:ext cx="0" cy="370205"/>
            </a:xfrm>
            <a:custGeom>
              <a:avLst/>
              <a:gdLst/>
              <a:ahLst/>
              <a:cxnLst/>
              <a:rect l="l" t="t" r="r" b="b"/>
              <a:pathLst>
                <a:path h="370204">
                  <a:moveTo>
                    <a:pt x="0" y="369887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641350" y="1712912"/>
              <a:ext cx="395605" cy="165100"/>
            </a:xfrm>
            <a:custGeom>
              <a:avLst/>
              <a:gdLst/>
              <a:ahLst/>
              <a:cxnLst/>
              <a:rect l="l" t="t" r="r" b="b"/>
              <a:pathLst>
                <a:path w="395605" h="165100">
                  <a:moveTo>
                    <a:pt x="395287" y="16510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1071562" y="1919287"/>
              <a:ext cx="274955" cy="411480"/>
            </a:xfrm>
            <a:custGeom>
              <a:avLst/>
              <a:gdLst/>
              <a:ahLst/>
              <a:cxnLst/>
              <a:rect l="l" t="t" r="r" b="b"/>
              <a:pathLst>
                <a:path w="274955" h="411480">
                  <a:moveTo>
                    <a:pt x="274637" y="411162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1346200" y="2354262"/>
              <a:ext cx="157480" cy="481330"/>
            </a:xfrm>
            <a:custGeom>
              <a:avLst/>
              <a:gdLst/>
              <a:ahLst/>
              <a:cxnLst/>
              <a:rect l="l" t="t" r="r" b="b"/>
              <a:pathLst>
                <a:path w="157480" h="481330">
                  <a:moveTo>
                    <a:pt x="157162" y="481012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1504950" y="2879725"/>
              <a:ext cx="82550" cy="479425"/>
            </a:xfrm>
            <a:custGeom>
              <a:avLst/>
              <a:gdLst/>
              <a:ahLst/>
              <a:cxnLst/>
              <a:rect l="l" t="t" r="r" b="b"/>
              <a:pathLst>
                <a:path w="82550" h="479425">
                  <a:moveTo>
                    <a:pt x="82550" y="479425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641350" y="4908550"/>
              <a:ext cx="395605" cy="165100"/>
            </a:xfrm>
            <a:custGeom>
              <a:avLst/>
              <a:gdLst/>
              <a:ahLst/>
              <a:cxnLst/>
              <a:rect l="l" t="t" r="r" b="b"/>
              <a:pathLst>
                <a:path w="395605" h="165100">
                  <a:moveTo>
                    <a:pt x="395287" y="0"/>
                  </a:moveTo>
                  <a:lnTo>
                    <a:pt x="0" y="16510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1071562" y="4456112"/>
              <a:ext cx="274955" cy="411480"/>
            </a:xfrm>
            <a:custGeom>
              <a:avLst/>
              <a:gdLst/>
              <a:ahLst/>
              <a:cxnLst/>
              <a:rect l="l" t="t" r="r" b="b"/>
              <a:pathLst>
                <a:path w="274955" h="411479">
                  <a:moveTo>
                    <a:pt x="274637" y="0"/>
                  </a:moveTo>
                  <a:lnTo>
                    <a:pt x="0" y="411162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1346200" y="3951287"/>
              <a:ext cx="157480" cy="481330"/>
            </a:xfrm>
            <a:custGeom>
              <a:avLst/>
              <a:gdLst/>
              <a:ahLst/>
              <a:cxnLst/>
              <a:rect l="l" t="t" r="r" b="b"/>
              <a:pathLst>
                <a:path w="157480" h="481329">
                  <a:moveTo>
                    <a:pt x="157162" y="0"/>
                  </a:moveTo>
                  <a:lnTo>
                    <a:pt x="0" y="481012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1504950" y="3427412"/>
              <a:ext cx="82550" cy="481330"/>
            </a:xfrm>
            <a:custGeom>
              <a:avLst/>
              <a:gdLst/>
              <a:ahLst/>
              <a:cxnLst/>
              <a:rect l="l" t="t" r="r" b="b"/>
              <a:pathLst>
                <a:path w="82550" h="481329">
                  <a:moveTo>
                    <a:pt x="82550" y="0"/>
                  </a:moveTo>
                  <a:lnTo>
                    <a:pt x="0" y="481012"/>
                  </a:lnTo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2057400" y="2359025"/>
              <a:ext cx="0" cy="2127250"/>
            </a:xfrm>
            <a:custGeom>
              <a:avLst/>
              <a:gdLst/>
              <a:ahLst/>
              <a:cxnLst/>
              <a:rect l="l" t="t" r="r" b="b"/>
              <a:pathLst>
                <a:path h="2127250">
                  <a:moveTo>
                    <a:pt x="0" y="212725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2057400" y="4486273"/>
              <a:ext cx="123825" cy="276225"/>
            </a:xfrm>
            <a:custGeom>
              <a:avLst/>
              <a:gdLst/>
              <a:ahLst/>
              <a:cxnLst/>
              <a:rect l="l" t="t" r="r" b="b"/>
              <a:pathLst>
                <a:path w="123825" h="276225">
                  <a:moveTo>
                    <a:pt x="0" y="0"/>
                  </a:moveTo>
                  <a:lnTo>
                    <a:pt x="123825" y="276224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2057400" y="2082798"/>
              <a:ext cx="123825" cy="276225"/>
            </a:xfrm>
            <a:custGeom>
              <a:avLst/>
              <a:gdLst/>
              <a:ahLst/>
              <a:cxnLst/>
              <a:rect l="l" t="t" r="r" b="b"/>
              <a:pathLst>
                <a:path w="123825" h="276225">
                  <a:moveTo>
                    <a:pt x="0" y="276225"/>
                  </a:moveTo>
                  <a:lnTo>
                    <a:pt x="123825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2174875" y="4762500"/>
              <a:ext cx="0" cy="342900"/>
            </a:xfrm>
            <a:custGeom>
              <a:avLst/>
              <a:gdLst/>
              <a:ahLst/>
              <a:cxnLst/>
              <a:rect l="l" t="t" r="r" b="b"/>
              <a:pathLst>
                <a:path h="342900">
                  <a:moveTo>
                    <a:pt x="0" y="0"/>
                  </a:moveTo>
                  <a:lnTo>
                    <a:pt x="0" y="34290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2193925" y="5067300"/>
              <a:ext cx="138430" cy="76200"/>
            </a:xfrm>
            <a:custGeom>
              <a:avLst/>
              <a:gdLst/>
              <a:ahLst/>
              <a:cxnLst/>
              <a:rect l="l" t="t" r="r" b="b"/>
              <a:pathLst>
                <a:path w="138430" h="76200">
                  <a:moveTo>
                    <a:pt x="0" y="76200"/>
                  </a:moveTo>
                  <a:lnTo>
                    <a:pt x="138112" y="76200"/>
                  </a:lnTo>
                  <a:lnTo>
                    <a:pt x="138112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6"/>
            <p:cNvSpPr/>
            <p:nvPr/>
          </p:nvSpPr>
          <p:spPr>
            <a:xfrm>
              <a:off x="2193925" y="1679575"/>
              <a:ext cx="138430" cy="76200"/>
            </a:xfrm>
            <a:custGeom>
              <a:avLst/>
              <a:gdLst/>
              <a:ahLst/>
              <a:cxnLst/>
              <a:rect l="l" t="t" r="r" b="b"/>
              <a:pathLst>
                <a:path w="138430" h="76200">
                  <a:moveTo>
                    <a:pt x="0" y="76200"/>
                  </a:moveTo>
                  <a:lnTo>
                    <a:pt x="138112" y="76200"/>
                  </a:lnTo>
                  <a:lnTo>
                    <a:pt x="138112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7"/>
            <p:cNvSpPr/>
            <p:nvPr/>
          </p:nvSpPr>
          <p:spPr>
            <a:xfrm>
              <a:off x="2174875" y="1712912"/>
              <a:ext cx="0" cy="370205"/>
            </a:xfrm>
            <a:custGeom>
              <a:avLst/>
              <a:gdLst/>
              <a:ahLst/>
              <a:cxnLst/>
              <a:rect l="l" t="t" r="r" b="b"/>
              <a:pathLst>
                <a:path h="370205">
                  <a:moveTo>
                    <a:pt x="0" y="0"/>
                  </a:moveTo>
                  <a:lnTo>
                    <a:pt x="0" y="369887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8"/>
            <p:cNvSpPr/>
            <p:nvPr/>
          </p:nvSpPr>
          <p:spPr>
            <a:xfrm>
              <a:off x="2387601" y="4940300"/>
              <a:ext cx="395605" cy="165100"/>
            </a:xfrm>
            <a:custGeom>
              <a:avLst/>
              <a:gdLst/>
              <a:ahLst/>
              <a:cxnLst/>
              <a:rect l="l" t="t" r="r" b="b"/>
              <a:pathLst>
                <a:path w="395605" h="165100">
                  <a:moveTo>
                    <a:pt x="395287" y="0"/>
                  </a:moveTo>
                  <a:lnTo>
                    <a:pt x="0" y="16510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9"/>
            <p:cNvSpPr/>
            <p:nvPr/>
          </p:nvSpPr>
          <p:spPr>
            <a:xfrm>
              <a:off x="2811463" y="4527550"/>
              <a:ext cx="247650" cy="371475"/>
            </a:xfrm>
            <a:custGeom>
              <a:avLst/>
              <a:gdLst/>
              <a:ahLst/>
              <a:cxnLst/>
              <a:rect l="l" t="t" r="r" b="b"/>
              <a:pathLst>
                <a:path w="247650" h="371475">
                  <a:moveTo>
                    <a:pt x="247650" y="0"/>
                  </a:moveTo>
                  <a:lnTo>
                    <a:pt x="0" y="371475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30"/>
            <p:cNvSpPr/>
            <p:nvPr/>
          </p:nvSpPr>
          <p:spPr>
            <a:xfrm>
              <a:off x="3086100" y="3981448"/>
              <a:ext cx="155575" cy="481330"/>
            </a:xfrm>
            <a:custGeom>
              <a:avLst/>
              <a:gdLst/>
              <a:ahLst/>
              <a:cxnLst/>
              <a:rect l="l" t="t" r="r" b="b"/>
              <a:pathLst>
                <a:path w="155575" h="481329">
                  <a:moveTo>
                    <a:pt x="155575" y="0"/>
                  </a:moveTo>
                  <a:lnTo>
                    <a:pt x="0" y="481012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31"/>
            <p:cNvSpPr/>
            <p:nvPr/>
          </p:nvSpPr>
          <p:spPr>
            <a:xfrm>
              <a:off x="3244850" y="3457573"/>
              <a:ext cx="82550" cy="481330"/>
            </a:xfrm>
            <a:custGeom>
              <a:avLst/>
              <a:gdLst/>
              <a:ahLst/>
              <a:cxnLst/>
              <a:rect l="l" t="t" r="r" b="b"/>
              <a:pathLst>
                <a:path w="82550" h="481329">
                  <a:moveTo>
                    <a:pt x="82550" y="0"/>
                  </a:moveTo>
                  <a:lnTo>
                    <a:pt x="0" y="481012"/>
                  </a:lnTo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2"/>
            <p:cNvSpPr/>
            <p:nvPr/>
          </p:nvSpPr>
          <p:spPr>
            <a:xfrm>
              <a:off x="2381251" y="1739900"/>
              <a:ext cx="395605" cy="165100"/>
            </a:xfrm>
            <a:custGeom>
              <a:avLst/>
              <a:gdLst/>
              <a:ahLst/>
              <a:cxnLst/>
              <a:rect l="l" t="t" r="r" b="b"/>
              <a:pathLst>
                <a:path w="395605" h="165100">
                  <a:moveTo>
                    <a:pt x="395287" y="16510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3"/>
            <p:cNvSpPr/>
            <p:nvPr/>
          </p:nvSpPr>
          <p:spPr>
            <a:xfrm>
              <a:off x="2811462" y="1946273"/>
              <a:ext cx="274955" cy="412750"/>
            </a:xfrm>
            <a:custGeom>
              <a:avLst/>
              <a:gdLst/>
              <a:ahLst/>
              <a:cxnLst/>
              <a:rect l="l" t="t" r="r" b="b"/>
              <a:pathLst>
                <a:path w="274955" h="412750">
                  <a:moveTo>
                    <a:pt x="274637" y="41275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4"/>
            <p:cNvSpPr/>
            <p:nvPr/>
          </p:nvSpPr>
          <p:spPr>
            <a:xfrm>
              <a:off x="3086100" y="2384423"/>
              <a:ext cx="155575" cy="479425"/>
            </a:xfrm>
            <a:custGeom>
              <a:avLst/>
              <a:gdLst/>
              <a:ahLst/>
              <a:cxnLst/>
              <a:rect l="l" t="t" r="r" b="b"/>
              <a:pathLst>
                <a:path w="155575" h="479425">
                  <a:moveTo>
                    <a:pt x="155575" y="479425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5"/>
            <p:cNvSpPr/>
            <p:nvPr/>
          </p:nvSpPr>
          <p:spPr>
            <a:xfrm>
              <a:off x="3244850" y="2908298"/>
              <a:ext cx="82550" cy="479425"/>
            </a:xfrm>
            <a:custGeom>
              <a:avLst/>
              <a:gdLst/>
              <a:ahLst/>
              <a:cxnLst/>
              <a:rect l="l" t="t" r="r" b="b"/>
              <a:pathLst>
                <a:path w="82550" h="479425">
                  <a:moveTo>
                    <a:pt x="82550" y="479425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6"/>
            <p:cNvSpPr/>
            <p:nvPr/>
          </p:nvSpPr>
          <p:spPr>
            <a:xfrm>
              <a:off x="2556358" y="4982262"/>
              <a:ext cx="127635" cy="52705"/>
            </a:xfrm>
            <a:custGeom>
              <a:avLst/>
              <a:gdLst/>
              <a:ahLst/>
              <a:cxnLst/>
              <a:rect l="l" t="t" r="r" b="b"/>
              <a:pathLst>
                <a:path w="127635" h="52704">
                  <a:moveTo>
                    <a:pt x="127622" y="0"/>
                  </a:moveTo>
                  <a:lnTo>
                    <a:pt x="0" y="52603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7"/>
            <p:cNvSpPr/>
            <p:nvPr/>
          </p:nvSpPr>
          <p:spPr>
            <a:xfrm>
              <a:off x="3862387" y="2341561"/>
              <a:ext cx="0" cy="2129155"/>
            </a:xfrm>
            <a:custGeom>
              <a:avLst/>
              <a:gdLst/>
              <a:ahLst/>
              <a:cxnLst/>
              <a:rect l="l" t="t" r="r" b="b"/>
              <a:pathLst>
                <a:path h="2129154">
                  <a:moveTo>
                    <a:pt x="0" y="2128837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8"/>
            <p:cNvSpPr/>
            <p:nvPr/>
          </p:nvSpPr>
          <p:spPr>
            <a:xfrm>
              <a:off x="3862387" y="2065337"/>
              <a:ext cx="123825" cy="276225"/>
            </a:xfrm>
            <a:custGeom>
              <a:avLst/>
              <a:gdLst/>
              <a:ahLst/>
              <a:cxnLst/>
              <a:rect l="l" t="t" r="r" b="b"/>
              <a:pathLst>
                <a:path w="123825" h="276225">
                  <a:moveTo>
                    <a:pt x="0" y="276225"/>
                  </a:moveTo>
                  <a:lnTo>
                    <a:pt x="123825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9"/>
            <p:cNvSpPr/>
            <p:nvPr/>
          </p:nvSpPr>
          <p:spPr>
            <a:xfrm>
              <a:off x="3998913" y="1662112"/>
              <a:ext cx="138430" cy="76200"/>
            </a:xfrm>
            <a:custGeom>
              <a:avLst/>
              <a:gdLst/>
              <a:ahLst/>
              <a:cxnLst/>
              <a:rect l="l" t="t" r="r" b="b"/>
              <a:pathLst>
                <a:path w="138429" h="76200">
                  <a:moveTo>
                    <a:pt x="0" y="76200"/>
                  </a:moveTo>
                  <a:lnTo>
                    <a:pt x="138112" y="76200"/>
                  </a:lnTo>
                  <a:lnTo>
                    <a:pt x="138112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0"/>
            <p:cNvSpPr/>
            <p:nvPr/>
          </p:nvSpPr>
          <p:spPr>
            <a:xfrm>
              <a:off x="3979862" y="1695448"/>
              <a:ext cx="0" cy="370205"/>
            </a:xfrm>
            <a:custGeom>
              <a:avLst/>
              <a:gdLst/>
              <a:ahLst/>
              <a:cxnLst/>
              <a:rect l="l" t="t" r="r" b="b"/>
              <a:pathLst>
                <a:path h="370205">
                  <a:moveTo>
                    <a:pt x="0" y="0"/>
                  </a:moveTo>
                  <a:lnTo>
                    <a:pt x="0" y="369887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41"/>
            <p:cNvSpPr/>
            <p:nvPr/>
          </p:nvSpPr>
          <p:spPr>
            <a:xfrm>
              <a:off x="4891087" y="3963987"/>
              <a:ext cx="155575" cy="482600"/>
            </a:xfrm>
            <a:custGeom>
              <a:avLst/>
              <a:gdLst/>
              <a:ahLst/>
              <a:cxnLst/>
              <a:rect l="l" t="t" r="r" b="b"/>
              <a:pathLst>
                <a:path w="155575" h="482600">
                  <a:moveTo>
                    <a:pt x="155575" y="0"/>
                  </a:moveTo>
                  <a:lnTo>
                    <a:pt x="0" y="48260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2"/>
            <p:cNvSpPr/>
            <p:nvPr/>
          </p:nvSpPr>
          <p:spPr>
            <a:xfrm>
              <a:off x="5049837" y="3440111"/>
              <a:ext cx="82550" cy="481330"/>
            </a:xfrm>
            <a:custGeom>
              <a:avLst/>
              <a:gdLst/>
              <a:ahLst/>
              <a:cxnLst/>
              <a:rect l="l" t="t" r="r" b="b"/>
              <a:pathLst>
                <a:path w="82550" h="481329">
                  <a:moveTo>
                    <a:pt x="82550" y="0"/>
                  </a:moveTo>
                  <a:lnTo>
                    <a:pt x="0" y="481012"/>
                  </a:lnTo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3"/>
            <p:cNvSpPr/>
            <p:nvPr/>
          </p:nvSpPr>
          <p:spPr>
            <a:xfrm>
              <a:off x="4186238" y="1722436"/>
              <a:ext cx="395605" cy="165100"/>
            </a:xfrm>
            <a:custGeom>
              <a:avLst/>
              <a:gdLst/>
              <a:ahLst/>
              <a:cxnLst/>
              <a:rect l="l" t="t" r="r" b="b"/>
              <a:pathLst>
                <a:path w="395604" h="165100">
                  <a:moveTo>
                    <a:pt x="395287" y="16510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4"/>
            <p:cNvSpPr/>
            <p:nvPr/>
          </p:nvSpPr>
          <p:spPr>
            <a:xfrm>
              <a:off x="4616450" y="1928811"/>
              <a:ext cx="274955" cy="412750"/>
            </a:xfrm>
            <a:custGeom>
              <a:avLst/>
              <a:gdLst/>
              <a:ahLst/>
              <a:cxnLst/>
              <a:rect l="l" t="t" r="r" b="b"/>
              <a:pathLst>
                <a:path w="274954" h="412750">
                  <a:moveTo>
                    <a:pt x="274637" y="41275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5"/>
            <p:cNvSpPr/>
            <p:nvPr/>
          </p:nvSpPr>
          <p:spPr>
            <a:xfrm>
              <a:off x="4891087" y="2366961"/>
              <a:ext cx="155575" cy="479425"/>
            </a:xfrm>
            <a:custGeom>
              <a:avLst/>
              <a:gdLst/>
              <a:ahLst/>
              <a:cxnLst/>
              <a:rect l="l" t="t" r="r" b="b"/>
              <a:pathLst>
                <a:path w="155575" h="479425">
                  <a:moveTo>
                    <a:pt x="155575" y="479425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6"/>
            <p:cNvSpPr/>
            <p:nvPr/>
          </p:nvSpPr>
          <p:spPr>
            <a:xfrm>
              <a:off x="5049837" y="2890836"/>
              <a:ext cx="82550" cy="481330"/>
            </a:xfrm>
            <a:custGeom>
              <a:avLst/>
              <a:gdLst/>
              <a:ahLst/>
              <a:cxnLst/>
              <a:rect l="l" t="t" r="r" b="b"/>
              <a:pathLst>
                <a:path w="82550" h="481329">
                  <a:moveTo>
                    <a:pt x="82550" y="481012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7"/>
            <p:cNvSpPr/>
            <p:nvPr/>
          </p:nvSpPr>
          <p:spPr>
            <a:xfrm>
              <a:off x="3862387" y="4487861"/>
              <a:ext cx="123825" cy="274955"/>
            </a:xfrm>
            <a:custGeom>
              <a:avLst/>
              <a:gdLst/>
              <a:ahLst/>
              <a:cxnLst/>
              <a:rect l="l" t="t" r="r" b="b"/>
              <a:pathLst>
                <a:path w="123825" h="274954">
                  <a:moveTo>
                    <a:pt x="0" y="0"/>
                  </a:moveTo>
                  <a:lnTo>
                    <a:pt x="123825" y="274637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8"/>
            <p:cNvSpPr/>
            <p:nvPr/>
          </p:nvSpPr>
          <p:spPr>
            <a:xfrm>
              <a:off x="3979862" y="4762498"/>
              <a:ext cx="0" cy="342900"/>
            </a:xfrm>
            <a:custGeom>
              <a:avLst/>
              <a:gdLst/>
              <a:ahLst/>
              <a:cxnLst/>
              <a:rect l="l" t="t" r="r" b="b"/>
              <a:pathLst>
                <a:path h="342900">
                  <a:moveTo>
                    <a:pt x="0" y="0"/>
                  </a:moveTo>
                  <a:lnTo>
                    <a:pt x="0" y="342899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9"/>
            <p:cNvSpPr/>
            <p:nvPr/>
          </p:nvSpPr>
          <p:spPr>
            <a:xfrm>
              <a:off x="4000501" y="5057773"/>
              <a:ext cx="136525" cy="76200"/>
            </a:xfrm>
            <a:custGeom>
              <a:avLst/>
              <a:gdLst/>
              <a:ahLst/>
              <a:cxnLst/>
              <a:rect l="l" t="t" r="r" b="b"/>
              <a:pathLst>
                <a:path w="136525" h="76200">
                  <a:moveTo>
                    <a:pt x="0" y="76199"/>
                  </a:moveTo>
                  <a:lnTo>
                    <a:pt x="136525" y="76199"/>
                  </a:lnTo>
                  <a:lnTo>
                    <a:pt x="136525" y="0"/>
                  </a:lnTo>
                  <a:lnTo>
                    <a:pt x="0" y="0"/>
                  </a:lnTo>
                  <a:lnTo>
                    <a:pt x="0" y="761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50"/>
            <p:cNvSpPr/>
            <p:nvPr/>
          </p:nvSpPr>
          <p:spPr>
            <a:xfrm>
              <a:off x="4185911" y="5059272"/>
              <a:ext cx="172720" cy="36830"/>
            </a:xfrm>
            <a:custGeom>
              <a:avLst/>
              <a:gdLst/>
              <a:ahLst/>
              <a:cxnLst/>
              <a:rect l="l" t="t" r="r" b="b"/>
              <a:pathLst>
                <a:path w="172720" h="36829">
                  <a:moveTo>
                    <a:pt x="172110" y="0"/>
                  </a:moveTo>
                  <a:lnTo>
                    <a:pt x="0" y="3669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51"/>
            <p:cNvSpPr/>
            <p:nvPr/>
          </p:nvSpPr>
          <p:spPr>
            <a:xfrm>
              <a:off x="4618037" y="4478336"/>
              <a:ext cx="274955" cy="412750"/>
            </a:xfrm>
            <a:custGeom>
              <a:avLst/>
              <a:gdLst/>
              <a:ahLst/>
              <a:cxnLst/>
              <a:rect l="l" t="t" r="r" b="b"/>
              <a:pathLst>
                <a:path w="274954" h="412750">
                  <a:moveTo>
                    <a:pt x="274637" y="0"/>
                  </a:moveTo>
                  <a:lnTo>
                    <a:pt x="0" y="412749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2"/>
            <p:cNvSpPr/>
            <p:nvPr/>
          </p:nvSpPr>
          <p:spPr>
            <a:xfrm>
              <a:off x="4275143" y="4883059"/>
              <a:ext cx="360680" cy="84455"/>
            </a:xfrm>
            <a:custGeom>
              <a:avLst/>
              <a:gdLst/>
              <a:ahLst/>
              <a:cxnLst/>
              <a:rect l="l" t="t" r="r" b="b"/>
              <a:pathLst>
                <a:path w="360679" h="84454">
                  <a:moveTo>
                    <a:pt x="360349" y="0"/>
                  </a:moveTo>
                  <a:lnTo>
                    <a:pt x="0" y="84315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3"/>
            <p:cNvSpPr/>
            <p:nvPr/>
          </p:nvSpPr>
          <p:spPr>
            <a:xfrm>
              <a:off x="4250356" y="4929064"/>
              <a:ext cx="99060" cy="65405"/>
            </a:xfrm>
            <a:custGeom>
              <a:avLst/>
              <a:gdLst/>
              <a:ahLst/>
              <a:cxnLst/>
              <a:rect l="l" t="t" r="r" b="b"/>
              <a:pathLst>
                <a:path w="99060" h="65404">
                  <a:moveTo>
                    <a:pt x="63911" y="0"/>
                  </a:moveTo>
                  <a:lnTo>
                    <a:pt x="25460" y="6102"/>
                  </a:lnTo>
                  <a:lnTo>
                    <a:pt x="0" y="40505"/>
                  </a:lnTo>
                  <a:lnTo>
                    <a:pt x="5868" y="52400"/>
                  </a:lnTo>
                  <a:lnTo>
                    <a:pt x="18075" y="60934"/>
                  </a:lnTo>
                  <a:lnTo>
                    <a:pt x="34868" y="65328"/>
                  </a:lnTo>
                  <a:lnTo>
                    <a:pt x="54495" y="64800"/>
                  </a:lnTo>
                  <a:lnTo>
                    <a:pt x="73314" y="59223"/>
                  </a:lnTo>
                  <a:lnTo>
                    <a:pt x="87920" y="49844"/>
                  </a:lnTo>
                  <a:lnTo>
                    <a:pt x="96884" y="37948"/>
                  </a:lnTo>
                  <a:lnTo>
                    <a:pt x="98780" y="24820"/>
                  </a:lnTo>
                  <a:lnTo>
                    <a:pt x="92912" y="12930"/>
                  </a:lnTo>
                  <a:lnTo>
                    <a:pt x="80705" y="4396"/>
                  </a:lnTo>
                  <a:lnTo>
                    <a:pt x="6391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4"/>
            <p:cNvSpPr/>
            <p:nvPr/>
          </p:nvSpPr>
          <p:spPr>
            <a:xfrm>
              <a:off x="4250356" y="4929064"/>
              <a:ext cx="99060" cy="65405"/>
            </a:xfrm>
            <a:custGeom>
              <a:avLst/>
              <a:gdLst/>
              <a:ahLst/>
              <a:cxnLst/>
              <a:rect l="l" t="t" r="r" b="b"/>
              <a:pathLst>
                <a:path w="99060" h="65404">
                  <a:moveTo>
                    <a:pt x="0" y="40505"/>
                  </a:moveTo>
                  <a:lnTo>
                    <a:pt x="5868" y="52400"/>
                  </a:lnTo>
                  <a:lnTo>
                    <a:pt x="18075" y="60934"/>
                  </a:lnTo>
                  <a:lnTo>
                    <a:pt x="34868" y="65328"/>
                  </a:lnTo>
                  <a:lnTo>
                    <a:pt x="54495" y="64800"/>
                  </a:lnTo>
                  <a:lnTo>
                    <a:pt x="73314" y="59223"/>
                  </a:lnTo>
                  <a:lnTo>
                    <a:pt x="87920" y="49844"/>
                  </a:lnTo>
                  <a:lnTo>
                    <a:pt x="96884" y="37948"/>
                  </a:lnTo>
                  <a:lnTo>
                    <a:pt x="98780" y="24820"/>
                  </a:lnTo>
                  <a:lnTo>
                    <a:pt x="92912" y="12930"/>
                  </a:lnTo>
                  <a:lnTo>
                    <a:pt x="80705" y="4396"/>
                  </a:lnTo>
                  <a:lnTo>
                    <a:pt x="63911" y="0"/>
                  </a:lnTo>
                  <a:lnTo>
                    <a:pt x="44284" y="525"/>
                  </a:lnTo>
                  <a:lnTo>
                    <a:pt x="25460" y="6102"/>
                  </a:lnTo>
                  <a:lnTo>
                    <a:pt x="10855" y="15481"/>
                  </a:lnTo>
                  <a:lnTo>
                    <a:pt x="1893" y="27377"/>
                  </a:lnTo>
                  <a:lnTo>
                    <a:pt x="0" y="40505"/>
                  </a:lnTo>
                  <a:close/>
                </a:path>
              </a:pathLst>
            </a:custGeom>
            <a:ln w="127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5"/>
            <p:cNvSpPr/>
            <p:nvPr/>
          </p:nvSpPr>
          <p:spPr>
            <a:xfrm>
              <a:off x="4634094" y="4946604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70" y="0"/>
                  </a:moveTo>
                  <a:lnTo>
                    <a:pt x="27951" y="3597"/>
                  </a:lnTo>
                  <a:lnTo>
                    <a:pt x="13403" y="13408"/>
                  </a:lnTo>
                  <a:lnTo>
                    <a:pt x="3595" y="27957"/>
                  </a:lnTo>
                  <a:lnTo>
                    <a:pt x="0" y="45770"/>
                  </a:lnTo>
                  <a:lnTo>
                    <a:pt x="3595" y="63584"/>
                  </a:lnTo>
                  <a:lnTo>
                    <a:pt x="13403" y="78133"/>
                  </a:lnTo>
                  <a:lnTo>
                    <a:pt x="27951" y="87943"/>
                  </a:lnTo>
                  <a:lnTo>
                    <a:pt x="45770" y="91541"/>
                  </a:lnTo>
                  <a:lnTo>
                    <a:pt x="63582" y="87943"/>
                  </a:lnTo>
                  <a:lnTo>
                    <a:pt x="78127" y="78133"/>
                  </a:lnTo>
                  <a:lnTo>
                    <a:pt x="87933" y="63584"/>
                  </a:lnTo>
                  <a:lnTo>
                    <a:pt x="91528" y="45770"/>
                  </a:lnTo>
                  <a:lnTo>
                    <a:pt x="87933" y="27957"/>
                  </a:lnTo>
                  <a:lnTo>
                    <a:pt x="78127" y="13408"/>
                  </a:lnTo>
                  <a:lnTo>
                    <a:pt x="63582" y="3597"/>
                  </a:lnTo>
                  <a:lnTo>
                    <a:pt x="4577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6"/>
            <p:cNvSpPr/>
            <p:nvPr/>
          </p:nvSpPr>
          <p:spPr>
            <a:xfrm>
              <a:off x="4634094" y="4946604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770"/>
                  </a:moveTo>
                  <a:lnTo>
                    <a:pt x="3595" y="63584"/>
                  </a:lnTo>
                  <a:lnTo>
                    <a:pt x="13403" y="78133"/>
                  </a:lnTo>
                  <a:lnTo>
                    <a:pt x="27951" y="87943"/>
                  </a:lnTo>
                  <a:lnTo>
                    <a:pt x="45770" y="91541"/>
                  </a:lnTo>
                  <a:lnTo>
                    <a:pt x="63582" y="87943"/>
                  </a:lnTo>
                  <a:lnTo>
                    <a:pt x="78127" y="78133"/>
                  </a:lnTo>
                  <a:lnTo>
                    <a:pt x="87933" y="63584"/>
                  </a:lnTo>
                  <a:lnTo>
                    <a:pt x="91528" y="45770"/>
                  </a:lnTo>
                  <a:lnTo>
                    <a:pt x="87933" y="27957"/>
                  </a:lnTo>
                  <a:lnTo>
                    <a:pt x="78127" y="13408"/>
                  </a:lnTo>
                  <a:lnTo>
                    <a:pt x="63582" y="3597"/>
                  </a:lnTo>
                  <a:lnTo>
                    <a:pt x="45770" y="0"/>
                  </a:lnTo>
                  <a:lnTo>
                    <a:pt x="27951" y="3597"/>
                  </a:lnTo>
                  <a:lnTo>
                    <a:pt x="13403" y="13408"/>
                  </a:lnTo>
                  <a:lnTo>
                    <a:pt x="3595" y="27957"/>
                  </a:lnTo>
                  <a:lnTo>
                    <a:pt x="0" y="45770"/>
                  </a:lnTo>
                  <a:close/>
                </a:path>
              </a:pathLst>
            </a:custGeom>
            <a:ln w="15875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7"/>
            <p:cNvSpPr/>
            <p:nvPr/>
          </p:nvSpPr>
          <p:spPr>
            <a:xfrm>
              <a:off x="4413435" y="4903080"/>
              <a:ext cx="118745" cy="31750"/>
            </a:xfrm>
            <a:custGeom>
              <a:avLst/>
              <a:gdLst/>
              <a:ahLst/>
              <a:cxnLst/>
              <a:rect l="l" t="t" r="r" b="b"/>
              <a:pathLst>
                <a:path w="118745" h="31750">
                  <a:moveTo>
                    <a:pt x="118694" y="0"/>
                  </a:moveTo>
                  <a:lnTo>
                    <a:pt x="0" y="31572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8"/>
            <p:cNvSpPr/>
            <p:nvPr/>
          </p:nvSpPr>
          <p:spPr>
            <a:xfrm>
              <a:off x="4389185" y="1805594"/>
              <a:ext cx="129539" cy="53340"/>
            </a:xfrm>
            <a:custGeom>
              <a:avLst/>
              <a:gdLst/>
              <a:ahLst/>
              <a:cxnLst/>
              <a:rect l="l" t="t" r="r" b="b"/>
              <a:pathLst>
                <a:path w="129539" h="53339">
                  <a:moveTo>
                    <a:pt x="0" y="0"/>
                  </a:moveTo>
                  <a:lnTo>
                    <a:pt x="129095" y="52755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9"/>
            <p:cNvSpPr txBox="1"/>
            <p:nvPr/>
          </p:nvSpPr>
          <p:spPr>
            <a:xfrm>
              <a:off x="4002852" y="2789237"/>
              <a:ext cx="937260" cy="12306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065" marR="5080" algn="ctr">
                <a:lnSpc>
                  <a:spcPts val="1920"/>
                </a:lnSpc>
              </a:pPr>
              <a:r>
                <a:rPr sz="2000" b="1" spc="-5" dirty="0">
                  <a:latin typeface="Arial Narrow"/>
                  <a:cs typeface="Arial Narrow"/>
                </a:rPr>
                <a:t>Cryo +  full</a:t>
              </a:r>
              <a:r>
                <a:rPr sz="2000" b="1" spc="-90" dirty="0">
                  <a:latin typeface="Arial Narrow"/>
                  <a:cs typeface="Arial Narrow"/>
                </a:rPr>
                <a:t> </a:t>
              </a:r>
              <a:r>
                <a:rPr sz="2000" b="1" spc="-5" dirty="0">
                  <a:latin typeface="Arial Narrow"/>
                  <a:cs typeface="Arial Narrow"/>
                </a:rPr>
                <a:t>lower  outboa</a:t>
              </a:r>
              <a:r>
                <a:rPr sz="2000" b="1" spc="-10" dirty="0">
                  <a:latin typeface="Arial Narrow"/>
                  <a:cs typeface="Arial Narrow"/>
                </a:rPr>
                <a:t>r</a:t>
              </a:r>
              <a:r>
                <a:rPr sz="2000" b="1" spc="-5" dirty="0">
                  <a:latin typeface="Arial Narrow"/>
                  <a:cs typeface="Arial Narrow"/>
                </a:rPr>
                <a:t>d  high-Z  divertor</a:t>
              </a:r>
              <a:endParaRPr sz="2000">
                <a:latin typeface="Arial Narrow"/>
                <a:cs typeface="Arial Narrow"/>
              </a:endParaRPr>
            </a:p>
          </p:txBody>
        </p:sp>
        <p:sp>
          <p:nvSpPr>
            <p:cNvPr id="58" name="object 60"/>
            <p:cNvSpPr txBox="1"/>
            <p:nvPr/>
          </p:nvSpPr>
          <p:spPr>
            <a:xfrm>
              <a:off x="2285499" y="2836941"/>
              <a:ext cx="661670" cy="12306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9060" marR="15875" indent="-75565">
                <a:lnSpc>
                  <a:spcPts val="1920"/>
                </a:lnSpc>
              </a:pPr>
              <a:r>
                <a:rPr sz="2000" b="1" spc="-5" dirty="0">
                  <a:latin typeface="Arial Narrow"/>
                  <a:cs typeface="Arial Narrow"/>
                </a:rPr>
                <a:t>Lower  OBD</a:t>
              </a:r>
              <a:endParaRPr sz="2000">
                <a:latin typeface="Arial Narrow"/>
                <a:cs typeface="Arial Narrow"/>
              </a:endParaRPr>
            </a:p>
            <a:p>
              <a:pPr marL="19050" marR="5080" indent="-6985" algn="just">
                <a:lnSpc>
                  <a:spcPts val="1920"/>
                </a:lnSpc>
              </a:pPr>
              <a:r>
                <a:rPr sz="2000" b="1" spc="-5" dirty="0">
                  <a:latin typeface="Arial Narrow"/>
                  <a:cs typeface="Arial Narrow"/>
                </a:rPr>
                <a:t>high-Z  row</a:t>
              </a:r>
              <a:r>
                <a:rPr sz="2000" b="1" spc="-85" dirty="0">
                  <a:latin typeface="Arial Narrow"/>
                  <a:cs typeface="Arial Narrow"/>
                </a:rPr>
                <a:t> </a:t>
              </a:r>
              <a:r>
                <a:rPr sz="2000" b="1" spc="-5" dirty="0">
                  <a:latin typeface="Arial Narrow"/>
                  <a:cs typeface="Arial Narrow"/>
                </a:rPr>
                <a:t>of  tiles</a:t>
              </a:r>
              <a:endParaRPr sz="2000">
                <a:latin typeface="Arial Narrow"/>
                <a:cs typeface="Arial Narrow"/>
              </a:endParaRPr>
            </a:p>
          </p:txBody>
        </p:sp>
        <p:sp>
          <p:nvSpPr>
            <p:cNvPr id="59" name="object 61"/>
            <p:cNvSpPr txBox="1"/>
            <p:nvPr/>
          </p:nvSpPr>
          <p:spPr>
            <a:xfrm>
              <a:off x="463720" y="2864929"/>
              <a:ext cx="815975" cy="11811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54305" marR="145415" algn="ctr">
                <a:lnSpc>
                  <a:spcPts val="2300"/>
                </a:lnSpc>
              </a:pPr>
              <a:r>
                <a:rPr sz="2400" b="1" dirty="0">
                  <a:latin typeface="Arial Narrow"/>
                  <a:cs typeface="Arial Narrow"/>
                </a:rPr>
                <a:t>B+C  </a:t>
              </a:r>
              <a:r>
                <a:rPr sz="2400" b="1" dirty="0">
                  <a:solidFill>
                    <a:srgbClr val="00AFEF"/>
                  </a:solidFill>
                  <a:latin typeface="Arial Narrow"/>
                  <a:cs typeface="Arial Narrow"/>
                </a:rPr>
                <a:t>BN</a:t>
              </a:r>
              <a:endParaRPr sz="2400">
                <a:latin typeface="Arial Narrow"/>
                <a:cs typeface="Arial Narrow"/>
              </a:endParaRPr>
            </a:p>
            <a:p>
              <a:pPr marL="12700" marR="5080" algn="ctr">
                <a:lnSpc>
                  <a:spcPct val="80000"/>
                </a:lnSpc>
                <a:spcBef>
                  <a:spcPts val="20"/>
                </a:spcBef>
              </a:pPr>
              <a:r>
                <a:rPr sz="2400" b="1" spc="-5" dirty="0">
                  <a:solidFill>
                    <a:srgbClr val="FF0000"/>
                  </a:solidFill>
                  <a:latin typeface="Arial Narrow"/>
                  <a:cs typeface="Arial Narrow"/>
                </a:rPr>
                <a:t>Li  </a:t>
              </a:r>
              <a:r>
                <a:rPr sz="2400" b="1" dirty="0">
                  <a:solidFill>
                    <a:srgbClr val="BEBEBE"/>
                  </a:solidFill>
                  <a:latin typeface="Arial Narrow"/>
                  <a:cs typeface="Arial Narrow"/>
                </a:rPr>
                <a:t>H</a:t>
              </a:r>
              <a:r>
                <a:rPr sz="2400" b="1" spc="-5" dirty="0">
                  <a:solidFill>
                    <a:srgbClr val="BEBEBE"/>
                  </a:solidFill>
                  <a:latin typeface="Arial Narrow"/>
                  <a:cs typeface="Arial Narrow"/>
                </a:rPr>
                <a:t>igh-</a:t>
              </a:r>
              <a:r>
                <a:rPr sz="2400" b="1" dirty="0">
                  <a:solidFill>
                    <a:srgbClr val="BEBEBE"/>
                  </a:solidFill>
                  <a:latin typeface="Arial Narrow"/>
                  <a:cs typeface="Arial Narrow"/>
                </a:rPr>
                <a:t>Z</a:t>
              </a:r>
              <a:endParaRPr sz="2400">
                <a:latin typeface="Arial Narrow"/>
                <a:cs typeface="Arial Narrow"/>
              </a:endParaRPr>
            </a:p>
          </p:txBody>
        </p:sp>
        <p:sp>
          <p:nvSpPr>
            <p:cNvPr id="60" name="object 62"/>
            <p:cNvSpPr txBox="1"/>
            <p:nvPr/>
          </p:nvSpPr>
          <p:spPr>
            <a:xfrm>
              <a:off x="823277" y="1411732"/>
              <a:ext cx="488315" cy="3136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-10" dirty="0">
                  <a:solidFill>
                    <a:srgbClr val="FF0000"/>
                  </a:solidFill>
                  <a:latin typeface="Arial Narrow"/>
                  <a:cs typeface="Arial Narrow"/>
                </a:rPr>
                <a:t>2016</a:t>
              </a:r>
              <a:endParaRPr sz="2000">
                <a:latin typeface="Arial Narrow"/>
                <a:cs typeface="Arial Narrow"/>
              </a:endParaRPr>
            </a:p>
          </p:txBody>
        </p:sp>
        <p:sp>
          <p:nvSpPr>
            <p:cNvPr id="61" name="object 63"/>
            <p:cNvSpPr txBox="1"/>
            <p:nvPr/>
          </p:nvSpPr>
          <p:spPr>
            <a:xfrm>
              <a:off x="2517032" y="1411732"/>
              <a:ext cx="488315" cy="3136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-10" dirty="0">
                  <a:solidFill>
                    <a:srgbClr val="FF0000"/>
                  </a:solidFill>
                  <a:latin typeface="Arial Narrow"/>
                  <a:cs typeface="Arial Narrow"/>
                </a:rPr>
                <a:t>2017</a:t>
              </a:r>
              <a:endParaRPr sz="2000">
                <a:latin typeface="Arial Narrow"/>
                <a:cs typeface="Arial Narrow"/>
              </a:endParaRPr>
            </a:p>
          </p:txBody>
        </p:sp>
        <p:sp>
          <p:nvSpPr>
            <p:cNvPr id="62" name="object 64"/>
            <p:cNvSpPr txBox="1"/>
            <p:nvPr/>
          </p:nvSpPr>
          <p:spPr>
            <a:xfrm>
              <a:off x="4345779" y="1435584"/>
              <a:ext cx="789305" cy="3136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-10" dirty="0">
                  <a:solidFill>
                    <a:srgbClr val="FF0000"/>
                  </a:solidFill>
                  <a:latin typeface="Arial Narrow"/>
                  <a:cs typeface="Arial Narrow"/>
                </a:rPr>
                <a:t>2018-19</a:t>
              </a:r>
              <a:endParaRPr sz="2000">
                <a:latin typeface="Arial Narrow"/>
                <a:cs typeface="Arial Narrow"/>
              </a:endParaRPr>
            </a:p>
          </p:txBody>
        </p:sp>
        <p:sp>
          <p:nvSpPr>
            <p:cNvPr id="63" name="object 65"/>
            <p:cNvSpPr/>
            <p:nvPr/>
          </p:nvSpPr>
          <p:spPr>
            <a:xfrm>
              <a:off x="4739603" y="5090726"/>
              <a:ext cx="112395" cy="269875"/>
            </a:xfrm>
            <a:custGeom>
              <a:avLst/>
              <a:gdLst/>
              <a:ahLst/>
              <a:cxnLst/>
              <a:rect l="l" t="t" r="r" b="b"/>
              <a:pathLst>
                <a:path w="112395" h="269875">
                  <a:moveTo>
                    <a:pt x="111798" y="269468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6"/>
            <p:cNvSpPr/>
            <p:nvPr/>
          </p:nvSpPr>
          <p:spPr>
            <a:xfrm>
              <a:off x="4705479" y="5024739"/>
              <a:ext cx="79375" cy="95885"/>
            </a:xfrm>
            <a:custGeom>
              <a:avLst/>
              <a:gdLst/>
              <a:ahLst/>
              <a:cxnLst/>
              <a:rect l="l" t="t" r="r" b="b"/>
              <a:pathLst>
                <a:path w="79375" h="95885">
                  <a:moveTo>
                    <a:pt x="6743" y="0"/>
                  </a:moveTo>
                  <a:lnTo>
                    <a:pt x="0" y="95605"/>
                  </a:lnTo>
                  <a:lnTo>
                    <a:pt x="79184" y="62763"/>
                  </a:lnTo>
                  <a:lnTo>
                    <a:pt x="6743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7"/>
            <p:cNvSpPr/>
            <p:nvPr/>
          </p:nvSpPr>
          <p:spPr>
            <a:xfrm>
              <a:off x="2670218" y="5138103"/>
              <a:ext cx="60325" cy="119380"/>
            </a:xfrm>
            <a:custGeom>
              <a:avLst/>
              <a:gdLst/>
              <a:ahLst/>
              <a:cxnLst/>
              <a:rect l="l" t="t" r="r" b="b"/>
              <a:pathLst>
                <a:path w="60325" h="119379">
                  <a:moveTo>
                    <a:pt x="59905" y="118783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8"/>
            <p:cNvSpPr/>
            <p:nvPr/>
          </p:nvSpPr>
          <p:spPr>
            <a:xfrm>
              <a:off x="2638046" y="5074320"/>
              <a:ext cx="77470" cy="95885"/>
            </a:xfrm>
            <a:custGeom>
              <a:avLst/>
              <a:gdLst/>
              <a:ahLst/>
              <a:cxnLst/>
              <a:rect l="l" t="t" r="r" b="b"/>
              <a:pathLst>
                <a:path w="77469" h="95885">
                  <a:moveTo>
                    <a:pt x="0" y="0"/>
                  </a:moveTo>
                  <a:lnTo>
                    <a:pt x="330" y="95846"/>
                  </a:lnTo>
                  <a:lnTo>
                    <a:pt x="76873" y="57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9"/>
            <p:cNvSpPr txBox="1"/>
            <p:nvPr/>
          </p:nvSpPr>
          <p:spPr>
            <a:xfrm>
              <a:off x="3165713" y="5322658"/>
              <a:ext cx="1403350" cy="4019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46355">
                <a:lnSpc>
                  <a:spcPts val="1540"/>
                </a:lnSpc>
              </a:pPr>
              <a:r>
                <a:rPr sz="1600" b="1" spc="-5" dirty="0">
                  <a:solidFill>
                    <a:srgbClr val="A6A6A6"/>
                  </a:solidFill>
                  <a:latin typeface="Arial Narrow"/>
                  <a:cs typeface="Arial Narrow"/>
                </a:rPr>
                <a:t>Bakeable </a:t>
              </a:r>
              <a:r>
                <a:rPr sz="1600" b="1" dirty="0">
                  <a:solidFill>
                    <a:srgbClr val="A6A6A6"/>
                  </a:solidFill>
                  <a:latin typeface="Arial Narrow"/>
                  <a:cs typeface="Arial Narrow"/>
                </a:rPr>
                <a:t>high-Z  </a:t>
              </a:r>
              <a:r>
                <a:rPr sz="1600" b="1" spc="-5" dirty="0">
                  <a:solidFill>
                    <a:srgbClr val="A6A6A6"/>
                  </a:solidFill>
                  <a:latin typeface="Arial Narrow"/>
                  <a:cs typeface="Arial Narrow"/>
                </a:rPr>
                <a:t>PFCs </a:t>
              </a:r>
              <a:r>
                <a:rPr sz="1600" b="1" dirty="0">
                  <a:solidFill>
                    <a:srgbClr val="A6A6A6"/>
                  </a:solidFill>
                  <a:latin typeface="Arial Narrow"/>
                  <a:cs typeface="Arial Narrow"/>
                </a:rPr>
                <a:t>for </a:t>
              </a:r>
              <a:r>
                <a:rPr sz="1600" b="1" dirty="0">
                  <a:solidFill>
                    <a:srgbClr val="FF0000"/>
                  </a:solidFill>
                  <a:latin typeface="Arial Narrow"/>
                  <a:cs typeface="Arial Narrow"/>
                </a:rPr>
                <a:t>liquid</a:t>
              </a:r>
              <a:r>
                <a:rPr sz="1600" b="1" spc="-120" dirty="0">
                  <a:solidFill>
                    <a:srgbClr val="FF0000"/>
                  </a:solidFill>
                  <a:latin typeface="Arial Narrow"/>
                  <a:cs typeface="Arial Narrow"/>
                </a:rPr>
                <a:t> </a:t>
              </a:r>
              <a:r>
                <a:rPr sz="1600" b="1" dirty="0">
                  <a:solidFill>
                    <a:srgbClr val="FF0000"/>
                  </a:solidFill>
                  <a:latin typeface="Arial Narrow"/>
                  <a:cs typeface="Arial Narrow"/>
                </a:rPr>
                <a:t>Li</a:t>
              </a:r>
              <a:endParaRPr sz="1600">
                <a:latin typeface="Arial Narrow"/>
                <a:cs typeface="Arial Narrow"/>
              </a:endParaRPr>
            </a:p>
          </p:txBody>
        </p:sp>
        <p:sp>
          <p:nvSpPr>
            <p:cNvPr id="68" name="object 70"/>
            <p:cNvSpPr/>
            <p:nvPr/>
          </p:nvSpPr>
          <p:spPr>
            <a:xfrm>
              <a:off x="4413432" y="5019216"/>
              <a:ext cx="52705" cy="257175"/>
            </a:xfrm>
            <a:custGeom>
              <a:avLst/>
              <a:gdLst/>
              <a:ahLst/>
              <a:cxnLst/>
              <a:rect l="l" t="t" r="r" b="b"/>
              <a:pathLst>
                <a:path w="52704" h="257175">
                  <a:moveTo>
                    <a:pt x="0" y="256755"/>
                  </a:moveTo>
                  <a:lnTo>
                    <a:pt x="52362" y="0"/>
                  </a:lnTo>
                </a:path>
              </a:pathLst>
            </a:custGeom>
            <a:ln w="2857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71"/>
            <p:cNvSpPr/>
            <p:nvPr/>
          </p:nvSpPr>
          <p:spPr>
            <a:xfrm>
              <a:off x="4420943" y="4949223"/>
              <a:ext cx="84455" cy="92710"/>
            </a:xfrm>
            <a:custGeom>
              <a:avLst/>
              <a:gdLst/>
              <a:ahLst/>
              <a:cxnLst/>
              <a:rect l="l" t="t" r="r" b="b"/>
              <a:pathLst>
                <a:path w="84454" h="92710">
                  <a:moveTo>
                    <a:pt x="59131" y="0"/>
                  </a:moveTo>
                  <a:lnTo>
                    <a:pt x="0" y="75438"/>
                  </a:lnTo>
                  <a:lnTo>
                    <a:pt x="83997" y="92557"/>
                  </a:lnTo>
                  <a:lnTo>
                    <a:pt x="59131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2"/>
            <p:cNvSpPr/>
            <p:nvPr/>
          </p:nvSpPr>
          <p:spPr>
            <a:xfrm>
              <a:off x="5715000" y="2359025"/>
              <a:ext cx="0" cy="2129155"/>
            </a:xfrm>
            <a:custGeom>
              <a:avLst/>
              <a:gdLst/>
              <a:ahLst/>
              <a:cxnLst/>
              <a:rect l="l" t="t" r="r" b="b"/>
              <a:pathLst>
                <a:path h="2129154">
                  <a:moveTo>
                    <a:pt x="0" y="2128837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3"/>
            <p:cNvSpPr/>
            <p:nvPr/>
          </p:nvSpPr>
          <p:spPr>
            <a:xfrm>
              <a:off x="5715000" y="2082800"/>
              <a:ext cx="123825" cy="276225"/>
            </a:xfrm>
            <a:custGeom>
              <a:avLst/>
              <a:gdLst/>
              <a:ahLst/>
              <a:cxnLst/>
              <a:rect l="l" t="t" r="r" b="b"/>
              <a:pathLst>
                <a:path w="123825" h="276225">
                  <a:moveTo>
                    <a:pt x="0" y="276225"/>
                  </a:moveTo>
                  <a:lnTo>
                    <a:pt x="123825" y="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4"/>
            <p:cNvSpPr/>
            <p:nvPr/>
          </p:nvSpPr>
          <p:spPr>
            <a:xfrm>
              <a:off x="5851525" y="1679575"/>
              <a:ext cx="138430" cy="76200"/>
            </a:xfrm>
            <a:custGeom>
              <a:avLst/>
              <a:gdLst/>
              <a:ahLst/>
              <a:cxnLst/>
              <a:rect l="l" t="t" r="r" b="b"/>
              <a:pathLst>
                <a:path w="138429" h="76200">
                  <a:moveTo>
                    <a:pt x="0" y="76200"/>
                  </a:moveTo>
                  <a:lnTo>
                    <a:pt x="138112" y="76200"/>
                  </a:lnTo>
                  <a:lnTo>
                    <a:pt x="138112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5"/>
            <p:cNvSpPr/>
            <p:nvPr/>
          </p:nvSpPr>
          <p:spPr>
            <a:xfrm>
              <a:off x="5832473" y="1712912"/>
              <a:ext cx="0" cy="370205"/>
            </a:xfrm>
            <a:custGeom>
              <a:avLst/>
              <a:gdLst/>
              <a:ahLst/>
              <a:cxnLst/>
              <a:rect l="l" t="t" r="r" b="b"/>
              <a:pathLst>
                <a:path h="370205">
                  <a:moveTo>
                    <a:pt x="0" y="0"/>
                  </a:moveTo>
                  <a:lnTo>
                    <a:pt x="0" y="369887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6"/>
            <p:cNvSpPr/>
            <p:nvPr/>
          </p:nvSpPr>
          <p:spPr>
            <a:xfrm>
              <a:off x="6743700" y="3981450"/>
              <a:ext cx="155575" cy="482600"/>
            </a:xfrm>
            <a:custGeom>
              <a:avLst/>
              <a:gdLst/>
              <a:ahLst/>
              <a:cxnLst/>
              <a:rect l="l" t="t" r="r" b="b"/>
              <a:pathLst>
                <a:path w="155575" h="482600">
                  <a:moveTo>
                    <a:pt x="155575" y="0"/>
                  </a:moveTo>
                  <a:lnTo>
                    <a:pt x="0" y="48260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7"/>
            <p:cNvSpPr/>
            <p:nvPr/>
          </p:nvSpPr>
          <p:spPr>
            <a:xfrm>
              <a:off x="6902450" y="3457575"/>
              <a:ext cx="82550" cy="481330"/>
            </a:xfrm>
            <a:custGeom>
              <a:avLst/>
              <a:gdLst/>
              <a:ahLst/>
              <a:cxnLst/>
              <a:rect l="l" t="t" r="r" b="b"/>
              <a:pathLst>
                <a:path w="82550" h="481329">
                  <a:moveTo>
                    <a:pt x="82550" y="0"/>
                  </a:moveTo>
                  <a:lnTo>
                    <a:pt x="0" y="481012"/>
                  </a:lnTo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8"/>
            <p:cNvSpPr/>
            <p:nvPr/>
          </p:nvSpPr>
          <p:spPr>
            <a:xfrm>
              <a:off x="6038851" y="1739900"/>
              <a:ext cx="395605" cy="165100"/>
            </a:xfrm>
            <a:custGeom>
              <a:avLst/>
              <a:gdLst/>
              <a:ahLst/>
              <a:cxnLst/>
              <a:rect l="l" t="t" r="r" b="b"/>
              <a:pathLst>
                <a:path w="395604" h="165100">
                  <a:moveTo>
                    <a:pt x="395287" y="16510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9"/>
            <p:cNvSpPr/>
            <p:nvPr/>
          </p:nvSpPr>
          <p:spPr>
            <a:xfrm>
              <a:off x="6469062" y="1946275"/>
              <a:ext cx="274955" cy="412750"/>
            </a:xfrm>
            <a:custGeom>
              <a:avLst/>
              <a:gdLst/>
              <a:ahLst/>
              <a:cxnLst/>
              <a:rect l="l" t="t" r="r" b="b"/>
              <a:pathLst>
                <a:path w="274954" h="412750">
                  <a:moveTo>
                    <a:pt x="274637" y="41275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80"/>
            <p:cNvSpPr/>
            <p:nvPr/>
          </p:nvSpPr>
          <p:spPr>
            <a:xfrm>
              <a:off x="6743700" y="2384425"/>
              <a:ext cx="155575" cy="479425"/>
            </a:xfrm>
            <a:custGeom>
              <a:avLst/>
              <a:gdLst/>
              <a:ahLst/>
              <a:cxnLst/>
              <a:rect l="l" t="t" r="r" b="b"/>
              <a:pathLst>
                <a:path w="155575" h="479425">
                  <a:moveTo>
                    <a:pt x="155575" y="479425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81"/>
            <p:cNvSpPr/>
            <p:nvPr/>
          </p:nvSpPr>
          <p:spPr>
            <a:xfrm>
              <a:off x="6902450" y="2908300"/>
              <a:ext cx="82550" cy="481330"/>
            </a:xfrm>
            <a:custGeom>
              <a:avLst/>
              <a:gdLst/>
              <a:ahLst/>
              <a:cxnLst/>
              <a:rect l="l" t="t" r="r" b="b"/>
              <a:pathLst>
                <a:path w="82550" h="481329">
                  <a:moveTo>
                    <a:pt x="82550" y="481012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2"/>
            <p:cNvSpPr/>
            <p:nvPr/>
          </p:nvSpPr>
          <p:spPr>
            <a:xfrm>
              <a:off x="5715001" y="4505325"/>
              <a:ext cx="123825" cy="274955"/>
            </a:xfrm>
            <a:custGeom>
              <a:avLst/>
              <a:gdLst/>
              <a:ahLst/>
              <a:cxnLst/>
              <a:rect l="l" t="t" r="r" b="b"/>
              <a:pathLst>
                <a:path w="123825" h="274954">
                  <a:moveTo>
                    <a:pt x="0" y="0"/>
                  </a:moveTo>
                  <a:lnTo>
                    <a:pt x="123825" y="274637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3"/>
            <p:cNvSpPr/>
            <p:nvPr/>
          </p:nvSpPr>
          <p:spPr>
            <a:xfrm>
              <a:off x="5832476" y="4779962"/>
              <a:ext cx="0" cy="342900"/>
            </a:xfrm>
            <a:custGeom>
              <a:avLst/>
              <a:gdLst/>
              <a:ahLst/>
              <a:cxnLst/>
              <a:rect l="l" t="t" r="r" b="b"/>
              <a:pathLst>
                <a:path h="342900">
                  <a:moveTo>
                    <a:pt x="0" y="0"/>
                  </a:moveTo>
                  <a:lnTo>
                    <a:pt x="0" y="34290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4"/>
            <p:cNvSpPr/>
            <p:nvPr/>
          </p:nvSpPr>
          <p:spPr>
            <a:xfrm>
              <a:off x="5853112" y="5075237"/>
              <a:ext cx="136525" cy="76200"/>
            </a:xfrm>
            <a:custGeom>
              <a:avLst/>
              <a:gdLst/>
              <a:ahLst/>
              <a:cxnLst/>
              <a:rect l="l" t="t" r="r" b="b"/>
              <a:pathLst>
                <a:path w="136525" h="76200">
                  <a:moveTo>
                    <a:pt x="0" y="76200"/>
                  </a:moveTo>
                  <a:lnTo>
                    <a:pt x="136525" y="76200"/>
                  </a:lnTo>
                  <a:lnTo>
                    <a:pt x="136525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5"/>
            <p:cNvSpPr/>
            <p:nvPr/>
          </p:nvSpPr>
          <p:spPr>
            <a:xfrm>
              <a:off x="6038523" y="5076737"/>
              <a:ext cx="172720" cy="36830"/>
            </a:xfrm>
            <a:custGeom>
              <a:avLst/>
              <a:gdLst/>
              <a:ahLst/>
              <a:cxnLst/>
              <a:rect l="l" t="t" r="r" b="b"/>
              <a:pathLst>
                <a:path w="172720" h="36829">
                  <a:moveTo>
                    <a:pt x="172110" y="0"/>
                  </a:moveTo>
                  <a:lnTo>
                    <a:pt x="0" y="3669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6"/>
            <p:cNvSpPr/>
            <p:nvPr/>
          </p:nvSpPr>
          <p:spPr>
            <a:xfrm>
              <a:off x="6470650" y="4495800"/>
              <a:ext cx="274955" cy="412750"/>
            </a:xfrm>
            <a:custGeom>
              <a:avLst/>
              <a:gdLst/>
              <a:ahLst/>
              <a:cxnLst/>
              <a:rect l="l" t="t" r="r" b="b"/>
              <a:pathLst>
                <a:path w="274954" h="412750">
                  <a:moveTo>
                    <a:pt x="274637" y="0"/>
                  </a:moveTo>
                  <a:lnTo>
                    <a:pt x="0" y="41275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7"/>
            <p:cNvSpPr/>
            <p:nvPr/>
          </p:nvSpPr>
          <p:spPr>
            <a:xfrm>
              <a:off x="6127756" y="4900524"/>
              <a:ext cx="360680" cy="84455"/>
            </a:xfrm>
            <a:custGeom>
              <a:avLst/>
              <a:gdLst/>
              <a:ahLst/>
              <a:cxnLst/>
              <a:rect l="l" t="t" r="r" b="b"/>
              <a:pathLst>
                <a:path w="360679" h="84454">
                  <a:moveTo>
                    <a:pt x="360349" y="0"/>
                  </a:moveTo>
                  <a:lnTo>
                    <a:pt x="0" y="84315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8"/>
            <p:cNvSpPr/>
            <p:nvPr/>
          </p:nvSpPr>
          <p:spPr>
            <a:xfrm>
              <a:off x="6103739" y="4946376"/>
              <a:ext cx="99060" cy="66675"/>
            </a:xfrm>
            <a:custGeom>
              <a:avLst/>
              <a:gdLst/>
              <a:ahLst/>
              <a:cxnLst/>
              <a:rect l="l" t="t" r="r" b="b"/>
              <a:pathLst>
                <a:path w="99060" h="66675">
                  <a:moveTo>
                    <a:pt x="63703" y="0"/>
                  </a:moveTo>
                  <a:lnTo>
                    <a:pt x="25331" y="6089"/>
                  </a:lnTo>
                  <a:lnTo>
                    <a:pt x="0" y="40942"/>
                  </a:lnTo>
                  <a:lnTo>
                    <a:pt x="5889" y="53029"/>
                  </a:lnTo>
                  <a:lnTo>
                    <a:pt x="18100" y="61727"/>
                  </a:lnTo>
                  <a:lnTo>
                    <a:pt x="34879" y="66236"/>
                  </a:lnTo>
                  <a:lnTo>
                    <a:pt x="54470" y="65758"/>
                  </a:lnTo>
                  <a:lnTo>
                    <a:pt x="73245" y="60143"/>
                  </a:lnTo>
                  <a:lnTo>
                    <a:pt x="87801" y="50661"/>
                  </a:lnTo>
                  <a:lnTo>
                    <a:pt x="96718" y="38611"/>
                  </a:lnTo>
                  <a:lnTo>
                    <a:pt x="98577" y="25296"/>
                  </a:lnTo>
                  <a:lnTo>
                    <a:pt x="92689" y="13203"/>
                  </a:lnTo>
                  <a:lnTo>
                    <a:pt x="80481" y="4506"/>
                  </a:lnTo>
                  <a:lnTo>
                    <a:pt x="63703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9"/>
            <p:cNvSpPr/>
            <p:nvPr/>
          </p:nvSpPr>
          <p:spPr>
            <a:xfrm>
              <a:off x="6103739" y="4946377"/>
              <a:ext cx="99060" cy="66675"/>
            </a:xfrm>
            <a:custGeom>
              <a:avLst/>
              <a:gdLst/>
              <a:ahLst/>
              <a:cxnLst/>
              <a:rect l="l" t="t" r="r" b="b"/>
              <a:pathLst>
                <a:path w="99060" h="66675">
                  <a:moveTo>
                    <a:pt x="0" y="40942"/>
                  </a:moveTo>
                  <a:lnTo>
                    <a:pt x="5889" y="53029"/>
                  </a:lnTo>
                  <a:lnTo>
                    <a:pt x="18100" y="61727"/>
                  </a:lnTo>
                  <a:lnTo>
                    <a:pt x="34879" y="66236"/>
                  </a:lnTo>
                  <a:lnTo>
                    <a:pt x="54470" y="65758"/>
                  </a:lnTo>
                  <a:lnTo>
                    <a:pt x="73245" y="60143"/>
                  </a:lnTo>
                  <a:lnTo>
                    <a:pt x="87801" y="50661"/>
                  </a:lnTo>
                  <a:lnTo>
                    <a:pt x="96718" y="38611"/>
                  </a:lnTo>
                  <a:lnTo>
                    <a:pt x="98577" y="25296"/>
                  </a:lnTo>
                  <a:lnTo>
                    <a:pt x="92689" y="13203"/>
                  </a:lnTo>
                  <a:lnTo>
                    <a:pt x="80481" y="4506"/>
                  </a:lnTo>
                  <a:lnTo>
                    <a:pt x="63703" y="0"/>
                  </a:lnTo>
                  <a:lnTo>
                    <a:pt x="44107" y="480"/>
                  </a:lnTo>
                  <a:lnTo>
                    <a:pt x="25331" y="6089"/>
                  </a:lnTo>
                  <a:lnTo>
                    <a:pt x="10775" y="15572"/>
                  </a:lnTo>
                  <a:lnTo>
                    <a:pt x="1858" y="27624"/>
                  </a:lnTo>
                  <a:lnTo>
                    <a:pt x="0" y="40942"/>
                  </a:lnTo>
                  <a:close/>
                </a:path>
              </a:pathLst>
            </a:custGeom>
            <a:ln w="127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90"/>
            <p:cNvSpPr/>
            <p:nvPr/>
          </p:nvSpPr>
          <p:spPr>
            <a:xfrm>
              <a:off x="6486706" y="4964069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70" y="0"/>
                  </a:moveTo>
                  <a:lnTo>
                    <a:pt x="27951" y="3597"/>
                  </a:lnTo>
                  <a:lnTo>
                    <a:pt x="13403" y="13408"/>
                  </a:lnTo>
                  <a:lnTo>
                    <a:pt x="3595" y="27957"/>
                  </a:lnTo>
                  <a:lnTo>
                    <a:pt x="0" y="45770"/>
                  </a:lnTo>
                  <a:lnTo>
                    <a:pt x="3595" y="63584"/>
                  </a:lnTo>
                  <a:lnTo>
                    <a:pt x="13403" y="78133"/>
                  </a:lnTo>
                  <a:lnTo>
                    <a:pt x="27951" y="87943"/>
                  </a:lnTo>
                  <a:lnTo>
                    <a:pt x="45770" y="91541"/>
                  </a:lnTo>
                  <a:lnTo>
                    <a:pt x="63582" y="87943"/>
                  </a:lnTo>
                  <a:lnTo>
                    <a:pt x="78127" y="78133"/>
                  </a:lnTo>
                  <a:lnTo>
                    <a:pt x="87933" y="63584"/>
                  </a:lnTo>
                  <a:lnTo>
                    <a:pt x="91528" y="45770"/>
                  </a:lnTo>
                  <a:lnTo>
                    <a:pt x="87933" y="27957"/>
                  </a:lnTo>
                  <a:lnTo>
                    <a:pt x="78127" y="13408"/>
                  </a:lnTo>
                  <a:lnTo>
                    <a:pt x="63582" y="3597"/>
                  </a:lnTo>
                  <a:lnTo>
                    <a:pt x="4577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91"/>
            <p:cNvSpPr/>
            <p:nvPr/>
          </p:nvSpPr>
          <p:spPr>
            <a:xfrm>
              <a:off x="6486706" y="4964069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770"/>
                  </a:moveTo>
                  <a:lnTo>
                    <a:pt x="3595" y="63584"/>
                  </a:lnTo>
                  <a:lnTo>
                    <a:pt x="13403" y="78133"/>
                  </a:lnTo>
                  <a:lnTo>
                    <a:pt x="27951" y="87943"/>
                  </a:lnTo>
                  <a:lnTo>
                    <a:pt x="45770" y="91541"/>
                  </a:lnTo>
                  <a:lnTo>
                    <a:pt x="63582" y="87943"/>
                  </a:lnTo>
                  <a:lnTo>
                    <a:pt x="78127" y="78133"/>
                  </a:lnTo>
                  <a:lnTo>
                    <a:pt x="87933" y="63584"/>
                  </a:lnTo>
                  <a:lnTo>
                    <a:pt x="91528" y="45770"/>
                  </a:lnTo>
                  <a:lnTo>
                    <a:pt x="87933" y="27957"/>
                  </a:lnTo>
                  <a:lnTo>
                    <a:pt x="78127" y="13408"/>
                  </a:lnTo>
                  <a:lnTo>
                    <a:pt x="63582" y="3597"/>
                  </a:lnTo>
                  <a:lnTo>
                    <a:pt x="45770" y="0"/>
                  </a:lnTo>
                  <a:lnTo>
                    <a:pt x="27951" y="3597"/>
                  </a:lnTo>
                  <a:lnTo>
                    <a:pt x="13403" y="13408"/>
                  </a:lnTo>
                  <a:lnTo>
                    <a:pt x="3595" y="27957"/>
                  </a:lnTo>
                  <a:lnTo>
                    <a:pt x="0" y="45770"/>
                  </a:lnTo>
                  <a:close/>
                </a:path>
              </a:pathLst>
            </a:custGeom>
            <a:ln w="15875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2"/>
            <p:cNvSpPr/>
            <p:nvPr/>
          </p:nvSpPr>
          <p:spPr>
            <a:xfrm>
              <a:off x="6241797" y="1823058"/>
              <a:ext cx="129539" cy="53340"/>
            </a:xfrm>
            <a:custGeom>
              <a:avLst/>
              <a:gdLst/>
              <a:ahLst/>
              <a:cxnLst/>
              <a:rect l="l" t="t" r="r" b="b"/>
              <a:pathLst>
                <a:path w="129539" h="53339">
                  <a:moveTo>
                    <a:pt x="0" y="0"/>
                  </a:moveTo>
                  <a:lnTo>
                    <a:pt x="129095" y="52755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3"/>
            <p:cNvSpPr txBox="1"/>
            <p:nvPr/>
          </p:nvSpPr>
          <p:spPr>
            <a:xfrm>
              <a:off x="5803446" y="2667378"/>
              <a:ext cx="1041400" cy="4984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180975">
                <a:lnSpc>
                  <a:spcPts val="1920"/>
                </a:lnSpc>
              </a:pPr>
              <a:r>
                <a:rPr sz="2000" b="1" spc="-5" dirty="0">
                  <a:latin typeface="Arial Narrow"/>
                  <a:cs typeface="Arial Narrow"/>
                </a:rPr>
                <a:t>Cryo +  high-Z</a:t>
              </a:r>
              <a:r>
                <a:rPr sz="2000" b="1" spc="-90" dirty="0">
                  <a:latin typeface="Arial Narrow"/>
                  <a:cs typeface="Arial Narrow"/>
                </a:rPr>
                <a:t> </a:t>
              </a:r>
              <a:r>
                <a:rPr sz="2000" b="1" spc="-5" dirty="0">
                  <a:latin typeface="Arial Narrow"/>
                  <a:cs typeface="Arial Narrow"/>
                </a:rPr>
                <a:t>FW</a:t>
              </a:r>
              <a:endParaRPr sz="2000">
                <a:latin typeface="Arial Narrow"/>
                <a:cs typeface="Arial Narrow"/>
              </a:endParaRPr>
            </a:p>
          </p:txBody>
        </p:sp>
        <p:sp>
          <p:nvSpPr>
            <p:cNvPr id="92" name="object 94"/>
            <p:cNvSpPr txBox="1"/>
            <p:nvPr/>
          </p:nvSpPr>
          <p:spPr>
            <a:xfrm>
              <a:off x="5866882" y="3096150"/>
              <a:ext cx="915035" cy="3136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-5" dirty="0">
                  <a:latin typeface="Arial Narrow"/>
                  <a:cs typeface="Arial Narrow"/>
                </a:rPr>
                <a:t>and</a:t>
              </a:r>
              <a:r>
                <a:rPr sz="2000" b="1" spc="-105" dirty="0">
                  <a:latin typeface="Arial Narrow"/>
                  <a:cs typeface="Arial Narrow"/>
                </a:rPr>
                <a:t> </a:t>
              </a:r>
              <a:r>
                <a:rPr sz="2000" b="1" spc="-5" dirty="0">
                  <a:latin typeface="Arial Narrow"/>
                  <a:cs typeface="Arial Narrow"/>
                </a:rPr>
                <a:t>OBD</a:t>
              </a:r>
              <a:endParaRPr sz="2000">
                <a:latin typeface="Arial Narrow"/>
                <a:cs typeface="Arial Narrow"/>
              </a:endParaRPr>
            </a:p>
          </p:txBody>
        </p:sp>
        <p:sp>
          <p:nvSpPr>
            <p:cNvPr id="93" name="object 95"/>
            <p:cNvSpPr txBox="1"/>
            <p:nvPr/>
          </p:nvSpPr>
          <p:spPr>
            <a:xfrm>
              <a:off x="5825014" y="3398928"/>
              <a:ext cx="998855" cy="74295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920"/>
                </a:lnSpc>
              </a:pPr>
              <a:r>
                <a:rPr sz="2000" b="1" spc="-5" dirty="0">
                  <a:latin typeface="Arial Narrow"/>
                  <a:cs typeface="Arial Narrow"/>
                </a:rPr>
                <a:t>+</a:t>
              </a:r>
              <a:r>
                <a:rPr sz="2000" b="1" spc="-40" dirty="0">
                  <a:latin typeface="Arial Narrow"/>
                  <a:cs typeface="Arial Narrow"/>
                </a:rPr>
                <a:t> </a:t>
              </a:r>
              <a:r>
                <a:rPr sz="2000" b="1" spc="-5" dirty="0">
                  <a:latin typeface="Arial Narrow"/>
                  <a:cs typeface="Arial Narrow"/>
                </a:rPr>
                <a:t>liquid</a:t>
              </a:r>
              <a:r>
                <a:rPr sz="2000" b="1" spc="-60" dirty="0">
                  <a:latin typeface="Arial Narrow"/>
                  <a:cs typeface="Arial Narrow"/>
                </a:rPr>
                <a:t> </a:t>
              </a:r>
              <a:r>
                <a:rPr sz="2000" b="1" spc="-5" dirty="0">
                  <a:latin typeface="Arial Narrow"/>
                  <a:cs typeface="Arial Narrow"/>
                </a:rPr>
                <a:t>Li  divertor  (LLD)</a:t>
              </a:r>
              <a:endParaRPr sz="2000">
                <a:latin typeface="Arial Narrow"/>
                <a:cs typeface="Arial Narrow"/>
              </a:endParaRPr>
            </a:p>
          </p:txBody>
        </p:sp>
        <p:sp>
          <p:nvSpPr>
            <p:cNvPr id="94" name="object 96"/>
            <p:cNvSpPr txBox="1"/>
            <p:nvPr/>
          </p:nvSpPr>
          <p:spPr>
            <a:xfrm>
              <a:off x="6220605" y="1411784"/>
              <a:ext cx="942195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-10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202</a:t>
              </a:r>
              <a:r>
                <a:rPr lang="en-US" sz="2000" b="1" spc="-10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0-21</a:t>
              </a:r>
              <a:endParaRPr sz="2000" dirty="0">
                <a:latin typeface="Arial Narrow"/>
                <a:cs typeface="Arial Narrow"/>
              </a:endParaRPr>
            </a:p>
          </p:txBody>
        </p:sp>
        <p:sp>
          <p:nvSpPr>
            <p:cNvPr id="95" name="object 97"/>
            <p:cNvSpPr txBox="1"/>
            <p:nvPr/>
          </p:nvSpPr>
          <p:spPr>
            <a:xfrm>
              <a:off x="1733804" y="5252018"/>
              <a:ext cx="1196340" cy="5994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1590" indent="-9525">
                <a:lnSpc>
                  <a:spcPts val="1365"/>
                </a:lnSpc>
              </a:pPr>
              <a:r>
                <a:rPr sz="1600" b="1" dirty="0">
                  <a:solidFill>
                    <a:srgbClr val="A6A6A6"/>
                  </a:solidFill>
                  <a:latin typeface="Arial Narrow"/>
                  <a:cs typeface="Arial Narrow"/>
                </a:rPr>
                <a:t>High-Z tile</a:t>
              </a:r>
              <a:r>
                <a:rPr sz="1600" b="1" spc="-120" dirty="0">
                  <a:solidFill>
                    <a:srgbClr val="A6A6A6"/>
                  </a:solidFill>
                  <a:latin typeface="Arial Narrow"/>
                  <a:cs typeface="Arial Narrow"/>
                </a:rPr>
                <a:t> </a:t>
              </a:r>
              <a:r>
                <a:rPr sz="1600" b="1" spc="-5" dirty="0">
                  <a:solidFill>
                    <a:srgbClr val="A6A6A6"/>
                  </a:solidFill>
                  <a:latin typeface="Arial Narrow"/>
                  <a:cs typeface="Arial Narrow"/>
                </a:rPr>
                <a:t>row</a:t>
              </a:r>
              <a:endParaRPr sz="1600">
                <a:latin typeface="Arial Narrow"/>
                <a:cs typeface="Arial Narrow"/>
              </a:endParaRPr>
            </a:p>
            <a:p>
              <a:pPr marL="116839" marR="5080" indent="-95250">
                <a:lnSpc>
                  <a:spcPts val="1540"/>
                </a:lnSpc>
                <a:spcBef>
                  <a:spcPts val="185"/>
                </a:spcBef>
              </a:pPr>
              <a:r>
                <a:rPr sz="1600" spc="-5" dirty="0">
                  <a:solidFill>
                    <a:srgbClr val="FF0000"/>
                  </a:solidFill>
                  <a:latin typeface="Arial Narrow"/>
                  <a:cs typeface="Arial Narrow"/>
                </a:rPr>
                <a:t>Up </a:t>
              </a:r>
              <a:r>
                <a:rPr sz="1600" dirty="0">
                  <a:solidFill>
                    <a:srgbClr val="FF0000"/>
                  </a:solidFill>
                  <a:latin typeface="Arial Narrow"/>
                  <a:cs typeface="Arial Narrow"/>
                </a:rPr>
                <a:t>+</a:t>
              </a:r>
              <a:r>
                <a:rPr sz="1600" spc="-75" dirty="0">
                  <a:solidFill>
                    <a:srgbClr val="FF0000"/>
                  </a:solidFill>
                  <a:latin typeface="Arial Narrow"/>
                  <a:cs typeface="Arial Narrow"/>
                </a:rPr>
                <a:t> </a:t>
              </a:r>
              <a:r>
                <a:rPr sz="1600" spc="-5" dirty="0">
                  <a:solidFill>
                    <a:srgbClr val="FF0000"/>
                  </a:solidFill>
                  <a:latin typeface="Arial Narrow"/>
                  <a:cs typeface="Arial Narrow"/>
                </a:rPr>
                <a:t>downward  </a:t>
              </a:r>
              <a:r>
                <a:rPr sz="1600" dirty="0">
                  <a:solidFill>
                    <a:srgbClr val="FF0000"/>
                  </a:solidFill>
                  <a:latin typeface="Arial Narrow"/>
                  <a:cs typeface="Arial Narrow"/>
                </a:rPr>
                <a:t>Li</a:t>
              </a:r>
              <a:r>
                <a:rPr sz="1600" spc="-90" dirty="0">
                  <a:solidFill>
                    <a:srgbClr val="FF0000"/>
                  </a:solidFill>
                  <a:latin typeface="Arial Narrow"/>
                  <a:cs typeface="Arial Narrow"/>
                </a:rPr>
                <a:t> </a:t>
              </a:r>
              <a:r>
                <a:rPr sz="1600" spc="-5" dirty="0">
                  <a:solidFill>
                    <a:srgbClr val="FF0000"/>
                  </a:solidFill>
                  <a:latin typeface="Arial Narrow"/>
                  <a:cs typeface="Arial Narrow"/>
                </a:rPr>
                <a:t>evaporator</a:t>
              </a:r>
              <a:endParaRPr sz="1600">
                <a:latin typeface="Arial Narrow"/>
                <a:cs typeface="Arial Narrow"/>
              </a:endParaRPr>
            </a:p>
          </p:txBody>
        </p:sp>
        <p:sp>
          <p:nvSpPr>
            <p:cNvPr id="96" name="object 98"/>
            <p:cNvSpPr/>
            <p:nvPr/>
          </p:nvSpPr>
          <p:spPr>
            <a:xfrm>
              <a:off x="4369450" y="1947257"/>
              <a:ext cx="25400" cy="66675"/>
            </a:xfrm>
            <a:custGeom>
              <a:avLst/>
              <a:gdLst/>
              <a:ahLst/>
              <a:cxnLst/>
              <a:rect l="l" t="t" r="r" b="b"/>
              <a:pathLst>
                <a:path w="25400" h="66675">
                  <a:moveTo>
                    <a:pt x="0" y="66357"/>
                  </a:moveTo>
                  <a:lnTo>
                    <a:pt x="24980" y="0"/>
                  </a:lnTo>
                </a:path>
              </a:pathLst>
            </a:custGeom>
            <a:ln w="2857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9"/>
            <p:cNvSpPr/>
            <p:nvPr/>
          </p:nvSpPr>
          <p:spPr>
            <a:xfrm>
              <a:off x="4349291" y="1880400"/>
              <a:ext cx="80645" cy="95885"/>
            </a:xfrm>
            <a:custGeom>
              <a:avLst/>
              <a:gdLst/>
              <a:ahLst/>
              <a:cxnLst/>
              <a:rect l="l" t="t" r="r" b="b"/>
              <a:pathLst>
                <a:path w="80645" h="95885">
                  <a:moveTo>
                    <a:pt x="70307" y="0"/>
                  </a:moveTo>
                  <a:lnTo>
                    <a:pt x="0" y="65125"/>
                  </a:lnTo>
                  <a:lnTo>
                    <a:pt x="80225" y="95326"/>
                  </a:lnTo>
                  <a:lnTo>
                    <a:pt x="70307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100"/>
            <p:cNvSpPr/>
            <p:nvPr/>
          </p:nvSpPr>
          <p:spPr>
            <a:xfrm>
              <a:off x="2097403" y="2379967"/>
              <a:ext cx="0" cy="2079625"/>
            </a:xfrm>
            <a:custGeom>
              <a:avLst/>
              <a:gdLst/>
              <a:ahLst/>
              <a:cxnLst/>
              <a:rect l="l" t="t" r="r" b="b"/>
              <a:pathLst>
                <a:path h="2079625">
                  <a:moveTo>
                    <a:pt x="0" y="2079523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101"/>
            <p:cNvSpPr/>
            <p:nvPr/>
          </p:nvSpPr>
          <p:spPr>
            <a:xfrm>
              <a:off x="2097403" y="4459489"/>
              <a:ext cx="116205" cy="270510"/>
            </a:xfrm>
            <a:custGeom>
              <a:avLst/>
              <a:gdLst/>
              <a:ahLst/>
              <a:cxnLst/>
              <a:rect l="l" t="t" r="r" b="b"/>
              <a:pathLst>
                <a:path w="116205" h="270510">
                  <a:moveTo>
                    <a:pt x="0" y="0"/>
                  </a:moveTo>
                  <a:lnTo>
                    <a:pt x="115900" y="270027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2"/>
            <p:cNvSpPr/>
            <p:nvPr/>
          </p:nvSpPr>
          <p:spPr>
            <a:xfrm>
              <a:off x="2097403" y="2109936"/>
              <a:ext cx="116205" cy="270510"/>
            </a:xfrm>
            <a:custGeom>
              <a:avLst/>
              <a:gdLst/>
              <a:ahLst/>
              <a:cxnLst/>
              <a:rect l="l" t="t" r="r" b="b"/>
              <a:pathLst>
                <a:path w="116205" h="270510">
                  <a:moveTo>
                    <a:pt x="0" y="270027"/>
                  </a:moveTo>
                  <a:lnTo>
                    <a:pt x="11590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3"/>
            <p:cNvSpPr/>
            <p:nvPr/>
          </p:nvSpPr>
          <p:spPr>
            <a:xfrm>
              <a:off x="2207360" y="4729519"/>
              <a:ext cx="0" cy="335280"/>
            </a:xfrm>
            <a:custGeom>
              <a:avLst/>
              <a:gdLst/>
              <a:ahLst/>
              <a:cxnLst/>
              <a:rect l="l" t="t" r="r" b="b"/>
              <a:pathLst>
                <a:path h="335279">
                  <a:moveTo>
                    <a:pt x="0" y="0"/>
                  </a:moveTo>
                  <a:lnTo>
                    <a:pt x="0" y="335203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4"/>
            <p:cNvSpPr/>
            <p:nvPr/>
          </p:nvSpPr>
          <p:spPr>
            <a:xfrm>
              <a:off x="2207360" y="5064726"/>
              <a:ext cx="129539" cy="0"/>
            </a:xfrm>
            <a:custGeom>
              <a:avLst/>
              <a:gdLst/>
              <a:ahLst/>
              <a:cxnLst/>
              <a:rect l="l" t="t" r="r" b="b"/>
              <a:pathLst>
                <a:path w="129539">
                  <a:moveTo>
                    <a:pt x="129273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5"/>
            <p:cNvSpPr/>
            <p:nvPr/>
          </p:nvSpPr>
          <p:spPr>
            <a:xfrm>
              <a:off x="2209800" y="1753001"/>
              <a:ext cx="129539" cy="0"/>
            </a:xfrm>
            <a:custGeom>
              <a:avLst/>
              <a:gdLst/>
              <a:ahLst/>
              <a:cxnLst/>
              <a:rect l="l" t="t" r="r" b="b"/>
              <a:pathLst>
                <a:path w="129539">
                  <a:moveTo>
                    <a:pt x="129273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6"/>
            <p:cNvSpPr/>
            <p:nvPr/>
          </p:nvSpPr>
          <p:spPr>
            <a:xfrm>
              <a:off x="2207360" y="1748346"/>
              <a:ext cx="0" cy="361950"/>
            </a:xfrm>
            <a:custGeom>
              <a:avLst/>
              <a:gdLst/>
              <a:ahLst/>
              <a:cxnLst/>
              <a:rect l="l" t="t" r="r" b="b"/>
              <a:pathLst>
                <a:path h="361950">
                  <a:moveTo>
                    <a:pt x="0" y="0"/>
                  </a:moveTo>
                  <a:lnTo>
                    <a:pt x="0" y="361594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7"/>
            <p:cNvSpPr/>
            <p:nvPr/>
          </p:nvSpPr>
          <p:spPr>
            <a:xfrm>
              <a:off x="2381252" y="4908551"/>
              <a:ext cx="383540" cy="156210"/>
            </a:xfrm>
            <a:custGeom>
              <a:avLst/>
              <a:gdLst/>
              <a:ahLst/>
              <a:cxnLst/>
              <a:rect l="l" t="t" r="r" b="b"/>
              <a:pathLst>
                <a:path w="383539" h="156210">
                  <a:moveTo>
                    <a:pt x="383400" y="0"/>
                  </a:moveTo>
                  <a:lnTo>
                    <a:pt x="0" y="156171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8"/>
            <p:cNvSpPr/>
            <p:nvPr/>
          </p:nvSpPr>
          <p:spPr>
            <a:xfrm>
              <a:off x="3059112" y="3965992"/>
              <a:ext cx="147320" cy="480695"/>
            </a:xfrm>
            <a:custGeom>
              <a:avLst/>
              <a:gdLst/>
              <a:ahLst/>
              <a:cxnLst/>
              <a:rect l="l" t="t" r="r" b="b"/>
              <a:pathLst>
                <a:path w="147319" h="480695">
                  <a:moveTo>
                    <a:pt x="146773" y="0"/>
                  </a:moveTo>
                  <a:lnTo>
                    <a:pt x="0" y="480593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9"/>
            <p:cNvSpPr/>
            <p:nvPr/>
          </p:nvSpPr>
          <p:spPr>
            <a:xfrm>
              <a:off x="3208856" y="3453869"/>
              <a:ext cx="77470" cy="470534"/>
            </a:xfrm>
            <a:custGeom>
              <a:avLst/>
              <a:gdLst/>
              <a:ahLst/>
              <a:cxnLst/>
              <a:rect l="l" t="t" r="r" b="b"/>
              <a:pathLst>
                <a:path w="77470" h="470535">
                  <a:moveTo>
                    <a:pt x="77266" y="0"/>
                  </a:moveTo>
                  <a:lnTo>
                    <a:pt x="0" y="470217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10"/>
            <p:cNvSpPr/>
            <p:nvPr/>
          </p:nvSpPr>
          <p:spPr>
            <a:xfrm>
              <a:off x="2362202" y="1771711"/>
              <a:ext cx="389890" cy="164465"/>
            </a:xfrm>
            <a:custGeom>
              <a:avLst/>
              <a:gdLst/>
              <a:ahLst/>
              <a:cxnLst/>
              <a:rect l="l" t="t" r="r" b="b"/>
              <a:pathLst>
                <a:path w="389889" h="164464">
                  <a:moveTo>
                    <a:pt x="389267" y="16441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11"/>
            <p:cNvSpPr/>
            <p:nvPr/>
          </p:nvSpPr>
          <p:spPr>
            <a:xfrm>
              <a:off x="2792145" y="1979307"/>
              <a:ext cx="255904" cy="391160"/>
            </a:xfrm>
            <a:custGeom>
              <a:avLst/>
              <a:gdLst/>
              <a:ahLst/>
              <a:cxnLst/>
              <a:rect l="l" t="t" r="r" b="b"/>
              <a:pathLst>
                <a:path w="255905" h="391160">
                  <a:moveTo>
                    <a:pt x="255854" y="39082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2"/>
            <p:cNvSpPr/>
            <p:nvPr/>
          </p:nvSpPr>
          <p:spPr>
            <a:xfrm>
              <a:off x="3048000" y="2384425"/>
              <a:ext cx="158115" cy="489584"/>
            </a:xfrm>
            <a:custGeom>
              <a:avLst/>
              <a:gdLst/>
              <a:ahLst/>
              <a:cxnLst/>
              <a:rect l="l" t="t" r="r" b="b"/>
              <a:pathLst>
                <a:path w="158114" h="489585">
                  <a:moveTo>
                    <a:pt x="157886" y="489038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3"/>
            <p:cNvSpPr/>
            <p:nvPr/>
          </p:nvSpPr>
          <p:spPr>
            <a:xfrm>
              <a:off x="3208856" y="2916918"/>
              <a:ext cx="77470" cy="469265"/>
            </a:xfrm>
            <a:custGeom>
              <a:avLst/>
              <a:gdLst/>
              <a:ahLst/>
              <a:cxnLst/>
              <a:rect l="l" t="t" r="r" b="b"/>
              <a:pathLst>
                <a:path w="77470" h="469264">
                  <a:moveTo>
                    <a:pt x="77266" y="468668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4"/>
            <p:cNvSpPr/>
            <p:nvPr/>
          </p:nvSpPr>
          <p:spPr>
            <a:xfrm>
              <a:off x="2776537" y="4505325"/>
              <a:ext cx="247650" cy="371475"/>
            </a:xfrm>
            <a:custGeom>
              <a:avLst/>
              <a:gdLst/>
              <a:ahLst/>
              <a:cxnLst/>
              <a:rect l="l" t="t" r="r" b="b"/>
              <a:pathLst>
                <a:path w="247650" h="371475">
                  <a:moveTo>
                    <a:pt x="247650" y="0"/>
                  </a:moveTo>
                  <a:lnTo>
                    <a:pt x="0" y="37147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5"/>
            <p:cNvSpPr/>
            <p:nvPr/>
          </p:nvSpPr>
          <p:spPr>
            <a:xfrm>
              <a:off x="3902392" y="2364701"/>
              <a:ext cx="0" cy="2113915"/>
            </a:xfrm>
            <a:custGeom>
              <a:avLst/>
              <a:gdLst/>
              <a:ahLst/>
              <a:cxnLst/>
              <a:rect l="l" t="t" r="r" b="b"/>
              <a:pathLst>
                <a:path h="2113915">
                  <a:moveTo>
                    <a:pt x="0" y="211363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6"/>
            <p:cNvSpPr/>
            <p:nvPr/>
          </p:nvSpPr>
          <p:spPr>
            <a:xfrm>
              <a:off x="3902392" y="4478337"/>
              <a:ext cx="116205" cy="257175"/>
            </a:xfrm>
            <a:custGeom>
              <a:avLst/>
              <a:gdLst/>
              <a:ahLst/>
              <a:cxnLst/>
              <a:rect l="l" t="t" r="r" b="b"/>
              <a:pathLst>
                <a:path w="116204" h="257175">
                  <a:moveTo>
                    <a:pt x="0" y="0"/>
                  </a:moveTo>
                  <a:lnTo>
                    <a:pt x="115900" y="257086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7"/>
            <p:cNvSpPr/>
            <p:nvPr/>
          </p:nvSpPr>
          <p:spPr>
            <a:xfrm>
              <a:off x="3898888" y="2091262"/>
              <a:ext cx="116205" cy="262890"/>
            </a:xfrm>
            <a:custGeom>
              <a:avLst/>
              <a:gdLst/>
              <a:ahLst/>
              <a:cxnLst/>
              <a:rect l="l" t="t" r="r" b="b"/>
              <a:pathLst>
                <a:path w="116204" h="262889">
                  <a:moveTo>
                    <a:pt x="0" y="262547"/>
                  </a:moveTo>
                  <a:lnTo>
                    <a:pt x="115900" y="0"/>
                  </a:lnTo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8"/>
            <p:cNvSpPr/>
            <p:nvPr/>
          </p:nvSpPr>
          <p:spPr>
            <a:xfrm>
              <a:off x="4012349" y="4735423"/>
              <a:ext cx="0" cy="321310"/>
            </a:xfrm>
            <a:custGeom>
              <a:avLst/>
              <a:gdLst/>
              <a:ahLst/>
              <a:cxnLst/>
              <a:rect l="l" t="t" r="r" b="b"/>
              <a:pathLst>
                <a:path h="321310">
                  <a:moveTo>
                    <a:pt x="0" y="0"/>
                  </a:moveTo>
                  <a:lnTo>
                    <a:pt x="0" y="320852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9"/>
            <p:cNvSpPr/>
            <p:nvPr/>
          </p:nvSpPr>
          <p:spPr>
            <a:xfrm>
              <a:off x="4012350" y="5056280"/>
              <a:ext cx="125095" cy="0"/>
            </a:xfrm>
            <a:custGeom>
              <a:avLst/>
              <a:gdLst/>
              <a:ahLst/>
              <a:cxnLst/>
              <a:rect l="l" t="t" r="r" b="b"/>
              <a:pathLst>
                <a:path w="125095">
                  <a:moveTo>
                    <a:pt x="124675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20"/>
            <p:cNvSpPr/>
            <p:nvPr/>
          </p:nvSpPr>
          <p:spPr>
            <a:xfrm>
              <a:off x="4014790" y="1732093"/>
              <a:ext cx="129539" cy="0"/>
            </a:xfrm>
            <a:custGeom>
              <a:avLst/>
              <a:gdLst/>
              <a:ahLst/>
              <a:cxnLst/>
              <a:rect l="l" t="t" r="r" b="b"/>
              <a:pathLst>
                <a:path w="129539">
                  <a:moveTo>
                    <a:pt x="129273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21"/>
            <p:cNvSpPr/>
            <p:nvPr/>
          </p:nvSpPr>
          <p:spPr>
            <a:xfrm>
              <a:off x="4012349" y="1727395"/>
              <a:ext cx="0" cy="365125"/>
            </a:xfrm>
            <a:custGeom>
              <a:avLst/>
              <a:gdLst/>
              <a:ahLst/>
              <a:cxnLst/>
              <a:rect l="l" t="t" r="r" b="b"/>
              <a:pathLst>
                <a:path h="365125">
                  <a:moveTo>
                    <a:pt x="0" y="0"/>
                  </a:moveTo>
                  <a:lnTo>
                    <a:pt x="0" y="36484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2"/>
            <p:cNvSpPr/>
            <p:nvPr/>
          </p:nvSpPr>
          <p:spPr>
            <a:xfrm>
              <a:off x="4183202" y="5022850"/>
              <a:ext cx="168275" cy="35560"/>
            </a:xfrm>
            <a:custGeom>
              <a:avLst/>
              <a:gdLst/>
              <a:ahLst/>
              <a:cxnLst/>
              <a:rect l="l" t="t" r="r" b="b"/>
              <a:pathLst>
                <a:path w="168275" h="35560">
                  <a:moveTo>
                    <a:pt x="167995" y="0"/>
                  </a:moveTo>
                  <a:lnTo>
                    <a:pt x="0" y="35509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3"/>
            <p:cNvSpPr/>
            <p:nvPr/>
          </p:nvSpPr>
          <p:spPr>
            <a:xfrm>
              <a:off x="4859731" y="3963987"/>
              <a:ext cx="154305" cy="473075"/>
            </a:xfrm>
            <a:custGeom>
              <a:avLst/>
              <a:gdLst/>
              <a:ahLst/>
              <a:cxnLst/>
              <a:rect l="l" t="t" r="r" b="b"/>
              <a:pathLst>
                <a:path w="154304" h="473075">
                  <a:moveTo>
                    <a:pt x="154114" y="0"/>
                  </a:moveTo>
                  <a:lnTo>
                    <a:pt x="0" y="47307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4"/>
            <p:cNvSpPr/>
            <p:nvPr/>
          </p:nvSpPr>
          <p:spPr>
            <a:xfrm>
              <a:off x="5017299" y="3440112"/>
              <a:ext cx="74295" cy="468630"/>
            </a:xfrm>
            <a:custGeom>
              <a:avLst/>
              <a:gdLst/>
              <a:ahLst/>
              <a:cxnLst/>
              <a:rect l="l" t="t" r="r" b="b"/>
              <a:pathLst>
                <a:path w="74295" h="468629">
                  <a:moveTo>
                    <a:pt x="73812" y="0"/>
                  </a:moveTo>
                  <a:lnTo>
                    <a:pt x="0" y="468312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5"/>
            <p:cNvSpPr/>
            <p:nvPr/>
          </p:nvSpPr>
          <p:spPr>
            <a:xfrm>
              <a:off x="4167191" y="1750965"/>
              <a:ext cx="389890" cy="166370"/>
            </a:xfrm>
            <a:custGeom>
              <a:avLst/>
              <a:gdLst/>
              <a:ahLst/>
              <a:cxnLst/>
              <a:rect l="l" t="t" r="r" b="b"/>
              <a:pathLst>
                <a:path w="389889" h="166369">
                  <a:moveTo>
                    <a:pt x="389267" y="165900"/>
                  </a:moveTo>
                  <a:lnTo>
                    <a:pt x="0" y="0"/>
                  </a:lnTo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6"/>
            <p:cNvSpPr/>
            <p:nvPr/>
          </p:nvSpPr>
          <p:spPr>
            <a:xfrm>
              <a:off x="4597134" y="1960439"/>
              <a:ext cx="255904" cy="394335"/>
            </a:xfrm>
            <a:custGeom>
              <a:avLst/>
              <a:gdLst/>
              <a:ahLst/>
              <a:cxnLst/>
              <a:rect l="l" t="t" r="r" b="b"/>
              <a:pathLst>
                <a:path w="255904" h="394335">
                  <a:moveTo>
                    <a:pt x="255854" y="394347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7"/>
            <p:cNvSpPr/>
            <p:nvPr/>
          </p:nvSpPr>
          <p:spPr>
            <a:xfrm>
              <a:off x="4852990" y="2369204"/>
              <a:ext cx="158115" cy="494030"/>
            </a:xfrm>
            <a:custGeom>
              <a:avLst/>
              <a:gdLst/>
              <a:ahLst/>
              <a:cxnLst/>
              <a:rect l="l" t="t" r="r" b="b"/>
              <a:pathLst>
                <a:path w="158114" h="494030">
                  <a:moveTo>
                    <a:pt x="157886" y="49344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8"/>
            <p:cNvSpPr/>
            <p:nvPr/>
          </p:nvSpPr>
          <p:spPr>
            <a:xfrm>
              <a:off x="5013845" y="2906486"/>
              <a:ext cx="77470" cy="473075"/>
            </a:xfrm>
            <a:custGeom>
              <a:avLst/>
              <a:gdLst/>
              <a:ahLst/>
              <a:cxnLst/>
              <a:rect l="l" t="t" r="r" b="b"/>
              <a:pathLst>
                <a:path w="77470" h="473075">
                  <a:moveTo>
                    <a:pt x="77266" y="472897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9"/>
            <p:cNvSpPr/>
            <p:nvPr/>
          </p:nvSpPr>
          <p:spPr>
            <a:xfrm>
              <a:off x="4602826" y="4462961"/>
              <a:ext cx="257175" cy="389255"/>
            </a:xfrm>
            <a:custGeom>
              <a:avLst/>
              <a:gdLst/>
              <a:ahLst/>
              <a:cxnLst/>
              <a:rect l="l" t="t" r="r" b="b"/>
              <a:pathLst>
                <a:path w="257175" h="389254">
                  <a:moveTo>
                    <a:pt x="256908" y="0"/>
                  </a:moveTo>
                  <a:lnTo>
                    <a:pt x="0" y="38883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30"/>
            <p:cNvSpPr/>
            <p:nvPr/>
          </p:nvSpPr>
          <p:spPr>
            <a:xfrm>
              <a:off x="4257536" y="4851797"/>
              <a:ext cx="345440" cy="78740"/>
            </a:xfrm>
            <a:custGeom>
              <a:avLst/>
              <a:gdLst/>
              <a:ahLst/>
              <a:cxnLst/>
              <a:rect l="l" t="t" r="r" b="b"/>
              <a:pathLst>
                <a:path w="345439" h="78739">
                  <a:moveTo>
                    <a:pt x="345287" y="0"/>
                  </a:moveTo>
                  <a:lnTo>
                    <a:pt x="0" y="78574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31"/>
            <p:cNvSpPr/>
            <p:nvPr/>
          </p:nvSpPr>
          <p:spPr>
            <a:xfrm>
              <a:off x="4107650" y="2013610"/>
              <a:ext cx="1295400" cy="243204"/>
            </a:xfrm>
            <a:custGeom>
              <a:avLst/>
              <a:gdLst/>
              <a:ahLst/>
              <a:cxnLst/>
              <a:rect l="l" t="t" r="r" b="b"/>
              <a:pathLst>
                <a:path w="1295400" h="243205">
                  <a:moveTo>
                    <a:pt x="1295400" y="0"/>
                  </a:moveTo>
                  <a:lnTo>
                    <a:pt x="0" y="0"/>
                  </a:lnTo>
                  <a:lnTo>
                    <a:pt x="0" y="243141"/>
                  </a:lnTo>
                  <a:lnTo>
                    <a:pt x="1295400" y="243141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2"/>
            <p:cNvSpPr txBox="1"/>
            <p:nvPr/>
          </p:nvSpPr>
          <p:spPr>
            <a:xfrm>
              <a:off x="4165060" y="2006249"/>
              <a:ext cx="1181100" cy="2540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600" b="1" dirty="0">
                  <a:solidFill>
                    <a:srgbClr val="A6A6A6"/>
                  </a:solidFill>
                  <a:latin typeface="Arial Narrow"/>
                  <a:cs typeface="Arial Narrow"/>
                </a:rPr>
                <a:t>High-Z tile</a:t>
              </a:r>
              <a:r>
                <a:rPr sz="1600" b="1" spc="-120" dirty="0">
                  <a:solidFill>
                    <a:srgbClr val="A6A6A6"/>
                  </a:solidFill>
                  <a:latin typeface="Arial Narrow"/>
                  <a:cs typeface="Arial Narrow"/>
                </a:rPr>
                <a:t> </a:t>
              </a:r>
              <a:r>
                <a:rPr sz="1600" b="1" spc="-5" dirty="0">
                  <a:solidFill>
                    <a:srgbClr val="A6A6A6"/>
                  </a:solidFill>
                  <a:latin typeface="Arial Narrow"/>
                  <a:cs typeface="Arial Narrow"/>
                </a:rPr>
                <a:t>row</a:t>
              </a:r>
              <a:endParaRPr sz="1600">
                <a:latin typeface="Arial Narrow"/>
                <a:cs typeface="Arial Narrow"/>
              </a:endParaRPr>
            </a:p>
          </p:txBody>
        </p:sp>
        <p:sp>
          <p:nvSpPr>
            <p:cNvPr id="131" name="object 133"/>
            <p:cNvSpPr/>
            <p:nvPr/>
          </p:nvSpPr>
          <p:spPr>
            <a:xfrm>
              <a:off x="4324266" y="5146509"/>
              <a:ext cx="89535" cy="111760"/>
            </a:xfrm>
            <a:custGeom>
              <a:avLst/>
              <a:gdLst/>
              <a:ahLst/>
              <a:cxnLst/>
              <a:rect l="l" t="t" r="r" b="b"/>
              <a:pathLst>
                <a:path w="89535" h="111760">
                  <a:moveTo>
                    <a:pt x="89166" y="11129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4"/>
            <p:cNvSpPr/>
            <p:nvPr/>
          </p:nvSpPr>
          <p:spPr>
            <a:xfrm>
              <a:off x="4279586" y="5090760"/>
              <a:ext cx="87630" cy="93980"/>
            </a:xfrm>
            <a:custGeom>
              <a:avLst/>
              <a:gdLst/>
              <a:ahLst/>
              <a:cxnLst/>
              <a:rect l="l" t="t" r="r" b="b"/>
              <a:pathLst>
                <a:path w="87629" h="93979">
                  <a:moveTo>
                    <a:pt x="0" y="0"/>
                  </a:moveTo>
                  <a:lnTo>
                    <a:pt x="20154" y="93700"/>
                  </a:lnTo>
                  <a:lnTo>
                    <a:pt x="87058" y="401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5"/>
            <p:cNvSpPr/>
            <p:nvPr/>
          </p:nvSpPr>
          <p:spPr>
            <a:xfrm>
              <a:off x="5751576" y="2385651"/>
              <a:ext cx="0" cy="2113915"/>
            </a:xfrm>
            <a:custGeom>
              <a:avLst/>
              <a:gdLst/>
              <a:ahLst/>
              <a:cxnLst/>
              <a:rect l="l" t="t" r="r" b="b"/>
              <a:pathLst>
                <a:path h="2113915">
                  <a:moveTo>
                    <a:pt x="0" y="211363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6"/>
            <p:cNvSpPr/>
            <p:nvPr/>
          </p:nvSpPr>
          <p:spPr>
            <a:xfrm>
              <a:off x="5755080" y="4499287"/>
              <a:ext cx="116205" cy="257175"/>
            </a:xfrm>
            <a:custGeom>
              <a:avLst/>
              <a:gdLst/>
              <a:ahLst/>
              <a:cxnLst/>
              <a:rect l="l" t="t" r="r" b="b"/>
              <a:pathLst>
                <a:path w="116204" h="257175">
                  <a:moveTo>
                    <a:pt x="0" y="0"/>
                  </a:moveTo>
                  <a:lnTo>
                    <a:pt x="115900" y="257086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7"/>
            <p:cNvSpPr/>
            <p:nvPr/>
          </p:nvSpPr>
          <p:spPr>
            <a:xfrm>
              <a:off x="5751576" y="2112211"/>
              <a:ext cx="116205" cy="262890"/>
            </a:xfrm>
            <a:custGeom>
              <a:avLst/>
              <a:gdLst/>
              <a:ahLst/>
              <a:cxnLst/>
              <a:rect l="l" t="t" r="r" b="b"/>
              <a:pathLst>
                <a:path w="116204" h="262889">
                  <a:moveTo>
                    <a:pt x="0" y="262547"/>
                  </a:moveTo>
                  <a:lnTo>
                    <a:pt x="115900" y="0"/>
                  </a:lnTo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8"/>
            <p:cNvSpPr/>
            <p:nvPr/>
          </p:nvSpPr>
          <p:spPr>
            <a:xfrm>
              <a:off x="5865035" y="4756372"/>
              <a:ext cx="0" cy="321310"/>
            </a:xfrm>
            <a:custGeom>
              <a:avLst/>
              <a:gdLst/>
              <a:ahLst/>
              <a:cxnLst/>
              <a:rect l="l" t="t" r="r" b="b"/>
              <a:pathLst>
                <a:path h="321310">
                  <a:moveTo>
                    <a:pt x="0" y="0"/>
                  </a:moveTo>
                  <a:lnTo>
                    <a:pt x="0" y="320852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9"/>
            <p:cNvSpPr/>
            <p:nvPr/>
          </p:nvSpPr>
          <p:spPr>
            <a:xfrm>
              <a:off x="5865037" y="5077230"/>
              <a:ext cx="125095" cy="0"/>
            </a:xfrm>
            <a:custGeom>
              <a:avLst/>
              <a:gdLst/>
              <a:ahLst/>
              <a:cxnLst/>
              <a:rect l="l" t="t" r="r" b="b"/>
              <a:pathLst>
                <a:path w="125095">
                  <a:moveTo>
                    <a:pt x="124675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40"/>
            <p:cNvSpPr/>
            <p:nvPr/>
          </p:nvSpPr>
          <p:spPr>
            <a:xfrm>
              <a:off x="5867477" y="1753043"/>
              <a:ext cx="129539" cy="0"/>
            </a:xfrm>
            <a:custGeom>
              <a:avLst/>
              <a:gdLst/>
              <a:ahLst/>
              <a:cxnLst/>
              <a:rect l="l" t="t" r="r" b="b"/>
              <a:pathLst>
                <a:path w="129539">
                  <a:moveTo>
                    <a:pt x="129273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41"/>
            <p:cNvSpPr/>
            <p:nvPr/>
          </p:nvSpPr>
          <p:spPr>
            <a:xfrm>
              <a:off x="5865035" y="1748345"/>
              <a:ext cx="0" cy="365125"/>
            </a:xfrm>
            <a:custGeom>
              <a:avLst/>
              <a:gdLst/>
              <a:ahLst/>
              <a:cxnLst/>
              <a:rect l="l" t="t" r="r" b="b"/>
              <a:pathLst>
                <a:path h="365125">
                  <a:moveTo>
                    <a:pt x="0" y="0"/>
                  </a:moveTo>
                  <a:lnTo>
                    <a:pt x="0" y="36484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2"/>
            <p:cNvSpPr/>
            <p:nvPr/>
          </p:nvSpPr>
          <p:spPr>
            <a:xfrm>
              <a:off x="6035889" y="5043799"/>
              <a:ext cx="168275" cy="35560"/>
            </a:xfrm>
            <a:custGeom>
              <a:avLst/>
              <a:gdLst/>
              <a:ahLst/>
              <a:cxnLst/>
              <a:rect l="l" t="t" r="r" b="b"/>
              <a:pathLst>
                <a:path w="168275" h="35560">
                  <a:moveTo>
                    <a:pt x="167995" y="0"/>
                  </a:moveTo>
                  <a:lnTo>
                    <a:pt x="0" y="35509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3"/>
            <p:cNvSpPr/>
            <p:nvPr/>
          </p:nvSpPr>
          <p:spPr>
            <a:xfrm>
              <a:off x="6712418" y="3984937"/>
              <a:ext cx="154305" cy="473075"/>
            </a:xfrm>
            <a:custGeom>
              <a:avLst/>
              <a:gdLst/>
              <a:ahLst/>
              <a:cxnLst/>
              <a:rect l="l" t="t" r="r" b="b"/>
              <a:pathLst>
                <a:path w="154304" h="473075">
                  <a:moveTo>
                    <a:pt x="154114" y="0"/>
                  </a:moveTo>
                  <a:lnTo>
                    <a:pt x="0" y="47307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4"/>
            <p:cNvSpPr/>
            <p:nvPr/>
          </p:nvSpPr>
          <p:spPr>
            <a:xfrm>
              <a:off x="6869987" y="3461062"/>
              <a:ext cx="74295" cy="468630"/>
            </a:xfrm>
            <a:custGeom>
              <a:avLst/>
              <a:gdLst/>
              <a:ahLst/>
              <a:cxnLst/>
              <a:rect l="l" t="t" r="r" b="b"/>
              <a:pathLst>
                <a:path w="74295" h="468629">
                  <a:moveTo>
                    <a:pt x="73812" y="0"/>
                  </a:moveTo>
                  <a:lnTo>
                    <a:pt x="0" y="468312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5"/>
            <p:cNvSpPr/>
            <p:nvPr/>
          </p:nvSpPr>
          <p:spPr>
            <a:xfrm>
              <a:off x="6019878" y="1771915"/>
              <a:ext cx="389890" cy="166370"/>
            </a:xfrm>
            <a:custGeom>
              <a:avLst/>
              <a:gdLst/>
              <a:ahLst/>
              <a:cxnLst/>
              <a:rect l="l" t="t" r="r" b="b"/>
              <a:pathLst>
                <a:path w="389889" h="166369">
                  <a:moveTo>
                    <a:pt x="389267" y="165900"/>
                  </a:moveTo>
                  <a:lnTo>
                    <a:pt x="0" y="0"/>
                  </a:lnTo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6"/>
            <p:cNvSpPr/>
            <p:nvPr/>
          </p:nvSpPr>
          <p:spPr>
            <a:xfrm>
              <a:off x="6449821" y="1981389"/>
              <a:ext cx="255904" cy="394335"/>
            </a:xfrm>
            <a:custGeom>
              <a:avLst/>
              <a:gdLst/>
              <a:ahLst/>
              <a:cxnLst/>
              <a:rect l="l" t="t" r="r" b="b"/>
              <a:pathLst>
                <a:path w="255904" h="394335">
                  <a:moveTo>
                    <a:pt x="255854" y="394347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7"/>
            <p:cNvSpPr/>
            <p:nvPr/>
          </p:nvSpPr>
          <p:spPr>
            <a:xfrm>
              <a:off x="6705675" y="2390153"/>
              <a:ext cx="158115" cy="494030"/>
            </a:xfrm>
            <a:custGeom>
              <a:avLst/>
              <a:gdLst/>
              <a:ahLst/>
              <a:cxnLst/>
              <a:rect l="l" t="t" r="r" b="b"/>
              <a:pathLst>
                <a:path w="158115" h="494030">
                  <a:moveTo>
                    <a:pt x="157886" y="49344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8"/>
            <p:cNvSpPr/>
            <p:nvPr/>
          </p:nvSpPr>
          <p:spPr>
            <a:xfrm>
              <a:off x="6866532" y="2927436"/>
              <a:ext cx="77470" cy="473075"/>
            </a:xfrm>
            <a:custGeom>
              <a:avLst/>
              <a:gdLst/>
              <a:ahLst/>
              <a:cxnLst/>
              <a:rect l="l" t="t" r="r" b="b"/>
              <a:pathLst>
                <a:path w="77470" h="473075">
                  <a:moveTo>
                    <a:pt x="77266" y="472897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9"/>
            <p:cNvSpPr/>
            <p:nvPr/>
          </p:nvSpPr>
          <p:spPr>
            <a:xfrm>
              <a:off x="6455514" y="4483911"/>
              <a:ext cx="257175" cy="389255"/>
            </a:xfrm>
            <a:custGeom>
              <a:avLst/>
              <a:gdLst/>
              <a:ahLst/>
              <a:cxnLst/>
              <a:rect l="l" t="t" r="r" b="b"/>
              <a:pathLst>
                <a:path w="257175" h="389254">
                  <a:moveTo>
                    <a:pt x="256908" y="0"/>
                  </a:moveTo>
                  <a:lnTo>
                    <a:pt x="0" y="38883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50"/>
            <p:cNvSpPr/>
            <p:nvPr/>
          </p:nvSpPr>
          <p:spPr>
            <a:xfrm>
              <a:off x="6110222" y="4872747"/>
              <a:ext cx="345440" cy="78740"/>
            </a:xfrm>
            <a:custGeom>
              <a:avLst/>
              <a:gdLst/>
              <a:ahLst/>
              <a:cxnLst/>
              <a:rect l="l" t="t" r="r" b="b"/>
              <a:pathLst>
                <a:path w="345439" h="78739">
                  <a:moveTo>
                    <a:pt x="345287" y="0"/>
                  </a:moveTo>
                  <a:lnTo>
                    <a:pt x="0" y="78574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51"/>
            <p:cNvSpPr/>
            <p:nvPr/>
          </p:nvSpPr>
          <p:spPr>
            <a:xfrm>
              <a:off x="8180125" y="5015471"/>
              <a:ext cx="180975" cy="447675"/>
            </a:xfrm>
            <a:custGeom>
              <a:avLst/>
              <a:gdLst/>
              <a:ahLst/>
              <a:cxnLst/>
              <a:rect l="l" t="t" r="r" b="b"/>
              <a:pathLst>
                <a:path w="180975" h="447675">
                  <a:moveTo>
                    <a:pt x="180416" y="447116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2"/>
            <p:cNvSpPr/>
            <p:nvPr/>
          </p:nvSpPr>
          <p:spPr>
            <a:xfrm>
              <a:off x="8145724" y="4949226"/>
              <a:ext cx="80010" cy="95885"/>
            </a:xfrm>
            <a:custGeom>
              <a:avLst/>
              <a:gdLst/>
              <a:ahLst/>
              <a:cxnLst/>
              <a:rect l="l" t="t" r="r" b="b"/>
              <a:pathLst>
                <a:path w="80009" h="95885">
                  <a:moveTo>
                    <a:pt x="7670" y="0"/>
                  </a:moveTo>
                  <a:lnTo>
                    <a:pt x="0" y="95529"/>
                  </a:lnTo>
                  <a:lnTo>
                    <a:pt x="79502" y="63461"/>
                  </a:lnTo>
                  <a:lnTo>
                    <a:pt x="7670" y="0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3"/>
            <p:cNvSpPr/>
            <p:nvPr/>
          </p:nvSpPr>
          <p:spPr>
            <a:xfrm>
              <a:off x="7543800" y="2341562"/>
              <a:ext cx="0" cy="2129155"/>
            </a:xfrm>
            <a:custGeom>
              <a:avLst/>
              <a:gdLst/>
              <a:ahLst/>
              <a:cxnLst/>
              <a:rect l="l" t="t" r="r" b="b"/>
              <a:pathLst>
                <a:path h="2129154">
                  <a:moveTo>
                    <a:pt x="0" y="2128837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4"/>
            <p:cNvSpPr/>
            <p:nvPr/>
          </p:nvSpPr>
          <p:spPr>
            <a:xfrm>
              <a:off x="7543800" y="2065337"/>
              <a:ext cx="123825" cy="276225"/>
            </a:xfrm>
            <a:custGeom>
              <a:avLst/>
              <a:gdLst/>
              <a:ahLst/>
              <a:cxnLst/>
              <a:rect l="l" t="t" r="r" b="b"/>
              <a:pathLst>
                <a:path w="123825" h="276225">
                  <a:moveTo>
                    <a:pt x="0" y="276225"/>
                  </a:moveTo>
                  <a:lnTo>
                    <a:pt x="123825" y="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5"/>
            <p:cNvSpPr/>
            <p:nvPr/>
          </p:nvSpPr>
          <p:spPr>
            <a:xfrm>
              <a:off x="7693025" y="1662112"/>
              <a:ext cx="138430" cy="76200"/>
            </a:xfrm>
            <a:custGeom>
              <a:avLst/>
              <a:gdLst/>
              <a:ahLst/>
              <a:cxnLst/>
              <a:rect l="l" t="t" r="r" b="b"/>
              <a:pathLst>
                <a:path w="138429" h="76200">
                  <a:moveTo>
                    <a:pt x="0" y="76200"/>
                  </a:moveTo>
                  <a:lnTo>
                    <a:pt x="138112" y="76200"/>
                  </a:lnTo>
                  <a:lnTo>
                    <a:pt x="138112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6"/>
            <p:cNvSpPr/>
            <p:nvPr/>
          </p:nvSpPr>
          <p:spPr>
            <a:xfrm>
              <a:off x="7660542" y="1702595"/>
              <a:ext cx="0" cy="370205"/>
            </a:xfrm>
            <a:custGeom>
              <a:avLst/>
              <a:gdLst/>
              <a:ahLst/>
              <a:cxnLst/>
              <a:rect l="l" t="t" r="r" b="b"/>
              <a:pathLst>
                <a:path h="370205">
                  <a:moveTo>
                    <a:pt x="0" y="0"/>
                  </a:moveTo>
                  <a:lnTo>
                    <a:pt x="0" y="369887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7"/>
            <p:cNvSpPr/>
            <p:nvPr/>
          </p:nvSpPr>
          <p:spPr>
            <a:xfrm>
              <a:off x="8585198" y="3963987"/>
              <a:ext cx="155575" cy="482600"/>
            </a:xfrm>
            <a:custGeom>
              <a:avLst/>
              <a:gdLst/>
              <a:ahLst/>
              <a:cxnLst/>
              <a:rect l="l" t="t" r="r" b="b"/>
              <a:pathLst>
                <a:path w="155575" h="482600">
                  <a:moveTo>
                    <a:pt x="155575" y="0"/>
                  </a:moveTo>
                  <a:lnTo>
                    <a:pt x="0" y="48260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8"/>
            <p:cNvSpPr/>
            <p:nvPr/>
          </p:nvSpPr>
          <p:spPr>
            <a:xfrm>
              <a:off x="8743948" y="3440112"/>
              <a:ext cx="82550" cy="481330"/>
            </a:xfrm>
            <a:custGeom>
              <a:avLst/>
              <a:gdLst/>
              <a:ahLst/>
              <a:cxnLst/>
              <a:rect l="l" t="t" r="r" b="b"/>
              <a:pathLst>
                <a:path w="82550" h="481329">
                  <a:moveTo>
                    <a:pt x="82550" y="0"/>
                  </a:moveTo>
                  <a:lnTo>
                    <a:pt x="0" y="481012"/>
                  </a:lnTo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9"/>
            <p:cNvSpPr/>
            <p:nvPr/>
          </p:nvSpPr>
          <p:spPr>
            <a:xfrm>
              <a:off x="7880350" y="1722437"/>
              <a:ext cx="395605" cy="165100"/>
            </a:xfrm>
            <a:custGeom>
              <a:avLst/>
              <a:gdLst/>
              <a:ahLst/>
              <a:cxnLst/>
              <a:rect l="l" t="t" r="r" b="b"/>
              <a:pathLst>
                <a:path w="395604" h="165100">
                  <a:moveTo>
                    <a:pt x="395287" y="16510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60"/>
            <p:cNvSpPr/>
            <p:nvPr/>
          </p:nvSpPr>
          <p:spPr>
            <a:xfrm>
              <a:off x="8310562" y="1928812"/>
              <a:ext cx="274955" cy="412750"/>
            </a:xfrm>
            <a:custGeom>
              <a:avLst/>
              <a:gdLst/>
              <a:ahLst/>
              <a:cxnLst/>
              <a:rect l="l" t="t" r="r" b="b"/>
              <a:pathLst>
                <a:path w="274954" h="412750">
                  <a:moveTo>
                    <a:pt x="274637" y="41275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61"/>
            <p:cNvSpPr/>
            <p:nvPr/>
          </p:nvSpPr>
          <p:spPr>
            <a:xfrm>
              <a:off x="8585198" y="2366962"/>
              <a:ext cx="155575" cy="479425"/>
            </a:xfrm>
            <a:custGeom>
              <a:avLst/>
              <a:gdLst/>
              <a:ahLst/>
              <a:cxnLst/>
              <a:rect l="l" t="t" r="r" b="b"/>
              <a:pathLst>
                <a:path w="155575" h="479425">
                  <a:moveTo>
                    <a:pt x="155575" y="479425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2"/>
            <p:cNvSpPr/>
            <p:nvPr/>
          </p:nvSpPr>
          <p:spPr>
            <a:xfrm>
              <a:off x="8743948" y="2890837"/>
              <a:ext cx="82550" cy="481330"/>
            </a:xfrm>
            <a:custGeom>
              <a:avLst/>
              <a:gdLst/>
              <a:ahLst/>
              <a:cxnLst/>
              <a:rect l="l" t="t" r="r" b="b"/>
              <a:pathLst>
                <a:path w="82550" h="481329">
                  <a:moveTo>
                    <a:pt x="82550" y="481012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3"/>
            <p:cNvSpPr/>
            <p:nvPr/>
          </p:nvSpPr>
          <p:spPr>
            <a:xfrm>
              <a:off x="7543068" y="4487862"/>
              <a:ext cx="123825" cy="274955"/>
            </a:xfrm>
            <a:custGeom>
              <a:avLst/>
              <a:gdLst/>
              <a:ahLst/>
              <a:cxnLst/>
              <a:rect l="l" t="t" r="r" b="b"/>
              <a:pathLst>
                <a:path w="123825" h="274954">
                  <a:moveTo>
                    <a:pt x="0" y="0"/>
                  </a:moveTo>
                  <a:lnTo>
                    <a:pt x="123825" y="274637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4"/>
            <p:cNvSpPr/>
            <p:nvPr/>
          </p:nvSpPr>
          <p:spPr>
            <a:xfrm>
              <a:off x="7660543" y="4762500"/>
              <a:ext cx="0" cy="342900"/>
            </a:xfrm>
            <a:custGeom>
              <a:avLst/>
              <a:gdLst/>
              <a:ahLst/>
              <a:cxnLst/>
              <a:rect l="l" t="t" r="r" b="b"/>
              <a:pathLst>
                <a:path h="342900">
                  <a:moveTo>
                    <a:pt x="0" y="0"/>
                  </a:moveTo>
                  <a:lnTo>
                    <a:pt x="0" y="34290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5"/>
            <p:cNvSpPr/>
            <p:nvPr/>
          </p:nvSpPr>
          <p:spPr>
            <a:xfrm>
              <a:off x="7681180" y="5057775"/>
              <a:ext cx="136525" cy="76200"/>
            </a:xfrm>
            <a:custGeom>
              <a:avLst/>
              <a:gdLst/>
              <a:ahLst/>
              <a:cxnLst/>
              <a:rect l="l" t="t" r="r" b="b"/>
              <a:pathLst>
                <a:path w="136525" h="76200">
                  <a:moveTo>
                    <a:pt x="0" y="76200"/>
                  </a:moveTo>
                  <a:lnTo>
                    <a:pt x="136525" y="76200"/>
                  </a:lnTo>
                  <a:lnTo>
                    <a:pt x="136525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6"/>
            <p:cNvSpPr/>
            <p:nvPr/>
          </p:nvSpPr>
          <p:spPr>
            <a:xfrm>
              <a:off x="7866591" y="5059273"/>
              <a:ext cx="172720" cy="36830"/>
            </a:xfrm>
            <a:custGeom>
              <a:avLst/>
              <a:gdLst/>
              <a:ahLst/>
              <a:cxnLst/>
              <a:rect l="l" t="t" r="r" b="b"/>
              <a:pathLst>
                <a:path w="172720" h="36829">
                  <a:moveTo>
                    <a:pt x="172110" y="0"/>
                  </a:moveTo>
                  <a:lnTo>
                    <a:pt x="0" y="36690"/>
                  </a:lnTo>
                </a:path>
              </a:pathLst>
            </a:custGeom>
            <a:ln w="762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7"/>
            <p:cNvSpPr/>
            <p:nvPr/>
          </p:nvSpPr>
          <p:spPr>
            <a:xfrm>
              <a:off x="8298719" y="4478337"/>
              <a:ext cx="274955" cy="412750"/>
            </a:xfrm>
            <a:custGeom>
              <a:avLst/>
              <a:gdLst/>
              <a:ahLst/>
              <a:cxnLst/>
              <a:rect l="l" t="t" r="r" b="b"/>
              <a:pathLst>
                <a:path w="274954" h="412750">
                  <a:moveTo>
                    <a:pt x="274637" y="0"/>
                  </a:moveTo>
                  <a:lnTo>
                    <a:pt x="0" y="41275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8"/>
            <p:cNvSpPr/>
            <p:nvPr/>
          </p:nvSpPr>
          <p:spPr>
            <a:xfrm>
              <a:off x="7955824" y="4883062"/>
              <a:ext cx="360680" cy="84455"/>
            </a:xfrm>
            <a:custGeom>
              <a:avLst/>
              <a:gdLst/>
              <a:ahLst/>
              <a:cxnLst/>
              <a:rect l="l" t="t" r="r" b="b"/>
              <a:pathLst>
                <a:path w="360679" h="84454">
                  <a:moveTo>
                    <a:pt x="360349" y="0"/>
                  </a:moveTo>
                  <a:lnTo>
                    <a:pt x="0" y="84315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9"/>
            <p:cNvSpPr/>
            <p:nvPr/>
          </p:nvSpPr>
          <p:spPr>
            <a:xfrm>
              <a:off x="7931036" y="4929065"/>
              <a:ext cx="99060" cy="65405"/>
            </a:xfrm>
            <a:custGeom>
              <a:avLst/>
              <a:gdLst/>
              <a:ahLst/>
              <a:cxnLst/>
              <a:rect l="l" t="t" r="r" b="b"/>
              <a:pathLst>
                <a:path w="99059" h="65404">
                  <a:moveTo>
                    <a:pt x="63911" y="0"/>
                  </a:moveTo>
                  <a:lnTo>
                    <a:pt x="25460" y="6102"/>
                  </a:lnTo>
                  <a:lnTo>
                    <a:pt x="0" y="40505"/>
                  </a:lnTo>
                  <a:lnTo>
                    <a:pt x="5868" y="52400"/>
                  </a:lnTo>
                  <a:lnTo>
                    <a:pt x="18075" y="60934"/>
                  </a:lnTo>
                  <a:lnTo>
                    <a:pt x="34868" y="65328"/>
                  </a:lnTo>
                  <a:lnTo>
                    <a:pt x="54495" y="64800"/>
                  </a:lnTo>
                  <a:lnTo>
                    <a:pt x="73314" y="59223"/>
                  </a:lnTo>
                  <a:lnTo>
                    <a:pt x="87920" y="49844"/>
                  </a:lnTo>
                  <a:lnTo>
                    <a:pt x="96884" y="37948"/>
                  </a:lnTo>
                  <a:lnTo>
                    <a:pt x="98780" y="24820"/>
                  </a:lnTo>
                  <a:lnTo>
                    <a:pt x="92912" y="12930"/>
                  </a:lnTo>
                  <a:lnTo>
                    <a:pt x="80705" y="4396"/>
                  </a:lnTo>
                  <a:lnTo>
                    <a:pt x="6391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70"/>
            <p:cNvSpPr/>
            <p:nvPr/>
          </p:nvSpPr>
          <p:spPr>
            <a:xfrm>
              <a:off x="7931036" y="4929065"/>
              <a:ext cx="99060" cy="65405"/>
            </a:xfrm>
            <a:custGeom>
              <a:avLst/>
              <a:gdLst/>
              <a:ahLst/>
              <a:cxnLst/>
              <a:rect l="l" t="t" r="r" b="b"/>
              <a:pathLst>
                <a:path w="99059" h="65404">
                  <a:moveTo>
                    <a:pt x="0" y="40505"/>
                  </a:moveTo>
                  <a:lnTo>
                    <a:pt x="5868" y="52400"/>
                  </a:lnTo>
                  <a:lnTo>
                    <a:pt x="18075" y="60934"/>
                  </a:lnTo>
                  <a:lnTo>
                    <a:pt x="34868" y="65328"/>
                  </a:lnTo>
                  <a:lnTo>
                    <a:pt x="54495" y="64800"/>
                  </a:lnTo>
                  <a:lnTo>
                    <a:pt x="73314" y="59223"/>
                  </a:lnTo>
                  <a:lnTo>
                    <a:pt x="87920" y="49844"/>
                  </a:lnTo>
                  <a:lnTo>
                    <a:pt x="96884" y="37948"/>
                  </a:lnTo>
                  <a:lnTo>
                    <a:pt x="98780" y="24820"/>
                  </a:lnTo>
                  <a:lnTo>
                    <a:pt x="92912" y="12930"/>
                  </a:lnTo>
                  <a:lnTo>
                    <a:pt x="80705" y="4396"/>
                  </a:lnTo>
                  <a:lnTo>
                    <a:pt x="63911" y="0"/>
                  </a:lnTo>
                  <a:lnTo>
                    <a:pt x="44284" y="525"/>
                  </a:lnTo>
                  <a:lnTo>
                    <a:pt x="25460" y="6102"/>
                  </a:lnTo>
                  <a:lnTo>
                    <a:pt x="10855" y="15481"/>
                  </a:lnTo>
                  <a:lnTo>
                    <a:pt x="1893" y="27377"/>
                  </a:lnTo>
                  <a:lnTo>
                    <a:pt x="0" y="40505"/>
                  </a:lnTo>
                  <a:close/>
                </a:path>
              </a:pathLst>
            </a:custGeom>
            <a:ln w="127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71"/>
            <p:cNvSpPr/>
            <p:nvPr/>
          </p:nvSpPr>
          <p:spPr>
            <a:xfrm>
              <a:off x="8314775" y="4946605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70" y="0"/>
                  </a:moveTo>
                  <a:lnTo>
                    <a:pt x="27951" y="3597"/>
                  </a:lnTo>
                  <a:lnTo>
                    <a:pt x="13403" y="13408"/>
                  </a:lnTo>
                  <a:lnTo>
                    <a:pt x="3595" y="27957"/>
                  </a:lnTo>
                  <a:lnTo>
                    <a:pt x="0" y="45770"/>
                  </a:lnTo>
                  <a:lnTo>
                    <a:pt x="3595" y="63584"/>
                  </a:lnTo>
                  <a:lnTo>
                    <a:pt x="13403" y="78133"/>
                  </a:lnTo>
                  <a:lnTo>
                    <a:pt x="27951" y="87943"/>
                  </a:lnTo>
                  <a:lnTo>
                    <a:pt x="45770" y="91541"/>
                  </a:lnTo>
                  <a:lnTo>
                    <a:pt x="63582" y="87943"/>
                  </a:lnTo>
                  <a:lnTo>
                    <a:pt x="78127" y="78133"/>
                  </a:lnTo>
                  <a:lnTo>
                    <a:pt x="87933" y="63584"/>
                  </a:lnTo>
                  <a:lnTo>
                    <a:pt x="91528" y="45770"/>
                  </a:lnTo>
                  <a:lnTo>
                    <a:pt x="87933" y="27957"/>
                  </a:lnTo>
                  <a:lnTo>
                    <a:pt x="78127" y="13408"/>
                  </a:lnTo>
                  <a:lnTo>
                    <a:pt x="63582" y="3597"/>
                  </a:lnTo>
                  <a:lnTo>
                    <a:pt x="4577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2"/>
            <p:cNvSpPr/>
            <p:nvPr/>
          </p:nvSpPr>
          <p:spPr>
            <a:xfrm>
              <a:off x="8314775" y="4946605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770"/>
                  </a:moveTo>
                  <a:lnTo>
                    <a:pt x="3595" y="63584"/>
                  </a:lnTo>
                  <a:lnTo>
                    <a:pt x="13403" y="78133"/>
                  </a:lnTo>
                  <a:lnTo>
                    <a:pt x="27951" y="87943"/>
                  </a:lnTo>
                  <a:lnTo>
                    <a:pt x="45770" y="91541"/>
                  </a:lnTo>
                  <a:lnTo>
                    <a:pt x="63582" y="87943"/>
                  </a:lnTo>
                  <a:lnTo>
                    <a:pt x="78127" y="78133"/>
                  </a:lnTo>
                  <a:lnTo>
                    <a:pt x="87933" y="63584"/>
                  </a:lnTo>
                  <a:lnTo>
                    <a:pt x="91528" y="45770"/>
                  </a:lnTo>
                  <a:lnTo>
                    <a:pt x="87933" y="27957"/>
                  </a:lnTo>
                  <a:lnTo>
                    <a:pt x="78127" y="13408"/>
                  </a:lnTo>
                  <a:lnTo>
                    <a:pt x="63582" y="3597"/>
                  </a:lnTo>
                  <a:lnTo>
                    <a:pt x="45770" y="0"/>
                  </a:lnTo>
                  <a:lnTo>
                    <a:pt x="27951" y="3597"/>
                  </a:lnTo>
                  <a:lnTo>
                    <a:pt x="13403" y="13408"/>
                  </a:lnTo>
                  <a:lnTo>
                    <a:pt x="3595" y="27957"/>
                  </a:lnTo>
                  <a:lnTo>
                    <a:pt x="0" y="45770"/>
                  </a:lnTo>
                  <a:close/>
                </a:path>
              </a:pathLst>
            </a:custGeom>
            <a:ln w="15875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3"/>
            <p:cNvSpPr/>
            <p:nvPr/>
          </p:nvSpPr>
          <p:spPr>
            <a:xfrm>
              <a:off x="8094116" y="4903081"/>
              <a:ext cx="118745" cy="31750"/>
            </a:xfrm>
            <a:custGeom>
              <a:avLst/>
              <a:gdLst/>
              <a:ahLst/>
              <a:cxnLst/>
              <a:rect l="l" t="t" r="r" b="b"/>
              <a:pathLst>
                <a:path w="118745" h="31750">
                  <a:moveTo>
                    <a:pt x="118694" y="0"/>
                  </a:moveTo>
                  <a:lnTo>
                    <a:pt x="0" y="31572"/>
                  </a:lnTo>
                </a:path>
              </a:pathLst>
            </a:custGeom>
            <a:ln w="762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4"/>
            <p:cNvSpPr/>
            <p:nvPr/>
          </p:nvSpPr>
          <p:spPr>
            <a:xfrm>
              <a:off x="8083297" y="1805595"/>
              <a:ext cx="129539" cy="53340"/>
            </a:xfrm>
            <a:custGeom>
              <a:avLst/>
              <a:gdLst/>
              <a:ahLst/>
              <a:cxnLst/>
              <a:rect l="l" t="t" r="r" b="b"/>
              <a:pathLst>
                <a:path w="129540" h="53339">
                  <a:moveTo>
                    <a:pt x="0" y="0"/>
                  </a:moveTo>
                  <a:lnTo>
                    <a:pt x="129095" y="52755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5"/>
            <p:cNvSpPr txBox="1"/>
            <p:nvPr/>
          </p:nvSpPr>
          <p:spPr>
            <a:xfrm>
              <a:off x="7648419" y="2502118"/>
              <a:ext cx="933450" cy="17183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47955" marR="140970" algn="ctr">
                <a:lnSpc>
                  <a:spcPts val="1920"/>
                </a:lnSpc>
              </a:pPr>
              <a:r>
                <a:rPr sz="2000" b="1" spc="-5" dirty="0">
                  <a:latin typeface="Arial Narrow"/>
                  <a:cs typeface="Arial Narrow"/>
                </a:rPr>
                <a:t>All  high-Z  FW</a:t>
              </a:r>
              <a:r>
                <a:rPr sz="2000" b="1" spc="-95" dirty="0">
                  <a:latin typeface="Arial Narrow"/>
                  <a:cs typeface="Arial Narrow"/>
                </a:rPr>
                <a:t> </a:t>
              </a:r>
              <a:r>
                <a:rPr sz="2000" b="1" spc="-5" dirty="0">
                  <a:latin typeface="Arial Narrow"/>
                  <a:cs typeface="Arial Narrow"/>
                </a:rPr>
                <a:t>+</a:t>
              </a:r>
              <a:endParaRPr sz="2000">
                <a:latin typeface="Arial Narrow"/>
                <a:cs typeface="Arial Narrow"/>
              </a:endParaRPr>
            </a:p>
            <a:p>
              <a:pPr algn="ctr">
                <a:lnSpc>
                  <a:spcPts val="1695"/>
                </a:lnSpc>
              </a:pPr>
              <a:r>
                <a:rPr sz="2000" b="1" spc="-5" dirty="0">
                  <a:latin typeface="Arial Narrow"/>
                  <a:cs typeface="Arial Narrow"/>
                </a:rPr>
                <a:t>divertors</a:t>
              </a:r>
              <a:endParaRPr sz="2000">
                <a:latin typeface="Arial Narrow"/>
                <a:cs typeface="Arial Narrow"/>
              </a:endParaRPr>
            </a:p>
            <a:p>
              <a:pPr marL="12700" marR="5080" algn="ctr">
                <a:lnSpc>
                  <a:spcPts val="1920"/>
                </a:lnSpc>
                <a:spcBef>
                  <a:spcPts val="225"/>
                </a:spcBef>
              </a:pPr>
              <a:r>
                <a:rPr sz="2000" b="1" spc="-5" dirty="0">
                  <a:latin typeface="Arial Narrow"/>
                  <a:cs typeface="Arial Narrow"/>
                </a:rPr>
                <a:t>+</a:t>
              </a:r>
              <a:r>
                <a:rPr sz="2000" b="1" spc="-85" dirty="0">
                  <a:latin typeface="Arial Narrow"/>
                  <a:cs typeface="Arial Narrow"/>
                </a:rPr>
                <a:t> </a:t>
              </a:r>
              <a:r>
                <a:rPr sz="2000" b="1" spc="-5" dirty="0">
                  <a:latin typeface="Arial Narrow"/>
                  <a:cs typeface="Arial Narrow"/>
                </a:rPr>
                <a:t>flowing  LLD</a:t>
              </a:r>
              <a:endParaRPr sz="2000">
                <a:latin typeface="Arial Narrow"/>
                <a:cs typeface="Arial Narrow"/>
              </a:endParaRPr>
            </a:p>
            <a:p>
              <a:pPr algn="ctr">
                <a:lnSpc>
                  <a:spcPts val="1935"/>
                </a:lnSpc>
              </a:pPr>
              <a:r>
                <a:rPr sz="2000" b="1" spc="-5" dirty="0">
                  <a:latin typeface="Arial Narrow"/>
                  <a:cs typeface="Arial Narrow"/>
                </a:rPr>
                <a:t>module</a:t>
              </a:r>
              <a:endParaRPr sz="2000">
                <a:latin typeface="Arial Narrow"/>
                <a:cs typeface="Arial Narrow"/>
              </a:endParaRPr>
            </a:p>
          </p:txBody>
        </p:sp>
        <p:sp>
          <p:nvSpPr>
            <p:cNvPr id="174" name="object 176"/>
            <p:cNvSpPr txBox="1"/>
            <p:nvPr/>
          </p:nvSpPr>
          <p:spPr>
            <a:xfrm>
              <a:off x="8003664" y="1422968"/>
              <a:ext cx="789305" cy="3136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-10" dirty="0">
                  <a:solidFill>
                    <a:srgbClr val="FF0000"/>
                  </a:solidFill>
                  <a:latin typeface="Arial Narrow"/>
                  <a:cs typeface="Arial Narrow"/>
                </a:rPr>
                <a:t>2022-23</a:t>
              </a:r>
              <a:endParaRPr sz="2000" b="1" dirty="0">
                <a:latin typeface="Arial Narrow"/>
                <a:cs typeface="Arial Narrow"/>
              </a:endParaRPr>
            </a:p>
          </p:txBody>
        </p:sp>
        <p:sp>
          <p:nvSpPr>
            <p:cNvPr id="175" name="object 177"/>
            <p:cNvSpPr/>
            <p:nvPr/>
          </p:nvSpPr>
          <p:spPr>
            <a:xfrm>
              <a:off x="7575048" y="2367898"/>
              <a:ext cx="0" cy="2113915"/>
            </a:xfrm>
            <a:custGeom>
              <a:avLst/>
              <a:gdLst/>
              <a:ahLst/>
              <a:cxnLst/>
              <a:rect l="l" t="t" r="r" b="b"/>
              <a:pathLst>
                <a:path h="2113915">
                  <a:moveTo>
                    <a:pt x="0" y="211363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8"/>
            <p:cNvSpPr/>
            <p:nvPr/>
          </p:nvSpPr>
          <p:spPr>
            <a:xfrm>
              <a:off x="7578605" y="4481534"/>
              <a:ext cx="118110" cy="257175"/>
            </a:xfrm>
            <a:custGeom>
              <a:avLst/>
              <a:gdLst/>
              <a:ahLst/>
              <a:cxnLst/>
              <a:rect l="l" t="t" r="r" b="b"/>
              <a:pathLst>
                <a:path w="118109" h="257175">
                  <a:moveTo>
                    <a:pt x="0" y="0"/>
                  </a:moveTo>
                  <a:lnTo>
                    <a:pt x="117640" y="257086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9"/>
            <p:cNvSpPr/>
            <p:nvPr/>
          </p:nvSpPr>
          <p:spPr>
            <a:xfrm>
              <a:off x="7575048" y="2094458"/>
              <a:ext cx="118110" cy="262890"/>
            </a:xfrm>
            <a:custGeom>
              <a:avLst/>
              <a:gdLst/>
              <a:ahLst/>
              <a:cxnLst/>
              <a:rect l="l" t="t" r="r" b="b"/>
              <a:pathLst>
                <a:path w="118109" h="262889">
                  <a:moveTo>
                    <a:pt x="0" y="262547"/>
                  </a:moveTo>
                  <a:lnTo>
                    <a:pt x="11764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80"/>
            <p:cNvSpPr/>
            <p:nvPr/>
          </p:nvSpPr>
          <p:spPr>
            <a:xfrm>
              <a:off x="7690216" y="4738620"/>
              <a:ext cx="0" cy="321310"/>
            </a:xfrm>
            <a:custGeom>
              <a:avLst/>
              <a:gdLst/>
              <a:ahLst/>
              <a:cxnLst/>
              <a:rect l="l" t="t" r="r" b="b"/>
              <a:pathLst>
                <a:path h="321310">
                  <a:moveTo>
                    <a:pt x="0" y="0"/>
                  </a:moveTo>
                  <a:lnTo>
                    <a:pt x="0" y="320852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81"/>
            <p:cNvSpPr/>
            <p:nvPr/>
          </p:nvSpPr>
          <p:spPr>
            <a:xfrm>
              <a:off x="7690215" y="5053126"/>
              <a:ext cx="127000" cy="12700"/>
            </a:xfrm>
            <a:custGeom>
              <a:avLst/>
              <a:gdLst/>
              <a:ahLst/>
              <a:cxnLst/>
              <a:rect l="l" t="t" r="r" b="b"/>
              <a:pathLst>
                <a:path w="127000" h="12700">
                  <a:moveTo>
                    <a:pt x="0" y="12699"/>
                  </a:moveTo>
                  <a:lnTo>
                    <a:pt x="126555" y="12699"/>
                  </a:lnTo>
                  <a:lnTo>
                    <a:pt x="126555" y="0"/>
                  </a:lnTo>
                  <a:lnTo>
                    <a:pt x="0" y="0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2"/>
            <p:cNvSpPr/>
            <p:nvPr/>
          </p:nvSpPr>
          <p:spPr>
            <a:xfrm>
              <a:off x="7692697" y="1735291"/>
              <a:ext cx="131445" cy="0"/>
            </a:xfrm>
            <a:custGeom>
              <a:avLst/>
              <a:gdLst/>
              <a:ahLst/>
              <a:cxnLst/>
              <a:rect l="l" t="t" r="r" b="b"/>
              <a:pathLst>
                <a:path w="131445">
                  <a:moveTo>
                    <a:pt x="131216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3"/>
            <p:cNvSpPr/>
            <p:nvPr/>
          </p:nvSpPr>
          <p:spPr>
            <a:xfrm>
              <a:off x="7696251" y="1737639"/>
              <a:ext cx="0" cy="365125"/>
            </a:xfrm>
            <a:custGeom>
              <a:avLst/>
              <a:gdLst/>
              <a:ahLst/>
              <a:cxnLst/>
              <a:rect l="l" t="t" r="r" b="b"/>
              <a:pathLst>
                <a:path h="365125">
                  <a:moveTo>
                    <a:pt x="0" y="0"/>
                  </a:moveTo>
                  <a:lnTo>
                    <a:pt x="0" y="36484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4"/>
            <p:cNvSpPr/>
            <p:nvPr/>
          </p:nvSpPr>
          <p:spPr>
            <a:xfrm>
              <a:off x="7863644" y="5026047"/>
              <a:ext cx="170815" cy="35560"/>
            </a:xfrm>
            <a:custGeom>
              <a:avLst/>
              <a:gdLst/>
              <a:ahLst/>
              <a:cxnLst/>
              <a:rect l="l" t="t" r="r" b="b"/>
              <a:pathLst>
                <a:path w="170815" h="35560">
                  <a:moveTo>
                    <a:pt x="170522" y="0"/>
                  </a:moveTo>
                  <a:lnTo>
                    <a:pt x="0" y="35509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5"/>
            <p:cNvSpPr/>
            <p:nvPr/>
          </p:nvSpPr>
          <p:spPr>
            <a:xfrm>
              <a:off x="8550366" y="3967185"/>
              <a:ext cx="156845" cy="473075"/>
            </a:xfrm>
            <a:custGeom>
              <a:avLst/>
              <a:gdLst/>
              <a:ahLst/>
              <a:cxnLst/>
              <a:rect l="l" t="t" r="r" b="b"/>
              <a:pathLst>
                <a:path w="156845" h="473075">
                  <a:moveTo>
                    <a:pt x="156425" y="0"/>
                  </a:moveTo>
                  <a:lnTo>
                    <a:pt x="0" y="47307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6"/>
            <p:cNvSpPr/>
            <p:nvPr/>
          </p:nvSpPr>
          <p:spPr>
            <a:xfrm>
              <a:off x="8710293" y="3443310"/>
              <a:ext cx="74930" cy="468630"/>
            </a:xfrm>
            <a:custGeom>
              <a:avLst/>
              <a:gdLst/>
              <a:ahLst/>
              <a:cxnLst/>
              <a:rect l="l" t="t" r="r" b="b"/>
              <a:pathLst>
                <a:path w="74929" h="468629">
                  <a:moveTo>
                    <a:pt x="74929" y="0"/>
                  </a:moveTo>
                  <a:lnTo>
                    <a:pt x="0" y="468312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7"/>
            <p:cNvSpPr/>
            <p:nvPr/>
          </p:nvSpPr>
          <p:spPr>
            <a:xfrm>
              <a:off x="7866580" y="1754163"/>
              <a:ext cx="377190" cy="166370"/>
            </a:xfrm>
            <a:custGeom>
              <a:avLst/>
              <a:gdLst/>
              <a:ahLst/>
              <a:cxnLst/>
              <a:rect l="l" t="t" r="r" b="b"/>
              <a:pathLst>
                <a:path w="377190" h="166369">
                  <a:moveTo>
                    <a:pt x="377151" y="16590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8"/>
            <p:cNvSpPr/>
            <p:nvPr/>
          </p:nvSpPr>
          <p:spPr>
            <a:xfrm>
              <a:off x="8283812" y="1963637"/>
              <a:ext cx="259715" cy="394335"/>
            </a:xfrm>
            <a:custGeom>
              <a:avLst/>
              <a:gdLst/>
              <a:ahLst/>
              <a:cxnLst/>
              <a:rect l="l" t="t" r="r" b="b"/>
              <a:pathLst>
                <a:path w="259715" h="394335">
                  <a:moveTo>
                    <a:pt x="259702" y="394347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9"/>
            <p:cNvSpPr/>
            <p:nvPr/>
          </p:nvSpPr>
          <p:spPr>
            <a:xfrm>
              <a:off x="8543518" y="2372400"/>
              <a:ext cx="160655" cy="494030"/>
            </a:xfrm>
            <a:custGeom>
              <a:avLst/>
              <a:gdLst/>
              <a:ahLst/>
              <a:cxnLst/>
              <a:rect l="l" t="t" r="r" b="b"/>
              <a:pathLst>
                <a:path w="160654" h="494030">
                  <a:moveTo>
                    <a:pt x="160261" y="49344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90"/>
            <p:cNvSpPr/>
            <p:nvPr/>
          </p:nvSpPr>
          <p:spPr>
            <a:xfrm>
              <a:off x="8706788" y="2909684"/>
              <a:ext cx="78740" cy="473075"/>
            </a:xfrm>
            <a:custGeom>
              <a:avLst/>
              <a:gdLst/>
              <a:ahLst/>
              <a:cxnLst/>
              <a:rect l="l" t="t" r="r" b="b"/>
              <a:pathLst>
                <a:path w="78740" h="473075">
                  <a:moveTo>
                    <a:pt x="78435" y="472897"/>
                  </a:moveTo>
                  <a:lnTo>
                    <a:pt x="0" y="0"/>
                  </a:lnTo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91"/>
            <p:cNvSpPr/>
            <p:nvPr/>
          </p:nvSpPr>
          <p:spPr>
            <a:xfrm>
              <a:off x="8289582" y="4466158"/>
              <a:ext cx="260985" cy="389255"/>
            </a:xfrm>
            <a:custGeom>
              <a:avLst/>
              <a:gdLst/>
              <a:ahLst/>
              <a:cxnLst/>
              <a:rect l="l" t="t" r="r" b="b"/>
              <a:pathLst>
                <a:path w="260984" h="389254">
                  <a:moveTo>
                    <a:pt x="260781" y="0"/>
                  </a:moveTo>
                  <a:lnTo>
                    <a:pt x="0" y="38883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2"/>
            <p:cNvSpPr/>
            <p:nvPr/>
          </p:nvSpPr>
          <p:spPr>
            <a:xfrm>
              <a:off x="7939101" y="4854995"/>
              <a:ext cx="350520" cy="78740"/>
            </a:xfrm>
            <a:custGeom>
              <a:avLst/>
              <a:gdLst/>
              <a:ahLst/>
              <a:cxnLst/>
              <a:rect l="l" t="t" r="r" b="b"/>
              <a:pathLst>
                <a:path w="350520" h="78739">
                  <a:moveTo>
                    <a:pt x="350481" y="0"/>
                  </a:moveTo>
                  <a:lnTo>
                    <a:pt x="0" y="78574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3"/>
            <p:cNvSpPr/>
            <p:nvPr/>
          </p:nvSpPr>
          <p:spPr>
            <a:xfrm>
              <a:off x="7880351" y="5187633"/>
              <a:ext cx="60960" cy="274955"/>
            </a:xfrm>
            <a:custGeom>
              <a:avLst/>
              <a:gdLst/>
              <a:ahLst/>
              <a:cxnLst/>
              <a:rect l="l" t="t" r="r" b="b"/>
              <a:pathLst>
                <a:path w="60959" h="274954">
                  <a:moveTo>
                    <a:pt x="0" y="274955"/>
                  </a:moveTo>
                  <a:lnTo>
                    <a:pt x="60820" y="0"/>
                  </a:lnTo>
                </a:path>
              </a:pathLst>
            </a:custGeom>
            <a:ln w="28575">
              <a:solidFill>
                <a:srgbClr val="FF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4"/>
            <p:cNvSpPr/>
            <p:nvPr/>
          </p:nvSpPr>
          <p:spPr>
            <a:xfrm>
              <a:off x="7896230" y="5117874"/>
              <a:ext cx="83820" cy="93345"/>
            </a:xfrm>
            <a:custGeom>
              <a:avLst/>
              <a:gdLst/>
              <a:ahLst/>
              <a:cxnLst/>
              <a:rect l="l" t="t" r="r" b="b"/>
              <a:pathLst>
                <a:path w="83820" h="93345">
                  <a:moveTo>
                    <a:pt x="60363" y="0"/>
                  </a:moveTo>
                  <a:lnTo>
                    <a:pt x="0" y="74460"/>
                  </a:lnTo>
                  <a:lnTo>
                    <a:pt x="83705" y="92963"/>
                  </a:lnTo>
                  <a:lnTo>
                    <a:pt x="60363" y="0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5"/>
            <p:cNvSpPr txBox="1"/>
            <p:nvPr/>
          </p:nvSpPr>
          <p:spPr>
            <a:xfrm>
              <a:off x="7467600" y="5221098"/>
              <a:ext cx="1487805" cy="52705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168910" algn="ctr">
                <a:lnSpc>
                  <a:spcPts val="2155"/>
                </a:lnSpc>
              </a:pPr>
              <a:r>
                <a:rPr sz="1400" dirty="0">
                  <a:solidFill>
                    <a:srgbClr val="FF0000"/>
                  </a:solidFill>
                  <a:latin typeface="Arial"/>
                  <a:cs typeface="Arial"/>
                </a:rPr>
                <a:t>or</a:t>
              </a:r>
              <a:endParaRPr sz="1400" dirty="0">
                <a:latin typeface="Arial"/>
                <a:cs typeface="Arial"/>
              </a:endParaRPr>
            </a:p>
            <a:p>
              <a:pPr marL="12700">
                <a:lnSpc>
                  <a:spcPts val="1914"/>
                </a:lnSpc>
              </a:pPr>
              <a:r>
                <a:rPr sz="1600" b="1" dirty="0">
                  <a:solidFill>
                    <a:srgbClr val="FF0000"/>
                  </a:solidFill>
                  <a:latin typeface="Arial Narrow"/>
                  <a:cs typeface="Arial Narrow"/>
                </a:rPr>
                <a:t>Flowing Li</a:t>
              </a:r>
              <a:r>
                <a:rPr sz="1600" b="1" spc="-130" dirty="0">
                  <a:solidFill>
                    <a:srgbClr val="FF0000"/>
                  </a:solidFill>
                  <a:latin typeface="Arial Narrow"/>
                  <a:cs typeface="Arial Narrow"/>
                </a:rPr>
                <a:t> </a:t>
              </a:r>
              <a:r>
                <a:rPr sz="1600" b="1" dirty="0">
                  <a:solidFill>
                    <a:srgbClr val="FF0000"/>
                  </a:solidFill>
                  <a:latin typeface="Arial Narrow"/>
                  <a:cs typeface="Arial Narrow"/>
                </a:rPr>
                <a:t>module</a:t>
              </a:r>
              <a:endParaRPr sz="1600" dirty="0">
                <a:latin typeface="Arial Narrow"/>
                <a:cs typeface="Arial Narrow"/>
              </a:endParaRPr>
            </a:p>
          </p:txBody>
        </p:sp>
        <p:sp>
          <p:nvSpPr>
            <p:cNvPr id="194" name="object 196"/>
            <p:cNvSpPr txBox="1"/>
            <p:nvPr/>
          </p:nvSpPr>
          <p:spPr>
            <a:xfrm>
              <a:off x="4747291" y="5365051"/>
              <a:ext cx="915669" cy="2540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600" b="1" spc="-5" dirty="0">
                  <a:latin typeface="Arial Narrow"/>
                  <a:cs typeface="Arial Narrow"/>
                </a:rPr>
                <a:t>Cryo-pump</a:t>
              </a:r>
              <a:endParaRPr sz="1600">
                <a:latin typeface="Arial Narrow"/>
                <a:cs typeface="Arial Narrow"/>
              </a:endParaRPr>
            </a:p>
          </p:txBody>
        </p:sp>
        <p:sp>
          <p:nvSpPr>
            <p:cNvPr id="195" name="object 197"/>
            <p:cNvSpPr/>
            <p:nvPr/>
          </p:nvSpPr>
          <p:spPr>
            <a:xfrm>
              <a:off x="351241" y="3295540"/>
              <a:ext cx="0" cy="1144905"/>
            </a:xfrm>
            <a:custGeom>
              <a:avLst/>
              <a:gdLst/>
              <a:ahLst/>
              <a:cxnLst/>
              <a:rect l="l" t="t" r="r" b="b"/>
              <a:pathLst>
                <a:path h="1144904">
                  <a:moveTo>
                    <a:pt x="0" y="0"/>
                  </a:moveTo>
                  <a:lnTo>
                    <a:pt x="0" y="1144714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8"/>
            <p:cNvSpPr/>
            <p:nvPr/>
          </p:nvSpPr>
          <p:spPr>
            <a:xfrm>
              <a:off x="351241" y="4437062"/>
              <a:ext cx="115570" cy="267335"/>
            </a:xfrm>
            <a:custGeom>
              <a:avLst/>
              <a:gdLst/>
              <a:ahLst/>
              <a:cxnLst/>
              <a:rect l="l" t="t" r="r" b="b"/>
              <a:pathLst>
                <a:path w="115570" h="267335">
                  <a:moveTo>
                    <a:pt x="0" y="0"/>
                  </a:moveTo>
                  <a:lnTo>
                    <a:pt x="115011" y="267182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9"/>
            <p:cNvSpPr/>
            <p:nvPr/>
          </p:nvSpPr>
          <p:spPr>
            <a:xfrm>
              <a:off x="465329" y="5061553"/>
              <a:ext cx="127000" cy="0"/>
            </a:xfrm>
            <a:custGeom>
              <a:avLst/>
              <a:gdLst/>
              <a:ahLst/>
              <a:cxnLst/>
              <a:rect l="l" t="t" r="r" b="b"/>
              <a:pathLst>
                <a:path w="127000">
                  <a:moveTo>
                    <a:pt x="126809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200"/>
            <p:cNvSpPr/>
            <p:nvPr/>
          </p:nvSpPr>
          <p:spPr>
            <a:xfrm>
              <a:off x="469620" y="4708598"/>
              <a:ext cx="0" cy="360045"/>
            </a:xfrm>
            <a:custGeom>
              <a:avLst/>
              <a:gdLst/>
              <a:ahLst/>
              <a:cxnLst/>
              <a:rect l="l" t="t" r="r" b="b"/>
              <a:pathLst>
                <a:path h="360045">
                  <a:moveTo>
                    <a:pt x="0" y="35984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201"/>
            <p:cNvSpPr/>
            <p:nvPr/>
          </p:nvSpPr>
          <p:spPr>
            <a:xfrm>
              <a:off x="1500466" y="3055942"/>
              <a:ext cx="46355" cy="306705"/>
            </a:xfrm>
            <a:custGeom>
              <a:avLst/>
              <a:gdLst/>
              <a:ahLst/>
              <a:cxnLst/>
              <a:rect l="l" t="t" r="r" b="b"/>
              <a:pathLst>
                <a:path w="46355" h="306704">
                  <a:moveTo>
                    <a:pt x="45758" y="306133"/>
                  </a:moveTo>
                  <a:lnTo>
                    <a:pt x="0" y="0"/>
                  </a:lnTo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2"/>
            <p:cNvSpPr/>
            <p:nvPr/>
          </p:nvSpPr>
          <p:spPr>
            <a:xfrm>
              <a:off x="660016" y="4869408"/>
              <a:ext cx="367665" cy="160655"/>
            </a:xfrm>
            <a:custGeom>
              <a:avLst/>
              <a:gdLst/>
              <a:ahLst/>
              <a:cxnLst/>
              <a:rect l="l" t="t" r="r" b="b"/>
              <a:pathLst>
                <a:path w="367665" h="160654">
                  <a:moveTo>
                    <a:pt x="367144" y="0"/>
                  </a:moveTo>
                  <a:lnTo>
                    <a:pt x="0" y="160616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3"/>
            <p:cNvSpPr/>
            <p:nvPr/>
          </p:nvSpPr>
          <p:spPr>
            <a:xfrm>
              <a:off x="1036642" y="4432300"/>
              <a:ext cx="278130" cy="419734"/>
            </a:xfrm>
            <a:custGeom>
              <a:avLst/>
              <a:gdLst/>
              <a:ahLst/>
              <a:cxnLst/>
              <a:rect l="l" t="t" r="r" b="b"/>
              <a:pathLst>
                <a:path w="278130" h="419735">
                  <a:moveTo>
                    <a:pt x="278041" y="0"/>
                  </a:moveTo>
                  <a:lnTo>
                    <a:pt x="0" y="419493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4"/>
            <p:cNvSpPr/>
            <p:nvPr/>
          </p:nvSpPr>
          <p:spPr>
            <a:xfrm>
              <a:off x="1314683" y="3938587"/>
              <a:ext cx="147955" cy="467995"/>
            </a:xfrm>
            <a:custGeom>
              <a:avLst/>
              <a:gdLst/>
              <a:ahLst/>
              <a:cxnLst/>
              <a:rect l="l" t="t" r="r" b="b"/>
              <a:pathLst>
                <a:path w="147955" h="467995">
                  <a:moveTo>
                    <a:pt x="147447" y="0"/>
                  </a:moveTo>
                  <a:lnTo>
                    <a:pt x="0" y="467499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5"/>
            <p:cNvSpPr/>
            <p:nvPr/>
          </p:nvSpPr>
          <p:spPr>
            <a:xfrm>
              <a:off x="1462125" y="3424716"/>
              <a:ext cx="84455" cy="471805"/>
            </a:xfrm>
            <a:custGeom>
              <a:avLst/>
              <a:gdLst/>
              <a:ahLst/>
              <a:cxnLst/>
              <a:rect l="l" t="t" r="r" b="b"/>
              <a:pathLst>
                <a:path w="84455" h="471804">
                  <a:moveTo>
                    <a:pt x="84099" y="0"/>
                  </a:moveTo>
                  <a:lnTo>
                    <a:pt x="0" y="471728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6"/>
            <p:cNvSpPr txBox="1"/>
            <p:nvPr/>
          </p:nvSpPr>
          <p:spPr>
            <a:xfrm>
              <a:off x="101073" y="5231443"/>
              <a:ext cx="1336040" cy="5975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86690" marR="178435" algn="ctr">
                <a:lnSpc>
                  <a:spcPts val="1540"/>
                </a:lnSpc>
              </a:pPr>
              <a:r>
                <a:rPr sz="1600" spc="-5" dirty="0">
                  <a:solidFill>
                    <a:srgbClr val="FF0000"/>
                  </a:solidFill>
                  <a:latin typeface="Arial Narrow"/>
                  <a:cs typeface="Arial Narrow"/>
                </a:rPr>
                <a:t>Downward</a:t>
              </a:r>
              <a:r>
                <a:rPr sz="1600" spc="-85" dirty="0">
                  <a:solidFill>
                    <a:srgbClr val="FF0000"/>
                  </a:solidFill>
                  <a:latin typeface="Arial Narrow"/>
                  <a:cs typeface="Arial Narrow"/>
                </a:rPr>
                <a:t> </a:t>
              </a:r>
              <a:r>
                <a:rPr sz="1600" dirty="0">
                  <a:solidFill>
                    <a:srgbClr val="FF0000"/>
                  </a:solidFill>
                  <a:latin typeface="Arial Narrow"/>
                  <a:cs typeface="Arial Narrow"/>
                </a:rPr>
                <a:t>Li  </a:t>
              </a:r>
              <a:r>
                <a:rPr sz="1600" spc="-5" dirty="0">
                  <a:solidFill>
                    <a:srgbClr val="FF0000"/>
                  </a:solidFill>
                  <a:latin typeface="Arial Narrow"/>
                  <a:cs typeface="Arial Narrow"/>
                </a:rPr>
                <a:t>evaporator</a:t>
              </a:r>
              <a:r>
                <a:rPr sz="1600" spc="-95" dirty="0">
                  <a:solidFill>
                    <a:srgbClr val="FF0000"/>
                  </a:solidFill>
                  <a:latin typeface="Arial Narrow"/>
                  <a:cs typeface="Arial Narrow"/>
                </a:rPr>
                <a:t> </a:t>
              </a:r>
              <a:r>
                <a:rPr sz="1600" dirty="0">
                  <a:solidFill>
                    <a:srgbClr val="FF0000"/>
                  </a:solidFill>
                  <a:latin typeface="Arial Narrow"/>
                  <a:cs typeface="Arial Narrow"/>
                </a:rPr>
                <a:t>+</a:t>
              </a:r>
              <a:endParaRPr sz="1600">
                <a:latin typeface="Arial Narrow"/>
                <a:cs typeface="Arial Narrow"/>
              </a:endParaRPr>
            </a:p>
            <a:p>
              <a:pPr algn="ctr">
                <a:lnSpc>
                  <a:spcPts val="1550"/>
                </a:lnSpc>
              </a:pPr>
              <a:r>
                <a:rPr sz="1600" dirty="0">
                  <a:solidFill>
                    <a:srgbClr val="FF0000"/>
                  </a:solidFill>
                  <a:latin typeface="Arial Narrow"/>
                  <a:cs typeface="Arial Narrow"/>
                </a:rPr>
                <a:t>Li </a:t>
              </a:r>
              <a:r>
                <a:rPr sz="1600" spc="-5" dirty="0">
                  <a:solidFill>
                    <a:srgbClr val="FF0000"/>
                  </a:solidFill>
                  <a:latin typeface="Arial Narrow"/>
                  <a:cs typeface="Arial Narrow"/>
                </a:rPr>
                <a:t>granule</a:t>
              </a:r>
              <a:r>
                <a:rPr sz="1600" spc="-90" dirty="0">
                  <a:solidFill>
                    <a:srgbClr val="FF0000"/>
                  </a:solidFill>
                  <a:latin typeface="Arial Narrow"/>
                  <a:cs typeface="Arial Narrow"/>
                </a:rPr>
                <a:t> </a:t>
              </a:r>
              <a:r>
                <a:rPr sz="1600" spc="-5" dirty="0">
                  <a:solidFill>
                    <a:srgbClr val="FF0000"/>
                  </a:solidFill>
                  <a:latin typeface="Arial Narrow"/>
                  <a:cs typeface="Arial Narrow"/>
                </a:rPr>
                <a:t>injector</a:t>
              </a:r>
              <a:endParaRPr sz="1600">
                <a:latin typeface="Arial Narrow"/>
                <a:cs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35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0" dirty="0" smtClean="0"/>
              <a:t>Research opportunities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03" y="1041991"/>
            <a:ext cx="8991600" cy="5475767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do Li and high-Z PFCs modify the edge region, and also the core performance?</a:t>
            </a:r>
          </a:p>
          <a:p>
            <a:pPr lvl="1"/>
            <a:r>
              <a:rPr lang="en-US" dirty="0"/>
              <a:t>NSTX-U will study “vapor shielding” regime to improve understanding of Li evaporation + radiation and impact on power exhaust / heat-flux mitigation / core </a:t>
            </a:r>
            <a:r>
              <a:rPr lang="en-US" dirty="0" smtClean="0"/>
              <a:t>performance</a:t>
            </a:r>
          </a:p>
          <a:p>
            <a:endParaRPr lang="en-US" dirty="0" smtClean="0"/>
          </a:p>
          <a:p>
            <a:r>
              <a:rPr lang="en-US" dirty="0" smtClean="0"/>
              <a:t>Are liquid metals / Li effective and practical for mitigating plasma power exhaust?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38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8927"/>
            <a:ext cx="9143999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>
              <a:lnSpc>
                <a:spcPct val="90000"/>
              </a:lnSpc>
            </a:pP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NSTX-U Mission </a:t>
            </a:r>
            <a:r>
              <a:rPr sz="3200" b="1" spc="-5" dirty="0" smtClean="0">
                <a:solidFill>
                  <a:srgbClr val="000000"/>
                </a:solidFill>
                <a:latin typeface="Arial"/>
                <a:cs typeface="Arial"/>
              </a:rPr>
              <a:t>Elements</a:t>
            </a:r>
            <a:r>
              <a:rPr lang="en-US" sz="3200" b="1" spc="-5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3200" b="1" spc="-5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sz="3200" b="1" spc="-5" dirty="0" smtClean="0">
                <a:solidFill>
                  <a:srgbClr val="FF0000"/>
                </a:solidFill>
                <a:latin typeface="Arial"/>
                <a:cs typeface="Arial"/>
              </a:rPr>
              <a:t>5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Highest Research</a:t>
            </a:r>
            <a:r>
              <a:rPr sz="3200" b="1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Priorities</a:t>
            </a:r>
          </a:p>
        </p:txBody>
      </p:sp>
      <p:sp>
        <p:nvSpPr>
          <p:cNvPr id="3" name="object 3"/>
          <p:cNvSpPr/>
          <p:nvPr/>
        </p:nvSpPr>
        <p:spPr>
          <a:xfrm>
            <a:off x="76200" y="1600200"/>
            <a:ext cx="8991600" cy="4419600"/>
          </a:xfrm>
          <a:custGeom>
            <a:avLst/>
            <a:gdLst/>
            <a:ahLst/>
            <a:cxnLst/>
            <a:rect l="l" t="t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200" y="1600200"/>
            <a:ext cx="8991600" cy="4419600"/>
          </a:xfrm>
          <a:custGeom>
            <a:avLst/>
            <a:gdLst/>
            <a:ahLst/>
            <a:cxnLst/>
            <a:rect l="l" t="t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3500" y="1637785"/>
            <a:ext cx="9004300" cy="42319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0188" marR="831850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Explore unique ST parameter regimes to </a:t>
            </a:r>
            <a:r>
              <a:rPr sz="2800" spc="-5" dirty="0" smtClean="0">
                <a:solidFill>
                  <a:schemeClr val="bg1">
                    <a:lumMod val="85000"/>
                  </a:schemeClr>
                </a:solidFill>
                <a:cs typeface="Arial Narrow"/>
              </a:rPr>
              <a:t>advance</a:t>
            </a:r>
            <a:r>
              <a:rPr lang="en-US" sz="2800" spc="-5" dirty="0" smtClean="0">
                <a:solidFill>
                  <a:schemeClr val="bg1">
                    <a:lumMod val="85000"/>
                  </a:schemeClr>
                </a:solidFill>
                <a:cs typeface="Arial Narrow"/>
              </a:rPr>
              <a:t> </a:t>
            </a:r>
            <a:r>
              <a:rPr sz="2800" spc="-5" dirty="0" smtClean="0">
                <a:solidFill>
                  <a:schemeClr val="bg1">
                    <a:lumMod val="85000"/>
                  </a:schemeClr>
                </a:solidFill>
                <a:cs typeface="Arial Narrow"/>
              </a:rPr>
              <a:t>predictive  </a:t>
            </a: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capability </a:t>
            </a:r>
            <a:r>
              <a:rPr sz="2800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- </a:t>
            </a: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for ITER </a:t>
            </a:r>
            <a:r>
              <a:rPr sz="2800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and</a:t>
            </a:r>
            <a:r>
              <a:rPr sz="2800" spc="-50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 </a:t>
            </a: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beyond</a:t>
            </a:r>
            <a:endParaRPr sz="2800" dirty="0">
              <a:solidFill>
                <a:schemeClr val="bg1">
                  <a:lumMod val="85000"/>
                </a:schemeClr>
              </a:solidFill>
              <a:cs typeface="Arial Narrow"/>
            </a:endParaRPr>
          </a:p>
          <a:p>
            <a:pPr marL="469900" lvl="1" indent="-228600">
              <a:spcBef>
                <a:spcPts val="484"/>
              </a:spcBef>
              <a:buFontTx/>
              <a:buAutoNum type="arabicPeriod"/>
              <a:tabLst>
                <a:tab pos="469900" algn="l"/>
              </a:tabLst>
            </a:pP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Understand energy confinement at high normalized </a:t>
            </a:r>
            <a:r>
              <a:rPr sz="2000" spc="-5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pressure</a:t>
            </a:r>
            <a:r>
              <a:rPr lang="en-US" sz="2000" spc="-5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000" spc="-5" dirty="0">
                <a:solidFill>
                  <a:schemeClr val="bg1">
                    <a:lumMod val="85000"/>
                  </a:schemeClr>
                </a:solidFill>
                <a:cs typeface="Arial"/>
              </a:rPr>
              <a:t>(high </a:t>
            </a:r>
            <a:r>
              <a:rPr lang="en-US" sz="2000" spc="-5" dirty="0">
                <a:solidFill>
                  <a:schemeClr val="bg1">
                    <a:lumMod val="85000"/>
                  </a:schemeClr>
                </a:solidFill>
                <a:latin typeface="Symbol" panose="05050102010706020507" pitchFamily="18" charset="2"/>
                <a:cs typeface="Arial"/>
              </a:rPr>
              <a:t>b</a:t>
            </a:r>
            <a:r>
              <a:rPr lang="en-US" sz="2000" spc="-5" dirty="0" smtClean="0">
                <a:solidFill>
                  <a:schemeClr val="bg1">
                    <a:lumMod val="85000"/>
                  </a:schemeClr>
                </a:solidFill>
                <a:cs typeface="Arial"/>
              </a:rPr>
              <a:t>)</a:t>
            </a:r>
            <a:endParaRPr sz="2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</a:tabLst>
            </a:pP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Study energetic particle physics prototypical of burning</a:t>
            </a:r>
            <a:r>
              <a:rPr sz="2000" spc="2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plasmas</a:t>
            </a:r>
            <a:endParaRPr sz="2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Arial"/>
              <a:buAutoNum type="arabicPeriod"/>
            </a:pPr>
            <a:endParaRPr sz="1950" dirty="0">
              <a:solidFill>
                <a:schemeClr val="bg1">
                  <a:lumMod val="85000"/>
                </a:schemeClr>
              </a:solidFill>
              <a:latin typeface="Times New Roman"/>
              <a:cs typeface="Times New Roman"/>
            </a:endParaRPr>
          </a:p>
          <a:p>
            <a:pPr marL="230188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Develop solutions for PMI</a:t>
            </a:r>
            <a:r>
              <a:rPr sz="2800" spc="-50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 </a:t>
            </a:r>
            <a:r>
              <a:rPr sz="2800" spc="-5" dirty="0">
                <a:solidFill>
                  <a:schemeClr val="bg1">
                    <a:lumMod val="85000"/>
                  </a:schemeClr>
                </a:solidFill>
                <a:cs typeface="Arial Narrow"/>
              </a:rPr>
              <a:t>challenge</a:t>
            </a:r>
            <a:endParaRPr sz="2800" dirty="0">
              <a:solidFill>
                <a:schemeClr val="bg1">
                  <a:lumMod val="85000"/>
                </a:schemeClr>
              </a:solidFill>
              <a:cs typeface="Arial Narrow"/>
            </a:endParaRPr>
          </a:p>
          <a:p>
            <a:pPr marL="243840" marR="5080">
              <a:lnSpc>
                <a:spcPct val="120000"/>
              </a:lnSpc>
              <a:spcBef>
                <a:spcPts val="5"/>
              </a:spcBef>
            </a:pPr>
            <a:r>
              <a:rPr sz="2000" spc="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3.Dissipate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high edge heat loads using expanded magnetic fields + radiation  </a:t>
            </a:r>
            <a:r>
              <a:rPr sz="2000" spc="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4.Compare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performance of solid vs. liquid metal plasma facing</a:t>
            </a:r>
            <a:r>
              <a:rPr sz="2000" spc="3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components</a:t>
            </a:r>
            <a:endParaRPr sz="2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00" dirty="0">
              <a:latin typeface="Times New Roman"/>
              <a:cs typeface="Times New Roman"/>
            </a:endParaRPr>
          </a:p>
          <a:p>
            <a:pPr marL="230188" indent="-1746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4475" algn="l"/>
              </a:tabLst>
            </a:pPr>
            <a:r>
              <a:rPr sz="2800" spc="-5" dirty="0">
                <a:cs typeface="Arial Narrow"/>
              </a:rPr>
              <a:t>Advance ST as possible FNSF </a:t>
            </a:r>
            <a:r>
              <a:rPr sz="2800" dirty="0">
                <a:cs typeface="Arial Narrow"/>
              </a:rPr>
              <a:t>/</a:t>
            </a:r>
            <a:r>
              <a:rPr sz="2800" spc="-35" dirty="0">
                <a:cs typeface="Arial Narrow"/>
              </a:rPr>
              <a:t> </a:t>
            </a:r>
            <a:r>
              <a:rPr lang="en-US" sz="2800" spc="-5" dirty="0" smtClean="0">
                <a:cs typeface="Arial Narrow"/>
              </a:rPr>
              <a:t>Pilot Plant</a:t>
            </a:r>
            <a:endParaRPr sz="2800" dirty="0">
              <a:cs typeface="Arial Narrow"/>
            </a:endParaRPr>
          </a:p>
          <a:p>
            <a:pPr marL="243840">
              <a:lnSpc>
                <a:spcPct val="100000"/>
              </a:lnSpc>
              <a:spcBef>
                <a:spcPts val="484"/>
              </a:spcBef>
            </a:pPr>
            <a:r>
              <a:rPr sz="2000" spc="10" dirty="0">
                <a:solidFill>
                  <a:srgbClr val="FF0000"/>
                </a:solidFill>
                <a:latin typeface="Arial"/>
                <a:cs typeface="Arial"/>
              </a:rPr>
              <a:t>5.Form 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and sustain plasma current without transformer for steady-state</a:t>
            </a:r>
            <a:r>
              <a:rPr sz="20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ST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755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spc="-5" dirty="0"/>
              <a:t>Steady-state operation</a:t>
            </a:r>
            <a:r>
              <a:rPr lang="en-US" sz="3200" spc="-65" dirty="0"/>
              <a:t> </a:t>
            </a:r>
            <a:r>
              <a:rPr lang="en-US" sz="3200" spc="-10" dirty="0" smtClean="0"/>
              <a:t>required </a:t>
            </a:r>
            <a:br>
              <a:rPr lang="en-US" sz="3200" spc="-10" dirty="0" smtClean="0"/>
            </a:br>
            <a:r>
              <a:rPr lang="en-US" sz="3200" spc="-5" dirty="0" smtClean="0"/>
              <a:t>for </a:t>
            </a:r>
            <a:r>
              <a:rPr lang="en-US" sz="3200" spc="-55" dirty="0"/>
              <a:t>ST/AT </a:t>
            </a:r>
            <a:r>
              <a:rPr lang="en-US" sz="3200" spc="-5" dirty="0"/>
              <a:t>FNSF or Pilot</a:t>
            </a:r>
            <a:r>
              <a:rPr lang="en-US" sz="3200" spc="-60" dirty="0"/>
              <a:t> </a:t>
            </a:r>
            <a:r>
              <a:rPr lang="en-US" sz="3200" spc="-5" dirty="0"/>
              <a:t>Plant</a:t>
            </a:r>
            <a:endParaRPr lang="en-US" sz="2800" dirty="0">
              <a:solidFill>
                <a:srgbClr val="C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34008" y="1143000"/>
            <a:ext cx="7295592" cy="4724400"/>
            <a:chOff x="934008" y="964461"/>
            <a:chExt cx="7295592" cy="4724400"/>
          </a:xfrm>
        </p:grpSpPr>
        <p:pic>
          <p:nvPicPr>
            <p:cNvPr id="16" name="Picture 15" descr="HighNI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8411" y="1143000"/>
              <a:ext cx="5524500" cy="437608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  <a:effectLst/>
          </p:spPr>
        </p:pic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934008" y="964461"/>
              <a:ext cx="7294144" cy="89511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81994" tIns="45720" rIns="81994" bIns="4572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400" spc="-5" dirty="0">
                  <a:cs typeface="Arial"/>
                </a:rPr>
                <a:t>NSTX achieved 70% “transformer-less” current</a:t>
              </a:r>
              <a:r>
                <a:rPr lang="en-US" sz="2400" spc="45" dirty="0">
                  <a:cs typeface="Arial"/>
                </a:rPr>
                <a:t> </a:t>
              </a:r>
              <a:r>
                <a:rPr lang="en-US" sz="2400" spc="-5" dirty="0">
                  <a:cs typeface="Arial"/>
                </a:rPr>
                <a:t>drive</a:t>
              </a:r>
              <a:endParaRPr lang="en-US" sz="2400" dirty="0">
                <a:cs typeface="Arial"/>
              </a:endParaRPr>
            </a:p>
            <a:p>
              <a:pPr algn="ctr">
                <a:lnSpc>
                  <a:spcPct val="100000"/>
                </a:lnSpc>
                <a:spcBef>
                  <a:spcPts val="475"/>
                </a:spcBef>
              </a:pPr>
              <a:r>
                <a:rPr lang="en-US" sz="2400" b="1" spc="-5" dirty="0">
                  <a:cs typeface="Arial"/>
                </a:rPr>
                <a:t>NSTX-U </a:t>
              </a:r>
              <a:r>
                <a:rPr lang="en-US" sz="2400" b="1" spc="-5" dirty="0" smtClean="0">
                  <a:cs typeface="Arial"/>
                </a:rPr>
                <a:t>designed to achieve 100% (TRANSP):</a:t>
              </a:r>
              <a:endParaRPr lang="en-US" sz="2400" b="1" dirty="0">
                <a:cs typeface="Arial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13661" y="1885890"/>
              <a:ext cx="381000" cy="352425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+mn-lt"/>
              </a:endParaRPr>
            </a:p>
          </p:txBody>
        </p:sp>
        <p:sp>
          <p:nvSpPr>
            <p:cNvPr id="47" name="TextBox 19"/>
            <p:cNvSpPr txBox="1">
              <a:spLocks noChangeArrowheads="1"/>
            </p:cNvSpPr>
            <p:nvPr/>
          </p:nvSpPr>
          <p:spPr bwMode="auto">
            <a:xfrm>
              <a:off x="1447801" y="5288836"/>
              <a:ext cx="6781799" cy="4000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54" tIns="45678" rIns="91354" bIns="45678">
              <a:spAutoFit/>
            </a:bodyPr>
            <a:lstStyle/>
            <a:p>
              <a:pPr algn="ctr"/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I</a:t>
              </a:r>
              <a:r>
                <a:rPr lang="en-US" sz="2000" b="1" i="0" baseline="-25000" dirty="0" smtClean="0">
                  <a:solidFill>
                    <a:srgbClr val="FF0000"/>
                  </a:solidFill>
                  <a:latin typeface="Arial Narrow" pitchFamily="34" charset="0"/>
                </a:rPr>
                <a:t>P</a:t>
              </a: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=1 </a:t>
              </a:r>
              <a:r>
                <a:rPr lang="en-US" sz="2000" b="1" i="0" dirty="0">
                  <a:solidFill>
                    <a:srgbClr val="FF0000"/>
                  </a:solidFill>
                  <a:latin typeface="Arial Narrow" pitchFamily="34" charset="0"/>
                </a:rPr>
                <a:t>MA, </a:t>
              </a: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B</a:t>
              </a:r>
              <a:r>
                <a:rPr lang="en-US" sz="2000" b="1" i="0" baseline="-25000" dirty="0" smtClean="0">
                  <a:solidFill>
                    <a:srgbClr val="FF0000"/>
                  </a:solidFill>
                  <a:latin typeface="Arial Narrow" pitchFamily="34" charset="0"/>
                </a:rPr>
                <a:t>T</a:t>
              </a: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=1.0 T, P</a:t>
              </a:r>
              <a:r>
                <a:rPr lang="en-US" sz="2000" b="1" i="0" baseline="-25000" dirty="0" smtClean="0">
                  <a:solidFill>
                    <a:srgbClr val="FF0000"/>
                  </a:solidFill>
                  <a:latin typeface="Arial Narrow" pitchFamily="34" charset="0"/>
                </a:rPr>
                <a:t>NBI</a:t>
              </a: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=12.6 </a:t>
              </a:r>
              <a:r>
                <a:rPr lang="en-US" sz="2000" b="1" i="0" dirty="0">
                  <a:solidFill>
                    <a:srgbClr val="FF0000"/>
                  </a:solidFill>
                  <a:latin typeface="Arial Narrow" pitchFamily="34" charset="0"/>
                </a:rPr>
                <a:t>MW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04900" y="1849941"/>
              <a:ext cx="1333500" cy="33055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en-US" sz="3200" i="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3200" i="0" dirty="0" smtClean="0">
                  <a:solidFill>
                    <a:srgbClr val="000000"/>
                  </a:solidFill>
                  <a:latin typeface="Arial Narrow" pitchFamily="34" charset="0"/>
                </a:rPr>
                <a:t>H</a:t>
              </a:r>
              <a:r>
                <a:rPr lang="en-US" sz="3200" i="0" baseline="-25000" dirty="0" smtClean="0">
                  <a:solidFill>
                    <a:srgbClr val="000000"/>
                  </a:solidFill>
                  <a:latin typeface="Arial Narrow" pitchFamily="34" charset="0"/>
                </a:rPr>
                <a:t>98y2</a:t>
              </a:r>
            </a:p>
            <a:p>
              <a:pPr algn="ctr">
                <a:lnSpc>
                  <a:spcPct val="90000"/>
                </a:lnSpc>
              </a:pPr>
              <a:endParaRPr lang="en-US" sz="2000" i="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i="0" dirty="0" smtClean="0">
                  <a:solidFill>
                    <a:srgbClr val="000000"/>
                  </a:solidFill>
                  <a:latin typeface="Arial Narrow" pitchFamily="34" charset="0"/>
                </a:rPr>
                <a:t>ITER H-mode confinement scaling multiplier</a:t>
              </a:r>
            </a:p>
            <a:p>
              <a:pPr algn="ctr">
                <a:lnSpc>
                  <a:spcPct val="90000"/>
                </a:lnSpc>
              </a:pPr>
              <a:endParaRPr lang="en-US" sz="2000" i="0" dirty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8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8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8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6200" y="5917721"/>
            <a:ext cx="8991600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8615">
              <a:lnSpc>
                <a:spcPct val="100000"/>
              </a:lnSpc>
              <a:spcBef>
                <a:spcPts val="254"/>
              </a:spcBef>
            </a:pPr>
            <a:r>
              <a:rPr lang="en-US" sz="2600" spc="-5" dirty="0">
                <a:solidFill>
                  <a:srgbClr val="FF0000"/>
                </a:solidFill>
                <a:cs typeface="Arial"/>
              </a:rPr>
              <a:t>Will NSTX-U achieve 100% as predicted by</a:t>
            </a:r>
            <a:r>
              <a:rPr lang="en-US" sz="2600" spc="114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2600" spc="-5" dirty="0">
                <a:solidFill>
                  <a:srgbClr val="FF0000"/>
                </a:solidFill>
                <a:cs typeface="Arial"/>
              </a:rPr>
              <a:t>simulations?</a:t>
            </a:r>
            <a:endParaRPr lang="en-US" sz="2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977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i="0" dirty="0" smtClean="0">
                <a:solidFill>
                  <a:srgbClr val="336699"/>
                </a:solidFill>
                <a:latin typeface="Helvetica Neue"/>
                <a:cs typeface="Helvetica Neue"/>
              </a:rPr>
              <a:t>Design studies show ST potentially attractive </a:t>
            </a:r>
          </a:p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i="0" dirty="0" smtClean="0">
                <a:solidFill>
                  <a:srgbClr val="336699"/>
                </a:solidFill>
                <a:latin typeface="Helvetica Neue"/>
                <a:cs typeface="Helvetica Neue"/>
              </a:rPr>
              <a:t>as Fusion Nuclear Science Facility (</a:t>
            </a:r>
            <a:r>
              <a:rPr lang="en-US" sz="3200" i="0" dirty="0" smtClean="0">
                <a:solidFill>
                  <a:srgbClr val="336699"/>
                </a:solidFill>
              </a:rPr>
              <a:t>FNSF)</a:t>
            </a:r>
            <a:endParaRPr lang="en-US" sz="3200" i="0" dirty="0">
              <a:solidFill>
                <a:srgbClr val="336699"/>
              </a:solidFill>
              <a:latin typeface="Helvetica Neue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21993" y="2667000"/>
            <a:ext cx="5364407" cy="3657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27013" indent="-227013">
              <a:spcAft>
                <a:spcPts val="300"/>
              </a:spcAft>
            </a:pPr>
            <a:r>
              <a:rPr lang="en-US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ST-FNSF projected to access high neutron wall loading at moderate size and fusion power</a:t>
            </a:r>
          </a:p>
          <a:p>
            <a:pPr marL="339725" lvl="1" indent="-171450">
              <a:spcAft>
                <a:spcPts val="300"/>
              </a:spcAft>
            </a:pPr>
            <a:r>
              <a:rPr lang="en-US" i="0" kern="0" dirty="0" err="1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</a:t>
            </a:r>
            <a:r>
              <a:rPr lang="en-US" i="0" kern="0" baseline="-25000" dirty="0" err="1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</a:t>
            </a:r>
            <a:r>
              <a:rPr lang="en-US" i="0" kern="0" dirty="0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~ 1-2 MW/m</a:t>
            </a:r>
            <a:r>
              <a:rPr lang="en-US" i="0" kern="0" baseline="30000" dirty="0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</a:t>
            </a:r>
            <a:r>
              <a:rPr lang="en-US" i="0" kern="0" dirty="0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, </a:t>
            </a:r>
            <a:r>
              <a:rPr lang="en-US" kern="0" dirty="0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</a:t>
            </a:r>
            <a:r>
              <a:rPr lang="en-US" kern="0" baseline="-25000" dirty="0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kern="0" dirty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~ </a:t>
            </a:r>
            <a:r>
              <a:rPr lang="en-US" kern="0" dirty="0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0.8-1.8m, </a:t>
            </a:r>
            <a:r>
              <a:rPr lang="en-US" i="0" kern="0" dirty="0" err="1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</a:t>
            </a:r>
            <a:r>
              <a:rPr lang="en-US" i="0" kern="0" baseline="-25000" dirty="0" err="1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fusion</a:t>
            </a:r>
            <a:r>
              <a:rPr lang="en-US" i="0" kern="0" baseline="-25000" dirty="0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i="0" kern="0" dirty="0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~ 50-200MW</a:t>
            </a:r>
          </a:p>
          <a:p>
            <a:pPr marL="227013" indent="-227013">
              <a:lnSpc>
                <a:spcPct val="150000"/>
              </a:lnSpc>
              <a:spcAft>
                <a:spcPts val="300"/>
              </a:spcAft>
            </a:pPr>
            <a:r>
              <a:rPr lang="en-US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Modular, simplified maintenance </a:t>
            </a:r>
          </a:p>
          <a:p>
            <a:pPr marL="227013" indent="-227013">
              <a:spcAft>
                <a:spcPts val="300"/>
              </a:spcAft>
            </a:pPr>
            <a:r>
              <a:rPr lang="en-US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Tritium breeding ratio (TBR) </a:t>
            </a:r>
            <a:r>
              <a:rPr lang="en-US" i="0" kern="0" dirty="0" smtClean="0">
                <a:latin typeface="Arial"/>
                <a:cs typeface="Arial"/>
              </a:rPr>
              <a:t>≈</a:t>
            </a:r>
            <a:r>
              <a:rPr lang="en-US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marL="339725" lvl="1" indent="-171450">
              <a:spcAft>
                <a:spcPts val="300"/>
              </a:spcAft>
            </a:pPr>
            <a:r>
              <a:rPr lang="en-US" sz="1800" i="0" kern="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only/primarily outboar</a:t>
            </a:r>
            <a:r>
              <a:rPr lang="en-US" sz="1800" kern="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breeding </a:t>
            </a:r>
            <a:r>
              <a:rPr lang="en-US" sz="1800" kern="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800" i="0" kern="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equires sufficiently large R, careful design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1186494"/>
            <a:ext cx="8839200" cy="11757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 Neue"/>
                <a:cs typeface="Helvetica Neue"/>
              </a:rPr>
              <a:t>FNSF </a:t>
            </a:r>
            <a:r>
              <a:rPr lang="en-US" sz="2400" dirty="0">
                <a:latin typeface="Helvetica Neue"/>
                <a:cs typeface="Helvetica Neue"/>
              </a:rPr>
              <a:t>can help develop reliable fusion </a:t>
            </a:r>
            <a:r>
              <a:rPr lang="en-US" sz="2400" dirty="0" smtClean="0">
                <a:latin typeface="Helvetica Neue"/>
                <a:cs typeface="Helvetica Neue"/>
              </a:rPr>
              <a:t>nuclear components</a:t>
            </a:r>
            <a:endParaRPr lang="en-US" sz="2800" i="0" dirty="0" smtClean="0">
              <a:latin typeface="Helvetica Neue"/>
              <a:cs typeface="Helvetica Neue"/>
            </a:endParaRPr>
          </a:p>
          <a:p>
            <a:pPr marL="800100" lvl="1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336699"/>
                </a:solidFill>
                <a:latin typeface="Helvetica Neue"/>
                <a:cs typeface="Helvetica Neue"/>
              </a:rPr>
              <a:t>Substantial integrated R&amp;D, testing needed to develop components</a:t>
            </a:r>
            <a:endParaRPr lang="en-US" sz="2000" dirty="0">
              <a:solidFill>
                <a:srgbClr val="336699"/>
              </a:solidFill>
              <a:latin typeface="Helvetica Neue"/>
              <a:cs typeface="Helvetica Neue"/>
            </a:endParaRPr>
          </a:p>
          <a:p>
            <a:pPr marL="800100" lvl="1" indent="-342900">
              <a:lnSpc>
                <a:spcPct val="11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i="0" dirty="0" smtClean="0">
                <a:solidFill>
                  <a:srgbClr val="336699"/>
                </a:solidFill>
                <a:latin typeface="Helvetica Neue"/>
                <a:cs typeface="Helvetica Neue"/>
              </a:rPr>
              <a:t>An FNSF facility should be:  </a:t>
            </a:r>
            <a:r>
              <a:rPr lang="en-US" sz="2000" i="0" dirty="0" smtClean="0">
                <a:solidFill>
                  <a:srgbClr val="FF0000"/>
                </a:solidFill>
                <a:latin typeface="Helvetica Neue"/>
                <a:cs typeface="Helvetica Neue"/>
              </a:rPr>
              <a:t>modest </a:t>
            </a:r>
            <a:r>
              <a:rPr lang="en-US" sz="2000" i="0" dirty="0">
                <a:solidFill>
                  <a:srgbClr val="FF0000"/>
                </a:solidFill>
                <a:latin typeface="Helvetica Neue"/>
                <a:cs typeface="Helvetica Neue"/>
              </a:rPr>
              <a:t>cost, low T, and </a:t>
            </a:r>
            <a:r>
              <a:rPr lang="en-US" sz="2000" i="0" dirty="0" smtClean="0">
                <a:solidFill>
                  <a:srgbClr val="FF0000"/>
                </a:solidFill>
                <a:latin typeface="Helvetica Neue"/>
                <a:cs typeface="Helvetica Neue"/>
              </a:rPr>
              <a:t>reliable</a:t>
            </a:r>
            <a:endParaRPr lang="en-US" sz="2000" i="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181" y="2667000"/>
            <a:ext cx="262181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 bwMode="auto">
          <a:xfrm>
            <a:off x="5181600" y="4343400"/>
            <a:ext cx="1066800" cy="581325"/>
          </a:xfrm>
          <a:prstGeom prst="rightArrow">
            <a:avLst>
              <a:gd name="adj1" fmla="val 65822"/>
              <a:gd name="adj2" fmla="val 50000"/>
            </a:avLst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9126" y="6172200"/>
            <a:ext cx="2906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PPPL ST-FNSF concept</a:t>
            </a:r>
            <a:endParaRPr lang="en-US" i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19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/>
              <a:t>ST-FNSF may need </a:t>
            </a:r>
            <a:r>
              <a:rPr lang="en-US" sz="2800" dirty="0" err="1" smtClean="0"/>
              <a:t>solenoidless</a:t>
            </a:r>
            <a:r>
              <a:rPr lang="en-US" sz="2800" dirty="0" smtClean="0"/>
              <a:t> current start-up method</a:t>
            </a:r>
            <a:br>
              <a:rPr lang="en-US" sz="2800" dirty="0" smtClean="0"/>
            </a:br>
            <a:r>
              <a:rPr lang="en-US" sz="2800" spc="-5" dirty="0">
                <a:solidFill>
                  <a:srgbClr val="C00000"/>
                </a:solidFill>
                <a:latin typeface="Arial"/>
                <a:cs typeface="Arial"/>
              </a:rPr>
              <a:t>Coaxial Helicity Injection (CHI) </a:t>
            </a:r>
            <a:r>
              <a:rPr lang="en-US" sz="2800" spc="-5" dirty="0" smtClean="0">
                <a:solidFill>
                  <a:srgbClr val="C00000"/>
                </a:solidFill>
                <a:latin typeface="Arial"/>
                <a:cs typeface="Arial"/>
              </a:rPr>
              <a:t>effective for current initiation</a:t>
            </a:r>
            <a:endParaRPr lang="en-US"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234252" y="1108134"/>
            <a:ext cx="351155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2000" spc="-5" dirty="0">
                <a:cs typeface="Arial"/>
              </a:rPr>
              <a:t>CHI developed on </a:t>
            </a:r>
            <a:r>
              <a:rPr lang="en-US" sz="2000" spc="-60" dirty="0">
                <a:cs typeface="Arial"/>
              </a:rPr>
              <a:t>HIT,</a:t>
            </a:r>
            <a:r>
              <a:rPr lang="en-US" sz="2000" spc="-40" dirty="0">
                <a:cs typeface="Arial"/>
              </a:rPr>
              <a:t> </a:t>
            </a:r>
            <a:r>
              <a:rPr lang="en-US" sz="2000" spc="-25" dirty="0" smtClean="0">
                <a:cs typeface="Arial"/>
              </a:rPr>
              <a:t>HIT-II</a:t>
            </a:r>
            <a:endParaRPr lang="en-US" sz="2000" spc="-10" dirty="0" smtClean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</a:pPr>
            <a:r>
              <a:rPr sz="2000" spc="-10" dirty="0" smtClean="0">
                <a:latin typeface="Arial"/>
                <a:cs typeface="Arial"/>
              </a:rPr>
              <a:t>Transferred </a:t>
            </a:r>
            <a:r>
              <a:rPr sz="2000" spc="-5" dirty="0">
                <a:latin typeface="Arial"/>
                <a:cs typeface="Arial"/>
              </a:rPr>
              <a:t>to NSTX /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NSTX-U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13000" y="2282177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0" y="0"/>
                </a:moveTo>
                <a:lnTo>
                  <a:pt x="228600" y="0"/>
                </a:lnTo>
                <a:lnTo>
                  <a:pt x="228600" y="203200"/>
                </a:lnTo>
                <a:lnTo>
                  <a:pt x="0" y="203200"/>
                </a:lnTo>
                <a:lnTo>
                  <a:pt x="0" y="0"/>
                </a:lnTo>
                <a:close/>
              </a:path>
            </a:pathLst>
          </a:custGeom>
          <a:solidFill>
            <a:srgbClr val="EDF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1400" y="4479277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0" y="0"/>
                </a:moveTo>
                <a:lnTo>
                  <a:pt x="228600" y="0"/>
                </a:lnTo>
                <a:lnTo>
                  <a:pt x="228600" y="203200"/>
                </a:lnTo>
                <a:lnTo>
                  <a:pt x="0" y="203200"/>
                </a:lnTo>
                <a:lnTo>
                  <a:pt x="0" y="0"/>
                </a:lnTo>
                <a:close/>
              </a:path>
            </a:pathLst>
          </a:custGeom>
          <a:solidFill>
            <a:srgbClr val="EDF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640930" y="1258431"/>
            <a:ext cx="418846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0" dirty="0">
                <a:latin typeface="Arial"/>
                <a:cs typeface="Arial"/>
              </a:rPr>
              <a:t>NSTX: </a:t>
            </a:r>
            <a:r>
              <a:rPr sz="2000" spc="-5" dirty="0">
                <a:latin typeface="Arial"/>
                <a:cs typeface="Arial"/>
              </a:rPr>
              <a:t>150-200kA closed flux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current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0300" y="6150279"/>
            <a:ext cx="2084705" cy="248920"/>
          </a:xfrm>
          <a:prstGeom prst="rect">
            <a:avLst/>
          </a:prstGeom>
          <a:solidFill>
            <a:srgbClr val="C5D9F0"/>
          </a:solidFill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28905">
              <a:lnSpc>
                <a:spcPct val="100000"/>
              </a:lnSpc>
              <a:spcBef>
                <a:spcPts val="185"/>
              </a:spcBef>
            </a:pPr>
            <a:r>
              <a:rPr sz="1200" i="1" spc="-5" dirty="0">
                <a:latin typeface="Arial"/>
                <a:cs typeface="Arial"/>
              </a:rPr>
              <a:t>R. Raman et al., PRL</a:t>
            </a:r>
            <a:r>
              <a:rPr sz="1200" i="1" spc="-6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2006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4252" y="1761744"/>
            <a:ext cx="3575748" cy="4258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1"/>
          <p:cNvSpPr txBox="1"/>
          <p:nvPr/>
        </p:nvSpPr>
        <p:spPr>
          <a:xfrm>
            <a:off x="4926965" y="1881758"/>
            <a:ext cx="3836035" cy="10900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C00000"/>
                </a:solidFill>
                <a:latin typeface="Arial"/>
                <a:cs typeface="Arial"/>
              </a:rPr>
              <a:t>NSTX-U: Project</a:t>
            </a:r>
            <a:r>
              <a:rPr sz="2400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C00000"/>
                </a:solidFill>
                <a:latin typeface="Arial"/>
                <a:cs typeface="Arial"/>
              </a:rPr>
              <a:t>300-400kA</a:t>
            </a:r>
            <a:endParaRPr sz="2400" dirty="0">
              <a:latin typeface="Arial"/>
              <a:cs typeface="Arial"/>
            </a:endParaRPr>
          </a:p>
          <a:p>
            <a:pPr marL="758190" marR="566420" indent="38100">
              <a:lnSpc>
                <a:spcPct val="100000"/>
              </a:lnSpc>
              <a:spcBef>
                <a:spcPts val="1330"/>
              </a:spcBef>
            </a:pPr>
            <a:r>
              <a:rPr sz="1800" spc="-5" dirty="0">
                <a:latin typeface="Arial"/>
                <a:cs typeface="Arial"/>
              </a:rPr>
              <a:t>TSC (axisymmetric </a:t>
            </a:r>
            <a:r>
              <a:rPr sz="1800" dirty="0">
                <a:latin typeface="Arial"/>
                <a:cs typeface="Arial"/>
              </a:rPr>
              <a:t>2D )  </a:t>
            </a:r>
            <a:r>
              <a:rPr sz="1800" spc="-5" dirty="0">
                <a:latin typeface="Arial"/>
                <a:cs typeface="Arial"/>
              </a:rPr>
              <a:t>simulation </a:t>
            </a:r>
            <a:r>
              <a:rPr sz="1800" dirty="0">
                <a:latin typeface="Arial"/>
                <a:cs typeface="Arial"/>
              </a:rPr>
              <a:t>of CHI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5" dirty="0" smtClean="0">
                <a:latin typeface="Arial"/>
                <a:cs typeface="Arial"/>
              </a:rPr>
              <a:t>startup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343400" y="3124200"/>
            <a:ext cx="4343400" cy="3009382"/>
            <a:chOff x="4343400" y="3124200"/>
            <a:chExt cx="4343400" cy="3009382"/>
          </a:xfrm>
        </p:grpSpPr>
        <p:sp>
          <p:nvSpPr>
            <p:cNvPr id="10" name="object 10"/>
            <p:cNvSpPr/>
            <p:nvPr/>
          </p:nvSpPr>
          <p:spPr>
            <a:xfrm>
              <a:off x="4759233" y="3309187"/>
              <a:ext cx="1274413" cy="254429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850288" y="5819524"/>
              <a:ext cx="0" cy="32130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28809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99686" y="5683708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99686" y="3752855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99686" y="3476695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58549" y="3311451"/>
              <a:ext cx="1274414" cy="254429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9604" y="5821787"/>
              <a:ext cx="0" cy="32130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28809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99001" y="5685971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99001" y="3755117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299001" y="3478958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357867" y="3317111"/>
              <a:ext cx="1274416" cy="254315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596057" y="5416604"/>
              <a:ext cx="34227" cy="0"/>
            </a:xfrm>
            <a:custGeom>
              <a:avLst/>
              <a:gdLst/>
              <a:ahLst/>
              <a:cxnLst/>
              <a:rect l="l" t="t" r="r" b="b"/>
              <a:pathLst>
                <a:path w="31115">
                  <a:moveTo>
                    <a:pt x="30867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596057" y="3761910"/>
              <a:ext cx="34227" cy="0"/>
            </a:xfrm>
            <a:custGeom>
              <a:avLst/>
              <a:gdLst/>
              <a:ahLst/>
              <a:cxnLst/>
              <a:rect l="l" t="t" r="r" b="b"/>
              <a:pathLst>
                <a:path w="31115">
                  <a:moveTo>
                    <a:pt x="30867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596057" y="3485750"/>
              <a:ext cx="34227" cy="0"/>
            </a:xfrm>
            <a:custGeom>
              <a:avLst/>
              <a:gdLst/>
              <a:ahLst/>
              <a:cxnLst/>
              <a:rect l="l" t="t" r="r" b="b"/>
              <a:pathLst>
                <a:path w="31115">
                  <a:moveTo>
                    <a:pt x="30867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5794103" y="5862597"/>
              <a:ext cx="162993" cy="2031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tabLst>
                  <a:tab pos="224154" algn="l"/>
                </a:tabLst>
              </a:pPr>
              <a:r>
                <a:rPr sz="1200" dirty="0" smtClean="0">
                  <a:latin typeface="Arial"/>
                  <a:cs typeface="Arial"/>
                </a:rPr>
                <a:t>2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7107564" y="5864273"/>
              <a:ext cx="163099" cy="2031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200" dirty="0" smtClean="0">
                  <a:latin typeface="Arial"/>
                  <a:cs typeface="Arial"/>
                </a:rPr>
                <a:t>2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8383303" y="5866379"/>
              <a:ext cx="121538" cy="21374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6407666" y="5950199"/>
              <a:ext cx="448437" cy="18338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1265"/>
                </a:lnSpc>
              </a:pPr>
              <a:r>
                <a:rPr sz="1200" dirty="0" smtClean="0">
                  <a:latin typeface="Arial"/>
                  <a:cs typeface="Arial"/>
                </a:rPr>
                <a:t>R</a:t>
              </a:r>
              <a:r>
                <a:rPr sz="1200" spc="-100" dirty="0" smtClean="0">
                  <a:latin typeface="Arial"/>
                  <a:cs typeface="Arial"/>
                </a:rPr>
                <a:t> </a:t>
              </a:r>
              <a:r>
                <a:rPr sz="1200" dirty="0">
                  <a:latin typeface="Arial"/>
                  <a:cs typeface="Arial"/>
                </a:rPr>
                <a:t>(m)</a:t>
              </a: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5103594" y="5934456"/>
              <a:ext cx="448437" cy="18338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1345"/>
                </a:lnSpc>
              </a:pPr>
              <a:r>
                <a:rPr sz="1200" dirty="0" smtClean="0">
                  <a:latin typeface="Arial"/>
                  <a:cs typeface="Arial"/>
                </a:rPr>
                <a:t>R</a:t>
              </a:r>
              <a:r>
                <a:rPr sz="1200" spc="-100" dirty="0" smtClean="0">
                  <a:latin typeface="Arial"/>
                  <a:cs typeface="Arial"/>
                </a:rPr>
                <a:t> </a:t>
              </a:r>
              <a:r>
                <a:rPr sz="1200" dirty="0">
                  <a:latin typeface="Arial"/>
                  <a:cs typeface="Arial"/>
                </a:rPr>
                <a:t>(m)</a:t>
              </a: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4572000" y="5867400"/>
              <a:ext cx="261239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39700">
                <a:lnSpc>
                  <a:spcPct val="100000"/>
                </a:lnSpc>
                <a:spcBef>
                  <a:spcPts val="595"/>
                </a:spcBef>
              </a:pPr>
              <a:r>
                <a:rPr sz="1200" dirty="0" smtClean="0">
                  <a:latin typeface="Arial"/>
                  <a:cs typeface="Arial"/>
                </a:rPr>
                <a:t>0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4343400" y="4343400"/>
              <a:ext cx="195580" cy="430276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1310"/>
                </a:lnSpc>
              </a:pPr>
              <a:r>
                <a:rPr sz="1200" dirty="0">
                  <a:latin typeface="Arial"/>
                  <a:cs typeface="Arial"/>
                </a:rPr>
                <a:t>Z</a:t>
              </a:r>
              <a:r>
                <a:rPr sz="1200" spc="5" dirty="0">
                  <a:latin typeface="Arial"/>
                  <a:cs typeface="Arial"/>
                </a:rPr>
                <a:t> </a:t>
              </a:r>
              <a:r>
                <a:rPr sz="1200" dirty="0">
                  <a:latin typeface="Arial"/>
                  <a:cs typeface="Arial"/>
                </a:rPr>
                <a:t>(m)</a:t>
              </a: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4467161" y="3124200"/>
              <a:ext cx="4219639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08000">
                <a:lnSpc>
                  <a:spcPct val="100000"/>
                </a:lnSpc>
                <a:spcBef>
                  <a:spcPts val="360"/>
                </a:spcBef>
                <a:tabLst>
                  <a:tab pos="1659255" algn="l"/>
                  <a:tab pos="2832100" algn="l"/>
                </a:tabLst>
              </a:pPr>
              <a:r>
                <a:rPr lang="en-US" sz="1200" spc="-5" dirty="0" smtClean="0">
                  <a:solidFill>
                    <a:srgbClr val="0000FF"/>
                  </a:solidFill>
                  <a:latin typeface="Arial"/>
                  <a:cs typeface="Arial"/>
                </a:rPr>
                <a:t>  </a:t>
              </a:r>
              <a:r>
                <a:rPr sz="1200" spc="-5" dirty="0" smtClean="0">
                  <a:solidFill>
                    <a:srgbClr val="0000FF"/>
                  </a:solidFill>
                  <a:latin typeface="Arial"/>
                  <a:cs typeface="Arial"/>
                </a:rPr>
                <a:t>1.0</a:t>
              </a:r>
              <a:r>
                <a:rPr sz="1200" spc="5" dirty="0" smtClean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sz="1200" dirty="0">
                  <a:solidFill>
                    <a:srgbClr val="0000FF"/>
                  </a:solidFill>
                  <a:latin typeface="Arial"/>
                  <a:cs typeface="Arial"/>
                </a:rPr>
                <a:t>ms	</a:t>
              </a:r>
              <a:r>
                <a:rPr lang="en-US" sz="1200" dirty="0" smtClean="0">
                  <a:solidFill>
                    <a:srgbClr val="0000FF"/>
                  </a:solidFill>
                  <a:latin typeface="Arial"/>
                  <a:cs typeface="Arial"/>
                </a:rPr>
                <a:t>     </a:t>
              </a:r>
              <a:r>
                <a:rPr sz="1200" spc="-5" dirty="0" smtClean="0">
                  <a:solidFill>
                    <a:srgbClr val="0000FF"/>
                  </a:solidFill>
                  <a:latin typeface="Arial"/>
                  <a:cs typeface="Arial"/>
                </a:rPr>
                <a:t>1.6</a:t>
              </a:r>
              <a:r>
                <a:rPr sz="1200" spc="5" dirty="0" smtClean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sz="1200" dirty="0">
                  <a:solidFill>
                    <a:srgbClr val="0000FF"/>
                  </a:solidFill>
                  <a:latin typeface="Arial"/>
                  <a:cs typeface="Arial"/>
                </a:rPr>
                <a:t>ms	</a:t>
              </a:r>
              <a:r>
                <a:rPr lang="en-US" sz="1200" dirty="0" smtClean="0">
                  <a:solidFill>
                    <a:srgbClr val="0000FF"/>
                  </a:solidFill>
                  <a:latin typeface="Arial"/>
                  <a:cs typeface="Arial"/>
                </a:rPr>
                <a:t>            </a:t>
              </a:r>
              <a:r>
                <a:rPr sz="1200" spc="-5" dirty="0" smtClean="0">
                  <a:solidFill>
                    <a:srgbClr val="0000FF"/>
                  </a:solidFill>
                  <a:latin typeface="Arial"/>
                  <a:cs typeface="Arial"/>
                </a:rPr>
                <a:t>2.7</a:t>
              </a:r>
              <a:r>
                <a:rPr sz="1200" spc="-95" dirty="0" smtClean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sz="1200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ms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7703425" y="5950199"/>
              <a:ext cx="505098" cy="18338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55880" algn="ctr">
                <a:lnSpc>
                  <a:spcPts val="1315"/>
                </a:lnSpc>
              </a:pPr>
              <a:r>
                <a:rPr sz="1200" dirty="0" smtClean="0">
                  <a:latin typeface="Arial"/>
                  <a:cs typeface="Arial"/>
                </a:rPr>
                <a:t>R</a:t>
              </a:r>
              <a:r>
                <a:rPr sz="1200" spc="-100" dirty="0" smtClean="0">
                  <a:latin typeface="Arial"/>
                  <a:cs typeface="Arial"/>
                </a:rPr>
                <a:t> </a:t>
              </a:r>
              <a:r>
                <a:rPr lang="en-US" sz="1200" spc="-100" dirty="0" smtClean="0">
                  <a:latin typeface="Arial"/>
                  <a:cs typeface="Arial"/>
                </a:rPr>
                <a:t>(</a:t>
              </a:r>
              <a:r>
                <a:rPr sz="1200" dirty="0" smtClean="0">
                  <a:latin typeface="Arial"/>
                  <a:cs typeface="Arial"/>
                </a:rPr>
                <a:t>m</a:t>
              </a:r>
              <a:r>
                <a:rPr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33" name="object 24"/>
            <p:cNvSpPr txBox="1"/>
            <p:nvPr/>
          </p:nvSpPr>
          <p:spPr>
            <a:xfrm>
              <a:off x="6009658" y="5861392"/>
              <a:ext cx="162993" cy="2031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tabLst>
                  <a:tab pos="224154" algn="l"/>
                </a:tabLst>
              </a:pPr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34" name="object 24"/>
            <p:cNvSpPr txBox="1"/>
            <p:nvPr/>
          </p:nvSpPr>
          <p:spPr>
            <a:xfrm>
              <a:off x="7302864" y="5868022"/>
              <a:ext cx="162993" cy="2031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tabLst>
                  <a:tab pos="224154" algn="l"/>
                </a:tabLst>
              </a:pPr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38" name="object 29"/>
            <p:cNvSpPr txBox="1"/>
            <p:nvPr/>
          </p:nvSpPr>
          <p:spPr>
            <a:xfrm>
              <a:off x="4572000" y="3200400"/>
              <a:ext cx="15240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39" name="object 29"/>
            <p:cNvSpPr txBox="1"/>
            <p:nvPr/>
          </p:nvSpPr>
          <p:spPr>
            <a:xfrm>
              <a:off x="4572000" y="4463534"/>
              <a:ext cx="15240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40" name="object 29"/>
            <p:cNvSpPr txBox="1"/>
            <p:nvPr/>
          </p:nvSpPr>
          <p:spPr>
            <a:xfrm>
              <a:off x="4538980" y="5727191"/>
              <a:ext cx="15240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37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CHI in NSTX has resemblance to 2D Sweet-Parker </a:t>
            </a:r>
            <a:r>
              <a:rPr lang="en-US" sz="3200" dirty="0"/>
              <a:t>reconnection (NIMROD </a:t>
            </a:r>
            <a:r>
              <a:rPr lang="en-US" sz="3200" dirty="0" smtClean="0"/>
              <a:t>simulations)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093138" y="1295400"/>
            <a:ext cx="4898462" cy="212513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10000"/>
              </a:buClr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Toroidal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electric field generated in injector region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by reduction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of injector voltage and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current </a:t>
            </a:r>
            <a:endParaRPr lang="en-US" altLang="en-US" b="0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010000"/>
              </a:buClr>
            </a:pPr>
            <a:r>
              <a:rPr lang="en-US" altLang="en-US" sz="1800" b="0" i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1800" b="0" i="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toroidal</a:t>
            </a:r>
            <a:r>
              <a:rPr lang="en-US" altLang="en-US" sz="1800" b="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r>
              <a:rPr lang="en-US" altLang="en-US" sz="1800" b="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0" i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1800" b="0" i="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poloidal</a:t>
            </a:r>
            <a:r>
              <a:rPr lang="en-US" altLang="en-US" sz="1800" b="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drift brings oppositely directed field lines closer and causes reconnection, generating closed flux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61913" y="6056066"/>
            <a:ext cx="2960911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tx1"/>
                </a:solidFill>
              </a:rPr>
              <a:t>F. Ebrahimi, </a:t>
            </a:r>
            <a:r>
              <a:rPr lang="en-US" sz="1400" i="1" dirty="0" err="1" smtClean="0">
                <a:solidFill>
                  <a:schemeClr val="tx1"/>
                </a:solidFill>
              </a:rPr>
              <a:t>PoP</a:t>
            </a:r>
            <a:r>
              <a:rPr lang="en-US" sz="1400" i="1" dirty="0" smtClean="0">
                <a:solidFill>
                  <a:schemeClr val="tx1"/>
                </a:solidFill>
              </a:rPr>
              <a:t> 2013, </a:t>
            </a:r>
            <a:r>
              <a:rPr lang="en-US" sz="1400" i="1" dirty="0" err="1" smtClean="0">
                <a:solidFill>
                  <a:schemeClr val="tx1"/>
                </a:solidFill>
              </a:rPr>
              <a:t>PoP</a:t>
            </a:r>
            <a:r>
              <a:rPr lang="en-US" sz="1400" i="1" dirty="0" smtClean="0">
                <a:solidFill>
                  <a:schemeClr val="tx1"/>
                </a:solidFill>
              </a:rPr>
              <a:t> 2014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4800" y="3912381"/>
            <a:ext cx="4886554" cy="202275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10000"/>
              </a:buClr>
            </a:pPr>
            <a:r>
              <a:rPr lang="en-US" altLang="en-US" b="0" i="0" dirty="0">
                <a:latin typeface="Arial" panose="020B0604020202020204" pitchFamily="34" charset="0"/>
                <a:cs typeface="Arial" panose="020B0604020202020204" pitchFamily="34" charset="0"/>
              </a:rPr>
              <a:t>Elongated Sweet-Parker-type current </a:t>
            </a:r>
            <a:r>
              <a:rPr lang="en-US" altLang="en-US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endParaRPr lang="en-US" altLang="en-US" sz="1800" b="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10000"/>
              </a:buClr>
            </a:pPr>
            <a:r>
              <a:rPr lang="en-US" altLang="en-US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n &gt; 0 modes / MHD not strongly impacting 2D reconnection</a:t>
            </a:r>
            <a:endParaRPr lang="en-US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0" y="1021207"/>
            <a:ext cx="4018153" cy="5534702"/>
            <a:chOff x="0" y="1072007"/>
            <a:chExt cx="4018153" cy="5534702"/>
          </a:xfrm>
        </p:grpSpPr>
        <p:grpSp>
          <p:nvGrpSpPr>
            <p:cNvPr id="26" name="Group 25"/>
            <p:cNvGrpSpPr/>
            <p:nvPr/>
          </p:nvGrpSpPr>
          <p:grpSpPr>
            <a:xfrm>
              <a:off x="0" y="3210983"/>
              <a:ext cx="4018153" cy="3395726"/>
              <a:chOff x="0" y="3210983"/>
              <a:chExt cx="4018153" cy="3395726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0" y="3210983"/>
                <a:ext cx="4018153" cy="3395726"/>
                <a:chOff x="0" y="1670050"/>
                <a:chExt cx="4018153" cy="3395726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1670050"/>
                  <a:ext cx="4018153" cy="3395726"/>
                </a:xfrm>
                <a:prstGeom prst="rect">
                  <a:avLst/>
                </a:prstGeom>
              </p:spPr>
            </p:pic>
            <p:cxnSp>
              <p:nvCxnSpPr>
                <p:cNvPr id="5" name="Straight Arrow Connector 4"/>
                <p:cNvCxnSpPr/>
                <p:nvPr/>
              </p:nvCxnSpPr>
              <p:spPr bwMode="auto">
                <a:xfrm>
                  <a:off x="1346200" y="3124200"/>
                  <a:ext cx="753533" cy="414867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8" name="Straight Arrow Connector 7"/>
                <p:cNvCxnSpPr/>
                <p:nvPr/>
              </p:nvCxnSpPr>
              <p:spPr bwMode="auto">
                <a:xfrm flipH="1" flipV="1">
                  <a:off x="2582333" y="3767667"/>
                  <a:ext cx="778934" cy="397933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2" name="Straight Arrow Connector 11"/>
                <p:cNvCxnSpPr/>
                <p:nvPr/>
              </p:nvCxnSpPr>
              <p:spPr bwMode="auto">
                <a:xfrm flipV="1">
                  <a:off x="2548467" y="2429933"/>
                  <a:ext cx="347133" cy="711200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4" name="Straight Arrow Connector 13"/>
                <p:cNvCxnSpPr/>
                <p:nvPr/>
              </p:nvCxnSpPr>
              <p:spPr bwMode="auto">
                <a:xfrm flipH="1">
                  <a:off x="2006600" y="4064000"/>
                  <a:ext cx="152400" cy="381000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15" name="TextBox 14"/>
                <p:cNvSpPr txBox="1"/>
                <p:nvPr/>
              </p:nvSpPr>
              <p:spPr>
                <a:xfrm>
                  <a:off x="1481666" y="1964267"/>
                  <a:ext cx="23647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0" dirty="0" smtClean="0">
                      <a:solidFill>
                        <a:schemeClr val="tx1"/>
                      </a:solidFill>
                    </a:rPr>
                    <a:t>Direction of plasma flows</a:t>
                  </a:r>
                </a:p>
                <a:p>
                  <a:r>
                    <a:rPr lang="en-US" sz="1400" i="0" dirty="0" smtClean="0">
                      <a:solidFill>
                        <a:schemeClr val="tx1"/>
                      </a:solidFill>
                    </a:rPr>
                    <a:t>In Injector Region only</a:t>
                  </a:r>
                  <a:endParaRPr lang="en-US" sz="1400" i="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24" name="Straight Arrow Connector 23"/>
              <p:cNvCxnSpPr/>
              <p:nvPr/>
            </p:nvCxnSpPr>
            <p:spPr bwMode="auto">
              <a:xfrm flipH="1">
                <a:off x="2404533" y="4851400"/>
                <a:ext cx="474134" cy="321733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2904067" y="4512734"/>
                <a:ext cx="925654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/>
                  <a:t>Current</a:t>
                </a:r>
              </a:p>
              <a:p>
                <a:r>
                  <a:rPr lang="en-US" sz="1600" i="0" dirty="0" smtClean="0"/>
                  <a:t>sheet</a:t>
                </a:r>
                <a:endParaRPr lang="en-US" sz="1600" i="0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214966" y="1072007"/>
              <a:ext cx="2472690" cy="2255393"/>
              <a:chOff x="1214966" y="1072007"/>
              <a:chExt cx="2472690" cy="2255393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4966" y="1072007"/>
                <a:ext cx="2472690" cy="2255393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 bwMode="auto">
              <a:xfrm>
                <a:off x="1532466" y="2514600"/>
                <a:ext cx="45719" cy="330199"/>
              </a:xfrm>
              <a:prstGeom prst="rect">
                <a:avLst/>
              </a:prstGeom>
              <a:solidFill>
                <a:srgbClr val="FF3300"/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</p:grpSp>
        <p:cxnSp>
          <p:nvCxnSpPr>
            <p:cNvPr id="34" name="Straight Connector 33"/>
            <p:cNvCxnSpPr/>
            <p:nvPr/>
          </p:nvCxnSpPr>
          <p:spPr bwMode="auto">
            <a:xfrm flipH="1">
              <a:off x="736600" y="3210983"/>
              <a:ext cx="914400" cy="268817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6" name="Straight Arrow Connector 35"/>
            <p:cNvCxnSpPr/>
            <p:nvPr/>
          </p:nvCxnSpPr>
          <p:spPr bwMode="auto">
            <a:xfrm>
              <a:off x="2226733" y="3210983"/>
              <a:ext cx="1727200" cy="26035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1" name="Bent Arrow 20"/>
          <p:cNvSpPr/>
          <p:nvPr/>
        </p:nvSpPr>
        <p:spPr bwMode="auto">
          <a:xfrm>
            <a:off x="474134" y="2489200"/>
            <a:ext cx="872066" cy="829733"/>
          </a:xfrm>
          <a:prstGeom prst="bentArrow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12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01751"/>
            <a:ext cx="9144000" cy="7566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3150"/>
              </a:lnSpc>
            </a:pPr>
            <a:r>
              <a:rPr sz="2800" spc="-5" dirty="0"/>
              <a:t>CHI </a:t>
            </a:r>
            <a:r>
              <a:rPr sz="2800" dirty="0"/>
              <a:t>current sheet unstable </a:t>
            </a:r>
            <a:r>
              <a:rPr sz="2800" dirty="0">
                <a:latin typeface="Wingdings"/>
                <a:cs typeface="Wingdings"/>
              </a:rPr>
              <a:t>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dirty="0"/>
              <a:t>plasmoids </a:t>
            </a:r>
            <a:r>
              <a:rPr sz="2800" dirty="0">
                <a:latin typeface="Wingdings"/>
                <a:cs typeface="Wingdings"/>
              </a:rPr>
              <a:t>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dirty="0"/>
              <a:t>merging</a:t>
            </a:r>
            <a:endParaRPr sz="2800" dirty="0">
              <a:latin typeface="Times New Roman"/>
              <a:cs typeface="Times New Roman"/>
            </a:endParaRPr>
          </a:p>
          <a:p>
            <a:pPr marL="635" algn="ctr">
              <a:lnSpc>
                <a:spcPts val="2670"/>
              </a:lnSpc>
            </a:pPr>
            <a:r>
              <a:rPr sz="2400" spc="-5" dirty="0">
                <a:solidFill>
                  <a:srgbClr val="C00000"/>
                </a:solidFill>
              </a:rPr>
              <a:t>Possible lab observation of plasmoids </a:t>
            </a:r>
            <a:r>
              <a:rPr sz="2400" spc="-5" dirty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C00000"/>
                </a:solidFill>
              </a:rPr>
              <a:t>contribute to</a:t>
            </a:r>
            <a:r>
              <a:rPr sz="2400" spc="190" dirty="0">
                <a:solidFill>
                  <a:srgbClr val="C00000"/>
                </a:solidFill>
              </a:rPr>
              <a:t> </a:t>
            </a:r>
            <a:r>
              <a:rPr sz="2400" spc="-5" dirty="0">
                <a:solidFill>
                  <a:srgbClr val="C00000"/>
                </a:solidFill>
              </a:rPr>
              <a:t>lab-astro</a:t>
            </a:r>
            <a:endParaRPr sz="24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1" y="1009497"/>
            <a:ext cx="4343399" cy="2683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90097" y="1219200"/>
            <a:ext cx="4325300" cy="24634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545841"/>
            <a:ext cx="4419600" cy="2473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70144" y="3943502"/>
            <a:ext cx="2765215" cy="2057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800600" y="3810000"/>
            <a:ext cx="4233545" cy="31496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Possible plasmoids during NSTX</a:t>
            </a:r>
            <a:r>
              <a:rPr sz="20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Arial"/>
                <a:cs typeface="Arial"/>
              </a:rPr>
              <a:t>CHI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58469" y="5791200"/>
            <a:ext cx="1758950" cy="277495"/>
          </a:xfrm>
          <a:prstGeom prst="rect">
            <a:avLst/>
          </a:prstGeom>
          <a:solidFill>
            <a:srgbClr val="C5D9F0"/>
          </a:solidFill>
          <a:ln w="9524">
            <a:solidFill>
              <a:srgbClr val="0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285"/>
              </a:spcBef>
            </a:pPr>
            <a:r>
              <a:rPr sz="1200" i="1" spc="-80" dirty="0">
                <a:latin typeface="Arial"/>
                <a:cs typeface="Arial"/>
              </a:rPr>
              <a:t>F. </a:t>
            </a:r>
            <a:r>
              <a:rPr sz="1200" i="1" spc="-5" dirty="0">
                <a:latin typeface="Arial"/>
                <a:cs typeface="Arial"/>
              </a:rPr>
              <a:t>Ebrahimi </a:t>
            </a:r>
            <a:r>
              <a:rPr sz="1200" i="1" dirty="0">
                <a:latin typeface="Arial"/>
                <a:cs typeface="Arial"/>
              </a:rPr>
              <a:t>, </a:t>
            </a:r>
            <a:r>
              <a:rPr sz="1200" i="1" spc="-5" dirty="0">
                <a:latin typeface="Arial"/>
                <a:cs typeface="Arial"/>
              </a:rPr>
              <a:t>PRL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2015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7"/>
          <p:cNvSpPr txBox="1"/>
          <p:nvPr/>
        </p:nvSpPr>
        <p:spPr>
          <a:xfrm>
            <a:off x="152400" y="6172200"/>
            <a:ext cx="8805544" cy="30777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000" spc="-5" dirty="0" smtClean="0">
                <a:solidFill>
                  <a:srgbClr val="FF0000"/>
                </a:solidFill>
                <a:latin typeface="Arial"/>
                <a:cs typeface="Arial"/>
              </a:rPr>
              <a:t>NSTX-U will extend NSTX results, contribute to basic reconnection physics 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70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0" dirty="0" smtClean="0"/>
              <a:t>Research opportunities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134" y="1112870"/>
            <a:ext cx="8885274" cy="536413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Can NSTX-U really sustain all of its current without a transformer?  If so, at what performance level? </a:t>
            </a:r>
          </a:p>
          <a:p>
            <a:r>
              <a:rPr lang="en-US" sz="2800" dirty="0" smtClean="0"/>
              <a:t>If NSTX-U succeeds at non-inductive sustainment, what level of non-inductive start-up and ramp-up is achievable? </a:t>
            </a:r>
          </a:p>
          <a:p>
            <a:pPr lvl="1"/>
            <a:r>
              <a:rPr lang="en-US" sz="2400" dirty="0" smtClean="0"/>
              <a:t>Is it really possible to have a tokamak with NO solenoid?</a:t>
            </a:r>
            <a:endParaRPr lang="en-US" dirty="0" smtClean="0"/>
          </a:p>
          <a:p>
            <a:pPr lvl="1"/>
            <a:r>
              <a:rPr lang="en-US" sz="2400" dirty="0" smtClean="0"/>
              <a:t>Can we develop simple yet powerful enough models to simulate all this accurately? </a:t>
            </a:r>
          </a:p>
          <a:p>
            <a:pPr lvl="2"/>
            <a:r>
              <a:rPr lang="en-US" sz="2000" dirty="0"/>
              <a:t>C</a:t>
            </a:r>
            <a:r>
              <a:rPr lang="en-US" sz="2000" dirty="0" smtClean="0"/>
              <a:t>omplex combination of current drive, transport, stability (TRANSP, TSC, + other models)</a:t>
            </a:r>
          </a:p>
          <a:p>
            <a:r>
              <a:rPr lang="en-US" dirty="0" smtClean="0"/>
              <a:t>What is fundamental reconnection physics in CHI?</a:t>
            </a:r>
          </a:p>
          <a:p>
            <a:pPr lvl="1"/>
            <a:r>
              <a:rPr lang="en-US" dirty="0" smtClean="0"/>
              <a:t>How will </a:t>
            </a:r>
            <a:r>
              <a:rPr lang="en-US" dirty="0" err="1" smtClean="0"/>
              <a:t>plasmoid</a:t>
            </a:r>
            <a:r>
              <a:rPr lang="en-US" dirty="0" smtClean="0"/>
              <a:t> instabilities </a:t>
            </a:r>
            <a:r>
              <a:rPr lang="en-US" smtClean="0"/>
              <a:t>impact CHI, next-steps</a:t>
            </a:r>
            <a:r>
              <a:rPr lang="en-US" dirty="0" smtClean="0"/>
              <a:t>?</a:t>
            </a:r>
          </a:p>
          <a:p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387032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601" y="1072848"/>
            <a:ext cx="8854798" cy="5306006"/>
          </a:xfrm>
        </p:spPr>
        <p:txBody>
          <a:bodyPr/>
          <a:lstStyle/>
          <a:p>
            <a:pPr marL="231775" indent="-231775">
              <a:spcBef>
                <a:spcPts val="2472"/>
              </a:spcBef>
              <a:spcAft>
                <a:spcPts val="600"/>
              </a:spcAft>
            </a:pPr>
            <a:r>
              <a:rPr lang="en-US" sz="2800" dirty="0" smtClean="0"/>
              <a:t>NSTX-U will provide many opportunities to study toroidal confinement physics in new regimes:</a:t>
            </a:r>
          </a:p>
          <a:p>
            <a:pPr marL="631825" lvl="1" indent="-231775">
              <a:spcBef>
                <a:spcPts val="2472"/>
              </a:spcBef>
              <a:spcAft>
                <a:spcPts val="600"/>
              </a:spcAft>
            </a:pPr>
            <a:r>
              <a:rPr lang="en-US" sz="2400" dirty="0" smtClean="0"/>
              <a:t>Low aspect ratio, strong shaping, high </a:t>
            </a:r>
            <a:r>
              <a:rPr lang="en-US" sz="2400" dirty="0" smtClean="0">
                <a:latin typeface="Symbol" panose="05050102010706020507" pitchFamily="18" charset="2"/>
              </a:rPr>
              <a:t>b</a:t>
            </a:r>
            <a:r>
              <a:rPr lang="en-US" sz="2400" dirty="0" smtClean="0"/>
              <a:t>, low </a:t>
            </a:r>
            <a:r>
              <a:rPr lang="en-US" sz="2400" dirty="0" err="1" smtClean="0"/>
              <a:t>collisionality</a:t>
            </a:r>
            <a:endParaRPr lang="en-US" sz="2400" dirty="0" smtClean="0"/>
          </a:p>
          <a:p>
            <a:pPr marL="631825" lvl="1" indent="-231775">
              <a:spcBef>
                <a:spcPts val="2472"/>
              </a:spcBef>
              <a:spcAft>
                <a:spcPts val="600"/>
              </a:spcAft>
            </a:pPr>
            <a:r>
              <a:rPr lang="en-US" sz="2400" dirty="0" smtClean="0"/>
              <a:t>Access to strong fast-ion instability drive, high rotation</a:t>
            </a:r>
          </a:p>
          <a:p>
            <a:pPr marL="631825" lvl="1" indent="-231775">
              <a:spcBef>
                <a:spcPts val="2472"/>
              </a:spcBef>
              <a:spcAft>
                <a:spcPts val="600"/>
              </a:spcAft>
            </a:pPr>
            <a:r>
              <a:rPr lang="en-US" sz="2400" dirty="0" smtClean="0"/>
              <a:t>Advanced </a:t>
            </a:r>
            <a:r>
              <a:rPr lang="en-US" sz="2400" dirty="0" err="1" smtClean="0"/>
              <a:t>divertors</a:t>
            </a:r>
            <a:r>
              <a:rPr lang="en-US" sz="2400" dirty="0" smtClean="0"/>
              <a:t>, lithium walls, high-Z PFCs</a:t>
            </a:r>
          </a:p>
          <a:p>
            <a:pPr marL="231775" indent="-231775">
              <a:spcBef>
                <a:spcPts val="2472"/>
              </a:spcBef>
              <a:spcAft>
                <a:spcPts val="600"/>
              </a:spcAft>
            </a:pPr>
            <a:r>
              <a:rPr lang="en-US" sz="2800" dirty="0" smtClean="0"/>
              <a:t>The opportunities described here are just a small fraction of the research possibilities available!</a:t>
            </a:r>
          </a:p>
          <a:p>
            <a:pPr marL="231775" indent="-231775">
              <a:spcBef>
                <a:spcPts val="2472"/>
              </a:spcBef>
              <a:spcAft>
                <a:spcPts val="600"/>
              </a:spcAft>
            </a:pPr>
            <a:r>
              <a:rPr lang="en-US" sz="2800" dirty="0" smtClean="0"/>
              <a:t>Please see next slide for people to contact for more</a:t>
            </a:r>
            <a:endParaRPr lang="en-US" sz="2800" dirty="0"/>
          </a:p>
        </p:txBody>
      </p:sp>
      <p:sp>
        <p:nvSpPr>
          <p:cNvPr id="17411" name="Rectangle 43"/>
          <p:cNvSpPr>
            <a:spLocks noChangeArrowheads="1"/>
          </p:cNvSpPr>
          <p:nvPr/>
        </p:nvSpPr>
        <p:spPr bwMode="auto">
          <a:xfrm>
            <a:off x="0" y="0"/>
            <a:ext cx="9144000" cy="91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52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600" i="0" dirty="0" smtClean="0">
                <a:solidFill>
                  <a:srgbClr val="336699"/>
                </a:solidFill>
              </a:rPr>
              <a:t>Summary</a:t>
            </a:r>
            <a:endParaRPr lang="en-US" sz="2400" i="0" dirty="0">
              <a:solidFill>
                <a:srgbClr val="336699"/>
              </a:solidFill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23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4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52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200" i="0" dirty="0">
                <a:solidFill>
                  <a:srgbClr val="336699"/>
                </a:solidFill>
              </a:rPr>
              <a:t>C</a:t>
            </a:r>
            <a:r>
              <a:rPr lang="en-US" sz="3200" i="0" dirty="0" smtClean="0">
                <a:solidFill>
                  <a:srgbClr val="336699"/>
                </a:solidFill>
              </a:rPr>
              <a:t>ontacts for 1</a:t>
            </a:r>
            <a:r>
              <a:rPr lang="en-US" sz="3200" i="0" baseline="30000" dirty="0" smtClean="0">
                <a:solidFill>
                  <a:srgbClr val="336699"/>
                </a:solidFill>
              </a:rPr>
              <a:t>st </a:t>
            </a:r>
            <a:r>
              <a:rPr lang="en-US" sz="3200" i="0" dirty="0" smtClean="0">
                <a:solidFill>
                  <a:srgbClr val="336699"/>
                </a:solidFill>
              </a:rPr>
              <a:t>/ 2</a:t>
            </a:r>
            <a:r>
              <a:rPr lang="en-US" sz="3200" i="0" baseline="30000" dirty="0" smtClean="0">
                <a:solidFill>
                  <a:srgbClr val="336699"/>
                </a:solidFill>
              </a:rPr>
              <a:t>nd </a:t>
            </a:r>
            <a:r>
              <a:rPr lang="en-US" sz="3200" i="0" dirty="0" smtClean="0">
                <a:solidFill>
                  <a:srgbClr val="336699"/>
                </a:solidFill>
              </a:rPr>
              <a:t>year projects, thesis ideas</a:t>
            </a:r>
            <a:endParaRPr lang="en-US" sz="2000" i="0" dirty="0">
              <a:solidFill>
                <a:srgbClr val="336699"/>
              </a:solidFill>
              <a:latin typeface="Helvetica Neue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854812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02037"/>
            <a:ext cx="1524000" cy="15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10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53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Latest run plan schedule for 2016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700" b="1" dirty="0" smtClean="0">
                <a:solidFill>
                  <a:srgbClr val="920000"/>
                </a:solidFill>
              </a:rPr>
              <a:t>Goal is to operate 18 run weeks </a:t>
            </a:r>
            <a:endParaRPr lang="en-US" sz="2700" b="1" dirty="0">
              <a:solidFill>
                <a:srgbClr val="92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8991600" cy="48768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è"/>
            </a:pP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FY16 </a:t>
            </a:r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budgets </a:t>
            </a: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are </a:t>
            </a:r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favorable enough to support 18 weeks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è"/>
            </a:pP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Want as much data as possible for IAEA synopses/meeting, APS-2016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en-US" sz="600" b="1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400" b="1" dirty="0" smtClean="0"/>
              <a:t>December:  	0.5 run weeks </a:t>
            </a:r>
            <a:r>
              <a:rPr lang="en-US" sz="2400" b="1" dirty="0"/>
              <a:t>(</a:t>
            </a:r>
            <a:r>
              <a:rPr lang="en-US" sz="2400" b="1" dirty="0" smtClean="0"/>
              <a:t>XMP)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400" b="1" dirty="0" smtClean="0"/>
              <a:t>January:		~ 2-3 run weeks (XMP, XP), PAC-37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400" b="1" dirty="0" smtClean="0"/>
              <a:t>February:		~ 2-3 run weeks (</a:t>
            </a:r>
            <a:r>
              <a:rPr lang="en-US" sz="2400" b="1" dirty="0" err="1" smtClean="0"/>
              <a:t>Ar</a:t>
            </a:r>
            <a:r>
              <a:rPr lang="en-US" sz="2400" b="1" dirty="0" smtClean="0"/>
              <a:t>-PS, LITER, LGI, MGI)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400" b="1" dirty="0" smtClean="0"/>
              <a:t>March 		~ 3 run weeks</a:t>
            </a:r>
            <a:endParaRPr lang="en-US" sz="2400" b="1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000" b="1" dirty="0" smtClean="0"/>
              <a:t>Mid</a:t>
            </a:r>
            <a:r>
              <a:rPr lang="en-US" sz="2000" b="1" dirty="0"/>
              <a:t>-run assessment </a:t>
            </a:r>
            <a:r>
              <a:rPr lang="en-US" sz="2000" b="1" spc="-5" dirty="0">
                <a:latin typeface="Arial"/>
                <a:cs typeface="Arial"/>
              </a:rPr>
              <a:t>in</a:t>
            </a:r>
            <a:r>
              <a:rPr lang="en-US" sz="2000" b="1" spc="130" dirty="0">
                <a:latin typeface="Arial"/>
                <a:cs typeface="Arial"/>
              </a:rPr>
              <a:t> </a:t>
            </a:r>
            <a:r>
              <a:rPr lang="en-US" sz="2000" b="1" spc="-5" dirty="0" smtClean="0">
                <a:latin typeface="Arial"/>
                <a:cs typeface="Arial"/>
              </a:rPr>
              <a:t>March/April</a:t>
            </a:r>
            <a:endParaRPr lang="en-US" sz="2000" b="1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400" b="1" dirty="0" smtClean="0"/>
              <a:t>April </a:t>
            </a:r>
            <a:r>
              <a:rPr lang="en-US" sz="2400" b="1" dirty="0"/>
              <a:t>– </a:t>
            </a:r>
            <a:r>
              <a:rPr lang="en-US" sz="2400" b="1" dirty="0" smtClean="0"/>
              <a:t>June</a:t>
            </a:r>
            <a:r>
              <a:rPr lang="en-US" sz="2400" b="1" dirty="0"/>
              <a:t>	</a:t>
            </a:r>
            <a:r>
              <a:rPr lang="en-US" sz="2400" b="1" dirty="0" smtClean="0"/>
              <a:t>9.5 </a:t>
            </a:r>
            <a:r>
              <a:rPr lang="en-US" sz="2400" b="1" dirty="0"/>
              <a:t>run weeks, complete FY16 </a:t>
            </a:r>
            <a:r>
              <a:rPr lang="en-US" sz="2400" b="1" dirty="0" smtClean="0"/>
              <a:t>run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400" b="1" dirty="0" smtClean="0"/>
              <a:t>July:  Start outage: install high-k, high-Z tiles, …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400" b="1" dirty="0" smtClean="0"/>
              <a:t>Resume operations winter 2017 for FY17: ~16 run weeks</a:t>
            </a:r>
            <a:endParaRPr lang="en-US" sz="2400" b="1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en-US" sz="2400" b="1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en-US" sz="2400" b="1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8074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b="1" dirty="0" smtClean="0"/>
              <a:t>Summary of FY2016-18 NSTX-U Research </a:t>
            </a:r>
            <a:r>
              <a:rPr lang="en-US" sz="2800" b="1" dirty="0"/>
              <a:t>M</a:t>
            </a:r>
            <a:r>
              <a:rPr lang="en-US" sz="2800" b="1" dirty="0" smtClean="0"/>
              <a:t>ilestones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9067800" cy="5334000"/>
          </a:xfrm>
        </p:spPr>
        <p:txBody>
          <a:bodyPr rIns="0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FY2016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Obtain first data at 60% higher field/current, 2-3</a:t>
            </a:r>
            <a:r>
              <a:rPr lang="en-US" dirty="0" smtClean="0">
                <a:latin typeface="Calibri"/>
              </a:rPr>
              <a:t>× </a:t>
            </a:r>
            <a:r>
              <a:rPr lang="en-US" dirty="0" smtClean="0"/>
              <a:t>longer pulse:</a:t>
            </a:r>
          </a:p>
          <a:p>
            <a:pPr marL="571500" lvl="2" indent="228600">
              <a:lnSpc>
                <a:spcPct val="90000"/>
              </a:lnSpc>
            </a:pPr>
            <a:r>
              <a:rPr lang="en-US" dirty="0" smtClean="0"/>
              <a:t>Re-establish sustained low l</a:t>
            </a:r>
            <a:r>
              <a:rPr lang="en-US" baseline="-25000" dirty="0" smtClean="0"/>
              <a:t>i</a:t>
            </a:r>
            <a:r>
              <a:rPr lang="en-US" dirty="0" smtClean="0"/>
              <a:t> / high-</a:t>
            </a:r>
            <a:r>
              <a:rPr lang="en-US" dirty="0" smtClean="0">
                <a:latin typeface="Symbol" pitchFamily="18" charset="2"/>
              </a:rPr>
              <a:t>k</a:t>
            </a:r>
            <a:r>
              <a:rPr lang="en-US" dirty="0" smtClean="0"/>
              <a:t> operation above no-wall limit</a:t>
            </a:r>
          </a:p>
          <a:p>
            <a:pPr marL="571500" lvl="2" indent="228600">
              <a:lnSpc>
                <a:spcPct val="90000"/>
              </a:lnSpc>
            </a:pPr>
            <a:r>
              <a:rPr lang="en-US" dirty="0" smtClean="0"/>
              <a:t>Study thermal confinement, pedestal structure, SOL widths</a:t>
            </a:r>
          </a:p>
          <a:p>
            <a:pPr marL="571500" lvl="2" indent="228600">
              <a:lnSpc>
                <a:spcPct val="90000"/>
              </a:lnSpc>
            </a:pPr>
            <a:r>
              <a:rPr lang="en-US" dirty="0" smtClean="0"/>
              <a:t>Assess current-drive, fast-ion instabilities from new 2</a:t>
            </a:r>
            <a:r>
              <a:rPr lang="en-US" baseline="30000" dirty="0" smtClean="0"/>
              <a:t>nd</a:t>
            </a:r>
            <a:r>
              <a:rPr lang="en-US" dirty="0" smtClean="0"/>
              <a:t> NBI</a:t>
            </a:r>
          </a:p>
          <a:p>
            <a:pPr>
              <a:lnSpc>
                <a:spcPct val="90000"/>
              </a:lnSpc>
            </a:pPr>
            <a:endParaRPr lang="en-US" sz="400" dirty="0" smtClean="0"/>
          </a:p>
          <a:p>
            <a:pPr>
              <a:lnSpc>
                <a:spcPct val="90000"/>
              </a:lnSpc>
            </a:pPr>
            <a:r>
              <a:rPr lang="en-US" b="1" dirty="0" smtClean="0"/>
              <a:t>FY2017</a:t>
            </a:r>
            <a:endParaRPr lang="en-US" b="1" dirty="0"/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Extend NSTX-U performance to full field, current (1T, 2MA)</a:t>
            </a:r>
          </a:p>
          <a:p>
            <a:pPr marL="800100" lvl="2">
              <a:lnSpc>
                <a:spcPct val="90000"/>
              </a:lnSpc>
            </a:pPr>
            <a:r>
              <a:rPr lang="en-US" dirty="0"/>
              <a:t>Assess </a:t>
            </a:r>
            <a:r>
              <a:rPr lang="en-US" dirty="0" err="1"/>
              <a:t>divertor</a:t>
            </a:r>
            <a:r>
              <a:rPr lang="en-US" dirty="0"/>
              <a:t> heat flux mitigation, confinement at full </a:t>
            </a:r>
            <a:r>
              <a:rPr lang="en-US" dirty="0" smtClean="0"/>
              <a:t>parameters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Access full non-inductive, test small current over-drive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First data with 2D high-k scattering, prototype high-Z tiles</a:t>
            </a:r>
          </a:p>
          <a:p>
            <a:pPr marL="119110" indent="-341313">
              <a:lnSpc>
                <a:spcPct val="90000"/>
              </a:lnSpc>
            </a:pPr>
            <a:r>
              <a:rPr lang="en-US" b="1" dirty="0" smtClean="0"/>
              <a:t>FY2018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Study low-Z and high-Z impurity transport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Assess causes of core electron thermal transport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Test advanced q profile and rotation profile control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Assess CHI plasma current start-up performance</a:t>
            </a:r>
          </a:p>
          <a:p>
            <a:pPr marL="119110" indent="-341313">
              <a:lnSpc>
                <a:spcPct val="90000"/>
              </a:lnSpc>
            </a:pPr>
            <a:endParaRPr lang="en-US" dirty="0"/>
          </a:p>
          <a:p>
            <a:pPr marL="519113" lvl="1" indent="-341313">
              <a:lnSpc>
                <a:spcPct val="90000"/>
              </a:lnSpc>
            </a:pPr>
            <a:endParaRPr lang="en-US" dirty="0" smtClean="0"/>
          </a:p>
          <a:p>
            <a:pPr marL="519113" lvl="1" indent="-341313">
              <a:lnSpc>
                <a:spcPct val="90000"/>
              </a:lnSpc>
            </a:pPr>
            <a:endParaRPr lang="en-US" dirty="0"/>
          </a:p>
          <a:p>
            <a:pPr marL="288971" lvl="1" indent="-173038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24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755" y="1219200"/>
            <a:ext cx="8513445" cy="20031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665" marR="5080" indent="-227965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400" b="1" spc="-5" dirty="0">
                <a:latin typeface="Arial"/>
                <a:cs typeface="Arial"/>
              </a:rPr>
              <a:t>1</a:t>
            </a:r>
            <a:r>
              <a:rPr sz="2400" b="1" spc="-7" baseline="24305" dirty="0">
                <a:latin typeface="Arial"/>
                <a:cs typeface="Arial"/>
              </a:rPr>
              <a:t>st </a:t>
            </a:r>
            <a:r>
              <a:rPr sz="2400" b="1" spc="-5" dirty="0" smtClean="0">
                <a:latin typeface="Arial"/>
                <a:cs typeface="Arial"/>
              </a:rPr>
              <a:t>year: </a:t>
            </a:r>
            <a:r>
              <a:rPr sz="2400" spc="-5" dirty="0">
                <a:latin typeface="Arial"/>
                <a:cs typeface="Arial"/>
              </a:rPr>
              <a:t>Limit forces </a:t>
            </a:r>
            <a:r>
              <a:rPr sz="2400" spc="-5" dirty="0" smtClean="0">
                <a:latin typeface="Arial"/>
                <a:cs typeface="Arial"/>
              </a:rPr>
              <a:t>to </a:t>
            </a:r>
            <a:r>
              <a:rPr sz="2400" dirty="0">
                <a:latin typeface="Arial"/>
                <a:cs typeface="Arial"/>
              </a:rPr>
              <a:t>½ </a:t>
            </a:r>
            <a:r>
              <a:rPr sz="2400" spc="-5" dirty="0">
                <a:latin typeface="Arial"/>
                <a:cs typeface="Arial"/>
              </a:rPr>
              <a:t>way between </a:t>
            </a:r>
            <a:r>
              <a:rPr sz="2400" spc="-5" dirty="0" smtClean="0">
                <a:latin typeface="Arial"/>
                <a:cs typeface="Arial"/>
              </a:rPr>
              <a:t>NSTX</a:t>
            </a:r>
            <a:r>
              <a:rPr lang="en-US" sz="2400" spc="-5" dirty="0" smtClean="0">
                <a:latin typeface="Arial"/>
                <a:cs typeface="Arial"/>
              </a:rPr>
              <a:t> and</a:t>
            </a:r>
            <a:r>
              <a:rPr sz="2400" spc="-5" dirty="0" smtClean="0">
                <a:latin typeface="Arial"/>
                <a:cs typeface="Arial"/>
              </a:rPr>
              <a:t> NSTX-U</a:t>
            </a:r>
            <a:r>
              <a:rPr lang="en-US" sz="2400" spc="-5" dirty="0" smtClean="0">
                <a:latin typeface="Arial"/>
                <a:cs typeface="Arial"/>
              </a:rPr>
              <a:t>,</a:t>
            </a:r>
            <a:r>
              <a:rPr sz="2400" spc="-5" dirty="0" smtClean="0">
                <a:latin typeface="Arial"/>
                <a:cs typeface="Arial"/>
              </a:rPr>
              <a:t> and </a:t>
            </a:r>
            <a:r>
              <a:rPr sz="2400" dirty="0">
                <a:latin typeface="Arial"/>
                <a:cs typeface="Arial"/>
              </a:rPr>
              <a:t>½ </a:t>
            </a:r>
            <a:r>
              <a:rPr lang="en-US" sz="2400" dirty="0" smtClean="0">
                <a:latin typeface="Arial"/>
                <a:cs typeface="Arial"/>
              </a:rPr>
              <a:t>of </a:t>
            </a:r>
            <a:r>
              <a:rPr sz="2400" spc="-5" dirty="0" smtClean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design-point heating of any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coil</a:t>
            </a:r>
            <a:endParaRPr sz="2400" dirty="0"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9"/>
              </a:spcBef>
              <a:buChar char="–"/>
              <a:tabLst>
                <a:tab pos="469900" algn="l"/>
              </a:tabLst>
            </a:pP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Will permit up to ~5 second operation at </a:t>
            </a:r>
            <a:r>
              <a:rPr sz="2000" spc="5" dirty="0">
                <a:solidFill>
                  <a:srgbClr val="336699"/>
                </a:solidFill>
                <a:latin typeface="Arial"/>
                <a:cs typeface="Arial"/>
              </a:rPr>
              <a:t>B</a:t>
            </a:r>
            <a:r>
              <a:rPr sz="1950" spc="7" baseline="-21367" dirty="0">
                <a:solidFill>
                  <a:srgbClr val="336699"/>
                </a:solidFill>
                <a:latin typeface="Arial"/>
                <a:cs typeface="Arial"/>
              </a:rPr>
              <a:t>T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~</a:t>
            </a:r>
            <a:r>
              <a:rPr sz="2000" spc="-5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0.65T</a:t>
            </a:r>
            <a:endParaRPr sz="20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241300" algn="l"/>
              </a:tabLst>
            </a:pPr>
            <a:r>
              <a:rPr sz="2400" b="1" spc="-5" dirty="0">
                <a:latin typeface="Arial"/>
                <a:cs typeface="Arial"/>
              </a:rPr>
              <a:t>2</a:t>
            </a:r>
            <a:r>
              <a:rPr sz="2400" b="1" spc="-7" baseline="24305" dirty="0">
                <a:latin typeface="Arial"/>
                <a:cs typeface="Arial"/>
              </a:rPr>
              <a:t>nd </a:t>
            </a:r>
            <a:r>
              <a:rPr sz="2400" b="1" spc="-5" dirty="0" smtClean="0">
                <a:latin typeface="Arial"/>
                <a:cs typeface="Arial"/>
              </a:rPr>
              <a:t>year</a:t>
            </a:r>
            <a:r>
              <a:rPr lang="en-US" sz="2400" b="1" spc="-5" dirty="0" smtClean="0">
                <a:latin typeface="Arial"/>
                <a:cs typeface="Arial"/>
              </a:rPr>
              <a:t> goal</a:t>
            </a:r>
            <a:r>
              <a:rPr sz="2400" b="1" spc="-5" dirty="0" smtClean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Full field and current, </a:t>
            </a:r>
            <a:r>
              <a:rPr sz="2400" spc="-5" dirty="0" smtClean="0">
                <a:latin typeface="Arial"/>
                <a:cs typeface="Arial"/>
              </a:rPr>
              <a:t>coil</a:t>
            </a:r>
            <a:r>
              <a:rPr sz="2400" spc="295" dirty="0" smtClean="0">
                <a:latin typeface="Arial"/>
                <a:cs typeface="Arial"/>
              </a:rPr>
              <a:t> </a:t>
            </a:r>
            <a:r>
              <a:rPr sz="2400" spc="-5" dirty="0" smtClean="0">
                <a:latin typeface="Arial"/>
                <a:cs typeface="Arial"/>
              </a:rPr>
              <a:t>heating</a:t>
            </a:r>
            <a:r>
              <a:rPr lang="en-US" sz="2400" spc="-5" dirty="0" smtClean="0">
                <a:latin typeface="Arial"/>
                <a:cs typeface="Arial"/>
              </a:rPr>
              <a:t> to ¾ of limit</a:t>
            </a:r>
            <a:endParaRPr sz="24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241300" algn="l"/>
              </a:tabLst>
            </a:pPr>
            <a:r>
              <a:rPr sz="2400" b="1" spc="-5" dirty="0" smtClean="0">
                <a:latin typeface="Arial"/>
                <a:cs typeface="Arial"/>
              </a:rPr>
              <a:t>3</a:t>
            </a:r>
            <a:r>
              <a:rPr sz="2400" b="1" spc="-7" baseline="24305" dirty="0" smtClean="0">
                <a:latin typeface="Arial"/>
                <a:cs typeface="Arial"/>
              </a:rPr>
              <a:t>rd </a:t>
            </a:r>
            <a:r>
              <a:rPr sz="2400" b="1" spc="-5" dirty="0" smtClean="0">
                <a:latin typeface="Arial"/>
                <a:cs typeface="Arial"/>
              </a:rPr>
              <a:t>year</a:t>
            </a:r>
            <a:r>
              <a:rPr lang="en-US" sz="2400" b="1" spc="-5" dirty="0" smtClean="0">
                <a:latin typeface="Arial"/>
                <a:cs typeface="Arial"/>
              </a:rPr>
              <a:t> goal</a:t>
            </a:r>
            <a:r>
              <a:rPr sz="2400" b="1" spc="-5" dirty="0" smtClean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Full</a:t>
            </a:r>
            <a:r>
              <a:rPr sz="2400" spc="19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capability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934525"/>
              </p:ext>
            </p:extLst>
          </p:nvPr>
        </p:nvGraphicFramePr>
        <p:xfrm>
          <a:off x="222250" y="3505200"/>
          <a:ext cx="8686800" cy="2501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7000"/>
                <a:gridCol w="914400"/>
                <a:gridCol w="1371600"/>
                <a:gridCol w="1371600"/>
                <a:gridCol w="1295400"/>
                <a:gridCol w="1066800"/>
              </a:tblGrid>
              <a:tr h="8228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6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Parameter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NSTX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156845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(Max.)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00355" marR="2940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1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99720" marR="2940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2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61620" marR="255904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3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NSTX-U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299720" marR="118745" indent="-17462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ima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te 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Goal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3351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575" b="1" spc="97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[MA]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~1.6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3022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3351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75" b="1" spc="89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[T]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0.55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~0.8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3022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4296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Allowed TF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[MA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s]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7.3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80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marR="502284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120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160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160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579013">
                <a:tc>
                  <a:txBody>
                    <a:bodyPr/>
                    <a:lstStyle/>
                    <a:p>
                      <a:pPr marL="170180" marR="163195" indent="28321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-21164" dirty="0">
                          <a:latin typeface="Arial"/>
                          <a:cs typeface="Arial"/>
                        </a:rPr>
                        <a:t>P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Flat-Top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at max.  allowed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t, 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spc="-67" baseline="-21164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,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600" b="1" spc="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75" b="1" spc="262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[s]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~0.4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~3.5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55625" algn="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~3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233838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200" b="1" spc="-5" dirty="0">
                <a:latin typeface="Arial"/>
                <a:cs typeface="Arial"/>
              </a:rPr>
              <a:t>NSTX-U device performance</a:t>
            </a:r>
            <a:r>
              <a:rPr sz="3200" b="1" spc="-6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progression:</a:t>
            </a:r>
          </a:p>
        </p:txBody>
      </p:sp>
    </p:spTree>
    <p:extLst>
      <p:ext uri="{BB962C8B-B14F-4D97-AF65-F5344CB8AC3E}">
        <p14:creationId xmlns:p14="http://schemas.microsoft.com/office/powerpoint/2010/main" val="281336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76200" y="1210540"/>
            <a:ext cx="5334000" cy="101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400" b="1" dirty="0" smtClean="0">
                <a:solidFill>
                  <a:srgbClr val="CC0000"/>
                </a:solidFill>
                <a:latin typeface="+mn-lt"/>
              </a:rPr>
              <a:t>Net electricity easiest near A=2 if: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C0000"/>
                </a:solidFill>
                <a:latin typeface="+mn-lt"/>
              </a:rPr>
              <a:t>I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nboard T breeding minimized / eliminated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Central solenoid minimized / eliminated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7" y="2344287"/>
            <a:ext cx="4598903" cy="374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506497" y="2868637"/>
            <a:ext cx="3810000" cy="1159729"/>
          </a:xfrm>
          <a:prstGeom prst="rect">
            <a:avLst/>
          </a:prstGeom>
          <a:solidFill>
            <a:srgbClr val="00B05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723590" y="3124200"/>
            <a:ext cx="1391210" cy="1754973"/>
            <a:chOff x="5105400" y="2519370"/>
            <a:chExt cx="1264736" cy="1595430"/>
          </a:xfrm>
        </p:grpSpPr>
        <p:sp>
          <p:nvSpPr>
            <p:cNvPr id="41" name="Rectangle 40"/>
            <p:cNvSpPr/>
            <p:nvPr/>
          </p:nvSpPr>
          <p:spPr>
            <a:xfrm>
              <a:off x="5105400" y="2519370"/>
              <a:ext cx="1264736" cy="15954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201"/>
            <p:cNvSpPr>
              <a:spLocks/>
            </p:cNvSpPr>
            <p:nvPr/>
          </p:nvSpPr>
          <p:spPr bwMode="auto">
            <a:xfrm>
              <a:off x="5319207" y="2948060"/>
              <a:ext cx="395793" cy="34258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4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9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9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4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4F81BD"/>
            </a:solidFill>
            <a:ln w="1588">
              <a:solidFill>
                <a:srgbClr val="4F81B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2"/>
            <p:cNvSpPr>
              <a:spLocks/>
            </p:cNvSpPr>
            <p:nvPr/>
          </p:nvSpPr>
          <p:spPr bwMode="auto">
            <a:xfrm>
              <a:off x="5453452" y="2907756"/>
              <a:ext cx="129616" cy="110836"/>
            </a:xfrm>
            <a:custGeom>
              <a:avLst/>
              <a:gdLst>
                <a:gd name="T0" fmla="*/ 56 w 111"/>
                <a:gd name="T1" fmla="*/ 0 h 112"/>
                <a:gd name="T2" fmla="*/ 111 w 111"/>
                <a:gd name="T3" fmla="*/ 56 h 112"/>
                <a:gd name="T4" fmla="*/ 56 w 111"/>
                <a:gd name="T5" fmla="*/ 112 h 112"/>
                <a:gd name="T6" fmla="*/ 0 w 111"/>
                <a:gd name="T7" fmla="*/ 56 h 112"/>
                <a:gd name="T8" fmla="*/ 56 w 111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12">
                  <a:moveTo>
                    <a:pt x="56" y="0"/>
                  </a:moveTo>
                  <a:lnTo>
                    <a:pt x="111" y="56"/>
                  </a:lnTo>
                  <a:lnTo>
                    <a:pt x="56" y="112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03"/>
            <p:cNvSpPr>
              <a:spLocks noEditPoints="1"/>
            </p:cNvSpPr>
            <p:nvPr/>
          </p:nvSpPr>
          <p:spPr bwMode="auto">
            <a:xfrm>
              <a:off x="5446509" y="2901710"/>
              <a:ext cx="143504" cy="122926"/>
            </a:xfrm>
            <a:custGeom>
              <a:avLst/>
              <a:gdLst>
                <a:gd name="T0" fmla="*/ 58 w 123"/>
                <a:gd name="T1" fmla="*/ 2 h 123"/>
                <a:gd name="T2" fmla="*/ 62 w 123"/>
                <a:gd name="T3" fmla="*/ 0 h 123"/>
                <a:gd name="T4" fmla="*/ 65 w 123"/>
                <a:gd name="T5" fmla="*/ 2 h 123"/>
                <a:gd name="T6" fmla="*/ 121 w 123"/>
                <a:gd name="T7" fmla="*/ 57 h 123"/>
                <a:gd name="T8" fmla="*/ 123 w 123"/>
                <a:gd name="T9" fmla="*/ 61 h 123"/>
                <a:gd name="T10" fmla="*/ 121 w 123"/>
                <a:gd name="T11" fmla="*/ 65 h 123"/>
                <a:gd name="T12" fmla="*/ 65 w 123"/>
                <a:gd name="T13" fmla="*/ 123 h 123"/>
                <a:gd name="T14" fmla="*/ 62 w 123"/>
                <a:gd name="T15" fmla="*/ 123 h 123"/>
                <a:gd name="T16" fmla="*/ 58 w 123"/>
                <a:gd name="T17" fmla="*/ 123 h 123"/>
                <a:gd name="T18" fmla="*/ 0 w 123"/>
                <a:gd name="T19" fmla="*/ 65 h 123"/>
                <a:gd name="T20" fmla="*/ 0 w 123"/>
                <a:gd name="T21" fmla="*/ 61 h 123"/>
                <a:gd name="T22" fmla="*/ 0 w 123"/>
                <a:gd name="T23" fmla="*/ 57 h 123"/>
                <a:gd name="T24" fmla="*/ 58 w 123"/>
                <a:gd name="T25" fmla="*/ 2 h 123"/>
                <a:gd name="T26" fmla="*/ 10 w 123"/>
                <a:gd name="T27" fmla="*/ 65 h 123"/>
                <a:gd name="T28" fmla="*/ 10 w 123"/>
                <a:gd name="T29" fmla="*/ 57 h 123"/>
                <a:gd name="T30" fmla="*/ 65 w 123"/>
                <a:gd name="T31" fmla="*/ 113 h 123"/>
                <a:gd name="T32" fmla="*/ 58 w 123"/>
                <a:gd name="T33" fmla="*/ 113 h 123"/>
                <a:gd name="T34" fmla="*/ 113 w 123"/>
                <a:gd name="T35" fmla="*/ 57 h 123"/>
                <a:gd name="T36" fmla="*/ 113 w 123"/>
                <a:gd name="T37" fmla="*/ 65 h 123"/>
                <a:gd name="T38" fmla="*/ 58 w 123"/>
                <a:gd name="T39" fmla="*/ 9 h 123"/>
                <a:gd name="T40" fmla="*/ 65 w 123"/>
                <a:gd name="T41" fmla="*/ 9 h 123"/>
                <a:gd name="T42" fmla="*/ 10 w 123"/>
                <a:gd name="T43" fmla="*/ 6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" h="123">
                  <a:moveTo>
                    <a:pt x="58" y="2"/>
                  </a:moveTo>
                  <a:lnTo>
                    <a:pt x="62" y="0"/>
                  </a:lnTo>
                  <a:lnTo>
                    <a:pt x="65" y="2"/>
                  </a:lnTo>
                  <a:lnTo>
                    <a:pt x="121" y="57"/>
                  </a:lnTo>
                  <a:lnTo>
                    <a:pt x="123" y="61"/>
                  </a:lnTo>
                  <a:lnTo>
                    <a:pt x="121" y="65"/>
                  </a:lnTo>
                  <a:lnTo>
                    <a:pt x="65" y="123"/>
                  </a:lnTo>
                  <a:lnTo>
                    <a:pt x="62" y="123"/>
                  </a:lnTo>
                  <a:lnTo>
                    <a:pt x="58" y="123"/>
                  </a:lnTo>
                  <a:lnTo>
                    <a:pt x="0" y="65"/>
                  </a:lnTo>
                  <a:lnTo>
                    <a:pt x="0" y="61"/>
                  </a:lnTo>
                  <a:lnTo>
                    <a:pt x="0" y="57"/>
                  </a:lnTo>
                  <a:lnTo>
                    <a:pt x="58" y="2"/>
                  </a:lnTo>
                  <a:close/>
                  <a:moveTo>
                    <a:pt x="10" y="65"/>
                  </a:moveTo>
                  <a:lnTo>
                    <a:pt x="10" y="57"/>
                  </a:lnTo>
                  <a:lnTo>
                    <a:pt x="65" y="113"/>
                  </a:lnTo>
                  <a:lnTo>
                    <a:pt x="58" y="113"/>
                  </a:lnTo>
                  <a:lnTo>
                    <a:pt x="113" y="57"/>
                  </a:lnTo>
                  <a:lnTo>
                    <a:pt x="113" y="65"/>
                  </a:lnTo>
                  <a:lnTo>
                    <a:pt x="58" y="9"/>
                  </a:lnTo>
                  <a:lnTo>
                    <a:pt x="65" y="9"/>
                  </a:lnTo>
                  <a:lnTo>
                    <a:pt x="10" y="65"/>
                  </a:lnTo>
                  <a:close/>
                </a:path>
              </a:pathLst>
            </a:custGeom>
            <a:solidFill>
              <a:srgbClr val="4A7EBB"/>
            </a:solidFill>
            <a:ln w="1588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04"/>
            <p:cNvSpPr>
              <a:spLocks noChangeArrowheads="1"/>
            </p:cNvSpPr>
            <p:nvPr/>
          </p:nvSpPr>
          <p:spPr bwMode="auto">
            <a:xfrm>
              <a:off x="5797841" y="2866496"/>
              <a:ext cx="34785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336699"/>
                  </a:solidFill>
                  <a:effectLst/>
                  <a:latin typeface="Arial" pitchFamily="34" charset="0"/>
                  <a:cs typeface="Arial" pitchFamily="34" charset="0"/>
                </a:rPr>
                <a:t>0.12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Freeform 205"/>
            <p:cNvSpPr>
              <a:spLocks/>
            </p:cNvSpPr>
            <p:nvPr/>
          </p:nvSpPr>
          <p:spPr bwMode="auto">
            <a:xfrm>
              <a:off x="5319207" y="3193911"/>
              <a:ext cx="395793" cy="34258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3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8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8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3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3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8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8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3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BE4B48"/>
            </a:solidFill>
            <a:ln w="1588">
              <a:solidFill>
                <a:srgbClr val="BE4B4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206"/>
            <p:cNvSpPr>
              <a:spLocks noChangeArrowheads="1"/>
            </p:cNvSpPr>
            <p:nvPr/>
          </p:nvSpPr>
          <p:spPr bwMode="auto">
            <a:xfrm>
              <a:off x="5453452" y="3155624"/>
              <a:ext cx="129616" cy="110836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07"/>
            <p:cNvSpPr>
              <a:spLocks noEditPoints="1"/>
            </p:cNvSpPr>
            <p:nvPr/>
          </p:nvSpPr>
          <p:spPr bwMode="auto">
            <a:xfrm>
              <a:off x="5446509" y="3149578"/>
              <a:ext cx="143504" cy="122926"/>
            </a:xfrm>
            <a:custGeom>
              <a:avLst/>
              <a:gdLst>
                <a:gd name="T0" fmla="*/ 0 w 123"/>
                <a:gd name="T1" fmla="*/ 6 h 123"/>
                <a:gd name="T2" fmla="*/ 0 w 123"/>
                <a:gd name="T3" fmla="*/ 0 h 123"/>
                <a:gd name="T4" fmla="*/ 6 w 123"/>
                <a:gd name="T5" fmla="*/ 0 h 123"/>
                <a:gd name="T6" fmla="*/ 117 w 123"/>
                <a:gd name="T7" fmla="*/ 0 h 123"/>
                <a:gd name="T8" fmla="*/ 121 w 123"/>
                <a:gd name="T9" fmla="*/ 0 h 123"/>
                <a:gd name="T10" fmla="*/ 123 w 123"/>
                <a:gd name="T11" fmla="*/ 6 h 123"/>
                <a:gd name="T12" fmla="*/ 123 w 123"/>
                <a:gd name="T13" fmla="*/ 118 h 123"/>
                <a:gd name="T14" fmla="*/ 121 w 123"/>
                <a:gd name="T15" fmla="*/ 121 h 123"/>
                <a:gd name="T16" fmla="*/ 117 w 123"/>
                <a:gd name="T17" fmla="*/ 123 h 123"/>
                <a:gd name="T18" fmla="*/ 6 w 123"/>
                <a:gd name="T19" fmla="*/ 123 h 123"/>
                <a:gd name="T20" fmla="*/ 0 w 123"/>
                <a:gd name="T21" fmla="*/ 121 h 123"/>
                <a:gd name="T22" fmla="*/ 0 w 123"/>
                <a:gd name="T23" fmla="*/ 118 h 123"/>
                <a:gd name="T24" fmla="*/ 0 w 123"/>
                <a:gd name="T25" fmla="*/ 6 h 123"/>
                <a:gd name="T26" fmla="*/ 12 w 123"/>
                <a:gd name="T27" fmla="*/ 118 h 123"/>
                <a:gd name="T28" fmla="*/ 6 w 123"/>
                <a:gd name="T29" fmla="*/ 112 h 123"/>
                <a:gd name="T30" fmla="*/ 117 w 123"/>
                <a:gd name="T31" fmla="*/ 112 h 123"/>
                <a:gd name="T32" fmla="*/ 112 w 123"/>
                <a:gd name="T33" fmla="*/ 118 h 123"/>
                <a:gd name="T34" fmla="*/ 112 w 123"/>
                <a:gd name="T35" fmla="*/ 6 h 123"/>
                <a:gd name="T36" fmla="*/ 117 w 123"/>
                <a:gd name="T37" fmla="*/ 12 h 123"/>
                <a:gd name="T38" fmla="*/ 6 w 123"/>
                <a:gd name="T39" fmla="*/ 12 h 123"/>
                <a:gd name="T40" fmla="*/ 12 w 123"/>
                <a:gd name="T41" fmla="*/ 6 h 123"/>
                <a:gd name="T42" fmla="*/ 12 w 123"/>
                <a:gd name="T43" fmla="*/ 11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" h="123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17" y="0"/>
                  </a:lnTo>
                  <a:lnTo>
                    <a:pt x="121" y="0"/>
                  </a:lnTo>
                  <a:lnTo>
                    <a:pt x="123" y="6"/>
                  </a:lnTo>
                  <a:lnTo>
                    <a:pt x="123" y="118"/>
                  </a:lnTo>
                  <a:lnTo>
                    <a:pt x="121" y="121"/>
                  </a:lnTo>
                  <a:lnTo>
                    <a:pt x="117" y="123"/>
                  </a:lnTo>
                  <a:lnTo>
                    <a:pt x="6" y="123"/>
                  </a:lnTo>
                  <a:lnTo>
                    <a:pt x="0" y="121"/>
                  </a:lnTo>
                  <a:lnTo>
                    <a:pt x="0" y="118"/>
                  </a:lnTo>
                  <a:lnTo>
                    <a:pt x="0" y="6"/>
                  </a:lnTo>
                  <a:close/>
                  <a:moveTo>
                    <a:pt x="12" y="118"/>
                  </a:moveTo>
                  <a:lnTo>
                    <a:pt x="6" y="112"/>
                  </a:lnTo>
                  <a:lnTo>
                    <a:pt x="117" y="112"/>
                  </a:lnTo>
                  <a:lnTo>
                    <a:pt x="112" y="118"/>
                  </a:lnTo>
                  <a:lnTo>
                    <a:pt x="112" y="6"/>
                  </a:lnTo>
                  <a:lnTo>
                    <a:pt x="117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118"/>
                  </a:lnTo>
                  <a:close/>
                </a:path>
              </a:pathLst>
            </a:custGeom>
            <a:solidFill>
              <a:srgbClr val="BE4B48"/>
            </a:solidFill>
            <a:ln w="1588">
              <a:solidFill>
                <a:srgbClr val="BE4B4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08"/>
            <p:cNvSpPr>
              <a:spLocks noChangeArrowheads="1"/>
            </p:cNvSpPr>
            <p:nvPr/>
          </p:nvSpPr>
          <p:spPr bwMode="auto">
            <a:xfrm>
              <a:off x="5797841" y="3114364"/>
              <a:ext cx="34785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920000"/>
                  </a:solidFill>
                  <a:effectLst/>
                  <a:latin typeface="Arial" pitchFamily="34" charset="0"/>
                  <a:cs typeface="Arial" pitchFamily="34" charset="0"/>
                </a:rPr>
                <a:t>0.16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92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Freeform 209"/>
            <p:cNvSpPr>
              <a:spLocks/>
            </p:cNvSpPr>
            <p:nvPr/>
          </p:nvSpPr>
          <p:spPr bwMode="auto">
            <a:xfrm>
              <a:off x="5319207" y="3439763"/>
              <a:ext cx="395793" cy="34258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3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8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8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3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3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8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8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3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98B954"/>
            </a:solidFill>
            <a:ln w="1588">
              <a:solidFill>
                <a:srgbClr val="98B95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0"/>
            <p:cNvSpPr>
              <a:spLocks/>
            </p:cNvSpPr>
            <p:nvPr/>
          </p:nvSpPr>
          <p:spPr bwMode="auto">
            <a:xfrm>
              <a:off x="5453452" y="3401475"/>
              <a:ext cx="129616" cy="110836"/>
            </a:xfrm>
            <a:custGeom>
              <a:avLst/>
              <a:gdLst>
                <a:gd name="T0" fmla="*/ 56 w 111"/>
                <a:gd name="T1" fmla="*/ 0 h 111"/>
                <a:gd name="T2" fmla="*/ 111 w 111"/>
                <a:gd name="T3" fmla="*/ 111 h 111"/>
                <a:gd name="T4" fmla="*/ 0 w 111"/>
                <a:gd name="T5" fmla="*/ 111 h 111"/>
                <a:gd name="T6" fmla="*/ 56 w 111"/>
                <a:gd name="T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1">
                  <a:moveTo>
                    <a:pt x="56" y="0"/>
                  </a:moveTo>
                  <a:lnTo>
                    <a:pt x="111" y="111"/>
                  </a:lnTo>
                  <a:lnTo>
                    <a:pt x="0" y="11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12"/>
            <p:cNvSpPr>
              <a:spLocks noEditPoints="1"/>
            </p:cNvSpPr>
            <p:nvPr/>
          </p:nvSpPr>
          <p:spPr bwMode="auto">
            <a:xfrm>
              <a:off x="5446508" y="3395429"/>
              <a:ext cx="143504" cy="122926"/>
            </a:xfrm>
            <a:custGeom>
              <a:avLst/>
              <a:gdLst>
                <a:gd name="T0" fmla="*/ 56 w 123"/>
                <a:gd name="T1" fmla="*/ 2 h 123"/>
                <a:gd name="T2" fmla="*/ 62 w 123"/>
                <a:gd name="T3" fmla="*/ 0 h 123"/>
                <a:gd name="T4" fmla="*/ 65 w 123"/>
                <a:gd name="T5" fmla="*/ 2 h 123"/>
                <a:gd name="T6" fmla="*/ 123 w 123"/>
                <a:gd name="T7" fmla="*/ 116 h 123"/>
                <a:gd name="T8" fmla="*/ 121 w 123"/>
                <a:gd name="T9" fmla="*/ 121 h 123"/>
                <a:gd name="T10" fmla="*/ 117 w 123"/>
                <a:gd name="T11" fmla="*/ 123 h 123"/>
                <a:gd name="T12" fmla="*/ 6 w 123"/>
                <a:gd name="T13" fmla="*/ 123 h 123"/>
                <a:gd name="T14" fmla="*/ 0 w 123"/>
                <a:gd name="T15" fmla="*/ 121 h 123"/>
                <a:gd name="T16" fmla="*/ 0 w 123"/>
                <a:gd name="T17" fmla="*/ 116 h 123"/>
                <a:gd name="T18" fmla="*/ 56 w 123"/>
                <a:gd name="T19" fmla="*/ 2 h 123"/>
                <a:gd name="T20" fmla="*/ 10 w 123"/>
                <a:gd name="T21" fmla="*/ 121 h 123"/>
                <a:gd name="T22" fmla="*/ 6 w 123"/>
                <a:gd name="T23" fmla="*/ 112 h 123"/>
                <a:gd name="T24" fmla="*/ 117 w 123"/>
                <a:gd name="T25" fmla="*/ 112 h 123"/>
                <a:gd name="T26" fmla="*/ 112 w 123"/>
                <a:gd name="T27" fmla="*/ 121 h 123"/>
                <a:gd name="T28" fmla="*/ 56 w 123"/>
                <a:gd name="T29" fmla="*/ 8 h 123"/>
                <a:gd name="T30" fmla="*/ 65 w 123"/>
                <a:gd name="T31" fmla="*/ 8 h 123"/>
                <a:gd name="T32" fmla="*/ 10 w 123"/>
                <a:gd name="T33" fmla="*/ 12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23">
                  <a:moveTo>
                    <a:pt x="56" y="2"/>
                  </a:moveTo>
                  <a:lnTo>
                    <a:pt x="62" y="0"/>
                  </a:lnTo>
                  <a:lnTo>
                    <a:pt x="65" y="2"/>
                  </a:lnTo>
                  <a:lnTo>
                    <a:pt x="123" y="116"/>
                  </a:lnTo>
                  <a:lnTo>
                    <a:pt x="121" y="121"/>
                  </a:lnTo>
                  <a:lnTo>
                    <a:pt x="117" y="123"/>
                  </a:lnTo>
                  <a:lnTo>
                    <a:pt x="6" y="123"/>
                  </a:lnTo>
                  <a:lnTo>
                    <a:pt x="0" y="121"/>
                  </a:lnTo>
                  <a:lnTo>
                    <a:pt x="0" y="116"/>
                  </a:lnTo>
                  <a:lnTo>
                    <a:pt x="56" y="2"/>
                  </a:lnTo>
                  <a:close/>
                  <a:moveTo>
                    <a:pt x="10" y="121"/>
                  </a:moveTo>
                  <a:lnTo>
                    <a:pt x="6" y="112"/>
                  </a:lnTo>
                  <a:lnTo>
                    <a:pt x="117" y="112"/>
                  </a:lnTo>
                  <a:lnTo>
                    <a:pt x="112" y="121"/>
                  </a:lnTo>
                  <a:lnTo>
                    <a:pt x="56" y="8"/>
                  </a:lnTo>
                  <a:lnTo>
                    <a:pt x="65" y="8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98B954"/>
            </a:solidFill>
            <a:ln w="1588">
              <a:solidFill>
                <a:srgbClr val="98B95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213"/>
            <p:cNvSpPr>
              <a:spLocks noChangeArrowheads="1"/>
            </p:cNvSpPr>
            <p:nvPr/>
          </p:nvSpPr>
          <p:spPr bwMode="auto">
            <a:xfrm>
              <a:off x="5797839" y="3360215"/>
              <a:ext cx="34785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pitchFamily="34" charset="0"/>
                  <a:cs typeface="Arial" pitchFamily="34" charset="0"/>
                </a:rPr>
                <a:t>0.20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Freeform 214"/>
            <p:cNvSpPr>
              <a:spLocks/>
            </p:cNvSpPr>
            <p:nvPr/>
          </p:nvSpPr>
          <p:spPr bwMode="auto">
            <a:xfrm>
              <a:off x="5319207" y="3687631"/>
              <a:ext cx="395793" cy="34258"/>
            </a:xfrm>
            <a:custGeom>
              <a:avLst/>
              <a:gdLst>
                <a:gd name="T0" fmla="*/ 17 w 341"/>
                <a:gd name="T1" fmla="*/ 0 h 35"/>
                <a:gd name="T2" fmla="*/ 324 w 341"/>
                <a:gd name="T3" fmla="*/ 0 h 35"/>
                <a:gd name="T4" fmla="*/ 330 w 341"/>
                <a:gd name="T5" fmla="*/ 0 h 35"/>
                <a:gd name="T6" fmla="*/ 336 w 341"/>
                <a:gd name="T7" fmla="*/ 4 h 35"/>
                <a:gd name="T8" fmla="*/ 340 w 341"/>
                <a:gd name="T9" fmla="*/ 10 h 35"/>
                <a:gd name="T10" fmla="*/ 341 w 341"/>
                <a:gd name="T11" fmla="*/ 18 h 35"/>
                <a:gd name="T12" fmla="*/ 340 w 341"/>
                <a:gd name="T13" fmla="*/ 23 h 35"/>
                <a:gd name="T14" fmla="*/ 336 w 341"/>
                <a:gd name="T15" fmla="*/ 29 h 35"/>
                <a:gd name="T16" fmla="*/ 330 w 341"/>
                <a:gd name="T17" fmla="*/ 33 h 35"/>
                <a:gd name="T18" fmla="*/ 324 w 341"/>
                <a:gd name="T19" fmla="*/ 35 h 35"/>
                <a:gd name="T20" fmla="*/ 17 w 341"/>
                <a:gd name="T21" fmla="*/ 35 h 35"/>
                <a:gd name="T22" fmla="*/ 9 w 341"/>
                <a:gd name="T23" fmla="*/ 33 h 35"/>
                <a:gd name="T24" fmla="*/ 4 w 341"/>
                <a:gd name="T25" fmla="*/ 29 h 35"/>
                <a:gd name="T26" fmla="*/ 0 w 341"/>
                <a:gd name="T27" fmla="*/ 23 h 35"/>
                <a:gd name="T28" fmla="*/ 0 w 341"/>
                <a:gd name="T29" fmla="*/ 18 h 35"/>
                <a:gd name="T30" fmla="*/ 0 w 341"/>
                <a:gd name="T31" fmla="*/ 10 h 35"/>
                <a:gd name="T32" fmla="*/ 4 w 341"/>
                <a:gd name="T33" fmla="*/ 4 h 35"/>
                <a:gd name="T34" fmla="*/ 9 w 341"/>
                <a:gd name="T35" fmla="*/ 0 h 35"/>
                <a:gd name="T36" fmla="*/ 17 w 341"/>
                <a:gd name="T37" fmla="*/ 0 h 35"/>
                <a:gd name="T38" fmla="*/ 17 w 341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5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10"/>
                  </a:lnTo>
                  <a:lnTo>
                    <a:pt x="341" y="18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3"/>
                  </a:lnTo>
                  <a:lnTo>
                    <a:pt x="324" y="35"/>
                  </a:lnTo>
                  <a:lnTo>
                    <a:pt x="17" y="35"/>
                  </a:lnTo>
                  <a:lnTo>
                    <a:pt x="9" y="33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7D60A0"/>
            </a:solidFill>
            <a:ln w="1588">
              <a:solidFill>
                <a:srgbClr val="7D6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15"/>
            <p:cNvSpPr>
              <a:spLocks noEditPoints="1"/>
            </p:cNvSpPr>
            <p:nvPr/>
          </p:nvSpPr>
          <p:spPr bwMode="auto">
            <a:xfrm>
              <a:off x="5453452" y="3647328"/>
              <a:ext cx="129616" cy="112850"/>
            </a:xfrm>
            <a:custGeom>
              <a:avLst/>
              <a:gdLst>
                <a:gd name="T0" fmla="*/ 111 w 111"/>
                <a:gd name="T1" fmla="*/ 111 h 111"/>
                <a:gd name="T2" fmla="*/ 0 w 111"/>
                <a:gd name="T3" fmla="*/ 0 h 111"/>
                <a:gd name="T4" fmla="*/ 111 w 111"/>
                <a:gd name="T5" fmla="*/ 111 h 111"/>
                <a:gd name="T6" fmla="*/ 0 w 111"/>
                <a:gd name="T7" fmla="*/ 111 h 111"/>
                <a:gd name="T8" fmla="*/ 111 w 111"/>
                <a:gd name="T9" fmla="*/ 0 h 111"/>
                <a:gd name="T10" fmla="*/ 0 w 111"/>
                <a:gd name="T11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11">
                  <a:moveTo>
                    <a:pt x="111" y="111"/>
                  </a:moveTo>
                  <a:lnTo>
                    <a:pt x="0" y="0"/>
                  </a:lnTo>
                  <a:lnTo>
                    <a:pt x="111" y="111"/>
                  </a:lnTo>
                  <a:close/>
                  <a:moveTo>
                    <a:pt x="0" y="111"/>
                  </a:moveTo>
                  <a:lnTo>
                    <a:pt x="111" y="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8064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16"/>
            <p:cNvSpPr>
              <a:spLocks noEditPoints="1"/>
            </p:cNvSpPr>
            <p:nvPr/>
          </p:nvSpPr>
          <p:spPr bwMode="auto">
            <a:xfrm>
              <a:off x="5446508" y="3643297"/>
              <a:ext cx="141190" cy="120911"/>
            </a:xfrm>
            <a:custGeom>
              <a:avLst/>
              <a:gdLst>
                <a:gd name="T0" fmla="*/ 112 w 121"/>
                <a:gd name="T1" fmla="*/ 121 h 121"/>
                <a:gd name="T2" fmla="*/ 0 w 121"/>
                <a:gd name="T3" fmla="*/ 10 h 121"/>
                <a:gd name="T4" fmla="*/ 10 w 121"/>
                <a:gd name="T5" fmla="*/ 0 h 121"/>
                <a:gd name="T6" fmla="*/ 121 w 121"/>
                <a:gd name="T7" fmla="*/ 112 h 121"/>
                <a:gd name="T8" fmla="*/ 112 w 121"/>
                <a:gd name="T9" fmla="*/ 121 h 121"/>
                <a:gd name="T10" fmla="*/ 0 w 121"/>
                <a:gd name="T11" fmla="*/ 112 h 121"/>
                <a:gd name="T12" fmla="*/ 112 w 121"/>
                <a:gd name="T13" fmla="*/ 0 h 121"/>
                <a:gd name="T14" fmla="*/ 121 w 121"/>
                <a:gd name="T15" fmla="*/ 10 h 121"/>
                <a:gd name="T16" fmla="*/ 10 w 121"/>
                <a:gd name="T17" fmla="*/ 121 h 121"/>
                <a:gd name="T18" fmla="*/ 0 w 121"/>
                <a:gd name="T19" fmla="*/ 11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1">
                  <a:moveTo>
                    <a:pt x="112" y="121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121" y="112"/>
                  </a:lnTo>
                  <a:lnTo>
                    <a:pt x="112" y="121"/>
                  </a:lnTo>
                  <a:close/>
                  <a:moveTo>
                    <a:pt x="0" y="112"/>
                  </a:moveTo>
                  <a:lnTo>
                    <a:pt x="112" y="0"/>
                  </a:lnTo>
                  <a:lnTo>
                    <a:pt x="121" y="10"/>
                  </a:lnTo>
                  <a:lnTo>
                    <a:pt x="10" y="12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7D60A0"/>
            </a:solidFill>
            <a:ln w="1588">
              <a:solidFill>
                <a:srgbClr val="7D6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217"/>
            <p:cNvSpPr>
              <a:spLocks noChangeArrowheads="1"/>
            </p:cNvSpPr>
            <p:nvPr/>
          </p:nvSpPr>
          <p:spPr bwMode="auto">
            <a:xfrm>
              <a:off x="5797839" y="3606068"/>
              <a:ext cx="34785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Arial" pitchFamily="34" charset="0"/>
                  <a:cs typeface="Arial" pitchFamily="34" charset="0"/>
                </a:rPr>
                <a:t>0.24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Freeform 218"/>
            <p:cNvSpPr>
              <a:spLocks/>
            </p:cNvSpPr>
            <p:nvPr/>
          </p:nvSpPr>
          <p:spPr bwMode="auto">
            <a:xfrm>
              <a:off x="5319207" y="3933483"/>
              <a:ext cx="395793" cy="34258"/>
            </a:xfrm>
            <a:custGeom>
              <a:avLst/>
              <a:gdLst>
                <a:gd name="T0" fmla="*/ 17 w 341"/>
                <a:gd name="T1" fmla="*/ 0 h 35"/>
                <a:gd name="T2" fmla="*/ 324 w 341"/>
                <a:gd name="T3" fmla="*/ 0 h 35"/>
                <a:gd name="T4" fmla="*/ 330 w 341"/>
                <a:gd name="T5" fmla="*/ 0 h 35"/>
                <a:gd name="T6" fmla="*/ 336 w 341"/>
                <a:gd name="T7" fmla="*/ 4 h 35"/>
                <a:gd name="T8" fmla="*/ 340 w 341"/>
                <a:gd name="T9" fmla="*/ 10 h 35"/>
                <a:gd name="T10" fmla="*/ 341 w 341"/>
                <a:gd name="T11" fmla="*/ 18 h 35"/>
                <a:gd name="T12" fmla="*/ 340 w 341"/>
                <a:gd name="T13" fmla="*/ 23 h 35"/>
                <a:gd name="T14" fmla="*/ 336 w 341"/>
                <a:gd name="T15" fmla="*/ 29 h 35"/>
                <a:gd name="T16" fmla="*/ 330 w 341"/>
                <a:gd name="T17" fmla="*/ 33 h 35"/>
                <a:gd name="T18" fmla="*/ 324 w 341"/>
                <a:gd name="T19" fmla="*/ 35 h 35"/>
                <a:gd name="T20" fmla="*/ 17 w 341"/>
                <a:gd name="T21" fmla="*/ 35 h 35"/>
                <a:gd name="T22" fmla="*/ 9 w 341"/>
                <a:gd name="T23" fmla="*/ 33 h 35"/>
                <a:gd name="T24" fmla="*/ 4 w 341"/>
                <a:gd name="T25" fmla="*/ 29 h 35"/>
                <a:gd name="T26" fmla="*/ 0 w 341"/>
                <a:gd name="T27" fmla="*/ 23 h 35"/>
                <a:gd name="T28" fmla="*/ 0 w 341"/>
                <a:gd name="T29" fmla="*/ 18 h 35"/>
                <a:gd name="T30" fmla="*/ 0 w 341"/>
                <a:gd name="T31" fmla="*/ 10 h 35"/>
                <a:gd name="T32" fmla="*/ 4 w 341"/>
                <a:gd name="T33" fmla="*/ 4 h 35"/>
                <a:gd name="T34" fmla="*/ 9 w 341"/>
                <a:gd name="T35" fmla="*/ 0 h 35"/>
                <a:gd name="T36" fmla="*/ 17 w 341"/>
                <a:gd name="T37" fmla="*/ 0 h 35"/>
                <a:gd name="T38" fmla="*/ 17 w 341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5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10"/>
                  </a:lnTo>
                  <a:lnTo>
                    <a:pt x="341" y="18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3"/>
                  </a:lnTo>
                  <a:lnTo>
                    <a:pt x="324" y="35"/>
                  </a:lnTo>
                  <a:lnTo>
                    <a:pt x="17" y="35"/>
                  </a:lnTo>
                  <a:lnTo>
                    <a:pt x="9" y="33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46AAC5"/>
            </a:solidFill>
            <a:ln w="1588">
              <a:solidFill>
                <a:srgbClr val="46AA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19"/>
            <p:cNvSpPr>
              <a:spLocks noEditPoints="1"/>
            </p:cNvSpPr>
            <p:nvPr/>
          </p:nvSpPr>
          <p:spPr bwMode="auto">
            <a:xfrm>
              <a:off x="5453452" y="3893179"/>
              <a:ext cx="129616" cy="112850"/>
            </a:xfrm>
            <a:custGeom>
              <a:avLst/>
              <a:gdLst>
                <a:gd name="T0" fmla="*/ 111 w 111"/>
                <a:gd name="T1" fmla="*/ 111 h 111"/>
                <a:gd name="T2" fmla="*/ 0 w 111"/>
                <a:gd name="T3" fmla="*/ 0 h 111"/>
                <a:gd name="T4" fmla="*/ 111 w 111"/>
                <a:gd name="T5" fmla="*/ 111 h 111"/>
                <a:gd name="T6" fmla="*/ 56 w 111"/>
                <a:gd name="T7" fmla="*/ 0 h 111"/>
                <a:gd name="T8" fmla="*/ 56 w 111"/>
                <a:gd name="T9" fmla="*/ 111 h 111"/>
                <a:gd name="T10" fmla="*/ 56 w 111"/>
                <a:gd name="T11" fmla="*/ 0 h 111"/>
                <a:gd name="T12" fmla="*/ 0 w 111"/>
                <a:gd name="T13" fmla="*/ 111 h 111"/>
                <a:gd name="T14" fmla="*/ 111 w 111"/>
                <a:gd name="T15" fmla="*/ 0 h 111"/>
                <a:gd name="T16" fmla="*/ 0 w 111"/>
                <a:gd name="T1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111">
                  <a:moveTo>
                    <a:pt x="111" y="111"/>
                  </a:moveTo>
                  <a:lnTo>
                    <a:pt x="0" y="0"/>
                  </a:lnTo>
                  <a:lnTo>
                    <a:pt x="111" y="111"/>
                  </a:lnTo>
                  <a:close/>
                  <a:moveTo>
                    <a:pt x="56" y="0"/>
                  </a:moveTo>
                  <a:lnTo>
                    <a:pt x="56" y="111"/>
                  </a:lnTo>
                  <a:lnTo>
                    <a:pt x="56" y="0"/>
                  </a:lnTo>
                  <a:close/>
                  <a:moveTo>
                    <a:pt x="0" y="111"/>
                  </a:moveTo>
                  <a:lnTo>
                    <a:pt x="111" y="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4BA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20"/>
            <p:cNvSpPr>
              <a:spLocks noEditPoints="1"/>
            </p:cNvSpPr>
            <p:nvPr/>
          </p:nvSpPr>
          <p:spPr bwMode="auto">
            <a:xfrm>
              <a:off x="5446508" y="3889149"/>
              <a:ext cx="141190" cy="120911"/>
            </a:xfrm>
            <a:custGeom>
              <a:avLst/>
              <a:gdLst>
                <a:gd name="T0" fmla="*/ 112 w 121"/>
                <a:gd name="T1" fmla="*/ 121 h 121"/>
                <a:gd name="T2" fmla="*/ 0 w 121"/>
                <a:gd name="T3" fmla="*/ 10 h 121"/>
                <a:gd name="T4" fmla="*/ 10 w 121"/>
                <a:gd name="T5" fmla="*/ 0 h 121"/>
                <a:gd name="T6" fmla="*/ 121 w 121"/>
                <a:gd name="T7" fmla="*/ 111 h 121"/>
                <a:gd name="T8" fmla="*/ 112 w 121"/>
                <a:gd name="T9" fmla="*/ 121 h 121"/>
                <a:gd name="T10" fmla="*/ 67 w 121"/>
                <a:gd name="T11" fmla="*/ 6 h 121"/>
                <a:gd name="T12" fmla="*/ 67 w 121"/>
                <a:gd name="T13" fmla="*/ 117 h 121"/>
                <a:gd name="T14" fmla="*/ 56 w 121"/>
                <a:gd name="T15" fmla="*/ 117 h 121"/>
                <a:gd name="T16" fmla="*/ 56 w 121"/>
                <a:gd name="T17" fmla="*/ 6 h 121"/>
                <a:gd name="T18" fmla="*/ 67 w 121"/>
                <a:gd name="T19" fmla="*/ 6 h 121"/>
                <a:gd name="T20" fmla="*/ 0 w 121"/>
                <a:gd name="T21" fmla="*/ 111 h 121"/>
                <a:gd name="T22" fmla="*/ 112 w 121"/>
                <a:gd name="T23" fmla="*/ 0 h 121"/>
                <a:gd name="T24" fmla="*/ 121 w 121"/>
                <a:gd name="T25" fmla="*/ 10 h 121"/>
                <a:gd name="T26" fmla="*/ 10 w 121"/>
                <a:gd name="T27" fmla="*/ 121 h 121"/>
                <a:gd name="T28" fmla="*/ 0 w 121"/>
                <a:gd name="T2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" h="121">
                  <a:moveTo>
                    <a:pt x="112" y="121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121" y="111"/>
                  </a:lnTo>
                  <a:lnTo>
                    <a:pt x="112" y="121"/>
                  </a:lnTo>
                  <a:close/>
                  <a:moveTo>
                    <a:pt x="67" y="6"/>
                  </a:moveTo>
                  <a:lnTo>
                    <a:pt x="67" y="117"/>
                  </a:lnTo>
                  <a:lnTo>
                    <a:pt x="56" y="117"/>
                  </a:lnTo>
                  <a:lnTo>
                    <a:pt x="56" y="6"/>
                  </a:lnTo>
                  <a:lnTo>
                    <a:pt x="67" y="6"/>
                  </a:lnTo>
                  <a:close/>
                  <a:moveTo>
                    <a:pt x="0" y="111"/>
                  </a:moveTo>
                  <a:lnTo>
                    <a:pt x="112" y="0"/>
                  </a:lnTo>
                  <a:lnTo>
                    <a:pt x="121" y="10"/>
                  </a:lnTo>
                  <a:lnTo>
                    <a:pt x="10" y="12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46AAC5"/>
            </a:solidFill>
            <a:ln w="1588">
              <a:solidFill>
                <a:srgbClr val="46AA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221"/>
            <p:cNvSpPr>
              <a:spLocks noChangeArrowheads="1"/>
            </p:cNvSpPr>
            <p:nvPr/>
          </p:nvSpPr>
          <p:spPr bwMode="auto">
            <a:xfrm>
              <a:off x="5797839" y="3853934"/>
              <a:ext cx="34785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0.28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181600" y="2519370"/>
              <a:ext cx="1099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 smtClean="0">
                  <a:latin typeface="Symbol" panose="05050102010706020507" pitchFamily="18" charset="2"/>
                </a:rPr>
                <a:t>D</a:t>
              </a:r>
              <a:r>
                <a:rPr lang="en-US" sz="1600" b="1" baseline="-25000" dirty="0" err="1" smtClean="0"/>
                <a:t>shield</a:t>
              </a:r>
              <a:r>
                <a:rPr lang="en-US" sz="1600" b="1" dirty="0" smtClean="0"/>
                <a:t> </a:t>
              </a:r>
              <a:r>
                <a:rPr lang="en-US" sz="1600" b="1" dirty="0"/>
                <a:t>/ </a:t>
              </a:r>
              <a:r>
                <a:rPr lang="en-US" sz="1600" b="1" dirty="0" smtClean="0"/>
                <a:t>R</a:t>
              </a:r>
              <a:r>
                <a:rPr lang="en-US" sz="1600" b="1" baseline="-25000" dirty="0" smtClean="0"/>
                <a:t>0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99063" y="2286000"/>
            <a:ext cx="417293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r>
              <a:rPr lang="en-US" sz="2800" b="1" dirty="0" err="1" smtClean="0">
                <a:latin typeface="Arial Narrow" panose="020B0606020202030204" pitchFamily="34" charset="0"/>
              </a:rPr>
              <a:t>Q</a:t>
            </a:r>
            <a:r>
              <a:rPr lang="en-US" sz="2800" b="1" baseline="-25000" dirty="0" err="1" smtClean="0">
                <a:latin typeface="Arial Narrow" panose="020B0606020202030204" pitchFamily="34" charset="0"/>
              </a:rPr>
              <a:t>engineering</a:t>
            </a:r>
            <a:r>
              <a:rPr lang="en-US" sz="2800" b="1" dirty="0" smtClean="0">
                <a:latin typeface="Arial Narrow" panose="020B0606020202030204" pitchFamily="34" charset="0"/>
              </a:rPr>
              <a:t> = </a:t>
            </a:r>
            <a:r>
              <a:rPr lang="en-US" sz="2800" b="1" dirty="0" err="1" smtClean="0">
                <a:latin typeface="Arial Narrow" panose="020B0606020202030204" pitchFamily="34" charset="0"/>
              </a:rPr>
              <a:t>P</a:t>
            </a:r>
            <a:r>
              <a:rPr lang="en-US" sz="2800" b="1" baseline="-25000" dirty="0" err="1" smtClean="0">
                <a:latin typeface="Arial Narrow" panose="020B0606020202030204" pitchFamily="34" charset="0"/>
              </a:rPr>
              <a:t>electric</a:t>
            </a:r>
            <a:r>
              <a:rPr lang="en-US" sz="2800" b="1" dirty="0" smtClean="0">
                <a:latin typeface="Arial Narrow" panose="020B0606020202030204" pitchFamily="34" charset="0"/>
              </a:rPr>
              <a:t> / </a:t>
            </a:r>
            <a:r>
              <a:rPr lang="en-US" sz="2800" b="1" dirty="0" err="1" smtClean="0">
                <a:latin typeface="Arial Narrow" panose="020B0606020202030204" pitchFamily="34" charset="0"/>
              </a:rPr>
              <a:t>P</a:t>
            </a:r>
            <a:r>
              <a:rPr lang="en-US" sz="2800" b="1" baseline="-25000" dirty="0" err="1" smtClean="0">
                <a:latin typeface="Arial Narrow" panose="020B0606020202030204" pitchFamily="34" charset="0"/>
              </a:rPr>
              <a:t>consumed</a:t>
            </a:r>
            <a:endParaRPr lang="en-US" sz="2800" b="1" baseline="-25000" dirty="0">
              <a:latin typeface="Arial Narrow" panose="020B0606020202030204" pitchFamily="34" charset="0"/>
            </a:endParaRPr>
          </a:p>
        </p:txBody>
      </p: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5181600" y="1143000"/>
            <a:ext cx="3595991" cy="4491536"/>
            <a:chOff x="383415" y="845706"/>
            <a:chExt cx="4950587" cy="6183481"/>
          </a:xfrm>
        </p:grpSpPr>
        <p:pic>
          <p:nvPicPr>
            <p:cNvPr id="5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34" t="19100" r="19034" b="4556"/>
            <a:stretch/>
          </p:blipFill>
          <p:spPr bwMode="auto">
            <a:xfrm>
              <a:off x="383415" y="845706"/>
              <a:ext cx="4536194" cy="6183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7" t="7367" r="39184" b="52613"/>
            <a:stretch/>
          </p:blipFill>
          <p:spPr>
            <a:xfrm>
              <a:off x="4800600" y="5562600"/>
              <a:ext cx="533402" cy="794174"/>
            </a:xfrm>
            <a:prstGeom prst="rect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5083133" y="5602813"/>
            <a:ext cx="3601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Arial Narrow" panose="020B0606020202030204" pitchFamily="34" charset="0"/>
              </a:rPr>
              <a:t>*</a:t>
            </a:r>
            <a:r>
              <a:rPr lang="en-US" sz="1400" b="1" i="1" dirty="0">
                <a:latin typeface="Arial Narrow" panose="020B0606020202030204" pitchFamily="34" charset="0"/>
              </a:rPr>
              <a:t>W</a:t>
            </a:r>
            <a:r>
              <a:rPr lang="en-US" sz="1400" b="1" i="1" dirty="0" smtClean="0">
                <a:latin typeface="Arial Narrow" panose="020B0606020202030204" pitchFamily="34" charset="0"/>
              </a:rPr>
              <a:t>ork supported by Tokamak Energy (UK) - 2014</a:t>
            </a:r>
            <a:endParaRPr lang="en-US" sz="1400" b="1" i="1" dirty="0">
              <a:latin typeface="Arial Narrow" panose="020B0606020202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023647" y="5943600"/>
            <a:ext cx="3753943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 Narrow" panose="020B0606020202030204" pitchFamily="34" charset="0"/>
              </a:rPr>
              <a:t>R</a:t>
            </a:r>
            <a:r>
              <a:rPr lang="en-US" sz="1400" b="1" baseline="-25000" dirty="0" smtClean="0">
                <a:latin typeface="Arial Narrow" panose="020B0606020202030204" pitchFamily="34" charset="0"/>
              </a:rPr>
              <a:t>0 </a:t>
            </a:r>
            <a:r>
              <a:rPr lang="en-US" sz="1400" b="1" dirty="0" smtClean="0">
                <a:latin typeface="Arial Narrow" panose="020B0606020202030204" pitchFamily="34" charset="0"/>
              </a:rPr>
              <a:t>= 1.4m, B</a:t>
            </a:r>
            <a:r>
              <a:rPr lang="en-US" sz="1400" b="1" baseline="-25000" dirty="0" smtClean="0">
                <a:latin typeface="Arial Narrow" panose="020B0606020202030204" pitchFamily="34" charset="0"/>
              </a:rPr>
              <a:t>T </a:t>
            </a:r>
            <a:r>
              <a:rPr lang="en-US" sz="1400" b="1" dirty="0" smtClean="0">
                <a:latin typeface="Arial Narrow" panose="020B0606020202030204" pitchFamily="34" charset="0"/>
              </a:rPr>
              <a:t>= 3.2-4T, I</a:t>
            </a:r>
            <a:r>
              <a:rPr lang="en-US" sz="1400" b="1" baseline="-25000" dirty="0" smtClean="0">
                <a:latin typeface="Arial Narrow" panose="020B0606020202030204" pitchFamily="34" charset="0"/>
              </a:rPr>
              <a:t>P</a:t>
            </a:r>
            <a:r>
              <a:rPr lang="en-US" sz="1400" b="1" dirty="0" smtClean="0">
                <a:latin typeface="Arial Narrow" panose="020B0606020202030204" pitchFamily="34" charset="0"/>
              </a:rPr>
              <a:t> = 7-8MA, </a:t>
            </a:r>
            <a:r>
              <a:rPr lang="en-US" sz="1400" b="1" dirty="0" err="1" smtClean="0">
                <a:latin typeface="Arial Narrow" panose="020B0606020202030204" pitchFamily="34" charset="0"/>
              </a:rPr>
              <a:t>P</a:t>
            </a:r>
            <a:r>
              <a:rPr lang="en-US" sz="1400" b="1" baseline="-25000" dirty="0" err="1" smtClean="0">
                <a:latin typeface="Arial Narrow" panose="020B0606020202030204" pitchFamily="34" charset="0"/>
              </a:rPr>
              <a:t>fusion</a:t>
            </a:r>
            <a:r>
              <a:rPr lang="en-US" sz="1400" b="1" baseline="-25000" dirty="0" smtClean="0">
                <a:latin typeface="Arial Narrow" panose="020B0606020202030204" pitchFamily="34" charset="0"/>
              </a:rPr>
              <a:t>-DT</a:t>
            </a:r>
            <a:r>
              <a:rPr lang="en-US" sz="1400" b="1" dirty="0" smtClean="0">
                <a:latin typeface="Arial Narrow" panose="020B0606020202030204" pitchFamily="34" charset="0"/>
              </a:rPr>
              <a:t> = 100MW</a:t>
            </a:r>
          </a:p>
          <a:p>
            <a:pPr algn="ctr"/>
            <a:r>
              <a:rPr lang="en-US" sz="1400" b="1" dirty="0" smtClean="0">
                <a:latin typeface="Arial Narrow" panose="020B0606020202030204" pitchFamily="34" charset="0"/>
              </a:rPr>
              <a:t>H</a:t>
            </a:r>
            <a:r>
              <a:rPr lang="en-US" sz="1400" b="1" baseline="-25000" dirty="0" smtClean="0">
                <a:latin typeface="Arial Narrow" panose="020B0606020202030204" pitchFamily="34" charset="0"/>
              </a:rPr>
              <a:t>98y2</a:t>
            </a:r>
            <a:r>
              <a:rPr lang="en-US" sz="1400" b="1" dirty="0" smtClean="0">
                <a:latin typeface="Arial Narrow" panose="020B0606020202030204" pitchFamily="34" charset="0"/>
              </a:rPr>
              <a:t> </a:t>
            </a:r>
            <a:r>
              <a:rPr lang="en-US" sz="1400" b="1" dirty="0">
                <a:latin typeface="Arial Narrow" panose="020B0606020202030204" pitchFamily="34" charset="0"/>
              </a:rPr>
              <a:t>= </a:t>
            </a:r>
            <a:r>
              <a:rPr lang="en-US" sz="1400" b="1" dirty="0" smtClean="0">
                <a:latin typeface="Arial Narrow" panose="020B0606020202030204" pitchFamily="34" charset="0"/>
              </a:rPr>
              <a:t>1.7-2, H</a:t>
            </a:r>
            <a:r>
              <a:rPr lang="en-US" sz="1400" b="1" baseline="-25000" dirty="0" smtClean="0">
                <a:latin typeface="Arial Narrow" panose="020B0606020202030204" pitchFamily="34" charset="0"/>
              </a:rPr>
              <a:t>ST </a:t>
            </a:r>
            <a:r>
              <a:rPr lang="en-US" sz="1400" b="1" dirty="0" smtClean="0">
                <a:latin typeface="Arial Narrow" panose="020B0606020202030204" pitchFamily="34" charset="0"/>
              </a:rPr>
              <a:t>~ 1, A = 1.8-2</a:t>
            </a:r>
            <a:r>
              <a:rPr lang="en-US" sz="1400" b="1" dirty="0">
                <a:latin typeface="Arial Narrow" panose="020B0606020202030204" pitchFamily="34" charset="0"/>
              </a:rPr>
              <a:t>, </a:t>
            </a:r>
            <a:r>
              <a:rPr lang="en-US" sz="1400" b="1" dirty="0" smtClean="0">
                <a:latin typeface="Symbol" panose="05050102010706020507" pitchFamily="18" charset="2"/>
              </a:rPr>
              <a:t>k </a:t>
            </a:r>
            <a:r>
              <a:rPr lang="en-US" sz="1400" b="1" dirty="0" smtClean="0">
                <a:latin typeface="Arial Narrow" panose="020B0606020202030204" pitchFamily="34" charset="0"/>
              </a:rPr>
              <a:t>~ 2.5-2.7</a:t>
            </a:r>
            <a:r>
              <a:rPr lang="en-US" sz="1400" b="1" dirty="0">
                <a:latin typeface="Arial Narrow" panose="020B0606020202030204" pitchFamily="34" charset="0"/>
              </a:rPr>
              <a:t>, </a:t>
            </a:r>
            <a:r>
              <a:rPr lang="en-US" sz="1400" b="1" dirty="0" smtClean="0">
                <a:latin typeface="Symbol" panose="05050102010706020507" pitchFamily="18" charset="2"/>
              </a:rPr>
              <a:t>d </a:t>
            </a:r>
            <a:r>
              <a:rPr lang="en-US" sz="1400" b="1" dirty="0" smtClean="0">
                <a:latin typeface="Arial Narrow" panose="020B0606020202030204" pitchFamily="34" charset="0"/>
              </a:rPr>
              <a:t>~ 0.5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59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High Temperature Superconductors (HTS) attractive for ST* </a:t>
            </a:r>
            <a:r>
              <a:rPr lang="en-US" sz="2400" dirty="0" smtClean="0">
                <a:latin typeface="Arial Narrow" panose="020B0606020202030204" pitchFamily="34" charset="0"/>
              </a:rPr>
              <a:t>(~10× lower magnet cooling power vs. Cu, less thermal shielding required)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32" y="6085767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Magnet lifetime increases exponentially with </a:t>
            </a:r>
            <a:r>
              <a:rPr lang="en-US" b="1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D</a:t>
            </a:r>
            <a:r>
              <a:rPr lang="en-US" b="1" baseline="-250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shield</a:t>
            </a:r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endParaRPr lang="en-US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4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7295"/>
          <a:stretch>
            <a:fillRect/>
          </a:stretch>
        </p:blipFill>
        <p:spPr bwMode="auto">
          <a:xfrm>
            <a:off x="0" y="2330450"/>
            <a:ext cx="12954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79" descr="NB2 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660900"/>
            <a:ext cx="143351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81"/>
          <p:cNvSpPr txBox="1">
            <a:spLocks noChangeArrowheads="1"/>
          </p:cNvSpPr>
          <p:nvPr/>
        </p:nvSpPr>
        <p:spPr bwMode="auto">
          <a:xfrm>
            <a:off x="0" y="1905000"/>
            <a:ext cx="1279525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New </a:t>
            </a:r>
          </a:p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center-stack</a:t>
            </a:r>
          </a:p>
        </p:txBody>
      </p:sp>
      <p:sp>
        <p:nvSpPr>
          <p:cNvPr id="25604" name="Text Box 82"/>
          <p:cNvSpPr txBox="1">
            <a:spLocks noChangeArrowheads="1"/>
          </p:cNvSpPr>
          <p:nvPr/>
        </p:nvSpPr>
        <p:spPr bwMode="auto">
          <a:xfrm>
            <a:off x="76200" y="5697538"/>
            <a:ext cx="661988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2nd NBI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5562600" y="1524000"/>
            <a:ext cx="725488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06" name="Oval 19"/>
          <p:cNvSpPr>
            <a:spLocks noChangeArrowheads="1"/>
          </p:cNvSpPr>
          <p:nvPr/>
        </p:nvSpPr>
        <p:spPr bwMode="auto">
          <a:xfrm>
            <a:off x="6167438" y="3700463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07" name="Oval 19"/>
          <p:cNvSpPr>
            <a:spLocks noChangeArrowheads="1"/>
          </p:cNvSpPr>
          <p:nvPr/>
        </p:nvSpPr>
        <p:spPr bwMode="auto">
          <a:xfrm>
            <a:off x="3673475" y="280352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08" name="Rectangle 20"/>
          <p:cNvSpPr>
            <a:spLocks noChangeArrowheads="1"/>
          </p:cNvSpPr>
          <p:nvPr/>
        </p:nvSpPr>
        <p:spPr bwMode="auto">
          <a:xfrm>
            <a:off x="2941638" y="2687638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Li granule injector</a:t>
            </a:r>
          </a:p>
        </p:txBody>
      </p:sp>
      <p:sp>
        <p:nvSpPr>
          <p:cNvPr id="25609" name="Rectangle 20"/>
          <p:cNvSpPr>
            <a:spLocks noChangeArrowheads="1"/>
          </p:cNvSpPr>
          <p:nvPr/>
        </p:nvSpPr>
        <p:spPr bwMode="auto">
          <a:xfrm>
            <a:off x="5608638" y="2374900"/>
            <a:ext cx="9144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High-Z   PFC diagnostics</a:t>
            </a:r>
          </a:p>
        </p:txBody>
      </p:sp>
      <p:sp>
        <p:nvSpPr>
          <p:cNvPr id="25610" name="Oval 19"/>
          <p:cNvSpPr>
            <a:spLocks noChangeArrowheads="1"/>
          </p:cNvSpPr>
          <p:nvPr/>
        </p:nvSpPr>
        <p:spPr bwMode="auto">
          <a:xfrm>
            <a:off x="6310313" y="2514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1" name="Oval 19"/>
          <p:cNvSpPr>
            <a:spLocks noChangeArrowheads="1"/>
          </p:cNvSpPr>
          <p:nvPr/>
        </p:nvSpPr>
        <p:spPr bwMode="auto">
          <a:xfrm>
            <a:off x="3648075" y="3825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2" name="Rectangle 20"/>
          <p:cNvSpPr>
            <a:spLocks noChangeArrowheads="1"/>
          </p:cNvSpPr>
          <p:nvPr/>
        </p:nvSpPr>
        <p:spPr bwMode="auto">
          <a:xfrm>
            <a:off x="5608638" y="3459163"/>
            <a:ext cx="1993900" cy="2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100" i="0">
                <a:solidFill>
                  <a:srgbClr val="FF0000"/>
                </a:solidFill>
                <a:cs typeface="Arial" charset="0"/>
              </a:rPr>
              <a:t>Off-midplane 3D coils (NCC)</a:t>
            </a:r>
          </a:p>
        </p:txBody>
      </p:sp>
      <p:sp>
        <p:nvSpPr>
          <p:cNvPr id="25613" name="Oval 19"/>
          <p:cNvSpPr>
            <a:spLocks noChangeArrowheads="1"/>
          </p:cNvSpPr>
          <p:nvPr/>
        </p:nvSpPr>
        <p:spPr bwMode="auto">
          <a:xfrm>
            <a:off x="3581400" y="48133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4" name="Oval 19"/>
          <p:cNvSpPr>
            <a:spLocks noChangeArrowheads="1"/>
          </p:cNvSpPr>
          <p:nvPr/>
        </p:nvSpPr>
        <p:spPr bwMode="auto">
          <a:xfrm>
            <a:off x="3733800" y="62849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5" name="Oval 19"/>
          <p:cNvSpPr>
            <a:spLocks noChangeArrowheads="1"/>
          </p:cNvSpPr>
          <p:nvPr/>
        </p:nvSpPr>
        <p:spPr bwMode="auto">
          <a:xfrm>
            <a:off x="6303963" y="62785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6" name="Rectangle 20"/>
          <p:cNvSpPr>
            <a:spLocks noChangeArrowheads="1"/>
          </p:cNvSpPr>
          <p:nvPr/>
        </p:nvSpPr>
        <p:spPr bwMode="auto">
          <a:xfrm>
            <a:off x="6446838" y="6186488"/>
            <a:ext cx="88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up to 1 MA plasma gun</a:t>
            </a:r>
          </a:p>
        </p:txBody>
      </p:sp>
      <p:sp>
        <p:nvSpPr>
          <p:cNvPr id="25617" name="Rectangle 20"/>
          <p:cNvSpPr>
            <a:spLocks noChangeArrowheads="1"/>
          </p:cNvSpPr>
          <p:nvPr/>
        </p:nvSpPr>
        <p:spPr bwMode="auto">
          <a:xfrm>
            <a:off x="6299200" y="1954213"/>
            <a:ext cx="1282700" cy="36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Lower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divertor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cryo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-pump</a:t>
            </a: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172200" y="207962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9" name="Rectangle 20"/>
          <p:cNvSpPr>
            <a:spLocks noChangeArrowheads="1"/>
          </p:cNvSpPr>
          <p:nvPr/>
        </p:nvSpPr>
        <p:spPr bwMode="auto">
          <a:xfrm>
            <a:off x="2895600" y="6034088"/>
            <a:ext cx="1143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Upgraded CHI for ~0.5MA</a:t>
            </a: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6172200" y="2938463"/>
            <a:ext cx="14382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LLD using bakeable cryo-baffle</a:t>
            </a:r>
          </a:p>
        </p:txBody>
      </p:sp>
      <p:sp>
        <p:nvSpPr>
          <p:cNvPr id="25621" name="Oval 19"/>
          <p:cNvSpPr>
            <a:spLocks noChangeArrowheads="1"/>
          </p:cNvSpPr>
          <p:nvPr/>
        </p:nvSpPr>
        <p:spPr bwMode="auto">
          <a:xfrm>
            <a:off x="6340475" y="3124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2" name="Oval 19"/>
          <p:cNvSpPr>
            <a:spLocks noChangeArrowheads="1"/>
          </p:cNvSpPr>
          <p:nvPr/>
        </p:nvSpPr>
        <p:spPr bwMode="auto">
          <a:xfrm>
            <a:off x="6192838" y="52228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3" name="Oval 19"/>
          <p:cNvSpPr>
            <a:spLocks noChangeArrowheads="1"/>
          </p:cNvSpPr>
          <p:nvPr/>
        </p:nvSpPr>
        <p:spPr bwMode="auto">
          <a:xfrm>
            <a:off x="3851275" y="46116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4" name="Oval 19"/>
          <p:cNvSpPr>
            <a:spLocks noChangeArrowheads="1"/>
          </p:cNvSpPr>
          <p:nvPr/>
        </p:nvSpPr>
        <p:spPr bwMode="auto">
          <a:xfrm>
            <a:off x="6167438" y="422751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5" name="Rectangle 20"/>
          <p:cNvSpPr>
            <a:spLocks noChangeArrowheads="1"/>
          </p:cNvSpPr>
          <p:nvPr/>
        </p:nvSpPr>
        <p:spPr bwMode="auto">
          <a:xfrm>
            <a:off x="6303963" y="4211638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DBS, PCI, or other intermediate-k</a:t>
            </a:r>
          </a:p>
        </p:txBody>
      </p:sp>
      <p:sp>
        <p:nvSpPr>
          <p:cNvPr id="25626" name="Oval 19"/>
          <p:cNvSpPr>
            <a:spLocks noChangeArrowheads="1"/>
          </p:cNvSpPr>
          <p:nvPr/>
        </p:nvSpPr>
        <p:spPr bwMode="auto">
          <a:xfrm>
            <a:off x="3819525" y="53863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27" name="Rectangle 20"/>
          <p:cNvSpPr>
            <a:spLocks noChangeArrowheads="1"/>
          </p:cNvSpPr>
          <p:nvPr/>
        </p:nvSpPr>
        <p:spPr bwMode="auto">
          <a:xfrm>
            <a:off x="5456238" y="5529263"/>
            <a:ext cx="1066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5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Divertor P</a:t>
            </a:r>
            <a:r>
              <a:rPr lang="en-US" sz="1000" i="0" baseline="-25000">
                <a:solidFill>
                  <a:schemeClr val="tx1"/>
                </a:solidFill>
                <a:cs typeface="Arial" charset="0"/>
              </a:rPr>
              <a:t>rad</a:t>
            </a:r>
          </a:p>
        </p:txBody>
      </p:sp>
      <p:sp>
        <p:nvSpPr>
          <p:cNvPr id="25628" name="Rectangle 20"/>
          <p:cNvSpPr>
            <a:spLocks noChangeArrowheads="1"/>
          </p:cNvSpPr>
          <p:nvPr/>
        </p:nvSpPr>
        <p:spPr bwMode="auto">
          <a:xfrm>
            <a:off x="2971800" y="5345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Snowflake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29" name="TextBox 96"/>
          <p:cNvSpPr txBox="1">
            <a:spLocks noChangeArrowheads="1"/>
          </p:cNvSpPr>
          <p:nvPr/>
        </p:nvSpPr>
        <p:spPr bwMode="auto">
          <a:xfrm>
            <a:off x="1524000" y="1500188"/>
            <a:ext cx="12192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36576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i="0">
                <a:solidFill>
                  <a:srgbClr val="3333CC"/>
                </a:solidFill>
                <a:latin typeface="Arial Narrow" charset="0"/>
              </a:rPr>
              <a:t>Run Weeks:</a:t>
            </a:r>
          </a:p>
        </p:txBody>
      </p:sp>
      <p:sp>
        <p:nvSpPr>
          <p:cNvPr id="25630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2838"/>
              </a:lnSpc>
            </a:pPr>
            <a:r>
              <a:rPr lang="en-US" sz="2800" i="0" dirty="0">
                <a:solidFill>
                  <a:srgbClr val="0000CC"/>
                </a:solidFill>
                <a:ea typeface="MS PGothic" charset="0"/>
                <a:cs typeface="MS PGothic" charset="0"/>
              </a:rPr>
              <a:t>Five Year Facility Enhancement Plan </a:t>
            </a:r>
            <a:r>
              <a:rPr lang="en-US" sz="2800" i="0" dirty="0">
                <a:solidFill>
                  <a:srgbClr val="009973"/>
                </a:solidFill>
                <a:ea typeface="MS PGothic" charset="0"/>
                <a:cs typeface="MS PGothic" charset="0"/>
              </a:rPr>
              <a:t>(green – ongoing)</a:t>
            </a:r>
            <a:endParaRPr lang="en-US" sz="2800" i="0" dirty="0">
              <a:solidFill>
                <a:srgbClr val="FF0000"/>
              </a:solidFill>
              <a:ea typeface="MS PGothic" charset="0"/>
              <a:cs typeface="MS PGothic" charset="0"/>
            </a:endParaRPr>
          </a:p>
          <a:p>
            <a:pPr algn="ctr">
              <a:lnSpc>
                <a:spcPts val="2838"/>
              </a:lnSpc>
            </a:pPr>
            <a:r>
              <a:rPr lang="en-US" sz="2400" i="0" dirty="0">
                <a:solidFill>
                  <a:srgbClr val="FF0000"/>
                </a:solidFill>
                <a:ea typeface="MS PGothic" charset="0"/>
                <a:cs typeface="MS PGothic" charset="0"/>
              </a:rPr>
              <a:t>2015: Engineering design for high-Z tiles, </a:t>
            </a:r>
            <a:r>
              <a:rPr lang="en-US" sz="2400" i="0" dirty="0" err="1">
                <a:solidFill>
                  <a:srgbClr val="FF0000"/>
                </a:solidFill>
                <a:ea typeface="MS PGothic" charset="0"/>
                <a:cs typeface="MS PGothic" charset="0"/>
              </a:rPr>
              <a:t>Cryo</a:t>
            </a:r>
            <a:r>
              <a:rPr lang="en-US" sz="2400" i="0" dirty="0">
                <a:solidFill>
                  <a:srgbClr val="FF0000"/>
                </a:solidFill>
                <a:ea typeface="MS PGothic" charset="0"/>
                <a:cs typeface="MS PGothic" charset="0"/>
              </a:rPr>
              <a:t>-Pump, NCC, ECH</a:t>
            </a:r>
          </a:p>
        </p:txBody>
      </p:sp>
      <p:sp>
        <p:nvSpPr>
          <p:cNvPr id="126" name="Rectangle 125"/>
          <p:cNvSpPr/>
          <p:nvPr/>
        </p:nvSpPr>
        <p:spPr bwMode="auto">
          <a:xfrm>
            <a:off x="4008438" y="1524000"/>
            <a:ext cx="350837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32" name="Rectangle 20"/>
          <p:cNvSpPr>
            <a:spLocks noChangeArrowheads="1"/>
          </p:cNvSpPr>
          <p:nvPr/>
        </p:nvSpPr>
        <p:spPr bwMode="auto">
          <a:xfrm>
            <a:off x="2819400" y="3581400"/>
            <a:ext cx="9144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MGI disruption mitigation</a:t>
            </a:r>
          </a:p>
        </p:txBody>
      </p:sp>
      <p:sp>
        <p:nvSpPr>
          <p:cNvPr id="25633" name="Rectangle 20"/>
          <p:cNvSpPr>
            <a:spLocks noChangeArrowheads="1"/>
          </p:cNvSpPr>
          <p:nvPr/>
        </p:nvSpPr>
        <p:spPr bwMode="auto">
          <a:xfrm>
            <a:off x="3687763" y="4799013"/>
            <a:ext cx="14779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 coil AE antenna</a:t>
            </a:r>
          </a:p>
        </p:txBody>
      </p:sp>
      <p:sp>
        <p:nvSpPr>
          <p:cNvPr id="25634" name="Rectangle 20"/>
          <p:cNvSpPr>
            <a:spLocks noChangeArrowheads="1"/>
          </p:cNvSpPr>
          <p:nvPr/>
        </p:nvSpPr>
        <p:spPr bwMode="auto">
          <a:xfrm>
            <a:off x="6319838" y="5148263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HHFW limiter upgrade</a:t>
            </a:r>
          </a:p>
        </p:txBody>
      </p:sp>
      <p:sp>
        <p:nvSpPr>
          <p:cNvPr id="25635" name="Rectangle 20"/>
          <p:cNvSpPr>
            <a:spLocks noChangeArrowheads="1"/>
          </p:cNvSpPr>
          <p:nvPr/>
        </p:nvSpPr>
        <p:spPr bwMode="auto">
          <a:xfrm>
            <a:off x="2362200" y="5099050"/>
            <a:ext cx="17986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00CC"/>
                </a:solidFill>
                <a:cs typeface="Arial" charset="0"/>
              </a:rPr>
              <a:t>Establish control of:</a:t>
            </a:r>
          </a:p>
        </p:txBody>
      </p:sp>
      <p:sp>
        <p:nvSpPr>
          <p:cNvPr id="25644" name="Rectangle 20"/>
          <p:cNvSpPr>
            <a:spLocks noChangeArrowheads="1"/>
          </p:cNvSpPr>
          <p:nvPr/>
        </p:nvSpPr>
        <p:spPr bwMode="auto">
          <a:xfrm>
            <a:off x="4052888" y="5127625"/>
            <a:ext cx="7334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defRPr/>
            </a:pPr>
            <a:r>
              <a:rPr lang="en-US" sz="1000" i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Rotation</a:t>
            </a:r>
          </a:p>
        </p:txBody>
      </p:sp>
      <p:sp>
        <p:nvSpPr>
          <p:cNvPr id="25637" name="Rectangle 20"/>
          <p:cNvSpPr>
            <a:spLocks noChangeArrowheads="1"/>
          </p:cNvSpPr>
          <p:nvPr/>
        </p:nvSpPr>
        <p:spPr bwMode="auto">
          <a:xfrm>
            <a:off x="4008438" y="2955925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Upward</a:t>
            </a:r>
          </a:p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LiTER</a:t>
            </a:r>
          </a:p>
        </p:txBody>
      </p:sp>
      <p:sp>
        <p:nvSpPr>
          <p:cNvPr id="25638" name="Rectangle 20"/>
          <p:cNvSpPr>
            <a:spLocks noChangeArrowheads="1"/>
          </p:cNvSpPr>
          <p:nvPr/>
        </p:nvSpPr>
        <p:spPr bwMode="auto">
          <a:xfrm>
            <a:off x="3657600" y="4341813"/>
            <a:ext cx="838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High k</a:t>
            </a:r>
            <a:r>
              <a:rPr lang="en-US" sz="1000" i="0" baseline="-25000">
                <a:solidFill>
                  <a:srgbClr val="009973"/>
                </a:solidFill>
                <a:latin typeface="Symbol" charset="0"/>
                <a:cs typeface="Arial" charset="0"/>
              </a:rPr>
              <a:t>q</a:t>
            </a:r>
          </a:p>
        </p:txBody>
      </p:sp>
      <p:sp>
        <p:nvSpPr>
          <p:cNvPr id="25639" name="Oval 19"/>
          <p:cNvSpPr>
            <a:spLocks noChangeAspect="1" noChangeArrowheads="1"/>
          </p:cNvSpPr>
          <p:nvPr/>
        </p:nvSpPr>
        <p:spPr bwMode="auto">
          <a:xfrm>
            <a:off x="5189538" y="5848350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0" name="Oval 19"/>
          <p:cNvSpPr>
            <a:spLocks noChangeArrowheads="1"/>
          </p:cNvSpPr>
          <p:nvPr/>
        </p:nvSpPr>
        <p:spPr bwMode="auto">
          <a:xfrm>
            <a:off x="4359275" y="40544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1" name="Rectangle 20"/>
          <p:cNvSpPr>
            <a:spLocks noChangeArrowheads="1"/>
          </p:cNvSpPr>
          <p:nvPr/>
        </p:nvSpPr>
        <p:spPr bwMode="auto">
          <a:xfrm>
            <a:off x="3124200" y="4038600"/>
            <a:ext cx="14351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Laser blow-off</a:t>
            </a:r>
          </a:p>
        </p:txBody>
      </p:sp>
      <p:sp>
        <p:nvSpPr>
          <p:cNvPr id="25642" name="Oval 19"/>
          <p:cNvSpPr>
            <a:spLocks noChangeArrowheads="1"/>
          </p:cNvSpPr>
          <p:nvPr/>
        </p:nvSpPr>
        <p:spPr bwMode="auto">
          <a:xfrm>
            <a:off x="3505200" y="24368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3" name="Rectangle 20"/>
          <p:cNvSpPr>
            <a:spLocks noChangeArrowheads="1"/>
          </p:cNvSpPr>
          <p:nvPr/>
        </p:nvSpPr>
        <p:spPr bwMode="auto">
          <a:xfrm>
            <a:off x="2987675" y="2214563"/>
            <a:ext cx="11271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Boronization</a:t>
            </a:r>
          </a:p>
        </p:txBody>
      </p:sp>
      <p:sp>
        <p:nvSpPr>
          <p:cNvPr id="2" name="Oval 19"/>
          <p:cNvSpPr>
            <a:spLocks noChangeArrowheads="1"/>
          </p:cNvSpPr>
          <p:nvPr/>
        </p:nvSpPr>
        <p:spPr bwMode="auto">
          <a:xfrm>
            <a:off x="4359275" y="43576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5" name="Oval 19"/>
          <p:cNvSpPr>
            <a:spLocks noChangeArrowheads="1"/>
          </p:cNvSpPr>
          <p:nvPr/>
        </p:nvSpPr>
        <p:spPr bwMode="auto">
          <a:xfrm>
            <a:off x="6180138" y="399415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6" name="Rectangle 20"/>
          <p:cNvSpPr>
            <a:spLocks noChangeArrowheads="1"/>
          </p:cNvSpPr>
          <p:nvPr/>
        </p:nvSpPr>
        <p:spPr bwMode="auto">
          <a:xfrm>
            <a:off x="6296025" y="3900488"/>
            <a:ext cx="10271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5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Enhanced MHD sensors</a:t>
            </a:r>
          </a:p>
        </p:txBody>
      </p:sp>
      <p:sp>
        <p:nvSpPr>
          <p:cNvPr id="25647" name="Oval 19"/>
          <p:cNvSpPr>
            <a:spLocks noChangeArrowheads="1"/>
          </p:cNvSpPr>
          <p:nvPr/>
        </p:nvSpPr>
        <p:spPr bwMode="auto">
          <a:xfrm>
            <a:off x="6164263" y="4664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8" name="Rectangle 20"/>
          <p:cNvSpPr>
            <a:spLocks noChangeArrowheads="1"/>
          </p:cNvSpPr>
          <p:nvPr/>
        </p:nvSpPr>
        <p:spPr bwMode="auto">
          <a:xfrm>
            <a:off x="6294438" y="4646613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Neutron collimator</a:t>
            </a:r>
          </a:p>
        </p:txBody>
      </p:sp>
      <p:sp>
        <p:nvSpPr>
          <p:cNvPr id="25649" name="Rectangle 20"/>
          <p:cNvSpPr>
            <a:spLocks noChangeArrowheads="1"/>
          </p:cNvSpPr>
          <p:nvPr/>
        </p:nvSpPr>
        <p:spPr bwMode="auto">
          <a:xfrm>
            <a:off x="3962400" y="4572000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Charged fusion product</a:t>
            </a:r>
          </a:p>
        </p:txBody>
      </p:sp>
      <p:sp>
        <p:nvSpPr>
          <p:cNvPr id="25650" name="Oval 19"/>
          <p:cNvSpPr>
            <a:spLocks noChangeArrowheads="1"/>
          </p:cNvSpPr>
          <p:nvPr/>
        </p:nvSpPr>
        <p:spPr bwMode="auto">
          <a:xfrm>
            <a:off x="4359275" y="38100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1" name="Rectangle 20"/>
          <p:cNvSpPr>
            <a:spLocks noChangeArrowheads="1"/>
          </p:cNvSpPr>
          <p:nvPr/>
        </p:nvSpPr>
        <p:spPr bwMode="auto">
          <a:xfrm>
            <a:off x="3657600" y="3457575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Upgraded halo sensors</a:t>
            </a:r>
          </a:p>
        </p:txBody>
      </p:sp>
      <p:sp>
        <p:nvSpPr>
          <p:cNvPr id="25652" name="Rectangle 20"/>
          <p:cNvSpPr>
            <a:spLocks noChangeArrowheads="1"/>
          </p:cNvSpPr>
          <p:nvPr/>
        </p:nvSpPr>
        <p:spPr bwMode="auto">
          <a:xfrm>
            <a:off x="3035300" y="1979613"/>
            <a:ext cx="13081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Pulse-burst MPTS</a:t>
            </a:r>
          </a:p>
        </p:txBody>
      </p:sp>
      <p:sp>
        <p:nvSpPr>
          <p:cNvPr id="25653" name="Oval 19"/>
          <p:cNvSpPr>
            <a:spLocks noChangeArrowheads="1"/>
          </p:cNvSpPr>
          <p:nvPr/>
        </p:nvSpPr>
        <p:spPr bwMode="auto">
          <a:xfrm>
            <a:off x="4256088" y="53276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4" name="TextBox 130"/>
          <p:cNvSpPr txBox="1">
            <a:spLocks noChangeArrowheads="1"/>
          </p:cNvSpPr>
          <p:nvPr/>
        </p:nvSpPr>
        <p:spPr bwMode="auto">
          <a:xfrm>
            <a:off x="3636670" y="1508125"/>
            <a:ext cx="32573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18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5" name="TextBox 155"/>
          <p:cNvSpPr txBox="1">
            <a:spLocks noChangeArrowheads="1"/>
          </p:cNvSpPr>
          <p:nvPr/>
        </p:nvSpPr>
        <p:spPr bwMode="auto">
          <a:xfrm>
            <a:off x="6196013" y="1508125"/>
            <a:ext cx="509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10-12</a:t>
            </a:r>
          </a:p>
        </p:txBody>
      </p:sp>
      <p:sp>
        <p:nvSpPr>
          <p:cNvPr id="25656" name="TextBox 130"/>
          <p:cNvSpPr txBox="1">
            <a:spLocks noChangeArrowheads="1"/>
          </p:cNvSpPr>
          <p:nvPr/>
        </p:nvSpPr>
        <p:spPr bwMode="auto">
          <a:xfrm>
            <a:off x="4430713" y="1508125"/>
            <a:ext cx="32573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16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7" name="Oval 19"/>
          <p:cNvSpPr>
            <a:spLocks noChangeArrowheads="1"/>
          </p:cNvSpPr>
          <p:nvPr/>
        </p:nvSpPr>
        <p:spPr bwMode="auto">
          <a:xfrm>
            <a:off x="4259263" y="55641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grpSp>
        <p:nvGrpSpPr>
          <p:cNvPr id="25658" name="Group 182"/>
          <p:cNvGrpSpPr>
            <a:grpSpLocks/>
          </p:cNvGrpSpPr>
          <p:nvPr/>
        </p:nvGrpSpPr>
        <p:grpSpPr bwMode="auto">
          <a:xfrm>
            <a:off x="4419600" y="5546725"/>
            <a:ext cx="152400" cy="200025"/>
            <a:chOff x="5638800" y="5334020"/>
            <a:chExt cx="152400" cy="200586"/>
          </a:xfrm>
        </p:grpSpPr>
        <p:sp>
          <p:nvSpPr>
            <p:cNvPr id="25724" name="Rectangle 20"/>
            <p:cNvSpPr>
              <a:spLocks noChangeArrowheads="1"/>
            </p:cNvSpPr>
            <p:nvPr/>
          </p:nvSpPr>
          <p:spPr bwMode="auto">
            <a:xfrm>
              <a:off x="5638801" y="5334020"/>
              <a:ext cx="152399" cy="200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5712" rIns="0" bIns="45712">
              <a:spAutoFit/>
            </a:bodyPr>
            <a:lstStyle/>
            <a:p>
              <a:pPr defTabSz="912813" eaLnBrk="0" hangingPunct="0">
                <a:lnSpc>
                  <a:spcPct val="70000"/>
                </a:lnSpc>
              </a:pPr>
              <a:r>
                <a:rPr lang="en-US" sz="1000" i="0">
                  <a:solidFill>
                    <a:srgbClr val="009973"/>
                  </a:solidFill>
                  <a:cs typeface="Arial" charset="0"/>
                </a:rPr>
                <a:t>n</a:t>
              </a:r>
              <a:r>
                <a:rPr lang="en-US" sz="1000" i="0" baseline="-25000">
                  <a:solidFill>
                    <a:srgbClr val="009973"/>
                  </a:solidFill>
                  <a:cs typeface="Arial" charset="0"/>
                </a:rPr>
                <a:t>e</a:t>
              </a:r>
            </a:p>
          </p:txBody>
        </p:sp>
        <p:cxnSp>
          <p:nvCxnSpPr>
            <p:cNvPr id="25725" name="Straight Connector 186"/>
            <p:cNvCxnSpPr>
              <a:cxnSpLocks noChangeShapeType="1"/>
            </p:cNvCxnSpPr>
            <p:nvPr/>
          </p:nvCxnSpPr>
          <p:spPr bwMode="auto">
            <a:xfrm>
              <a:off x="5638800" y="5367429"/>
              <a:ext cx="82550" cy="0"/>
            </a:xfrm>
            <a:prstGeom prst="line">
              <a:avLst/>
            </a:prstGeom>
            <a:noFill/>
            <a:ln w="15875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659" name="Oval 19"/>
          <p:cNvSpPr>
            <a:spLocks noChangeArrowheads="1"/>
          </p:cNvSpPr>
          <p:nvPr/>
        </p:nvSpPr>
        <p:spPr bwMode="auto">
          <a:xfrm>
            <a:off x="3886200" y="30480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cxnSp>
        <p:nvCxnSpPr>
          <p:cNvPr id="25660" name="Straight Connector 144"/>
          <p:cNvCxnSpPr>
            <a:cxnSpLocks noChangeShapeType="1"/>
          </p:cNvCxnSpPr>
          <p:nvPr/>
        </p:nvCxnSpPr>
        <p:spPr bwMode="auto">
          <a:xfrm flipH="1">
            <a:off x="2590800" y="3429000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61" name="Straight Connector 114"/>
          <p:cNvCxnSpPr>
            <a:cxnSpLocks noChangeShapeType="1"/>
          </p:cNvCxnSpPr>
          <p:nvPr/>
        </p:nvCxnSpPr>
        <p:spPr bwMode="auto">
          <a:xfrm flipH="1" flipV="1">
            <a:off x="2590800" y="1828800"/>
            <a:ext cx="4648200" cy="4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62" name="Straight Connector 164"/>
          <p:cNvCxnSpPr>
            <a:cxnSpLocks noChangeShapeType="1"/>
          </p:cNvCxnSpPr>
          <p:nvPr/>
        </p:nvCxnSpPr>
        <p:spPr bwMode="auto">
          <a:xfrm flipH="1">
            <a:off x="2590800" y="5043488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5663" name="Group 1"/>
          <p:cNvGrpSpPr>
            <a:grpSpLocks/>
          </p:cNvGrpSpPr>
          <p:nvPr/>
        </p:nvGrpSpPr>
        <p:grpSpPr bwMode="auto">
          <a:xfrm>
            <a:off x="1371600" y="5105400"/>
            <a:ext cx="1219200" cy="1357313"/>
            <a:chOff x="1371600" y="5105400"/>
            <a:chExt cx="1219200" cy="1357085"/>
          </a:xfrm>
        </p:grpSpPr>
        <p:sp>
          <p:nvSpPr>
            <p:cNvPr id="86" name="Right Arrow 85"/>
            <p:cNvSpPr/>
            <p:nvPr/>
          </p:nvSpPr>
          <p:spPr bwMode="auto">
            <a:xfrm>
              <a:off x="1412875" y="51054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3" name="Text Box 12"/>
            <p:cNvSpPr txBox="1">
              <a:spLocks noChangeArrowheads="1"/>
            </p:cNvSpPr>
            <p:nvPr/>
          </p:nvSpPr>
          <p:spPr bwMode="auto">
            <a:xfrm>
              <a:off x="1371600" y="5486400"/>
              <a:ext cx="117792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Integrated Scenarios</a:t>
              </a:r>
            </a:p>
          </p:txBody>
        </p:sp>
      </p:grpSp>
      <p:grpSp>
        <p:nvGrpSpPr>
          <p:cNvPr id="25664" name="Group 2"/>
          <p:cNvGrpSpPr>
            <a:grpSpLocks/>
          </p:cNvGrpSpPr>
          <p:nvPr/>
        </p:nvGrpSpPr>
        <p:grpSpPr bwMode="auto">
          <a:xfrm>
            <a:off x="1371600" y="3503613"/>
            <a:ext cx="1219200" cy="1446212"/>
            <a:chOff x="1371600" y="3503612"/>
            <a:chExt cx="1219200" cy="1446213"/>
          </a:xfrm>
        </p:grpSpPr>
        <p:sp>
          <p:nvSpPr>
            <p:cNvPr id="88" name="Right Arrow 87"/>
            <p:cNvSpPr/>
            <p:nvPr/>
          </p:nvSpPr>
          <p:spPr bwMode="auto">
            <a:xfrm>
              <a:off x="1412875" y="3503612"/>
              <a:ext cx="1177925" cy="1446213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1" name="Text Box 12"/>
            <p:cNvSpPr txBox="1">
              <a:spLocks noChangeArrowheads="1"/>
            </p:cNvSpPr>
            <p:nvPr/>
          </p:nvSpPr>
          <p:spPr bwMode="auto">
            <a:xfrm>
              <a:off x="1371600" y="3925681"/>
              <a:ext cx="113347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Core Science</a:t>
              </a:r>
            </a:p>
          </p:txBody>
        </p:sp>
      </p:grpSp>
      <p:grpSp>
        <p:nvGrpSpPr>
          <p:cNvPr id="25665" name="Group 3"/>
          <p:cNvGrpSpPr>
            <a:grpSpLocks/>
          </p:cNvGrpSpPr>
          <p:nvPr/>
        </p:nvGrpSpPr>
        <p:grpSpPr bwMode="auto">
          <a:xfrm>
            <a:off x="1371600" y="1905000"/>
            <a:ext cx="1219200" cy="1447800"/>
            <a:chOff x="1371600" y="1905000"/>
            <a:chExt cx="1219200" cy="1447800"/>
          </a:xfrm>
        </p:grpSpPr>
        <p:sp>
          <p:nvSpPr>
            <p:cNvPr id="89" name="Right Arrow 88"/>
            <p:cNvSpPr/>
            <p:nvPr/>
          </p:nvSpPr>
          <p:spPr bwMode="auto">
            <a:xfrm>
              <a:off x="1412875" y="1905000"/>
              <a:ext cx="1177925" cy="14478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19" name="Text Box 12"/>
            <p:cNvSpPr txBox="1">
              <a:spLocks noChangeArrowheads="1"/>
            </p:cNvSpPr>
            <p:nvPr/>
          </p:nvSpPr>
          <p:spPr bwMode="auto">
            <a:xfrm>
              <a:off x="1371600" y="2069283"/>
              <a:ext cx="1142999" cy="108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Boundary Science 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sz="1600" b="0" i="0">
                  <a:solidFill>
                    <a:schemeClr val="tx1"/>
                  </a:solidFill>
                  <a:latin typeface="Arial Narrow" charset="0"/>
                </a:rPr>
                <a:t>+ Particle Control</a:t>
              </a:r>
            </a:p>
          </p:txBody>
        </p:sp>
      </p:grpSp>
      <p:graphicFrame>
        <p:nvGraphicFramePr>
          <p:cNvPr id="102" name="Table 101"/>
          <p:cNvGraphicFramePr>
            <a:graphicFrameLocks noGrp="1"/>
          </p:cNvGraphicFramePr>
          <p:nvPr/>
        </p:nvGraphicFramePr>
        <p:xfrm>
          <a:off x="2743200" y="977900"/>
          <a:ext cx="3863975" cy="241309"/>
        </p:xfrm>
        <a:graphic>
          <a:graphicData uri="http://schemas.openxmlformats.org/drawingml/2006/table">
            <a:tbl>
              <a:tblPr/>
              <a:tblGrid>
                <a:gridCol w="772795"/>
                <a:gridCol w="772795"/>
                <a:gridCol w="772795"/>
                <a:gridCol w="772795"/>
                <a:gridCol w="772795"/>
              </a:tblGrid>
              <a:tr h="2413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2015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2016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2017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2018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2019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80" name="TextBox 26"/>
          <p:cNvSpPr txBox="1">
            <a:spLocks noChangeArrowheads="1"/>
          </p:cNvSpPr>
          <p:nvPr/>
        </p:nvSpPr>
        <p:spPr bwMode="auto">
          <a:xfrm>
            <a:off x="1295400" y="1250950"/>
            <a:ext cx="2209800" cy="271463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i="0">
                <a:latin typeface="Arial" charset="0"/>
                <a:ea typeface="MS PGothic" charset="0"/>
                <a:cs typeface="MS PGothic" charset="0"/>
              </a:rPr>
              <a:t>Upgrade Outage</a:t>
            </a:r>
          </a:p>
        </p:txBody>
      </p:sp>
      <p:sp>
        <p:nvSpPr>
          <p:cNvPr id="25681" name="TextBox 26"/>
          <p:cNvSpPr txBox="1">
            <a:spLocks noChangeArrowheads="1"/>
          </p:cNvSpPr>
          <p:nvPr/>
        </p:nvSpPr>
        <p:spPr bwMode="auto">
          <a:xfrm>
            <a:off x="3505200" y="1250950"/>
            <a:ext cx="3101975" cy="27146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1.5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2 MA, 1s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5s</a:t>
            </a:r>
          </a:p>
        </p:txBody>
      </p:sp>
      <p:sp>
        <p:nvSpPr>
          <p:cNvPr id="25682" name="Oval 19"/>
          <p:cNvSpPr>
            <a:spLocks noChangeArrowheads="1"/>
          </p:cNvSpPr>
          <p:nvPr/>
        </p:nvSpPr>
        <p:spPr bwMode="auto">
          <a:xfrm>
            <a:off x="3521075" y="31638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3" name="Rectangle 20"/>
          <p:cNvSpPr>
            <a:spLocks noChangeArrowheads="1"/>
          </p:cNvSpPr>
          <p:nvPr/>
        </p:nvSpPr>
        <p:spPr bwMode="auto">
          <a:xfrm>
            <a:off x="2865438" y="3128963"/>
            <a:ext cx="8683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MAPP</a:t>
            </a:r>
          </a:p>
        </p:txBody>
      </p:sp>
      <p:sp>
        <p:nvSpPr>
          <p:cNvPr id="25684" name="Oval 19"/>
          <p:cNvSpPr>
            <a:spLocks noChangeArrowheads="1"/>
          </p:cNvSpPr>
          <p:nvPr/>
        </p:nvSpPr>
        <p:spPr bwMode="auto">
          <a:xfrm>
            <a:off x="3441700" y="42291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5" name="Oval 19"/>
          <p:cNvSpPr>
            <a:spLocks noChangeArrowheads="1"/>
          </p:cNvSpPr>
          <p:nvPr/>
        </p:nvSpPr>
        <p:spPr bwMode="auto">
          <a:xfrm>
            <a:off x="3441700" y="46736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6" name="Oval 19"/>
          <p:cNvSpPr>
            <a:spLocks noChangeArrowheads="1"/>
          </p:cNvSpPr>
          <p:nvPr/>
        </p:nvSpPr>
        <p:spPr bwMode="auto">
          <a:xfrm>
            <a:off x="3441700" y="44577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7" name="Rectangle 20"/>
          <p:cNvSpPr>
            <a:spLocks noChangeArrowheads="1"/>
          </p:cNvSpPr>
          <p:nvPr/>
        </p:nvSpPr>
        <p:spPr bwMode="auto">
          <a:xfrm>
            <a:off x="2540000" y="4202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42 ch MPTS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8" name="Rectangle 20"/>
          <p:cNvSpPr>
            <a:spLocks noChangeArrowheads="1"/>
          </p:cNvSpPr>
          <p:nvPr/>
        </p:nvSpPr>
        <p:spPr bwMode="auto">
          <a:xfrm>
            <a:off x="2565400" y="4430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48 ch BES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9" name="Rectangle 20"/>
          <p:cNvSpPr>
            <a:spLocks noChangeArrowheads="1"/>
          </p:cNvSpPr>
          <p:nvPr/>
        </p:nvSpPr>
        <p:spPr bwMode="auto">
          <a:xfrm>
            <a:off x="2616200" y="46466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MSE/LIF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90" name="Oval 19"/>
          <p:cNvSpPr>
            <a:spLocks noChangeArrowheads="1"/>
          </p:cNvSpPr>
          <p:nvPr/>
        </p:nvSpPr>
        <p:spPr bwMode="auto">
          <a:xfrm>
            <a:off x="3756025" y="56022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91" name="Rectangle 20"/>
          <p:cNvSpPr>
            <a:spLocks noChangeArrowheads="1"/>
          </p:cNvSpPr>
          <p:nvPr/>
        </p:nvSpPr>
        <p:spPr bwMode="auto">
          <a:xfrm>
            <a:off x="2984500" y="5573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FIReTIP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cxnSp>
        <p:nvCxnSpPr>
          <p:cNvPr id="25692" name="Straight Arrow Connector 107"/>
          <p:cNvCxnSpPr>
            <a:cxnSpLocks noChangeShapeType="1"/>
          </p:cNvCxnSpPr>
          <p:nvPr/>
        </p:nvCxnSpPr>
        <p:spPr bwMode="auto">
          <a:xfrm>
            <a:off x="6316663" y="3770313"/>
            <a:ext cx="952500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93" name="Straight Arrow Connector 108"/>
          <p:cNvCxnSpPr>
            <a:cxnSpLocks noChangeShapeType="1"/>
          </p:cNvCxnSpPr>
          <p:nvPr/>
        </p:nvCxnSpPr>
        <p:spPr bwMode="auto">
          <a:xfrm>
            <a:off x="5351463" y="5919788"/>
            <a:ext cx="1943100" cy="1587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694" name="Picture 5" descr="Screen Shot 2014-11-29 at 9.09.58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4899025"/>
            <a:ext cx="522287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95" name="Group 2"/>
          <p:cNvGrpSpPr>
            <a:grpSpLocks/>
          </p:cNvGrpSpPr>
          <p:nvPr/>
        </p:nvGrpSpPr>
        <p:grpSpPr bwMode="auto">
          <a:xfrm>
            <a:off x="6981825" y="1076325"/>
            <a:ext cx="2022475" cy="823913"/>
            <a:chOff x="6571777" y="901125"/>
            <a:chExt cx="2023584" cy="823302"/>
          </a:xfrm>
        </p:grpSpPr>
        <p:sp>
          <p:nvSpPr>
            <p:cNvPr id="120" name="TextBox 103"/>
            <p:cNvSpPr txBox="1">
              <a:spLocks noChangeArrowheads="1"/>
            </p:cNvSpPr>
            <p:nvPr/>
          </p:nvSpPr>
          <p:spPr bwMode="auto">
            <a:xfrm>
              <a:off x="6571777" y="901125"/>
              <a:ext cx="2023584" cy="823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xtLst/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5000"/>
                </a:lnSpc>
                <a:defRPr/>
              </a:pPr>
              <a:r>
                <a:rPr lang="en-US" sz="1400" i="0" dirty="0" smtClean="0">
                  <a:solidFill>
                    <a:srgbClr val="FF0000"/>
                  </a:solidFill>
                </a:rPr>
                <a:t>Major enhancements: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 smtClean="0">
                  <a:solidFill>
                    <a:srgbClr val="FF0000"/>
                  </a:solidFill>
                </a:rPr>
                <a:t>       Base funding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>
                  <a:solidFill>
                    <a:srgbClr val="FF0000"/>
                  </a:solidFill>
                </a:rPr>
                <a:t> </a:t>
              </a:r>
              <a:r>
                <a:rPr lang="en-US" i="0" dirty="0" smtClean="0">
                  <a:solidFill>
                    <a:srgbClr val="FF0000"/>
                  </a:solidFill>
                </a:rPr>
                <a:t>      +15</a:t>
              </a:r>
              <a:r>
                <a:rPr lang="en-US" i="0" dirty="0">
                  <a:solidFill>
                    <a:srgbClr val="FF0000"/>
                  </a:solidFill>
                </a:rPr>
                <a:t>% </a:t>
              </a:r>
              <a:r>
                <a:rPr lang="en-US" i="0" dirty="0" smtClean="0">
                  <a:solidFill>
                    <a:srgbClr val="FF0000"/>
                  </a:solidFill>
                </a:rPr>
                <a:t>incremental</a:t>
              </a:r>
              <a:endParaRPr lang="en-US" i="0" dirty="0">
                <a:solidFill>
                  <a:srgbClr val="FF0000"/>
                </a:solidFill>
              </a:endParaRPr>
            </a:p>
          </p:txBody>
        </p:sp>
        <p:sp>
          <p:nvSpPr>
            <p:cNvPr id="25716" name="Oval 19"/>
            <p:cNvSpPr>
              <a:spLocks noChangeArrowheads="1"/>
            </p:cNvSpPr>
            <p:nvPr/>
          </p:nvSpPr>
          <p:spPr bwMode="auto">
            <a:xfrm>
              <a:off x="6716652" y="1254691"/>
              <a:ext cx="136525" cy="1365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  <p:sp>
          <p:nvSpPr>
            <p:cNvPr id="25717" name="Oval 19"/>
            <p:cNvSpPr>
              <a:spLocks noChangeArrowheads="1"/>
            </p:cNvSpPr>
            <p:nvPr/>
          </p:nvSpPr>
          <p:spPr bwMode="auto">
            <a:xfrm>
              <a:off x="6723568" y="1484997"/>
              <a:ext cx="136525" cy="1365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</p:grpSp>
      <p:pic>
        <p:nvPicPr>
          <p:cNvPr id="2569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27225"/>
            <a:ext cx="1624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3232150"/>
            <a:ext cx="14954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16010" r="32243" b="9567"/>
          <a:stretch>
            <a:fillRect/>
          </a:stretch>
        </p:blipFill>
        <p:spPr bwMode="auto">
          <a:xfrm>
            <a:off x="3940175" y="2449513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99" name="Oval 19"/>
          <p:cNvSpPr>
            <a:spLocks noChangeArrowheads="1"/>
          </p:cNvSpPr>
          <p:nvPr/>
        </p:nvSpPr>
        <p:spPr bwMode="auto">
          <a:xfrm>
            <a:off x="4343400" y="19970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0" name="Oval 19"/>
          <p:cNvSpPr>
            <a:spLocks noChangeArrowheads="1"/>
          </p:cNvSpPr>
          <p:nvPr/>
        </p:nvSpPr>
        <p:spPr bwMode="auto">
          <a:xfrm>
            <a:off x="4289425" y="24066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1" name="TextBox 1"/>
          <p:cNvSpPr txBox="1">
            <a:spLocks noChangeArrowheads="1"/>
          </p:cNvSpPr>
          <p:nvPr/>
        </p:nvSpPr>
        <p:spPr bwMode="auto">
          <a:xfrm>
            <a:off x="1693863" y="974725"/>
            <a:ext cx="1036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0">
                <a:solidFill>
                  <a:schemeClr val="tx1"/>
                </a:solidFill>
              </a:rPr>
              <a:t>Fiscal Year: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4876800" y="1524000"/>
            <a:ext cx="228600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708" name="TextBox 155"/>
          <p:cNvSpPr txBox="1">
            <a:spLocks noChangeArrowheads="1"/>
          </p:cNvSpPr>
          <p:nvPr/>
        </p:nvSpPr>
        <p:spPr bwMode="auto">
          <a:xfrm>
            <a:off x="5049838" y="1500188"/>
            <a:ext cx="5127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12-16</a:t>
            </a:r>
          </a:p>
        </p:txBody>
      </p:sp>
      <p:sp>
        <p:nvSpPr>
          <p:cNvPr id="25709" name="Rectangle 20"/>
          <p:cNvSpPr>
            <a:spLocks noChangeArrowheads="1"/>
          </p:cNvSpPr>
          <p:nvPr/>
        </p:nvSpPr>
        <p:spPr bwMode="auto">
          <a:xfrm>
            <a:off x="4381500" y="2265363"/>
            <a:ext cx="8382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5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 High-Z tile row on lower OBD</a:t>
            </a:r>
          </a:p>
        </p:txBody>
      </p:sp>
      <p:sp>
        <p:nvSpPr>
          <p:cNvPr id="25710" name="Rectangle 20"/>
          <p:cNvSpPr>
            <a:spLocks noChangeArrowheads="1"/>
          </p:cNvSpPr>
          <p:nvPr/>
        </p:nvSpPr>
        <p:spPr bwMode="auto">
          <a:xfrm>
            <a:off x="4572000" y="3835400"/>
            <a:ext cx="1143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ts val="938"/>
              </a:lnSpc>
            </a:pPr>
            <a:r>
              <a:rPr lang="en-US" sz="1000" i="0">
                <a:solidFill>
                  <a:schemeClr val="tx1"/>
                </a:solidFill>
                <a:latin typeface="Symbol" charset="0"/>
                <a:cs typeface="Arial" charset="0"/>
              </a:rPr>
              <a:t>d</a:t>
            </a:r>
            <a:r>
              <a:rPr lang="en-US" sz="1000" i="0">
                <a:solidFill>
                  <a:schemeClr val="tx1"/>
                </a:solidFill>
                <a:cs typeface="Arial" charset="0"/>
              </a:rPr>
              <a:t>B diag. - incremental</a:t>
            </a:r>
            <a:endParaRPr lang="en-US" sz="1000" i="0" baseline="-250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2" name="Rectangle 20"/>
          <p:cNvSpPr>
            <a:spLocks noChangeArrowheads="1"/>
          </p:cNvSpPr>
          <p:nvPr/>
        </p:nvSpPr>
        <p:spPr bwMode="auto">
          <a:xfrm>
            <a:off x="4759325" y="5072063"/>
            <a:ext cx="4873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q</a:t>
            </a:r>
            <a:r>
              <a:rPr lang="en-US" sz="1000" i="0" baseline="-25000">
                <a:solidFill>
                  <a:schemeClr val="tx1"/>
                </a:solidFill>
                <a:cs typeface="Arial" charset="0"/>
              </a:rPr>
              <a:t>min</a:t>
            </a:r>
            <a:endParaRPr lang="en-US" sz="1000" i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3" name="Oval 19"/>
          <p:cNvSpPr>
            <a:spLocks noChangeArrowheads="1"/>
          </p:cNvSpPr>
          <p:nvPr/>
        </p:nvSpPr>
        <p:spPr bwMode="auto">
          <a:xfrm>
            <a:off x="4892675" y="55499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14" name="Oval 19"/>
          <p:cNvSpPr>
            <a:spLocks noChangeArrowheads="1"/>
          </p:cNvSpPr>
          <p:nvPr/>
        </p:nvSpPr>
        <p:spPr bwMode="auto">
          <a:xfrm>
            <a:off x="4892675" y="532923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14" name="Rectangle 20"/>
          <p:cNvSpPr>
            <a:spLocks noChangeArrowheads="1"/>
          </p:cNvSpPr>
          <p:nvPr/>
        </p:nvSpPr>
        <p:spPr bwMode="auto">
          <a:xfrm>
            <a:off x="3817938" y="5830888"/>
            <a:ext cx="130175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0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</a:pPr>
            <a:r>
              <a:rPr lang="en-US" sz="1100" i="0">
                <a:solidFill>
                  <a:srgbClr val="FF0000"/>
                </a:solidFill>
                <a:cs typeface="Arial" charset="0"/>
              </a:rPr>
              <a:t>1 MW ECH/EBW</a:t>
            </a:r>
          </a:p>
        </p:txBody>
      </p:sp>
      <p:sp>
        <p:nvSpPr>
          <p:cNvPr id="115" name="Oval 19"/>
          <p:cNvSpPr>
            <a:spLocks noChangeArrowheads="1"/>
          </p:cNvSpPr>
          <p:nvPr/>
        </p:nvSpPr>
        <p:spPr bwMode="auto">
          <a:xfrm>
            <a:off x="5084763" y="6299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16" name="Rectangle 20"/>
          <p:cNvSpPr>
            <a:spLocks noChangeArrowheads="1"/>
          </p:cNvSpPr>
          <p:nvPr/>
        </p:nvSpPr>
        <p:spPr bwMode="auto">
          <a:xfrm>
            <a:off x="4475163" y="6070600"/>
            <a:ext cx="84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0.5-1 MA CHI</a:t>
            </a:r>
          </a:p>
        </p:txBody>
      </p:sp>
      <p:sp>
        <p:nvSpPr>
          <p:cNvPr id="117" name="Oval 19"/>
          <p:cNvSpPr>
            <a:spLocks noChangeArrowheads="1"/>
          </p:cNvSpPr>
          <p:nvPr/>
        </p:nvSpPr>
        <p:spPr bwMode="auto">
          <a:xfrm>
            <a:off x="4740275" y="41306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19" name="Left-Right Arrow 3"/>
          <p:cNvSpPr>
            <a:spLocks noChangeArrowheads="1"/>
          </p:cNvSpPr>
          <p:nvPr/>
        </p:nvSpPr>
        <p:spPr bwMode="auto">
          <a:xfrm>
            <a:off x="5056188" y="1974850"/>
            <a:ext cx="750887" cy="311150"/>
          </a:xfrm>
          <a:prstGeom prst="leftRightArrow">
            <a:avLst>
              <a:gd name="adj1" fmla="val 50000"/>
              <a:gd name="adj2" fmla="val 50042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cxnSp>
        <p:nvCxnSpPr>
          <p:cNvPr id="121" name="Straight Connector 5"/>
          <p:cNvCxnSpPr>
            <a:cxnSpLocks noChangeShapeType="1"/>
          </p:cNvCxnSpPr>
          <p:nvPr/>
        </p:nvCxnSpPr>
        <p:spPr bwMode="auto">
          <a:xfrm>
            <a:off x="5430838" y="1852613"/>
            <a:ext cx="0" cy="5842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1482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04800"/>
            <a:ext cx="9144000" cy="378180"/>
          </a:xfrm>
          <a:noFill/>
          <a:extLst/>
        </p:spPr>
        <p:txBody>
          <a:bodyPr wrap="square" lIns="91440" tIns="0" rIns="9144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920"/>
              </a:lnSpc>
            </a:pPr>
            <a:r>
              <a:rPr lang="en-US" sz="3400" dirty="0">
                <a:latin typeface="Arial" charset="0"/>
                <a:ea typeface="ＭＳ Ｐゴシック" charset="0"/>
                <a:cs typeface="ＭＳ Ｐゴシック" charset="0"/>
              </a:rPr>
              <a:t>NSTX-U diagnostics </a:t>
            </a:r>
            <a:r>
              <a:rPr lang="en-US" sz="3400" dirty="0" smtClean="0">
                <a:latin typeface="Arial" charset="0"/>
                <a:ea typeface="ＭＳ Ｐゴシック" charset="0"/>
                <a:cs typeface="ＭＳ Ｐゴシック" charset="0"/>
              </a:rPr>
              <a:t>available during </a:t>
            </a:r>
            <a:r>
              <a:rPr lang="en-US" sz="3400" dirty="0">
                <a:latin typeface="Arial" charset="0"/>
                <a:ea typeface="ＭＳ Ｐゴシック" charset="0"/>
                <a:cs typeface="ＭＳ Ｐゴシック" charset="0"/>
              </a:rPr>
              <a:t>first </a:t>
            </a:r>
            <a:r>
              <a:rPr lang="en-US" sz="3400" dirty="0" smtClean="0">
                <a:latin typeface="Arial" charset="0"/>
                <a:ea typeface="ＭＳ Ｐゴシック" charset="0"/>
                <a:cs typeface="ＭＳ Ｐゴシック" charset="0"/>
              </a:rPr>
              <a:t>year</a:t>
            </a:r>
            <a:endParaRPr lang="en-US" sz="3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244475" y="1077913"/>
            <a:ext cx="4225925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77800" indent="-1778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5207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80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MHD/Magnetics/Reconstruction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Magnetics for equilibrium reconstruction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1532FF"/>
                </a:solidFill>
                <a:latin typeface="Helvetica Neue" charset="0"/>
                <a:ea typeface="MS PGothic" charset="0"/>
                <a:cs typeface="MS PGothic" charset="0"/>
              </a:rPr>
              <a:t>Halo current detectors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1532FF"/>
                </a:solidFill>
                <a:latin typeface="Helvetica Neue" charset="0"/>
                <a:ea typeface="MS PGothic" charset="0"/>
                <a:cs typeface="MS PGothic" charset="0"/>
              </a:rPr>
              <a:t>High-n and high-frequency Mirnov arrays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Locked-mode detectors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RWM sensors</a:t>
            </a:r>
            <a:endParaRPr sz="800" b="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>
              <a:lnSpc>
                <a:spcPct val="78000"/>
              </a:lnSpc>
              <a:spcBef>
                <a:spcPts val="600"/>
              </a:spcBef>
              <a:buFontTx/>
              <a:buNone/>
            </a:pPr>
            <a:r>
              <a:rPr sz="180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Profile Diagnostics</a:t>
            </a:r>
            <a:endParaRPr sz="140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MPTS (42 ch, 60 Hz) 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T-CHERS: T</a:t>
            </a:r>
            <a:r>
              <a:rPr sz="1400" b="0" i="0" baseline="-2500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i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(R), V</a:t>
            </a:r>
            <a:r>
              <a:rPr sz="1400" b="0" i="0" baseline="-25000" noProof="1">
                <a:solidFill>
                  <a:srgbClr val="000000"/>
                </a:solidFill>
                <a:latin typeface="Symbol" charset="0"/>
                <a:ea typeface="MS PGothic" charset="0"/>
                <a:cs typeface="MS PGothic" charset="0"/>
                <a:sym typeface="Symbol" charset="0"/>
              </a:rPr>
              <a:t>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(r), n</a:t>
            </a:r>
            <a:r>
              <a:rPr sz="1400" b="0" i="0" baseline="-2500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C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(R), n</a:t>
            </a:r>
            <a:r>
              <a:rPr sz="1400" b="0" i="0" baseline="-2500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Li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(R), (51 ch)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P-CHERS: V</a:t>
            </a:r>
            <a:r>
              <a:rPr sz="1400" b="0" i="0" baseline="-25000" noProof="1">
                <a:solidFill>
                  <a:srgbClr val="000000"/>
                </a:solidFill>
                <a:latin typeface="Symbol" charset="0"/>
                <a:ea typeface="MS PGothic" charset="0"/>
                <a:cs typeface="MS PGothic" charset="0"/>
                <a:sym typeface="Symbol" charset="0"/>
              </a:rPr>
              <a:t>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(r) (71 ch)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MSE-CIF (18 ch)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MSE-LIF (20 ch)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ME-SXR (40 ch)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Midplane tangential bolometer array (16 ch)</a:t>
            </a:r>
          </a:p>
          <a:p>
            <a:pPr>
              <a:lnSpc>
                <a:spcPct val="78000"/>
              </a:lnSpc>
              <a:spcBef>
                <a:spcPts val="600"/>
              </a:spcBef>
              <a:buFontTx/>
              <a:buNone/>
            </a:pPr>
            <a:r>
              <a:rPr sz="180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Turbulence/Modes Diagnostics</a:t>
            </a:r>
            <a:endParaRPr sz="140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Poloidal FIR high-k scattering (installed in 2016)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Beam Emission Spectroscopy (48 ch)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Microwave Reflectometer, 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Microwave Interferometer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Ultra-soft x-ray arrays – multi-color</a:t>
            </a:r>
          </a:p>
          <a:p>
            <a:pPr>
              <a:lnSpc>
                <a:spcPct val="78000"/>
              </a:lnSpc>
              <a:spcBef>
                <a:spcPts val="600"/>
              </a:spcBef>
              <a:buFontTx/>
              <a:buNone/>
            </a:pPr>
            <a:r>
              <a:rPr sz="180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Energetic Particle Diagnostics</a:t>
            </a:r>
            <a:endParaRPr sz="140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Fast Ion D</a:t>
            </a:r>
            <a:r>
              <a:rPr sz="1400" b="0" baseline="-25000" noProof="1">
                <a:solidFill>
                  <a:srgbClr val="FF0000"/>
                </a:solidFill>
                <a:latin typeface="Symbol" charset="0"/>
                <a:ea typeface="MS PGothic" charset="0"/>
                <a:cs typeface="MS PGothic" charset="0"/>
                <a:sym typeface="Symbol" charset="0"/>
              </a:rPr>
              <a:t></a:t>
            </a: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 profile measurement (perp + tang)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Solid-State neutral particle analyzer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Fast lost-ion probe (energy/pitch angle resolving)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Neutron measurements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Charged Fusion Product</a:t>
            </a: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4737100" y="1023938"/>
            <a:ext cx="4318000" cy="54625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77800" indent="-1778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5207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80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Edge Divertor Physics</a:t>
            </a:r>
            <a:endParaRPr lang="en-US" sz="1400" i="0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Gas-puff Imaging (500kHz)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Langmuir probe array 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Edge Rotation Diagnostics (T</a:t>
            </a:r>
            <a:r>
              <a:rPr sz="1400" b="0" i="0" baseline="-2500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i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, V</a:t>
            </a:r>
            <a:r>
              <a:rPr sz="1400" b="0" i="0" baseline="-25000" noProof="1">
                <a:solidFill>
                  <a:srgbClr val="000000"/>
                </a:solidFill>
                <a:latin typeface="Symbol" charset="0"/>
                <a:ea typeface="MS PGothic" charset="0"/>
                <a:cs typeface="MS PGothic" charset="0"/>
                <a:sym typeface="Symbol" charset="0"/>
              </a:rPr>
              <a:t>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, V</a:t>
            </a:r>
            <a:r>
              <a:rPr sz="1400" b="0" i="0" baseline="-2500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pol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1-D CCD H</a:t>
            </a:r>
            <a:r>
              <a:rPr sz="1400" b="0" baseline="-25000" noProof="1">
                <a:solidFill>
                  <a:srgbClr val="0000FF"/>
                </a:solidFill>
                <a:latin typeface="Symbol" charset="0"/>
                <a:ea typeface="MS PGothic" charset="0"/>
                <a:cs typeface="MS PGothic" charset="0"/>
                <a:sym typeface="Symbol" charset="0"/>
              </a:rPr>
              <a:t></a:t>
            </a:r>
            <a:r>
              <a:rPr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 cameras (divertor, midplane)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2-D divertor fast visible camera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Metal foil divertor bolometer 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400" b="0" i="0">
                <a:solidFill>
                  <a:schemeClr val="tx1"/>
                </a:solidFill>
                <a:ea typeface="MS PGothic" charset="0"/>
                <a:cs typeface="MS PGothic" charset="0"/>
              </a:rPr>
              <a:t>AXUV-based Divertor Bolometer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IR cameras (30Hz) (3)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Fast IR camera (two color)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Tile temperature thermocouple array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Divertor fast eroding thermocouple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Dust detector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Edge Deposition Monitors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Scrape-off layer reflectometer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Edge neutral pressure gauges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Material Analysis and Particle Probe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Divertor VUV Spectrometer</a:t>
            </a:r>
          </a:p>
          <a:p>
            <a:pPr algn="just" eaLnBrk="1" hangingPunct="1">
              <a:lnSpc>
                <a:spcPct val="88000"/>
              </a:lnSpc>
              <a:spcBef>
                <a:spcPts val="400"/>
              </a:spcBef>
              <a:buFontTx/>
              <a:buNone/>
            </a:pPr>
            <a:r>
              <a:rPr sz="180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Plasma Monitoring</a:t>
            </a:r>
            <a:endParaRPr sz="240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FIReTIP interferometer 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Fast visible cameras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Visible bremsstrahlung radiometer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Visible and UV survey spectrometers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VUV transmission grating spectrometer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Visible filterscopes (hydrogen &amp; impurity lines)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Wall coupon analysis</a:t>
            </a:r>
          </a:p>
        </p:txBody>
      </p:sp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3012931" y="6172200"/>
            <a:ext cx="1787669" cy="40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175"/>
              </a:lnSpc>
              <a:buFontTx/>
              <a:buNone/>
            </a:pPr>
            <a:r>
              <a:rPr lang="en-US" sz="1400" b="0" dirty="0">
                <a:solidFill>
                  <a:srgbClr val="FF0000"/>
                </a:solidFill>
                <a:ea typeface="MS PGothic" charset="0"/>
                <a:cs typeface="MS PGothic" charset="0"/>
              </a:rPr>
              <a:t>New capability</a:t>
            </a:r>
            <a:r>
              <a:rPr lang="en-US" sz="1400" b="0" dirty="0">
                <a:solidFill>
                  <a:srgbClr val="0000FF"/>
                </a:solidFill>
                <a:ea typeface="MS PGothic" charset="0"/>
                <a:cs typeface="MS PGothic" charset="0"/>
              </a:rPr>
              <a:t>, </a:t>
            </a:r>
          </a:p>
          <a:p>
            <a:pPr algn="ctr" eaLnBrk="1" hangingPunct="1">
              <a:lnSpc>
                <a:spcPts val="1175"/>
              </a:lnSpc>
              <a:buFontTx/>
              <a:buNone/>
            </a:pPr>
            <a:r>
              <a:rPr lang="en-US" sz="1400" b="0" dirty="0">
                <a:solidFill>
                  <a:srgbClr val="0000FF"/>
                </a:solidFill>
                <a:ea typeface="MS PGothic" charset="0"/>
                <a:cs typeface="MS PGothic" charset="0"/>
              </a:rPr>
              <a:t>Enhanced capability</a:t>
            </a:r>
          </a:p>
        </p:txBody>
      </p:sp>
    </p:spTree>
    <p:extLst>
      <p:ext uri="{BB962C8B-B14F-4D97-AF65-F5344CB8AC3E}">
        <p14:creationId xmlns:p14="http://schemas.microsoft.com/office/powerpoint/2010/main" val="268565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8004"/>
            <a:ext cx="9144000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ct val="80000"/>
              </a:lnSpc>
            </a:pPr>
            <a:r>
              <a:rPr sz="3600" spc="-5" dirty="0"/>
              <a:t>Central </a:t>
            </a:r>
            <a:r>
              <a:rPr sz="3600" dirty="0"/>
              <a:t>magnet</a:t>
            </a:r>
            <a:r>
              <a:rPr sz="3600" spc="-85" dirty="0"/>
              <a:t> </a:t>
            </a:r>
            <a:r>
              <a:rPr lang="en-US" sz="3600" spc="-85" dirty="0" smtClean="0"/>
              <a:t>construction </a:t>
            </a:r>
            <a:r>
              <a:rPr sz="3600" spc="-5" dirty="0" smtClean="0"/>
              <a:t>was</a:t>
            </a:r>
            <a:r>
              <a:rPr lang="en-US" sz="3600" spc="-5" dirty="0"/>
              <a:t/>
            </a:r>
            <a:br>
              <a:rPr lang="en-US" sz="3600" spc="-5" dirty="0"/>
            </a:br>
            <a:r>
              <a:rPr lang="en-US" sz="3600" spc="-5" dirty="0" smtClean="0"/>
              <a:t>complex, </a:t>
            </a:r>
            <a:r>
              <a:rPr sz="3600" spc="-5" dirty="0" smtClean="0"/>
              <a:t>multi-stage</a:t>
            </a:r>
            <a:r>
              <a:rPr lang="en-US" sz="3600" spc="-5" dirty="0" smtClean="0"/>
              <a:t>,</a:t>
            </a:r>
            <a:r>
              <a:rPr sz="3600" spc="-5" dirty="0" smtClean="0"/>
              <a:t> multi-year</a:t>
            </a:r>
            <a:r>
              <a:rPr sz="3600" spc="-25" dirty="0" smtClean="0"/>
              <a:t> </a:t>
            </a:r>
            <a:r>
              <a:rPr lang="en-US" sz="3600" spc="-25" dirty="0" smtClean="0"/>
              <a:t>effort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14300" y="2514600"/>
            <a:ext cx="2247899" cy="3200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14600" y="1447800"/>
            <a:ext cx="3994462" cy="20591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14600" y="3705621"/>
            <a:ext cx="3994463" cy="26951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45378" y="1600200"/>
            <a:ext cx="2271646" cy="46483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2527" y="1829229"/>
            <a:ext cx="2170430" cy="619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 algn="ctr">
              <a:lnSpc>
                <a:spcPct val="100000"/>
              </a:lnSpc>
            </a:pPr>
            <a:r>
              <a:rPr sz="2000" spc="-5" dirty="0">
                <a:latin typeface="Arial"/>
                <a:cs typeface="Arial"/>
              </a:rPr>
              <a:t>Built 4 toroidal field  (TF)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quadrants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24200" y="3008380"/>
            <a:ext cx="3342004" cy="45313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marR="5080" indent="99695" algn="r">
              <a:lnSpc>
                <a:spcPct val="17130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Combine quadrants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(5</a:t>
            </a:r>
            <a:r>
              <a:rPr sz="1950" spc="7" baseline="25641" dirty="0">
                <a:solidFill>
                  <a:srgbClr val="FFFFFF"/>
                </a:solidFill>
                <a:latin typeface="Arial"/>
                <a:cs typeface="Arial"/>
              </a:rPr>
              <a:t>th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VPI</a:t>
            </a:r>
            <a:r>
              <a:rPr sz="2000" spc="-5" dirty="0" smtClean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06572" y="2223456"/>
            <a:ext cx="1873250" cy="924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70485" algn="ctr">
              <a:lnSpc>
                <a:spcPct val="100000"/>
              </a:lnSpc>
            </a:pPr>
            <a:r>
              <a:rPr sz="2000" spc="-5" dirty="0" smtClean="0">
                <a:solidFill>
                  <a:srgbClr val="FFFFFF"/>
                </a:solidFill>
                <a:latin typeface="Arial"/>
                <a:cs typeface="Arial"/>
              </a:rPr>
              <a:t>Install</a:t>
            </a:r>
            <a:r>
              <a:rPr lang="en-US" sz="200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 smtClean="0">
                <a:solidFill>
                  <a:srgbClr val="FFFFFF"/>
                </a:solidFill>
                <a:latin typeface="Arial"/>
                <a:cs typeface="Arial"/>
              </a:rPr>
              <a:t>vacuum- 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tight casing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over  TF + OH</a:t>
            </a: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bundle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0" y="5717937"/>
            <a:ext cx="2412478" cy="627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1113" algn="ctr">
              <a:lnSpc>
                <a:spcPct val="102200"/>
              </a:lnSpc>
            </a:pPr>
            <a:r>
              <a:rPr sz="2000" spc="-5" dirty="0" smtClean="0">
                <a:latin typeface="Arial"/>
                <a:cs typeface="Arial"/>
              </a:rPr>
              <a:t>4</a:t>
            </a:r>
            <a:r>
              <a:rPr sz="2000" spc="-5" dirty="0" smtClean="0">
                <a:latin typeface="Calibri"/>
                <a:cs typeface="Calibri"/>
              </a:rPr>
              <a:t> </a:t>
            </a:r>
            <a:r>
              <a:rPr sz="2000" spc="-5" dirty="0">
                <a:latin typeface="Arial"/>
                <a:cs typeface="Arial"/>
              </a:rPr>
              <a:t>vacuum pressure  </a:t>
            </a:r>
            <a:r>
              <a:rPr sz="2000" spc="-5" dirty="0" smtClean="0">
                <a:latin typeface="Arial"/>
                <a:cs typeface="Arial"/>
              </a:rPr>
              <a:t>impregnation</a:t>
            </a:r>
            <a:r>
              <a:rPr lang="en-US" sz="2000" spc="-5" dirty="0" smtClean="0">
                <a:latin typeface="Arial"/>
                <a:cs typeface="Arial"/>
              </a:rPr>
              <a:t>s</a:t>
            </a:r>
            <a:r>
              <a:rPr sz="2000" spc="-70" dirty="0" smtClean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(VPI)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3" name="object 8"/>
          <p:cNvSpPr txBox="1"/>
          <p:nvPr/>
        </p:nvSpPr>
        <p:spPr>
          <a:xfrm>
            <a:off x="3124200" y="3657600"/>
            <a:ext cx="3342004" cy="6096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2700" marR="5080" indent="-12700" algn="r">
              <a:lnSpc>
                <a:spcPct val="80000"/>
              </a:lnSpc>
            </a:pPr>
            <a:r>
              <a:rPr sz="2000" spc="-5" dirty="0" smtClean="0">
                <a:solidFill>
                  <a:srgbClr val="FFFFFF"/>
                </a:solidFill>
                <a:latin typeface="Arial"/>
                <a:cs typeface="Arial"/>
              </a:rPr>
              <a:t>Wind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ohmic heating (OH)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spc="-45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-5" dirty="0" smtClean="0">
                <a:solidFill>
                  <a:srgbClr val="FFFFFF"/>
                </a:solidFill>
                <a:latin typeface="Arial"/>
                <a:cs typeface="Arial"/>
              </a:rPr>
              <a:t>oil</a:t>
            </a:r>
            <a:r>
              <a:rPr lang="en-US" sz="2000" spc="-5" dirty="0" smtClean="0">
                <a:solidFill>
                  <a:srgbClr val="FFFFFF"/>
                </a:solidFill>
                <a:latin typeface="Arial"/>
                <a:cs typeface="Arial"/>
              </a:rPr>
              <a:t> over TF, </a:t>
            </a:r>
            <a:r>
              <a:rPr sz="2000" spc="-5" dirty="0" smtClean="0">
                <a:solidFill>
                  <a:srgbClr val="FFFFFF"/>
                </a:solidFill>
                <a:latin typeface="Arial"/>
                <a:cs typeface="Arial"/>
              </a:rPr>
              <a:t>then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final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950" spc="7" baseline="25641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950" spc="187" baseline="256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VPI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788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6862"/>
            <a:ext cx="9144000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770">
              <a:lnSpc>
                <a:spcPct val="80000"/>
              </a:lnSpc>
            </a:pPr>
            <a:r>
              <a:rPr lang="en-US" sz="3600" spc="-5" dirty="0" smtClean="0"/>
              <a:t>Fabrication and installation of </a:t>
            </a:r>
            <a:br>
              <a:rPr lang="en-US" sz="3600" spc="-5" dirty="0" smtClean="0"/>
            </a:br>
            <a:r>
              <a:rPr lang="en-US" sz="3600" spc="-5" dirty="0" smtClean="0"/>
              <a:t>c</a:t>
            </a:r>
            <a:r>
              <a:rPr sz="3600" spc="-5" dirty="0" smtClean="0"/>
              <a:t>entral </a:t>
            </a:r>
            <a:r>
              <a:rPr sz="3600" spc="-5" dirty="0"/>
              <a:t>magnet </a:t>
            </a:r>
            <a:r>
              <a:rPr lang="en-US" sz="3600" spc="-5" dirty="0" smtClean="0"/>
              <a:t>ultimately </a:t>
            </a:r>
            <a:r>
              <a:rPr sz="3600" spc="-5" dirty="0" smtClean="0"/>
              <a:t>successful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6025133" y="2314956"/>
            <a:ext cx="3118865" cy="41597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72187" y="2362200"/>
            <a:ext cx="2995612" cy="4011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67425" y="2357437"/>
            <a:ext cx="3005455" cy="4021454"/>
          </a:xfrm>
          <a:custGeom>
            <a:avLst/>
            <a:gdLst/>
            <a:ahLst/>
            <a:cxnLst/>
            <a:rect l="l" t="t" r="r" b="b"/>
            <a:pathLst>
              <a:path w="3005454" h="4021454">
                <a:moveTo>
                  <a:pt x="0" y="0"/>
                </a:moveTo>
                <a:lnTo>
                  <a:pt x="3005137" y="0"/>
                </a:lnTo>
                <a:lnTo>
                  <a:pt x="3005137" y="4021137"/>
                </a:lnTo>
                <a:lnTo>
                  <a:pt x="0" y="402113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76955" y="1476756"/>
            <a:ext cx="2950463" cy="50253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24200" y="1524000"/>
            <a:ext cx="2801937" cy="4876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19437" y="1519237"/>
            <a:ext cx="2811780" cy="4886325"/>
          </a:xfrm>
          <a:custGeom>
            <a:avLst/>
            <a:gdLst/>
            <a:ahLst/>
            <a:cxnLst/>
            <a:rect l="l" t="t" r="r" b="b"/>
            <a:pathLst>
              <a:path w="2811779" h="4886325">
                <a:moveTo>
                  <a:pt x="0" y="0"/>
                </a:moveTo>
                <a:lnTo>
                  <a:pt x="2811462" y="0"/>
                </a:lnTo>
                <a:lnTo>
                  <a:pt x="2811462" y="4886325"/>
                </a:lnTo>
                <a:lnTo>
                  <a:pt x="0" y="488632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956" y="2391156"/>
            <a:ext cx="3050285" cy="41109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200" y="2438400"/>
            <a:ext cx="2901949" cy="3962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437" y="2433637"/>
            <a:ext cx="2911475" cy="3971925"/>
          </a:xfrm>
          <a:custGeom>
            <a:avLst/>
            <a:gdLst/>
            <a:ahLst/>
            <a:cxnLst/>
            <a:rect l="l" t="t" r="r" b="b"/>
            <a:pathLst>
              <a:path w="2911475" h="3971925">
                <a:moveTo>
                  <a:pt x="0" y="0"/>
                </a:moveTo>
                <a:lnTo>
                  <a:pt x="2911475" y="0"/>
                </a:lnTo>
                <a:lnTo>
                  <a:pt x="2911475" y="3971925"/>
                </a:lnTo>
                <a:lnTo>
                  <a:pt x="0" y="397192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06292" y="1942338"/>
            <a:ext cx="23450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336699"/>
                </a:solidFill>
                <a:latin typeface="Arial"/>
                <a:cs typeface="Arial"/>
              </a:rPr>
              <a:t>Over shield</a:t>
            </a:r>
            <a:r>
              <a:rPr sz="2400" b="1" spc="-7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36699"/>
                </a:solidFill>
                <a:latin typeface="Arial"/>
                <a:cs typeface="Arial"/>
              </a:rPr>
              <a:t>wall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11950" y="1099565"/>
            <a:ext cx="2580640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336699"/>
                </a:solidFill>
                <a:latin typeface="Arial"/>
                <a:cs typeface="Arial"/>
              </a:rPr>
              <a:t>Over the</a:t>
            </a:r>
            <a:r>
              <a:rPr sz="2400" b="1" spc="-8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36699"/>
                </a:solidFill>
                <a:latin typeface="Arial"/>
                <a:cs typeface="Arial"/>
              </a:rPr>
              <a:t>machine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30943" y="1866138"/>
            <a:ext cx="222567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336699"/>
                </a:solidFill>
                <a:latin typeface="Arial"/>
                <a:cs typeface="Arial"/>
              </a:rPr>
              <a:t>Inside</a:t>
            </a:r>
            <a:r>
              <a:rPr sz="2400" b="1" spc="-8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36699"/>
                </a:solidFill>
                <a:latin typeface="Arial"/>
                <a:cs typeface="Arial"/>
              </a:rPr>
              <a:t>NSTX-U!</a:t>
            </a:r>
            <a:endParaRPr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69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ts val="3670"/>
              </a:lnSpc>
            </a:pPr>
            <a:r>
              <a:rPr sz="3600" spc="-45" dirty="0"/>
              <a:t>Tangential </a:t>
            </a:r>
            <a:r>
              <a:rPr sz="3600" dirty="0"/>
              <a:t>neutral beam </a:t>
            </a:r>
            <a:r>
              <a:rPr sz="3600" spc="-5" dirty="0" smtClean="0"/>
              <a:t>required</a:t>
            </a:r>
            <a:r>
              <a:rPr lang="en-US" sz="3600" spc="-5" dirty="0" smtClean="0"/>
              <a:t/>
            </a:r>
            <a:br>
              <a:rPr lang="en-US" sz="3600" spc="-5" dirty="0" smtClean="0"/>
            </a:br>
            <a:r>
              <a:rPr sz="3600" spc="-5" dirty="0" smtClean="0"/>
              <a:t>major </a:t>
            </a:r>
            <a:r>
              <a:rPr sz="3600" dirty="0"/>
              <a:t>vacuum vessel</a:t>
            </a:r>
            <a:r>
              <a:rPr sz="3600" spc="-60" dirty="0"/>
              <a:t> </a:t>
            </a:r>
            <a:r>
              <a:rPr sz="3600" spc="-5" dirty="0"/>
              <a:t>modifications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533400" y="1821693"/>
            <a:ext cx="4189920" cy="37464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8637" y="1812696"/>
            <a:ext cx="4199255" cy="3765550"/>
          </a:xfrm>
          <a:custGeom>
            <a:avLst/>
            <a:gdLst/>
            <a:ahLst/>
            <a:cxnLst/>
            <a:rect l="l" t="t" r="r" b="b"/>
            <a:pathLst>
              <a:path w="4199255" h="3765550">
                <a:moveTo>
                  <a:pt x="0" y="0"/>
                </a:moveTo>
                <a:lnTo>
                  <a:pt x="4198734" y="0"/>
                </a:lnTo>
                <a:lnTo>
                  <a:pt x="4198734" y="3765105"/>
                </a:lnTo>
                <a:lnTo>
                  <a:pt x="0" y="376510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41397" y="3512819"/>
            <a:ext cx="1928621" cy="15072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96805" y="3545011"/>
            <a:ext cx="1818005" cy="1397000"/>
          </a:xfrm>
          <a:custGeom>
            <a:avLst/>
            <a:gdLst/>
            <a:ahLst/>
            <a:cxnLst/>
            <a:rect l="l" t="t" r="r" b="b"/>
            <a:pathLst>
              <a:path w="1818004" h="1397000">
                <a:moveTo>
                  <a:pt x="0" y="698207"/>
                </a:moveTo>
                <a:lnTo>
                  <a:pt x="1542" y="657182"/>
                </a:lnTo>
                <a:lnTo>
                  <a:pt x="6113" y="616782"/>
                </a:lnTo>
                <a:lnTo>
                  <a:pt x="13628" y="577070"/>
                </a:lnTo>
                <a:lnTo>
                  <a:pt x="24000" y="538115"/>
                </a:lnTo>
                <a:lnTo>
                  <a:pt x="37145" y="499979"/>
                </a:lnTo>
                <a:lnTo>
                  <a:pt x="52978" y="462730"/>
                </a:lnTo>
                <a:lnTo>
                  <a:pt x="71413" y="426433"/>
                </a:lnTo>
                <a:lnTo>
                  <a:pt x="92365" y="391153"/>
                </a:lnTo>
                <a:lnTo>
                  <a:pt x="115748" y="356956"/>
                </a:lnTo>
                <a:lnTo>
                  <a:pt x="141479" y="323906"/>
                </a:lnTo>
                <a:lnTo>
                  <a:pt x="169470" y="292070"/>
                </a:lnTo>
                <a:lnTo>
                  <a:pt x="199638" y="261514"/>
                </a:lnTo>
                <a:lnTo>
                  <a:pt x="231897" y="232302"/>
                </a:lnTo>
                <a:lnTo>
                  <a:pt x="266161" y="204500"/>
                </a:lnTo>
                <a:lnTo>
                  <a:pt x="302346" y="178173"/>
                </a:lnTo>
                <a:lnTo>
                  <a:pt x="340366" y="153388"/>
                </a:lnTo>
                <a:lnTo>
                  <a:pt x="380136" y="130209"/>
                </a:lnTo>
                <a:lnTo>
                  <a:pt x="421570" y="108702"/>
                </a:lnTo>
                <a:lnTo>
                  <a:pt x="464584" y="88933"/>
                </a:lnTo>
                <a:lnTo>
                  <a:pt x="509093" y="70966"/>
                </a:lnTo>
                <a:lnTo>
                  <a:pt x="555010" y="54868"/>
                </a:lnTo>
                <a:lnTo>
                  <a:pt x="602251" y="40704"/>
                </a:lnTo>
                <a:lnTo>
                  <a:pt x="650730" y="28539"/>
                </a:lnTo>
                <a:lnTo>
                  <a:pt x="700363" y="18440"/>
                </a:lnTo>
                <a:lnTo>
                  <a:pt x="751064" y="10470"/>
                </a:lnTo>
                <a:lnTo>
                  <a:pt x="802748" y="4697"/>
                </a:lnTo>
                <a:lnTo>
                  <a:pt x="855329" y="1185"/>
                </a:lnTo>
                <a:lnTo>
                  <a:pt x="908723" y="0"/>
                </a:lnTo>
                <a:lnTo>
                  <a:pt x="962117" y="1185"/>
                </a:lnTo>
                <a:lnTo>
                  <a:pt x="1014700" y="4697"/>
                </a:lnTo>
                <a:lnTo>
                  <a:pt x="1066385" y="10470"/>
                </a:lnTo>
                <a:lnTo>
                  <a:pt x="1117087" y="18440"/>
                </a:lnTo>
                <a:lnTo>
                  <a:pt x="1166720" y="28539"/>
                </a:lnTo>
                <a:lnTo>
                  <a:pt x="1215201" y="40704"/>
                </a:lnTo>
                <a:lnTo>
                  <a:pt x="1262443" y="54868"/>
                </a:lnTo>
                <a:lnTo>
                  <a:pt x="1308361" y="70966"/>
                </a:lnTo>
                <a:lnTo>
                  <a:pt x="1352869" y="88933"/>
                </a:lnTo>
                <a:lnTo>
                  <a:pt x="1395884" y="108702"/>
                </a:lnTo>
                <a:lnTo>
                  <a:pt x="1437319" y="130209"/>
                </a:lnTo>
                <a:lnTo>
                  <a:pt x="1477090" y="153388"/>
                </a:lnTo>
                <a:lnTo>
                  <a:pt x="1515110" y="178173"/>
                </a:lnTo>
                <a:lnTo>
                  <a:pt x="1551295" y="204500"/>
                </a:lnTo>
                <a:lnTo>
                  <a:pt x="1585560" y="232302"/>
                </a:lnTo>
                <a:lnTo>
                  <a:pt x="1617819" y="261514"/>
                </a:lnTo>
                <a:lnTo>
                  <a:pt x="1647987" y="292070"/>
                </a:lnTo>
                <a:lnTo>
                  <a:pt x="1675979" y="323906"/>
                </a:lnTo>
                <a:lnTo>
                  <a:pt x="1701709" y="356956"/>
                </a:lnTo>
                <a:lnTo>
                  <a:pt x="1725093" y="391153"/>
                </a:lnTo>
                <a:lnTo>
                  <a:pt x="1746045" y="426433"/>
                </a:lnTo>
                <a:lnTo>
                  <a:pt x="1764480" y="462730"/>
                </a:lnTo>
                <a:lnTo>
                  <a:pt x="1780313" y="499979"/>
                </a:lnTo>
                <a:lnTo>
                  <a:pt x="1793458" y="538115"/>
                </a:lnTo>
                <a:lnTo>
                  <a:pt x="1803830" y="577070"/>
                </a:lnTo>
                <a:lnTo>
                  <a:pt x="1811345" y="616782"/>
                </a:lnTo>
                <a:lnTo>
                  <a:pt x="1815916" y="657182"/>
                </a:lnTo>
                <a:lnTo>
                  <a:pt x="1817458" y="698207"/>
                </a:lnTo>
                <a:lnTo>
                  <a:pt x="1815916" y="739232"/>
                </a:lnTo>
                <a:lnTo>
                  <a:pt x="1811345" y="779633"/>
                </a:lnTo>
                <a:lnTo>
                  <a:pt x="1803830" y="819344"/>
                </a:lnTo>
                <a:lnTo>
                  <a:pt x="1793458" y="858300"/>
                </a:lnTo>
                <a:lnTo>
                  <a:pt x="1780313" y="896435"/>
                </a:lnTo>
                <a:lnTo>
                  <a:pt x="1764480" y="933684"/>
                </a:lnTo>
                <a:lnTo>
                  <a:pt x="1746045" y="969982"/>
                </a:lnTo>
                <a:lnTo>
                  <a:pt x="1725093" y="1005262"/>
                </a:lnTo>
                <a:lnTo>
                  <a:pt x="1701709" y="1039459"/>
                </a:lnTo>
                <a:lnTo>
                  <a:pt x="1675979" y="1072509"/>
                </a:lnTo>
                <a:lnTo>
                  <a:pt x="1647987" y="1104344"/>
                </a:lnTo>
                <a:lnTo>
                  <a:pt x="1617819" y="1134901"/>
                </a:lnTo>
                <a:lnTo>
                  <a:pt x="1585560" y="1164113"/>
                </a:lnTo>
                <a:lnTo>
                  <a:pt x="1551295" y="1191915"/>
                </a:lnTo>
                <a:lnTo>
                  <a:pt x="1515110" y="1218242"/>
                </a:lnTo>
                <a:lnTo>
                  <a:pt x="1477090" y="1243027"/>
                </a:lnTo>
                <a:lnTo>
                  <a:pt x="1437319" y="1266206"/>
                </a:lnTo>
                <a:lnTo>
                  <a:pt x="1395884" y="1287713"/>
                </a:lnTo>
                <a:lnTo>
                  <a:pt x="1352869" y="1307482"/>
                </a:lnTo>
                <a:lnTo>
                  <a:pt x="1308361" y="1325449"/>
                </a:lnTo>
                <a:lnTo>
                  <a:pt x="1262443" y="1341547"/>
                </a:lnTo>
                <a:lnTo>
                  <a:pt x="1215201" y="1355711"/>
                </a:lnTo>
                <a:lnTo>
                  <a:pt x="1166720" y="1367875"/>
                </a:lnTo>
                <a:lnTo>
                  <a:pt x="1117087" y="1377975"/>
                </a:lnTo>
                <a:lnTo>
                  <a:pt x="1066385" y="1385944"/>
                </a:lnTo>
                <a:lnTo>
                  <a:pt x="1014700" y="1391718"/>
                </a:lnTo>
                <a:lnTo>
                  <a:pt x="962117" y="1395230"/>
                </a:lnTo>
                <a:lnTo>
                  <a:pt x="908723" y="1396415"/>
                </a:lnTo>
                <a:lnTo>
                  <a:pt x="855329" y="1395230"/>
                </a:lnTo>
                <a:lnTo>
                  <a:pt x="802748" y="1391718"/>
                </a:lnTo>
                <a:lnTo>
                  <a:pt x="751064" y="1385944"/>
                </a:lnTo>
                <a:lnTo>
                  <a:pt x="700363" y="1377975"/>
                </a:lnTo>
                <a:lnTo>
                  <a:pt x="650730" y="1367875"/>
                </a:lnTo>
                <a:lnTo>
                  <a:pt x="602251" y="1355711"/>
                </a:lnTo>
                <a:lnTo>
                  <a:pt x="555010" y="1341547"/>
                </a:lnTo>
                <a:lnTo>
                  <a:pt x="509093" y="1325449"/>
                </a:lnTo>
                <a:lnTo>
                  <a:pt x="464584" y="1307482"/>
                </a:lnTo>
                <a:lnTo>
                  <a:pt x="421570" y="1287713"/>
                </a:lnTo>
                <a:lnTo>
                  <a:pt x="380136" y="1266206"/>
                </a:lnTo>
                <a:lnTo>
                  <a:pt x="340366" y="1243027"/>
                </a:lnTo>
                <a:lnTo>
                  <a:pt x="302346" y="1218242"/>
                </a:lnTo>
                <a:lnTo>
                  <a:pt x="266161" y="1191915"/>
                </a:lnTo>
                <a:lnTo>
                  <a:pt x="231897" y="1164113"/>
                </a:lnTo>
                <a:lnTo>
                  <a:pt x="199638" y="1134901"/>
                </a:lnTo>
                <a:lnTo>
                  <a:pt x="169470" y="1104344"/>
                </a:lnTo>
                <a:lnTo>
                  <a:pt x="141479" y="1072509"/>
                </a:lnTo>
                <a:lnTo>
                  <a:pt x="115748" y="1039459"/>
                </a:lnTo>
                <a:lnTo>
                  <a:pt x="92365" y="1005262"/>
                </a:lnTo>
                <a:lnTo>
                  <a:pt x="71413" y="969982"/>
                </a:lnTo>
                <a:lnTo>
                  <a:pt x="52978" y="933684"/>
                </a:lnTo>
                <a:lnTo>
                  <a:pt x="37145" y="896435"/>
                </a:lnTo>
                <a:lnTo>
                  <a:pt x="24000" y="858300"/>
                </a:lnTo>
                <a:lnTo>
                  <a:pt x="13628" y="819344"/>
                </a:lnTo>
                <a:lnTo>
                  <a:pt x="6113" y="779633"/>
                </a:lnTo>
                <a:lnTo>
                  <a:pt x="1542" y="739232"/>
                </a:lnTo>
                <a:lnTo>
                  <a:pt x="0" y="698207"/>
                </a:lnTo>
                <a:close/>
              </a:path>
            </a:pathLst>
          </a:custGeom>
          <a:ln w="285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529310" y="5900272"/>
            <a:ext cx="95631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JK</a:t>
            </a:r>
            <a:r>
              <a:rPr sz="2400" spc="-10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6699"/>
                </a:solidFill>
                <a:latin typeface="Arial"/>
                <a:cs typeface="Arial"/>
              </a:rPr>
              <a:t>cap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57733" y="4763519"/>
            <a:ext cx="398145" cy="1099820"/>
          </a:xfrm>
          <a:custGeom>
            <a:avLst/>
            <a:gdLst/>
            <a:ahLst/>
            <a:cxnLst/>
            <a:rect l="l" t="t" r="r" b="b"/>
            <a:pathLst>
              <a:path w="398145" h="1099820">
                <a:moveTo>
                  <a:pt x="398132" y="1099413"/>
                </a:moveTo>
                <a:lnTo>
                  <a:pt x="0" y="0"/>
                </a:lnTo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39898" y="4763524"/>
            <a:ext cx="94615" cy="97790"/>
          </a:xfrm>
          <a:custGeom>
            <a:avLst/>
            <a:gdLst/>
            <a:ahLst/>
            <a:cxnLst/>
            <a:rect l="l" t="t" r="r" b="b"/>
            <a:pathLst>
              <a:path w="94614" h="97789">
                <a:moveTo>
                  <a:pt x="0" y="97624"/>
                </a:moveTo>
                <a:lnTo>
                  <a:pt x="17830" y="0"/>
                </a:lnTo>
                <a:lnTo>
                  <a:pt x="94043" y="63576"/>
                </a:lnTo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14416" y="3655166"/>
            <a:ext cx="3630409" cy="27075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08547" y="3867911"/>
            <a:ext cx="2836163" cy="24307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63629" y="3900334"/>
            <a:ext cx="2725420" cy="2320290"/>
          </a:xfrm>
          <a:custGeom>
            <a:avLst/>
            <a:gdLst/>
            <a:ahLst/>
            <a:cxnLst/>
            <a:rect l="l" t="t" r="r" b="b"/>
            <a:pathLst>
              <a:path w="2725420" h="2320290">
                <a:moveTo>
                  <a:pt x="0" y="1160119"/>
                </a:moveTo>
                <a:lnTo>
                  <a:pt x="983" y="1115620"/>
                </a:lnTo>
                <a:lnTo>
                  <a:pt x="3912" y="1071544"/>
                </a:lnTo>
                <a:lnTo>
                  <a:pt x="8749" y="1027923"/>
                </a:lnTo>
                <a:lnTo>
                  <a:pt x="15461" y="984785"/>
                </a:lnTo>
                <a:lnTo>
                  <a:pt x="24011" y="942160"/>
                </a:lnTo>
                <a:lnTo>
                  <a:pt x="34364" y="900080"/>
                </a:lnTo>
                <a:lnTo>
                  <a:pt x="46485" y="858574"/>
                </a:lnTo>
                <a:lnTo>
                  <a:pt x="60339" y="817671"/>
                </a:lnTo>
                <a:lnTo>
                  <a:pt x="75891" y="777403"/>
                </a:lnTo>
                <a:lnTo>
                  <a:pt x="93104" y="737798"/>
                </a:lnTo>
                <a:lnTo>
                  <a:pt x="111944" y="698888"/>
                </a:lnTo>
                <a:lnTo>
                  <a:pt x="132376" y="660702"/>
                </a:lnTo>
                <a:lnTo>
                  <a:pt x="154364" y="623270"/>
                </a:lnTo>
                <a:lnTo>
                  <a:pt x="177874" y="586622"/>
                </a:lnTo>
                <a:lnTo>
                  <a:pt x="202868" y="550788"/>
                </a:lnTo>
                <a:lnTo>
                  <a:pt x="229314" y="515799"/>
                </a:lnTo>
                <a:lnTo>
                  <a:pt x="257174" y="481684"/>
                </a:lnTo>
                <a:lnTo>
                  <a:pt x="286414" y="448473"/>
                </a:lnTo>
                <a:lnTo>
                  <a:pt x="316999" y="416197"/>
                </a:lnTo>
                <a:lnTo>
                  <a:pt x="348893" y="384885"/>
                </a:lnTo>
                <a:lnTo>
                  <a:pt x="382061" y="354568"/>
                </a:lnTo>
                <a:lnTo>
                  <a:pt x="416467" y="325275"/>
                </a:lnTo>
                <a:lnTo>
                  <a:pt x="452077" y="297037"/>
                </a:lnTo>
                <a:lnTo>
                  <a:pt x="488855" y="269883"/>
                </a:lnTo>
                <a:lnTo>
                  <a:pt x="526766" y="243844"/>
                </a:lnTo>
                <a:lnTo>
                  <a:pt x="565775" y="218950"/>
                </a:lnTo>
                <a:lnTo>
                  <a:pt x="605845" y="195230"/>
                </a:lnTo>
                <a:lnTo>
                  <a:pt x="646943" y="172716"/>
                </a:lnTo>
                <a:lnTo>
                  <a:pt x="689032" y="151436"/>
                </a:lnTo>
                <a:lnTo>
                  <a:pt x="732078" y="131421"/>
                </a:lnTo>
                <a:lnTo>
                  <a:pt x="776045" y="112701"/>
                </a:lnTo>
                <a:lnTo>
                  <a:pt x="820897" y="95306"/>
                </a:lnTo>
                <a:lnTo>
                  <a:pt x="866600" y="79266"/>
                </a:lnTo>
                <a:lnTo>
                  <a:pt x="913119" y="64611"/>
                </a:lnTo>
                <a:lnTo>
                  <a:pt x="960417" y="51371"/>
                </a:lnTo>
                <a:lnTo>
                  <a:pt x="1008460" y="39576"/>
                </a:lnTo>
                <a:lnTo>
                  <a:pt x="1057212" y="29256"/>
                </a:lnTo>
                <a:lnTo>
                  <a:pt x="1106638" y="20442"/>
                </a:lnTo>
                <a:lnTo>
                  <a:pt x="1156703" y="13163"/>
                </a:lnTo>
                <a:lnTo>
                  <a:pt x="1207372" y="7449"/>
                </a:lnTo>
                <a:lnTo>
                  <a:pt x="1258609" y="3330"/>
                </a:lnTo>
                <a:lnTo>
                  <a:pt x="1310379" y="837"/>
                </a:lnTo>
                <a:lnTo>
                  <a:pt x="1362646" y="0"/>
                </a:lnTo>
                <a:lnTo>
                  <a:pt x="1414914" y="837"/>
                </a:lnTo>
                <a:lnTo>
                  <a:pt x="1466685" y="3330"/>
                </a:lnTo>
                <a:lnTo>
                  <a:pt x="1517922" y="7449"/>
                </a:lnTo>
                <a:lnTo>
                  <a:pt x="1568592" y="13163"/>
                </a:lnTo>
                <a:lnTo>
                  <a:pt x="1618657" y="20442"/>
                </a:lnTo>
                <a:lnTo>
                  <a:pt x="1668084" y="29256"/>
                </a:lnTo>
                <a:lnTo>
                  <a:pt x="1716837" y="39576"/>
                </a:lnTo>
                <a:lnTo>
                  <a:pt x="1764880" y="51371"/>
                </a:lnTo>
                <a:lnTo>
                  <a:pt x="1812178" y="64611"/>
                </a:lnTo>
                <a:lnTo>
                  <a:pt x="1858697" y="79266"/>
                </a:lnTo>
                <a:lnTo>
                  <a:pt x="1904400" y="95306"/>
                </a:lnTo>
                <a:lnTo>
                  <a:pt x="1949253" y="112701"/>
                </a:lnTo>
                <a:lnTo>
                  <a:pt x="1993220" y="131421"/>
                </a:lnTo>
                <a:lnTo>
                  <a:pt x="2036265" y="151436"/>
                </a:lnTo>
                <a:lnTo>
                  <a:pt x="2078355" y="172716"/>
                </a:lnTo>
                <a:lnTo>
                  <a:pt x="2119452" y="195230"/>
                </a:lnTo>
                <a:lnTo>
                  <a:pt x="2159523" y="218950"/>
                </a:lnTo>
                <a:lnTo>
                  <a:pt x="2198531" y="243844"/>
                </a:lnTo>
                <a:lnTo>
                  <a:pt x="2236442" y="269883"/>
                </a:lnTo>
                <a:lnTo>
                  <a:pt x="2273220" y="297037"/>
                </a:lnTo>
                <a:lnTo>
                  <a:pt x="2308830" y="325275"/>
                </a:lnTo>
                <a:lnTo>
                  <a:pt x="2343236" y="354568"/>
                </a:lnTo>
                <a:lnTo>
                  <a:pt x="2376404" y="384885"/>
                </a:lnTo>
                <a:lnTo>
                  <a:pt x="2408297" y="416197"/>
                </a:lnTo>
                <a:lnTo>
                  <a:pt x="2438882" y="448473"/>
                </a:lnTo>
                <a:lnTo>
                  <a:pt x="2468122" y="481684"/>
                </a:lnTo>
                <a:lnTo>
                  <a:pt x="2495982" y="515799"/>
                </a:lnTo>
                <a:lnTo>
                  <a:pt x="2522427" y="550788"/>
                </a:lnTo>
                <a:lnTo>
                  <a:pt x="2547421" y="586622"/>
                </a:lnTo>
                <a:lnTo>
                  <a:pt x="2570930" y="623270"/>
                </a:lnTo>
                <a:lnTo>
                  <a:pt x="2592918" y="660702"/>
                </a:lnTo>
                <a:lnTo>
                  <a:pt x="2613349" y="698888"/>
                </a:lnTo>
                <a:lnTo>
                  <a:pt x="2632190" y="737798"/>
                </a:lnTo>
                <a:lnTo>
                  <a:pt x="2649403" y="777403"/>
                </a:lnTo>
                <a:lnTo>
                  <a:pt x="2664954" y="817671"/>
                </a:lnTo>
                <a:lnTo>
                  <a:pt x="2678808" y="858574"/>
                </a:lnTo>
                <a:lnTo>
                  <a:pt x="2690929" y="900080"/>
                </a:lnTo>
                <a:lnTo>
                  <a:pt x="2701282" y="942160"/>
                </a:lnTo>
                <a:lnTo>
                  <a:pt x="2709831" y="984785"/>
                </a:lnTo>
                <a:lnTo>
                  <a:pt x="2716543" y="1027923"/>
                </a:lnTo>
                <a:lnTo>
                  <a:pt x="2721380" y="1071544"/>
                </a:lnTo>
                <a:lnTo>
                  <a:pt x="2724309" y="1115620"/>
                </a:lnTo>
                <a:lnTo>
                  <a:pt x="2725293" y="1160119"/>
                </a:lnTo>
                <a:lnTo>
                  <a:pt x="2724309" y="1204618"/>
                </a:lnTo>
                <a:lnTo>
                  <a:pt x="2721380" y="1248694"/>
                </a:lnTo>
                <a:lnTo>
                  <a:pt x="2716543" y="1292316"/>
                </a:lnTo>
                <a:lnTo>
                  <a:pt x="2709831" y="1335454"/>
                </a:lnTo>
                <a:lnTo>
                  <a:pt x="2701282" y="1378078"/>
                </a:lnTo>
                <a:lnTo>
                  <a:pt x="2690929" y="1420158"/>
                </a:lnTo>
                <a:lnTo>
                  <a:pt x="2678808" y="1461665"/>
                </a:lnTo>
                <a:lnTo>
                  <a:pt x="2664954" y="1502567"/>
                </a:lnTo>
                <a:lnTo>
                  <a:pt x="2649403" y="1542835"/>
                </a:lnTo>
                <a:lnTo>
                  <a:pt x="2632190" y="1582440"/>
                </a:lnTo>
                <a:lnTo>
                  <a:pt x="2613349" y="1621350"/>
                </a:lnTo>
                <a:lnTo>
                  <a:pt x="2592918" y="1659537"/>
                </a:lnTo>
                <a:lnTo>
                  <a:pt x="2570930" y="1696969"/>
                </a:lnTo>
                <a:lnTo>
                  <a:pt x="2547421" y="1733617"/>
                </a:lnTo>
                <a:lnTo>
                  <a:pt x="2522427" y="1769450"/>
                </a:lnTo>
                <a:lnTo>
                  <a:pt x="2495982" y="1804440"/>
                </a:lnTo>
                <a:lnTo>
                  <a:pt x="2468122" y="1838555"/>
                </a:lnTo>
                <a:lnTo>
                  <a:pt x="2438882" y="1871765"/>
                </a:lnTo>
                <a:lnTo>
                  <a:pt x="2408297" y="1904042"/>
                </a:lnTo>
                <a:lnTo>
                  <a:pt x="2376404" y="1935353"/>
                </a:lnTo>
                <a:lnTo>
                  <a:pt x="2343236" y="1965671"/>
                </a:lnTo>
                <a:lnTo>
                  <a:pt x="2308830" y="1994963"/>
                </a:lnTo>
                <a:lnTo>
                  <a:pt x="2273220" y="2023202"/>
                </a:lnTo>
                <a:lnTo>
                  <a:pt x="2236442" y="2050355"/>
                </a:lnTo>
                <a:lnTo>
                  <a:pt x="2198531" y="2076394"/>
                </a:lnTo>
                <a:lnTo>
                  <a:pt x="2159523" y="2101288"/>
                </a:lnTo>
                <a:lnTo>
                  <a:pt x="2119452" y="2125008"/>
                </a:lnTo>
                <a:lnTo>
                  <a:pt x="2078355" y="2147522"/>
                </a:lnTo>
                <a:lnTo>
                  <a:pt x="2036265" y="2168802"/>
                </a:lnTo>
                <a:lnTo>
                  <a:pt x="1993220" y="2188817"/>
                </a:lnTo>
                <a:lnTo>
                  <a:pt x="1949253" y="2207537"/>
                </a:lnTo>
                <a:lnTo>
                  <a:pt x="1904400" y="2224932"/>
                </a:lnTo>
                <a:lnTo>
                  <a:pt x="1858697" y="2240972"/>
                </a:lnTo>
                <a:lnTo>
                  <a:pt x="1812178" y="2255627"/>
                </a:lnTo>
                <a:lnTo>
                  <a:pt x="1764880" y="2268867"/>
                </a:lnTo>
                <a:lnTo>
                  <a:pt x="1716837" y="2280662"/>
                </a:lnTo>
                <a:lnTo>
                  <a:pt x="1668084" y="2290982"/>
                </a:lnTo>
                <a:lnTo>
                  <a:pt x="1618657" y="2299796"/>
                </a:lnTo>
                <a:lnTo>
                  <a:pt x="1568592" y="2307075"/>
                </a:lnTo>
                <a:lnTo>
                  <a:pt x="1517922" y="2312789"/>
                </a:lnTo>
                <a:lnTo>
                  <a:pt x="1466685" y="2316908"/>
                </a:lnTo>
                <a:lnTo>
                  <a:pt x="1414914" y="2319401"/>
                </a:lnTo>
                <a:lnTo>
                  <a:pt x="1362646" y="2320239"/>
                </a:lnTo>
                <a:lnTo>
                  <a:pt x="1310379" y="2319401"/>
                </a:lnTo>
                <a:lnTo>
                  <a:pt x="1258609" y="2316908"/>
                </a:lnTo>
                <a:lnTo>
                  <a:pt x="1207372" y="2312789"/>
                </a:lnTo>
                <a:lnTo>
                  <a:pt x="1156703" y="2307075"/>
                </a:lnTo>
                <a:lnTo>
                  <a:pt x="1106638" y="2299796"/>
                </a:lnTo>
                <a:lnTo>
                  <a:pt x="1057212" y="2290982"/>
                </a:lnTo>
                <a:lnTo>
                  <a:pt x="1008460" y="2280662"/>
                </a:lnTo>
                <a:lnTo>
                  <a:pt x="960417" y="2268867"/>
                </a:lnTo>
                <a:lnTo>
                  <a:pt x="913119" y="2255627"/>
                </a:lnTo>
                <a:lnTo>
                  <a:pt x="866600" y="2240972"/>
                </a:lnTo>
                <a:lnTo>
                  <a:pt x="820897" y="2224932"/>
                </a:lnTo>
                <a:lnTo>
                  <a:pt x="776045" y="2207537"/>
                </a:lnTo>
                <a:lnTo>
                  <a:pt x="732078" y="2188817"/>
                </a:lnTo>
                <a:lnTo>
                  <a:pt x="689032" y="2168802"/>
                </a:lnTo>
                <a:lnTo>
                  <a:pt x="646943" y="2147522"/>
                </a:lnTo>
                <a:lnTo>
                  <a:pt x="605845" y="2125008"/>
                </a:lnTo>
                <a:lnTo>
                  <a:pt x="565775" y="2101288"/>
                </a:lnTo>
                <a:lnTo>
                  <a:pt x="526766" y="2076394"/>
                </a:lnTo>
                <a:lnTo>
                  <a:pt x="488855" y="2050355"/>
                </a:lnTo>
                <a:lnTo>
                  <a:pt x="452077" y="2023202"/>
                </a:lnTo>
                <a:lnTo>
                  <a:pt x="416467" y="1994963"/>
                </a:lnTo>
                <a:lnTo>
                  <a:pt x="382061" y="1965671"/>
                </a:lnTo>
                <a:lnTo>
                  <a:pt x="348893" y="1935353"/>
                </a:lnTo>
                <a:lnTo>
                  <a:pt x="316999" y="1904042"/>
                </a:lnTo>
                <a:lnTo>
                  <a:pt x="286414" y="1871765"/>
                </a:lnTo>
                <a:lnTo>
                  <a:pt x="257174" y="1838555"/>
                </a:lnTo>
                <a:lnTo>
                  <a:pt x="229314" y="1804440"/>
                </a:lnTo>
                <a:lnTo>
                  <a:pt x="202868" y="1769450"/>
                </a:lnTo>
                <a:lnTo>
                  <a:pt x="177874" y="1733617"/>
                </a:lnTo>
                <a:lnTo>
                  <a:pt x="154364" y="1696969"/>
                </a:lnTo>
                <a:lnTo>
                  <a:pt x="132376" y="1659537"/>
                </a:lnTo>
                <a:lnTo>
                  <a:pt x="111944" y="1621350"/>
                </a:lnTo>
                <a:lnTo>
                  <a:pt x="93104" y="1582440"/>
                </a:lnTo>
                <a:lnTo>
                  <a:pt x="75891" y="1542835"/>
                </a:lnTo>
                <a:lnTo>
                  <a:pt x="60339" y="1502567"/>
                </a:lnTo>
                <a:lnTo>
                  <a:pt x="46485" y="1461665"/>
                </a:lnTo>
                <a:lnTo>
                  <a:pt x="34364" y="1420158"/>
                </a:lnTo>
                <a:lnTo>
                  <a:pt x="24011" y="1378078"/>
                </a:lnTo>
                <a:lnTo>
                  <a:pt x="15461" y="1335454"/>
                </a:lnTo>
                <a:lnTo>
                  <a:pt x="8749" y="1292316"/>
                </a:lnTo>
                <a:lnTo>
                  <a:pt x="3912" y="1248694"/>
                </a:lnTo>
                <a:lnTo>
                  <a:pt x="983" y="1204618"/>
                </a:lnTo>
                <a:lnTo>
                  <a:pt x="0" y="1160119"/>
                </a:lnTo>
                <a:close/>
              </a:path>
            </a:pathLst>
          </a:custGeom>
          <a:ln w="28574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21525" y="1118985"/>
            <a:ext cx="3610041" cy="25574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55865" y="5482950"/>
            <a:ext cx="1904364" cy="380365"/>
          </a:xfrm>
          <a:custGeom>
            <a:avLst/>
            <a:gdLst/>
            <a:ahLst/>
            <a:cxnLst/>
            <a:rect l="l" t="t" r="r" b="b"/>
            <a:pathLst>
              <a:path w="1904364" h="380364">
                <a:moveTo>
                  <a:pt x="0" y="379984"/>
                </a:moveTo>
                <a:lnTo>
                  <a:pt x="1903945" y="0"/>
                </a:lnTo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65948" y="5450689"/>
            <a:ext cx="93980" cy="98425"/>
          </a:xfrm>
          <a:custGeom>
            <a:avLst/>
            <a:gdLst/>
            <a:ahLst/>
            <a:cxnLst/>
            <a:rect l="l" t="t" r="r" b="b"/>
            <a:pathLst>
              <a:path w="93979" h="98425">
                <a:moveTo>
                  <a:pt x="19583" y="98082"/>
                </a:moveTo>
                <a:lnTo>
                  <a:pt x="93865" y="32257"/>
                </a:lnTo>
                <a:lnTo>
                  <a:pt x="0" y="0"/>
                </a:lnTo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20563" y="1032903"/>
            <a:ext cx="3109595" cy="400685"/>
          </a:xfrm>
          <a:custGeom>
            <a:avLst/>
            <a:gdLst/>
            <a:ahLst/>
            <a:cxnLst/>
            <a:rect l="l" t="t" r="r" b="b"/>
            <a:pathLst>
              <a:path w="3109595" h="400684">
                <a:moveTo>
                  <a:pt x="0" y="0"/>
                </a:moveTo>
                <a:lnTo>
                  <a:pt x="3109023" y="0"/>
                </a:lnTo>
                <a:lnTo>
                  <a:pt x="3109023" y="400113"/>
                </a:lnTo>
                <a:lnTo>
                  <a:pt x="0" y="4001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242047" y="1071517"/>
            <a:ext cx="286639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336699"/>
                </a:solidFill>
                <a:latin typeface="Arial"/>
                <a:cs typeface="Arial"/>
              </a:rPr>
              <a:t>Interior </a:t>
            </a:r>
            <a:r>
              <a:rPr sz="2000" b="1" spc="-15" dirty="0">
                <a:solidFill>
                  <a:srgbClr val="336699"/>
                </a:solidFill>
                <a:latin typeface="Arial"/>
                <a:cs typeface="Arial"/>
              </a:rPr>
              <a:t>View </a:t>
            </a:r>
            <a:r>
              <a:rPr sz="2000" b="1" spc="-5" dirty="0">
                <a:solidFill>
                  <a:srgbClr val="336699"/>
                </a:solidFill>
                <a:latin typeface="Arial"/>
                <a:cs typeface="Arial"/>
              </a:rPr>
              <a:t>of Bay</a:t>
            </a:r>
            <a:r>
              <a:rPr sz="2000" b="1" spc="-6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336699"/>
                </a:solidFill>
                <a:latin typeface="Arial"/>
                <a:cs typeface="Arial"/>
              </a:rPr>
              <a:t>J-K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92141" y="3648062"/>
            <a:ext cx="3061335" cy="369570"/>
          </a:xfrm>
          <a:custGeom>
            <a:avLst/>
            <a:gdLst/>
            <a:ahLst/>
            <a:cxnLst/>
            <a:rect l="l" t="t" r="r" b="b"/>
            <a:pathLst>
              <a:path w="3061334" h="369570">
                <a:moveTo>
                  <a:pt x="0" y="0"/>
                </a:moveTo>
                <a:lnTo>
                  <a:pt x="3061258" y="0"/>
                </a:lnTo>
                <a:lnTo>
                  <a:pt x="3061258" y="369328"/>
                </a:lnTo>
                <a:lnTo>
                  <a:pt x="0" y="3693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291271" y="3687683"/>
            <a:ext cx="266382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336699"/>
                </a:solidFill>
                <a:latin typeface="Arial"/>
                <a:cs typeface="Arial"/>
              </a:rPr>
              <a:t>Exterior </a:t>
            </a:r>
            <a:r>
              <a:rPr sz="1800" b="1" spc="-10" dirty="0">
                <a:solidFill>
                  <a:srgbClr val="336699"/>
                </a:solidFill>
                <a:latin typeface="Arial"/>
                <a:cs typeface="Arial"/>
              </a:rPr>
              <a:t>View </a:t>
            </a:r>
            <a:r>
              <a:rPr sz="1800" b="1" spc="-5" dirty="0">
                <a:solidFill>
                  <a:srgbClr val="336699"/>
                </a:solidFill>
                <a:latin typeface="Arial"/>
                <a:cs typeface="Arial"/>
              </a:rPr>
              <a:t>of </a:t>
            </a:r>
            <a:r>
              <a:rPr sz="1800" b="1" dirty="0">
                <a:solidFill>
                  <a:srgbClr val="336699"/>
                </a:solidFill>
                <a:latin typeface="Arial"/>
                <a:cs typeface="Arial"/>
              </a:rPr>
              <a:t>Bay</a:t>
            </a:r>
            <a:r>
              <a:rPr sz="1800" b="1" spc="-6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36699"/>
                </a:solidFill>
                <a:latin typeface="Arial"/>
                <a:cs typeface="Arial"/>
              </a:rPr>
              <a:t>J-K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8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pc="-5" dirty="0" smtClean="0"/>
              <a:t>2</a:t>
            </a:r>
            <a:r>
              <a:rPr lang="en-US" sz="3200" spc="-5" baseline="30000" dirty="0" smtClean="0"/>
              <a:t>nd</a:t>
            </a:r>
            <a:r>
              <a:rPr lang="en-US" sz="3200" spc="-5" dirty="0" smtClean="0"/>
              <a:t> </a:t>
            </a:r>
            <a:r>
              <a:rPr lang="en-US" sz="3200" dirty="0" smtClean="0"/>
              <a:t>beam </a:t>
            </a:r>
            <a:r>
              <a:rPr lang="en-US" sz="3200" spc="-5" dirty="0" smtClean="0">
                <a:latin typeface="Arial"/>
                <a:cs typeface="Arial"/>
              </a:rPr>
              <a:t>(from </a:t>
            </a:r>
            <a:r>
              <a:rPr lang="en-US" sz="3200" dirty="0" smtClean="0"/>
              <a:t>TFTR </a:t>
            </a:r>
            <a:r>
              <a:rPr lang="en-US" sz="3200" spc="-5" dirty="0" smtClean="0"/>
              <a:t>DT campaign) </a:t>
            </a:r>
            <a:r>
              <a:rPr lang="en-US" sz="3200" spc="-5" dirty="0"/>
              <a:t>required </a:t>
            </a:r>
            <a:r>
              <a:rPr lang="en-US" sz="3200" spc="-5" dirty="0" smtClean="0"/>
              <a:t>T </a:t>
            </a:r>
            <a:r>
              <a:rPr lang="en-US" sz="3200" spc="-5" dirty="0" smtClean="0">
                <a:latin typeface="Arial"/>
                <a:cs typeface="Arial"/>
              </a:rPr>
              <a:t>decontamination, NSTX test-cell</a:t>
            </a:r>
            <a:r>
              <a:rPr lang="en-US" sz="3200" spc="20" dirty="0" smtClean="0">
                <a:latin typeface="Arial"/>
                <a:cs typeface="Arial"/>
              </a:rPr>
              <a:t> </a:t>
            </a:r>
            <a:r>
              <a:rPr lang="en-US" sz="3200" spc="-5" dirty="0" smtClean="0">
                <a:latin typeface="Arial"/>
                <a:cs typeface="Arial"/>
              </a:rPr>
              <a:t>re-arrangement</a:t>
            </a:r>
            <a:endParaRPr lang="en-US"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113506" y="5768117"/>
            <a:ext cx="242570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4365" marR="5080" indent="-622300">
              <a:lnSpc>
                <a:spcPct val="100000"/>
              </a:lnSpc>
            </a:pPr>
            <a:r>
              <a:rPr sz="1800" b="1" dirty="0">
                <a:solidFill>
                  <a:srgbClr val="336699"/>
                </a:solidFill>
                <a:latin typeface="Arial"/>
                <a:cs typeface="Arial"/>
              </a:rPr>
              <a:t>Beam </a:t>
            </a:r>
            <a:r>
              <a:rPr sz="1800" b="1" spc="-5" dirty="0">
                <a:solidFill>
                  <a:srgbClr val="336699"/>
                </a:solidFill>
                <a:latin typeface="Arial"/>
                <a:cs typeface="Arial"/>
              </a:rPr>
              <a:t>Box being</a:t>
            </a:r>
            <a:r>
              <a:rPr sz="1800" b="1" spc="-7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36699"/>
                </a:solidFill>
                <a:latin typeface="Arial"/>
                <a:cs typeface="Arial"/>
              </a:rPr>
              <a:t>lifted  over</a:t>
            </a:r>
            <a:r>
              <a:rPr sz="1800" b="1" spc="-7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36699"/>
                </a:solidFill>
                <a:latin typeface="Arial"/>
                <a:cs typeface="Arial"/>
              </a:rPr>
              <a:t>NSTX</a:t>
            </a:r>
            <a:endParaRPr sz="1800" dirty="0">
              <a:solidFill>
                <a:srgbClr val="336699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24118" y="5768117"/>
            <a:ext cx="276860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20014">
              <a:lnSpc>
                <a:spcPct val="100000"/>
              </a:lnSpc>
            </a:pPr>
            <a:r>
              <a:rPr sz="1800" b="1" dirty="0">
                <a:solidFill>
                  <a:srgbClr val="336699"/>
                </a:solidFill>
                <a:latin typeface="Arial"/>
                <a:cs typeface="Arial"/>
              </a:rPr>
              <a:t>Beam </a:t>
            </a:r>
            <a:r>
              <a:rPr sz="1800" b="1" spc="-5" dirty="0">
                <a:solidFill>
                  <a:srgbClr val="336699"/>
                </a:solidFill>
                <a:latin typeface="Arial"/>
                <a:cs typeface="Arial"/>
              </a:rPr>
              <a:t>Box placed in its  final location and</a:t>
            </a:r>
            <a:r>
              <a:rPr sz="1800" b="1" spc="-3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36699"/>
                </a:solidFill>
                <a:latin typeface="Arial"/>
                <a:cs typeface="Arial"/>
              </a:rPr>
              <a:t>aligned</a:t>
            </a:r>
            <a:endParaRPr sz="1800">
              <a:solidFill>
                <a:srgbClr val="336699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05544" y="5793492"/>
            <a:ext cx="297116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5465" marR="5080" indent="-533400">
              <a:lnSpc>
                <a:spcPct val="100000"/>
              </a:lnSpc>
            </a:pPr>
            <a:r>
              <a:rPr sz="1800" b="1" dirty="0">
                <a:solidFill>
                  <a:srgbClr val="336699"/>
                </a:solidFill>
                <a:latin typeface="Arial"/>
                <a:cs typeface="Arial"/>
              </a:rPr>
              <a:t>Beam </a:t>
            </a:r>
            <a:r>
              <a:rPr sz="1800" b="1" spc="-5" dirty="0">
                <a:solidFill>
                  <a:srgbClr val="336699"/>
                </a:solidFill>
                <a:latin typeface="Arial"/>
                <a:cs typeface="Arial"/>
              </a:rPr>
              <a:t>Box being</a:t>
            </a:r>
            <a:r>
              <a:rPr sz="1800" b="1" spc="-7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36699"/>
                </a:solidFill>
                <a:latin typeface="Arial"/>
                <a:cs typeface="Arial"/>
              </a:rPr>
              <a:t>populated  with</a:t>
            </a:r>
            <a:r>
              <a:rPr sz="1800" b="1" spc="-6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36699"/>
                </a:solidFill>
                <a:latin typeface="Arial"/>
                <a:cs typeface="Arial"/>
              </a:rPr>
              <a:t>components</a:t>
            </a:r>
            <a:endParaRPr sz="1800">
              <a:solidFill>
                <a:srgbClr val="336699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21288" y="1789905"/>
            <a:ext cx="3922711" cy="39496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777212"/>
            <a:ext cx="2604400" cy="38941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43187" y="1777212"/>
            <a:ext cx="2920999" cy="38941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52440" y="1802612"/>
            <a:ext cx="0" cy="3848100"/>
          </a:xfrm>
          <a:custGeom>
            <a:avLst/>
            <a:gdLst/>
            <a:ahLst/>
            <a:cxnLst/>
            <a:rect l="l" t="t" r="r" b="b"/>
            <a:pathLst>
              <a:path h="3848100">
                <a:moveTo>
                  <a:pt x="0" y="0"/>
                </a:moveTo>
                <a:lnTo>
                  <a:pt x="0" y="3848100"/>
                </a:lnTo>
              </a:path>
            </a:pathLst>
          </a:custGeom>
          <a:ln w="457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711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9036"/>
            <a:ext cx="9144000" cy="9220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ct val="107200"/>
              </a:lnSpc>
            </a:pPr>
            <a:r>
              <a:rPr sz="2800" dirty="0"/>
              <a:t>Design studies show </a:t>
            </a:r>
            <a:r>
              <a:rPr sz="2800" spc="-5" dirty="0"/>
              <a:t>ST </a:t>
            </a:r>
            <a:r>
              <a:rPr sz="2800" dirty="0"/>
              <a:t>potentially attractive </a:t>
            </a:r>
            <a:r>
              <a:rPr sz="2800" dirty="0" smtClean="0"/>
              <a:t>as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sz="2800" dirty="0" smtClean="0"/>
              <a:t>Fusion </a:t>
            </a:r>
            <a:r>
              <a:rPr sz="2800" dirty="0"/>
              <a:t>Nuclear Science Facility </a:t>
            </a:r>
            <a:r>
              <a:rPr sz="2800" spc="-5" dirty="0"/>
              <a:t>(FNSF</a:t>
            </a:r>
            <a:r>
              <a:rPr sz="2800" spc="-5" dirty="0" smtClean="0"/>
              <a:t>)</a:t>
            </a:r>
            <a:r>
              <a:rPr lang="en-US" sz="2800" spc="-5" dirty="0" smtClean="0"/>
              <a:t> or</a:t>
            </a:r>
            <a:r>
              <a:rPr sz="2800" dirty="0" smtClean="0"/>
              <a:t> </a:t>
            </a:r>
            <a:r>
              <a:rPr sz="2800" spc="-5" dirty="0"/>
              <a:t>Pilot</a:t>
            </a:r>
            <a:r>
              <a:rPr sz="2800" spc="-60" dirty="0"/>
              <a:t> </a:t>
            </a:r>
            <a:r>
              <a:rPr sz="2800" dirty="0"/>
              <a:t>Plant</a:t>
            </a:r>
          </a:p>
        </p:txBody>
      </p:sp>
      <p:sp>
        <p:nvSpPr>
          <p:cNvPr id="4" name="object 4"/>
          <p:cNvSpPr>
            <a:spLocks noChangeAspect="1"/>
          </p:cNvSpPr>
          <p:nvPr/>
        </p:nvSpPr>
        <p:spPr>
          <a:xfrm>
            <a:off x="5205432" y="2971016"/>
            <a:ext cx="3252768" cy="35213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9600" y="2032000"/>
            <a:ext cx="3579724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285"/>
              </a:lnSpc>
            </a:pPr>
            <a:r>
              <a:rPr sz="2000" b="1" spc="-5" dirty="0">
                <a:latin typeface="Arial"/>
                <a:cs typeface="Arial"/>
              </a:rPr>
              <a:t>FNSF with </a:t>
            </a:r>
            <a:r>
              <a:rPr sz="2000" b="1" spc="-10" dirty="0">
                <a:latin typeface="Arial"/>
                <a:cs typeface="Arial"/>
              </a:rPr>
              <a:t>copper </a:t>
            </a:r>
            <a:r>
              <a:rPr sz="2000" b="1" spc="-5" dirty="0">
                <a:latin typeface="Arial"/>
                <a:cs typeface="Arial"/>
              </a:rPr>
              <a:t>TF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coils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ts val="2160"/>
              </a:lnSpc>
            </a:pP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A=1.7, </a:t>
            </a:r>
            <a:r>
              <a:rPr sz="2000" spc="5" dirty="0">
                <a:solidFill>
                  <a:srgbClr val="336699"/>
                </a:solidFill>
                <a:latin typeface="Arial"/>
                <a:cs typeface="Arial"/>
              </a:rPr>
              <a:t>R</a:t>
            </a:r>
            <a:r>
              <a:rPr sz="1950" spc="7" baseline="-21367" dirty="0">
                <a:solidFill>
                  <a:srgbClr val="336699"/>
                </a:solidFill>
                <a:latin typeface="Arial"/>
                <a:cs typeface="Arial"/>
              </a:rPr>
              <a:t>0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= 1.7m, </a:t>
            </a:r>
            <a:r>
              <a:rPr sz="2000" spc="5" dirty="0">
                <a:solidFill>
                  <a:srgbClr val="336699"/>
                </a:solidFill>
                <a:latin typeface="Symbol"/>
                <a:cs typeface="Symbol"/>
              </a:rPr>
              <a:t></a:t>
            </a:r>
            <a:r>
              <a:rPr sz="1950" spc="7" baseline="-21367" dirty="0">
                <a:solidFill>
                  <a:srgbClr val="336699"/>
                </a:solidFill>
                <a:latin typeface="Arial"/>
                <a:cs typeface="Arial"/>
              </a:rPr>
              <a:t>x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=</a:t>
            </a:r>
            <a:r>
              <a:rPr sz="2000" spc="254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2.7</a:t>
            </a:r>
            <a:endParaRPr sz="2000" dirty="0">
              <a:solidFill>
                <a:srgbClr val="336699"/>
              </a:solidFill>
              <a:latin typeface="Arial"/>
              <a:cs typeface="Arial"/>
            </a:endParaRPr>
          </a:p>
          <a:p>
            <a:pPr algn="ctr">
              <a:lnSpc>
                <a:spcPts val="2275"/>
              </a:lnSpc>
            </a:pPr>
            <a:r>
              <a:rPr lang="en-US" sz="2000" spc="-5" dirty="0" err="1">
                <a:solidFill>
                  <a:srgbClr val="C00000"/>
                </a:solidFill>
                <a:cs typeface="Arial"/>
              </a:rPr>
              <a:t>F</a:t>
            </a:r>
            <a:r>
              <a:rPr lang="en-US" sz="2000" spc="-5" dirty="0" err="1" smtClean="0">
                <a:solidFill>
                  <a:srgbClr val="C00000"/>
                </a:solidFill>
                <a:cs typeface="Arial"/>
              </a:rPr>
              <a:t>luence</a:t>
            </a:r>
            <a:r>
              <a:rPr lang="en-US" sz="2000" spc="-5" dirty="0" smtClean="0">
                <a:solidFill>
                  <a:srgbClr val="C00000"/>
                </a:solidFill>
                <a:cs typeface="Arial"/>
              </a:rPr>
              <a:t> = </a:t>
            </a:r>
            <a:r>
              <a:rPr sz="2000" spc="-5" dirty="0" smtClean="0">
                <a:solidFill>
                  <a:srgbClr val="C00000"/>
                </a:solidFill>
                <a:latin typeface="Arial"/>
                <a:cs typeface="Arial"/>
              </a:rPr>
              <a:t>6MWy/m</a:t>
            </a:r>
            <a:r>
              <a:rPr sz="1950" spc="-7" baseline="2564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sz="2000" spc="-5" dirty="0">
                <a:solidFill>
                  <a:srgbClr val="C00000"/>
                </a:solidFill>
                <a:latin typeface="Arial"/>
                <a:cs typeface="Arial"/>
              </a:rPr>
              <a:t>, TBR ~</a:t>
            </a:r>
            <a:r>
              <a:rPr sz="2000" spc="-1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48200" y="2023566"/>
            <a:ext cx="4495800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285"/>
              </a:lnSpc>
            </a:pPr>
            <a:r>
              <a:rPr lang="en-US" sz="2000" b="1" spc="-5" dirty="0" smtClean="0">
                <a:latin typeface="Arial"/>
                <a:cs typeface="Arial"/>
              </a:rPr>
              <a:t>FNSF / </a:t>
            </a:r>
            <a:r>
              <a:rPr sz="2000" b="1" spc="-5" dirty="0" smtClean="0">
                <a:latin typeface="Arial"/>
                <a:cs typeface="Arial"/>
              </a:rPr>
              <a:t>Pilot </a:t>
            </a:r>
            <a:r>
              <a:rPr sz="2000" b="1" spc="-5" dirty="0">
                <a:latin typeface="Arial"/>
                <a:cs typeface="Arial"/>
              </a:rPr>
              <a:t>Plant with HTS TF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coils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ts val="2160"/>
              </a:lnSpc>
            </a:pP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A=2, </a:t>
            </a:r>
            <a:r>
              <a:rPr sz="2000" spc="5" dirty="0">
                <a:solidFill>
                  <a:srgbClr val="336699"/>
                </a:solidFill>
                <a:latin typeface="Arial"/>
                <a:cs typeface="Arial"/>
              </a:rPr>
              <a:t>R</a:t>
            </a:r>
            <a:r>
              <a:rPr sz="1950" spc="7" baseline="-21367" dirty="0">
                <a:solidFill>
                  <a:srgbClr val="336699"/>
                </a:solidFill>
                <a:latin typeface="Arial"/>
                <a:cs typeface="Arial"/>
              </a:rPr>
              <a:t>0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= 3m, </a:t>
            </a:r>
            <a:r>
              <a:rPr sz="2000" spc="5" dirty="0">
                <a:solidFill>
                  <a:srgbClr val="336699"/>
                </a:solidFill>
                <a:latin typeface="Symbol"/>
                <a:cs typeface="Symbol"/>
              </a:rPr>
              <a:t></a:t>
            </a:r>
            <a:r>
              <a:rPr sz="1950" spc="7" baseline="-21367" dirty="0">
                <a:solidFill>
                  <a:srgbClr val="336699"/>
                </a:solidFill>
                <a:latin typeface="Arial"/>
                <a:cs typeface="Arial"/>
              </a:rPr>
              <a:t>x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=</a:t>
            </a:r>
            <a:r>
              <a:rPr sz="2000" spc="26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2.5</a:t>
            </a:r>
            <a:endParaRPr sz="2000" dirty="0">
              <a:solidFill>
                <a:srgbClr val="336699"/>
              </a:solidFill>
              <a:latin typeface="Arial"/>
              <a:cs typeface="Arial"/>
            </a:endParaRPr>
          </a:p>
          <a:p>
            <a:pPr algn="ctr">
              <a:lnSpc>
                <a:spcPts val="2275"/>
              </a:lnSpc>
            </a:pPr>
            <a:r>
              <a:rPr sz="2000" spc="-5" dirty="0" smtClean="0">
                <a:solidFill>
                  <a:srgbClr val="C00000"/>
                </a:solidFill>
                <a:latin typeface="Arial"/>
                <a:cs typeface="Arial"/>
              </a:rPr>
              <a:t>6MWy/m</a:t>
            </a:r>
            <a:r>
              <a:rPr sz="1950" spc="-7" baseline="2564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sz="2000" spc="-5" dirty="0">
                <a:solidFill>
                  <a:srgbClr val="C00000"/>
                </a:solidFill>
                <a:latin typeface="Arial"/>
                <a:cs typeface="Arial"/>
              </a:rPr>
              <a:t>, TBR ~ 1, </a:t>
            </a:r>
            <a:r>
              <a:rPr sz="2000" spc="5" dirty="0">
                <a:solidFill>
                  <a:srgbClr val="C00000"/>
                </a:solidFill>
                <a:latin typeface="Arial"/>
                <a:cs typeface="Arial"/>
              </a:rPr>
              <a:t>Q</a:t>
            </a:r>
            <a:r>
              <a:rPr sz="1950" spc="7" baseline="-21367" dirty="0">
                <a:solidFill>
                  <a:srgbClr val="C00000"/>
                </a:solidFill>
                <a:latin typeface="Arial"/>
                <a:cs typeface="Arial"/>
              </a:rPr>
              <a:t>eng </a:t>
            </a:r>
            <a:r>
              <a:rPr sz="2000" spc="-5" dirty="0">
                <a:solidFill>
                  <a:srgbClr val="C00000"/>
                </a:solidFill>
                <a:latin typeface="Arial"/>
                <a:cs typeface="Arial"/>
              </a:rPr>
              <a:t>~</a:t>
            </a:r>
            <a:r>
              <a:rPr sz="2000" spc="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1066800"/>
            <a:ext cx="899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 Narrow" panose="020B0606020202030204" pitchFamily="34" charset="0"/>
              </a:rPr>
              <a:t>FNSF:  </a:t>
            </a:r>
            <a:r>
              <a:rPr lang="en-US" sz="2200" dirty="0" smtClean="0">
                <a:latin typeface="Arial Narrow" panose="020B0606020202030204" pitchFamily="34" charset="0"/>
              </a:rPr>
              <a:t>Provide neutron </a:t>
            </a:r>
            <a:r>
              <a:rPr lang="en-US" sz="2200" dirty="0" err="1" smtClean="0">
                <a:latin typeface="Arial Narrow" panose="020B0606020202030204" pitchFamily="34" charset="0"/>
              </a:rPr>
              <a:t>fluence</a:t>
            </a:r>
            <a:r>
              <a:rPr lang="en-US" sz="2200" dirty="0" smtClean="0">
                <a:latin typeface="Arial Narrow" panose="020B0606020202030204" pitchFamily="34" charset="0"/>
              </a:rPr>
              <a:t> for material/component R&amp;D (+ T self-sufficiency?)</a:t>
            </a:r>
          </a:p>
          <a:p>
            <a:r>
              <a:rPr lang="en-US" sz="2200" b="1" dirty="0" smtClean="0">
                <a:latin typeface="Arial Narrow" panose="020B0606020202030204" pitchFamily="34" charset="0"/>
              </a:rPr>
              <a:t>Pilot Plant:  </a:t>
            </a:r>
            <a:r>
              <a:rPr lang="en-US" sz="2200" dirty="0" smtClean="0">
                <a:latin typeface="Arial Narrow" panose="020B0606020202030204" pitchFamily="34" charset="0"/>
              </a:rPr>
              <a:t>Electrical self-sufficiency: </a:t>
            </a:r>
            <a:r>
              <a:rPr lang="en-US" sz="2200" dirty="0" err="1" smtClean="0">
                <a:latin typeface="Arial Narrow" panose="020B0606020202030204" pitchFamily="34" charset="0"/>
              </a:rPr>
              <a:t>Q</a:t>
            </a:r>
            <a:r>
              <a:rPr lang="en-US" sz="2200" baseline="-25000" dirty="0" err="1" smtClean="0">
                <a:latin typeface="Arial Narrow" panose="020B0606020202030204" pitchFamily="34" charset="0"/>
              </a:rPr>
              <a:t>eng</a:t>
            </a:r>
            <a:r>
              <a:rPr lang="en-US" sz="2200" dirty="0" smtClean="0">
                <a:latin typeface="Arial Narrow" panose="020B0606020202030204" pitchFamily="34" charset="0"/>
              </a:rPr>
              <a:t> = </a:t>
            </a:r>
            <a:r>
              <a:rPr lang="en-US" sz="2200" dirty="0" err="1" smtClean="0">
                <a:latin typeface="Arial Narrow" panose="020B0606020202030204" pitchFamily="34" charset="0"/>
              </a:rPr>
              <a:t>P</a:t>
            </a:r>
            <a:r>
              <a:rPr lang="en-US" sz="2200" baseline="-25000" dirty="0" err="1" smtClean="0">
                <a:latin typeface="Arial Narrow" panose="020B0606020202030204" pitchFamily="34" charset="0"/>
              </a:rPr>
              <a:t>elec</a:t>
            </a:r>
            <a:r>
              <a:rPr lang="en-US" sz="2200" baseline="-25000" dirty="0" smtClean="0">
                <a:latin typeface="Arial Narrow" panose="020B0606020202030204" pitchFamily="34" charset="0"/>
              </a:rPr>
              <a:t> </a:t>
            </a:r>
            <a:r>
              <a:rPr lang="en-US" sz="2200" dirty="0" smtClean="0">
                <a:latin typeface="Arial Narrow" panose="020B0606020202030204" pitchFamily="34" charset="0"/>
              </a:rPr>
              <a:t>/ </a:t>
            </a:r>
            <a:r>
              <a:rPr lang="en-US" sz="2200" dirty="0" err="1" smtClean="0">
                <a:latin typeface="Arial Narrow" panose="020B0606020202030204" pitchFamily="34" charset="0"/>
              </a:rPr>
              <a:t>P</a:t>
            </a:r>
            <a:r>
              <a:rPr lang="en-US" sz="2200" baseline="-25000" dirty="0" err="1" smtClean="0">
                <a:latin typeface="Arial Narrow" panose="020B0606020202030204" pitchFamily="34" charset="0"/>
              </a:rPr>
              <a:t>consumed</a:t>
            </a:r>
            <a:r>
              <a:rPr lang="en-US" sz="2200" dirty="0" smtClean="0">
                <a:latin typeface="Arial Narrow" panose="020B0606020202030204" pitchFamily="34" charset="0"/>
              </a:rPr>
              <a:t> ≥ 1 (+ FNSF mission?)</a:t>
            </a:r>
            <a:endParaRPr lang="en-US" sz="2200" dirty="0">
              <a:latin typeface="Arial Narrow" panose="020B060602020203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23093" t="23322" r="19881" b="13478"/>
          <a:stretch>
            <a:fillRect/>
          </a:stretch>
        </p:blipFill>
        <p:spPr bwMode="auto">
          <a:xfrm>
            <a:off x="304800" y="3200400"/>
            <a:ext cx="4022954" cy="331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863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39824"/>
            <a:ext cx="9144000" cy="5260975"/>
          </a:xfrm>
          <a:noFill/>
          <a:ln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566928" lvl="1" indent="-365760">
              <a:spcAft>
                <a:spcPts val="2400"/>
              </a:spcAft>
              <a:buFont typeface="Arial"/>
              <a:buChar char="•"/>
            </a:pPr>
            <a:r>
              <a:rPr lang="en-US" altLang="en-US" sz="2400" dirty="0"/>
              <a:t>Lower A </a:t>
            </a:r>
            <a:r>
              <a:rPr lang="en-US" altLang="en-US" sz="2400" dirty="0">
                <a:sym typeface="Wingdings" pitchFamily="2" charset="2"/>
              </a:rPr>
              <a:t> </a:t>
            </a:r>
            <a:r>
              <a:rPr lang="en-US" altLang="en-US" sz="2400" dirty="0"/>
              <a:t>increased </a:t>
            </a:r>
            <a:r>
              <a:rPr lang="en-US" altLang="en-US" sz="2400" dirty="0" err="1"/>
              <a:t>toroidicity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en-US" altLang="en-US" sz="2400" dirty="0">
                <a:solidFill>
                  <a:srgbClr val="C00000"/>
                </a:solidFill>
                <a:sym typeface="Wingdings" pitchFamily="2" charset="2"/>
              </a:rPr>
              <a:t>higher </a:t>
            </a:r>
            <a:r>
              <a:rPr lang="en-US" altLang="en-US" sz="2400" dirty="0">
                <a:solidFill>
                  <a:srgbClr val="C00000"/>
                </a:solidFill>
                <a:latin typeface="Symbol" pitchFamily="18" charset="2"/>
                <a:sym typeface="Wingdings" pitchFamily="2" charset="2"/>
              </a:rPr>
              <a:t>b, </a:t>
            </a:r>
            <a:r>
              <a:rPr lang="en-US" altLang="en-US" sz="2400" dirty="0">
                <a:solidFill>
                  <a:srgbClr val="C00000"/>
                </a:solidFill>
                <a:latin typeface="Helvetica Neue"/>
                <a:cs typeface="Helvetica Neue"/>
                <a:sym typeface="Wingdings" pitchFamily="2" charset="2"/>
              </a:rPr>
              <a:t>strong shaping</a:t>
            </a:r>
            <a:endParaRPr lang="en-US" altLang="en-US" sz="2400" dirty="0">
              <a:solidFill>
                <a:srgbClr val="C00000"/>
              </a:solidFill>
              <a:latin typeface="Symbol" pitchFamily="18" charset="2"/>
            </a:endParaRPr>
          </a:p>
          <a:p>
            <a:pPr marL="566928" lvl="1" indent="-365760">
              <a:spcAft>
                <a:spcPts val="2400"/>
              </a:spcAft>
              <a:buFont typeface="Arial"/>
              <a:buChar char="•"/>
            </a:pPr>
            <a:r>
              <a:rPr lang="en-US" altLang="en-US" sz="2400" dirty="0" smtClean="0"/>
              <a:t>Higher </a:t>
            </a:r>
            <a:r>
              <a:rPr lang="en-US" altLang="en-US" sz="2400" dirty="0">
                <a:latin typeface="Symbol" pitchFamily="18" charset="2"/>
              </a:rPr>
              <a:t>b</a:t>
            </a:r>
            <a:r>
              <a:rPr lang="en-US" altLang="en-US" sz="2400" baseline="-25000" dirty="0"/>
              <a:t> </a:t>
            </a:r>
            <a:r>
              <a:rPr lang="en-US" altLang="en-US" sz="2400" dirty="0">
                <a:sym typeface="Wingdings" pitchFamily="2" charset="2"/>
              </a:rPr>
              <a:t> </a:t>
            </a:r>
            <a:r>
              <a:rPr lang="en-US" altLang="en-US" sz="2400" dirty="0">
                <a:solidFill>
                  <a:srgbClr val="C00000"/>
                </a:solidFill>
              </a:rPr>
              <a:t>electromagnetic effects in </a:t>
            </a:r>
            <a:r>
              <a:rPr lang="en-US" altLang="en-US" sz="2400" dirty="0" smtClean="0">
                <a:solidFill>
                  <a:srgbClr val="C00000"/>
                </a:solidFill>
              </a:rPr>
              <a:t>turbulence, fast-particle modes, RF heating and Current Drive (over-dense plasmas)</a:t>
            </a:r>
            <a:endParaRPr lang="en-US" altLang="en-US" sz="2400" dirty="0">
              <a:solidFill>
                <a:srgbClr val="C00000"/>
              </a:solidFill>
            </a:endParaRPr>
          </a:p>
          <a:p>
            <a:pPr marL="566928" lvl="1" indent="-365760">
              <a:spcAft>
                <a:spcPts val="2400"/>
              </a:spcAft>
              <a:buFont typeface="Arial"/>
              <a:buChar char="•"/>
            </a:pPr>
            <a:r>
              <a:rPr lang="en-US" altLang="en-US" sz="2400" dirty="0"/>
              <a:t>Higher fraction of trapped </a:t>
            </a:r>
            <a:r>
              <a:rPr lang="en-US" altLang="en-US" sz="2400" dirty="0" smtClean="0"/>
              <a:t>particles (low A), </a:t>
            </a:r>
            <a:r>
              <a:rPr lang="en-US" altLang="en-US" sz="2400" dirty="0"/>
              <a:t>increased normalized orbit </a:t>
            </a:r>
            <a:r>
              <a:rPr lang="en-US" altLang="en-US" sz="2400" dirty="0" smtClean="0"/>
              <a:t>size</a:t>
            </a:r>
            <a:r>
              <a:rPr lang="en-US" altLang="en-US" sz="2400" dirty="0"/>
              <a:t> </a:t>
            </a:r>
            <a:r>
              <a:rPr lang="en-US" altLang="en-US" sz="2400" dirty="0" smtClean="0"/>
              <a:t>(</a:t>
            </a:r>
            <a:r>
              <a:rPr lang="en-US" altLang="en-US" sz="2400" dirty="0"/>
              <a:t>high</a:t>
            </a:r>
            <a:r>
              <a:rPr lang="en-US" altLang="en-US" sz="2400" dirty="0">
                <a:solidFill>
                  <a:srgbClr val="0816FF"/>
                </a:solidFill>
              </a:rPr>
              <a:t> </a:t>
            </a:r>
            <a:r>
              <a:rPr lang="en-US" altLang="en-US" sz="2400" dirty="0">
                <a:latin typeface="Symbol" pitchFamily="18" charset="2"/>
              </a:rPr>
              <a:t>b</a:t>
            </a:r>
            <a:r>
              <a:rPr lang="en-US" altLang="en-US" sz="2400" dirty="0" smtClean="0"/>
              <a:t>), </a:t>
            </a:r>
            <a:r>
              <a:rPr lang="en-US" altLang="en-US" sz="2400" dirty="0"/>
              <a:t>and f</a:t>
            </a:r>
            <a:r>
              <a:rPr lang="en-US" altLang="en-US" sz="2400" dirty="0" smtClean="0"/>
              <a:t>low </a:t>
            </a:r>
            <a:r>
              <a:rPr lang="en-US" altLang="en-US" sz="2400" dirty="0"/>
              <a:t>shear </a:t>
            </a:r>
            <a:r>
              <a:rPr lang="en-US" altLang="en-US" sz="2400" dirty="0" smtClean="0"/>
              <a:t>(due to low B, low A)</a:t>
            </a:r>
            <a:r>
              <a:rPr lang="en-US" altLang="en-US" sz="2400" dirty="0" smtClean="0">
                <a:sym typeface="Wingdings" pitchFamily="2" charset="2"/>
              </a:rPr>
              <a:t> </a:t>
            </a:r>
            <a:r>
              <a:rPr lang="en-US" altLang="en-US" sz="2400" dirty="0">
                <a:solidFill>
                  <a:srgbClr val="C00000"/>
                </a:solidFill>
                <a:sym typeface="Wingdings" pitchFamily="2" charset="2"/>
              </a:rPr>
              <a:t>broad range of effects on transport and stability</a:t>
            </a:r>
          </a:p>
          <a:p>
            <a:pPr marL="566928" lvl="1" indent="-365760">
              <a:spcAft>
                <a:spcPts val="2400"/>
              </a:spcAft>
              <a:buFont typeface="Arial"/>
              <a:buChar char="•"/>
            </a:pPr>
            <a:r>
              <a:rPr lang="en-US" altLang="en-US" sz="2400" dirty="0"/>
              <a:t>Increased normalized fast-ion </a:t>
            </a:r>
            <a:r>
              <a:rPr lang="en-US" altLang="en-US" sz="2400" dirty="0" smtClean="0"/>
              <a:t>speed (high</a:t>
            </a:r>
            <a:r>
              <a:rPr lang="en-US" altLang="en-US" sz="2400" dirty="0" smtClean="0">
                <a:solidFill>
                  <a:srgbClr val="0816FF"/>
                </a:solidFill>
              </a:rPr>
              <a:t> </a:t>
            </a:r>
            <a:r>
              <a:rPr lang="en-US" altLang="en-US" sz="2400" dirty="0">
                <a:latin typeface="Symbol" pitchFamily="18" charset="2"/>
              </a:rPr>
              <a:t>b</a:t>
            </a:r>
            <a:r>
              <a:rPr lang="en-US" altLang="en-US" sz="2400" dirty="0" smtClean="0"/>
              <a:t>)  </a:t>
            </a:r>
            <a:r>
              <a:rPr lang="en-US" altLang="en-US" sz="2400" dirty="0">
                <a:sym typeface="Wingdings" pitchFamily="2" charset="2"/>
              </a:rPr>
              <a:t> </a:t>
            </a:r>
            <a:r>
              <a:rPr lang="en-US" altLang="en-US" sz="2400" dirty="0">
                <a:solidFill>
                  <a:srgbClr val="C00000"/>
                </a:solidFill>
                <a:sym typeface="Wingdings" pitchFamily="2" charset="2"/>
              </a:rPr>
              <a:t>simulate fast-ion transport/losses of ITER</a:t>
            </a:r>
          </a:p>
          <a:p>
            <a:pPr marL="566928" lvl="1" indent="-365760">
              <a:spcAft>
                <a:spcPts val="2400"/>
              </a:spcAft>
              <a:buFont typeface="Arial"/>
              <a:buChar char="•"/>
            </a:pPr>
            <a:r>
              <a:rPr lang="en-US" altLang="en-US" sz="2400" dirty="0"/>
              <a:t>Compact </a:t>
            </a:r>
            <a:r>
              <a:rPr lang="en-US" altLang="en-US" sz="2400" dirty="0" smtClean="0"/>
              <a:t>geometry (small R) </a:t>
            </a:r>
            <a:r>
              <a:rPr lang="en-US" altLang="en-US" sz="2400" dirty="0">
                <a:sym typeface="Wingdings" pitchFamily="2" charset="2"/>
              </a:rPr>
              <a:t> </a:t>
            </a:r>
            <a:r>
              <a:rPr lang="en-US" altLang="en-US" sz="2400" dirty="0">
                <a:solidFill>
                  <a:srgbClr val="C00000"/>
                </a:solidFill>
                <a:sym typeface="Wingdings" pitchFamily="2" charset="2"/>
              </a:rPr>
              <a:t>high power/particle/neutron flux relevant to ITER, reactors</a:t>
            </a:r>
          </a:p>
        </p:txBody>
      </p:sp>
      <p:sp>
        <p:nvSpPr>
          <p:cNvPr id="12" name="Rectangle 4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800" i="0" dirty="0">
                <a:solidFill>
                  <a:srgbClr val="336699"/>
                </a:solidFill>
              </a:rPr>
              <a:t>New physics regimes </a:t>
            </a:r>
            <a:r>
              <a:rPr lang="en-US" altLang="en-US" sz="2800" i="0" dirty="0" smtClean="0">
                <a:solidFill>
                  <a:srgbClr val="336699"/>
                </a:solidFill>
              </a:rPr>
              <a:t>accessed </a:t>
            </a:r>
            <a:r>
              <a:rPr lang="en-US" altLang="en-US" sz="2800" i="0" dirty="0">
                <a:solidFill>
                  <a:srgbClr val="336699"/>
                </a:solidFill>
              </a:rPr>
              <a:t>at low aspect </a:t>
            </a:r>
            <a:r>
              <a:rPr lang="en-US" altLang="en-US" sz="2800" i="0" dirty="0" smtClean="0">
                <a:solidFill>
                  <a:srgbClr val="336699"/>
                </a:solidFill>
              </a:rPr>
              <a:t>ratio</a:t>
            </a:r>
            <a:r>
              <a:rPr lang="en-US" altLang="en-US" sz="2800" dirty="0">
                <a:solidFill>
                  <a:srgbClr val="336699"/>
                </a:solidFill>
              </a:rPr>
              <a:t> </a:t>
            </a:r>
            <a:r>
              <a:rPr lang="en-US" altLang="en-US" sz="2800" dirty="0" smtClean="0">
                <a:solidFill>
                  <a:srgbClr val="336699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800" i="0" dirty="0" smtClean="0">
                <a:solidFill>
                  <a:srgbClr val="336699"/>
                </a:solidFill>
              </a:rPr>
              <a:t> enhanced understanding </a:t>
            </a:r>
            <a:r>
              <a:rPr lang="en-US" altLang="en-US" sz="2800" i="0" dirty="0">
                <a:solidFill>
                  <a:srgbClr val="336699"/>
                </a:solidFill>
              </a:rPr>
              <a:t>of toroidal confinement physics</a:t>
            </a:r>
            <a:endParaRPr lang="en-US" i="0" dirty="0">
              <a:solidFill>
                <a:srgbClr val="336699"/>
              </a:solidFill>
              <a:latin typeface="Helvetica Neue" charset="0"/>
            </a:endParaRP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82000" y="6644030"/>
            <a:ext cx="762000" cy="152400"/>
          </a:xfrm>
          <a:prstGeom prst="rect">
            <a:avLst/>
          </a:prstGeom>
        </p:spPr>
        <p:txBody>
          <a:bodyPr anchor="ctr"/>
          <a:lstStyle/>
          <a:p>
            <a:pPr algn="r">
              <a:buNone/>
            </a:pPr>
            <a:fld id="{EA156BE8-D398-41ED-875F-D18C1F4DBF58}" type="slidenum">
              <a:rPr lang="en-US" sz="1000" i="0" smtClean="0"/>
              <a:pPr algn="r">
                <a:buNone/>
              </a:pPr>
              <a:t>57</a:t>
            </a:fld>
            <a:endParaRPr lang="en-US" sz="1000" i="0" dirty="0"/>
          </a:p>
        </p:txBody>
      </p:sp>
    </p:spTree>
    <p:extLst>
      <p:ext uri="{BB962C8B-B14F-4D97-AF65-F5344CB8AC3E}">
        <p14:creationId xmlns:p14="http://schemas.microsoft.com/office/powerpoint/2010/main" val="111170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72283"/>
            <a:ext cx="9144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8040">
              <a:lnSpc>
                <a:spcPct val="100000"/>
              </a:lnSpc>
            </a:pPr>
            <a:r>
              <a:rPr sz="4000" dirty="0"/>
              <a:t>Backup - </a:t>
            </a:r>
            <a:r>
              <a:rPr sz="4000" spc="-5" dirty="0"/>
              <a:t>Facility</a:t>
            </a:r>
            <a:r>
              <a:rPr sz="4000" spc="-60" dirty="0"/>
              <a:t> </a:t>
            </a:r>
            <a:r>
              <a:rPr sz="4000" spc="-5" dirty="0"/>
              <a:t>Enhancements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352967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19200"/>
            <a:ext cx="49530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Initial designs used semi-analytic models to determine pump geometry.</a:t>
            </a:r>
          </a:p>
          <a:p>
            <a:pPr lvl="1"/>
            <a:r>
              <a:rPr lang="en-US" dirty="0" smtClean="0"/>
              <a:t>Conclusion on optimum geometry: </a:t>
            </a:r>
          </a:p>
          <a:p>
            <a:pPr lvl="2"/>
            <a:r>
              <a:rPr lang="en-US" dirty="0" smtClean="0"/>
              <a:t>duct height h~2.5 cm, </a:t>
            </a:r>
          </a:p>
          <a:p>
            <a:pPr lvl="2"/>
            <a:r>
              <a:rPr lang="en-US" dirty="0" smtClean="0"/>
              <a:t>length h~2 cm, </a:t>
            </a:r>
          </a:p>
          <a:p>
            <a:pPr lvl="2"/>
            <a:r>
              <a:rPr lang="en-US" dirty="0" smtClean="0"/>
              <a:t>Radius of 0.72 m.</a:t>
            </a:r>
          </a:p>
          <a:p>
            <a:pPr lvl="1"/>
            <a:r>
              <a:rPr lang="en-US" dirty="0" smtClean="0"/>
              <a:t>Allows pressures&gt;1 mT over a range of plasma shapes and SoL widths.</a:t>
            </a:r>
          </a:p>
          <a:p>
            <a:pPr lvl="1"/>
            <a:r>
              <a:rPr lang="en-US" dirty="0" smtClean="0"/>
              <a:t>Should allow the full beam fuelling to be pumped.</a:t>
            </a:r>
          </a:p>
          <a:p>
            <a:r>
              <a:rPr lang="en-US" dirty="0" smtClean="0"/>
              <a:t>Calculation then benchmarked against SOLPS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Cryopump Physics Design Done </a:t>
            </a:r>
            <a:br>
              <a:rPr lang="en-US" sz="3200" dirty="0" smtClean="0"/>
            </a:br>
            <a:r>
              <a:rPr lang="en-US" sz="3200" dirty="0" smtClean="0"/>
              <a:t>in Collaboration with ORNL</a:t>
            </a:r>
            <a:endParaRPr lang="en-US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0"/>
            <a:ext cx="3438525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6464300" y="2439987"/>
            <a:ext cx="1797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9pPr>
          </a:lstStyle>
          <a:p>
            <a:pPr eaLnBrk="1" hangingPunct="1"/>
            <a:r>
              <a:rPr lang="en-US" sz="1400" i="0" dirty="0">
                <a:solidFill>
                  <a:schemeClr val="accent2"/>
                </a:solidFill>
              </a:rPr>
              <a:t>g = throat height</a:t>
            </a:r>
          </a:p>
          <a:p>
            <a:pPr eaLnBrk="1" hangingPunct="1"/>
            <a:r>
              <a:rPr lang="en-US" sz="1400" i="0" dirty="0">
                <a:solidFill>
                  <a:schemeClr val="accent2"/>
                </a:solidFill>
              </a:rPr>
              <a:t>h = throat length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532563" y="3756025"/>
            <a:ext cx="125412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9pPr>
          </a:lstStyle>
          <a:p>
            <a:pPr eaLnBrk="1" hangingPunct="1"/>
            <a:r>
              <a:rPr lang="en-US" sz="1600" i="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6715125" y="3687762"/>
            <a:ext cx="125413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9pPr>
          </a:lstStyle>
          <a:p>
            <a:pPr eaLnBrk="1" hangingPunct="1"/>
            <a:r>
              <a:rPr lang="en-US" sz="1600" i="0" dirty="0">
                <a:solidFill>
                  <a:schemeClr val="accent2"/>
                </a:solidFill>
              </a:rPr>
              <a:t>h</a:t>
            </a:r>
          </a:p>
        </p:txBody>
      </p:sp>
      <p:cxnSp>
        <p:nvCxnSpPr>
          <p:cNvPr id="10" name="Straight Arrow Connector 4"/>
          <p:cNvCxnSpPr>
            <a:cxnSpLocks noChangeShapeType="1"/>
          </p:cNvCxnSpPr>
          <p:nvPr/>
        </p:nvCxnSpPr>
        <p:spPr bwMode="auto">
          <a:xfrm>
            <a:off x="6638925" y="3732212"/>
            <a:ext cx="76200" cy="236538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 type="arrow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3"/>
          <p:cNvCxnSpPr>
            <a:cxnSpLocks noChangeShapeType="1"/>
          </p:cNvCxnSpPr>
          <p:nvPr/>
        </p:nvCxnSpPr>
        <p:spPr bwMode="auto">
          <a:xfrm flipH="1">
            <a:off x="6715125" y="3892550"/>
            <a:ext cx="160338" cy="68262"/>
          </a:xfrm>
          <a:prstGeom prst="straightConnector1">
            <a:avLst/>
          </a:prstGeom>
          <a:noFill/>
          <a:ln w="15875" algn="ctr">
            <a:solidFill>
              <a:schemeClr val="accent2"/>
            </a:solidFill>
            <a:round/>
            <a:headEnd type="arrow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8"/>
          <p:cNvCxnSpPr>
            <a:cxnSpLocks noChangeShapeType="1"/>
          </p:cNvCxnSpPr>
          <p:nvPr/>
        </p:nvCxnSpPr>
        <p:spPr bwMode="auto">
          <a:xfrm flipH="1">
            <a:off x="6723063" y="2955925"/>
            <a:ext cx="128588" cy="661987"/>
          </a:xfrm>
          <a:prstGeom prst="straightConnector1">
            <a:avLst/>
          </a:prstGeom>
          <a:noFill/>
          <a:ln w="15875" algn="ctr">
            <a:solidFill>
              <a:srgbClr val="33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7739063" y="3249612"/>
            <a:ext cx="457200" cy="476250"/>
          </a:xfrm>
          <a:prstGeom prst="ellipse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8086725" y="3557587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Cryo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 rot="20517653">
            <a:off x="6951663" y="3168650"/>
            <a:ext cx="6080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339933"/>
                </a:solidFill>
              </a:rPr>
              <a:t>Baffle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1400" y="11430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336699"/>
                </a:solidFill>
              </a:rPr>
              <a:t>J. Canik, ORNL</a:t>
            </a:r>
            <a:endParaRPr lang="en-US" i="1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0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ontent Placeholder 2"/>
          <p:cNvSpPr txBox="1">
            <a:spLocks/>
          </p:cNvSpPr>
          <p:nvPr/>
        </p:nvSpPr>
        <p:spPr>
          <a:xfrm>
            <a:off x="228601" y="1447800"/>
            <a:ext cx="5181599" cy="47244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ST Extends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Predictive Capability for ITER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and Toroidal Science 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460375" lvl="1" indent="-342900" eaLnBrk="0" hangingPunct="0">
              <a:lnSpc>
                <a:spcPts val="2780"/>
              </a:lnSpc>
              <a:spcBef>
                <a:spcPts val="1176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336699"/>
                </a:solidFill>
                <a:latin typeface="Arial Narrow" pitchFamily="34" charset="0"/>
              </a:rPr>
              <a:t>High </a:t>
            </a:r>
            <a:r>
              <a:rPr lang="en-US" sz="2400" i="0" kern="0" dirty="0" smtClean="0">
                <a:solidFill>
                  <a:srgbClr val="336699"/>
                </a:solidFill>
                <a:latin typeface="Symbol" pitchFamily="18" charset="2"/>
              </a:rPr>
              <a:t>b </a:t>
            </a:r>
            <a:r>
              <a:rPr lang="en-US" sz="2400" i="0" kern="0" dirty="0" smtClean="0">
                <a:solidFill>
                  <a:srgbClr val="336699"/>
                </a:solidFill>
                <a:latin typeface="Arial Narrow" panose="020B0606020202030204" pitchFamily="34" charset="0"/>
                <a:cs typeface="Helvetica Neue"/>
              </a:rPr>
              <a:t>physics</a:t>
            </a:r>
            <a:r>
              <a:rPr lang="en-US" sz="2400" i="0" kern="0" dirty="0" smtClean="0">
                <a:solidFill>
                  <a:srgbClr val="336699"/>
                </a:solidFill>
                <a:latin typeface="Arial Narrow" panose="020B0606020202030204" pitchFamily="34" charset="0"/>
              </a:rPr>
              <a:t>, </a:t>
            </a:r>
            <a:r>
              <a:rPr lang="en-US" sz="2400" i="0" kern="0" dirty="0">
                <a:solidFill>
                  <a:srgbClr val="336699"/>
                </a:solidFill>
                <a:latin typeface="Arial Narrow" pitchFamily="34" charset="0"/>
              </a:rPr>
              <a:t>rotation, </a:t>
            </a:r>
            <a:r>
              <a:rPr lang="en-US" sz="2400" i="0" kern="0" dirty="0" smtClean="0">
                <a:solidFill>
                  <a:srgbClr val="336699"/>
                </a:solidFill>
                <a:latin typeface="Arial Narrow" pitchFamily="34" charset="0"/>
              </a:rPr>
              <a:t>shaping extend stability, transport knowledge</a:t>
            </a:r>
            <a:endParaRPr lang="en-US" sz="2400" i="0" kern="0" dirty="0">
              <a:solidFill>
                <a:srgbClr val="336699"/>
              </a:solidFill>
            </a:endParaRPr>
          </a:p>
          <a:p>
            <a:pPr marL="460375" lvl="1" indent="-342900" eaLnBrk="0" hangingPunct="0">
              <a:lnSpc>
                <a:spcPts val="2780"/>
              </a:lnSpc>
              <a:spcBef>
                <a:spcPts val="1176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336699"/>
                </a:solidFill>
                <a:latin typeface="Arial Narrow" pitchFamily="34" charset="0"/>
              </a:rPr>
              <a:t>NBI fast-ions in present STs mimic DT fusion product parameters in ITER </a:t>
            </a:r>
            <a:r>
              <a:rPr lang="en-US" sz="2400" i="0" kern="0" dirty="0" smtClean="0">
                <a:solidFill>
                  <a:srgbClr val="336699"/>
                </a:solidFill>
                <a:latin typeface="Arial Narrow" pitchFamily="34" charset="0"/>
                <a:sym typeface="Wingdings" panose="05000000000000000000" pitchFamily="2" charset="2"/>
              </a:rPr>
              <a:t> </a:t>
            </a:r>
            <a:r>
              <a:rPr lang="en-US" sz="2400" i="0" kern="0" dirty="0" smtClean="0">
                <a:solidFill>
                  <a:srgbClr val="FF0000"/>
                </a:solidFill>
                <a:latin typeface="Arial Narrow" pitchFamily="34" charset="0"/>
                <a:sym typeface="Wingdings" panose="05000000000000000000" pitchFamily="2" charset="2"/>
              </a:rPr>
              <a:t>study burning plasma science</a:t>
            </a:r>
            <a:endParaRPr lang="en-US" sz="2400" i="0" kern="0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marL="460375" lvl="1" indent="-342900" eaLnBrk="0" hangingPunct="0">
              <a:lnSpc>
                <a:spcPts val="2780"/>
              </a:lnSpc>
              <a:spcBef>
                <a:spcPts val="1176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336699"/>
                </a:solidFill>
                <a:latin typeface="Arial Narrow" pitchFamily="34" charset="0"/>
              </a:rPr>
              <a:t>STs can more easily study electron scale turbulence at low </a:t>
            </a:r>
            <a:r>
              <a:rPr lang="en-US" sz="2400" i="0" kern="0" dirty="0" err="1" smtClean="0">
                <a:solidFill>
                  <a:srgbClr val="336699"/>
                </a:solidFill>
                <a:latin typeface="Arial Narrow" pitchFamily="34" charset="0"/>
              </a:rPr>
              <a:t>collisionality</a:t>
            </a:r>
            <a:r>
              <a:rPr lang="en-US" sz="2400" i="0" kern="0" dirty="0" smtClean="0">
                <a:solidFill>
                  <a:srgbClr val="336699"/>
                </a:solidFill>
                <a:latin typeface="Arial Narrow" pitchFamily="34" charset="0"/>
              </a:rPr>
              <a:t> </a:t>
            </a:r>
            <a:r>
              <a:rPr lang="en-US" sz="2400" i="0" kern="0" dirty="0" smtClean="0">
                <a:solidFill>
                  <a:srgbClr val="336699"/>
                </a:solidFill>
                <a:latin typeface="Arial Narrow" pitchFamily="34" charset="0"/>
                <a:sym typeface="Wingdings" panose="05000000000000000000" pitchFamily="2" charset="2"/>
              </a:rPr>
              <a:t></a:t>
            </a:r>
            <a:r>
              <a:rPr lang="en-US" sz="2400" i="0" kern="0" dirty="0" smtClean="0">
                <a:solidFill>
                  <a:srgbClr val="FF0000"/>
                </a:solidFill>
                <a:latin typeface="Arial Narrow" pitchFamily="34" charset="0"/>
                <a:sym typeface="Wingdings" panose="05000000000000000000" pitchFamily="2" charset="2"/>
              </a:rPr>
              <a:t> important for all magnetic fusion</a:t>
            </a:r>
            <a:endParaRPr lang="en-US" sz="2400" i="0" kern="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7" name="Rectangle 4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600" i="0" dirty="0" smtClean="0">
                <a:solidFill>
                  <a:srgbClr val="336699"/>
                </a:solidFill>
              </a:rPr>
              <a:t>Unique ST properties also support ITER</a:t>
            </a:r>
            <a:endParaRPr lang="en-US" sz="3600" i="0" dirty="0">
              <a:solidFill>
                <a:srgbClr val="336699"/>
              </a:solidFill>
              <a:latin typeface="Helvetica Neue" charset="0"/>
            </a:endParaRPr>
          </a:p>
        </p:txBody>
      </p:sp>
      <p:grpSp>
        <p:nvGrpSpPr>
          <p:cNvPr id="9" name="Group 136"/>
          <p:cNvGrpSpPr/>
          <p:nvPr/>
        </p:nvGrpSpPr>
        <p:grpSpPr>
          <a:xfrm>
            <a:off x="5943600" y="1741268"/>
            <a:ext cx="3051175" cy="4049931"/>
            <a:chOff x="4114800" y="1030069"/>
            <a:chExt cx="2057400" cy="2856131"/>
          </a:xfrm>
        </p:grpSpPr>
        <p:pic>
          <p:nvPicPr>
            <p:cNvPr id="10" name="Picture 3" descr="C:\Users\jmenard\Documents\My Files\PPPL\Projects\ITER\Graphics and Images\iter_plasma_med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14800" y="1800759"/>
              <a:ext cx="2057400" cy="2085441"/>
            </a:xfrm>
            <a:prstGeom prst="rect">
              <a:avLst/>
            </a:prstGeom>
            <a:noFill/>
          </p:spPr>
        </p:pic>
        <p:sp>
          <p:nvSpPr>
            <p:cNvPr id="11" name="Text Box 39"/>
            <p:cNvSpPr txBox="1">
              <a:spLocks noChangeArrowheads="1"/>
            </p:cNvSpPr>
            <p:nvPr/>
          </p:nvSpPr>
          <p:spPr bwMode="auto">
            <a:xfrm>
              <a:off x="4191000" y="1030069"/>
              <a:ext cx="1828800" cy="612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sz="2800" i="0" dirty="0" smtClean="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rPr>
                <a:t>Burning Plasma Physics </a:t>
              </a:r>
              <a:r>
                <a:rPr lang="en-US" sz="2800" i="0" dirty="0" smtClean="0">
                  <a:solidFill>
                    <a:srgbClr val="336699"/>
                  </a:solidFill>
                  <a:latin typeface="Arial Narrow" pitchFamily="34" charset="0"/>
                  <a:ea typeface="MS PGothic" pitchFamily="34" charset="-128"/>
                </a:rPr>
                <a:t>- ITER</a:t>
              </a:r>
              <a:endParaRPr lang="en-US" sz="2400" i="0" dirty="0">
                <a:solidFill>
                  <a:srgbClr val="336699"/>
                </a:solidFill>
                <a:latin typeface="Arial Narrow" pitchFamily="34" charset="0"/>
                <a:ea typeface="MS PGothic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92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4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hangingPunct="0">
              <a:lnSpc>
                <a:spcPts val="2875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i="0" dirty="0" smtClean="0">
                <a:solidFill>
                  <a:srgbClr val="336699"/>
                </a:solidFill>
                <a:latin typeface="Arial" charset="0"/>
              </a:rPr>
              <a:t>Physics Studies are Transferring to the Initial </a:t>
            </a:r>
          </a:p>
          <a:p>
            <a:pPr algn="ctr" eaLnBrk="0" hangingPunct="0">
              <a:lnSpc>
                <a:spcPts val="2875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i="0" dirty="0" smtClean="0">
                <a:solidFill>
                  <a:srgbClr val="336699"/>
                </a:solidFill>
                <a:latin typeface="Arial" charset="0"/>
              </a:rPr>
              <a:t>Engineering </a:t>
            </a:r>
            <a:r>
              <a:rPr lang="en-US" sz="2800" dirty="0">
                <a:solidFill>
                  <a:srgbClr val="336699"/>
                </a:solidFill>
                <a:latin typeface="Arial" charset="0"/>
              </a:rPr>
              <a:t>Design in Collaboration with MIT</a:t>
            </a:r>
            <a:endParaRPr lang="en-US" sz="2800" i="0" dirty="0" smtClean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6" t="55941" r="10583" b="4486"/>
          <a:stretch/>
        </p:blipFill>
        <p:spPr bwMode="auto">
          <a:xfrm>
            <a:off x="6019800" y="1066799"/>
            <a:ext cx="3146030" cy="289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8787"/>
          <a:stretch/>
        </p:blipFill>
        <p:spPr bwMode="auto">
          <a:xfrm>
            <a:off x="7696200" y="1066800"/>
            <a:ext cx="14478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884106" y="1002268"/>
            <a:ext cx="104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Cryo-ring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620000" y="2209800"/>
            <a:ext cx="5334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962400"/>
            <a:ext cx="3114194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6019800" y="617220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>
                <a:solidFill>
                  <a:schemeClr val="bg1"/>
                </a:solidFill>
              </a:rPr>
              <a:t>Transfer line layout</a:t>
            </a:r>
            <a:endParaRPr lang="en-US" i="0" dirty="0"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5638800" cy="5562600"/>
          </a:xfrm>
        </p:spPr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sz="2400" dirty="0" smtClean="0"/>
              <a:t>Initial in-vessel geometry has been laid out.</a:t>
            </a:r>
          </a:p>
          <a:p>
            <a:pPr lvl="1">
              <a:spcAft>
                <a:spcPts val="300"/>
              </a:spcAft>
            </a:pPr>
            <a:r>
              <a:rPr lang="en-US" sz="2000" dirty="0" smtClean="0"/>
              <a:t>Pump radius, throat dimensions taken from the modeling.</a:t>
            </a:r>
          </a:p>
          <a:p>
            <a:pPr lvl="1">
              <a:spcAft>
                <a:spcPts val="300"/>
              </a:spcAft>
            </a:pPr>
            <a:r>
              <a:rPr lang="en-US" sz="2000" dirty="0" smtClean="0"/>
              <a:t>Is a significant perturbation, requiring a rebuild of basically the entire lower outer divertor.</a:t>
            </a:r>
          </a:p>
          <a:p>
            <a:pPr>
              <a:spcAft>
                <a:spcPts val="300"/>
              </a:spcAft>
            </a:pPr>
            <a:r>
              <a:rPr lang="en-US" sz="2400" dirty="0" smtClean="0"/>
              <a:t>Specification in progress for the Liquid He refrigerator.</a:t>
            </a:r>
          </a:p>
          <a:p>
            <a:pPr lvl="1">
              <a:spcAft>
                <a:spcPts val="300"/>
              </a:spcAft>
            </a:pPr>
            <a:r>
              <a:rPr lang="en-US" sz="2000" dirty="0" smtClean="0"/>
              <a:t>Likely suitable model found</a:t>
            </a:r>
          </a:p>
          <a:p>
            <a:pPr lvl="1">
              <a:spcAft>
                <a:spcPts val="300"/>
              </a:spcAft>
            </a:pPr>
            <a:r>
              <a:rPr lang="en-US" sz="2000" dirty="0" smtClean="0"/>
              <a:t>Location in room adjacent to NSTX-U has been identified.</a:t>
            </a:r>
          </a:p>
          <a:p>
            <a:pPr>
              <a:spcAft>
                <a:spcPts val="300"/>
              </a:spcAft>
            </a:pPr>
            <a:r>
              <a:rPr lang="en-US" sz="2400" dirty="0" smtClean="0"/>
              <a:t>Ex-vessel liquid He plumping and transfer Dewar is under design.</a:t>
            </a:r>
            <a:endParaRPr lang="en-US" sz="1800" b="1" dirty="0" smtClean="0"/>
          </a:p>
          <a:p>
            <a:pPr lvl="1">
              <a:spcAft>
                <a:spcPts val="300"/>
              </a:spcAft>
            </a:pPr>
            <a:endParaRPr lang="en-US" sz="1600" b="1" dirty="0" smtClean="0"/>
          </a:p>
          <a:p>
            <a:pPr>
              <a:spcAft>
                <a:spcPts val="300"/>
              </a:spcAft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8515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Outboard row of high-Z tiles can access high heat-flux, maintain operational flexibility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621" y="1295400"/>
            <a:ext cx="5583179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Shape developed to perform dedicated tests on outboard PFCs</a:t>
            </a:r>
          </a:p>
          <a:p>
            <a:pPr lvl="1"/>
            <a:r>
              <a:rPr lang="en-US" dirty="0" smtClean="0"/>
              <a:t>ISOLVER free-boundary solver utilized with specified </a:t>
            </a:r>
            <a:r>
              <a:rPr lang="en-US" dirty="0" err="1" smtClean="0">
                <a:latin typeface="Symbol" panose="05050102010706020507" pitchFamily="18" charset="2"/>
              </a:rPr>
              <a:t>b</a:t>
            </a:r>
            <a:r>
              <a:rPr lang="en-US" baseline="-25000" dirty="0" err="1" smtClean="0"/>
              <a:t>N</a:t>
            </a:r>
            <a:endParaRPr lang="en-US" baseline="-25000" dirty="0" smtClean="0"/>
          </a:p>
          <a:p>
            <a:pPr lvl="1"/>
            <a:r>
              <a:rPr lang="en-US" dirty="0" smtClean="0"/>
              <a:t>0D-analysis obtains heating power for assumed confinement multiplier H</a:t>
            </a:r>
            <a:r>
              <a:rPr lang="en-US" baseline="-25000" dirty="0" smtClean="0"/>
              <a:t>98y2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Zero-radiation power exhaust provides heat flux figure-of-merit (FOM) </a:t>
            </a:r>
          </a:p>
          <a:p>
            <a:pPr lvl="1"/>
            <a:r>
              <a:rPr lang="en-US" dirty="0" smtClean="0"/>
              <a:t>FOM calculates incident power accounting for magnetic shaping only</a:t>
            </a:r>
          </a:p>
          <a:p>
            <a:pPr lvl="1"/>
            <a:r>
              <a:rPr lang="en-US" dirty="0" smtClean="0"/>
              <a:t>High-Z shape FOM is 66% of similar full-power, high-</a:t>
            </a:r>
            <a:r>
              <a:rPr lang="en-US" dirty="0" err="1" smtClean="0"/>
              <a:t>triangularity</a:t>
            </a:r>
            <a:r>
              <a:rPr lang="en-US" dirty="0" smtClean="0"/>
              <a:t> scenario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117076" y="1327508"/>
            <a:ext cx="2779710" cy="5161017"/>
            <a:chOff x="2796038" y="-3224246"/>
            <a:chExt cx="2779769" cy="5161017"/>
          </a:xfrm>
        </p:grpSpPr>
        <p:grpSp>
          <p:nvGrpSpPr>
            <p:cNvPr id="15" name="Group 14"/>
            <p:cNvGrpSpPr/>
            <p:nvPr/>
          </p:nvGrpSpPr>
          <p:grpSpPr>
            <a:xfrm>
              <a:off x="2796038" y="-3224246"/>
              <a:ext cx="2690079" cy="2507383"/>
              <a:chOff x="3883145" y="-4322280"/>
              <a:chExt cx="3735989" cy="3361285"/>
            </a:xfrm>
          </p:grpSpPr>
          <p:pic>
            <p:nvPicPr>
              <p:cNvPr id="20" name="Picture 1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3145" y="-4274437"/>
                <a:ext cx="3735989" cy="3313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Box 6"/>
              <p:cNvSpPr txBox="1"/>
              <p:nvPr/>
            </p:nvSpPr>
            <p:spPr>
              <a:xfrm>
                <a:off x="4338989" y="-4322280"/>
                <a:ext cx="3080120" cy="50548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noAutofit/>
              </a:bodyPr>
              <a:lstStyle/>
              <a:p>
                <a:pPr marL="0" marR="0" algn="ctr" fontAlgn="base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1" kern="1200" dirty="0" smtClean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FOM </a:t>
                </a:r>
                <a:r>
                  <a:rPr lang="en-US" b="1" i="1" kern="1200" dirty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~ 60 MW/m</a:t>
                </a:r>
                <a:r>
                  <a:rPr lang="en-US" b="1" i="1" kern="1200" baseline="30000" dirty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2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806370" y="-397246"/>
              <a:ext cx="2769437" cy="2334017"/>
              <a:chOff x="161839" y="-1341689"/>
              <a:chExt cx="3578810" cy="3173818"/>
            </a:xfrm>
          </p:grpSpPr>
          <p:pic>
            <p:nvPicPr>
              <p:cNvPr id="17" name="Picture 1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839" y="-1341689"/>
                <a:ext cx="3578810" cy="317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Box 5"/>
              <p:cNvSpPr txBox="1"/>
              <p:nvPr/>
            </p:nvSpPr>
            <p:spPr>
              <a:xfrm>
                <a:off x="474169" y="-1341689"/>
                <a:ext cx="2983899" cy="59035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noAutofit/>
              </a:bodyPr>
              <a:lstStyle/>
              <a:p>
                <a:pPr marL="0" marR="0" algn="ctr" fontAlgn="base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1" kern="1200" dirty="0" smtClean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FOM </a:t>
                </a:r>
                <a:r>
                  <a:rPr lang="en-US" b="1" i="1" kern="1200" dirty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~ 40 MW/m</a:t>
                </a:r>
                <a:r>
                  <a:rPr lang="en-US" b="1" i="1" kern="1200" baseline="30000" dirty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2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 bwMode="auto">
              <a:xfrm flipV="1">
                <a:off x="2005633" y="987517"/>
                <a:ext cx="171146" cy="69251"/>
              </a:xfrm>
              <a:prstGeom prst="line">
                <a:avLst/>
              </a:prstGeom>
              <a:noFill/>
              <a:ln w="76200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" name="TextBox 1"/>
          <p:cNvSpPr txBox="1"/>
          <p:nvPr/>
        </p:nvSpPr>
        <p:spPr>
          <a:xfrm>
            <a:off x="5972081" y="990600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High-performance discharge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019800" y="374546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High-Z reference discharge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4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t="12079" b="18588"/>
          <a:stretch/>
        </p:blipFill>
        <p:spPr>
          <a:xfrm>
            <a:off x="4831082" y="1209606"/>
            <a:ext cx="4312918" cy="27527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49866"/>
            <a:ext cx="4267199" cy="519853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 smtClean="0"/>
              <a:t>Goals: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Initial assessment of plasma performance with high-Z PFC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Develop expertise in analysis, manufacture, installation with the new material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Design constrained to by a one-for-one replacement of the existing tiles.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Raw material procurement underway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Edge and access-way chamfers introduced to reduce heat-flux peaking.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17992"/>
            <a:ext cx="9144000" cy="100859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3200" i="0" dirty="0" smtClean="0">
                <a:solidFill>
                  <a:srgbClr val="336699"/>
                </a:solidFill>
              </a:rPr>
              <a:t>Single row of TZM molybdenum tiles </a:t>
            </a:r>
            <a:r>
              <a:rPr lang="en-US" sz="3200" dirty="0">
                <a:solidFill>
                  <a:srgbClr val="336699"/>
                </a:solidFill>
              </a:rPr>
              <a:t>w</a:t>
            </a:r>
            <a:r>
              <a:rPr lang="en-US" sz="3200" i="0" dirty="0" smtClean="0">
                <a:solidFill>
                  <a:srgbClr val="336699"/>
                </a:solidFill>
              </a:rPr>
              <a:t>ill be </a:t>
            </a:r>
            <a:r>
              <a:rPr lang="en-US" sz="3200" dirty="0">
                <a:solidFill>
                  <a:srgbClr val="336699"/>
                </a:solidFill>
              </a:rPr>
              <a:t>i</a:t>
            </a:r>
            <a:r>
              <a:rPr lang="en-US" sz="3200" dirty="0" smtClean="0">
                <a:solidFill>
                  <a:srgbClr val="336699"/>
                </a:solidFill>
              </a:rPr>
              <a:t>nstalled for the FY-2017 </a:t>
            </a:r>
            <a:r>
              <a:rPr lang="en-US" sz="3200" dirty="0">
                <a:solidFill>
                  <a:srgbClr val="336699"/>
                </a:solidFill>
              </a:rPr>
              <a:t>r</a:t>
            </a:r>
            <a:r>
              <a:rPr lang="en-US" sz="3200" dirty="0" smtClean="0">
                <a:solidFill>
                  <a:srgbClr val="336699"/>
                </a:solidFill>
              </a:rPr>
              <a:t>un campaign</a:t>
            </a:r>
            <a:endParaRPr lang="en-US" sz="2800" i="0" dirty="0">
              <a:solidFill>
                <a:srgbClr val="3366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19294" r="27152" b="15138"/>
          <a:stretch/>
        </p:blipFill>
        <p:spPr>
          <a:xfrm>
            <a:off x="4185921" y="1076960"/>
            <a:ext cx="2595879" cy="2123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8252" y="3620869"/>
            <a:ext cx="5045748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Seamless integration with existing mounting scheme minimizes installation time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9" name="Straight Arrow Connector 8"/>
          <p:cNvCxnSpPr>
            <a:stCxn id="6" idx="0"/>
          </p:cNvCxnSpPr>
          <p:nvPr/>
        </p:nvCxnSpPr>
        <p:spPr>
          <a:xfrm flipV="1">
            <a:off x="6621126" y="2630269"/>
            <a:ext cx="1058525" cy="99060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t="6286" r="19375" b="13065"/>
          <a:stretch/>
        </p:blipFill>
        <p:spPr>
          <a:xfrm>
            <a:off x="4546049" y="4384039"/>
            <a:ext cx="2235751" cy="2128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4" t="13208" r="16514" b="12169"/>
          <a:stretch/>
        </p:blipFill>
        <p:spPr>
          <a:xfrm>
            <a:off x="6612676" y="4384040"/>
            <a:ext cx="2471673" cy="21285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0" y="4267200"/>
            <a:ext cx="19812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Surface heat flux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7912" y="4267200"/>
            <a:ext cx="19812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Temperature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Suppressed erosion and trapping at target observed in linear plasma device (</a:t>
            </a:r>
            <a:r>
              <a:rPr lang="en-US" sz="3200" spc="-5" dirty="0" smtClean="0"/>
              <a:t>Magnum-PSI)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20" y="1066800"/>
            <a:ext cx="4419600" cy="282714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Mixed-material effect reduces erosion due to </a:t>
            </a:r>
            <a:r>
              <a:rPr lang="en-US" dirty="0" err="1" smtClean="0"/>
              <a:t>LiD</a:t>
            </a:r>
            <a:r>
              <a:rPr lang="en-US" dirty="0" smtClean="0"/>
              <a:t> formation</a:t>
            </a:r>
          </a:p>
          <a:p>
            <a:endParaRPr lang="en-US" dirty="0" smtClean="0"/>
          </a:p>
          <a:p>
            <a:r>
              <a:rPr lang="en-US" dirty="0" smtClean="0"/>
              <a:t>Plasma pre-sheath potential well large enough to retain eroded Li</a:t>
            </a:r>
          </a:p>
          <a:p>
            <a:endParaRPr lang="en-US" dirty="0"/>
          </a:p>
          <a:p>
            <a:r>
              <a:rPr lang="en-US" dirty="0" smtClean="0"/>
              <a:t>Significant implications for evaporative cooling concepts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3954950"/>
            <a:ext cx="214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Li-I emission, t=2.5s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152400" y="4335950"/>
            <a:ext cx="4038600" cy="2217250"/>
            <a:chOff x="5105400" y="4070864"/>
            <a:chExt cx="4038600" cy="2217250"/>
          </a:xfrm>
        </p:grpSpPr>
        <p:grpSp>
          <p:nvGrpSpPr>
            <p:cNvPr id="7" name="Group 6"/>
            <p:cNvGrpSpPr/>
            <p:nvPr/>
          </p:nvGrpSpPr>
          <p:grpSpPr>
            <a:xfrm>
              <a:off x="5105400" y="4070864"/>
              <a:ext cx="4038600" cy="2179546"/>
              <a:chOff x="4811684" y="3703189"/>
              <a:chExt cx="4332316" cy="2471293"/>
            </a:xfrm>
          </p:grpSpPr>
          <p:pic>
            <p:nvPicPr>
              <p:cNvPr id="12" name="Picture 2" descr="C:\Users\mjaworsk\Documents\Experiments\Magnum-PSI\2013-April\Cameras-FridaySave\phantom data\2013-04-12\snapshot irshot8 at 2_5sec Li filter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90" r="10695" b="50000"/>
              <a:stretch/>
            </p:blipFill>
            <p:spPr bwMode="auto">
              <a:xfrm>
                <a:off x="5393634" y="3703189"/>
                <a:ext cx="3674166" cy="1219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3" descr="C:\Users\mjaworsk\Documents\Experiments\Magnum-PSI\2013-April\Cameras-FridaySave\phantom data\2013-04-12\snapshot_halfa_at2_5sec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14" t="50000" r="13072"/>
              <a:stretch/>
            </p:blipFill>
            <p:spPr bwMode="auto">
              <a:xfrm>
                <a:off x="5393634" y="4952206"/>
                <a:ext cx="3674166" cy="1219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4" name="Straight Connector 13"/>
              <p:cNvCxnSpPr/>
              <p:nvPr/>
            </p:nvCxnSpPr>
            <p:spPr>
              <a:xfrm>
                <a:off x="7848600" y="3721484"/>
                <a:ext cx="0" cy="2452998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7836824" y="4545530"/>
                <a:ext cx="1219200" cy="802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Target </a:t>
                </a:r>
              </a:p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T&gt;700C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486400" y="5431186"/>
                <a:ext cx="1205345" cy="663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Neutral D emission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486400" y="3810001"/>
                <a:ext cx="1981201" cy="663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N</a:t>
                </a:r>
                <a:r>
                  <a:rPr lang="en-US" sz="1600" dirty="0" smtClean="0">
                    <a:solidFill>
                      <a:srgbClr val="FFFF00"/>
                    </a:solidFill>
                  </a:rPr>
                  <a:t>eutral Li emission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5393634" y="4943060"/>
                <a:ext cx="3750366" cy="1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ight Arrow 18"/>
              <p:cNvSpPr/>
              <p:nvPr/>
            </p:nvSpPr>
            <p:spPr>
              <a:xfrm>
                <a:off x="4811684" y="4495800"/>
                <a:ext cx="1635529" cy="838200"/>
              </a:xfrm>
              <a:prstGeom prst="rightArrow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solidFill>
                      <a:schemeClr val="tx1"/>
                    </a:solidFill>
                  </a:rPr>
                  <a:t>Plasma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680960" y="4126468"/>
              <a:ext cx="1392006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Li Trapping</a:t>
              </a:r>
              <a:endParaRPr lang="en-US" sz="1600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7848600" y="4495800"/>
              <a:ext cx="457200" cy="31559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8305800" y="5867400"/>
              <a:ext cx="6096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001646" y="5826449"/>
              <a:ext cx="1055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10 mm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89509"/>
            <a:ext cx="3939910" cy="443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ight Arrow 19"/>
          <p:cNvSpPr/>
          <p:nvPr/>
        </p:nvSpPr>
        <p:spPr>
          <a:xfrm rot="1173290">
            <a:off x="4219383" y="1583623"/>
            <a:ext cx="903507" cy="5334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3224385">
            <a:off x="360712" y="3884532"/>
            <a:ext cx="779050" cy="5334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823536" y="1066800"/>
            <a:ext cx="4320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T. Abrams 2014 PhD Princeton U.,</a:t>
            </a:r>
          </a:p>
          <a:p>
            <a:pPr algn="r"/>
            <a:r>
              <a:rPr lang="en-US" dirty="0" smtClean="0">
                <a:solidFill>
                  <a:schemeClr val="tx2"/>
                </a:solidFill>
              </a:rPr>
              <a:t>T. Abrams 2016 </a:t>
            </a:r>
            <a:r>
              <a:rPr lang="en-US" dirty="0" err="1" smtClean="0">
                <a:solidFill>
                  <a:schemeClr val="tx2"/>
                </a:solidFill>
              </a:rPr>
              <a:t>Nucl</a:t>
            </a:r>
            <a:r>
              <a:rPr lang="en-US" dirty="0" smtClean="0">
                <a:solidFill>
                  <a:schemeClr val="tx2"/>
                </a:solidFill>
              </a:rPr>
              <a:t>. Fusion,</a:t>
            </a:r>
          </a:p>
          <a:p>
            <a:pPr algn="r"/>
            <a:r>
              <a:rPr lang="en-US" dirty="0" smtClean="0">
                <a:solidFill>
                  <a:schemeClr val="tx2"/>
                </a:solidFill>
              </a:rPr>
              <a:t>M. Chen 2016 </a:t>
            </a:r>
            <a:r>
              <a:rPr lang="en-US" dirty="0" err="1" smtClean="0">
                <a:solidFill>
                  <a:schemeClr val="tx2"/>
                </a:solidFill>
              </a:rPr>
              <a:t>Nucl</a:t>
            </a:r>
            <a:r>
              <a:rPr lang="en-US" dirty="0" smtClean="0">
                <a:solidFill>
                  <a:schemeClr val="tx2"/>
                </a:solidFill>
              </a:rPr>
              <a:t>. Fusion.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14800" y="624542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Jaworski</a:t>
            </a:r>
            <a:r>
              <a:rPr lang="en-US" dirty="0" smtClean="0">
                <a:solidFill>
                  <a:schemeClr val="tx2"/>
                </a:solidFill>
              </a:rPr>
              <a:t>, 3</a:t>
            </a:r>
            <a:r>
              <a:rPr lang="en-US" baseline="30000" dirty="0" smtClean="0">
                <a:solidFill>
                  <a:schemeClr val="tx2"/>
                </a:solidFill>
              </a:rPr>
              <a:t>rd</a:t>
            </a:r>
            <a:r>
              <a:rPr lang="en-US" dirty="0" smtClean="0">
                <a:solidFill>
                  <a:schemeClr val="tx2"/>
                </a:solidFill>
              </a:rPr>
              <a:t> ISLA, 2013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Pre-filled target concept integrates Li reservoir with high-Z tile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Similar to CPS device but applicable as divertor PFC</a:t>
            </a:r>
          </a:p>
          <a:p>
            <a:endParaRPr lang="en-US" dirty="0" smtClean="0"/>
          </a:p>
          <a:p>
            <a:r>
              <a:rPr lang="en-US" dirty="0" smtClean="0"/>
              <a:t>Utilizes wire-EDM fabrication to obtain complex geometry</a:t>
            </a:r>
          </a:p>
          <a:p>
            <a:endParaRPr lang="en-US" dirty="0" smtClean="0"/>
          </a:p>
          <a:p>
            <a:r>
              <a:rPr lang="en-US" dirty="0" smtClean="0"/>
              <a:t>Emphasizes passive replenishment via capillary action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/>
          <a:stretch/>
        </p:blipFill>
        <p:spPr bwMode="auto">
          <a:xfrm>
            <a:off x="5128353" y="3910013"/>
            <a:ext cx="4015647" cy="259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0" y="6183868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P. </a:t>
            </a:r>
            <a:r>
              <a:rPr lang="en-US" b="1" dirty="0" err="1" smtClean="0">
                <a:solidFill>
                  <a:srgbClr val="FF0000"/>
                </a:solidFill>
              </a:rPr>
              <a:t>Rindt</a:t>
            </a:r>
            <a:r>
              <a:rPr lang="en-US" b="1" dirty="0" smtClean="0">
                <a:solidFill>
                  <a:srgbClr val="FF0000"/>
                </a:solidFill>
              </a:rPr>
              <a:t>, TU/Eindhoven Thesis, </a:t>
            </a:r>
            <a:r>
              <a:rPr lang="en-US" b="1" dirty="0" err="1" smtClean="0">
                <a:solidFill>
                  <a:srgbClr val="FF0000"/>
                </a:solidFill>
              </a:rPr>
              <a:t>Jaworski</a:t>
            </a:r>
            <a:r>
              <a:rPr lang="en-US" b="1" dirty="0" smtClean="0">
                <a:solidFill>
                  <a:srgbClr val="FF0000"/>
                </a:solidFill>
              </a:rPr>
              <a:t> FED submitted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1143000"/>
            <a:ext cx="4162425" cy="286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44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4038600" cy="5410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High-Z divertor tiles + LITER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Pre-filled liquid-metal target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Flowing LM PFC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three-step progression can achieve flowing, liquid metal PFCs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9" t="4823" r="11253" b="27609"/>
          <a:stretch/>
        </p:blipFill>
        <p:spPr>
          <a:xfrm>
            <a:off x="6452680" y="1219200"/>
            <a:ext cx="2615120" cy="1774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5" t="40447" r="42969" b="23682"/>
          <a:stretch/>
        </p:blipFill>
        <p:spPr bwMode="auto">
          <a:xfrm>
            <a:off x="4953000" y="1074833"/>
            <a:ext cx="2514600" cy="167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38" y="3112329"/>
            <a:ext cx="2825562" cy="175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4"/>
          <a:stretch/>
        </p:blipFill>
        <p:spPr bwMode="auto">
          <a:xfrm rot="19577202">
            <a:off x="5082694" y="5456413"/>
            <a:ext cx="1759326" cy="72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9"/>
          <a:stretch/>
        </p:blipFill>
        <p:spPr bwMode="auto">
          <a:xfrm>
            <a:off x="7241432" y="4691231"/>
            <a:ext cx="1790700" cy="193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6248400" y="5638800"/>
            <a:ext cx="1219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52288" y="5971160"/>
            <a:ext cx="1752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60218" y="10300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NSTX-U High-Z Divertor Upgrade 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31636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Conceptual design for pre-filled LM target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95800" y="4964668"/>
            <a:ext cx="335158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Flowing PFC loop integration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39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4572000" cy="54864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High-Z divertor tiles + LITER</a:t>
            </a:r>
            <a:endParaRPr lang="en-US" dirty="0"/>
          </a:p>
          <a:p>
            <a:pPr lvl="1"/>
            <a:r>
              <a:rPr lang="en-US" dirty="0" smtClean="0"/>
              <a:t>Technical goals:</a:t>
            </a:r>
          </a:p>
          <a:p>
            <a:pPr lvl="2"/>
            <a:r>
              <a:rPr lang="en-US" dirty="0" smtClean="0"/>
              <a:t>Establish non-intercalating substrate for evaporated Li</a:t>
            </a:r>
          </a:p>
          <a:p>
            <a:pPr lvl="2"/>
            <a:r>
              <a:rPr lang="en-US" dirty="0" smtClean="0"/>
              <a:t>Provide high-heat flux substrate for Li experiments</a:t>
            </a:r>
          </a:p>
          <a:p>
            <a:pPr lvl="1"/>
            <a:r>
              <a:rPr lang="en-US" dirty="0" smtClean="0"/>
              <a:t>Scientific goals:</a:t>
            </a:r>
          </a:p>
          <a:p>
            <a:pPr lvl="2"/>
            <a:r>
              <a:rPr lang="en-US" dirty="0" smtClean="0"/>
              <a:t>Quantify maintenance of Li on high-temperature substrate and protection of substrate</a:t>
            </a:r>
          </a:p>
          <a:p>
            <a:pPr lvl="2"/>
            <a:r>
              <a:rPr lang="en-US" dirty="0" smtClean="0"/>
              <a:t>Re-examine suppression of erosion in high-flux divertor</a:t>
            </a:r>
          </a:p>
          <a:p>
            <a:pPr lvl="2"/>
            <a:r>
              <a:rPr lang="en-US" dirty="0" smtClean="0"/>
              <a:t>Understand impact and core-edge compatibility of </a:t>
            </a:r>
            <a:r>
              <a:rPr lang="en-US" u="sng" dirty="0" smtClean="0"/>
              <a:t>high-temp. target </a:t>
            </a:r>
            <a:r>
              <a:rPr lang="en-US" dirty="0" smtClean="0"/>
              <a:t>with limited inventory of Li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High-Z divertor tiles + Li evaporated coatings provide divertor analogue of Magnum-PSI experiments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9" t="4823" r="11253" b="27609"/>
          <a:stretch/>
        </p:blipFill>
        <p:spPr>
          <a:xfrm>
            <a:off x="6452680" y="1219200"/>
            <a:ext cx="2615120" cy="1774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5" t="40447" r="42969" b="23682"/>
          <a:stretch/>
        </p:blipFill>
        <p:spPr bwMode="auto">
          <a:xfrm>
            <a:off x="4953000" y="1074833"/>
            <a:ext cx="2514600" cy="167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38" y="3112329"/>
            <a:ext cx="2825562" cy="175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4"/>
          <a:stretch/>
        </p:blipFill>
        <p:spPr bwMode="auto">
          <a:xfrm rot="19577202">
            <a:off x="5082694" y="5456413"/>
            <a:ext cx="1759326" cy="72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9"/>
          <a:stretch/>
        </p:blipFill>
        <p:spPr bwMode="auto">
          <a:xfrm>
            <a:off x="7241432" y="4691231"/>
            <a:ext cx="1790700" cy="193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6248400" y="5638800"/>
            <a:ext cx="1219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52288" y="5971160"/>
            <a:ext cx="1752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60218" y="10300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NSTX-U High-Z Divertor Upgrade 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31636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Conceptual design for pre-filled LM target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95800" y="4964668"/>
            <a:ext cx="335158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Flowing PFC loop integration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800599" y="914400"/>
            <a:ext cx="4343401" cy="20822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799"/>
            <a:ext cx="4495800" cy="5542657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 smtClean="0"/>
              <a:t>Pre-filled liquid-metal target</a:t>
            </a:r>
          </a:p>
          <a:p>
            <a:pPr lvl="1"/>
            <a:r>
              <a:rPr lang="en-US" dirty="0" smtClean="0"/>
              <a:t>Technical goals:</a:t>
            </a:r>
          </a:p>
          <a:p>
            <a:pPr lvl="2"/>
            <a:r>
              <a:rPr lang="en-US" dirty="0" smtClean="0"/>
              <a:t>Achieve introduction of Li in NSTX-U without evaporation</a:t>
            </a:r>
          </a:p>
          <a:p>
            <a:pPr lvl="2"/>
            <a:r>
              <a:rPr lang="en-US" dirty="0" smtClean="0"/>
              <a:t>Realize complex target production as high-heat flux target</a:t>
            </a:r>
          </a:p>
          <a:p>
            <a:pPr lvl="1"/>
            <a:r>
              <a:rPr lang="en-US" dirty="0" smtClean="0"/>
              <a:t>Scientific goals:</a:t>
            </a:r>
          </a:p>
          <a:p>
            <a:pPr lvl="2"/>
            <a:r>
              <a:rPr lang="en-US" dirty="0" smtClean="0"/>
              <a:t>Test models of maintenance of LM wetting and coverage</a:t>
            </a:r>
          </a:p>
          <a:p>
            <a:pPr lvl="2"/>
            <a:r>
              <a:rPr lang="en-US" dirty="0" smtClean="0"/>
              <a:t>Understand limits of LM passive resupply</a:t>
            </a:r>
          </a:p>
          <a:p>
            <a:pPr lvl="2"/>
            <a:r>
              <a:rPr lang="en-US" dirty="0"/>
              <a:t>Understand </a:t>
            </a:r>
            <a:r>
              <a:rPr lang="en-US" dirty="0" smtClean="0"/>
              <a:t>impact and core-edge </a:t>
            </a:r>
            <a:r>
              <a:rPr lang="en-US" dirty="0"/>
              <a:t>compatibility of </a:t>
            </a:r>
            <a:r>
              <a:rPr lang="en-US" u="sng" dirty="0"/>
              <a:t>high-temp. target</a:t>
            </a:r>
            <a:r>
              <a:rPr lang="en-US" dirty="0"/>
              <a:t> with </a:t>
            </a:r>
            <a:r>
              <a:rPr lang="en-US" b="1" dirty="0" smtClean="0"/>
              <a:t>larger</a:t>
            </a:r>
            <a:r>
              <a:rPr lang="en-US" dirty="0" smtClean="0"/>
              <a:t> </a:t>
            </a:r>
            <a:r>
              <a:rPr lang="en-US" dirty="0"/>
              <a:t>inventory of </a:t>
            </a:r>
            <a:r>
              <a:rPr lang="en-US" dirty="0" smtClean="0"/>
              <a:t>Li</a:t>
            </a:r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Pre-filled targets test LM coverage, resupply and impact of significant Li source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9" t="4823" r="11253" b="27609"/>
          <a:stretch/>
        </p:blipFill>
        <p:spPr>
          <a:xfrm>
            <a:off x="6452680" y="1219200"/>
            <a:ext cx="2615120" cy="1774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5" t="40447" r="42969" b="23682"/>
          <a:stretch/>
        </p:blipFill>
        <p:spPr bwMode="auto">
          <a:xfrm>
            <a:off x="4953000" y="1074833"/>
            <a:ext cx="2514600" cy="167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38" y="3112329"/>
            <a:ext cx="2825562" cy="175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4"/>
          <a:stretch/>
        </p:blipFill>
        <p:spPr bwMode="auto">
          <a:xfrm rot="19577202">
            <a:off x="5082694" y="5456413"/>
            <a:ext cx="1759326" cy="72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9"/>
          <a:stretch/>
        </p:blipFill>
        <p:spPr bwMode="auto">
          <a:xfrm>
            <a:off x="7241432" y="4691231"/>
            <a:ext cx="1790700" cy="193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6248400" y="5638800"/>
            <a:ext cx="1219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52288" y="5971160"/>
            <a:ext cx="1752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60218" y="10300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NSTX-U High-Z Divertor Upgrade 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31636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Conceptual design for pre-filled LM target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95800" y="4964668"/>
            <a:ext cx="335158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Flowing PFC loop integration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800599" y="2950473"/>
            <a:ext cx="4343401" cy="20822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2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4419600" cy="54102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Flowing LM PFC</a:t>
            </a:r>
          </a:p>
          <a:p>
            <a:pPr lvl="1"/>
            <a:r>
              <a:rPr lang="en-US" dirty="0" smtClean="0"/>
              <a:t>Technical goals:</a:t>
            </a:r>
          </a:p>
          <a:p>
            <a:pPr lvl="2"/>
            <a:r>
              <a:rPr lang="en-US" dirty="0" smtClean="0"/>
              <a:t>Integrate parallel effort on loop technology with confinement experiment</a:t>
            </a:r>
          </a:p>
          <a:p>
            <a:pPr lvl="2"/>
            <a:r>
              <a:rPr lang="en-US" dirty="0" smtClean="0"/>
              <a:t>Achieve active introduction and extraction from exp.</a:t>
            </a:r>
          </a:p>
          <a:p>
            <a:pPr lvl="1"/>
            <a:r>
              <a:rPr lang="en-US" dirty="0" smtClean="0"/>
              <a:t>Scientific goals:</a:t>
            </a:r>
          </a:p>
          <a:p>
            <a:pPr lvl="2"/>
            <a:r>
              <a:rPr lang="en-US" dirty="0" smtClean="0"/>
              <a:t>Assess material inventory control from LM target</a:t>
            </a:r>
          </a:p>
          <a:p>
            <a:pPr lvl="2"/>
            <a:r>
              <a:rPr lang="en-US" dirty="0" smtClean="0"/>
              <a:t>Understand performance of passive + active replenishment techniques</a:t>
            </a:r>
          </a:p>
          <a:p>
            <a:pPr lvl="2"/>
            <a:r>
              <a:rPr lang="en-US" dirty="0"/>
              <a:t>Understand impact and core-edge compatibility of </a:t>
            </a:r>
            <a:r>
              <a:rPr lang="en-US" u="sng" dirty="0"/>
              <a:t>high-temp. </a:t>
            </a:r>
            <a:r>
              <a:rPr lang="en-US" u="sng" dirty="0" smtClean="0"/>
              <a:t>target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Final integration demonstrates LM introduction/extraction and inventory control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9" t="4823" r="11253" b="27609"/>
          <a:stretch/>
        </p:blipFill>
        <p:spPr>
          <a:xfrm>
            <a:off x="6452680" y="1219200"/>
            <a:ext cx="2615120" cy="1774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5" t="40447" r="42969" b="23682"/>
          <a:stretch/>
        </p:blipFill>
        <p:spPr bwMode="auto">
          <a:xfrm>
            <a:off x="4953000" y="1074833"/>
            <a:ext cx="2514600" cy="167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38" y="3112329"/>
            <a:ext cx="2825562" cy="175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4"/>
          <a:stretch/>
        </p:blipFill>
        <p:spPr bwMode="auto">
          <a:xfrm rot="19577202">
            <a:off x="5082694" y="5456413"/>
            <a:ext cx="1759326" cy="72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9"/>
          <a:stretch/>
        </p:blipFill>
        <p:spPr bwMode="auto">
          <a:xfrm>
            <a:off x="7241432" y="4691231"/>
            <a:ext cx="1790700" cy="193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6248400" y="5638800"/>
            <a:ext cx="1219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52288" y="5971160"/>
            <a:ext cx="1752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60218" y="10300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NSTX-U High-Z Divertor Upgrade 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3163669"/>
            <a:ext cx="257418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Conceptual design for pre-filled LM target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95800" y="4964668"/>
            <a:ext cx="335158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Flowing PFC loop integration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686299" y="4527197"/>
            <a:ext cx="4343401" cy="20822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8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30 at 8.14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71600"/>
            <a:ext cx="6858000" cy="275580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638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Three primary options considered for the NCC implementation: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Metrics under consideration: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=1</a:t>
            </a:r>
          </a:p>
          <a:p>
            <a:pPr lvl="2"/>
            <a:r>
              <a:rPr lang="en-US" dirty="0" smtClean="0"/>
              <a:t>RWM control</a:t>
            </a:r>
          </a:p>
          <a:p>
            <a:pPr lvl="2"/>
            <a:r>
              <a:rPr lang="en-US" dirty="0" smtClean="0"/>
              <a:t>Ability to scan the relative ratio of resonant to non-resonant n=1 contributions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&gt;1</a:t>
            </a:r>
          </a:p>
          <a:p>
            <a:pPr lvl="2"/>
            <a:r>
              <a:rPr lang="en-US" dirty="0" smtClean="0"/>
              <a:t>Variation of available NTV torque profiles.</a:t>
            </a:r>
          </a:p>
          <a:p>
            <a:pPr lvl="2"/>
            <a:r>
              <a:rPr lang="en-US" dirty="0" smtClean="0"/>
              <a:t>NTV normalized to the Chirkov parameter</a:t>
            </a:r>
          </a:p>
          <a:p>
            <a:r>
              <a:rPr lang="en-US" dirty="0" smtClean="0"/>
              <a:t>Conclusion: 2x12 is best, 2x6-Odd is a good step in a staged implementation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Non-Axisymmetric Control Coils (NCC) will</a:t>
            </a:r>
            <a:br>
              <a:rPr lang="en-US" sz="3200" dirty="0" smtClean="0"/>
            </a:br>
            <a:r>
              <a:rPr lang="en-US" sz="3200" dirty="0" smtClean="0"/>
              <a:t>dramatically </a:t>
            </a:r>
            <a:r>
              <a:rPr lang="en-US" sz="3200" dirty="0"/>
              <a:t>i</a:t>
            </a:r>
            <a:r>
              <a:rPr lang="en-US" sz="3200" dirty="0" smtClean="0"/>
              <a:t>mprove NSTX-U 3D </a:t>
            </a:r>
            <a:r>
              <a:rPr lang="en-US" sz="3200" dirty="0"/>
              <a:t>p</a:t>
            </a:r>
            <a:r>
              <a:rPr lang="en-US" sz="3200" dirty="0" smtClean="0"/>
              <a:t>hysics </a:t>
            </a:r>
            <a:r>
              <a:rPr lang="en-US" sz="3200" dirty="0"/>
              <a:t>c</a:t>
            </a:r>
            <a:r>
              <a:rPr lang="en-US" sz="3200" dirty="0" smtClean="0"/>
              <a:t>apabilities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687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 smtClean="0"/>
          </a:p>
          <a:p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</a:rPr>
              <a:t>Why study spherical tori / tokamaks?</a:t>
            </a:r>
          </a:p>
          <a:p>
            <a:endParaRPr lang="en-US" sz="4000" dirty="0" smtClean="0"/>
          </a:p>
          <a:p>
            <a:r>
              <a:rPr lang="en-US" sz="4000" dirty="0" smtClean="0"/>
              <a:t>Mission and status of NSTX-U</a:t>
            </a:r>
          </a:p>
          <a:p>
            <a:endParaRPr lang="en-US" sz="4000" dirty="0"/>
          </a:p>
          <a:p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</a:rPr>
              <a:t>Results, opportunities, challenges </a:t>
            </a:r>
            <a:endParaRPr lang="en-US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4738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4-22 at 6.07.23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54896"/>
            <a:ext cx="1904999" cy="1583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NCC physics design completed: Optimization for </a:t>
            </a:r>
            <a:br>
              <a:rPr lang="en-US" sz="2800" dirty="0" smtClean="0"/>
            </a:br>
            <a:r>
              <a:rPr lang="en-US" sz="2800" dirty="0" smtClean="0"/>
              <a:t>NTV braking performed with IPEC coupling matrix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012116"/>
            <a:ext cx="88392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NCC and </a:t>
            </a:r>
            <a:r>
              <a:rPr lang="en-US" sz="2000" dirty="0" err="1" smtClean="0"/>
              <a:t>midplane</a:t>
            </a:r>
            <a:r>
              <a:rPr lang="en-US" sz="2000" dirty="0" smtClean="0"/>
              <a:t> coils can be combined to remove the dominant resonant modes up to the second, giving the optimized NTV for core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NCC 2x12 provides n=1,2,3,4,6 optimized NTV, and 2x6 provides n=1,2,6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Optimized NTV can be used to control local torque with minimized resonance </a:t>
            </a:r>
            <a:endParaRPr lang="en-US" dirty="0" smtClean="0"/>
          </a:p>
        </p:txBody>
      </p:sp>
      <p:pic>
        <p:nvPicPr>
          <p:cNvPr id="6" name="Picture 5" descr="NCC_O84_ntv_ovlopt_n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86000"/>
            <a:ext cx="6400800" cy="421457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>
            <a:off x="5181600" y="3505200"/>
            <a:ext cx="21336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43600" y="3166646"/>
            <a:ext cx="1224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Higher n’s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74287" y="2532486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rgbClr val="000000"/>
                </a:solidFill>
              </a:rPr>
              <a:t>*Ratio of coil currents (phasing)</a:t>
            </a:r>
          </a:p>
          <a:p>
            <a:r>
              <a:rPr lang="en-US" sz="1600" b="0" i="0" dirty="0" smtClean="0">
                <a:solidFill>
                  <a:srgbClr val="000000"/>
                </a:solidFill>
              </a:rPr>
              <a:t>*</a:t>
            </a:r>
            <a:r>
              <a:rPr lang="en-US" sz="1600" b="0" i="0" dirty="0" err="1" smtClean="0">
                <a:solidFill>
                  <a:srgbClr val="000000"/>
                </a:solidFill>
              </a:rPr>
              <a:t>T</a:t>
            </a:r>
            <a:r>
              <a:rPr lang="en-US" sz="1600" b="0" i="0" baseline="-25000" dirty="0" err="1" smtClean="0">
                <a:solidFill>
                  <a:srgbClr val="000000"/>
                </a:solidFill>
              </a:rPr>
              <a:t>max</a:t>
            </a:r>
            <a:r>
              <a:rPr lang="en-US" sz="1600" b="0" i="0" dirty="0" smtClean="0">
                <a:solidFill>
                  <a:srgbClr val="000000"/>
                </a:solidFill>
              </a:rPr>
              <a:t> is based on max. 3kAt</a:t>
            </a:r>
            <a:endParaRPr lang="en-US" sz="1600" b="0" i="0" dirty="0">
              <a:solidFill>
                <a:srgbClr val="00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5791200" y="2743200"/>
            <a:ext cx="2286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" name="Picture 6" descr="Screen Shot 2015-04-22 at 6.09.51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95800"/>
            <a:ext cx="1712783" cy="167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2362200"/>
            <a:ext cx="489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</a:rPr>
              <a:t>n</a:t>
            </a:r>
            <a:r>
              <a:rPr lang="en-US" sz="1400" b="0" i="0" dirty="0" smtClean="0">
                <a:solidFill>
                  <a:srgbClr val="000000"/>
                </a:solidFill>
              </a:rPr>
              <a:t>=1</a:t>
            </a:r>
            <a:endParaRPr lang="en-US" sz="1400" b="0" i="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4340423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</a:rPr>
              <a:t>n</a:t>
            </a:r>
            <a:r>
              <a:rPr lang="en-US" sz="1400" b="0" i="0" dirty="0" smtClean="0">
                <a:solidFill>
                  <a:srgbClr val="000000"/>
                </a:solidFill>
              </a:rPr>
              <a:t>=6</a:t>
            </a:r>
            <a:endParaRPr lang="en-US" sz="1400" b="0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97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Study of RMP characteristics with NCC extended with TRIP3D (T. Evans) – 2x12 NCC (and 2x7) favorable for RMP 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012116"/>
            <a:ext cx="88392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Vacuum Island Overlap Width (VIOW) analysis shows full NCC 1kAt can produce sufficient VIOW in a wide range of q</a:t>
            </a:r>
            <a:r>
              <a:rPr lang="en-US" sz="2000" baseline="-25000" dirty="0" smtClean="0"/>
              <a:t>95</a:t>
            </a:r>
            <a:r>
              <a:rPr lang="en-US" sz="2000" dirty="0" smtClean="0"/>
              <a:t>, but partial NCC needs more currents with low q</a:t>
            </a:r>
            <a:r>
              <a:rPr lang="en-US" sz="2000" baseline="-25000" dirty="0" smtClean="0"/>
              <a:t>95</a:t>
            </a:r>
            <a:r>
              <a:rPr lang="en-US" sz="2000" dirty="0" smtClean="0"/>
              <a:t> targets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Also shows 2x7, with “one” more additional array upon partial NCC can provide the greater VIOW by </a:t>
            </a:r>
            <a:r>
              <a:rPr lang="en-US" sz="1800" dirty="0" err="1" smtClean="0"/>
              <a:t>toroidal</a:t>
            </a:r>
            <a:r>
              <a:rPr lang="en-US" sz="1800" dirty="0" smtClean="0"/>
              <a:t> coupling (n=2,4,9)</a:t>
            </a:r>
            <a:endParaRPr lang="en-US" dirty="0" smtClean="0"/>
          </a:p>
        </p:txBody>
      </p:sp>
      <p:pic>
        <p:nvPicPr>
          <p:cNvPr id="3" name="Picture 2" descr="Screen Shot 2015-04-22 at 5.42.3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781300"/>
            <a:ext cx="4850815" cy="3505200"/>
          </a:xfrm>
          <a:prstGeom prst="rect">
            <a:avLst/>
          </a:prstGeom>
        </p:spPr>
      </p:pic>
      <p:pic>
        <p:nvPicPr>
          <p:cNvPr id="7" name="Picture 6" descr="Screen Shot 2015-04-22 at 5.38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590800"/>
            <a:ext cx="3462251" cy="3886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6629400" y="2286000"/>
            <a:ext cx="533400" cy="6858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66234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3581400" cy="5410200"/>
          </a:xfrm>
        </p:spPr>
        <p:txBody>
          <a:bodyPr>
            <a:normAutofit fontScale="70000" lnSpcReduction="20000"/>
          </a:bodyPr>
          <a:lstStyle/>
          <a:p>
            <a:pPr marL="182880" indent="-182880">
              <a:spcAft>
                <a:spcPts val="1200"/>
              </a:spcAft>
            </a:pPr>
            <a:r>
              <a:rPr lang="en-US" dirty="0" smtClean="0">
                <a:solidFill>
                  <a:srgbClr val="000000"/>
                </a:solidFill>
              </a:rPr>
              <a:t>Considering a mineral insulated conductor</a:t>
            </a:r>
          </a:p>
          <a:p>
            <a:pPr marL="182880" indent="-182880">
              <a:spcAft>
                <a:spcPts val="1200"/>
              </a:spcAft>
            </a:pPr>
            <a:r>
              <a:rPr lang="en-US" dirty="0" smtClean="0">
                <a:solidFill>
                  <a:srgbClr val="000000"/>
                </a:solidFill>
              </a:rPr>
              <a:t>Order of 20’ </a:t>
            </a:r>
            <a:r>
              <a:rPr lang="en-US" dirty="0">
                <a:solidFill>
                  <a:srgbClr val="000000"/>
                </a:solidFill>
              </a:rPr>
              <a:t>test sample is placed: </a:t>
            </a:r>
            <a:endParaRPr lang="en-US" dirty="0" smtClean="0">
              <a:solidFill>
                <a:srgbClr val="000000"/>
              </a:solidFill>
            </a:endParaRPr>
          </a:p>
          <a:p>
            <a:pPr marL="411480" lvl="1" indent="-182880">
              <a:spcAft>
                <a:spcPts val="1200"/>
              </a:spcAft>
            </a:pPr>
            <a:r>
              <a:rPr lang="en-US" dirty="0" smtClean="0"/>
              <a:t>Both solid and hollow center conductors</a:t>
            </a:r>
          </a:p>
          <a:p>
            <a:pPr marL="182880" indent="-182880">
              <a:spcAft>
                <a:spcPts val="1200"/>
              </a:spcAft>
            </a:pPr>
            <a:r>
              <a:rPr lang="en-US" dirty="0" smtClean="0">
                <a:solidFill>
                  <a:srgbClr val="000000"/>
                </a:solidFill>
              </a:rPr>
              <a:t>Goal is to assess</a:t>
            </a:r>
          </a:p>
          <a:p>
            <a:pPr marL="411480" lvl="1" indent="-182880">
              <a:spcAft>
                <a:spcPts val="1200"/>
              </a:spcAft>
            </a:pPr>
            <a:r>
              <a:rPr lang="en-US" dirty="0" smtClean="0"/>
              <a:t>Manufacturability/formability,</a:t>
            </a:r>
          </a:p>
          <a:p>
            <a:pPr marL="411480" lvl="1" indent="-182880">
              <a:spcAft>
                <a:spcPts val="1200"/>
              </a:spcAft>
            </a:pPr>
            <a:r>
              <a:rPr lang="en-US" dirty="0" smtClean="0"/>
              <a:t>electrical characteristics, including end-sealing methods,</a:t>
            </a:r>
          </a:p>
          <a:p>
            <a:pPr marL="411480" lvl="1" indent="-182880">
              <a:spcAft>
                <a:spcPts val="1200"/>
              </a:spcAft>
            </a:pPr>
            <a:r>
              <a:rPr lang="en-US" dirty="0" smtClean="0"/>
              <a:t>fabrication </a:t>
            </a:r>
            <a:r>
              <a:rPr lang="en-US" dirty="0"/>
              <a:t>lead time and cost. </a:t>
            </a:r>
          </a:p>
          <a:p>
            <a:pPr marL="182880" indent="-182880">
              <a:spcAft>
                <a:spcPts val="1200"/>
              </a:spcAft>
            </a:pPr>
            <a:r>
              <a:rPr lang="en-US" dirty="0" smtClean="0">
                <a:solidFill>
                  <a:srgbClr val="000000"/>
                </a:solidFill>
              </a:rPr>
              <a:t>Hollow conductor will allow He cooling, but analysis indicates thermal ratcheting with solid conductor is likely manageable.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NCC is Undergoing Conceptual Design in Parallel with the Cryopump</a:t>
            </a:r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3657600" y="1143000"/>
            <a:ext cx="3333545" cy="2210418"/>
            <a:chOff x="457200" y="1291173"/>
            <a:chExt cx="3333545" cy="22104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5" t="8056" r="15871" b="7083"/>
            <a:stretch/>
          </p:blipFill>
          <p:spPr>
            <a:xfrm>
              <a:off x="1457325" y="1291173"/>
              <a:ext cx="2333420" cy="221041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57200" y="1464734"/>
              <a:ext cx="826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i="0" dirty="0" smtClean="0">
                  <a:solidFill>
                    <a:srgbClr val="FF0000"/>
                  </a:solidFill>
                </a:rPr>
                <a:t>2 x 12</a:t>
              </a:r>
              <a:endParaRPr lang="en-US" sz="1800" i="0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>
              <a:off x="931333" y="1820333"/>
              <a:ext cx="897467" cy="20320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939799" y="1837266"/>
              <a:ext cx="889001" cy="98213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t="28246" r="26048" b="28084"/>
          <a:stretch/>
        </p:blipFill>
        <p:spPr>
          <a:xfrm>
            <a:off x="6995659" y="1828800"/>
            <a:ext cx="2148341" cy="12419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01072" y="1641545"/>
            <a:ext cx="316467" cy="226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557640" y="2049621"/>
            <a:ext cx="306050" cy="226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Tile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561331" y="2649905"/>
            <a:ext cx="249234" cy="226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86200" y="36576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Assumptions In Solid Conductor Calculation</a:t>
            </a:r>
          </a:p>
          <a:p>
            <a:pPr algn="ctr"/>
            <a:r>
              <a:rPr lang="en-US" dirty="0"/>
              <a:t>3</a:t>
            </a:r>
            <a:r>
              <a:rPr lang="en-US" dirty="0" smtClean="0"/>
              <a:t> kA </a:t>
            </a:r>
            <a:r>
              <a:rPr lang="en-US" dirty="0"/>
              <a:t> </a:t>
            </a:r>
            <a:r>
              <a:rPr lang="en-US" dirty="0" smtClean="0"/>
              <a:t>5s pulse 1200 </a:t>
            </a:r>
            <a:r>
              <a:rPr lang="en-US" dirty="0"/>
              <a:t>s </a:t>
            </a:r>
            <a:r>
              <a:rPr lang="en-US" dirty="0" smtClean="0"/>
              <a:t>repetition prate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6315" r="27941" b="22615"/>
          <a:stretch/>
        </p:blipFill>
        <p:spPr>
          <a:xfrm>
            <a:off x="4876800" y="4495800"/>
            <a:ext cx="2768600" cy="15367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53000" y="6019800"/>
            <a:ext cx="24582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max</a:t>
            </a:r>
            <a:r>
              <a:rPr lang="en-US" dirty="0" smtClean="0"/>
              <a:t>=142 C after 8 hours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2" idx="2"/>
          </p:cNvCxnSpPr>
          <p:nvPr/>
        </p:nvCxnSpPr>
        <p:spPr>
          <a:xfrm flipV="1">
            <a:off x="6261100" y="5105400"/>
            <a:ext cx="749300" cy="927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4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400" dirty="0" smtClean="0"/>
              <a:t>TRANSP modelling:  ECH is game-changer </a:t>
            </a:r>
            <a:r>
              <a:rPr lang="en-US" sz="2400" dirty="0"/>
              <a:t>for non-inductive </a:t>
            </a:r>
            <a:r>
              <a:rPr lang="en-US" sz="2400" dirty="0" smtClean="0"/>
              <a:t>ramp-up </a:t>
            </a:r>
            <a:r>
              <a:rPr lang="en-US" sz="2800" kern="0" dirty="0" smtClean="0"/>
              <a:t/>
            </a:r>
            <a:br>
              <a:rPr lang="en-US" sz="2800" kern="0" dirty="0" smtClean="0"/>
            </a:br>
            <a:r>
              <a:rPr lang="en-US" sz="2800" kern="0" dirty="0">
                <a:solidFill>
                  <a:srgbClr val="C00000"/>
                </a:solidFill>
              </a:rPr>
              <a:t>H</a:t>
            </a:r>
            <a:r>
              <a:rPr lang="en-US" sz="2800" kern="0" dirty="0" smtClean="0">
                <a:solidFill>
                  <a:srgbClr val="C00000"/>
                </a:solidFill>
              </a:rPr>
              <a:t>eats </a:t>
            </a:r>
            <a:r>
              <a:rPr lang="en-US" sz="2800" kern="0" dirty="0">
                <a:solidFill>
                  <a:srgbClr val="C00000"/>
                </a:solidFill>
              </a:rPr>
              <a:t>low temperature plasma to </a:t>
            </a:r>
            <a:r>
              <a:rPr lang="en-US" sz="2800" kern="0" dirty="0" smtClean="0">
                <a:solidFill>
                  <a:srgbClr val="C00000"/>
                </a:solidFill>
              </a:rPr>
              <a:t>1-1.5keV </a:t>
            </a:r>
            <a:r>
              <a:rPr lang="en-US" sz="2800" kern="0" dirty="0">
                <a:solidFill>
                  <a:srgbClr val="C00000"/>
                </a:solidFill>
              </a:rPr>
              <a:t>in </a:t>
            </a:r>
            <a:r>
              <a:rPr lang="en-US" sz="2800" kern="0" dirty="0" smtClean="0">
                <a:solidFill>
                  <a:srgbClr val="C00000"/>
                </a:solidFill>
              </a:rPr>
              <a:t>~30ms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066800"/>
            <a:ext cx="7359549" cy="481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5867400"/>
            <a:ext cx="91440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57143" indent="0">
              <a:buNone/>
            </a:pPr>
            <a:r>
              <a:rPr lang="en-US" b="0" i="0" kern="0" dirty="0" smtClean="0"/>
              <a:t>ECH accessibility limited to low density, but compatible with CHI</a:t>
            </a:r>
            <a:endParaRPr lang="en-US" b="0" i="0" kern="0" dirty="0"/>
          </a:p>
        </p:txBody>
      </p:sp>
    </p:spTree>
    <p:extLst>
      <p:ext uri="{BB962C8B-B14F-4D97-AF65-F5344CB8AC3E}">
        <p14:creationId xmlns:p14="http://schemas.microsoft.com/office/powerpoint/2010/main" val="270666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EC + FWCD synergistic for lowest FW phasing </a:t>
            </a:r>
            <a:r>
              <a:rPr lang="en-US" sz="2800" dirty="0" err="1" smtClean="0"/>
              <a:t>k</a:t>
            </a:r>
            <a:r>
              <a:rPr lang="en-US" sz="2800" baseline="-25000" dirty="0" err="1" smtClean="0">
                <a:latin typeface="Symbol" panose="05050102010706020507" pitchFamily="18" charset="2"/>
              </a:rPr>
              <a:t>f</a:t>
            </a:r>
            <a:r>
              <a:rPr lang="en-US" sz="2800" dirty="0" smtClean="0"/>
              <a:t>=3m</a:t>
            </a:r>
            <a:r>
              <a:rPr lang="en-US" sz="2800" baseline="30000" dirty="0" smtClean="0"/>
              <a:t>-1</a:t>
            </a:r>
            <a:br>
              <a:rPr lang="en-US" sz="2800" baseline="30000" dirty="0" smtClean="0"/>
            </a:br>
            <a:r>
              <a:rPr lang="en-US" sz="2800" dirty="0">
                <a:solidFill>
                  <a:srgbClr val="C00000"/>
                </a:solidFill>
              </a:rPr>
              <a:t>Half power needed to drive 400kA compared to </a:t>
            </a:r>
            <a:r>
              <a:rPr lang="en-US" sz="2800" dirty="0" smtClean="0">
                <a:solidFill>
                  <a:srgbClr val="C00000"/>
                </a:solidFill>
              </a:rPr>
              <a:t>no EC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ECH enables sustained 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 conditions for higher FW </a:t>
            </a:r>
            <a:r>
              <a:rPr lang="en-US" sz="2400" dirty="0" err="1" smtClean="0"/>
              <a:t>k</a:t>
            </a:r>
            <a:r>
              <a:rPr lang="en-US" sz="2400" baseline="-25000" dirty="0" err="1" smtClean="0">
                <a:latin typeface="Symbol" panose="05050102010706020507" pitchFamily="18" charset="2"/>
              </a:rPr>
              <a:t>f</a:t>
            </a:r>
            <a:endParaRPr lang="en-US" sz="2400" baseline="-25000" dirty="0" smtClean="0">
              <a:latin typeface="Symbol" panose="05050102010706020507" pitchFamily="18" charset="2"/>
            </a:endParaRPr>
          </a:p>
          <a:p>
            <a:r>
              <a:rPr lang="en-US" sz="2400" dirty="0" smtClean="0">
                <a:latin typeface="+mn-lt"/>
              </a:rPr>
              <a:t>Need to optimize FW phasing during shot to sustain H&amp;CD</a:t>
            </a:r>
          </a:p>
          <a:p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37" y="1905000"/>
            <a:ext cx="7244863" cy="463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3986" y="1856232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(heating phasing)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19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7467600" cy="3810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Coupling CHI to NB overdrive will be aided by electron heating 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28 GHz Gyrotron System </a:t>
            </a:r>
            <a:r>
              <a:rPr lang="en-US" sz="3200" smtClean="0"/>
              <a:t>Will Facilitate</a:t>
            </a:r>
            <a:br>
              <a:rPr lang="en-US" sz="3200" smtClean="0"/>
            </a:br>
            <a:r>
              <a:rPr lang="en-US" sz="3200" smtClean="0"/>
              <a:t>Non-Inductive </a:t>
            </a:r>
            <a:r>
              <a:rPr lang="en-US" sz="3200" dirty="0" smtClean="0"/>
              <a:t>Startup Research</a:t>
            </a:r>
            <a:endParaRPr lang="en-US" sz="3200" dirty="0"/>
          </a:p>
        </p:txBody>
      </p:sp>
      <p:pic>
        <p:nvPicPr>
          <p:cNvPr id="4" name="Picture 5" descr="Screen Shot 2014-11-29 at 9.09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706" y="990600"/>
            <a:ext cx="1708094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9136"/>
            <a:ext cx="4441952" cy="3255264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0" y="4876800"/>
            <a:ext cx="73914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TSC simulations indicate 0.6MW of absorbed ECH power could increase T</a:t>
            </a:r>
            <a:r>
              <a:rPr lang="en-US" sz="2000" baseline="-25000" dirty="0"/>
              <a:t>e</a:t>
            </a:r>
            <a:r>
              <a:rPr lang="en-US" sz="2000" dirty="0"/>
              <a:t>  to ~400eV in 20ms </a:t>
            </a:r>
            <a:endParaRPr lang="en-US" sz="2000" dirty="0" smtClean="0"/>
          </a:p>
          <a:p>
            <a:r>
              <a:rPr lang="en-US" sz="2000" dirty="0" smtClean="0"/>
              <a:t>28 GHz, 2 MW tubes developed by Tsukuba University planned to provide this power.</a:t>
            </a:r>
          </a:p>
          <a:p>
            <a:r>
              <a:rPr lang="en-US" sz="2000" dirty="0" smtClean="0"/>
              <a:t>Have found location for gyrotron, appropriate commercial waveguide manufacturer.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473199"/>
            <a:ext cx="2438400" cy="320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7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b="1" i="1" dirty="0" smtClean="0"/>
              <a:t>NSTX-U = National Spherical Torus </a:t>
            </a:r>
            <a:r>
              <a:rPr lang="en-US" sz="2800" b="1" i="1" dirty="0" err="1" smtClean="0"/>
              <a:t>eXperiment</a:t>
            </a:r>
            <a:r>
              <a:rPr lang="en-US" sz="2800" b="1" i="1" dirty="0" smtClean="0"/>
              <a:t> - Upgrade</a:t>
            </a:r>
            <a:br>
              <a:rPr lang="en-US" sz="2800" b="1" i="1" dirty="0" smtClean="0"/>
            </a:br>
            <a:r>
              <a:rPr lang="en-US" b="1" dirty="0" smtClean="0"/>
              <a:t>Mission Elements:</a:t>
            </a:r>
            <a:endParaRPr lang="en-US" b="1" i="1" dirty="0" smtClean="0"/>
          </a:p>
        </p:txBody>
      </p:sp>
      <p:pic>
        <p:nvPicPr>
          <p:cNvPr id="13320" name="Picture 24" descr="com_Machinecutawa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6079" y="1066800"/>
            <a:ext cx="16764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Text Box 12"/>
          <p:cNvSpPr txBox="1">
            <a:spLocks noChangeArrowheads="1"/>
          </p:cNvSpPr>
          <p:nvPr/>
        </p:nvSpPr>
        <p:spPr bwMode="auto">
          <a:xfrm>
            <a:off x="7442971" y="1072225"/>
            <a:ext cx="710429" cy="323159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ITER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76200" y="1143000"/>
            <a:ext cx="5715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169843" indent="-169843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</a:rPr>
              <a:t>Explore </a:t>
            </a:r>
            <a:r>
              <a:rPr lang="en-US" sz="2400" i="0" kern="0" dirty="0">
                <a:solidFill>
                  <a:schemeClr val="tx1"/>
                </a:solidFill>
              </a:rPr>
              <a:t>unique ST parameter regimes to advance predictive capability - for ITER and beyond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 smtClean="0">
              <a:solidFill>
                <a:schemeClr val="tx1"/>
              </a:solidFill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</a:rPr>
              <a:t>Develop </a:t>
            </a:r>
            <a:r>
              <a:rPr lang="en-US" sz="2400" i="0" kern="0" dirty="0">
                <a:solidFill>
                  <a:schemeClr val="tx1"/>
                </a:solidFill>
              </a:rPr>
              <a:t>solutions for the plasma-material interface </a:t>
            </a:r>
            <a:r>
              <a:rPr lang="en-US" sz="2400" i="0" kern="0" dirty="0" smtClean="0">
                <a:solidFill>
                  <a:schemeClr val="tx1"/>
                </a:solidFill>
              </a:rPr>
              <a:t>(PMI) challenge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 smtClean="0">
              <a:solidFill>
                <a:schemeClr val="tx1"/>
              </a:solidFill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</a:rPr>
              <a:t>Advance </a:t>
            </a:r>
            <a:r>
              <a:rPr lang="en-US" sz="2400" i="0" kern="0" dirty="0">
                <a:solidFill>
                  <a:schemeClr val="tx1"/>
                </a:solidFill>
              </a:rPr>
              <a:t>ST as candidate for Fusion Nuclear Science Facility (FNSF)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Develop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ST as fusion energy system</a:t>
            </a:r>
            <a:endParaRPr lang="en-US" sz="2000" b="0" i="0" kern="0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pic>
        <p:nvPicPr>
          <p:cNvPr id="133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263" y="2877240"/>
            <a:ext cx="1530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472421" y="3867841"/>
            <a:ext cx="2071379" cy="32315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>
                <a:latin typeface="Arial Narrow" panose="020B0606020202030204" pitchFamily="34" charset="0"/>
              </a:rPr>
              <a:t>Liquid metals / </a:t>
            </a:r>
            <a:r>
              <a:rPr lang="en-US" sz="1800" dirty="0" smtClean="0">
                <a:latin typeface="Arial Narrow" panose="020B0606020202030204" pitchFamily="34" charset="0"/>
              </a:rPr>
              <a:t>Lithium</a:t>
            </a:r>
            <a:endParaRPr lang="en-US" sz="1800" dirty="0">
              <a:latin typeface="Arial Narrow" panose="020B0606020202030204" pitchFamily="34" charset="0"/>
            </a:endParaRPr>
          </a:p>
        </p:txBody>
      </p:sp>
      <p:sp>
        <p:nvSpPr>
          <p:cNvPr id="13325" name="Text Box 12"/>
          <p:cNvSpPr txBox="1">
            <a:spLocks noChangeArrowheads="1"/>
          </p:cNvSpPr>
          <p:nvPr/>
        </p:nvSpPr>
        <p:spPr bwMode="auto">
          <a:xfrm>
            <a:off x="7510464" y="3867841"/>
            <a:ext cx="1556814" cy="32315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“Snowflake”</a:t>
            </a:r>
          </a:p>
        </p:txBody>
      </p:sp>
      <p:pic>
        <p:nvPicPr>
          <p:cNvPr id="133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9213" y="2877240"/>
            <a:ext cx="1274762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5867400" y="4343400"/>
            <a:ext cx="3076575" cy="2133600"/>
            <a:chOff x="5867400" y="4343400"/>
            <a:chExt cx="3076575" cy="2133600"/>
          </a:xfrm>
        </p:grpSpPr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7543800" y="4495800"/>
              <a:ext cx="1371600" cy="553998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dirty="0" smtClean="0"/>
                <a:t>ST-FNSF / Pilot-Plant</a:t>
              </a:r>
              <a:endParaRPr lang="en-US" sz="1800" dirty="0"/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4343400"/>
              <a:ext cx="1502679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16" t="19942" r="39637" b="19400"/>
            <a:stretch/>
          </p:blipFill>
          <p:spPr bwMode="auto">
            <a:xfrm>
              <a:off x="7568431" y="5169158"/>
              <a:ext cx="1375544" cy="1307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466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8082"/>
            <a:ext cx="9144000" cy="948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>
              <a:lnSpc>
                <a:spcPts val="3670"/>
              </a:lnSpc>
            </a:pPr>
            <a:r>
              <a:rPr sz="3200" b="1" spc="-5" dirty="0">
                <a:latin typeface="Arial"/>
                <a:cs typeface="Arial"/>
              </a:rPr>
              <a:t>NSTX-U will </a:t>
            </a:r>
            <a:r>
              <a:rPr sz="3200" b="1" spc="-10" dirty="0">
                <a:latin typeface="Arial"/>
                <a:cs typeface="Arial"/>
              </a:rPr>
              <a:t>access </a:t>
            </a:r>
            <a:r>
              <a:rPr sz="3200" b="1" spc="-5" dirty="0">
                <a:latin typeface="Arial"/>
                <a:cs typeface="Arial"/>
              </a:rPr>
              <a:t>new </a:t>
            </a:r>
            <a:r>
              <a:rPr sz="3200" b="1" spc="-5" dirty="0" smtClean="0">
                <a:latin typeface="Arial"/>
                <a:cs typeface="Arial"/>
              </a:rPr>
              <a:t>physics</a:t>
            </a:r>
            <a:r>
              <a:rPr lang="en-US" sz="3200" b="1" spc="-5" dirty="0" smtClean="0">
                <a:latin typeface="Arial"/>
                <a:cs typeface="Arial"/>
              </a:rPr>
              <a:t/>
            </a:r>
            <a:br>
              <a:rPr lang="en-US" sz="3200" b="1" spc="-5" dirty="0" smtClean="0">
                <a:latin typeface="Arial"/>
                <a:cs typeface="Arial"/>
              </a:rPr>
            </a:br>
            <a:r>
              <a:rPr sz="3200" b="1" spc="-5" dirty="0" smtClean="0">
                <a:latin typeface="Arial"/>
                <a:cs typeface="Arial"/>
              </a:rPr>
              <a:t>with </a:t>
            </a:r>
            <a:r>
              <a:rPr sz="3200" b="1" spc="-5" dirty="0">
                <a:latin typeface="Arial"/>
                <a:cs typeface="Arial"/>
              </a:rPr>
              <a:t>2 major new</a:t>
            </a:r>
            <a:r>
              <a:rPr sz="3200" b="1" spc="-8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tools: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7714" y="5312664"/>
            <a:ext cx="4283710" cy="1105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870"/>
              </a:lnSpc>
            </a:pPr>
            <a:r>
              <a:rPr sz="2400" b="1" u="heavy" spc="-5" dirty="0">
                <a:latin typeface="Arial Narrow"/>
                <a:cs typeface="Arial Narrow"/>
              </a:rPr>
              <a:t>Higher </a:t>
            </a:r>
            <a:r>
              <a:rPr sz="2400" b="1" u="heavy" spc="-110" dirty="0">
                <a:latin typeface="Arial Narrow"/>
                <a:cs typeface="Arial Narrow"/>
              </a:rPr>
              <a:t>T, </a:t>
            </a:r>
            <a:r>
              <a:rPr sz="2400" b="1" u="heavy" spc="-5" dirty="0">
                <a:latin typeface="Arial Narrow"/>
                <a:cs typeface="Arial Narrow"/>
              </a:rPr>
              <a:t>low collisionality at high</a:t>
            </a:r>
            <a:r>
              <a:rPr sz="2400" b="1" u="heavy" spc="140" dirty="0">
                <a:latin typeface="Arial Narrow"/>
                <a:cs typeface="Arial Narrow"/>
              </a:rPr>
              <a:t> </a:t>
            </a:r>
            <a:r>
              <a:rPr sz="2400" b="1" u="heavy" spc="-5" dirty="0">
                <a:latin typeface="Symbol"/>
                <a:cs typeface="Symbol"/>
              </a:rPr>
              <a:t></a:t>
            </a:r>
            <a:endParaRPr sz="2400" dirty="0">
              <a:latin typeface="Symbol"/>
              <a:cs typeface="Symbol"/>
            </a:endParaRPr>
          </a:p>
          <a:p>
            <a:pPr marL="329565" marR="320675" algn="ctr">
              <a:lnSpc>
                <a:spcPts val="2900"/>
              </a:lnSpc>
              <a:spcBef>
                <a:spcPts val="70"/>
              </a:spcBef>
            </a:pPr>
            <a:r>
              <a:rPr sz="2400" spc="-5" dirty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Unique regime, study new  transport and stability</a:t>
            </a:r>
            <a:r>
              <a:rPr sz="2400" b="1" spc="-2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physics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81302" y="5320283"/>
            <a:ext cx="4477385" cy="978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30"/>
              </a:lnSpc>
            </a:pPr>
            <a:r>
              <a:rPr sz="2400" b="1" u="heavy" spc="-5" dirty="0">
                <a:latin typeface="Arial Narrow"/>
                <a:cs typeface="Arial Narrow"/>
              </a:rPr>
              <a:t>Full non-inductive current</a:t>
            </a:r>
            <a:r>
              <a:rPr sz="2400" b="1" u="heavy" spc="-25" dirty="0">
                <a:latin typeface="Arial Narrow"/>
                <a:cs typeface="Arial Narrow"/>
              </a:rPr>
              <a:t> </a:t>
            </a:r>
            <a:r>
              <a:rPr sz="2400" b="1" u="heavy" spc="-5" dirty="0">
                <a:latin typeface="Arial Narrow"/>
                <a:cs typeface="Arial Narrow"/>
              </a:rPr>
              <a:t>drive</a:t>
            </a:r>
            <a:endParaRPr sz="2400" dirty="0">
              <a:latin typeface="Arial Narrow"/>
              <a:cs typeface="Arial Narrow"/>
            </a:endParaRPr>
          </a:p>
          <a:p>
            <a:pPr algn="ctr">
              <a:lnSpc>
                <a:spcPts val="2620"/>
              </a:lnSpc>
            </a:pPr>
            <a:r>
              <a:rPr sz="2400" spc="-5" dirty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Not demonstrated in </a:t>
            </a:r>
            <a:r>
              <a:rPr sz="2400" b="1" dirty="0">
                <a:solidFill>
                  <a:srgbClr val="C00000"/>
                </a:solidFill>
                <a:latin typeface="Arial Narrow"/>
                <a:cs typeface="Arial Narrow"/>
              </a:rPr>
              <a:t>ST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at</a:t>
            </a:r>
            <a:r>
              <a:rPr sz="2400" b="1" spc="-6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high-</a:t>
            </a:r>
            <a:r>
              <a:rPr sz="2400" b="1" spc="-5" dirty="0">
                <a:solidFill>
                  <a:srgbClr val="C00000"/>
                </a:solidFill>
                <a:latin typeface="Symbol"/>
                <a:cs typeface="Symbol"/>
              </a:rPr>
              <a:t></a:t>
            </a:r>
            <a:r>
              <a:rPr sz="2400" b="1" spc="-7" baseline="-20833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endParaRPr sz="2400" baseline="-20833" dirty="0">
              <a:latin typeface="Arial"/>
              <a:cs typeface="Arial"/>
            </a:endParaRPr>
          </a:p>
          <a:p>
            <a:pPr algn="ctr">
              <a:lnSpc>
                <a:spcPts val="2290"/>
              </a:lnSpc>
            </a:pPr>
            <a:r>
              <a:rPr sz="2000" b="1" spc="-10" dirty="0">
                <a:solidFill>
                  <a:srgbClr val="C00000"/>
                </a:solidFill>
                <a:latin typeface="Arial Narrow"/>
                <a:cs typeface="Arial Narrow"/>
              </a:rPr>
              <a:t>Essential </a:t>
            </a:r>
            <a:r>
              <a:rPr sz="2000" b="1" spc="-5" dirty="0">
                <a:solidFill>
                  <a:srgbClr val="C00000"/>
                </a:solidFill>
                <a:latin typeface="Arial Narrow"/>
                <a:cs typeface="Arial Narrow"/>
              </a:rPr>
              <a:t>for any future steady-state</a:t>
            </a:r>
            <a:r>
              <a:rPr sz="2000" b="1" spc="1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 Narrow"/>
                <a:cs typeface="Arial Narrow"/>
              </a:rPr>
              <a:t>ST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16" name="object 3"/>
          <p:cNvSpPr/>
          <p:nvPr/>
        </p:nvSpPr>
        <p:spPr>
          <a:xfrm>
            <a:off x="685800" y="1295400"/>
            <a:ext cx="3584731" cy="374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/>
          <p:cNvSpPr/>
          <p:nvPr/>
        </p:nvSpPr>
        <p:spPr>
          <a:xfrm>
            <a:off x="5006110" y="1293812"/>
            <a:ext cx="3604489" cy="373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8"/>
          <p:cNvSpPr/>
          <p:nvPr/>
        </p:nvSpPr>
        <p:spPr>
          <a:xfrm>
            <a:off x="6442660" y="1380901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9"/>
          <p:cNvSpPr/>
          <p:nvPr/>
        </p:nvSpPr>
        <p:spPr>
          <a:xfrm>
            <a:off x="6442660" y="1380902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1"/>
          <p:cNvSpPr txBox="1"/>
          <p:nvPr/>
        </p:nvSpPr>
        <p:spPr>
          <a:xfrm>
            <a:off x="4191000" y="1066800"/>
            <a:ext cx="4953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. </a:t>
            </a:r>
            <a:r>
              <a:rPr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800" b="1" spc="-37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lang="en-US"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lang="en-US" sz="2800" b="1" spc="-37" baseline="30000" dirty="0" smtClean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800" b="1" spc="247" dirty="0" smtClean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23" name="object 11"/>
          <p:cNvSpPr txBox="1"/>
          <p:nvPr/>
        </p:nvSpPr>
        <p:spPr>
          <a:xfrm>
            <a:off x="0" y="1066800"/>
            <a:ext cx="4191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800" b="1" spc="25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800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 smtClean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4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9104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3302</TotalTime>
  <Words>5416</Words>
  <Application>Microsoft Office PowerPoint</Application>
  <PresentationFormat>On-screen Show (4:3)</PresentationFormat>
  <Paragraphs>855</Paragraphs>
  <Slides>75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NSTX Upgrade</vt:lpstr>
      <vt:lpstr>Scientific Opportunities &amp; Challenges  for the upgraded National Spherical  Torus eXperiment - NSTX-U</vt:lpstr>
      <vt:lpstr>Outline</vt:lpstr>
      <vt:lpstr>PowerPoint Presentation</vt:lpstr>
      <vt:lpstr>PowerPoint Presentation</vt:lpstr>
      <vt:lpstr>High Temperature Superconductors (HTS) attractive for ST* (~10× lower magnet cooling power vs. Cu, less thermal shielding required)</vt:lpstr>
      <vt:lpstr>PowerPoint Presentation</vt:lpstr>
      <vt:lpstr>Outline</vt:lpstr>
      <vt:lpstr>NSTX-U = National Spherical Torus eXperiment - Upgrade Mission Elements:</vt:lpstr>
      <vt:lpstr>NSTX-U will access new physics with 2 major new tools:</vt:lpstr>
      <vt:lpstr>NSTX-U will have major boost in performance</vt:lpstr>
      <vt:lpstr>NSTX Upgrade project complete</vt:lpstr>
      <vt:lpstr>Achieved 110kA test plasma August 10, 2015</vt:lpstr>
      <vt:lpstr>NSTX-U is now an operating facility Plasma commissioning progressing rapidly thus far</vt:lpstr>
      <vt:lpstr>Plasma operations on NSTX-U is  off to a great start – come join us!</vt:lpstr>
      <vt:lpstr>Outline</vt:lpstr>
      <vt:lpstr>NSTX-U Mission Elements 5 Highest Research Priorities</vt:lpstr>
      <vt:lpstr>NSTX-U Mission Elements 5 Highest Research Priorities</vt:lpstr>
      <vt:lpstr>Favorable confinement trend with  collisionality and  found in ST experiments</vt:lpstr>
      <vt:lpstr>PowerPoint Presentation</vt:lpstr>
      <vt:lpstr>PowerPoint Presentation</vt:lpstr>
      <vt:lpstr>NBI-heated STs excellent testbed for -particle physics</vt:lpstr>
      <vt:lpstr>“TAE avalanche” can cause energetic particle loss Uncontrolled -particle loss could cause reactor first wall damage</vt:lpstr>
      <vt:lpstr>Research opportunities</vt:lpstr>
      <vt:lpstr>NSTX-U aims to play leading role in understanding halo current dynamics, disruption mitigation physics</vt:lpstr>
      <vt:lpstr>NSTX-U will play key role in understanding stability limits, developing disruption avoidance</vt:lpstr>
      <vt:lpstr>Research opportunities</vt:lpstr>
      <vt:lpstr>NSTX-U Mission Elements 5 Highest Research Priorities</vt:lpstr>
      <vt:lpstr>All modern tokamaks / STs use a “divertor” to  control where power and particles are exhausted</vt:lpstr>
      <vt:lpstr>Dedicated tokamak + ST experiments found  power exhaust width varies as 1 / Bpoloidal</vt:lpstr>
      <vt:lpstr>XGC1 simulations aiding in understanding of SOL heat flux width trends in NSTX</vt:lpstr>
      <vt:lpstr>NSTX-U will test ability of radiation and advanced  divertors to mitigate very high heat-fluxes</vt:lpstr>
      <vt:lpstr>Research opportunities</vt:lpstr>
      <vt:lpstr>NSTX-U will employ multiple particle control tools to access long-pulse scenarios</vt:lpstr>
      <vt:lpstr>Plasma confinement increased continuously with  increasing Li coatings in NSTX – what is limit?</vt:lpstr>
      <vt:lpstr>Research opportunities</vt:lpstr>
      <vt:lpstr>NSTX-U boundary / PFC plan: add divertor cryo-pump, transition to high-Z wall, study flowing liquid metal PFCs</vt:lpstr>
      <vt:lpstr>Research opportunities</vt:lpstr>
      <vt:lpstr>NSTX-U Mission Elements 5 Highest Research Priorities</vt:lpstr>
      <vt:lpstr>Steady-state operation required  for ST/AT FNSF or Pilot Plant</vt:lpstr>
      <vt:lpstr>ST-FNSF may need solenoidless current start-up method Coaxial Helicity Injection (CHI) effective for current initiation</vt:lpstr>
      <vt:lpstr>CHI in NSTX has resemblance to 2D Sweet-Parker reconnection (NIMROD simulations)</vt:lpstr>
      <vt:lpstr>CHI current sheet unstable  plasmoids  merging Possible lab observation of plasmoids  contribute to lab-astro</vt:lpstr>
      <vt:lpstr>Research opportunities</vt:lpstr>
      <vt:lpstr>PowerPoint Presentation</vt:lpstr>
      <vt:lpstr>PowerPoint Presentation</vt:lpstr>
      <vt:lpstr>Backup</vt:lpstr>
      <vt:lpstr>Latest run plan schedule for 2016 Goal is to operate 18 run weeks </vt:lpstr>
      <vt:lpstr>Summary of FY2016-18 NSTX-U Research Milestones</vt:lpstr>
      <vt:lpstr>NSTX-U device performance progression:</vt:lpstr>
      <vt:lpstr>PowerPoint Presentation</vt:lpstr>
      <vt:lpstr>NSTX-U diagnostics available during first year</vt:lpstr>
      <vt:lpstr>Central magnet construction was complex, multi-stage, multi-year effort</vt:lpstr>
      <vt:lpstr>Fabrication and installation of  central magnet ultimately successful</vt:lpstr>
      <vt:lpstr>Tangential neutral beam required major vacuum vessel modifications</vt:lpstr>
      <vt:lpstr>2nd beam (from TFTR DT campaign) required T decontamination, NSTX test-cell re-arrangement</vt:lpstr>
      <vt:lpstr>Design studies show ST potentially attractive as Fusion Nuclear Science Facility (FNSF) or Pilot Plant</vt:lpstr>
      <vt:lpstr>PowerPoint Presentation</vt:lpstr>
      <vt:lpstr>Backup - Facility Enhancements</vt:lpstr>
      <vt:lpstr>Cryopump Physics Design Done  in Collaboration with ORNL</vt:lpstr>
      <vt:lpstr>PowerPoint Presentation</vt:lpstr>
      <vt:lpstr>Outboard row of high-Z tiles can access high heat-flux, maintain operational flexibility</vt:lpstr>
      <vt:lpstr>PowerPoint Presentation</vt:lpstr>
      <vt:lpstr>Suppressed erosion and trapping at target observed in linear plasma device (Magnum-PSI)</vt:lpstr>
      <vt:lpstr>Pre-filled target concept integrates Li reservoir with high-Z tile scheme</vt:lpstr>
      <vt:lpstr>A three-step progression can achieve flowing, liquid metal PFCs</vt:lpstr>
      <vt:lpstr>High-Z divertor tiles + Li evaporated coatings provide divertor analogue of Magnum-PSI experiments</vt:lpstr>
      <vt:lpstr>Pre-filled targets test LM coverage, resupply and impact of significant Li source</vt:lpstr>
      <vt:lpstr>Final integration demonstrates LM introduction/extraction and inventory control</vt:lpstr>
      <vt:lpstr>Non-Axisymmetric Control Coils (NCC) will dramatically improve NSTX-U 3D physics capabilities </vt:lpstr>
      <vt:lpstr>NCC physics design completed: Optimization for  NTV braking performed with IPEC coupling matrix</vt:lpstr>
      <vt:lpstr>Study of RMP characteristics with NCC extended with TRIP3D (T. Evans) – 2x12 NCC (and 2x7) favorable for RMP </vt:lpstr>
      <vt:lpstr>NCC is Undergoing Conceptual Design in Parallel with the Cryopump</vt:lpstr>
      <vt:lpstr>TRANSP modelling:  ECH is game-changer for non-inductive ramp-up  Heats low temperature plasma to 1-1.5keV in ~30ms</vt:lpstr>
      <vt:lpstr>EC + FWCD synergistic for lowest FW phasing kf=3m-1 Half power needed to drive 400kA compared to no EC</vt:lpstr>
      <vt:lpstr>28 GHz Gyrotron System Will Facilitate Non-Inductive Startup Research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Jonathan E. Menard</cp:lastModifiedBy>
  <cp:revision>535</cp:revision>
  <dcterms:created xsi:type="dcterms:W3CDTF">2015-07-16T16:59:24Z</dcterms:created>
  <dcterms:modified xsi:type="dcterms:W3CDTF">2016-02-29T03:30:31Z</dcterms:modified>
</cp:coreProperties>
</file>