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364" r:id="rId2"/>
    <p:sldId id="462" r:id="rId3"/>
    <p:sldId id="589" r:id="rId4"/>
    <p:sldId id="591" r:id="rId5"/>
    <p:sldId id="592" r:id="rId6"/>
    <p:sldId id="593" r:id="rId7"/>
    <p:sldId id="599" r:id="rId8"/>
    <p:sldId id="600" r:id="rId9"/>
    <p:sldId id="601" r:id="rId10"/>
    <p:sldId id="603" r:id="rId11"/>
    <p:sldId id="642" r:id="rId12"/>
    <p:sldId id="604" r:id="rId13"/>
    <p:sldId id="605" r:id="rId14"/>
    <p:sldId id="606" r:id="rId15"/>
    <p:sldId id="641" r:id="rId16"/>
    <p:sldId id="644" r:id="rId17"/>
    <p:sldId id="663" r:id="rId18"/>
    <p:sldId id="594" r:id="rId19"/>
    <p:sldId id="645" r:id="rId20"/>
    <p:sldId id="646" r:id="rId21"/>
    <p:sldId id="648" r:id="rId22"/>
    <p:sldId id="653" r:id="rId23"/>
    <p:sldId id="609" r:id="rId24"/>
    <p:sldId id="542" r:id="rId25"/>
    <p:sldId id="543" r:id="rId26"/>
    <p:sldId id="544" r:id="rId27"/>
    <p:sldId id="612" r:id="rId28"/>
    <p:sldId id="664" r:id="rId29"/>
    <p:sldId id="607" r:id="rId30"/>
    <p:sldId id="608" r:id="rId31"/>
    <p:sldId id="661" r:id="rId32"/>
    <p:sldId id="677" r:id="rId33"/>
    <p:sldId id="621" r:id="rId34"/>
    <p:sldId id="465" r:id="rId35"/>
    <p:sldId id="626" r:id="rId36"/>
    <p:sldId id="623" r:id="rId37"/>
    <p:sldId id="697" r:id="rId38"/>
    <p:sldId id="627" r:id="rId39"/>
    <p:sldId id="628" r:id="rId40"/>
    <p:sldId id="466" r:id="rId41"/>
    <p:sldId id="698" r:id="rId42"/>
    <p:sldId id="630" r:id="rId43"/>
    <p:sldId id="483" r:id="rId44"/>
    <p:sldId id="633" r:id="rId45"/>
    <p:sldId id="665" r:id="rId46"/>
    <p:sldId id="457" r:id="rId47"/>
    <p:sldId id="666" r:id="rId48"/>
    <p:sldId id="670" r:id="rId49"/>
    <p:sldId id="696" r:id="rId50"/>
    <p:sldId id="583" r:id="rId51"/>
    <p:sldId id="673" r:id="rId52"/>
    <p:sldId id="675" r:id="rId53"/>
    <p:sldId id="676" r:id="rId54"/>
    <p:sldId id="678" r:id="rId55"/>
    <p:sldId id="679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sayuki Ono" initials="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0000CC"/>
    <a:srgbClr val="0033CC"/>
    <a:srgbClr val="0000FF"/>
    <a:srgbClr val="E46C0A"/>
    <a:srgbClr val="FFFFCC"/>
    <a:srgbClr val="008080"/>
    <a:srgbClr val="920000"/>
    <a:srgbClr val="C3D69B"/>
    <a:srgbClr val="FF0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9635" autoAdjust="0"/>
  </p:normalViewPr>
  <p:slideViewPr>
    <p:cSldViewPr>
      <p:cViewPr varScale="1">
        <p:scale>
          <a:sx n="122" d="100"/>
          <a:sy n="122" d="100"/>
        </p:scale>
        <p:origin x="-1230" y="-96"/>
      </p:cViewPr>
      <p:guideLst>
        <p:guide orient="horz" pos="139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9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menard\My%20Files\PPPL\LDRD\HTS%20ST%20Pilot\Coil%20winding%20pack%20density%20scans\pilot_data_figures_OH_inside_TF_Jwp_scan_2016_04_27_pilot_v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800" b="1" i="0" baseline="0" dirty="0" err="1">
                <a:effectLst/>
              </a:rPr>
              <a:t>P</a:t>
            </a:r>
            <a:r>
              <a:rPr lang="en-US" sz="2800" b="1" i="0" baseline="-25000" dirty="0" err="1">
                <a:effectLst/>
              </a:rPr>
              <a:t>net</a:t>
            </a:r>
            <a:r>
              <a:rPr lang="en-US" sz="2800" b="1" i="0" baseline="-25000" dirty="0">
                <a:effectLst/>
              </a:rPr>
              <a:t> </a:t>
            </a:r>
            <a:r>
              <a:rPr lang="en-US" sz="2800" b="1" i="0" baseline="0" dirty="0">
                <a:effectLst/>
              </a:rPr>
              <a:t>[</a:t>
            </a:r>
            <a:r>
              <a:rPr lang="en-US" sz="2800" b="1" i="0" baseline="0" dirty="0" err="1">
                <a:effectLst/>
              </a:rPr>
              <a:t>MWe</a:t>
            </a:r>
            <a:r>
              <a:rPr lang="en-US" sz="2800" b="1" i="0" baseline="0" dirty="0">
                <a:effectLst/>
              </a:rPr>
              <a:t>]</a:t>
            </a:r>
            <a:endParaRPr lang="en-US" sz="2800" dirty="0">
              <a:effectLst/>
            </a:endParaRPr>
          </a:p>
        </c:rich>
      </c:tx>
      <c:layout>
        <c:manualLayout>
          <c:xMode val="edge"/>
          <c:yMode val="edge"/>
          <c:x val="0.38156248315785479"/>
          <c:y val="9.5990782785259285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153975981156732"/>
          <c:y val="0.12903490577548055"/>
          <c:w val="0.82619362454947454"/>
          <c:h val="0.69514898872935005"/>
        </c:manualLayout>
      </c:layout>
      <c:scatterChart>
        <c:scatterStyle val="lineMarker"/>
        <c:varyColors val="0"/>
        <c:ser>
          <c:idx val="0"/>
          <c:order val="0"/>
          <c:tx>
            <c:v>0.3</c:v>
          </c:tx>
          <c:spPr>
            <a:ln>
              <a:solidFill>
                <a:schemeClr val="accent1"/>
              </a:solidFill>
            </a:ln>
          </c:spPr>
          <c:xVal>
            <c:numRef>
              <c:f>Parameters!$C$396:$N$396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Parameters!$C$381:$N$381</c:f>
              <c:numCache>
                <c:formatCode>0.0000</c:formatCode>
                <c:ptCount val="12"/>
                <c:pt idx="0">
                  <c:v>-42.577879940234169</c:v>
                </c:pt>
                <c:pt idx="1">
                  <c:v>36.680220904630687</c:v>
                </c:pt>
                <c:pt idx="2">
                  <c:v>100.59187814207587</c:v>
                </c:pt>
                <c:pt idx="3">
                  <c:v>110.87911498123648</c:v>
                </c:pt>
                <c:pt idx="4">
                  <c:v>110.54330320476194</c:v>
                </c:pt>
                <c:pt idx="5">
                  <c:v>103.31920988748121</c:v>
                </c:pt>
                <c:pt idx="6">
                  <c:v>95.550797021643064</c:v>
                </c:pt>
                <c:pt idx="7">
                  <c:v>81.200509663292422</c:v>
                </c:pt>
                <c:pt idx="8">
                  <c:v>65.434964202120398</c:v>
                </c:pt>
                <c:pt idx="9">
                  <c:v>45.426718742070932</c:v>
                </c:pt>
                <c:pt idx="10">
                  <c:v>5.1488880659063057</c:v>
                </c:pt>
                <c:pt idx="11">
                  <c:v>-28.835252450406102</c:v>
                </c:pt>
              </c:numCache>
            </c:numRef>
          </c:yVal>
          <c:smooth val="0"/>
        </c:ser>
        <c:ser>
          <c:idx val="1"/>
          <c:order val="1"/>
          <c:tx>
            <c:v>0.4</c:v>
          </c:tx>
          <c:xVal>
            <c:numRef>
              <c:f>Parameters!$P$396:$AA$396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Parameters!$P$381:$AA$381</c:f>
              <c:numCache>
                <c:formatCode>0.0000</c:formatCode>
                <c:ptCount val="12"/>
                <c:pt idx="0">
                  <c:v>-72.760293038351392</c:v>
                </c:pt>
                <c:pt idx="1">
                  <c:v>-5.8829104659079405</c:v>
                </c:pt>
                <c:pt idx="2">
                  <c:v>57.813123674433285</c:v>
                </c:pt>
                <c:pt idx="3">
                  <c:v>79.516616543347595</c:v>
                </c:pt>
                <c:pt idx="4">
                  <c:v>90.224983683513983</c:v>
                </c:pt>
                <c:pt idx="5">
                  <c:v>92.725182356493718</c:v>
                </c:pt>
                <c:pt idx="6">
                  <c:v>95.275430645910404</c:v>
                </c:pt>
                <c:pt idx="7">
                  <c:v>81.181025930173774</c:v>
                </c:pt>
                <c:pt idx="8">
                  <c:v>65.431363864093498</c:v>
                </c:pt>
                <c:pt idx="9">
                  <c:v>45.425615465074202</c:v>
                </c:pt>
                <c:pt idx="10">
                  <c:v>5.1486709359573695</c:v>
                </c:pt>
                <c:pt idx="11">
                  <c:v>-28.835322286301079</c:v>
                </c:pt>
              </c:numCache>
            </c:numRef>
          </c:yVal>
          <c:smooth val="0"/>
        </c:ser>
        <c:ser>
          <c:idx val="2"/>
          <c:order val="2"/>
          <c:tx>
            <c:v>0.5</c:v>
          </c:tx>
          <c:xVal>
            <c:numRef>
              <c:f>Parameters!$AC$396:$AN$396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Parameters!$AC$381:$AN$381</c:f>
              <c:numCache>
                <c:formatCode>0.0000</c:formatCode>
                <c:ptCount val="12"/>
                <c:pt idx="0">
                  <c:v>-125.26581570638731</c:v>
                </c:pt>
                <c:pt idx="1">
                  <c:v>-73.56571009648971</c:v>
                </c:pt>
                <c:pt idx="2">
                  <c:v>5.208921371719839</c:v>
                </c:pt>
                <c:pt idx="3">
                  <c:v>25.863240274897294</c:v>
                </c:pt>
                <c:pt idx="4">
                  <c:v>37.294317271792806</c:v>
                </c:pt>
                <c:pt idx="5">
                  <c:v>41.508478065562969</c:v>
                </c:pt>
                <c:pt idx="6">
                  <c:v>49.304001907513566</c:v>
                </c:pt>
                <c:pt idx="7">
                  <c:v>57.32463193176909</c:v>
                </c:pt>
                <c:pt idx="8">
                  <c:v>59.717756360458537</c:v>
                </c:pt>
                <c:pt idx="9">
                  <c:v>45.426718742070932</c:v>
                </c:pt>
                <c:pt idx="10">
                  <c:v>5.1488880659060499</c:v>
                </c:pt>
                <c:pt idx="11">
                  <c:v>-28.835252450406102</c:v>
                </c:pt>
              </c:numCache>
            </c:numRef>
          </c:yVal>
          <c:smooth val="0"/>
        </c:ser>
        <c:ser>
          <c:idx val="3"/>
          <c:order val="3"/>
          <c:tx>
            <c:v>0.6</c:v>
          </c:tx>
          <c:xVal>
            <c:numRef>
              <c:f>Parameters!$AP$396:$BA$396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Parameters!$AP$381:$BA$381</c:f>
              <c:numCache>
                <c:formatCode>0.0000</c:formatCode>
                <c:ptCount val="12"/>
                <c:pt idx="0">
                  <c:v>-138.5856836067025</c:v>
                </c:pt>
                <c:pt idx="1">
                  <c:v>-118.08047135982062</c:v>
                </c:pt>
                <c:pt idx="2">
                  <c:v>-81.955398783696907</c:v>
                </c:pt>
                <c:pt idx="3">
                  <c:v>-56.71948232981859</c:v>
                </c:pt>
                <c:pt idx="4">
                  <c:v>-34.884112523343305</c:v>
                </c:pt>
                <c:pt idx="5">
                  <c:v>-17.891155196406601</c:v>
                </c:pt>
                <c:pt idx="6">
                  <c:v>11.49010738489423</c:v>
                </c:pt>
                <c:pt idx="7">
                  <c:v>26.66470613856481</c:v>
                </c:pt>
                <c:pt idx="8">
                  <c:v>30.487093963590695</c:v>
                </c:pt>
                <c:pt idx="9">
                  <c:v>25.636705034583144</c:v>
                </c:pt>
                <c:pt idx="10">
                  <c:v>4.5439143958577688</c:v>
                </c:pt>
                <c:pt idx="11">
                  <c:v>-28.835252450406102</c:v>
                </c:pt>
              </c:numCache>
            </c:numRef>
          </c:yVal>
          <c:smooth val="0"/>
        </c:ser>
        <c:ser>
          <c:idx val="4"/>
          <c:order val="4"/>
          <c:tx>
            <c:v>0.7</c:v>
          </c:tx>
          <c:xVal>
            <c:numRef>
              <c:f>Parameters!$BC$396:$BN$396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Parameters!$BC$381:$BN$381</c:f>
              <c:numCache>
                <c:formatCode>0.0000</c:formatCode>
                <c:ptCount val="12"/>
                <c:pt idx="0">
                  <c:v>-144.72386423465088</c:v>
                </c:pt>
                <c:pt idx="1">
                  <c:v>-139.41117633556024</c:v>
                </c:pt>
                <c:pt idx="2">
                  <c:v>-129.72225757706744</c:v>
                </c:pt>
                <c:pt idx="3">
                  <c:v>-122.65166782879334</c:v>
                </c:pt>
                <c:pt idx="4">
                  <c:v>-116.34787322334553</c:v>
                </c:pt>
                <c:pt idx="5">
                  <c:v>-111.34453342391953</c:v>
                </c:pt>
                <c:pt idx="6">
                  <c:v>-102.49448164672313</c:v>
                </c:pt>
                <c:pt idx="7">
                  <c:v>-87.733623893591059</c:v>
                </c:pt>
                <c:pt idx="8">
                  <c:v>-74.405160687260519</c:v>
                </c:pt>
                <c:pt idx="9">
                  <c:v>-66.613450348872277</c:v>
                </c:pt>
                <c:pt idx="10">
                  <c:v>-63.161996979433539</c:v>
                </c:pt>
                <c:pt idx="11">
                  <c:v>-68.86538332927995</c:v>
                </c:pt>
              </c:numCache>
            </c:numRef>
          </c:yVal>
          <c:smooth val="0"/>
        </c:ser>
        <c:ser>
          <c:idx val="5"/>
          <c:order val="5"/>
          <c:tx>
            <c:v>20</c:v>
          </c:tx>
          <c:xVal>
            <c:numRef>
              <c:f>Parameters!$BP$4:$CA$4</c:f>
              <c:numCache>
                <c:formatCode>0.00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Parameters!$BP$381:$CA$381</c:f>
              <c:numCache>
                <c:formatCode>0.0000</c:formatCode>
                <c:ptCount val="12"/>
                <c:pt idx="0">
                  <c:v>-144.72386423465088</c:v>
                </c:pt>
                <c:pt idx="1">
                  <c:v>-139.41117633556024</c:v>
                </c:pt>
                <c:pt idx="2">
                  <c:v>-129.72225757706747</c:v>
                </c:pt>
                <c:pt idx="3">
                  <c:v>-122.65166782879334</c:v>
                </c:pt>
                <c:pt idx="4">
                  <c:v>-116.34787322334553</c:v>
                </c:pt>
                <c:pt idx="5">
                  <c:v>-111.34453342391953</c:v>
                </c:pt>
                <c:pt idx="6">
                  <c:v>-102.49448164672316</c:v>
                </c:pt>
                <c:pt idx="7">
                  <c:v>-91.168411494748639</c:v>
                </c:pt>
                <c:pt idx="8">
                  <c:v>-96.104878889363391</c:v>
                </c:pt>
                <c:pt idx="9">
                  <c:v>-102.0119169987763</c:v>
                </c:pt>
                <c:pt idx="10">
                  <c:v>-113.11796682086603</c:v>
                </c:pt>
                <c:pt idx="11">
                  <c:v>-121.77943912521977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241664"/>
        <c:axId val="193242240"/>
      </c:scatterChart>
      <c:valAx>
        <c:axId val="193241664"/>
        <c:scaling>
          <c:orientation val="minMax"/>
          <c:max val="4.0999999999999996"/>
          <c:min val="1.5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 smtClean="0"/>
                  <a:t>Aspect Ratio A</a:t>
                </a:r>
                <a:endParaRPr lang="en-US" sz="2400" baseline="30000" dirty="0"/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low"/>
        <c:crossAx val="193242240"/>
        <c:crosses val="autoZero"/>
        <c:crossBetween val="midCat"/>
        <c:majorUnit val="0.5"/>
        <c:minorUnit val="0.1"/>
      </c:valAx>
      <c:valAx>
        <c:axId val="193242240"/>
        <c:scaling>
          <c:orientation val="minMax"/>
          <c:min val="-150"/>
        </c:scaling>
        <c:delete val="0"/>
        <c:axPos val="l"/>
        <c:majorGridlines/>
        <c:numFmt formatCode="#,##0" sourceLinked="0"/>
        <c:majorTickMark val="out"/>
        <c:minorTickMark val="in"/>
        <c:tickLblPos val="nextTo"/>
        <c:spPr>
          <a:ln>
            <a:solidFill>
              <a:sysClr val="windowText" lastClr="000000"/>
            </a:solidFill>
          </a:ln>
        </c:spPr>
        <c:crossAx val="193241664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60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0A6E56-5235-4E58-9901-0C3B06ABCD7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791743-D2B1-415B-B2B0-9AAE42256849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16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A spherical </a:t>
            </a:r>
            <a:r>
              <a:rPr lang="en-US" altLang="en-US" dirty="0" err="1" smtClean="0"/>
              <a:t>tokamak</a:t>
            </a:r>
            <a:r>
              <a:rPr lang="en-US" altLang="en-US" dirty="0" smtClean="0"/>
              <a:t> is a low aspect</a:t>
            </a:r>
            <a:r>
              <a:rPr lang="en-US" altLang="en-US" baseline="0" dirty="0" smtClean="0"/>
              <a:t> ratio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. 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 is a donut like aspect ratio of about 3 where as ST is aspect ratio of about 1.5.  As the aspect ratio is reduced, the hole of the donut is reduced and it disappears entirely at A = 1.  As the aspect ratio is reduced, the plasma elongate naturally takes on the spherical shape due to self fields.  Another important property is the magnetic field line.  The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 magnetic field line goes around torus at relatively constant pitch where as the ST geometry, the field line transit the outboard unstable region quickly but spend many </a:t>
            </a:r>
            <a:r>
              <a:rPr lang="en-US" altLang="en-US" baseline="0" dirty="0" err="1" smtClean="0"/>
              <a:t>toroidal</a:t>
            </a:r>
            <a:r>
              <a:rPr lang="en-US" altLang="en-US" baseline="0" dirty="0" smtClean="0"/>
              <a:t> transits in the inboard stable region.  This makes ST plasma stable for high beta and also makes the edge safety factor high ~ 10 compared to ~ 3 for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.  </a:t>
            </a:r>
          </a:p>
          <a:p>
            <a:endParaRPr lang="en-US" altLang="en-US" baseline="0" dirty="0" smtClean="0"/>
          </a:p>
          <a:p>
            <a:r>
              <a:rPr lang="en-US" altLang="en-US" baseline="0" dirty="0" smtClean="0"/>
              <a:t>As a result, there are a number of new unique physics regimes which can be accessed at low aspect ratio, which can be utilized to enhance the understanding of </a:t>
            </a:r>
            <a:r>
              <a:rPr lang="en-US" altLang="en-US" baseline="0" dirty="0" err="1" smtClean="0"/>
              <a:t>toroidal</a:t>
            </a:r>
            <a:r>
              <a:rPr lang="en-US" altLang="en-US" baseline="0" dirty="0" smtClean="0"/>
              <a:t> confinement physics and improve predictive capabilities for ITER and future fusion facilities.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SAY: </a:t>
            </a:r>
          </a:p>
          <a:p>
            <a:r>
              <a:rPr lang="en-US" dirty="0" smtClean="0"/>
              <a:t>I’m showing</a:t>
            </a:r>
            <a:r>
              <a:rPr lang="en-US" baseline="0" dirty="0" smtClean="0"/>
              <a:t> a sample magnetic reconstruction here on the left hand side which uses these kinetic constraints, here for a plasma current of 0.1 MA and toroidal field of 25 </a:t>
            </a:r>
            <a:r>
              <a:rPr lang="en-US" baseline="0" dirty="0" err="1" smtClean="0"/>
              <a:t>mT.</a:t>
            </a:r>
            <a:endParaRPr lang="en-US" baseline="0" dirty="0" smtClean="0"/>
          </a:p>
          <a:p>
            <a:r>
              <a:rPr lang="en-US" baseline="0" dirty="0" smtClean="0"/>
              <a:t>These plasmas are highly elongated, and have an extremely low li.  For this case, we obtain a toroidal beta of 95%.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 the right hand side I’m showing a Troyon plot, a scatter plot of toroidal beta versus normalized plasma current.  Operating spaces of several other </a:t>
            </a:r>
            <a:r>
              <a:rPr lang="en-US" baseline="0" dirty="0" err="1" smtClean="0"/>
              <a:t>tokamaks</a:t>
            </a:r>
            <a:r>
              <a:rPr lang="en-US" baseline="0" dirty="0" smtClean="0"/>
              <a:t> are shown as shaded regions, and updated Pegasus discharges are highlight as individual points.  I should mention that the filled-in symbols represent beta-values obtained directly from kinetically-constrained equilibrium reconstructions.  The empty symbols are magnetics-only reconstructions that have been calibrated based on the constrained results.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note that some of the highest beta values come directly from kinetically-constrained equilibria.</a:t>
            </a:r>
          </a:p>
          <a:p>
            <a:r>
              <a:rPr lang="en-US" baseline="0" dirty="0" smtClean="0"/>
              <a:t>I should also point out, too, that all of these discharges used zero Ohmic drive.  Every Pegasus plasma on this plot was produced using solely Local Helicity Injection.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TO DO: </a:t>
            </a:r>
          </a:p>
          <a:p>
            <a:r>
              <a:rPr lang="en-US" baseline="0" dirty="0" smtClean="0"/>
              <a:t>- Get list / have list on hand of caveats from Ray’s IAEA talk</a:t>
            </a:r>
            <a:r>
              <a:rPr lang="mr-IN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3EE97-8FD3-7446-879E-03F86F476CF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573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27446" indent="-279787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19148" indent="-223829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566807" indent="-223829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14464" indent="-223829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462122" indent="-223829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09784" indent="-223829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357442" indent="-223829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05100" indent="-223829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1B92D4C7-DAAD-4440-843E-118502782B85}" type="slidenum">
              <a:rPr lang="en-US" altLang="en-US" b="0" i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33</a:t>
            </a:fld>
            <a:endParaRPr lang="en-US" altLang="en-US" b="0" i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042932-1CAB-4A70-8A20-A13A54933528}" type="slidenum">
              <a:rPr lang="en-US" smtClean="0"/>
              <a:pPr>
                <a:defRPr/>
              </a:pPr>
              <a:t>35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77863"/>
            <a:ext cx="4629150" cy="3471862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26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2400" baseline="0"/>
            </a:lvl1pPr>
          </a:lstStyle>
          <a:p>
            <a:r>
              <a:rPr lang="en-US" sz="2800" dirty="0" smtClean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488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E2F66C0-CD04-4BAC-B805-2581C917D5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52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147852B-F9E0-48A5-8472-675DA21CC2BF}" type="datetime1">
              <a:rPr lang="en-US" altLang="en-US"/>
              <a:pPr/>
              <a:t>1/11/2017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77025"/>
            <a:ext cx="2133600" cy="149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431FD35-422D-49B4-A256-A165F41582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84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 Split Text /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V Title &amp; Graphics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202" y="6538569"/>
            <a:ext cx="7162800" cy="304800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27001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21201" y="990600"/>
            <a:ext cx="4495800" cy="525780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13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583439"/>
            <a:ext cx="73152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PPPL Colloquium – January 11, 2017 (J. Menard)</a:t>
            </a:r>
            <a:endParaRPr lang="en-US" sz="10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4" r:id="rId3"/>
    <p:sldLayoutId id="2147483665" r:id="rId4"/>
    <p:sldLayoutId id="2147483666" r:id="rId5"/>
    <p:sldLayoutId id="2147483669" r:id="rId6"/>
    <p:sldLayoutId id="2147483670" r:id="rId7"/>
    <p:sldLayoutId id="2147483671" r:id="rId8"/>
    <p:sldLayoutId id="2147483672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6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33400" y="3048000"/>
            <a:ext cx="8077200" cy="13716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latin typeface="Arial" charset="0"/>
              </a:rPr>
              <a:t>Jonathan Menard (PPPL)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Arial" charset="0"/>
              </a:rPr>
              <a:t>Thanks to many contributions from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Arial" charset="0"/>
              </a:rPr>
              <a:t>ST community and NSTX-U Researchers</a:t>
            </a:r>
            <a:endParaRPr lang="en-US" dirty="0"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371600"/>
            <a:ext cx="9144000" cy="1143000"/>
          </a:xfr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Motivations for Spherical Torus </a:t>
            </a:r>
            <a:r>
              <a:rPr lang="en-US" sz="3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research</a:t>
            </a:r>
            <a:br>
              <a:rPr lang="en-US" sz="3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and </a:t>
            </a:r>
            <a:r>
              <a:rPr lang="en-US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initial results from NSTX Upgrade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81100" y="5181600"/>
            <a:ext cx="6781800" cy="8382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PPPL – MBG Auditorium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January 11, 2017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152707"/>
            <a:ext cx="1606138" cy="562148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3314" name="Picture 2" descr="Princeton Shie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924107"/>
            <a:ext cx="708946" cy="79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46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610600" cy="4724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Studying burning plasmas is essential to fusion development, and ITER is presently the best approach</a:t>
            </a:r>
          </a:p>
          <a:p>
            <a:endParaRPr lang="en-US" sz="3600" dirty="0"/>
          </a:p>
          <a:p>
            <a:r>
              <a:rPr lang="en-US" sz="3600" dirty="0" smtClean="0"/>
              <a:t>But as we look beyond plasma self-heating toward economical electricity production, </a:t>
            </a:r>
            <a:r>
              <a:rPr lang="en-US" sz="3600" dirty="0"/>
              <a:t>h</a:t>
            </a:r>
            <a:r>
              <a:rPr lang="en-US" sz="3600" dirty="0" smtClean="0"/>
              <a:t>ow might we improve?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8818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4114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Fusion power density </a:t>
            </a:r>
            <a:r>
              <a:rPr lang="en-US" sz="3200" dirty="0" smtClean="0">
                <a:sym typeface="Symbol"/>
              </a:rPr>
              <a:t> (plasma pressure)</a:t>
            </a:r>
            <a:r>
              <a:rPr lang="en-US" sz="3200" baseline="30000" dirty="0" smtClean="0">
                <a:sym typeface="Symbol"/>
              </a:rPr>
              <a:t>2</a:t>
            </a:r>
            <a:endParaRPr lang="en-US" sz="3200" baseline="30000" dirty="0">
              <a:sym typeface="Symbol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Symbol" panose="05050102010706020507" pitchFamily="18" charset="2"/>
                <a:sym typeface="Symbol"/>
              </a:rPr>
              <a:t>b</a:t>
            </a:r>
            <a:r>
              <a:rPr lang="en-US" sz="3200" dirty="0" smtClean="0">
                <a:sym typeface="Symbol"/>
              </a:rPr>
              <a:t>  </a:t>
            </a:r>
            <a:r>
              <a:rPr lang="en-US" sz="3200" dirty="0" smtClean="0">
                <a:latin typeface="Arial Narrow" panose="020B0606020202030204" pitchFamily="34" charset="0"/>
                <a:sym typeface="Symbol"/>
              </a:rPr>
              <a:t>plasma pressure / magnetic pressure</a:t>
            </a:r>
            <a:r>
              <a:rPr lang="en-US" sz="3200" dirty="0">
                <a:latin typeface="Arial Narrow" panose="020B0606020202030204" pitchFamily="34" charset="0"/>
                <a:sym typeface="Symbol"/>
              </a:rPr>
              <a:t> </a:t>
            </a:r>
            <a:r>
              <a:rPr lang="en-US" sz="3200" dirty="0">
                <a:sym typeface="Symbol"/>
              </a:rPr>
              <a:t>= </a:t>
            </a:r>
            <a:r>
              <a:rPr lang="en-US" sz="3200" dirty="0" smtClean="0">
                <a:sym typeface="Symbol"/>
              </a:rPr>
              <a:t>p/(</a:t>
            </a:r>
            <a:r>
              <a:rPr lang="en-US" sz="3200" dirty="0">
                <a:sym typeface="Symbol"/>
              </a:rPr>
              <a:t>B</a:t>
            </a:r>
            <a:r>
              <a:rPr lang="en-US" sz="3200" baseline="30000" dirty="0">
                <a:sym typeface="Symbol"/>
              </a:rPr>
              <a:t>2</a:t>
            </a:r>
            <a:r>
              <a:rPr lang="en-US" sz="3200" dirty="0">
                <a:sym typeface="Symbol"/>
              </a:rPr>
              <a:t>/2</a:t>
            </a:r>
            <a:r>
              <a:rPr lang="en-US" sz="3200" dirty="0">
                <a:latin typeface="Symbol" panose="05050102010706020507" pitchFamily="18" charset="2"/>
                <a:sym typeface="Symbol"/>
              </a:rPr>
              <a:t>m</a:t>
            </a:r>
            <a:r>
              <a:rPr lang="en-US" sz="3200" baseline="-25000" dirty="0">
                <a:sym typeface="Symbol"/>
              </a:rPr>
              <a:t>0</a:t>
            </a:r>
            <a:r>
              <a:rPr lang="en-US" sz="3200" dirty="0">
                <a:sym typeface="Symbol"/>
              </a:rPr>
              <a:t>) </a:t>
            </a:r>
            <a:endParaRPr lang="en-US" sz="3200" dirty="0" smtClean="0">
              <a:sym typeface="Symbol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sym typeface="Symbol"/>
              </a:rPr>
              <a:t>Maximum </a:t>
            </a:r>
            <a:r>
              <a:rPr lang="en-US" sz="3200" dirty="0" smtClean="0">
                <a:latin typeface="Symbol" panose="05050102010706020507" pitchFamily="18" charset="2"/>
                <a:sym typeface="Symbol"/>
              </a:rPr>
              <a:t>b</a:t>
            </a:r>
            <a:r>
              <a:rPr lang="en-US" sz="3200" dirty="0" smtClean="0">
                <a:sym typeface="Symbol"/>
              </a:rPr>
              <a:t> limited by MHD instabilities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ym typeface="Symbol"/>
              </a:rPr>
              <a:t>B </a:t>
            </a:r>
            <a:r>
              <a:rPr lang="en-US" sz="3200" dirty="0">
                <a:sym typeface="Symbol"/>
              </a:rPr>
              <a:t>limited by </a:t>
            </a:r>
            <a:r>
              <a:rPr lang="en-US" sz="3200" dirty="0" smtClean="0">
                <a:sym typeface="Symbol"/>
              </a:rPr>
              <a:t>magnet stress</a:t>
            </a:r>
            <a:r>
              <a:rPr lang="en-US" sz="3200" dirty="0">
                <a:sym typeface="Symbol"/>
              </a:rPr>
              <a:t>, cooling, quench</a:t>
            </a:r>
          </a:p>
          <a:p>
            <a:pPr>
              <a:lnSpc>
                <a:spcPct val="150000"/>
              </a:lnSpc>
            </a:pPr>
            <a:r>
              <a:rPr lang="en-US" sz="3600" dirty="0" smtClean="0"/>
              <a:t>Fusion </a:t>
            </a:r>
            <a:r>
              <a:rPr lang="en-US" sz="3600" dirty="0"/>
              <a:t>power density </a:t>
            </a:r>
            <a:r>
              <a:rPr lang="en-US" sz="3600" dirty="0" smtClean="0">
                <a:sym typeface="Symbol"/>
              </a:rPr>
              <a:t>   </a:t>
            </a:r>
            <a:r>
              <a:rPr lang="en-US" sz="3600" dirty="0">
                <a:latin typeface="Symbol" panose="05050102010706020507" pitchFamily="18" charset="2"/>
                <a:sym typeface="Symbol"/>
              </a:rPr>
              <a:t>b</a:t>
            </a:r>
            <a:r>
              <a:rPr lang="en-US" sz="3600" baseline="30000" dirty="0">
                <a:sym typeface="Symbol"/>
              </a:rPr>
              <a:t>2</a:t>
            </a:r>
            <a:r>
              <a:rPr lang="en-US" sz="3600" dirty="0">
                <a:sym typeface="Symbol"/>
              </a:rPr>
              <a:t> </a:t>
            </a:r>
            <a:r>
              <a:rPr lang="en-US" sz="3600" dirty="0" smtClean="0">
                <a:sym typeface="Symbol"/>
              </a:rPr>
              <a:t>B</a:t>
            </a:r>
            <a:r>
              <a:rPr lang="en-US" sz="3600" baseline="30000" dirty="0" smtClean="0">
                <a:sym typeface="Symbol"/>
              </a:rPr>
              <a:t>4</a:t>
            </a:r>
            <a:endParaRPr lang="en-US" sz="3600" baseline="30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Assuming cost </a:t>
            </a:r>
            <a:r>
              <a:rPr lang="en-US" dirty="0" smtClean="0">
                <a:sym typeface="Symbol"/>
              </a:rPr>
              <a:t> size </a:t>
            </a:r>
            <a:r>
              <a:rPr lang="en-US" dirty="0" smtClean="0">
                <a:sym typeface="Wingdings" panose="05000000000000000000" pitchFamily="2" charset="2"/>
              </a:rPr>
              <a:t> need higher </a:t>
            </a:r>
            <a:r>
              <a:rPr lang="en-US" dirty="0" smtClean="0"/>
              <a:t>fusion </a:t>
            </a:r>
            <a:br>
              <a:rPr lang="en-US" dirty="0" smtClean="0"/>
            </a:br>
            <a:r>
              <a:rPr lang="en-US" dirty="0" smtClean="0"/>
              <a:t>power / volume = high </a:t>
            </a:r>
            <a:r>
              <a:rPr lang="en-US" dirty="0" smtClean="0">
                <a:sym typeface="Wingdings" panose="05000000000000000000" pitchFamily="2" charset="2"/>
              </a:rPr>
              <a:t>f</a:t>
            </a:r>
            <a:r>
              <a:rPr lang="en-US" dirty="0" smtClean="0"/>
              <a:t>usion power density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334000" y="4648200"/>
            <a:ext cx="1371600" cy="685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019800" y="5334000"/>
            <a:ext cx="0" cy="46672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90600" y="5715000"/>
            <a:ext cx="6014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Maximize / optimize this product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66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Aspect ratio is important free parameter </a:t>
            </a:r>
            <a:endParaRPr lang="en-US" dirty="0"/>
          </a:p>
        </p:txBody>
      </p:sp>
      <p:pic>
        <p:nvPicPr>
          <p:cNvPr id="15362" name="Picture 2" descr="Comparison of spherical and conventional tokama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61175"/>
            <a:ext cx="7969744" cy="314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981" y="5486400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Spherical torus/</a:t>
            </a:r>
            <a:r>
              <a:rPr lang="en-US" sz="2800" i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tokamak</a:t>
            </a:r>
            <a:r>
              <a:rPr lang="en-US" sz="280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(ST) has A = 1.1-2</a:t>
            </a:r>
          </a:p>
          <a:p>
            <a:pPr algn="ctr"/>
            <a:r>
              <a:rPr lang="en-US" sz="280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 tokamak typically A = 2.5-4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7734746" y="4095378"/>
            <a:ext cx="571054" cy="0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2154302" y="990600"/>
            <a:ext cx="4506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 ratio A </a:t>
            </a:r>
            <a:r>
              <a:rPr lang="en-US" sz="3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=</a:t>
            </a:r>
            <a:r>
              <a:rPr lang="en-US" sz="360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 / a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4647524" y="4095378"/>
            <a:ext cx="3087222" cy="0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7712254" y="396240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72200" y="4038600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71600" y="1686580"/>
            <a:ext cx="6021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major radius      a = minor radius</a:t>
            </a:r>
          </a:p>
        </p:txBody>
      </p:sp>
    </p:spTree>
    <p:extLst>
      <p:ext uri="{BB962C8B-B14F-4D97-AF65-F5344CB8AC3E}">
        <p14:creationId xmlns:p14="http://schemas.microsoft.com/office/powerpoint/2010/main" val="95068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STs have higher natural elongation</a:t>
            </a:r>
            <a:endParaRPr lang="en-US" sz="4400" dirty="0"/>
          </a:p>
        </p:txBody>
      </p:sp>
      <p:pic>
        <p:nvPicPr>
          <p:cNvPr id="15362" name="Picture 2" descr="Comparison of spherical and conventional tokama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61175"/>
            <a:ext cx="7969744" cy="314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981" y="5862935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elongation improves stability, confinement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3016301" y="4095378"/>
            <a:ext cx="641299" cy="0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2438400" y="1066800"/>
            <a:ext cx="3704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Elongation </a:t>
            </a:r>
            <a:r>
              <a:rPr lang="en-US" sz="3200" i="0" dirty="0" smtClean="0">
                <a:solidFill>
                  <a:schemeClr val="tx1"/>
                </a:solidFill>
                <a:latin typeface="Symbol" panose="05050102010706020507" pitchFamily="18" charset="2"/>
              </a:rPr>
              <a:t>k</a:t>
            </a:r>
            <a:r>
              <a:rPr lang="en-US" sz="3200" i="0" dirty="0" smtClean="0">
                <a:solidFill>
                  <a:schemeClr val="tx1"/>
                </a:solidFill>
              </a:rPr>
              <a:t> </a:t>
            </a:r>
            <a:r>
              <a:rPr lang="en-US" sz="32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=</a:t>
            </a:r>
            <a:r>
              <a:rPr lang="en-US" sz="320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/ a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3810000" y="2895600"/>
            <a:ext cx="0" cy="1199778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066800" y="1762780"/>
            <a:ext cx="6599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vertical ½ height      a = minor radius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16454" y="3962400"/>
            <a:ext cx="405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0" dirty="0" smtClean="0">
                <a:solidFill>
                  <a:srgbClr val="336699"/>
                </a:solidFill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10000" y="3124200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0" dirty="0" smtClean="0">
                <a:solidFill>
                  <a:srgbClr val="336699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20939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88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44601"/>
            <a:ext cx="7368812" cy="332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68839" name="Text Box 7"/>
          <p:cNvSpPr txBox="1">
            <a:spLocks noChangeAspect="1" noChangeArrowheads="1"/>
          </p:cNvSpPr>
          <p:nvPr/>
        </p:nvSpPr>
        <p:spPr bwMode="auto">
          <a:xfrm>
            <a:off x="1600200" y="4514671"/>
            <a:ext cx="168344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~ </a:t>
            </a:r>
            <a:r>
              <a:rPr lang="en-U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altLang="en-US" sz="2400" b="1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altLang="en-US" sz="2400" b="1" i="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i="0" dirty="0" smtClean="0">
                <a:solidFill>
                  <a:schemeClr val="tx1"/>
                </a:solidFill>
                <a:latin typeface="Symbol" pitchFamily="18" charset="2"/>
              </a:rPr>
              <a:t>k </a:t>
            </a:r>
            <a:r>
              <a:rPr lang="en-US" altLang="en-US" sz="2400" b="1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1.5-2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i="0" dirty="0" err="1" smtClean="0">
                <a:solidFill>
                  <a:srgbClr val="0000FF"/>
                </a:solidFill>
                <a:latin typeface="Symbol" pitchFamily="18" charset="2"/>
              </a:rPr>
              <a:t>b</a:t>
            </a:r>
            <a:r>
              <a:rPr lang="en-US" altLang="en-US" sz="2400" b="1" i="0" baseline="-25000" dirty="0" err="1" smtClean="0">
                <a:solidFill>
                  <a:srgbClr val="0000FF"/>
                </a:solidFill>
              </a:rPr>
              <a:t>T</a:t>
            </a:r>
            <a:r>
              <a:rPr lang="en-US" altLang="en-US" sz="2400" b="1" i="0" baseline="-25000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i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</a:t>
            </a:r>
            <a:r>
              <a:rPr lang="en-US" altLang="en-US" sz="2400" b="1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-10% </a:t>
            </a:r>
          </a:p>
        </p:txBody>
      </p:sp>
      <p:sp>
        <p:nvSpPr>
          <p:cNvPr id="2168840" name="Rectangle 8"/>
          <p:cNvSpPr>
            <a:spLocks noChangeAspect="1" noChangeArrowheads="1"/>
          </p:cNvSpPr>
          <p:nvPr/>
        </p:nvSpPr>
        <p:spPr bwMode="auto">
          <a:xfrm>
            <a:off x="5867400" y="4514671"/>
            <a:ext cx="206439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~ 1.3-2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i="0" dirty="0" smtClean="0">
                <a:solidFill>
                  <a:schemeClr val="tx1"/>
                </a:solidFill>
                <a:latin typeface="Symbol" pitchFamily="18" charset="2"/>
              </a:rPr>
              <a:t>k </a:t>
            </a:r>
            <a:r>
              <a:rPr lang="en-US" altLang="en-US" sz="2400" b="1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2-3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i="0" dirty="0" err="1" smtClean="0">
                <a:solidFill>
                  <a:srgbClr val="0000FF"/>
                </a:solidFill>
                <a:latin typeface="Symbol" pitchFamily="18" charset="2"/>
              </a:rPr>
              <a:t>b</a:t>
            </a:r>
            <a:r>
              <a:rPr lang="en-US" altLang="en-US" sz="2400" b="1" i="0" baseline="-25000" dirty="0" err="1" smtClean="0">
                <a:solidFill>
                  <a:srgbClr val="0000FF"/>
                </a:solidFill>
              </a:rPr>
              <a:t>T</a:t>
            </a:r>
            <a:r>
              <a:rPr lang="en-US" altLang="en-US" sz="2400" b="1" i="0" baseline="-25000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i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  <a:r>
              <a:rPr lang="en-US" altLang="en-US" sz="2400" b="1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-40% </a:t>
            </a:r>
          </a:p>
        </p:txBody>
      </p:sp>
      <p:sp>
        <p:nvSpPr>
          <p:cNvPr id="2168842" name="Text Box 10"/>
          <p:cNvSpPr txBox="1">
            <a:spLocks noChangeArrowheads="1"/>
          </p:cNvSpPr>
          <p:nvPr/>
        </p:nvSpPr>
        <p:spPr bwMode="auto">
          <a:xfrm>
            <a:off x="1664975" y="1256267"/>
            <a:ext cx="1497141" cy="369332"/>
          </a:xfrm>
          <a:prstGeom prst="rect">
            <a:avLst/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b="1" i="0" dirty="0" err="1">
                <a:solidFill>
                  <a:srgbClr val="000000"/>
                </a:solidFill>
                <a:latin typeface="Helvetica" pitchFamily="-64" charset="0"/>
              </a:rPr>
              <a:t>Tokamak</a:t>
            </a:r>
            <a:endParaRPr lang="en-US" altLang="en-US" b="1" i="0" dirty="0">
              <a:solidFill>
                <a:srgbClr val="000000"/>
              </a:solidFill>
              <a:latin typeface="Helvetica" pitchFamily="-64" charset="0"/>
            </a:endParaRPr>
          </a:p>
        </p:txBody>
      </p:sp>
      <p:sp>
        <p:nvSpPr>
          <p:cNvPr id="2168843" name="Text Box 11"/>
          <p:cNvSpPr txBox="1">
            <a:spLocks noChangeArrowheads="1"/>
          </p:cNvSpPr>
          <p:nvPr/>
        </p:nvSpPr>
        <p:spPr bwMode="auto">
          <a:xfrm>
            <a:off x="7357489" y="1239718"/>
            <a:ext cx="643125" cy="430886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2800" b="1" i="0" dirty="0">
                <a:solidFill>
                  <a:srgbClr val="000000"/>
                </a:solidFill>
                <a:latin typeface="Helvetica" pitchFamily="-64" charset="0"/>
              </a:rPr>
              <a:t>ST</a:t>
            </a:r>
          </a:p>
        </p:txBody>
      </p:sp>
      <p:sp>
        <p:nvSpPr>
          <p:cNvPr id="12" name="Rectangle 4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24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3200" i="0" dirty="0" smtClean="0">
                <a:solidFill>
                  <a:srgbClr val="336699"/>
                </a:solidFill>
                <a:latin typeface="Helvetica Neue" charset="0"/>
              </a:rPr>
              <a:t>Favorable average curvature improves stability</a:t>
            </a:r>
            <a:endParaRPr lang="en-US" sz="3200" i="0" dirty="0">
              <a:solidFill>
                <a:srgbClr val="336699"/>
              </a:solidFill>
              <a:latin typeface="Helvetica Neue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5984557"/>
            <a:ext cx="9131797" cy="492443"/>
            <a:chOff x="0" y="1016913"/>
            <a:chExt cx="9131797" cy="492443"/>
          </a:xfrm>
        </p:grpSpPr>
        <p:sp>
          <p:nvSpPr>
            <p:cNvPr id="62" name="Text Box 4"/>
            <p:cNvSpPr txBox="1">
              <a:spLocks noChangeArrowheads="1"/>
            </p:cNvSpPr>
            <p:nvPr/>
          </p:nvSpPr>
          <p:spPr bwMode="auto">
            <a:xfrm>
              <a:off x="5043627" y="1016913"/>
              <a:ext cx="4088170" cy="492443"/>
            </a:xfrm>
            <a:prstGeom prst="rect">
              <a:avLst/>
            </a:prstGeom>
            <a:solidFill>
              <a:srgbClr val="EAEAEA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91440" bIns="9144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None/>
              </a:pPr>
              <a:r>
                <a:rPr lang="en-US" altLang="en-US" sz="2000" b="1" i="0" dirty="0" smtClean="0">
                  <a:solidFill>
                    <a:srgbClr val="1822CD"/>
                  </a:solidFill>
                  <a:latin typeface="Helvetica Neue"/>
                  <a:cs typeface="Helvetica Neue"/>
                </a:rPr>
                <a:t>Toroidal beta </a:t>
              </a:r>
              <a:r>
                <a:rPr lang="en-US" altLang="en-US" sz="2000" b="1" i="0" dirty="0" err="1" smtClean="0">
                  <a:solidFill>
                    <a:srgbClr val="1822CD"/>
                  </a:solidFill>
                  <a:latin typeface="Symbol" pitchFamily="18" charset="2"/>
                </a:rPr>
                <a:t>b</a:t>
              </a:r>
              <a:r>
                <a:rPr lang="en-US" altLang="en-US" sz="2000" b="1" i="0" baseline="-25000" dirty="0" err="1" smtClean="0">
                  <a:solidFill>
                    <a:srgbClr val="1822CD"/>
                  </a:solidFill>
                  <a:latin typeface="Arial" charset="0"/>
                </a:rPr>
                <a:t>T</a:t>
              </a:r>
              <a:r>
                <a:rPr lang="en-US" altLang="en-US" sz="2000" b="1" i="0" dirty="0" smtClean="0">
                  <a:solidFill>
                    <a:srgbClr val="1822CD"/>
                  </a:solidFill>
                  <a:latin typeface="Helvetica" pitchFamily="-64" charset="0"/>
                </a:rPr>
                <a:t> </a:t>
              </a:r>
              <a:r>
                <a:rPr lang="en-US" altLang="en-US" sz="2000" b="1" i="0" dirty="0">
                  <a:solidFill>
                    <a:srgbClr val="1822CD"/>
                  </a:solidFill>
                  <a:latin typeface="Helvetica" pitchFamily="-64" charset="0"/>
                </a:rPr>
                <a:t>= </a:t>
              </a:r>
              <a:r>
                <a:rPr lang="en-US" altLang="en-US" sz="2000" b="1" i="0" dirty="0" smtClean="0">
                  <a:solidFill>
                    <a:srgbClr val="1822CD"/>
                  </a:solidFill>
                  <a:latin typeface="Symbol" charset="2"/>
                  <a:cs typeface="Symbol" charset="2"/>
                  <a:sym typeface="Symbol"/>
                </a:rPr>
                <a:t></a:t>
              </a:r>
              <a:r>
                <a:rPr lang="en-US" altLang="en-US" sz="2000" b="1" i="0" dirty="0" smtClean="0">
                  <a:solidFill>
                    <a:srgbClr val="1822CD"/>
                  </a:solidFill>
                  <a:latin typeface="Helvetica" pitchFamily="-64" charset="0"/>
                  <a:sym typeface="Math1" pitchFamily="2" charset="2"/>
                </a:rPr>
                <a:t>p</a:t>
              </a:r>
              <a:r>
                <a:rPr lang="en-US" altLang="en-US" sz="2000" b="1" i="0" dirty="0" smtClean="0">
                  <a:solidFill>
                    <a:srgbClr val="1822CD"/>
                  </a:solidFill>
                  <a:latin typeface="Symbol" panose="05050102010706020507" pitchFamily="18" charset="2"/>
                  <a:cs typeface="Symbol" charset="2"/>
                  <a:sym typeface="Symbol"/>
                </a:rPr>
                <a:t></a:t>
              </a:r>
              <a:r>
                <a:rPr lang="en-US" altLang="en-US" sz="2000" b="1" i="0" dirty="0" smtClean="0">
                  <a:solidFill>
                    <a:srgbClr val="1822CD"/>
                  </a:solidFill>
                  <a:latin typeface="Symbol" charset="2"/>
                  <a:cs typeface="Symbol" charset="2"/>
                  <a:sym typeface="Math1" pitchFamily="2" charset="2"/>
                </a:rPr>
                <a:t> </a:t>
              </a:r>
              <a:r>
                <a:rPr lang="en-US" altLang="en-US" sz="2000" b="1" i="0" dirty="0">
                  <a:solidFill>
                    <a:srgbClr val="1822CD"/>
                  </a:solidFill>
                  <a:latin typeface="Helvetica" pitchFamily="-64" charset="0"/>
                  <a:sym typeface="Math1" pitchFamily="2" charset="2"/>
                </a:rPr>
                <a:t>/ (</a:t>
              </a:r>
              <a:r>
                <a:rPr lang="en-US" altLang="en-US" sz="2000" b="1" i="0" dirty="0" smtClean="0">
                  <a:solidFill>
                    <a:srgbClr val="1822CD"/>
                  </a:solidFill>
                  <a:latin typeface="Helvetica" pitchFamily="-64" charset="0"/>
                  <a:sym typeface="Math1" pitchFamily="2" charset="2"/>
                </a:rPr>
                <a:t>B</a:t>
              </a:r>
              <a:r>
                <a:rPr lang="en-US" altLang="en-US" sz="2000" b="1" i="0" baseline="-25000" dirty="0" smtClean="0">
                  <a:solidFill>
                    <a:srgbClr val="1822CD"/>
                  </a:solidFill>
                  <a:latin typeface="Helvetica" pitchFamily="-64" charset="0"/>
                  <a:sym typeface="Math1" pitchFamily="2" charset="2"/>
                </a:rPr>
                <a:t>T0</a:t>
              </a:r>
              <a:r>
                <a:rPr lang="en-US" altLang="en-US" sz="2000" b="1" i="0" baseline="30000" dirty="0" smtClean="0">
                  <a:solidFill>
                    <a:srgbClr val="1822CD"/>
                  </a:solidFill>
                  <a:latin typeface="Helvetica" pitchFamily="-64" charset="0"/>
                  <a:sym typeface="Math1" pitchFamily="2" charset="2"/>
                </a:rPr>
                <a:t>2</a:t>
              </a:r>
              <a:r>
                <a:rPr lang="en-US" altLang="en-US" sz="2000" b="1" i="0" dirty="0" smtClean="0">
                  <a:solidFill>
                    <a:srgbClr val="1822CD"/>
                  </a:solidFill>
                  <a:latin typeface="Helvetica" pitchFamily="-64" charset="0"/>
                  <a:sym typeface="Math1" pitchFamily="2" charset="2"/>
                </a:rPr>
                <a:t>/2</a:t>
              </a:r>
              <a:r>
                <a:rPr lang="en-US" altLang="en-US" sz="2000" b="1" i="0" dirty="0" smtClean="0">
                  <a:solidFill>
                    <a:srgbClr val="1822CD"/>
                  </a:solidFill>
                  <a:latin typeface="Symbol" pitchFamily="18" charset="2"/>
                  <a:sym typeface="Math1" pitchFamily="2" charset="2"/>
                </a:rPr>
                <a:t>m</a:t>
              </a:r>
              <a:r>
                <a:rPr lang="en-US" altLang="en-US" sz="2000" b="1" i="0" baseline="-25000" dirty="0" smtClean="0">
                  <a:solidFill>
                    <a:srgbClr val="1822CD"/>
                  </a:solidFill>
                  <a:latin typeface="Helvetica" pitchFamily="-64" charset="0"/>
                  <a:sym typeface="Math1" pitchFamily="2" charset="2"/>
                </a:rPr>
                <a:t>0</a:t>
              </a:r>
              <a:r>
                <a:rPr lang="en-US" altLang="en-US" sz="2000" b="1" i="0" dirty="0" smtClean="0">
                  <a:solidFill>
                    <a:srgbClr val="1822CD"/>
                  </a:solidFill>
                  <a:latin typeface="Helvetica" pitchFamily="-64" charset="0"/>
                  <a:sym typeface="Math1" pitchFamily="2" charset="2"/>
                </a:rPr>
                <a:t>)</a:t>
              </a:r>
              <a:endParaRPr lang="en-US" altLang="en-US" sz="2000" b="1" i="0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endParaRPr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0" y="1016913"/>
              <a:ext cx="2727286" cy="492443"/>
            </a:xfrm>
            <a:prstGeom prst="rect">
              <a:avLst/>
            </a:prstGeom>
            <a:noFill/>
            <a:ln w="15875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tIns="91440" bIns="9144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None/>
              </a:pPr>
              <a:r>
                <a:rPr lang="en-US" altLang="en-US" sz="2000" b="1" i="0" dirty="0">
                  <a:solidFill>
                    <a:srgbClr val="FF0000"/>
                  </a:solidFill>
                  <a:latin typeface="Helvetica" pitchFamily="-64" charset="0"/>
                </a:rPr>
                <a:t>Aspect Ratio A = R</a:t>
              </a:r>
              <a:r>
                <a:rPr lang="en-US" altLang="en-US" sz="2000" b="1" i="0" baseline="-25000" dirty="0">
                  <a:solidFill>
                    <a:srgbClr val="FF0000"/>
                  </a:solidFill>
                  <a:latin typeface="Helvetica" pitchFamily="-64" charset="0"/>
                </a:rPr>
                <a:t> </a:t>
              </a:r>
              <a:r>
                <a:rPr lang="en-US" altLang="en-US" sz="2000" b="1" i="0" dirty="0" smtClean="0">
                  <a:solidFill>
                    <a:srgbClr val="FF0000"/>
                  </a:solidFill>
                  <a:latin typeface="Helvetica" pitchFamily="-64" charset="0"/>
                </a:rPr>
                <a:t>/a</a:t>
              </a:r>
              <a:endParaRPr lang="en-US" altLang="en-US" sz="2000" i="0" dirty="0">
                <a:solidFill>
                  <a:srgbClr val="FF0000"/>
                </a:solidFill>
                <a:latin typeface="Helvetica" pitchFamily="-64" charset="0"/>
              </a:endParaRP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2723017" y="1016913"/>
              <a:ext cx="2382383" cy="492443"/>
            </a:xfrm>
            <a:prstGeom prst="rect">
              <a:avLst/>
            </a:prstGeom>
            <a:solidFill>
              <a:srgbClr val="EAEAEA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91440" bIns="9144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None/>
              </a:pPr>
              <a:r>
                <a:rPr lang="en-US" altLang="en-US" sz="2000" b="1" i="0" dirty="0" smtClean="0">
                  <a:solidFill>
                    <a:srgbClr val="000000"/>
                  </a:solidFill>
                  <a:latin typeface="Helvetica Neue"/>
                  <a:cs typeface="Helvetica Neue"/>
                </a:rPr>
                <a:t>Elongation </a:t>
              </a:r>
              <a:r>
                <a:rPr lang="en-US" altLang="en-US" sz="2000" b="1" i="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k</a:t>
              </a:r>
              <a:r>
                <a:rPr lang="en-US" altLang="en-US" sz="2000" b="1" i="0" dirty="0" smtClean="0">
                  <a:solidFill>
                    <a:srgbClr val="000000"/>
                  </a:solidFill>
                  <a:latin typeface="Helvetica Neue"/>
                  <a:cs typeface="Helvetica Neue"/>
                </a:rPr>
                <a:t> = b/a</a:t>
              </a:r>
              <a:endParaRPr lang="en-US" altLang="en-US" sz="2000" b="1" i="0" dirty="0">
                <a:solidFill>
                  <a:srgbClr val="000000"/>
                </a:solidFill>
                <a:latin typeface="Helvetica" pitchFamily="-64" charset="0"/>
                <a:sym typeface="Math1" pitchFamily="2" charset="2"/>
              </a:endParaRP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6511601" y="1143000"/>
            <a:ext cx="422599" cy="131882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cxnSp>
        <p:nvCxnSpPr>
          <p:cNvPr id="5" name="Straight Arrow Connector 4"/>
          <p:cNvCxnSpPr>
            <a:stCxn id="9" idx="1"/>
          </p:cNvCxnSpPr>
          <p:nvPr/>
        </p:nvCxnSpPr>
        <p:spPr bwMode="auto">
          <a:xfrm flipH="1">
            <a:off x="7405751" y="2888903"/>
            <a:ext cx="519049" cy="11489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7924800" y="2196405"/>
            <a:ext cx="1142999" cy="13849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spends less time in unstable curvature region</a:t>
            </a:r>
          </a:p>
        </p:txBody>
      </p:sp>
    </p:spTree>
    <p:extLst>
      <p:ext uri="{BB962C8B-B14F-4D97-AF65-F5344CB8AC3E}">
        <p14:creationId xmlns:p14="http://schemas.microsoft.com/office/powerpoint/2010/main" val="240369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990597"/>
          </a:xfrm>
        </p:spPr>
        <p:txBody>
          <a:bodyPr>
            <a:noAutofit/>
          </a:bodyPr>
          <a:lstStyle/>
          <a:p>
            <a:r>
              <a:rPr lang="en-US" dirty="0" smtClean="0"/>
              <a:t>STs can access very wide range of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baseline="-25000" dirty="0" err="1"/>
              <a:t>T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923489" y="1855166"/>
            <a:ext cx="1946144" cy="4515769"/>
            <a:chOff x="715653" y="2472602"/>
            <a:chExt cx="2594859" cy="6021026"/>
          </a:xfrm>
        </p:grpSpPr>
        <p:grpSp>
          <p:nvGrpSpPr>
            <p:cNvPr id="3" name="Group 2"/>
            <p:cNvGrpSpPr/>
            <p:nvPr/>
          </p:nvGrpSpPr>
          <p:grpSpPr>
            <a:xfrm>
              <a:off x="715653" y="2472602"/>
              <a:ext cx="2594859" cy="6021026"/>
              <a:chOff x="770869" y="1892068"/>
              <a:chExt cx="2594859" cy="6021026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510" y="1892068"/>
                <a:ext cx="2194462" cy="3870007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869" y="5976087"/>
                <a:ext cx="2594859" cy="1937007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 bwMode="auto">
            <a:xfrm>
              <a:off x="2520112" y="6787552"/>
              <a:ext cx="784760" cy="16866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342892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207707" y="1845641"/>
            <a:ext cx="6190890" cy="4174159"/>
            <a:chOff x="6585468" y="2376470"/>
            <a:chExt cx="4965124" cy="33393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5443" y="2387621"/>
              <a:ext cx="4848365" cy="3315835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6585468" y="2376470"/>
              <a:ext cx="579616" cy="3040939"/>
              <a:chOff x="6585468" y="2376470"/>
              <a:chExt cx="579616" cy="3040939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6773952" y="2376470"/>
                <a:ext cx="391132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r" defTabSz="685783"/>
                <a:r>
                  <a:rPr lang="en-US" sz="1500" dirty="0">
                    <a:solidFill>
                      <a:srgbClr val="000000"/>
                    </a:solidFill>
                  </a:rPr>
                  <a:t>120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773952" y="2844821"/>
                <a:ext cx="391132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r" defTabSz="685783"/>
                <a:r>
                  <a:rPr lang="en-US" sz="1500" dirty="0">
                    <a:solidFill>
                      <a:srgbClr val="000000"/>
                    </a:solidFill>
                  </a:rPr>
                  <a:t>100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904329" y="3313172"/>
                <a:ext cx="260755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r" defTabSz="685783"/>
                <a:r>
                  <a:rPr lang="en-US" sz="1500" dirty="0">
                    <a:solidFill>
                      <a:srgbClr val="000000"/>
                    </a:solidFill>
                  </a:rPr>
                  <a:t>80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904329" y="4249874"/>
                <a:ext cx="260755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r" defTabSz="685783"/>
                <a:r>
                  <a:rPr lang="en-US" sz="1500" dirty="0">
                    <a:solidFill>
                      <a:srgbClr val="000000"/>
                    </a:solidFill>
                  </a:rPr>
                  <a:t>40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904329" y="4718225"/>
                <a:ext cx="260755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r" defTabSz="685783"/>
                <a:r>
                  <a:rPr lang="en-US" sz="1500" dirty="0">
                    <a:solidFill>
                      <a:srgbClr val="000000"/>
                    </a:solidFill>
                  </a:rPr>
                  <a:t>20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034707" y="5186577"/>
                <a:ext cx="130377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r" defTabSz="685783"/>
                <a:r>
                  <a:rPr lang="en-US" sz="15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16200000">
                <a:off x="6404953" y="3839568"/>
                <a:ext cx="706603" cy="3455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r" defTabSz="685783"/>
                <a:r>
                  <a:rPr lang="en-US" sz="2800" b="1" dirty="0" err="1" smtClean="0">
                    <a:solidFill>
                      <a:srgbClr val="000000"/>
                    </a:solidFill>
                    <a:latin typeface="Symbol" charset="2"/>
                    <a:ea typeface="Symbol" charset="2"/>
                    <a:cs typeface="Symbol" charset="2"/>
                  </a:rPr>
                  <a:t>b</a:t>
                </a:r>
                <a:r>
                  <a:rPr lang="en-US" sz="2800" b="1" baseline="-25000" dirty="0" err="1" smtClean="0">
                    <a:solidFill>
                      <a:srgbClr val="000000"/>
                    </a:solidFill>
                  </a:rPr>
                  <a:t>T</a:t>
                </a:r>
                <a:r>
                  <a:rPr lang="en-US" sz="2800" b="1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sz="2800" b="1" dirty="0">
                    <a:solidFill>
                      <a:srgbClr val="000000"/>
                    </a:solidFill>
                  </a:rPr>
                  <a:t>(%)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904329" y="3781523"/>
                <a:ext cx="260755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r" defTabSz="685783"/>
                <a:r>
                  <a:rPr lang="en-US" sz="1500" dirty="0">
                    <a:solidFill>
                      <a:srgbClr val="000000"/>
                    </a:solidFill>
                  </a:rPr>
                  <a:t>60</a:t>
                </a: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7146509" y="5342619"/>
              <a:ext cx="4404083" cy="373178"/>
              <a:chOff x="7146509" y="5342619"/>
              <a:chExt cx="4404083" cy="373178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9868029" y="5342619"/>
                <a:ext cx="260755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783"/>
                <a:r>
                  <a:rPr lang="en-US" sz="1500" dirty="0">
                    <a:solidFill>
                      <a:srgbClr val="000000"/>
                    </a:solidFill>
                  </a:rPr>
                  <a:t>10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8539985" y="5342619"/>
                <a:ext cx="130377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783"/>
                <a:r>
                  <a:rPr lang="en-US" sz="1500" dirty="0">
                    <a:solidFill>
                      <a:srgbClr val="000000"/>
                    </a:solidFill>
                  </a:rPr>
                  <a:t>5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146509" y="5342619"/>
                <a:ext cx="130377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783"/>
                <a:r>
                  <a:rPr lang="en-US" sz="15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680059" y="5420332"/>
                <a:ext cx="1205818" cy="2954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b">
                <a:spAutoFit/>
              </a:bodyPr>
              <a:lstStyle/>
              <a:p>
                <a:pPr algn="ctr" defTabSz="685783"/>
                <a:r>
                  <a:rPr lang="en-US" sz="2400" b="1" dirty="0" smtClean="0">
                    <a:solidFill>
                      <a:srgbClr val="000000"/>
                    </a:solidFill>
                    <a:ea typeface="Symbol" charset="2"/>
                    <a:cs typeface="Symbol" charset="2"/>
                  </a:rPr>
                  <a:t>I</a:t>
                </a:r>
                <a:r>
                  <a:rPr lang="en-US" sz="2400" b="1" baseline="-25000" dirty="0" smtClean="0">
                    <a:solidFill>
                      <a:srgbClr val="000000"/>
                    </a:solidFill>
                  </a:rPr>
                  <a:t>N </a:t>
                </a:r>
                <a:r>
                  <a:rPr lang="en-US" sz="2400" b="1" dirty="0" smtClean="0">
                    <a:solidFill>
                      <a:srgbClr val="000000"/>
                    </a:solidFill>
                  </a:rPr>
                  <a:t>= I</a:t>
                </a:r>
                <a:r>
                  <a:rPr lang="en-US" sz="2400" b="1" baseline="-25000" dirty="0" smtClean="0">
                    <a:solidFill>
                      <a:srgbClr val="000000"/>
                    </a:solidFill>
                  </a:rPr>
                  <a:t>P </a:t>
                </a:r>
                <a:r>
                  <a:rPr lang="en-US" sz="2400" b="1" dirty="0" smtClean="0">
                    <a:solidFill>
                      <a:srgbClr val="000000"/>
                    </a:solidFill>
                  </a:rPr>
                  <a:t>/ </a:t>
                </a:r>
                <a:r>
                  <a:rPr lang="en-US" sz="2400" b="1" dirty="0" err="1" smtClean="0">
                    <a:solidFill>
                      <a:srgbClr val="000000"/>
                    </a:solidFill>
                  </a:rPr>
                  <a:t>aB</a:t>
                </a:r>
                <a:r>
                  <a:rPr lang="en-US" sz="2400" b="1" baseline="-25000" dirty="0" err="1" smtClean="0">
                    <a:solidFill>
                      <a:srgbClr val="000000"/>
                    </a:solidFill>
                  </a:rPr>
                  <a:t>T</a:t>
                </a:r>
                <a:endParaRPr lang="en-US" sz="2400" b="1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1289837" y="5342619"/>
                <a:ext cx="260755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783"/>
                <a:r>
                  <a:rPr lang="en-US" sz="1500" dirty="0">
                    <a:solidFill>
                      <a:srgbClr val="000000"/>
                    </a:solidFill>
                  </a:rPr>
                  <a:t>15</a:t>
                </a:r>
              </a:p>
            </p:txBody>
          </p:sp>
        </p:grpSp>
      </p:grpSp>
      <p:sp>
        <p:nvSpPr>
          <p:cNvPr id="13" name="Right Arrow 12"/>
          <p:cNvSpPr/>
          <p:nvPr/>
        </p:nvSpPr>
        <p:spPr>
          <a:xfrm rot="10800000">
            <a:off x="6172200" y="2534167"/>
            <a:ext cx="728010" cy="341389"/>
          </a:xfrm>
          <a:prstGeom prst="rightArrow">
            <a:avLst>
              <a:gd name="adj1" fmla="val 55580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flipH="1">
            <a:off x="76201" y="6096000"/>
            <a:ext cx="6460004" cy="37702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0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000" baseline="-25000" dirty="0">
                <a:solidFill>
                  <a:srgbClr val="000000"/>
                </a:solidFill>
                <a:ea typeface="Arial" charset="0"/>
                <a:cs typeface="Arial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  <a:t> for sustained, low-ℓ</a:t>
            </a:r>
            <a:r>
              <a:rPr lang="en-US" sz="2000" baseline="-25000" dirty="0">
                <a:solidFill>
                  <a:srgbClr val="000000"/>
                </a:solidFill>
                <a:ea typeface="Arial" charset="0"/>
                <a:cs typeface="Arial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high-</a:t>
            </a:r>
            <a:r>
              <a:rPr lang="en-US" sz="2000" dirty="0" smtClean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k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, LHI-driven </a:t>
            </a: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  <a:t>plasmas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091" y="1216887"/>
            <a:ext cx="1538940" cy="61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23150" y="1216887"/>
            <a:ext cx="60337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 Narrow" panose="020B0606020202030204" pitchFamily="34" charset="0"/>
              </a:rPr>
              <a:t>Pegasus ST recently accessed </a:t>
            </a:r>
            <a:r>
              <a:rPr lang="en-US" sz="2800" dirty="0" err="1">
                <a:latin typeface="Symbol" panose="05050102010706020507" pitchFamily="18" charset="2"/>
                <a:ea typeface="Symbol" charset="2"/>
                <a:cs typeface="Symbol" charset="2"/>
              </a:rPr>
              <a:t>b</a:t>
            </a:r>
            <a:r>
              <a:rPr lang="en-US" sz="2800" baseline="-25000" dirty="0" err="1">
                <a:latin typeface="Arial Narrow" panose="020B0606020202030204" pitchFamily="34" charset="0"/>
              </a:rPr>
              <a:t>t</a:t>
            </a:r>
            <a:r>
              <a:rPr lang="en-US" sz="2800" dirty="0">
                <a:latin typeface="Arial Narrow" panose="020B0606020202030204" pitchFamily="34" charset="0"/>
              </a:rPr>
              <a:t> ~ </a:t>
            </a:r>
            <a:r>
              <a:rPr lang="en-US" sz="2800" dirty="0" smtClean="0">
                <a:latin typeface="Arial Narrow" panose="020B0606020202030204" pitchFamily="34" charset="0"/>
              </a:rPr>
              <a:t>50-100%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sp>
        <p:nvSpPr>
          <p:cNvPr id="37" name="Right Arrow 36"/>
          <p:cNvSpPr/>
          <p:nvPr/>
        </p:nvSpPr>
        <p:spPr>
          <a:xfrm rot="5400000">
            <a:off x="5347253" y="1836648"/>
            <a:ext cx="433292" cy="341389"/>
          </a:xfrm>
          <a:prstGeom prst="rightArrow">
            <a:avLst>
              <a:gd name="adj1" fmla="val 55580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4737384" y="5791200"/>
            <a:ext cx="1994420" cy="304800"/>
          </a:xfrm>
        </p:spPr>
        <p:txBody>
          <a:bodyPr/>
          <a:lstStyle/>
          <a:p>
            <a:r>
              <a:rPr lang="en-US" i="1" dirty="0" smtClean="0">
                <a:solidFill>
                  <a:srgbClr val="000000">
                    <a:tint val="75000"/>
                  </a:srgbClr>
                </a:solidFill>
              </a:rPr>
              <a:t>D.J. Schlossberg, APS-DPP 2016, </a:t>
            </a:r>
            <a:r>
              <a:rPr lang="en-US" i="1" dirty="0">
                <a:solidFill>
                  <a:srgbClr val="000000">
                    <a:tint val="75000"/>
                  </a:srgbClr>
                </a:solidFill>
              </a:rPr>
              <a:t>9</a:t>
            </a:r>
            <a:r>
              <a:rPr lang="en-US" i="1" dirty="0" smtClean="0">
                <a:solidFill>
                  <a:srgbClr val="000000">
                    <a:tint val="75000"/>
                  </a:srgbClr>
                </a:solidFill>
              </a:rPr>
              <a:t>/10</a:t>
            </a:r>
            <a:endParaRPr lang="en-US" i="1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00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" y="1371600"/>
            <a:ext cx="8915400" cy="4876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Potentially attractive for electricity production</a:t>
            </a:r>
          </a:p>
          <a:p>
            <a:pPr lvl="1"/>
            <a:r>
              <a:rPr lang="en-US" sz="2800" dirty="0" smtClean="0"/>
              <a:t>Requires accompanying magnet innovations</a:t>
            </a:r>
          </a:p>
          <a:p>
            <a:endParaRPr lang="en-US" sz="3200" dirty="0" smtClean="0"/>
          </a:p>
          <a:p>
            <a:r>
              <a:rPr lang="en-US" sz="3200" dirty="0" smtClean="0"/>
              <a:t>High neutron wall loading in small device</a:t>
            </a:r>
          </a:p>
          <a:p>
            <a:pPr lvl="1"/>
            <a:r>
              <a:rPr lang="en-US" sz="2800" dirty="0" smtClean="0">
                <a:sym typeface="Wingdings" panose="05000000000000000000" pitchFamily="2" charset="2"/>
              </a:rPr>
              <a:t>Well suited for fusion nuclear component R&amp;D</a:t>
            </a:r>
            <a:endParaRPr lang="en-US" sz="2800" dirty="0"/>
          </a:p>
          <a:p>
            <a:endParaRPr lang="en-US" sz="3200" dirty="0" smtClean="0"/>
          </a:p>
          <a:p>
            <a:r>
              <a:rPr lang="en-US" sz="3200" dirty="0"/>
              <a:t>Improve toroidal physics predictive capability</a:t>
            </a:r>
          </a:p>
          <a:p>
            <a:pPr lvl="1"/>
            <a:r>
              <a:rPr lang="en-US" sz="2800" dirty="0" smtClean="0"/>
              <a:t>High </a:t>
            </a:r>
            <a:r>
              <a:rPr lang="en-US" sz="2800" dirty="0" smtClean="0">
                <a:latin typeface="Symbol" panose="05050102010706020507" pitchFamily="18" charset="2"/>
              </a:rPr>
              <a:t>b</a:t>
            </a:r>
            <a:r>
              <a:rPr lang="en-US" sz="2800" dirty="0" smtClean="0"/>
              <a:t> and high temperature at low </a:t>
            </a:r>
            <a:r>
              <a:rPr lang="en-US" sz="2800" dirty="0" err="1" smtClean="0"/>
              <a:t>collisionality</a:t>
            </a:r>
            <a:endParaRPr lang="en-US" sz="2800" dirty="0" smtClean="0"/>
          </a:p>
          <a:p>
            <a:pPr lvl="1"/>
            <a:r>
              <a:rPr lang="en-US" sz="2800" dirty="0"/>
              <a:t>U</a:t>
            </a:r>
            <a:r>
              <a:rPr lang="en-US" sz="2800" dirty="0" smtClean="0"/>
              <a:t>nderstand confinement, fast-ion physics for ITER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explore spherical torus/tokamak?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07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" y="1371600"/>
            <a:ext cx="8915400" cy="4876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Potentially attractive for electricity production</a:t>
            </a:r>
          </a:p>
          <a:p>
            <a:pPr lvl="1"/>
            <a:r>
              <a:rPr lang="en-US" sz="2800" dirty="0" smtClean="0"/>
              <a:t>Requires accompanying magnet innovations</a:t>
            </a:r>
          </a:p>
          <a:p>
            <a:endParaRPr lang="en-US" sz="3200" dirty="0" smtClean="0"/>
          </a:p>
          <a:p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High neutron wall loading in small device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Well suited for fusion nuclear component R&amp;D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32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Improve toroidal physics predictive capability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High 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Symbol" panose="05050102010706020507" pitchFamily="18" charset="2"/>
              </a:rPr>
              <a:t>b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 and high temperature at low </a:t>
            </a:r>
            <a:r>
              <a:rPr lang="en-US" sz="2800" dirty="0" err="1" smtClean="0">
                <a:solidFill>
                  <a:schemeClr val="bg1">
                    <a:lumMod val="85000"/>
                  </a:schemeClr>
                </a:solidFill>
              </a:rPr>
              <a:t>collisionality</a:t>
            </a:r>
            <a:endParaRPr lang="en-US" sz="28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U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nderstand confinement, fast-ion physics for ITER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explore spherical torus/tokamak?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5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How would magnetic fusion make electricity?</a:t>
            </a:r>
            <a:endParaRPr lang="en-US" sz="3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832" y="1988821"/>
            <a:ext cx="4106268" cy="314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9" name="Group 98"/>
          <p:cNvGrpSpPr/>
          <p:nvPr/>
        </p:nvGrpSpPr>
        <p:grpSpPr>
          <a:xfrm>
            <a:off x="5334000" y="1752600"/>
            <a:ext cx="3793032" cy="2842261"/>
            <a:chOff x="5334000" y="1752600"/>
            <a:chExt cx="3793032" cy="2842261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1752600"/>
              <a:ext cx="3793032" cy="2636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6934200" y="4013163"/>
              <a:ext cx="2057400" cy="581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0" dirty="0" smtClean="0">
                  <a:solidFill>
                    <a:schemeClr val="tx1"/>
                  </a:solidFill>
                </a:rPr>
                <a:t>Spin turbines, generate electricity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388864" y="2252246"/>
              <a:ext cx="2231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0" dirty="0" smtClean="0">
                  <a:solidFill>
                    <a:schemeClr val="tx1"/>
                  </a:solidFill>
                </a:rPr>
                <a:t>Steam or hot helium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338206" y="1295400"/>
            <a:ext cx="14313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 dirty="0" smtClean="0">
                <a:solidFill>
                  <a:schemeClr val="tx1"/>
                </a:solidFill>
              </a:rPr>
              <a:t>Magnets</a:t>
            </a:r>
          </a:p>
          <a:p>
            <a:pPr algn="ctr"/>
            <a:r>
              <a:rPr lang="en-US" sz="1400" i="0" dirty="0" smtClean="0">
                <a:solidFill>
                  <a:schemeClr val="tx1"/>
                </a:solidFill>
              </a:rPr>
              <a:t>(-270 - 100</a:t>
            </a:r>
            <a:r>
              <a:rPr lang="en-US" sz="1400" i="0" baseline="30000" dirty="0" smtClean="0">
                <a:solidFill>
                  <a:schemeClr val="tx1"/>
                </a:solidFill>
                <a:latin typeface="Helvetica"/>
                <a:cs typeface="Helvetica"/>
              </a:rPr>
              <a:t>ᵒ</a:t>
            </a:r>
            <a:r>
              <a:rPr lang="en-US" sz="1400" i="0" dirty="0" smtClean="0">
                <a:solidFill>
                  <a:schemeClr val="tx1"/>
                </a:solidFill>
              </a:rPr>
              <a:t>C)</a:t>
            </a:r>
          </a:p>
        </p:txBody>
      </p:sp>
      <p:sp>
        <p:nvSpPr>
          <p:cNvPr id="58" name="Down Arrow 57"/>
          <p:cNvSpPr/>
          <p:nvPr/>
        </p:nvSpPr>
        <p:spPr bwMode="auto">
          <a:xfrm rot="1921581">
            <a:off x="4298400" y="1893043"/>
            <a:ext cx="179019" cy="456421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1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4244202" y="3145146"/>
            <a:ext cx="2347098" cy="2285575"/>
            <a:chOff x="3258188" y="3342205"/>
            <a:chExt cx="2607887" cy="2539527"/>
          </a:xfrm>
        </p:grpSpPr>
        <p:sp>
          <p:nvSpPr>
            <p:cNvPr id="26" name="Right Arrow 25"/>
            <p:cNvSpPr/>
            <p:nvPr/>
          </p:nvSpPr>
          <p:spPr bwMode="auto">
            <a:xfrm>
              <a:off x="3636651" y="3342205"/>
              <a:ext cx="1619825" cy="1153594"/>
            </a:xfrm>
            <a:prstGeom prst="rightArrow">
              <a:avLst>
                <a:gd name="adj1" fmla="val 73269"/>
                <a:gd name="adj2" fmla="val 40591"/>
              </a:avLst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1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999175" y="3693909"/>
              <a:ext cx="838199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0" dirty="0" smtClean="0">
                  <a:solidFill>
                    <a:schemeClr val="bg1"/>
                  </a:solidFill>
                </a:rPr>
                <a:t>Heat</a:t>
              </a:r>
            </a:p>
          </p:txBody>
        </p:sp>
        <p:sp>
          <p:nvSpPr>
            <p:cNvPr id="68" name="Down Arrow 67"/>
            <p:cNvSpPr/>
            <p:nvPr/>
          </p:nvSpPr>
          <p:spPr bwMode="auto">
            <a:xfrm rot="7984247">
              <a:off x="3771375" y="4230212"/>
              <a:ext cx="251139" cy="1277513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1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810000" y="5231982"/>
              <a:ext cx="2056075" cy="649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0" dirty="0" smtClean="0">
                  <a:solidFill>
                    <a:schemeClr val="tx1"/>
                  </a:solidFill>
                </a:rPr>
                <a:t>Blanket</a:t>
              </a:r>
            </a:p>
            <a:p>
              <a:pPr algn="ctr"/>
              <a:r>
                <a:rPr lang="en-US" sz="1400" i="0" dirty="0" smtClean="0">
                  <a:solidFill>
                    <a:schemeClr val="tx1"/>
                  </a:solidFill>
                </a:rPr>
                <a:t>(350 </a:t>
              </a:r>
              <a:r>
                <a:rPr lang="en-US" sz="1400" i="0" dirty="0">
                  <a:solidFill>
                    <a:schemeClr val="tx1"/>
                  </a:solidFill>
                </a:rPr>
                <a:t>- </a:t>
              </a:r>
              <a:r>
                <a:rPr lang="en-US" sz="1400" i="0" dirty="0" smtClean="0">
                  <a:solidFill>
                    <a:schemeClr val="tx1"/>
                  </a:solidFill>
                </a:rPr>
                <a:t>1000</a:t>
              </a:r>
              <a:r>
                <a:rPr lang="en-US" sz="1400" i="0" baseline="30000" dirty="0" smtClean="0">
                  <a:solidFill>
                    <a:schemeClr val="tx1"/>
                  </a:solidFill>
                  <a:latin typeface="Helvetica"/>
                  <a:cs typeface="Helvetica"/>
                </a:rPr>
                <a:t>ᵒ</a:t>
              </a:r>
              <a:r>
                <a:rPr lang="en-US" sz="1400" i="0" dirty="0" smtClean="0">
                  <a:solidFill>
                    <a:schemeClr val="tx1"/>
                  </a:solidFill>
                </a:rPr>
                <a:t>C</a:t>
              </a:r>
              <a:r>
                <a:rPr lang="en-US" sz="1400" i="0" dirty="0">
                  <a:solidFill>
                    <a:schemeClr val="tx1"/>
                  </a:solidFill>
                </a:rPr>
                <a:t>)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099018" y="3760939"/>
            <a:ext cx="4225582" cy="2285411"/>
            <a:chOff x="838201" y="4026420"/>
            <a:chExt cx="4695090" cy="2539346"/>
          </a:xfrm>
        </p:grpSpPr>
        <p:sp>
          <p:nvSpPr>
            <p:cNvPr id="20" name="TextBox 19"/>
            <p:cNvSpPr txBox="1"/>
            <p:nvPr/>
          </p:nvSpPr>
          <p:spPr>
            <a:xfrm>
              <a:off x="3505200" y="5980991"/>
              <a:ext cx="20280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0" dirty="0" smtClean="0">
                  <a:solidFill>
                    <a:schemeClr val="tx1"/>
                  </a:solidFill>
                </a:rPr>
                <a:t>helium and deuterium exhaust</a:t>
              </a:r>
            </a:p>
          </p:txBody>
        </p:sp>
        <p:sp>
          <p:nvSpPr>
            <p:cNvPr id="33" name="Bent Arrow 32"/>
            <p:cNvSpPr/>
            <p:nvPr/>
          </p:nvSpPr>
          <p:spPr bwMode="auto">
            <a:xfrm flipH="1" flipV="1">
              <a:off x="2743200" y="4724400"/>
              <a:ext cx="243818" cy="1018606"/>
            </a:xfrm>
            <a:prstGeom prst="bentArrow">
              <a:avLst>
                <a:gd name="adj1" fmla="val 18895"/>
                <a:gd name="adj2" fmla="val 27042"/>
                <a:gd name="adj3" fmla="val 36590"/>
                <a:gd name="adj4" fmla="val 43750"/>
              </a:avLst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1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35" name="Bent Arrow 34"/>
            <p:cNvSpPr/>
            <p:nvPr/>
          </p:nvSpPr>
          <p:spPr bwMode="auto">
            <a:xfrm rot="16200000">
              <a:off x="547072" y="4888398"/>
              <a:ext cx="1436335" cy="272881"/>
            </a:xfrm>
            <a:prstGeom prst="bentArrow">
              <a:avLst>
                <a:gd name="adj1" fmla="val 23044"/>
                <a:gd name="adj2" fmla="val 25000"/>
                <a:gd name="adj3" fmla="val 45869"/>
                <a:gd name="adj4" fmla="val 43750"/>
              </a:avLst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1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59" name="Rounded Rectangle 58"/>
            <p:cNvSpPr/>
            <p:nvPr/>
          </p:nvSpPr>
          <p:spPr bwMode="auto">
            <a:xfrm>
              <a:off x="1401676" y="5486400"/>
              <a:ext cx="1480901" cy="415499"/>
            </a:xfrm>
            <a:prstGeom prst="roundRect">
              <a:avLst/>
            </a:prstGeom>
            <a:solidFill>
              <a:schemeClr val="bg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Helvetica" pitchFamily="-128" charset="0"/>
                </a:rPr>
                <a:t>Tritium</a:t>
              </a:r>
              <a:r>
                <a:rPr kumimoji="0" lang="en-US" sz="1100" b="1" i="0" u="none" strike="noStrike" cap="none" normalizeH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Helvetica" pitchFamily="-128" charset="0"/>
                </a:rPr>
                <a:t> bred from lithium in blanket</a:t>
              </a: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71" name="Bent Arrow 70"/>
            <p:cNvSpPr/>
            <p:nvPr/>
          </p:nvSpPr>
          <p:spPr bwMode="auto">
            <a:xfrm rot="10800000" flipH="1" flipV="1">
              <a:off x="872441" y="4026420"/>
              <a:ext cx="311192" cy="2086513"/>
            </a:xfrm>
            <a:prstGeom prst="bentArrow">
              <a:avLst>
                <a:gd name="adj1" fmla="val 18895"/>
                <a:gd name="adj2" fmla="val 27042"/>
                <a:gd name="adj3" fmla="val 36590"/>
                <a:gd name="adj4" fmla="val 43750"/>
              </a:avLst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1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74" name="Bent Arrow 73"/>
            <p:cNvSpPr/>
            <p:nvPr/>
          </p:nvSpPr>
          <p:spPr bwMode="auto">
            <a:xfrm flipV="1">
              <a:off x="3140267" y="4495800"/>
              <a:ext cx="404641" cy="1780606"/>
            </a:xfrm>
            <a:prstGeom prst="bentArrow">
              <a:avLst>
                <a:gd name="adj1" fmla="val 18895"/>
                <a:gd name="adj2" fmla="val 27042"/>
                <a:gd name="adj3" fmla="val 36590"/>
                <a:gd name="adj4" fmla="val 43750"/>
              </a:avLst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1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78" name="Bent Arrow 77"/>
            <p:cNvSpPr/>
            <p:nvPr/>
          </p:nvSpPr>
          <p:spPr bwMode="auto">
            <a:xfrm rot="5400000" flipH="1" flipV="1">
              <a:off x="2028029" y="4969351"/>
              <a:ext cx="292417" cy="2672074"/>
            </a:xfrm>
            <a:prstGeom prst="bentArrow">
              <a:avLst>
                <a:gd name="adj1" fmla="val 18895"/>
                <a:gd name="adj2" fmla="val 27042"/>
                <a:gd name="adj3" fmla="val 36590"/>
                <a:gd name="adj4" fmla="val 43750"/>
              </a:avLst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1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0" y="2514600"/>
            <a:ext cx="2482785" cy="986937"/>
            <a:chOff x="0" y="2514600"/>
            <a:chExt cx="2482785" cy="986937"/>
          </a:xfrm>
        </p:grpSpPr>
        <p:sp>
          <p:nvSpPr>
            <p:cNvPr id="86" name="Down Arrow 85"/>
            <p:cNvSpPr/>
            <p:nvPr/>
          </p:nvSpPr>
          <p:spPr bwMode="auto">
            <a:xfrm rot="17178555">
              <a:off x="1755264" y="2774017"/>
              <a:ext cx="185899" cy="1269142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1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0" y="2514600"/>
              <a:ext cx="131183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0" dirty="0" smtClean="0">
                  <a:solidFill>
                    <a:schemeClr val="tx1"/>
                  </a:solidFill>
                </a:rPr>
                <a:t>External heating</a:t>
              </a:r>
            </a:p>
            <a:p>
              <a:pPr algn="ctr"/>
              <a:r>
                <a:rPr lang="en-US" sz="1400" i="0" dirty="0" smtClean="0">
                  <a:solidFill>
                    <a:schemeClr val="tx1"/>
                  </a:solidFill>
                </a:rPr>
                <a:t>(10’s of MW)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311832" y="1371600"/>
            <a:ext cx="1850468" cy="2622834"/>
            <a:chOff x="1311832" y="1371600"/>
            <a:chExt cx="1850468" cy="2622834"/>
          </a:xfrm>
        </p:grpSpPr>
        <p:sp>
          <p:nvSpPr>
            <p:cNvPr id="31" name="TextBox 30"/>
            <p:cNvSpPr txBox="1"/>
            <p:nvPr/>
          </p:nvSpPr>
          <p:spPr>
            <a:xfrm>
              <a:off x="1311832" y="1371600"/>
              <a:ext cx="18504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0" dirty="0" smtClean="0">
                  <a:solidFill>
                    <a:schemeClr val="tx1"/>
                  </a:solidFill>
                </a:rPr>
                <a:t>Plasma</a:t>
              </a:r>
            </a:p>
            <a:p>
              <a:pPr algn="ctr"/>
              <a:r>
                <a:rPr lang="en-US" sz="1600" i="0" dirty="0" smtClean="0">
                  <a:solidFill>
                    <a:schemeClr val="tx1"/>
                  </a:solidFill>
                </a:rPr>
                <a:t>(100 million </a:t>
              </a:r>
              <a:r>
                <a:rPr lang="en-US" sz="1600" i="0" baseline="30000" dirty="0" smtClean="0">
                  <a:solidFill>
                    <a:schemeClr val="tx1"/>
                  </a:solidFill>
                  <a:latin typeface="Helvetica"/>
                  <a:cs typeface="Helvetica"/>
                </a:rPr>
                <a:t>ᵒ</a:t>
              </a:r>
              <a:r>
                <a:rPr lang="en-US" sz="1600" i="0" dirty="0" smtClean="0">
                  <a:solidFill>
                    <a:schemeClr val="tx1"/>
                  </a:solidFill>
                </a:rPr>
                <a:t>C)</a:t>
              </a:r>
            </a:p>
          </p:txBody>
        </p:sp>
        <p:sp>
          <p:nvSpPr>
            <p:cNvPr id="66" name="Down Arrow 65"/>
            <p:cNvSpPr/>
            <p:nvPr/>
          </p:nvSpPr>
          <p:spPr bwMode="auto">
            <a:xfrm rot="20882264">
              <a:off x="2339894" y="2031693"/>
              <a:ext cx="164322" cy="1334556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1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83" name="Arc 82"/>
            <p:cNvSpPr/>
            <p:nvPr/>
          </p:nvSpPr>
          <p:spPr bwMode="auto">
            <a:xfrm rot="2997965">
              <a:off x="2531147" y="3758493"/>
              <a:ext cx="245224" cy="226658"/>
            </a:xfrm>
            <a:prstGeom prst="arc">
              <a:avLst>
                <a:gd name="adj1" fmla="val 16200000"/>
                <a:gd name="adj2" fmla="val 9957727"/>
              </a:avLst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361941" y="3309863"/>
              <a:ext cx="686059" cy="50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0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a </a:t>
              </a:r>
              <a:r>
                <a:rPr lang="en-US" sz="1000" i="0" dirty="0" smtClean="0">
                  <a:solidFill>
                    <a:schemeClr val="tx1"/>
                  </a:solidFill>
                  <a:latin typeface="+mn-lt"/>
                </a:rPr>
                <a:t>self</a:t>
              </a:r>
              <a:r>
                <a:rPr lang="en-US" sz="1000" i="0" dirty="0" smtClean="0">
                  <a:solidFill>
                    <a:schemeClr val="tx1"/>
                  </a:solidFill>
                </a:rPr>
                <a:t> heating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712132" y="2923401"/>
            <a:ext cx="1125459" cy="1033241"/>
            <a:chOff x="3712132" y="2923401"/>
            <a:chExt cx="1125459" cy="1033241"/>
          </a:xfrm>
        </p:grpSpPr>
        <p:grpSp>
          <p:nvGrpSpPr>
            <p:cNvPr id="76" name="Group 75"/>
            <p:cNvGrpSpPr/>
            <p:nvPr/>
          </p:nvGrpSpPr>
          <p:grpSpPr>
            <a:xfrm>
              <a:off x="3712132" y="2923401"/>
              <a:ext cx="1125459" cy="779920"/>
              <a:chOff x="2667000" y="3095823"/>
              <a:chExt cx="1250510" cy="866578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2667000" y="3095823"/>
                <a:ext cx="12505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0" dirty="0" smtClean="0">
                    <a:solidFill>
                      <a:schemeClr val="tx1"/>
                    </a:solidFill>
                  </a:rPr>
                  <a:t>Neutrons</a:t>
                </a:r>
              </a:p>
            </p:txBody>
          </p:sp>
          <p:cxnSp>
            <p:nvCxnSpPr>
              <p:cNvPr id="28" name="Straight Arrow Connector 27"/>
              <p:cNvCxnSpPr/>
              <p:nvPr/>
            </p:nvCxnSpPr>
            <p:spPr bwMode="auto">
              <a:xfrm flipV="1">
                <a:off x="3153157" y="3412177"/>
                <a:ext cx="235097" cy="148818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8" name="Straight Arrow Connector 47"/>
              <p:cNvCxnSpPr/>
              <p:nvPr/>
            </p:nvCxnSpPr>
            <p:spPr bwMode="auto">
              <a:xfrm>
                <a:off x="3200400" y="3927402"/>
                <a:ext cx="309872" cy="34999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3" name="Straight Arrow Connector 52"/>
              <p:cNvCxnSpPr/>
              <p:nvPr/>
            </p:nvCxnSpPr>
            <p:spPr bwMode="auto">
              <a:xfrm flipV="1">
                <a:off x="3200400" y="3654020"/>
                <a:ext cx="304800" cy="79780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93" name="Straight Arrow Connector 92"/>
            <p:cNvCxnSpPr/>
            <p:nvPr/>
          </p:nvCxnSpPr>
          <p:spPr bwMode="auto">
            <a:xfrm>
              <a:off x="4170878" y="3871822"/>
              <a:ext cx="248722" cy="8482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7866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253" y="0"/>
            <a:ext cx="9144000" cy="9144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smtClean="0">
                <a:ea typeface="MS PGothic" pitchFamily="34" charset="-128"/>
              </a:rPr>
              <a:t>Electricity gain </a:t>
            </a:r>
            <a:r>
              <a:rPr lang="en-US" sz="3200" b="1" dirty="0" err="1" smtClean="0">
                <a:ea typeface="MS PGothic" pitchFamily="34" charset="-128"/>
              </a:rPr>
              <a:t>Q</a:t>
            </a:r>
            <a:r>
              <a:rPr lang="en-US" sz="3200" b="1" baseline="-25000" dirty="0" err="1" smtClean="0">
                <a:ea typeface="MS PGothic" pitchFamily="34" charset="-128"/>
              </a:rPr>
              <a:t>eng</a:t>
            </a:r>
            <a:r>
              <a:rPr lang="en-US" sz="3200" b="1" dirty="0" smtClean="0">
                <a:ea typeface="MS PGothic" pitchFamily="34" charset="-128"/>
              </a:rPr>
              <a:t> determined primarily by </a:t>
            </a:r>
            <a:br>
              <a:rPr lang="en-US" sz="3200" b="1" dirty="0" smtClean="0">
                <a:ea typeface="MS PGothic" pitchFamily="34" charset="-128"/>
              </a:rPr>
            </a:br>
            <a:r>
              <a:rPr lang="en-US" sz="3200" b="1" dirty="0" smtClean="0">
                <a:ea typeface="MS PGothic" pitchFamily="34" charset="-128"/>
              </a:rPr>
              <a:t>engineering efficiencies and fusion gain</a:t>
            </a:r>
            <a:endParaRPr lang="en-US" sz="3200" b="1" dirty="0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497615"/>
              </p:ext>
            </p:extLst>
          </p:nvPr>
        </p:nvGraphicFramePr>
        <p:xfrm>
          <a:off x="4495800" y="3048000"/>
          <a:ext cx="45720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0" name="Equation" r:id="rId3" imgW="1879560" imgH="469800" progId="Equation.3">
                  <p:embed/>
                </p:oleObj>
              </mc:Choice>
              <mc:Fallback>
                <p:oleObj name="Equation" r:id="rId3" imgW="18795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048000"/>
                        <a:ext cx="4572000" cy="1295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867400" y="4830475"/>
            <a:ext cx="3124200" cy="111312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Ins="0">
            <a:spAutoFit/>
          </a:bodyPr>
          <a:lstStyle/>
          <a:p>
            <a:pPr marL="0" lvl="1" indent="-457200" algn="ctr">
              <a:lnSpc>
                <a:spcPct val="90000"/>
              </a:lnSpc>
              <a:spcBef>
                <a:spcPts val="100"/>
              </a:spcBef>
            </a:pPr>
            <a:r>
              <a:rPr lang="en-US" sz="1400" b="1" u="sng" dirty="0" smtClean="0">
                <a:solidFill>
                  <a:srgbClr val="336699"/>
                </a:solidFill>
              </a:rPr>
              <a:t>Parameter Assumptions</a:t>
            </a:r>
            <a:r>
              <a:rPr lang="en-US" sz="1400" b="1" i="0" u="sng" dirty="0" smtClean="0">
                <a:solidFill>
                  <a:srgbClr val="336699"/>
                </a:solidFill>
              </a:rPr>
              <a:t>:</a:t>
            </a:r>
            <a:endParaRPr lang="en-US" sz="1400" b="1" i="0" dirty="0" smtClean="0">
              <a:solidFill>
                <a:srgbClr val="336699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111125" lvl="2" indent="-111125">
              <a:lnSpc>
                <a:spcPct val="900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en-US" sz="1400" b="0" i="0" dirty="0" err="1" smtClean="0">
                <a:solidFill>
                  <a:srgbClr val="336699"/>
                </a:solidFill>
                <a:ea typeface="Arial Unicode MS" pitchFamily="34" charset="-128"/>
                <a:cs typeface="Arial Unicode MS" pitchFamily="34" charset="-128"/>
              </a:rPr>
              <a:t>M</a:t>
            </a:r>
            <a:r>
              <a:rPr lang="en-US" sz="1400" b="0" i="0" baseline="-25000" dirty="0" err="1" smtClean="0">
                <a:solidFill>
                  <a:srgbClr val="336699"/>
                </a:solidFill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sz="1400" b="0" i="0" dirty="0" smtClean="0">
                <a:solidFill>
                  <a:srgbClr val="336699"/>
                </a:solidFill>
                <a:ea typeface="Arial Unicode MS" pitchFamily="34" charset="-128"/>
                <a:cs typeface="Arial Unicode MS" pitchFamily="34" charset="-128"/>
              </a:rPr>
              <a:t> = 1.1, </a:t>
            </a:r>
            <a:r>
              <a:rPr lang="en-US" sz="1400" b="0" i="0" dirty="0" err="1" smtClean="0">
                <a:solidFill>
                  <a:srgbClr val="336699"/>
                </a:solidFill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en-US" sz="1400" b="0" i="0" baseline="-25000" dirty="0" err="1" smtClean="0">
                <a:solidFill>
                  <a:srgbClr val="336699"/>
                </a:solidFill>
                <a:ea typeface="Arial Unicode MS" pitchFamily="34" charset="-128"/>
                <a:cs typeface="Arial Unicode MS" pitchFamily="34" charset="-128"/>
              </a:rPr>
              <a:t>pump</a:t>
            </a:r>
            <a:r>
              <a:rPr lang="en-US" sz="1400" b="0" i="0" dirty="0" smtClean="0">
                <a:solidFill>
                  <a:srgbClr val="336699"/>
                </a:solidFill>
                <a:ea typeface="Arial Unicode MS" pitchFamily="34" charset="-128"/>
                <a:cs typeface="Arial Unicode MS" pitchFamily="34" charset="-128"/>
              </a:rPr>
              <a:t> = 0.03×P</a:t>
            </a:r>
            <a:r>
              <a:rPr lang="en-US" sz="1400" b="0" i="0" baseline="-25000" dirty="0" smtClean="0">
                <a:solidFill>
                  <a:srgbClr val="336699"/>
                </a:solidFill>
                <a:ea typeface="Arial Unicode MS" pitchFamily="34" charset="-128"/>
                <a:cs typeface="Arial Unicode MS" pitchFamily="34" charset="-128"/>
              </a:rPr>
              <a:t>th</a:t>
            </a:r>
            <a:endParaRPr lang="en-US" sz="1400" b="0" i="0" dirty="0" smtClean="0">
              <a:solidFill>
                <a:srgbClr val="336699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111125" lvl="2" indent="-111125">
              <a:lnSpc>
                <a:spcPct val="900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en-US" sz="1400" b="0" i="0" dirty="0" err="1" smtClean="0">
                <a:solidFill>
                  <a:srgbClr val="336699"/>
                </a:solidFill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en-US" sz="1400" b="0" i="0" baseline="-25000" dirty="0" err="1" smtClean="0">
                <a:solidFill>
                  <a:srgbClr val="336699"/>
                </a:solidFill>
                <a:ea typeface="Arial Unicode MS" pitchFamily="34" charset="-128"/>
                <a:cs typeface="Arial Unicode MS" pitchFamily="34" charset="-128"/>
              </a:rPr>
              <a:t>sub</a:t>
            </a:r>
            <a:r>
              <a:rPr lang="en-US" sz="1400" b="0" i="0" dirty="0" smtClean="0">
                <a:solidFill>
                  <a:srgbClr val="336699"/>
                </a:solidFill>
                <a:ea typeface="Arial Unicode MS" pitchFamily="34" charset="-128"/>
                <a:cs typeface="Arial Unicode MS" pitchFamily="34" charset="-128"/>
              </a:rPr>
              <a:t> + </a:t>
            </a:r>
            <a:r>
              <a:rPr lang="en-US" sz="1400" b="0" i="0" dirty="0" err="1" smtClean="0">
                <a:solidFill>
                  <a:srgbClr val="336699"/>
                </a:solidFill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en-US" sz="1400" b="0" i="0" baseline="-25000" dirty="0" err="1" smtClean="0">
                <a:solidFill>
                  <a:srgbClr val="336699"/>
                </a:solidFill>
                <a:ea typeface="Arial Unicode MS" pitchFamily="34" charset="-128"/>
                <a:cs typeface="Arial Unicode MS" pitchFamily="34" charset="-128"/>
              </a:rPr>
              <a:t>control</a:t>
            </a:r>
            <a:r>
              <a:rPr lang="en-US" sz="1400" b="0" i="0" dirty="0" smtClean="0">
                <a:solidFill>
                  <a:srgbClr val="336699"/>
                </a:solidFill>
                <a:ea typeface="Arial Unicode MS" pitchFamily="34" charset="-128"/>
                <a:cs typeface="Arial Unicode MS" pitchFamily="34" charset="-128"/>
              </a:rPr>
              <a:t> = 0.04×P</a:t>
            </a:r>
            <a:r>
              <a:rPr lang="en-US" sz="1400" b="0" i="0" baseline="-25000" dirty="0" smtClean="0">
                <a:solidFill>
                  <a:srgbClr val="336699"/>
                </a:solidFill>
                <a:ea typeface="Arial Unicode MS" pitchFamily="34" charset="-128"/>
                <a:cs typeface="Arial Unicode MS" pitchFamily="34" charset="-128"/>
              </a:rPr>
              <a:t>th</a:t>
            </a:r>
            <a:endParaRPr lang="en-US" sz="1400" b="0" i="0" dirty="0" smtClean="0">
              <a:solidFill>
                <a:srgbClr val="336699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111125" lvl="2" indent="-111125">
              <a:lnSpc>
                <a:spcPct val="900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en-US" sz="1400" b="0" i="0" dirty="0" err="1" smtClean="0">
                <a:solidFill>
                  <a:srgbClr val="336699"/>
                </a:solidFill>
                <a:latin typeface="Symbol" pitchFamily="18" charset="2"/>
              </a:rPr>
              <a:t>h</a:t>
            </a:r>
            <a:r>
              <a:rPr lang="en-US" sz="1400" b="0" i="0" baseline="-25000" dirty="0" err="1" smtClean="0">
                <a:solidFill>
                  <a:srgbClr val="336699"/>
                </a:solidFill>
              </a:rPr>
              <a:t>aux</a:t>
            </a:r>
            <a:r>
              <a:rPr lang="en-US" sz="1400" b="0" i="0" dirty="0" smtClean="0">
                <a:solidFill>
                  <a:srgbClr val="336699"/>
                </a:solidFill>
              </a:rPr>
              <a:t> = 0.3 </a:t>
            </a:r>
          </a:p>
          <a:p>
            <a:pPr marL="111125" lvl="2" indent="-111125">
              <a:lnSpc>
                <a:spcPct val="900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en-US" sz="1400" b="0" i="0" dirty="0" err="1" smtClean="0">
                <a:solidFill>
                  <a:srgbClr val="336699"/>
                </a:solidFill>
                <a:latin typeface="Symbol" pitchFamily="18" charset="2"/>
              </a:rPr>
              <a:t>h</a:t>
            </a:r>
            <a:r>
              <a:rPr lang="en-US" sz="1400" b="0" i="0" baseline="-25000" dirty="0" err="1" smtClean="0">
                <a:solidFill>
                  <a:srgbClr val="336699"/>
                </a:solidFill>
              </a:rPr>
              <a:t>CD</a:t>
            </a:r>
            <a:r>
              <a:rPr lang="en-US" sz="1400" b="0" i="0" dirty="0" smtClean="0">
                <a:solidFill>
                  <a:srgbClr val="336699"/>
                </a:solidFill>
              </a:rPr>
              <a:t> = I</a:t>
            </a:r>
            <a:r>
              <a:rPr lang="en-US" sz="1400" b="0" i="0" baseline="-25000" dirty="0" smtClean="0">
                <a:solidFill>
                  <a:srgbClr val="336699"/>
                </a:solidFill>
              </a:rPr>
              <a:t>CD</a:t>
            </a:r>
            <a:r>
              <a:rPr lang="en-US" sz="1400" b="0" i="0" dirty="0" smtClean="0">
                <a:solidFill>
                  <a:srgbClr val="336699"/>
                </a:solidFill>
              </a:rPr>
              <a:t>R</a:t>
            </a:r>
            <a:r>
              <a:rPr lang="en-US" sz="1400" b="0" i="0" baseline="-25000" dirty="0" smtClean="0">
                <a:solidFill>
                  <a:srgbClr val="336699"/>
                </a:solidFill>
              </a:rPr>
              <a:t>0</a:t>
            </a:r>
            <a:r>
              <a:rPr lang="en-US" sz="1400" b="0" i="0" dirty="0" smtClean="0">
                <a:solidFill>
                  <a:srgbClr val="336699"/>
                </a:solidFill>
              </a:rPr>
              <a:t>n</a:t>
            </a:r>
            <a:r>
              <a:rPr lang="en-US" sz="1400" b="0" i="0" baseline="-25000" dirty="0" smtClean="0">
                <a:solidFill>
                  <a:srgbClr val="336699"/>
                </a:solidFill>
              </a:rPr>
              <a:t>e</a:t>
            </a:r>
            <a:r>
              <a:rPr lang="en-US" sz="1400" b="0" i="0" dirty="0" smtClean="0">
                <a:solidFill>
                  <a:srgbClr val="336699"/>
                </a:solidFill>
              </a:rPr>
              <a:t>/P</a:t>
            </a:r>
            <a:r>
              <a:rPr lang="en-US" sz="1400" b="0" i="0" baseline="-25000" dirty="0" smtClean="0">
                <a:solidFill>
                  <a:srgbClr val="336699"/>
                </a:solidFill>
              </a:rPr>
              <a:t>CD</a:t>
            </a:r>
            <a:r>
              <a:rPr lang="en-US" sz="1400" b="0" i="0" dirty="0" smtClean="0">
                <a:solidFill>
                  <a:srgbClr val="336699"/>
                </a:solidFill>
              </a:rPr>
              <a:t> </a:t>
            </a:r>
            <a:r>
              <a:rPr lang="en-US" sz="1400" b="0" i="0" dirty="0" smtClean="0">
                <a:solidFill>
                  <a:srgbClr val="336699"/>
                </a:solidFill>
                <a:sym typeface="Symbol"/>
              </a:rPr>
              <a:t></a:t>
            </a:r>
            <a:r>
              <a:rPr lang="en-US" sz="1400" b="0" i="0" dirty="0" smtClean="0">
                <a:solidFill>
                  <a:srgbClr val="336699"/>
                </a:solidFill>
              </a:rPr>
              <a:t> 0.3×10</a:t>
            </a:r>
            <a:r>
              <a:rPr lang="en-US" sz="1400" b="0" i="0" baseline="30000" dirty="0" smtClean="0">
                <a:solidFill>
                  <a:srgbClr val="336699"/>
                </a:solidFill>
              </a:rPr>
              <a:t>20</a:t>
            </a:r>
            <a:r>
              <a:rPr lang="en-US" sz="1400" b="0" i="0" dirty="0" smtClean="0">
                <a:solidFill>
                  <a:srgbClr val="336699"/>
                </a:solidFill>
              </a:rPr>
              <a:t>A/W/m</a:t>
            </a:r>
            <a:r>
              <a:rPr lang="en-US" sz="1400" b="0" i="0" baseline="30000" dirty="0" smtClean="0">
                <a:solidFill>
                  <a:srgbClr val="336699"/>
                </a:solidFill>
              </a:rPr>
              <a:t>2</a:t>
            </a:r>
            <a:endParaRPr lang="en-US" sz="1400" b="0" i="0" dirty="0" smtClean="0">
              <a:solidFill>
                <a:srgbClr val="33669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91200" y="6244567"/>
            <a:ext cx="33125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Arial Narrow" panose="020B0606020202030204" pitchFamily="34" charset="0"/>
              </a:rPr>
              <a:t>For more details s</a:t>
            </a:r>
            <a:r>
              <a:rPr lang="it-IT" sz="900" dirty="0" smtClean="0">
                <a:latin typeface="Arial Narrow" panose="020B0606020202030204" pitchFamily="34" charset="0"/>
              </a:rPr>
              <a:t>ee J. Menard, et al., Nucl. Fusion 51 (2011) 103014</a:t>
            </a:r>
          </a:p>
        </p:txBody>
      </p:sp>
      <p:sp>
        <p:nvSpPr>
          <p:cNvPr id="3" name="Down Arrow 2"/>
          <p:cNvSpPr/>
          <p:nvPr/>
        </p:nvSpPr>
        <p:spPr>
          <a:xfrm rot="10800000">
            <a:off x="2743201" y="4038601"/>
            <a:ext cx="656432" cy="902360"/>
          </a:xfrm>
          <a:prstGeom prst="downArrow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3350" y="4820216"/>
            <a:ext cx="5505450" cy="112338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Ins="0" anchor="ctr">
            <a:spAutoFit/>
          </a:bodyPr>
          <a:lstStyle/>
          <a:p>
            <a:pPr eaLnBrk="0" hangingPunct="0">
              <a:tabLst>
                <a:tab pos="457200" algn="l"/>
                <a:tab pos="741363" algn="l"/>
              </a:tabLst>
              <a:defRPr/>
            </a:pPr>
            <a:r>
              <a:rPr lang="en-US" sz="2000" b="1" dirty="0">
                <a:solidFill>
                  <a:srgbClr val="C00000"/>
                </a:solidFill>
                <a:latin typeface="Times New Roman" charset="0"/>
                <a:ea typeface="ヒラギノ角ゴ Pro W3" charset="-128"/>
                <a:sym typeface="Symbol" charset="2"/>
              </a:rPr>
              <a:t></a:t>
            </a:r>
            <a:r>
              <a:rPr lang="en-US" sz="2000" b="1" baseline="-25000" dirty="0" err="1">
                <a:solidFill>
                  <a:srgbClr val="C00000"/>
                </a:solidFill>
                <a:latin typeface="Times New Roman" charset="0"/>
                <a:ea typeface="ヒラギノ角ゴ Pro W3" charset="-128"/>
              </a:rPr>
              <a:t>th</a:t>
            </a:r>
            <a:r>
              <a:rPr lang="en-US" sz="2000" b="1" dirty="0">
                <a:solidFill>
                  <a:srgbClr val="C00000"/>
                </a:solidFill>
                <a:latin typeface="Times New Roman" charset="0"/>
                <a:ea typeface="ヒラギノ角ゴ Pro W3" charset="-128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charset="0"/>
                <a:ea typeface="ヒラギノ角ゴ Pro W3" charset="-128"/>
              </a:rPr>
              <a:t>	</a:t>
            </a:r>
            <a:r>
              <a:rPr lang="en-US" b="1" dirty="0" smtClean="0">
                <a:solidFill>
                  <a:srgbClr val="C00000"/>
                </a:solidFill>
                <a:latin typeface="Times New Roman" charset="0"/>
                <a:ea typeface="ヒラギノ角ゴ Pro W3" charset="-128"/>
                <a:sym typeface="Symbol"/>
              </a:rPr>
              <a:t></a:t>
            </a:r>
            <a:r>
              <a:rPr lang="en-US" b="1" dirty="0" smtClean="0">
                <a:solidFill>
                  <a:srgbClr val="C00000"/>
                </a:solidFill>
                <a:ea typeface="ヒラギノ角ゴ Pro W3" charset="-128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thermal power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conversion efficiency</a:t>
            </a:r>
          </a:p>
          <a:p>
            <a:pPr eaLnBrk="0" hangingPunct="0">
              <a:tabLst>
                <a:tab pos="457200" algn="l"/>
                <a:tab pos="741363" algn="l"/>
              </a:tabLst>
              <a:defRPr/>
            </a:pPr>
            <a:r>
              <a:rPr lang="en-US" sz="2000" b="1" dirty="0">
                <a:solidFill>
                  <a:srgbClr val="C00000"/>
                </a:solidFill>
                <a:latin typeface="Times New Roman" charset="0"/>
                <a:ea typeface="ヒラギノ角ゴ Pro W3" charset="-128"/>
                <a:sym typeface="Symbol" charset="2"/>
              </a:rPr>
              <a:t></a:t>
            </a:r>
            <a:r>
              <a:rPr lang="en-US" sz="2000" b="1" baseline="-25000" dirty="0">
                <a:solidFill>
                  <a:srgbClr val="C00000"/>
                </a:solidFill>
                <a:latin typeface="Times New Roman" charset="0"/>
                <a:ea typeface="ヒラギノ角ゴ Pro W3" charset="-128"/>
              </a:rPr>
              <a:t>aux </a:t>
            </a:r>
            <a:r>
              <a:rPr lang="en-US" b="1" dirty="0" smtClean="0">
                <a:solidFill>
                  <a:srgbClr val="C00000"/>
                </a:solidFill>
                <a:latin typeface="Times New Roman" charset="0"/>
                <a:ea typeface="ヒラギノ角ゴ Pro W3" charset="-128"/>
                <a:sym typeface="Symbol"/>
              </a:rPr>
              <a:t></a:t>
            </a:r>
            <a:r>
              <a:rPr lang="en-US" b="1" dirty="0" smtClean="0">
                <a:solidFill>
                  <a:srgbClr val="C00000"/>
                </a:solidFill>
                <a:ea typeface="ヒラギノ角ゴ Pro W3" charset="-128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injected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power wall plug efficiency</a:t>
            </a:r>
          </a:p>
          <a:p>
            <a:pPr eaLnBrk="0" hangingPunct="0">
              <a:tabLst>
                <a:tab pos="457200" algn="l"/>
                <a:tab pos="741363" algn="l"/>
              </a:tabLst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+mj-lt"/>
                <a:ea typeface="ヒラギノ角ゴ Pro W3" charset="-128"/>
                <a:sym typeface="Symbol" charset="2"/>
              </a:rPr>
              <a:t>Q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charset="0"/>
                <a:ea typeface="ヒラギノ角ゴ Pro W3" charset="-128"/>
              </a:rPr>
              <a:t>	</a:t>
            </a:r>
            <a:r>
              <a:rPr lang="en-US" b="1" dirty="0" smtClean="0">
                <a:solidFill>
                  <a:srgbClr val="C00000"/>
                </a:solidFill>
                <a:latin typeface="Times New Roman" charset="0"/>
                <a:ea typeface="ヒラギノ角ゴ Pro W3" charset="-128"/>
                <a:sym typeface="Symbol"/>
              </a:rPr>
              <a:t></a:t>
            </a:r>
            <a:r>
              <a:rPr lang="en-US" b="1" dirty="0" smtClean="0">
                <a:solidFill>
                  <a:srgbClr val="C00000"/>
                </a:solidFill>
                <a:ea typeface="ヒラギノ角ゴ Pro W3" charset="-128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P</a:t>
            </a:r>
            <a:r>
              <a:rPr lang="en-US" b="1" baseline="-25000" dirty="0" err="1" smtClean="0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fus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 / </a:t>
            </a:r>
            <a:r>
              <a:rPr lang="en-US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P</a:t>
            </a:r>
            <a:r>
              <a:rPr lang="en-US" b="1" baseline="-25000" dirty="0" err="1" smtClean="0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aux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 = fusion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power / auxiliary power</a:t>
            </a:r>
          </a:p>
          <a:p>
            <a:pPr eaLnBrk="0" hangingPunct="0">
              <a:tabLst>
                <a:tab pos="684213" algn="l"/>
                <a:tab pos="741363" algn="l"/>
              </a:tabLst>
              <a:defRPr/>
            </a:pPr>
            <a:endParaRPr lang="en-US" sz="700" dirty="0">
              <a:solidFill>
                <a:srgbClr val="FF0000"/>
              </a:solidFill>
              <a:latin typeface="Times New Roman" charset="0"/>
              <a:ea typeface="ヒラギノ角ゴ Pro W3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1469705"/>
            <a:ext cx="1375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32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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025289"/>
              </p:ext>
            </p:extLst>
          </p:nvPr>
        </p:nvGraphicFramePr>
        <p:xfrm>
          <a:off x="4648200" y="1143000"/>
          <a:ext cx="4373021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1" name="Equation" r:id="rId5" imgW="2006280" imgH="647640" progId="Equation.3">
                  <p:embed/>
                </p:oleObj>
              </mc:Choice>
              <mc:Fallback>
                <p:oleObj name="Equation" r:id="rId5" imgW="2006280" imgH="647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143000"/>
                        <a:ext cx="4373021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1219201" y="1233404"/>
            <a:ext cx="3247231" cy="1052596"/>
            <a:chOff x="1781969" y="819150"/>
            <a:chExt cx="3247231" cy="789447"/>
          </a:xfrm>
          <a:noFill/>
        </p:grpSpPr>
        <p:sp>
          <p:nvSpPr>
            <p:cNvPr id="10" name="TextBox 10"/>
            <p:cNvSpPr txBox="1">
              <a:spLocks noChangeArrowheads="1"/>
            </p:cNvSpPr>
            <p:nvPr/>
          </p:nvSpPr>
          <p:spPr bwMode="auto">
            <a:xfrm>
              <a:off x="1781969" y="819150"/>
              <a:ext cx="3247231" cy="78944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Electricity 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produced</a:t>
              </a:r>
            </a:p>
            <a:p>
              <a:pPr algn="ctr">
                <a:lnSpc>
                  <a:spcPct val="130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Electricity 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consumed    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981200" y="1222962"/>
              <a:ext cx="2819400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4327585" y="1500370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7577" y="3200400"/>
            <a:ext cx="41120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40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4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= </a:t>
            </a:r>
            <a:r>
              <a:rPr lang="en-US" sz="4000" i="1" dirty="0" err="1" smtClean="0">
                <a:latin typeface="Symbol" panose="05050102010706020507" pitchFamily="18" charset="2"/>
                <a:sym typeface="Symbol"/>
              </a:rPr>
              <a:t>h</a:t>
            </a:r>
            <a:r>
              <a:rPr lang="en-US" sz="4000" i="1" baseline="-25000" dirty="0" err="1" smtClean="0">
                <a:sym typeface="Symbol"/>
              </a:rPr>
              <a:t>th</a:t>
            </a:r>
            <a:r>
              <a:rPr lang="en-US" sz="4000" i="1" baseline="-25000" dirty="0" smtClean="0">
                <a:sym typeface="Symbol"/>
              </a:rPr>
              <a:t> </a:t>
            </a:r>
            <a:r>
              <a:rPr lang="en-US" sz="4000" i="1" dirty="0" err="1" smtClean="0">
                <a:latin typeface="Symbol" panose="05050102010706020507" pitchFamily="18" charset="2"/>
                <a:sym typeface="Symbol"/>
              </a:rPr>
              <a:t>h</a:t>
            </a:r>
            <a:r>
              <a:rPr lang="en-US" sz="4000" i="1" baseline="-25000" dirty="0" err="1" smtClean="0">
                <a:sym typeface="Symbol"/>
              </a:rPr>
              <a:t>aux</a:t>
            </a:r>
            <a:r>
              <a:rPr lang="en-US" sz="4000" i="1" baseline="-25000" dirty="0" smtClean="0">
                <a:sym typeface="Symbol"/>
              </a:rPr>
              <a:t> 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Q</a:t>
            </a:r>
            <a:r>
              <a:rPr lang="en-US" sz="4000" i="1" dirty="0" smtClean="0">
                <a:sym typeface="Symbol"/>
              </a:rPr>
              <a:t> </a:t>
            </a:r>
            <a:r>
              <a:rPr lang="en-US" sz="4000" dirty="0" smtClean="0">
                <a:sym typeface="Symbol"/>
              </a:rPr>
              <a:t>×</a:t>
            </a:r>
            <a:r>
              <a:rPr lang="en-US" sz="4000" i="1" dirty="0" smtClean="0"/>
              <a:t> </a:t>
            </a:r>
            <a:endParaRPr lang="en-US" sz="4000" i="1" dirty="0"/>
          </a:p>
        </p:txBody>
      </p:sp>
      <p:sp>
        <p:nvSpPr>
          <p:cNvPr id="18" name="Rounded Rectangle 17"/>
          <p:cNvSpPr/>
          <p:nvPr/>
        </p:nvSpPr>
        <p:spPr>
          <a:xfrm>
            <a:off x="1828800" y="3225801"/>
            <a:ext cx="2498785" cy="8128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1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441960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3600" dirty="0" smtClean="0"/>
              <a:t>Introduction</a:t>
            </a:r>
          </a:p>
          <a:p>
            <a:pPr>
              <a:lnSpc>
                <a:spcPct val="170000"/>
              </a:lnSpc>
            </a:pPr>
            <a:r>
              <a:rPr lang="en-US" sz="3600" dirty="0" smtClean="0"/>
              <a:t>Why spherical tori / tokamaks (STs)</a:t>
            </a:r>
          </a:p>
          <a:p>
            <a:pPr>
              <a:lnSpc>
                <a:spcPct val="170000"/>
              </a:lnSpc>
            </a:pPr>
            <a:r>
              <a:rPr lang="en-US" sz="3600" dirty="0" smtClean="0"/>
              <a:t>NSTX-U initial results, long-term directions</a:t>
            </a:r>
          </a:p>
          <a:p>
            <a:pPr>
              <a:lnSpc>
                <a:spcPct val="170000"/>
              </a:lnSpc>
            </a:pPr>
            <a:r>
              <a:rPr lang="en-US" sz="3600" dirty="0" smtClean="0"/>
              <a:t>Summary</a:t>
            </a:r>
          </a:p>
          <a:p>
            <a:pPr marL="0" indent="0">
              <a:lnSpc>
                <a:spcPct val="170000"/>
              </a:lnSpc>
              <a:buNone/>
            </a:pPr>
            <a:endParaRPr lang="en-US" sz="3600" dirty="0" smtClean="0"/>
          </a:p>
          <a:p>
            <a:pPr>
              <a:lnSpc>
                <a:spcPct val="170000"/>
              </a:lnSpc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Outline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2237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200" b="1" dirty="0" smtClean="0"/>
              <a:t>Gain is very strong function of confinement:</a:t>
            </a:r>
            <a:br>
              <a:rPr lang="en-US" sz="3200" b="1" dirty="0" smtClean="0"/>
            </a:br>
            <a:r>
              <a:rPr lang="en-US" sz="3200" b="1" dirty="0" smtClean="0"/>
              <a:t>Q</a:t>
            </a:r>
            <a:r>
              <a:rPr lang="en-US" sz="3200" b="1" baseline="-25000" dirty="0" smtClean="0"/>
              <a:t>DT</a:t>
            </a:r>
            <a:r>
              <a:rPr lang="en-US" sz="3200" b="1" dirty="0" smtClean="0"/>
              <a:t> </a:t>
            </a:r>
            <a:r>
              <a:rPr lang="en-US" sz="3200" b="1" dirty="0" smtClean="0">
                <a:sym typeface="Symbol"/>
              </a:rPr>
              <a:t> H</a:t>
            </a:r>
            <a:r>
              <a:rPr lang="en-US" sz="3200" b="1" baseline="30000" dirty="0" smtClean="0"/>
              <a:t>2</a:t>
            </a:r>
            <a:r>
              <a:rPr lang="en-US" sz="3200" b="1" baseline="30000" dirty="0" smtClean="0">
                <a:sym typeface="Wingdings" panose="05000000000000000000" pitchFamily="2" charset="2"/>
              </a:rPr>
              <a:t></a:t>
            </a:r>
            <a:r>
              <a:rPr lang="en-US" sz="3200" b="1" baseline="30000" dirty="0" smtClean="0"/>
              <a:t>5</a:t>
            </a:r>
            <a:r>
              <a:rPr lang="en-US" sz="3200" b="1" dirty="0" smtClean="0"/>
              <a:t> from low </a:t>
            </a:r>
            <a:r>
              <a:rPr lang="en-US" sz="3200" b="1" dirty="0" smtClean="0">
                <a:sym typeface="Wingdings" panose="05000000000000000000" pitchFamily="2" charset="2"/>
              </a:rPr>
              <a:t> high gain 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5349479"/>
            <a:ext cx="899160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Fix current, field, density, geometry, auxiliary power, </a:t>
            </a:r>
            <a:r>
              <a:rPr lang="en-US" sz="2400" b="1" dirty="0" err="1" smtClean="0">
                <a:latin typeface="Symbol" panose="05050102010706020507" pitchFamily="18" charset="2"/>
              </a:rPr>
              <a:t>a</a:t>
            </a:r>
            <a:r>
              <a:rPr lang="en-US" sz="2400" b="1" baseline="-25000" dirty="0" err="1" smtClean="0"/>
              <a:t>P</a:t>
            </a:r>
            <a:r>
              <a:rPr lang="en-US" sz="2400" b="1" dirty="0" smtClean="0"/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0.7:</a:t>
            </a:r>
          </a:p>
          <a:p>
            <a:pPr algn="ctr"/>
            <a:r>
              <a:rPr lang="en-US" sz="2400" b="1" dirty="0" smtClean="0">
                <a:solidFill>
                  <a:srgbClr val="336699"/>
                </a:solidFill>
                <a:latin typeface="Century" panose="02040604050505020304" pitchFamily="18" charset="0"/>
              </a:rPr>
              <a:t>Q</a:t>
            </a:r>
            <a:r>
              <a:rPr lang="en-US" sz="2400" b="1" baseline="-25000" dirty="0" smtClean="0">
                <a:solidFill>
                  <a:srgbClr val="336699"/>
                </a:solidFill>
                <a:latin typeface="Century" panose="02040604050505020304" pitchFamily="18" charset="0"/>
              </a:rPr>
              <a:t>DT</a:t>
            </a:r>
            <a:r>
              <a:rPr lang="en-US" sz="2400" b="1" dirty="0" smtClean="0">
                <a:solidFill>
                  <a:srgbClr val="336699"/>
                </a:solidFill>
                <a:latin typeface="Century" panose="02040604050505020304" pitchFamily="18" charset="0"/>
              </a:rPr>
              <a:t>  </a:t>
            </a:r>
            <a:r>
              <a:rPr lang="en-US" sz="2400" b="1" dirty="0" smtClean="0">
                <a:solidFill>
                  <a:srgbClr val="336699"/>
                </a:solidFill>
              </a:rPr>
              <a:t>≤</a:t>
            </a:r>
            <a:r>
              <a:rPr lang="en-US" sz="2400" b="1" dirty="0" smtClean="0">
                <a:solidFill>
                  <a:srgbClr val="336699"/>
                </a:solidFill>
                <a:latin typeface="Century" panose="02040604050505020304" pitchFamily="18" charset="0"/>
              </a:rPr>
              <a:t>1 </a:t>
            </a:r>
            <a:r>
              <a:rPr lang="en-US" sz="2400" b="1" dirty="0" smtClean="0">
                <a:solidFill>
                  <a:srgbClr val="336699"/>
                </a:solidFill>
                <a:latin typeface="Century" panose="02040604050505020304" pitchFamily="18" charset="0"/>
                <a:sym typeface="Wingdings" panose="05000000000000000000" pitchFamily="2" charset="2"/>
              </a:rPr>
              <a:t> Q</a:t>
            </a:r>
            <a:r>
              <a:rPr lang="en-US" sz="2400" b="1" baseline="-25000" dirty="0" smtClean="0">
                <a:solidFill>
                  <a:srgbClr val="336699"/>
                </a:solidFill>
                <a:latin typeface="Century" panose="02040604050505020304" pitchFamily="18" charset="0"/>
                <a:sym typeface="Wingdings" panose="05000000000000000000" pitchFamily="2" charset="2"/>
              </a:rPr>
              <a:t>DT</a:t>
            </a:r>
            <a:r>
              <a:rPr lang="en-US" sz="2400" b="1" dirty="0" smtClean="0">
                <a:solidFill>
                  <a:srgbClr val="336699"/>
                </a:solidFill>
                <a:latin typeface="Century" panose="020406040505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smtClean="0">
                <a:solidFill>
                  <a:srgbClr val="336699"/>
                </a:solidFill>
                <a:latin typeface="Century" panose="02040604050505020304" pitchFamily="18" charset="0"/>
                <a:sym typeface="Symbol"/>
              </a:rPr>
              <a:t> Q*</a:t>
            </a:r>
            <a:r>
              <a:rPr lang="en-US" sz="2400" b="1" baseline="-25000" dirty="0" smtClean="0">
                <a:solidFill>
                  <a:srgbClr val="336699"/>
                </a:solidFill>
                <a:latin typeface="Century" panose="02040604050505020304" pitchFamily="18" charset="0"/>
                <a:sym typeface="Symbol"/>
              </a:rPr>
              <a:t>DT</a:t>
            </a:r>
            <a:r>
              <a:rPr lang="en-US" sz="2400" b="1" dirty="0" smtClean="0">
                <a:solidFill>
                  <a:srgbClr val="336699"/>
                </a:solidFill>
                <a:latin typeface="Century" panose="02040604050505020304" pitchFamily="18" charset="0"/>
                <a:sym typeface="Symbol"/>
              </a:rPr>
              <a:t>  H</a:t>
            </a:r>
            <a:r>
              <a:rPr lang="en-US" sz="2400" b="1" baseline="30000" dirty="0" smtClean="0">
                <a:solidFill>
                  <a:srgbClr val="336699"/>
                </a:solidFill>
                <a:latin typeface="Century" panose="02040604050505020304" pitchFamily="18" charset="0"/>
                <a:sym typeface="Symbol"/>
              </a:rPr>
              <a:t>2 </a:t>
            </a:r>
            <a:r>
              <a:rPr lang="en-US" sz="2400" b="1" dirty="0" smtClean="0">
                <a:solidFill>
                  <a:srgbClr val="336699"/>
                </a:solidFill>
                <a:latin typeface="Century" panose="02040604050505020304" pitchFamily="18" charset="0"/>
                <a:sym typeface="Symbol"/>
              </a:rPr>
              <a:t>     </a:t>
            </a:r>
            <a:r>
              <a:rPr lang="en-US" sz="2400" b="1" dirty="0" smtClean="0">
                <a:solidFill>
                  <a:srgbClr val="C00000"/>
                </a:solidFill>
                <a:latin typeface="Century" panose="02040604050505020304" pitchFamily="18" charset="0"/>
              </a:rPr>
              <a:t>Q</a:t>
            </a:r>
            <a:r>
              <a:rPr lang="en-US" sz="2400" b="1" baseline="-25000" dirty="0" smtClean="0">
                <a:solidFill>
                  <a:srgbClr val="C00000"/>
                </a:solidFill>
                <a:latin typeface="Century" panose="02040604050505020304" pitchFamily="18" charset="0"/>
              </a:rPr>
              <a:t>DT</a:t>
            </a:r>
            <a:r>
              <a:rPr lang="en-US" sz="2400" b="1" dirty="0" smtClean="0">
                <a:solidFill>
                  <a:srgbClr val="C00000"/>
                </a:solidFill>
                <a:latin typeface="Century" panose="02040604050505020304" pitchFamily="18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&gt;&gt;</a:t>
            </a:r>
            <a:r>
              <a:rPr lang="en-US" sz="2400" b="1" dirty="0" smtClean="0">
                <a:solidFill>
                  <a:srgbClr val="C00000"/>
                </a:solidFill>
                <a:latin typeface="Century" panose="02040604050505020304" pitchFamily="18" charset="0"/>
              </a:rPr>
              <a:t>1 </a:t>
            </a:r>
            <a:r>
              <a:rPr lang="en-US" sz="2400" b="1" dirty="0" smtClean="0">
                <a:solidFill>
                  <a:srgbClr val="C00000"/>
                </a:solidFill>
                <a:latin typeface="Century" panose="02040604050505020304" pitchFamily="18" charset="0"/>
                <a:sym typeface="Wingdings" panose="05000000000000000000" pitchFamily="2" charset="2"/>
              </a:rPr>
              <a:t> Q</a:t>
            </a:r>
            <a:r>
              <a:rPr lang="en-US" sz="2400" b="1" baseline="-25000" dirty="0" smtClean="0">
                <a:solidFill>
                  <a:srgbClr val="C00000"/>
                </a:solidFill>
                <a:latin typeface="Century" panose="02040604050505020304" pitchFamily="18" charset="0"/>
                <a:sym typeface="Wingdings" panose="05000000000000000000" pitchFamily="2" charset="2"/>
              </a:rPr>
              <a:t>DT</a:t>
            </a:r>
            <a:r>
              <a:rPr lang="en-US" sz="2400" b="1" dirty="0" smtClean="0">
                <a:solidFill>
                  <a:srgbClr val="C00000"/>
                </a:solidFill>
                <a:latin typeface="Century" panose="020406040505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Century" panose="02040604050505020304" pitchFamily="18" charset="0"/>
                <a:sym typeface="Symbol"/>
              </a:rPr>
              <a:t> Q*</a:t>
            </a:r>
            <a:r>
              <a:rPr lang="en-US" sz="2400" b="1" baseline="-25000" dirty="0" smtClean="0">
                <a:solidFill>
                  <a:srgbClr val="C00000"/>
                </a:solidFill>
                <a:latin typeface="Century" panose="02040604050505020304" pitchFamily="18" charset="0"/>
                <a:sym typeface="Symbol"/>
              </a:rPr>
              <a:t>DT</a:t>
            </a:r>
            <a:r>
              <a:rPr lang="en-US" sz="2400" b="1" baseline="30000" dirty="0" smtClean="0">
                <a:solidFill>
                  <a:srgbClr val="C00000"/>
                </a:solidFill>
                <a:latin typeface="Century" panose="02040604050505020304" pitchFamily="18" charset="0"/>
                <a:sym typeface="Symbol"/>
              </a:rPr>
              <a:t>2.5</a:t>
            </a:r>
            <a:r>
              <a:rPr lang="en-US" sz="2400" b="1" dirty="0" smtClean="0">
                <a:solidFill>
                  <a:srgbClr val="C00000"/>
                </a:solidFill>
                <a:latin typeface="Century" panose="02040604050505020304" pitchFamily="18" charset="0"/>
                <a:sym typeface="Symbol"/>
              </a:rPr>
              <a:t>  H</a:t>
            </a:r>
            <a:r>
              <a:rPr lang="en-US" sz="2400" b="1" baseline="30000" dirty="0" smtClean="0">
                <a:solidFill>
                  <a:srgbClr val="C00000"/>
                </a:solidFill>
                <a:latin typeface="Century" panose="02040604050505020304" pitchFamily="18" charset="0"/>
                <a:sym typeface="Symbol"/>
              </a:rPr>
              <a:t>5</a:t>
            </a:r>
            <a:endParaRPr lang="en-US" sz="2400" b="1" baseline="30000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8991600" cy="3294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93714" y="2510135"/>
            <a:ext cx="1034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Symbol" panose="05050102010706020507" pitchFamily="18" charset="2"/>
                <a:cs typeface="Arial" panose="020B0604020202020204" pitchFamily="34" charset="0"/>
              </a:rPr>
              <a:t>e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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US" sz="2400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sz="2400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2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1447800"/>
          </a:xfrm>
        </p:spPr>
        <p:txBody>
          <a:bodyPr>
            <a:normAutofit/>
          </a:bodyPr>
          <a:lstStyle/>
          <a:p>
            <a:r>
              <a:rPr lang="en-US" sz="2400" b="1" dirty="0"/>
              <a:t>S</a:t>
            </a:r>
            <a:r>
              <a:rPr lang="en-US" sz="2400" b="1" dirty="0" smtClean="0"/>
              <a:t>teady-state tokamaks: </a:t>
            </a:r>
            <a:r>
              <a:rPr lang="en-US" sz="2400" dirty="0" smtClean="0"/>
              <a:t>current-driven kink limit less relevant</a:t>
            </a:r>
          </a:p>
          <a:p>
            <a:r>
              <a:rPr lang="en-US" sz="2400" dirty="0" smtClean="0"/>
              <a:t>Normalized </a:t>
            </a:r>
            <a:r>
              <a:rPr lang="en-US" sz="2400" dirty="0" smtClean="0">
                <a:latin typeface="Symbol" panose="05050102010706020507" pitchFamily="18" charset="2"/>
              </a:rPr>
              <a:t>b</a:t>
            </a:r>
            <a:r>
              <a:rPr lang="en-US" sz="2400" dirty="0" smtClean="0"/>
              <a:t> (</a:t>
            </a:r>
            <a:r>
              <a:rPr lang="en-US" sz="2400" dirty="0" err="1" smtClean="0">
                <a:latin typeface="Symbol" panose="05050102010706020507" pitchFamily="18" charset="2"/>
              </a:rPr>
              <a:t>b</a:t>
            </a:r>
            <a:r>
              <a:rPr lang="en-US" sz="2400" baseline="-25000" dirty="0" err="1" smtClean="0"/>
              <a:t>N</a:t>
            </a:r>
            <a:r>
              <a:rPr lang="en-US" sz="2400" dirty="0" smtClean="0"/>
              <a:t>) and “bootstrap” fraction (</a:t>
            </a:r>
            <a:r>
              <a:rPr lang="en-US" sz="2400" dirty="0" err="1" smtClean="0"/>
              <a:t>f</a:t>
            </a:r>
            <a:r>
              <a:rPr lang="en-US" sz="2400" baseline="-25000" dirty="0" err="1" smtClean="0"/>
              <a:t>BS</a:t>
            </a:r>
            <a:r>
              <a:rPr lang="en-US" sz="2400" dirty="0" smtClean="0"/>
              <a:t>) more important</a:t>
            </a:r>
          </a:p>
          <a:p>
            <a:r>
              <a:rPr lang="en-US" sz="2400" dirty="0">
                <a:sym typeface="Wingdings" panose="05000000000000000000" pitchFamily="2" charset="2"/>
              </a:rPr>
              <a:t>R</a:t>
            </a:r>
            <a:r>
              <a:rPr lang="en-US" sz="2400" dirty="0" smtClean="0">
                <a:sym typeface="Wingdings" panose="05000000000000000000" pitchFamily="2" charset="2"/>
              </a:rPr>
              <a:t>elevant variables are </a:t>
            </a:r>
            <a:r>
              <a:rPr lang="en-US" sz="2400" b="1" i="1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en-US" sz="2400" b="1" i="1" baseline="-25000" dirty="0" err="1" smtClean="0">
                <a:sym typeface="Wingdings" panose="05000000000000000000" pitchFamily="2" charset="2"/>
              </a:rPr>
              <a:t>N</a:t>
            </a:r>
            <a:r>
              <a:rPr lang="en-US" sz="2400" b="1" i="1" dirty="0" smtClean="0">
                <a:sym typeface="Wingdings" panose="05000000000000000000" pitchFamily="2" charset="2"/>
              </a:rPr>
              <a:t> / </a:t>
            </a:r>
            <a:r>
              <a:rPr lang="en-US" sz="2400" b="1" i="1" dirty="0" err="1" smtClean="0">
                <a:sym typeface="Wingdings" panose="05000000000000000000" pitchFamily="2" charset="2"/>
              </a:rPr>
              <a:t>f</a:t>
            </a:r>
            <a:r>
              <a:rPr lang="en-US" sz="2400" b="1" i="1" baseline="-25000" dirty="0" err="1" smtClean="0">
                <a:sym typeface="Wingdings" panose="05000000000000000000" pitchFamily="2" charset="2"/>
              </a:rPr>
              <a:t>BS</a:t>
            </a:r>
            <a:r>
              <a:rPr lang="en-US" sz="2400" i="1" dirty="0">
                <a:sym typeface="Wingdings" panose="05000000000000000000" pitchFamily="2" charset="2"/>
              </a:rPr>
              <a:t> </a:t>
            </a:r>
            <a:r>
              <a:rPr lang="en-US" sz="2400" dirty="0" smtClean="0"/>
              <a:t>and normalized density </a:t>
            </a:r>
            <a:r>
              <a:rPr lang="en-US" sz="2400" b="1" i="1" dirty="0" err="1" smtClean="0"/>
              <a:t>f</a:t>
            </a:r>
            <a:r>
              <a:rPr lang="en-US" sz="2400" b="1" i="1" baseline="-25000" dirty="0" err="1" smtClean="0"/>
              <a:t>gw</a:t>
            </a:r>
            <a:r>
              <a:rPr lang="en-US" sz="2400" b="1" i="1" baseline="-25000" dirty="0" smtClean="0"/>
              <a:t> </a:t>
            </a:r>
            <a:r>
              <a:rPr lang="en-US" sz="2400" b="1" dirty="0" smtClean="0">
                <a:sym typeface="Wingdings" panose="05000000000000000000" pitchFamily="2" charset="2"/>
              </a:rPr>
              <a:t>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Gain </a:t>
            </a:r>
            <a:r>
              <a:rPr lang="en-US" dirty="0"/>
              <a:t>v</a:t>
            </a:r>
            <a:r>
              <a:rPr lang="en-US" dirty="0" smtClean="0"/>
              <a:t>s. physics &amp; engineering constraints</a:t>
            </a:r>
            <a:endParaRPr lang="en-US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2" y="2507734"/>
            <a:ext cx="1904999" cy="223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1"/>
          <p:cNvSpPr txBox="1">
            <a:spLocks/>
          </p:cNvSpPr>
          <p:nvPr/>
        </p:nvSpPr>
        <p:spPr>
          <a:xfrm>
            <a:off x="2645134" y="3386948"/>
            <a:ext cx="6400800" cy="915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Use </a:t>
            </a:r>
            <a:r>
              <a:rPr lang="en-US" sz="2400" b="1" dirty="0">
                <a:solidFill>
                  <a:srgbClr val="C00000"/>
                </a:solidFill>
              </a:rPr>
              <a:t>electrostatic gyro-Bohm </a:t>
            </a:r>
            <a:r>
              <a:rPr lang="en-US" sz="2400" b="1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t</a:t>
            </a:r>
            <a:r>
              <a:rPr lang="en-US" sz="2400" b="1" baseline="-25000" dirty="0" err="1" smtClean="0">
                <a:solidFill>
                  <a:srgbClr val="C00000"/>
                </a:solidFill>
              </a:rPr>
              <a:t>E</a:t>
            </a:r>
            <a:r>
              <a:rPr lang="en-US" sz="2400" b="1" dirty="0" smtClean="0">
                <a:solidFill>
                  <a:srgbClr val="C00000"/>
                </a:solidFill>
              </a:rPr>
              <a:t> scaling with no </a:t>
            </a:r>
            <a:r>
              <a:rPr lang="en-US" sz="24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US" sz="2400" b="1" dirty="0" smtClean="0">
                <a:solidFill>
                  <a:srgbClr val="C00000"/>
                </a:solidFill>
              </a:rPr>
              <a:t> degradation (NSTX, JET, DIII-D)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623065"/>
            <a:ext cx="6477000" cy="50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371602" y="2507734"/>
            <a:ext cx="609599" cy="2155855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0800000">
            <a:off x="2057400" y="3359665"/>
            <a:ext cx="457200" cy="568519"/>
          </a:xfrm>
          <a:prstGeom prst="rightArrow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00" y="5029200"/>
            <a:ext cx="8784600" cy="73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200" y="4722168"/>
            <a:ext cx="22097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 smtClean="0">
                <a:latin typeface="Arial Narrow" panose="020B0606020202030204" pitchFamily="34" charset="0"/>
              </a:rPr>
              <a:t>C. Petty, et al., Phys</a:t>
            </a:r>
            <a:r>
              <a:rPr lang="en-US" sz="900" i="1" dirty="0">
                <a:latin typeface="Arial Narrow" panose="020B0606020202030204" pitchFamily="34" charset="0"/>
              </a:rPr>
              <a:t>. Plasmas </a:t>
            </a:r>
            <a:r>
              <a:rPr lang="en-US" sz="900" b="1" i="1" dirty="0" smtClean="0">
                <a:latin typeface="Arial Narrow" panose="020B0606020202030204" pitchFamily="34" charset="0"/>
              </a:rPr>
              <a:t>15</a:t>
            </a:r>
            <a:r>
              <a:rPr lang="en-US" sz="900" i="1" dirty="0" smtClean="0">
                <a:latin typeface="Arial Narrow" panose="020B0606020202030204" pitchFamily="34" charset="0"/>
              </a:rPr>
              <a:t> </a:t>
            </a:r>
            <a:r>
              <a:rPr lang="en-US" sz="900" i="1" dirty="0">
                <a:latin typeface="Arial Narrow" panose="020B0606020202030204" pitchFamily="34" charset="0"/>
              </a:rPr>
              <a:t>(</a:t>
            </a:r>
            <a:r>
              <a:rPr lang="en-US" sz="900" i="1" dirty="0" smtClean="0">
                <a:latin typeface="Arial Narrow" panose="020B0606020202030204" pitchFamily="34" charset="0"/>
              </a:rPr>
              <a:t>2008) 080501</a:t>
            </a:r>
            <a:endParaRPr lang="en-US" sz="900" i="1" dirty="0">
              <a:latin typeface="Arial Narrow" panose="020B0606020202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728134" y="5644547"/>
            <a:ext cx="253360" cy="22107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9560" y="5726668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current drive fraction</a:t>
            </a:r>
            <a:endParaRPr lang="en-US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ight Brace 11"/>
          <p:cNvSpPr/>
          <p:nvPr/>
        </p:nvSpPr>
        <p:spPr>
          <a:xfrm rot="16200000" flipH="1">
            <a:off x="7277101" y="4686299"/>
            <a:ext cx="380999" cy="2438401"/>
          </a:xfrm>
          <a:prstGeom prst="rightBrace">
            <a:avLst>
              <a:gd name="adj1" fmla="val 31812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285999" y="6036365"/>
            <a:ext cx="6832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optimize this product vs. aspect ratio</a:t>
            </a:r>
            <a:endParaRPr lang="en-US" sz="24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21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High temperature superconductors (HTS) could</a:t>
            </a:r>
            <a:br>
              <a:rPr lang="en-US" sz="3200" dirty="0" smtClean="0"/>
            </a:br>
            <a:r>
              <a:rPr lang="en-US" sz="3200" dirty="0" smtClean="0"/>
              <a:t>substantially expand fusion magnet performance</a:t>
            </a:r>
            <a:endParaRPr lang="en-US" sz="3200" dirty="0"/>
          </a:p>
        </p:txBody>
      </p:sp>
      <p:pic>
        <p:nvPicPr>
          <p:cNvPr id="8194" name="Picture 2" descr="http://fs.magnet.fsu.edu/~lee/plot/JeChart041614_1280x1024_pal2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70" y="1228992"/>
            <a:ext cx="7378730" cy="499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 rot="239129">
            <a:off x="2451433" y="1213634"/>
            <a:ext cx="6493299" cy="2166970"/>
          </a:xfrm>
          <a:prstGeom prst="ellipse">
            <a:avLst/>
          </a:prstGeom>
          <a:solidFill>
            <a:srgbClr val="E46C0A">
              <a:alpha val="10000"/>
            </a:srgb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077200" y="1730514"/>
            <a:ext cx="100130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HTS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6019800"/>
            <a:ext cx="4658648" cy="430887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Applied Magnetic Field (T)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74670" y="6123801"/>
            <a:ext cx="24144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http://magnet.fsu.edu/~lee/plot/plot.htm </a:t>
            </a:r>
          </a:p>
        </p:txBody>
      </p:sp>
      <p:sp>
        <p:nvSpPr>
          <p:cNvPr id="28" name="Oval 27"/>
          <p:cNvSpPr/>
          <p:nvPr/>
        </p:nvSpPr>
        <p:spPr>
          <a:xfrm rot="2956872">
            <a:off x="1640272" y="2804293"/>
            <a:ext cx="4138753" cy="2845610"/>
          </a:xfrm>
          <a:prstGeom prst="ellipse">
            <a:avLst/>
          </a:prstGeom>
          <a:solidFill>
            <a:schemeClr val="tx2">
              <a:alpha val="10000"/>
            </a:schemeClr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867245" y="4636936"/>
            <a:ext cx="856325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LTS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3048000"/>
            <a:ext cx="1447800" cy="1077218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Current Density</a:t>
            </a:r>
            <a:endParaRPr lang="en-US" sz="32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886200" y="3833709"/>
            <a:ext cx="381000" cy="381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4076700" y="4191000"/>
            <a:ext cx="0" cy="1925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581400" y="4355068"/>
            <a:ext cx="101235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ITER CS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097" y="1559950"/>
            <a:ext cx="1176925" cy="1405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019098" y="1295400"/>
            <a:ext cx="117692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 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(MIT)</a:t>
            </a: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31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200" b="1" dirty="0"/>
              <a:t>C</a:t>
            </a:r>
            <a:r>
              <a:rPr lang="en-US" sz="3200" b="1" dirty="0" smtClean="0"/>
              <a:t>ables formed from HTS tapes achieving </a:t>
            </a:r>
            <a:br>
              <a:rPr lang="en-US" sz="3200" b="1" dirty="0" smtClean="0"/>
            </a:br>
            <a:r>
              <a:rPr lang="en-US" sz="3200" b="1" dirty="0" smtClean="0"/>
              <a:t>high winding pack current density at high B </a:t>
            </a:r>
            <a:endParaRPr lang="en-US" sz="3200" b="1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859185" y="1219200"/>
            <a:ext cx="3156140" cy="2701194"/>
            <a:chOff x="5075365" y="1206002"/>
            <a:chExt cx="3945175" cy="3376492"/>
          </a:xfrm>
        </p:grpSpPr>
        <p:sp>
          <p:nvSpPr>
            <p:cNvPr id="5" name="Oval 4"/>
            <p:cNvSpPr/>
            <p:nvPr/>
          </p:nvSpPr>
          <p:spPr>
            <a:xfrm>
              <a:off x="5339892" y="2010336"/>
              <a:ext cx="1981200" cy="18288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120750" y="1834404"/>
              <a:ext cx="2394408" cy="218066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339892" y="2010336"/>
              <a:ext cx="1981200" cy="18288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7642693" y="1871403"/>
              <a:ext cx="6844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642693" y="4010063"/>
              <a:ext cx="6844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984913" y="1871403"/>
              <a:ext cx="0" cy="2157892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953740" y="2734235"/>
              <a:ext cx="1066800" cy="423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10 mm</a:t>
              </a:r>
              <a:endParaRPr lang="en-US" sz="1600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5120750" y="1286436"/>
              <a:ext cx="0" cy="60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7510658" y="1261803"/>
              <a:ext cx="0" cy="60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111225" y="1578421"/>
              <a:ext cx="2413458" cy="0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838030" y="1206002"/>
              <a:ext cx="1066800" cy="423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10 mm</a:t>
              </a:r>
              <a:endParaRPr lang="en-US" sz="1600" dirty="0"/>
            </a:p>
          </p:txBody>
        </p:sp>
        <p:cxnSp>
          <p:nvCxnSpPr>
            <p:cNvPr id="16" name="Straight Connector 15"/>
            <p:cNvCxnSpPr>
              <a:stCxn id="5" idx="1"/>
              <a:endCxn id="5" idx="5"/>
            </p:cNvCxnSpPr>
            <p:nvPr/>
          </p:nvCxnSpPr>
          <p:spPr>
            <a:xfrm>
              <a:off x="5630032" y="2278158"/>
              <a:ext cx="1400920" cy="1293156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 rot="2576571">
              <a:off x="5977304" y="2713140"/>
              <a:ext cx="1066800" cy="423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6</a:t>
              </a:r>
              <a:r>
                <a:rPr lang="en-US" sz="1600" dirty="0" smtClean="0"/>
                <a:t> mm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5365" y="4159301"/>
              <a:ext cx="3945174" cy="423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00CC"/>
                  </a:solidFill>
                </a:rPr>
                <a:t>7</a:t>
              </a:r>
              <a:r>
                <a:rPr lang="en-US" sz="1600" b="1" dirty="0" smtClean="0">
                  <a:solidFill>
                    <a:srgbClr val="0000CC"/>
                  </a:solidFill>
                </a:rPr>
                <a:t> kA CORC (4.2K, 19 T) cable </a:t>
              </a:r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10" y="1554264"/>
            <a:ext cx="2222046" cy="21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54379" y="3932266"/>
            <a:ext cx="8989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cable: </a:t>
            </a:r>
            <a:r>
              <a:rPr lang="en-US" sz="16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tapes YBCO  Tapes with 38 mm substrate (Van </a:t>
            </a:r>
            <a:r>
              <a:rPr lang="en-US" sz="16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en-US" sz="16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Laan</a:t>
            </a:r>
            <a:r>
              <a:rPr lang="en-US" sz="16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HTS4Fusion, 2015</a:t>
            </a:r>
            <a:r>
              <a:rPr lang="en-US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006074"/>
            <a:ext cx="3288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4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cable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HTS cable concepts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development: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276551" y="4867263"/>
            <a:ext cx="2560656" cy="153353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Conductor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Gas Cooled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8kA, 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000" b="1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160MA/m</a:t>
            </a:r>
            <a:r>
              <a:rPr lang="en-US" sz="2000" b="1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baseline="30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5753819" y="4526402"/>
            <a:ext cx="3306982" cy="1758336"/>
            <a:chOff x="4564693" y="1424115"/>
            <a:chExt cx="3890561" cy="2068632"/>
          </a:xfrm>
        </p:grpSpPr>
        <p:sp>
          <p:nvSpPr>
            <p:cNvPr id="24" name="Rounded Rectangle 23"/>
            <p:cNvSpPr/>
            <p:nvPr/>
          </p:nvSpPr>
          <p:spPr>
            <a:xfrm>
              <a:off x="6105654" y="1849358"/>
              <a:ext cx="1447355" cy="145282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6238119" y="1966569"/>
              <a:ext cx="1197582" cy="1218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7630100" y="1874007"/>
              <a:ext cx="413726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630100" y="3298845"/>
              <a:ext cx="413726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7836963" y="1874007"/>
              <a:ext cx="0" cy="1424837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6105654" y="1484285"/>
              <a:ext cx="0" cy="40613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550289" y="1467874"/>
              <a:ext cx="0" cy="40613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099896" y="1678814"/>
              <a:ext cx="1458870" cy="0"/>
            </a:xfrm>
            <a:prstGeom prst="line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6550435" y="1424115"/>
              <a:ext cx="6448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mm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6342614" y="2052898"/>
              <a:ext cx="988593" cy="1045741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342614" y="2200482"/>
              <a:ext cx="72800" cy="74757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421458" y="2068835"/>
              <a:ext cx="59430" cy="10298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495808" y="2052189"/>
              <a:ext cx="43422" cy="10298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539959" y="2068835"/>
              <a:ext cx="54573" cy="101315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614760" y="2060512"/>
              <a:ext cx="68691" cy="101315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686786" y="2060512"/>
              <a:ext cx="74305" cy="10214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761092" y="2061544"/>
              <a:ext cx="68240" cy="103709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836769" y="2070673"/>
              <a:ext cx="69091" cy="102796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092548" y="2052189"/>
              <a:ext cx="97911" cy="1046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190459" y="2070672"/>
              <a:ext cx="46061" cy="100299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291523" y="2196338"/>
              <a:ext cx="46061" cy="77663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994637" y="2051046"/>
              <a:ext cx="97911" cy="1046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V="1">
              <a:off x="5890925" y="2845946"/>
              <a:ext cx="284146" cy="254052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4564693" y="2949611"/>
              <a:ext cx="1680034" cy="543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SS conductor jacket for strength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5695634" y="2256872"/>
              <a:ext cx="584984" cy="19198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7810402" y="2443979"/>
              <a:ext cx="6448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mm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936062" y="2093931"/>
              <a:ext cx="972415" cy="325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Copper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itle 1"/>
          <p:cNvSpPr txBox="1">
            <a:spLocks/>
          </p:cNvSpPr>
          <p:nvPr/>
        </p:nvSpPr>
        <p:spPr bwMode="auto">
          <a:xfrm>
            <a:off x="0" y="1564855"/>
            <a:ext cx="2965409" cy="214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000" b="1" dirty="0" smtClean="0"/>
              <a:t>Conductor on Round Core Cables (CORC) </a:t>
            </a:r>
          </a:p>
          <a:p>
            <a:r>
              <a:rPr lang="en-US" sz="2000" b="1" dirty="0" smtClean="0"/>
              <a:t>J</a:t>
            </a:r>
            <a:r>
              <a:rPr lang="en-US" sz="2000" b="1" baseline="-25000" dirty="0" smtClean="0"/>
              <a:t>WP </a:t>
            </a:r>
            <a:r>
              <a:rPr lang="en-US" sz="2000" b="1" dirty="0" smtClean="0"/>
              <a:t>~ 70MA/m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 19T</a:t>
            </a:r>
            <a:endParaRPr lang="en-US" sz="2000" b="1" dirty="0"/>
          </a:p>
        </p:txBody>
      </p:sp>
      <p:sp>
        <p:nvSpPr>
          <p:cNvPr id="55" name="Right Arrow 54"/>
          <p:cNvSpPr/>
          <p:nvPr/>
        </p:nvSpPr>
        <p:spPr>
          <a:xfrm>
            <a:off x="2979501" y="5326339"/>
            <a:ext cx="523721" cy="49975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8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High current density HTS cable motivates </a:t>
            </a:r>
            <a:br>
              <a:rPr lang="en-US" sz="3200" b="1" dirty="0" smtClean="0"/>
            </a:br>
            <a:r>
              <a:rPr lang="en-US" sz="3200" b="1" dirty="0" smtClean="0"/>
              <a:t>consideration of lower-A tokamak pilot plants</a:t>
            </a:r>
            <a:endParaRPr lang="en-US" sz="3200" b="1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7946" y="1651000"/>
            <a:ext cx="4325454" cy="4368800"/>
          </a:xfrm>
        </p:spPr>
        <p:txBody>
          <a:bodyPr>
            <a:noAutofit/>
          </a:bodyPr>
          <a:lstStyle/>
          <a:p>
            <a:pPr marL="228600" indent="-228600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ITER-like TF magnets:</a:t>
            </a:r>
          </a:p>
          <a:p>
            <a:pPr marL="403225" lvl="1" indent="-176213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J</a:t>
            </a:r>
            <a:r>
              <a:rPr lang="en-US" sz="2000" baseline="-25000" dirty="0" smtClean="0">
                <a:solidFill>
                  <a:schemeClr val="accent6">
                    <a:lumMod val="75000"/>
                  </a:schemeClr>
                </a:solidFill>
              </a:rPr>
              <a:t>WP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=20MA/m</a:t>
            </a:r>
            <a:r>
              <a:rPr lang="en-US" sz="2000" baseline="30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000" baseline="-25000" dirty="0" err="1" smtClean="0">
                <a:solidFill>
                  <a:schemeClr val="accent6">
                    <a:lumMod val="75000"/>
                  </a:schemeClr>
                </a:solidFill>
              </a:rPr>
              <a:t>max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≤ 12T</a:t>
            </a:r>
          </a:p>
          <a:p>
            <a:pPr marL="403225" lvl="1" indent="-176213"/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P</a:t>
            </a:r>
            <a:r>
              <a:rPr lang="en-US" sz="2000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fusion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≤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130MW,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P</a:t>
            </a:r>
            <a:r>
              <a:rPr lang="en-US" sz="2000" baseline="-25000" dirty="0" err="1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net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&lt; -90MW</a:t>
            </a:r>
          </a:p>
          <a:p>
            <a:pPr marL="403225" lvl="1" indent="-176213"/>
            <a:endParaRPr lang="en-US" sz="1000" dirty="0" smtClean="0"/>
          </a:p>
          <a:p>
            <a:pPr marL="228600" indent="-228600"/>
            <a:r>
              <a:rPr lang="en-US" sz="2400" dirty="0" smtClean="0">
                <a:solidFill>
                  <a:srgbClr val="7030A0"/>
                </a:solidFill>
              </a:rPr>
              <a:t>J</a:t>
            </a:r>
            <a:r>
              <a:rPr lang="en-US" sz="2400" baseline="-25000" dirty="0" smtClean="0">
                <a:solidFill>
                  <a:srgbClr val="7030A0"/>
                </a:solidFill>
              </a:rPr>
              <a:t>WP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smtClean="0">
                <a:solidFill>
                  <a:srgbClr val="7030A0"/>
                </a:solidFill>
              </a:rPr>
              <a:t>~ 30MA/m</a:t>
            </a:r>
            <a:r>
              <a:rPr lang="en-US" sz="2400" baseline="30000" dirty="0" smtClean="0">
                <a:solidFill>
                  <a:srgbClr val="7030A0"/>
                </a:solidFill>
              </a:rPr>
              <a:t>2</a:t>
            </a:r>
            <a:r>
              <a:rPr lang="en-US" sz="2400" dirty="0" smtClean="0">
                <a:solidFill>
                  <a:srgbClr val="7030A0"/>
                </a:solidFill>
              </a:rPr>
              <a:t>, </a:t>
            </a:r>
            <a:r>
              <a:rPr lang="en-US" sz="2400" dirty="0" err="1" smtClean="0">
                <a:solidFill>
                  <a:srgbClr val="7030A0"/>
                </a:solidFill>
              </a:rPr>
              <a:t>B</a:t>
            </a:r>
            <a:r>
              <a:rPr lang="en-US" sz="2400" baseline="-25000" dirty="0" err="1" smtClean="0">
                <a:solidFill>
                  <a:srgbClr val="7030A0"/>
                </a:solidFill>
              </a:rPr>
              <a:t>max</a:t>
            </a:r>
            <a:r>
              <a:rPr lang="en-US" sz="2400" baseline="-25000" dirty="0" smtClean="0">
                <a:solidFill>
                  <a:srgbClr val="7030A0"/>
                </a:solidFill>
              </a:rPr>
              <a:t> </a:t>
            </a:r>
            <a:r>
              <a:rPr lang="en-US" sz="2400" dirty="0" smtClean="0">
                <a:solidFill>
                  <a:srgbClr val="7030A0"/>
                </a:solidFill>
              </a:rPr>
              <a:t>≤ 19T</a:t>
            </a:r>
          </a:p>
          <a:p>
            <a:pPr marL="403225" lvl="1" indent="-176213"/>
            <a:r>
              <a:rPr lang="en-US" sz="2000" dirty="0" err="1">
                <a:solidFill>
                  <a:srgbClr val="7030A0"/>
                </a:solidFill>
                <a:sym typeface="Wingdings" panose="05000000000000000000" pitchFamily="2" charset="2"/>
              </a:rPr>
              <a:t>P</a:t>
            </a:r>
            <a:r>
              <a:rPr lang="en-US" sz="2000" baseline="-25000" dirty="0" err="1">
                <a:solidFill>
                  <a:srgbClr val="7030A0"/>
                </a:solidFill>
                <a:sym typeface="Wingdings" panose="05000000000000000000" pitchFamily="2" charset="2"/>
              </a:rPr>
              <a:t>fusion</a:t>
            </a:r>
            <a:r>
              <a:rPr lang="en-US" sz="2000" dirty="0">
                <a:solidFill>
                  <a:srgbClr val="7030A0"/>
                </a:solidFill>
                <a:sym typeface="Wingdings" panose="05000000000000000000" pitchFamily="2" charset="2"/>
              </a:rPr>
              <a:t> ~ 400MW</a:t>
            </a:r>
          </a:p>
          <a:p>
            <a:pPr marL="403225" lvl="1" indent="-176213"/>
            <a:r>
              <a:rPr lang="en-US" sz="2000" dirty="0" smtClean="0">
                <a:solidFill>
                  <a:srgbClr val="7030A0"/>
                </a:solidFill>
              </a:rPr>
              <a:t>Small </a:t>
            </a:r>
            <a:r>
              <a:rPr lang="en-US" sz="2000" dirty="0" err="1" smtClean="0">
                <a:solidFill>
                  <a:srgbClr val="7030A0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7030A0"/>
                </a:solidFill>
              </a:rPr>
              <a:t>net</a:t>
            </a:r>
            <a:r>
              <a:rPr lang="en-US" sz="2000" dirty="0" smtClean="0">
                <a:solidFill>
                  <a:srgbClr val="7030A0"/>
                </a:solidFill>
              </a:rPr>
              <a:t> at A=2.2-3.5</a:t>
            </a:r>
          </a:p>
          <a:p>
            <a:pPr marL="228600" indent="-228600"/>
            <a:endParaRPr lang="en-US" sz="1000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en-US" sz="2400" dirty="0" smtClean="0">
                <a:solidFill>
                  <a:srgbClr val="C00000"/>
                </a:solidFill>
              </a:rPr>
              <a:t>J</a:t>
            </a:r>
            <a:r>
              <a:rPr lang="en-US" sz="2400" baseline="-25000" dirty="0" smtClean="0">
                <a:solidFill>
                  <a:srgbClr val="C00000"/>
                </a:solidFill>
              </a:rPr>
              <a:t>WP</a:t>
            </a:r>
            <a:r>
              <a:rPr lang="en-US" sz="2400" dirty="0" smtClean="0">
                <a:solidFill>
                  <a:srgbClr val="C00000"/>
                </a:solidFill>
              </a:rPr>
              <a:t> ≥ 70MA/m</a:t>
            </a:r>
            <a:r>
              <a:rPr lang="en-US" sz="2400" baseline="30000" dirty="0" smtClean="0">
                <a:solidFill>
                  <a:srgbClr val="C00000"/>
                </a:solidFill>
              </a:rPr>
              <a:t>2</a:t>
            </a:r>
            <a:r>
              <a:rPr lang="en-US" sz="2400" dirty="0" smtClean="0">
                <a:solidFill>
                  <a:srgbClr val="C00000"/>
                </a:solidFill>
              </a:rPr>
              <a:t>,B</a:t>
            </a:r>
            <a:r>
              <a:rPr lang="en-US" sz="2400" baseline="-25000" dirty="0" smtClean="0">
                <a:solidFill>
                  <a:srgbClr val="C00000"/>
                </a:solidFill>
              </a:rPr>
              <a:t>max </a:t>
            </a:r>
            <a:r>
              <a:rPr lang="en-US" sz="2400" dirty="0" smtClean="0">
                <a:solidFill>
                  <a:srgbClr val="C00000"/>
                </a:solidFill>
              </a:rPr>
              <a:t>≤ 19T</a:t>
            </a:r>
            <a:endParaRPr lang="en-US" sz="2400" dirty="0">
              <a:solidFill>
                <a:srgbClr val="C00000"/>
              </a:solidFill>
            </a:endParaRPr>
          </a:p>
          <a:p>
            <a:pPr marL="403225" lvl="1" indent="-176213"/>
            <a:r>
              <a:rPr lang="en-US" sz="2000" dirty="0" err="1">
                <a:solidFill>
                  <a:srgbClr val="C00000"/>
                </a:solidFill>
                <a:sym typeface="Wingdings" panose="05000000000000000000" pitchFamily="2" charset="2"/>
              </a:rPr>
              <a:t>P</a:t>
            </a:r>
            <a:r>
              <a:rPr lang="en-US" sz="2000" baseline="-25000" dirty="0" err="1">
                <a:solidFill>
                  <a:srgbClr val="C00000"/>
                </a:solidFill>
                <a:sym typeface="Wingdings" panose="05000000000000000000" pitchFamily="2" charset="2"/>
              </a:rPr>
              <a:t>fusion</a:t>
            </a:r>
            <a:r>
              <a:rPr lang="en-US" sz="2000" dirty="0">
                <a:solidFill>
                  <a:srgbClr val="C00000"/>
                </a:solidFill>
                <a:sym typeface="Wingdings" panose="05000000000000000000" pitchFamily="2" charset="2"/>
              </a:rPr>
              <a:t> ~500-600MW</a:t>
            </a:r>
          </a:p>
          <a:p>
            <a:pPr marL="403225" lvl="1" indent="-176213"/>
            <a:r>
              <a:rPr lang="en-US" sz="20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P</a:t>
            </a:r>
            <a:r>
              <a:rPr lang="en-US" sz="2000" b="1" baseline="-250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net</a:t>
            </a:r>
            <a:r>
              <a:rPr lang="en-US" sz="20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= 80-100MW at A=1.9-2.3</a:t>
            </a:r>
            <a:endParaRPr lang="en-US" b="1" dirty="0"/>
          </a:p>
        </p:txBody>
      </p:sp>
      <p:sp>
        <p:nvSpPr>
          <p:cNvPr id="15" name="Down Arrow 14"/>
          <p:cNvSpPr/>
          <p:nvPr/>
        </p:nvSpPr>
        <p:spPr>
          <a:xfrm>
            <a:off x="1855271" y="5638800"/>
            <a:ext cx="662730" cy="381000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52400" y="6019800"/>
            <a:ext cx="4050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~ 2 attractive at high J</a:t>
            </a:r>
            <a:r>
              <a:rPr lang="en-US" sz="2400" b="1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</a:t>
            </a:r>
            <a:endParaRPr lang="en-US" sz="24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3020831"/>
              </p:ext>
            </p:extLst>
          </p:nvPr>
        </p:nvGraphicFramePr>
        <p:xfrm>
          <a:off x="4280702" y="1769278"/>
          <a:ext cx="4787098" cy="4572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7986309" y="1676400"/>
            <a:ext cx="790193" cy="2106805"/>
            <a:chOff x="302515" y="2030509"/>
            <a:chExt cx="1053591" cy="2986535"/>
          </a:xfrm>
          <a:solidFill>
            <a:schemeClr val="bg1"/>
          </a:solidFill>
        </p:grpSpPr>
        <p:sp>
          <p:nvSpPr>
            <p:cNvPr id="26" name="TextBox 25"/>
            <p:cNvSpPr txBox="1"/>
            <p:nvPr/>
          </p:nvSpPr>
          <p:spPr>
            <a:xfrm>
              <a:off x="302515" y="2030509"/>
              <a:ext cx="1039254" cy="8253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b="1" dirty="0" smtClean="0">
                  <a:latin typeface="Arial Narrow" panose="020B0606020202030204" pitchFamily="34" charset="0"/>
                </a:rPr>
                <a:t>J</a:t>
              </a:r>
              <a:r>
                <a:rPr lang="en-US" sz="2000" b="1" baseline="-25000" dirty="0" smtClean="0">
                  <a:latin typeface="Arial Narrow" panose="020B0606020202030204" pitchFamily="34" charset="0"/>
                </a:rPr>
                <a:t>WP</a:t>
              </a:r>
              <a:r>
                <a:rPr lang="en-US" sz="1600" b="1" dirty="0" smtClean="0">
                  <a:latin typeface="Arial Narrow" panose="020B0606020202030204" pitchFamily="34" charset="0"/>
                </a:rPr>
                <a:t> [MA/m</a:t>
              </a:r>
              <a:r>
                <a:rPr lang="en-US" sz="1600" b="1" baseline="30000" dirty="0" smtClean="0">
                  <a:latin typeface="Arial Narrow" panose="020B0606020202030204" pitchFamily="34" charset="0"/>
                </a:rPr>
                <a:t>2</a:t>
              </a:r>
              <a:r>
                <a:rPr lang="en-US" sz="1600" b="1" dirty="0" smtClean="0">
                  <a:latin typeface="Arial Narrow" panose="020B0606020202030204" pitchFamily="34" charset="0"/>
                </a:rPr>
                <a:t>]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51" y="3026318"/>
              <a:ext cx="1039255" cy="199072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8611404" y="3516568"/>
            <a:ext cx="393698" cy="2062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wrap="none" lIns="45720" tIns="18288" rIns="45720" bIns="18288" rtlCol="0" anchor="ctr">
            <a:spAutoFit/>
          </a:bodyPr>
          <a:lstStyle/>
          <a:p>
            <a:r>
              <a:rPr lang="en-US" sz="1100" b="1" dirty="0" smtClean="0"/>
              <a:t>(12T)</a:t>
            </a:r>
            <a:endParaRPr lang="en-US" sz="1100" b="1" dirty="0"/>
          </a:p>
        </p:txBody>
      </p:sp>
      <p:sp>
        <p:nvSpPr>
          <p:cNvPr id="14" name="Down Arrow 13"/>
          <p:cNvSpPr/>
          <p:nvPr/>
        </p:nvSpPr>
        <p:spPr>
          <a:xfrm>
            <a:off x="5446772" y="2107287"/>
            <a:ext cx="662730" cy="476086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8700302" y="3516568"/>
            <a:ext cx="304800" cy="53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700302" y="3722778"/>
            <a:ext cx="304800" cy="42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9005102" y="3521878"/>
            <a:ext cx="0" cy="200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0" y="990600"/>
            <a:ext cx="9143999" cy="60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b="1" smtClean="0">
                <a:latin typeface="Arial Narrow" panose="020B0606020202030204" pitchFamily="34" charset="0"/>
              </a:rPr>
              <a:t>Fix plasma major radius R</a:t>
            </a:r>
            <a:r>
              <a:rPr lang="en-US" sz="3000" b="1" baseline="-25000" smtClean="0">
                <a:latin typeface="Arial Narrow" panose="020B0606020202030204" pitchFamily="34" charset="0"/>
              </a:rPr>
              <a:t>0</a:t>
            </a:r>
            <a:r>
              <a:rPr lang="en-US" sz="3000" b="1" smtClean="0">
                <a:latin typeface="Arial Narrow" panose="020B0606020202030204" pitchFamily="34" charset="0"/>
              </a:rPr>
              <a:t>=3m, heating power P</a:t>
            </a:r>
            <a:r>
              <a:rPr lang="en-US" sz="3000" b="1" baseline="-25000" smtClean="0">
                <a:latin typeface="Arial Narrow" panose="020B0606020202030204" pitchFamily="34" charset="0"/>
              </a:rPr>
              <a:t>NNBI</a:t>
            </a:r>
            <a:r>
              <a:rPr lang="en-US" sz="3000" b="1" smtClean="0">
                <a:latin typeface="Arial Narrow" panose="020B0606020202030204" pitchFamily="34" charset="0"/>
              </a:rPr>
              <a:t>=50MW</a:t>
            </a:r>
            <a:endParaRPr lang="en-US" sz="3000" b="1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39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A = 1.8-2.3 maximizes TF magnet utilization,</a:t>
            </a:r>
            <a:br>
              <a:rPr lang="en-US" sz="3200" b="1" dirty="0" smtClean="0"/>
            </a:br>
            <a:r>
              <a:rPr lang="en-US" sz="3200" b="1" dirty="0" smtClean="0"/>
              <a:t>and TF will be significant fraction of core cost </a:t>
            </a:r>
            <a:endParaRPr lang="en-US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295400"/>
            <a:ext cx="7086601" cy="503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459750" y="1493070"/>
            <a:ext cx="1480429" cy="2581119"/>
            <a:chOff x="7534685" y="1968880"/>
            <a:chExt cx="1480429" cy="2395267"/>
          </a:xfrm>
        </p:grpSpPr>
        <p:sp>
          <p:nvSpPr>
            <p:cNvPr id="32" name="Rectangle 31"/>
            <p:cNvSpPr/>
            <p:nvPr/>
          </p:nvSpPr>
          <p:spPr>
            <a:xfrm>
              <a:off x="7534685" y="1968880"/>
              <a:ext cx="1480429" cy="23952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4" name="Freeform 201"/>
            <p:cNvSpPr>
              <a:spLocks/>
            </p:cNvSpPr>
            <p:nvPr/>
          </p:nvSpPr>
          <p:spPr bwMode="auto">
            <a:xfrm>
              <a:off x="7753350" y="2914579"/>
              <a:ext cx="463294" cy="42197"/>
            </a:xfrm>
            <a:custGeom>
              <a:avLst/>
              <a:gdLst>
                <a:gd name="T0" fmla="*/ 17 w 341"/>
                <a:gd name="T1" fmla="*/ 0 h 34"/>
                <a:gd name="T2" fmla="*/ 324 w 341"/>
                <a:gd name="T3" fmla="*/ 0 h 34"/>
                <a:gd name="T4" fmla="*/ 330 w 341"/>
                <a:gd name="T5" fmla="*/ 0 h 34"/>
                <a:gd name="T6" fmla="*/ 336 w 341"/>
                <a:gd name="T7" fmla="*/ 4 h 34"/>
                <a:gd name="T8" fmla="*/ 340 w 341"/>
                <a:gd name="T9" fmla="*/ 9 h 34"/>
                <a:gd name="T10" fmla="*/ 341 w 341"/>
                <a:gd name="T11" fmla="*/ 17 h 34"/>
                <a:gd name="T12" fmla="*/ 340 w 341"/>
                <a:gd name="T13" fmla="*/ 23 h 34"/>
                <a:gd name="T14" fmla="*/ 336 w 341"/>
                <a:gd name="T15" fmla="*/ 29 h 34"/>
                <a:gd name="T16" fmla="*/ 330 w 341"/>
                <a:gd name="T17" fmla="*/ 32 h 34"/>
                <a:gd name="T18" fmla="*/ 324 w 341"/>
                <a:gd name="T19" fmla="*/ 34 h 34"/>
                <a:gd name="T20" fmla="*/ 17 w 341"/>
                <a:gd name="T21" fmla="*/ 34 h 34"/>
                <a:gd name="T22" fmla="*/ 9 w 341"/>
                <a:gd name="T23" fmla="*/ 32 h 34"/>
                <a:gd name="T24" fmla="*/ 4 w 341"/>
                <a:gd name="T25" fmla="*/ 29 h 34"/>
                <a:gd name="T26" fmla="*/ 0 w 341"/>
                <a:gd name="T27" fmla="*/ 23 h 34"/>
                <a:gd name="T28" fmla="*/ 0 w 341"/>
                <a:gd name="T29" fmla="*/ 17 h 34"/>
                <a:gd name="T30" fmla="*/ 0 w 341"/>
                <a:gd name="T31" fmla="*/ 9 h 34"/>
                <a:gd name="T32" fmla="*/ 4 w 341"/>
                <a:gd name="T33" fmla="*/ 4 h 34"/>
                <a:gd name="T34" fmla="*/ 9 w 341"/>
                <a:gd name="T35" fmla="*/ 0 h 34"/>
                <a:gd name="T36" fmla="*/ 17 w 341"/>
                <a:gd name="T37" fmla="*/ 0 h 34"/>
                <a:gd name="T38" fmla="*/ 17 w 341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4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4"/>
                  </a:lnTo>
                  <a:lnTo>
                    <a:pt x="340" y="9"/>
                  </a:lnTo>
                  <a:lnTo>
                    <a:pt x="341" y="17"/>
                  </a:lnTo>
                  <a:lnTo>
                    <a:pt x="340" y="23"/>
                  </a:lnTo>
                  <a:lnTo>
                    <a:pt x="336" y="29"/>
                  </a:lnTo>
                  <a:lnTo>
                    <a:pt x="330" y="32"/>
                  </a:lnTo>
                  <a:lnTo>
                    <a:pt x="324" y="34"/>
                  </a:lnTo>
                  <a:lnTo>
                    <a:pt x="17" y="34"/>
                  </a:lnTo>
                  <a:lnTo>
                    <a:pt x="9" y="32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9"/>
                  </a:lnTo>
                  <a:lnTo>
                    <a:pt x="4" y="4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4F81BD"/>
            </a:solidFill>
            <a:ln w="1588">
              <a:solidFill>
                <a:srgbClr val="4F81B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202"/>
            <p:cNvSpPr>
              <a:spLocks/>
            </p:cNvSpPr>
            <p:nvPr/>
          </p:nvSpPr>
          <p:spPr bwMode="auto">
            <a:xfrm>
              <a:off x="7910490" y="2864936"/>
              <a:ext cx="151722" cy="136518"/>
            </a:xfrm>
            <a:custGeom>
              <a:avLst/>
              <a:gdLst>
                <a:gd name="T0" fmla="*/ 56 w 111"/>
                <a:gd name="T1" fmla="*/ 0 h 112"/>
                <a:gd name="T2" fmla="*/ 111 w 111"/>
                <a:gd name="T3" fmla="*/ 56 h 112"/>
                <a:gd name="T4" fmla="*/ 56 w 111"/>
                <a:gd name="T5" fmla="*/ 112 h 112"/>
                <a:gd name="T6" fmla="*/ 0 w 111"/>
                <a:gd name="T7" fmla="*/ 56 h 112"/>
                <a:gd name="T8" fmla="*/ 56 w 111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12">
                  <a:moveTo>
                    <a:pt x="56" y="0"/>
                  </a:moveTo>
                  <a:lnTo>
                    <a:pt x="111" y="56"/>
                  </a:lnTo>
                  <a:lnTo>
                    <a:pt x="56" y="112"/>
                  </a:lnTo>
                  <a:lnTo>
                    <a:pt x="0" y="5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203"/>
            <p:cNvSpPr>
              <a:spLocks noEditPoints="1"/>
            </p:cNvSpPr>
            <p:nvPr/>
          </p:nvSpPr>
          <p:spPr bwMode="auto">
            <a:xfrm>
              <a:off x="7902363" y="2857489"/>
              <a:ext cx="167977" cy="151411"/>
            </a:xfrm>
            <a:custGeom>
              <a:avLst/>
              <a:gdLst>
                <a:gd name="T0" fmla="*/ 58 w 123"/>
                <a:gd name="T1" fmla="*/ 2 h 123"/>
                <a:gd name="T2" fmla="*/ 62 w 123"/>
                <a:gd name="T3" fmla="*/ 0 h 123"/>
                <a:gd name="T4" fmla="*/ 65 w 123"/>
                <a:gd name="T5" fmla="*/ 2 h 123"/>
                <a:gd name="T6" fmla="*/ 121 w 123"/>
                <a:gd name="T7" fmla="*/ 57 h 123"/>
                <a:gd name="T8" fmla="*/ 123 w 123"/>
                <a:gd name="T9" fmla="*/ 61 h 123"/>
                <a:gd name="T10" fmla="*/ 121 w 123"/>
                <a:gd name="T11" fmla="*/ 65 h 123"/>
                <a:gd name="T12" fmla="*/ 65 w 123"/>
                <a:gd name="T13" fmla="*/ 123 h 123"/>
                <a:gd name="T14" fmla="*/ 62 w 123"/>
                <a:gd name="T15" fmla="*/ 123 h 123"/>
                <a:gd name="T16" fmla="*/ 58 w 123"/>
                <a:gd name="T17" fmla="*/ 123 h 123"/>
                <a:gd name="T18" fmla="*/ 0 w 123"/>
                <a:gd name="T19" fmla="*/ 65 h 123"/>
                <a:gd name="T20" fmla="*/ 0 w 123"/>
                <a:gd name="T21" fmla="*/ 61 h 123"/>
                <a:gd name="T22" fmla="*/ 0 w 123"/>
                <a:gd name="T23" fmla="*/ 57 h 123"/>
                <a:gd name="T24" fmla="*/ 58 w 123"/>
                <a:gd name="T25" fmla="*/ 2 h 123"/>
                <a:gd name="T26" fmla="*/ 10 w 123"/>
                <a:gd name="T27" fmla="*/ 65 h 123"/>
                <a:gd name="T28" fmla="*/ 10 w 123"/>
                <a:gd name="T29" fmla="*/ 57 h 123"/>
                <a:gd name="T30" fmla="*/ 65 w 123"/>
                <a:gd name="T31" fmla="*/ 113 h 123"/>
                <a:gd name="T32" fmla="*/ 58 w 123"/>
                <a:gd name="T33" fmla="*/ 113 h 123"/>
                <a:gd name="T34" fmla="*/ 113 w 123"/>
                <a:gd name="T35" fmla="*/ 57 h 123"/>
                <a:gd name="T36" fmla="*/ 113 w 123"/>
                <a:gd name="T37" fmla="*/ 65 h 123"/>
                <a:gd name="T38" fmla="*/ 58 w 123"/>
                <a:gd name="T39" fmla="*/ 9 h 123"/>
                <a:gd name="T40" fmla="*/ 65 w 123"/>
                <a:gd name="T41" fmla="*/ 9 h 123"/>
                <a:gd name="T42" fmla="*/ 10 w 123"/>
                <a:gd name="T43" fmla="*/ 6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3" h="123">
                  <a:moveTo>
                    <a:pt x="58" y="2"/>
                  </a:moveTo>
                  <a:lnTo>
                    <a:pt x="62" y="0"/>
                  </a:lnTo>
                  <a:lnTo>
                    <a:pt x="65" y="2"/>
                  </a:lnTo>
                  <a:lnTo>
                    <a:pt x="121" y="57"/>
                  </a:lnTo>
                  <a:lnTo>
                    <a:pt x="123" y="61"/>
                  </a:lnTo>
                  <a:lnTo>
                    <a:pt x="121" y="65"/>
                  </a:lnTo>
                  <a:lnTo>
                    <a:pt x="65" y="123"/>
                  </a:lnTo>
                  <a:lnTo>
                    <a:pt x="62" y="123"/>
                  </a:lnTo>
                  <a:lnTo>
                    <a:pt x="58" y="123"/>
                  </a:lnTo>
                  <a:lnTo>
                    <a:pt x="0" y="65"/>
                  </a:lnTo>
                  <a:lnTo>
                    <a:pt x="0" y="61"/>
                  </a:lnTo>
                  <a:lnTo>
                    <a:pt x="0" y="57"/>
                  </a:lnTo>
                  <a:lnTo>
                    <a:pt x="58" y="2"/>
                  </a:lnTo>
                  <a:close/>
                  <a:moveTo>
                    <a:pt x="10" y="65"/>
                  </a:moveTo>
                  <a:lnTo>
                    <a:pt x="10" y="57"/>
                  </a:lnTo>
                  <a:lnTo>
                    <a:pt x="65" y="113"/>
                  </a:lnTo>
                  <a:lnTo>
                    <a:pt x="58" y="113"/>
                  </a:lnTo>
                  <a:lnTo>
                    <a:pt x="113" y="57"/>
                  </a:lnTo>
                  <a:lnTo>
                    <a:pt x="113" y="65"/>
                  </a:lnTo>
                  <a:lnTo>
                    <a:pt x="58" y="9"/>
                  </a:lnTo>
                  <a:lnTo>
                    <a:pt x="65" y="9"/>
                  </a:lnTo>
                  <a:lnTo>
                    <a:pt x="10" y="65"/>
                  </a:lnTo>
                  <a:close/>
                </a:path>
              </a:pathLst>
            </a:custGeom>
            <a:solidFill>
              <a:srgbClr val="4A7EBB"/>
            </a:solidFill>
            <a:ln w="1588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Rectangle 204"/>
            <p:cNvSpPr>
              <a:spLocks noChangeArrowheads="1"/>
            </p:cNvSpPr>
            <p:nvPr/>
          </p:nvSpPr>
          <p:spPr bwMode="auto">
            <a:xfrm>
              <a:off x="8297456" y="2727551"/>
              <a:ext cx="525785" cy="25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0.3m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Freeform 205"/>
            <p:cNvSpPr>
              <a:spLocks/>
            </p:cNvSpPr>
            <p:nvPr/>
          </p:nvSpPr>
          <p:spPr bwMode="auto">
            <a:xfrm>
              <a:off x="7753350" y="3217400"/>
              <a:ext cx="463294" cy="42197"/>
            </a:xfrm>
            <a:custGeom>
              <a:avLst/>
              <a:gdLst>
                <a:gd name="T0" fmla="*/ 17 w 341"/>
                <a:gd name="T1" fmla="*/ 0 h 34"/>
                <a:gd name="T2" fmla="*/ 324 w 341"/>
                <a:gd name="T3" fmla="*/ 0 h 34"/>
                <a:gd name="T4" fmla="*/ 330 w 341"/>
                <a:gd name="T5" fmla="*/ 0 h 34"/>
                <a:gd name="T6" fmla="*/ 336 w 341"/>
                <a:gd name="T7" fmla="*/ 3 h 34"/>
                <a:gd name="T8" fmla="*/ 340 w 341"/>
                <a:gd name="T9" fmla="*/ 9 h 34"/>
                <a:gd name="T10" fmla="*/ 341 w 341"/>
                <a:gd name="T11" fmla="*/ 17 h 34"/>
                <a:gd name="T12" fmla="*/ 340 w 341"/>
                <a:gd name="T13" fmla="*/ 23 h 34"/>
                <a:gd name="T14" fmla="*/ 336 w 341"/>
                <a:gd name="T15" fmla="*/ 28 h 34"/>
                <a:gd name="T16" fmla="*/ 330 w 341"/>
                <a:gd name="T17" fmla="*/ 32 h 34"/>
                <a:gd name="T18" fmla="*/ 324 w 341"/>
                <a:gd name="T19" fmla="*/ 34 h 34"/>
                <a:gd name="T20" fmla="*/ 17 w 341"/>
                <a:gd name="T21" fmla="*/ 34 h 34"/>
                <a:gd name="T22" fmla="*/ 9 w 341"/>
                <a:gd name="T23" fmla="*/ 32 h 34"/>
                <a:gd name="T24" fmla="*/ 4 w 341"/>
                <a:gd name="T25" fmla="*/ 28 h 34"/>
                <a:gd name="T26" fmla="*/ 0 w 341"/>
                <a:gd name="T27" fmla="*/ 23 h 34"/>
                <a:gd name="T28" fmla="*/ 0 w 341"/>
                <a:gd name="T29" fmla="*/ 17 h 34"/>
                <a:gd name="T30" fmla="*/ 0 w 341"/>
                <a:gd name="T31" fmla="*/ 9 h 34"/>
                <a:gd name="T32" fmla="*/ 4 w 341"/>
                <a:gd name="T33" fmla="*/ 3 h 34"/>
                <a:gd name="T34" fmla="*/ 9 w 341"/>
                <a:gd name="T35" fmla="*/ 0 h 34"/>
                <a:gd name="T36" fmla="*/ 17 w 341"/>
                <a:gd name="T37" fmla="*/ 0 h 34"/>
                <a:gd name="T38" fmla="*/ 17 w 341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4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3"/>
                  </a:lnTo>
                  <a:lnTo>
                    <a:pt x="340" y="9"/>
                  </a:lnTo>
                  <a:lnTo>
                    <a:pt x="341" y="17"/>
                  </a:lnTo>
                  <a:lnTo>
                    <a:pt x="340" y="23"/>
                  </a:lnTo>
                  <a:lnTo>
                    <a:pt x="336" y="28"/>
                  </a:lnTo>
                  <a:lnTo>
                    <a:pt x="330" y="32"/>
                  </a:lnTo>
                  <a:lnTo>
                    <a:pt x="324" y="34"/>
                  </a:lnTo>
                  <a:lnTo>
                    <a:pt x="17" y="34"/>
                  </a:lnTo>
                  <a:lnTo>
                    <a:pt x="9" y="32"/>
                  </a:lnTo>
                  <a:lnTo>
                    <a:pt x="4" y="28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9"/>
                  </a:lnTo>
                  <a:lnTo>
                    <a:pt x="4" y="3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BE4B48"/>
            </a:solidFill>
            <a:ln w="1588">
              <a:solidFill>
                <a:srgbClr val="BE4B4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Rectangle 206"/>
            <p:cNvSpPr>
              <a:spLocks noChangeArrowheads="1"/>
            </p:cNvSpPr>
            <p:nvPr/>
          </p:nvSpPr>
          <p:spPr bwMode="auto">
            <a:xfrm>
              <a:off x="7910490" y="3170240"/>
              <a:ext cx="151722" cy="136518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207"/>
            <p:cNvSpPr>
              <a:spLocks noEditPoints="1"/>
            </p:cNvSpPr>
            <p:nvPr/>
          </p:nvSpPr>
          <p:spPr bwMode="auto">
            <a:xfrm>
              <a:off x="7902363" y="3162793"/>
              <a:ext cx="167977" cy="151411"/>
            </a:xfrm>
            <a:custGeom>
              <a:avLst/>
              <a:gdLst>
                <a:gd name="T0" fmla="*/ 0 w 123"/>
                <a:gd name="T1" fmla="*/ 6 h 123"/>
                <a:gd name="T2" fmla="*/ 0 w 123"/>
                <a:gd name="T3" fmla="*/ 0 h 123"/>
                <a:gd name="T4" fmla="*/ 6 w 123"/>
                <a:gd name="T5" fmla="*/ 0 h 123"/>
                <a:gd name="T6" fmla="*/ 117 w 123"/>
                <a:gd name="T7" fmla="*/ 0 h 123"/>
                <a:gd name="T8" fmla="*/ 121 w 123"/>
                <a:gd name="T9" fmla="*/ 0 h 123"/>
                <a:gd name="T10" fmla="*/ 123 w 123"/>
                <a:gd name="T11" fmla="*/ 6 h 123"/>
                <a:gd name="T12" fmla="*/ 123 w 123"/>
                <a:gd name="T13" fmla="*/ 118 h 123"/>
                <a:gd name="T14" fmla="*/ 121 w 123"/>
                <a:gd name="T15" fmla="*/ 121 h 123"/>
                <a:gd name="T16" fmla="*/ 117 w 123"/>
                <a:gd name="T17" fmla="*/ 123 h 123"/>
                <a:gd name="T18" fmla="*/ 6 w 123"/>
                <a:gd name="T19" fmla="*/ 123 h 123"/>
                <a:gd name="T20" fmla="*/ 0 w 123"/>
                <a:gd name="T21" fmla="*/ 121 h 123"/>
                <a:gd name="T22" fmla="*/ 0 w 123"/>
                <a:gd name="T23" fmla="*/ 118 h 123"/>
                <a:gd name="T24" fmla="*/ 0 w 123"/>
                <a:gd name="T25" fmla="*/ 6 h 123"/>
                <a:gd name="T26" fmla="*/ 12 w 123"/>
                <a:gd name="T27" fmla="*/ 118 h 123"/>
                <a:gd name="T28" fmla="*/ 6 w 123"/>
                <a:gd name="T29" fmla="*/ 112 h 123"/>
                <a:gd name="T30" fmla="*/ 117 w 123"/>
                <a:gd name="T31" fmla="*/ 112 h 123"/>
                <a:gd name="T32" fmla="*/ 112 w 123"/>
                <a:gd name="T33" fmla="*/ 118 h 123"/>
                <a:gd name="T34" fmla="*/ 112 w 123"/>
                <a:gd name="T35" fmla="*/ 6 h 123"/>
                <a:gd name="T36" fmla="*/ 117 w 123"/>
                <a:gd name="T37" fmla="*/ 12 h 123"/>
                <a:gd name="T38" fmla="*/ 6 w 123"/>
                <a:gd name="T39" fmla="*/ 12 h 123"/>
                <a:gd name="T40" fmla="*/ 12 w 123"/>
                <a:gd name="T41" fmla="*/ 6 h 123"/>
                <a:gd name="T42" fmla="*/ 12 w 123"/>
                <a:gd name="T43" fmla="*/ 11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3" h="123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17" y="0"/>
                  </a:lnTo>
                  <a:lnTo>
                    <a:pt x="121" y="0"/>
                  </a:lnTo>
                  <a:lnTo>
                    <a:pt x="123" y="6"/>
                  </a:lnTo>
                  <a:lnTo>
                    <a:pt x="123" y="118"/>
                  </a:lnTo>
                  <a:lnTo>
                    <a:pt x="121" y="121"/>
                  </a:lnTo>
                  <a:lnTo>
                    <a:pt x="117" y="123"/>
                  </a:lnTo>
                  <a:lnTo>
                    <a:pt x="6" y="123"/>
                  </a:lnTo>
                  <a:lnTo>
                    <a:pt x="0" y="121"/>
                  </a:lnTo>
                  <a:lnTo>
                    <a:pt x="0" y="118"/>
                  </a:lnTo>
                  <a:lnTo>
                    <a:pt x="0" y="6"/>
                  </a:lnTo>
                  <a:close/>
                  <a:moveTo>
                    <a:pt x="12" y="118"/>
                  </a:moveTo>
                  <a:lnTo>
                    <a:pt x="6" y="112"/>
                  </a:lnTo>
                  <a:lnTo>
                    <a:pt x="117" y="112"/>
                  </a:lnTo>
                  <a:lnTo>
                    <a:pt x="112" y="118"/>
                  </a:lnTo>
                  <a:lnTo>
                    <a:pt x="112" y="6"/>
                  </a:lnTo>
                  <a:lnTo>
                    <a:pt x="117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118"/>
                  </a:lnTo>
                  <a:close/>
                </a:path>
              </a:pathLst>
            </a:custGeom>
            <a:solidFill>
              <a:srgbClr val="BE4B48"/>
            </a:solidFill>
            <a:ln w="1588">
              <a:solidFill>
                <a:srgbClr val="BE4B4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Rectangle 208"/>
            <p:cNvSpPr>
              <a:spLocks noChangeArrowheads="1"/>
            </p:cNvSpPr>
            <p:nvPr/>
          </p:nvSpPr>
          <p:spPr bwMode="auto">
            <a:xfrm>
              <a:off x="8297456" y="3032855"/>
              <a:ext cx="525785" cy="25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0.4m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Freeform 209"/>
            <p:cNvSpPr>
              <a:spLocks/>
            </p:cNvSpPr>
            <p:nvPr/>
          </p:nvSpPr>
          <p:spPr bwMode="auto">
            <a:xfrm>
              <a:off x="7753350" y="3520220"/>
              <a:ext cx="463294" cy="42197"/>
            </a:xfrm>
            <a:custGeom>
              <a:avLst/>
              <a:gdLst>
                <a:gd name="T0" fmla="*/ 17 w 341"/>
                <a:gd name="T1" fmla="*/ 0 h 34"/>
                <a:gd name="T2" fmla="*/ 324 w 341"/>
                <a:gd name="T3" fmla="*/ 0 h 34"/>
                <a:gd name="T4" fmla="*/ 330 w 341"/>
                <a:gd name="T5" fmla="*/ 0 h 34"/>
                <a:gd name="T6" fmla="*/ 336 w 341"/>
                <a:gd name="T7" fmla="*/ 3 h 34"/>
                <a:gd name="T8" fmla="*/ 340 w 341"/>
                <a:gd name="T9" fmla="*/ 9 h 34"/>
                <a:gd name="T10" fmla="*/ 341 w 341"/>
                <a:gd name="T11" fmla="*/ 17 h 34"/>
                <a:gd name="T12" fmla="*/ 340 w 341"/>
                <a:gd name="T13" fmla="*/ 23 h 34"/>
                <a:gd name="T14" fmla="*/ 336 w 341"/>
                <a:gd name="T15" fmla="*/ 28 h 34"/>
                <a:gd name="T16" fmla="*/ 330 w 341"/>
                <a:gd name="T17" fmla="*/ 32 h 34"/>
                <a:gd name="T18" fmla="*/ 324 w 341"/>
                <a:gd name="T19" fmla="*/ 34 h 34"/>
                <a:gd name="T20" fmla="*/ 17 w 341"/>
                <a:gd name="T21" fmla="*/ 34 h 34"/>
                <a:gd name="T22" fmla="*/ 9 w 341"/>
                <a:gd name="T23" fmla="*/ 32 h 34"/>
                <a:gd name="T24" fmla="*/ 4 w 341"/>
                <a:gd name="T25" fmla="*/ 28 h 34"/>
                <a:gd name="T26" fmla="*/ 0 w 341"/>
                <a:gd name="T27" fmla="*/ 23 h 34"/>
                <a:gd name="T28" fmla="*/ 0 w 341"/>
                <a:gd name="T29" fmla="*/ 17 h 34"/>
                <a:gd name="T30" fmla="*/ 0 w 341"/>
                <a:gd name="T31" fmla="*/ 9 h 34"/>
                <a:gd name="T32" fmla="*/ 4 w 341"/>
                <a:gd name="T33" fmla="*/ 3 h 34"/>
                <a:gd name="T34" fmla="*/ 9 w 341"/>
                <a:gd name="T35" fmla="*/ 0 h 34"/>
                <a:gd name="T36" fmla="*/ 17 w 341"/>
                <a:gd name="T37" fmla="*/ 0 h 34"/>
                <a:gd name="T38" fmla="*/ 17 w 341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4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3"/>
                  </a:lnTo>
                  <a:lnTo>
                    <a:pt x="340" y="9"/>
                  </a:lnTo>
                  <a:lnTo>
                    <a:pt x="341" y="17"/>
                  </a:lnTo>
                  <a:lnTo>
                    <a:pt x="340" y="23"/>
                  </a:lnTo>
                  <a:lnTo>
                    <a:pt x="336" y="28"/>
                  </a:lnTo>
                  <a:lnTo>
                    <a:pt x="330" y="32"/>
                  </a:lnTo>
                  <a:lnTo>
                    <a:pt x="324" y="34"/>
                  </a:lnTo>
                  <a:lnTo>
                    <a:pt x="17" y="34"/>
                  </a:lnTo>
                  <a:lnTo>
                    <a:pt x="9" y="32"/>
                  </a:lnTo>
                  <a:lnTo>
                    <a:pt x="4" y="28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9"/>
                  </a:lnTo>
                  <a:lnTo>
                    <a:pt x="4" y="3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98B954"/>
            </a:solidFill>
            <a:ln w="1588">
              <a:solidFill>
                <a:srgbClr val="98B95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210"/>
            <p:cNvSpPr>
              <a:spLocks/>
            </p:cNvSpPr>
            <p:nvPr/>
          </p:nvSpPr>
          <p:spPr bwMode="auto">
            <a:xfrm>
              <a:off x="7910490" y="3473061"/>
              <a:ext cx="151722" cy="136518"/>
            </a:xfrm>
            <a:custGeom>
              <a:avLst/>
              <a:gdLst>
                <a:gd name="T0" fmla="*/ 56 w 111"/>
                <a:gd name="T1" fmla="*/ 0 h 111"/>
                <a:gd name="T2" fmla="*/ 111 w 111"/>
                <a:gd name="T3" fmla="*/ 111 h 111"/>
                <a:gd name="T4" fmla="*/ 0 w 111"/>
                <a:gd name="T5" fmla="*/ 111 h 111"/>
                <a:gd name="T6" fmla="*/ 56 w 111"/>
                <a:gd name="T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111">
                  <a:moveTo>
                    <a:pt x="56" y="0"/>
                  </a:moveTo>
                  <a:lnTo>
                    <a:pt x="111" y="111"/>
                  </a:lnTo>
                  <a:lnTo>
                    <a:pt x="0" y="11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Freeform 212"/>
            <p:cNvSpPr>
              <a:spLocks noEditPoints="1"/>
            </p:cNvSpPr>
            <p:nvPr/>
          </p:nvSpPr>
          <p:spPr bwMode="auto">
            <a:xfrm>
              <a:off x="7902362" y="3465613"/>
              <a:ext cx="167977" cy="151411"/>
            </a:xfrm>
            <a:custGeom>
              <a:avLst/>
              <a:gdLst>
                <a:gd name="T0" fmla="*/ 56 w 123"/>
                <a:gd name="T1" fmla="*/ 2 h 123"/>
                <a:gd name="T2" fmla="*/ 62 w 123"/>
                <a:gd name="T3" fmla="*/ 0 h 123"/>
                <a:gd name="T4" fmla="*/ 65 w 123"/>
                <a:gd name="T5" fmla="*/ 2 h 123"/>
                <a:gd name="T6" fmla="*/ 123 w 123"/>
                <a:gd name="T7" fmla="*/ 116 h 123"/>
                <a:gd name="T8" fmla="*/ 121 w 123"/>
                <a:gd name="T9" fmla="*/ 121 h 123"/>
                <a:gd name="T10" fmla="*/ 117 w 123"/>
                <a:gd name="T11" fmla="*/ 123 h 123"/>
                <a:gd name="T12" fmla="*/ 6 w 123"/>
                <a:gd name="T13" fmla="*/ 123 h 123"/>
                <a:gd name="T14" fmla="*/ 0 w 123"/>
                <a:gd name="T15" fmla="*/ 121 h 123"/>
                <a:gd name="T16" fmla="*/ 0 w 123"/>
                <a:gd name="T17" fmla="*/ 116 h 123"/>
                <a:gd name="T18" fmla="*/ 56 w 123"/>
                <a:gd name="T19" fmla="*/ 2 h 123"/>
                <a:gd name="T20" fmla="*/ 10 w 123"/>
                <a:gd name="T21" fmla="*/ 121 h 123"/>
                <a:gd name="T22" fmla="*/ 6 w 123"/>
                <a:gd name="T23" fmla="*/ 112 h 123"/>
                <a:gd name="T24" fmla="*/ 117 w 123"/>
                <a:gd name="T25" fmla="*/ 112 h 123"/>
                <a:gd name="T26" fmla="*/ 112 w 123"/>
                <a:gd name="T27" fmla="*/ 121 h 123"/>
                <a:gd name="T28" fmla="*/ 56 w 123"/>
                <a:gd name="T29" fmla="*/ 8 h 123"/>
                <a:gd name="T30" fmla="*/ 65 w 123"/>
                <a:gd name="T31" fmla="*/ 8 h 123"/>
                <a:gd name="T32" fmla="*/ 10 w 123"/>
                <a:gd name="T33" fmla="*/ 12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123">
                  <a:moveTo>
                    <a:pt x="56" y="2"/>
                  </a:moveTo>
                  <a:lnTo>
                    <a:pt x="62" y="0"/>
                  </a:lnTo>
                  <a:lnTo>
                    <a:pt x="65" y="2"/>
                  </a:lnTo>
                  <a:lnTo>
                    <a:pt x="123" y="116"/>
                  </a:lnTo>
                  <a:lnTo>
                    <a:pt x="121" y="121"/>
                  </a:lnTo>
                  <a:lnTo>
                    <a:pt x="117" y="123"/>
                  </a:lnTo>
                  <a:lnTo>
                    <a:pt x="6" y="123"/>
                  </a:lnTo>
                  <a:lnTo>
                    <a:pt x="0" y="121"/>
                  </a:lnTo>
                  <a:lnTo>
                    <a:pt x="0" y="116"/>
                  </a:lnTo>
                  <a:lnTo>
                    <a:pt x="56" y="2"/>
                  </a:lnTo>
                  <a:close/>
                  <a:moveTo>
                    <a:pt x="10" y="121"/>
                  </a:moveTo>
                  <a:lnTo>
                    <a:pt x="6" y="112"/>
                  </a:lnTo>
                  <a:lnTo>
                    <a:pt x="117" y="112"/>
                  </a:lnTo>
                  <a:lnTo>
                    <a:pt x="112" y="121"/>
                  </a:lnTo>
                  <a:lnTo>
                    <a:pt x="56" y="8"/>
                  </a:lnTo>
                  <a:lnTo>
                    <a:pt x="65" y="8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98B954"/>
            </a:solidFill>
            <a:ln w="1588">
              <a:solidFill>
                <a:srgbClr val="98B95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5" name="Rectangle 213"/>
            <p:cNvSpPr>
              <a:spLocks noChangeArrowheads="1"/>
            </p:cNvSpPr>
            <p:nvPr/>
          </p:nvSpPr>
          <p:spPr bwMode="auto">
            <a:xfrm>
              <a:off x="8297454" y="3335674"/>
              <a:ext cx="525785" cy="25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0.5m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Freeform 214"/>
            <p:cNvSpPr>
              <a:spLocks/>
            </p:cNvSpPr>
            <p:nvPr/>
          </p:nvSpPr>
          <p:spPr bwMode="auto">
            <a:xfrm>
              <a:off x="7753350" y="3825524"/>
              <a:ext cx="463294" cy="42197"/>
            </a:xfrm>
            <a:custGeom>
              <a:avLst/>
              <a:gdLst>
                <a:gd name="T0" fmla="*/ 17 w 341"/>
                <a:gd name="T1" fmla="*/ 0 h 35"/>
                <a:gd name="T2" fmla="*/ 324 w 341"/>
                <a:gd name="T3" fmla="*/ 0 h 35"/>
                <a:gd name="T4" fmla="*/ 330 w 341"/>
                <a:gd name="T5" fmla="*/ 0 h 35"/>
                <a:gd name="T6" fmla="*/ 336 w 341"/>
                <a:gd name="T7" fmla="*/ 4 h 35"/>
                <a:gd name="T8" fmla="*/ 340 w 341"/>
                <a:gd name="T9" fmla="*/ 10 h 35"/>
                <a:gd name="T10" fmla="*/ 341 w 341"/>
                <a:gd name="T11" fmla="*/ 18 h 35"/>
                <a:gd name="T12" fmla="*/ 340 w 341"/>
                <a:gd name="T13" fmla="*/ 23 h 35"/>
                <a:gd name="T14" fmla="*/ 336 w 341"/>
                <a:gd name="T15" fmla="*/ 29 h 35"/>
                <a:gd name="T16" fmla="*/ 330 w 341"/>
                <a:gd name="T17" fmla="*/ 33 h 35"/>
                <a:gd name="T18" fmla="*/ 324 w 341"/>
                <a:gd name="T19" fmla="*/ 35 h 35"/>
                <a:gd name="T20" fmla="*/ 17 w 341"/>
                <a:gd name="T21" fmla="*/ 35 h 35"/>
                <a:gd name="T22" fmla="*/ 9 w 341"/>
                <a:gd name="T23" fmla="*/ 33 h 35"/>
                <a:gd name="T24" fmla="*/ 4 w 341"/>
                <a:gd name="T25" fmla="*/ 29 h 35"/>
                <a:gd name="T26" fmla="*/ 0 w 341"/>
                <a:gd name="T27" fmla="*/ 23 h 35"/>
                <a:gd name="T28" fmla="*/ 0 w 341"/>
                <a:gd name="T29" fmla="*/ 18 h 35"/>
                <a:gd name="T30" fmla="*/ 0 w 341"/>
                <a:gd name="T31" fmla="*/ 10 h 35"/>
                <a:gd name="T32" fmla="*/ 4 w 341"/>
                <a:gd name="T33" fmla="*/ 4 h 35"/>
                <a:gd name="T34" fmla="*/ 9 w 341"/>
                <a:gd name="T35" fmla="*/ 0 h 35"/>
                <a:gd name="T36" fmla="*/ 17 w 341"/>
                <a:gd name="T37" fmla="*/ 0 h 35"/>
                <a:gd name="T38" fmla="*/ 17 w 341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5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4"/>
                  </a:lnTo>
                  <a:lnTo>
                    <a:pt x="340" y="10"/>
                  </a:lnTo>
                  <a:lnTo>
                    <a:pt x="341" y="18"/>
                  </a:lnTo>
                  <a:lnTo>
                    <a:pt x="340" y="23"/>
                  </a:lnTo>
                  <a:lnTo>
                    <a:pt x="336" y="29"/>
                  </a:lnTo>
                  <a:lnTo>
                    <a:pt x="330" y="33"/>
                  </a:lnTo>
                  <a:lnTo>
                    <a:pt x="324" y="35"/>
                  </a:lnTo>
                  <a:lnTo>
                    <a:pt x="17" y="35"/>
                  </a:lnTo>
                  <a:lnTo>
                    <a:pt x="9" y="33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4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7D60A0"/>
            </a:solidFill>
            <a:ln w="1588">
              <a:solidFill>
                <a:srgbClr val="7D6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7" name="Freeform 215"/>
            <p:cNvSpPr>
              <a:spLocks noEditPoints="1"/>
            </p:cNvSpPr>
            <p:nvPr/>
          </p:nvSpPr>
          <p:spPr bwMode="auto">
            <a:xfrm>
              <a:off x="7910490" y="3775881"/>
              <a:ext cx="151722" cy="139000"/>
            </a:xfrm>
            <a:custGeom>
              <a:avLst/>
              <a:gdLst>
                <a:gd name="T0" fmla="*/ 111 w 111"/>
                <a:gd name="T1" fmla="*/ 111 h 111"/>
                <a:gd name="T2" fmla="*/ 0 w 111"/>
                <a:gd name="T3" fmla="*/ 0 h 111"/>
                <a:gd name="T4" fmla="*/ 111 w 111"/>
                <a:gd name="T5" fmla="*/ 111 h 111"/>
                <a:gd name="T6" fmla="*/ 0 w 111"/>
                <a:gd name="T7" fmla="*/ 111 h 111"/>
                <a:gd name="T8" fmla="*/ 111 w 111"/>
                <a:gd name="T9" fmla="*/ 0 h 111"/>
                <a:gd name="T10" fmla="*/ 0 w 111"/>
                <a:gd name="T11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11">
                  <a:moveTo>
                    <a:pt x="111" y="111"/>
                  </a:moveTo>
                  <a:lnTo>
                    <a:pt x="0" y="0"/>
                  </a:lnTo>
                  <a:lnTo>
                    <a:pt x="111" y="111"/>
                  </a:lnTo>
                  <a:close/>
                  <a:moveTo>
                    <a:pt x="0" y="111"/>
                  </a:moveTo>
                  <a:lnTo>
                    <a:pt x="111" y="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8064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8" name="Freeform 216"/>
            <p:cNvSpPr>
              <a:spLocks noEditPoints="1"/>
            </p:cNvSpPr>
            <p:nvPr/>
          </p:nvSpPr>
          <p:spPr bwMode="auto">
            <a:xfrm>
              <a:off x="7902362" y="3770917"/>
              <a:ext cx="165269" cy="148928"/>
            </a:xfrm>
            <a:custGeom>
              <a:avLst/>
              <a:gdLst>
                <a:gd name="T0" fmla="*/ 112 w 121"/>
                <a:gd name="T1" fmla="*/ 121 h 121"/>
                <a:gd name="T2" fmla="*/ 0 w 121"/>
                <a:gd name="T3" fmla="*/ 10 h 121"/>
                <a:gd name="T4" fmla="*/ 10 w 121"/>
                <a:gd name="T5" fmla="*/ 0 h 121"/>
                <a:gd name="T6" fmla="*/ 121 w 121"/>
                <a:gd name="T7" fmla="*/ 112 h 121"/>
                <a:gd name="T8" fmla="*/ 112 w 121"/>
                <a:gd name="T9" fmla="*/ 121 h 121"/>
                <a:gd name="T10" fmla="*/ 0 w 121"/>
                <a:gd name="T11" fmla="*/ 112 h 121"/>
                <a:gd name="T12" fmla="*/ 112 w 121"/>
                <a:gd name="T13" fmla="*/ 0 h 121"/>
                <a:gd name="T14" fmla="*/ 121 w 121"/>
                <a:gd name="T15" fmla="*/ 10 h 121"/>
                <a:gd name="T16" fmla="*/ 10 w 121"/>
                <a:gd name="T17" fmla="*/ 121 h 121"/>
                <a:gd name="T18" fmla="*/ 0 w 121"/>
                <a:gd name="T19" fmla="*/ 11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21">
                  <a:moveTo>
                    <a:pt x="112" y="121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121" y="112"/>
                  </a:lnTo>
                  <a:lnTo>
                    <a:pt x="112" y="121"/>
                  </a:lnTo>
                  <a:close/>
                  <a:moveTo>
                    <a:pt x="0" y="112"/>
                  </a:moveTo>
                  <a:lnTo>
                    <a:pt x="112" y="0"/>
                  </a:lnTo>
                  <a:lnTo>
                    <a:pt x="121" y="10"/>
                  </a:lnTo>
                  <a:lnTo>
                    <a:pt x="10" y="12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7D60A0"/>
            </a:solidFill>
            <a:ln w="1588">
              <a:solidFill>
                <a:srgbClr val="7D6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9" name="Rectangle 217"/>
            <p:cNvSpPr>
              <a:spLocks noChangeArrowheads="1"/>
            </p:cNvSpPr>
            <p:nvPr/>
          </p:nvSpPr>
          <p:spPr bwMode="auto">
            <a:xfrm>
              <a:off x="8297454" y="3638496"/>
              <a:ext cx="525785" cy="25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0.6m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Freeform 218"/>
            <p:cNvSpPr>
              <a:spLocks/>
            </p:cNvSpPr>
            <p:nvPr/>
          </p:nvSpPr>
          <p:spPr bwMode="auto">
            <a:xfrm>
              <a:off x="7753350" y="4128345"/>
              <a:ext cx="463294" cy="42197"/>
            </a:xfrm>
            <a:custGeom>
              <a:avLst/>
              <a:gdLst>
                <a:gd name="T0" fmla="*/ 17 w 341"/>
                <a:gd name="T1" fmla="*/ 0 h 35"/>
                <a:gd name="T2" fmla="*/ 324 w 341"/>
                <a:gd name="T3" fmla="*/ 0 h 35"/>
                <a:gd name="T4" fmla="*/ 330 w 341"/>
                <a:gd name="T5" fmla="*/ 0 h 35"/>
                <a:gd name="T6" fmla="*/ 336 w 341"/>
                <a:gd name="T7" fmla="*/ 4 h 35"/>
                <a:gd name="T8" fmla="*/ 340 w 341"/>
                <a:gd name="T9" fmla="*/ 10 h 35"/>
                <a:gd name="T10" fmla="*/ 341 w 341"/>
                <a:gd name="T11" fmla="*/ 18 h 35"/>
                <a:gd name="T12" fmla="*/ 340 w 341"/>
                <a:gd name="T13" fmla="*/ 23 h 35"/>
                <a:gd name="T14" fmla="*/ 336 w 341"/>
                <a:gd name="T15" fmla="*/ 29 h 35"/>
                <a:gd name="T16" fmla="*/ 330 w 341"/>
                <a:gd name="T17" fmla="*/ 33 h 35"/>
                <a:gd name="T18" fmla="*/ 324 w 341"/>
                <a:gd name="T19" fmla="*/ 35 h 35"/>
                <a:gd name="T20" fmla="*/ 17 w 341"/>
                <a:gd name="T21" fmla="*/ 35 h 35"/>
                <a:gd name="T22" fmla="*/ 9 w 341"/>
                <a:gd name="T23" fmla="*/ 33 h 35"/>
                <a:gd name="T24" fmla="*/ 4 w 341"/>
                <a:gd name="T25" fmla="*/ 29 h 35"/>
                <a:gd name="T26" fmla="*/ 0 w 341"/>
                <a:gd name="T27" fmla="*/ 23 h 35"/>
                <a:gd name="T28" fmla="*/ 0 w 341"/>
                <a:gd name="T29" fmla="*/ 18 h 35"/>
                <a:gd name="T30" fmla="*/ 0 w 341"/>
                <a:gd name="T31" fmla="*/ 10 h 35"/>
                <a:gd name="T32" fmla="*/ 4 w 341"/>
                <a:gd name="T33" fmla="*/ 4 h 35"/>
                <a:gd name="T34" fmla="*/ 9 w 341"/>
                <a:gd name="T35" fmla="*/ 0 h 35"/>
                <a:gd name="T36" fmla="*/ 17 w 341"/>
                <a:gd name="T37" fmla="*/ 0 h 35"/>
                <a:gd name="T38" fmla="*/ 17 w 341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5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4"/>
                  </a:lnTo>
                  <a:lnTo>
                    <a:pt x="340" y="10"/>
                  </a:lnTo>
                  <a:lnTo>
                    <a:pt x="341" y="18"/>
                  </a:lnTo>
                  <a:lnTo>
                    <a:pt x="340" y="23"/>
                  </a:lnTo>
                  <a:lnTo>
                    <a:pt x="336" y="29"/>
                  </a:lnTo>
                  <a:lnTo>
                    <a:pt x="330" y="33"/>
                  </a:lnTo>
                  <a:lnTo>
                    <a:pt x="324" y="35"/>
                  </a:lnTo>
                  <a:lnTo>
                    <a:pt x="17" y="35"/>
                  </a:lnTo>
                  <a:lnTo>
                    <a:pt x="9" y="33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4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46AAC5"/>
            </a:solidFill>
            <a:ln w="1588">
              <a:solidFill>
                <a:srgbClr val="46AA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1" name="Freeform 219"/>
            <p:cNvSpPr>
              <a:spLocks noEditPoints="1"/>
            </p:cNvSpPr>
            <p:nvPr/>
          </p:nvSpPr>
          <p:spPr bwMode="auto">
            <a:xfrm>
              <a:off x="7910490" y="4078702"/>
              <a:ext cx="151722" cy="139000"/>
            </a:xfrm>
            <a:custGeom>
              <a:avLst/>
              <a:gdLst>
                <a:gd name="T0" fmla="*/ 111 w 111"/>
                <a:gd name="T1" fmla="*/ 111 h 111"/>
                <a:gd name="T2" fmla="*/ 0 w 111"/>
                <a:gd name="T3" fmla="*/ 0 h 111"/>
                <a:gd name="T4" fmla="*/ 111 w 111"/>
                <a:gd name="T5" fmla="*/ 111 h 111"/>
                <a:gd name="T6" fmla="*/ 56 w 111"/>
                <a:gd name="T7" fmla="*/ 0 h 111"/>
                <a:gd name="T8" fmla="*/ 56 w 111"/>
                <a:gd name="T9" fmla="*/ 111 h 111"/>
                <a:gd name="T10" fmla="*/ 56 w 111"/>
                <a:gd name="T11" fmla="*/ 0 h 111"/>
                <a:gd name="T12" fmla="*/ 0 w 111"/>
                <a:gd name="T13" fmla="*/ 111 h 111"/>
                <a:gd name="T14" fmla="*/ 111 w 111"/>
                <a:gd name="T15" fmla="*/ 0 h 111"/>
                <a:gd name="T16" fmla="*/ 0 w 111"/>
                <a:gd name="T1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111">
                  <a:moveTo>
                    <a:pt x="111" y="111"/>
                  </a:moveTo>
                  <a:lnTo>
                    <a:pt x="0" y="0"/>
                  </a:lnTo>
                  <a:lnTo>
                    <a:pt x="111" y="111"/>
                  </a:lnTo>
                  <a:close/>
                  <a:moveTo>
                    <a:pt x="56" y="0"/>
                  </a:moveTo>
                  <a:lnTo>
                    <a:pt x="56" y="111"/>
                  </a:lnTo>
                  <a:lnTo>
                    <a:pt x="56" y="0"/>
                  </a:lnTo>
                  <a:close/>
                  <a:moveTo>
                    <a:pt x="0" y="111"/>
                  </a:moveTo>
                  <a:lnTo>
                    <a:pt x="111" y="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4BA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2" name="Freeform 220"/>
            <p:cNvSpPr>
              <a:spLocks noEditPoints="1"/>
            </p:cNvSpPr>
            <p:nvPr/>
          </p:nvSpPr>
          <p:spPr bwMode="auto">
            <a:xfrm>
              <a:off x="7902362" y="4073738"/>
              <a:ext cx="165269" cy="148928"/>
            </a:xfrm>
            <a:custGeom>
              <a:avLst/>
              <a:gdLst>
                <a:gd name="T0" fmla="*/ 112 w 121"/>
                <a:gd name="T1" fmla="*/ 121 h 121"/>
                <a:gd name="T2" fmla="*/ 0 w 121"/>
                <a:gd name="T3" fmla="*/ 10 h 121"/>
                <a:gd name="T4" fmla="*/ 10 w 121"/>
                <a:gd name="T5" fmla="*/ 0 h 121"/>
                <a:gd name="T6" fmla="*/ 121 w 121"/>
                <a:gd name="T7" fmla="*/ 111 h 121"/>
                <a:gd name="T8" fmla="*/ 112 w 121"/>
                <a:gd name="T9" fmla="*/ 121 h 121"/>
                <a:gd name="T10" fmla="*/ 67 w 121"/>
                <a:gd name="T11" fmla="*/ 6 h 121"/>
                <a:gd name="T12" fmla="*/ 67 w 121"/>
                <a:gd name="T13" fmla="*/ 117 h 121"/>
                <a:gd name="T14" fmla="*/ 56 w 121"/>
                <a:gd name="T15" fmla="*/ 117 h 121"/>
                <a:gd name="T16" fmla="*/ 56 w 121"/>
                <a:gd name="T17" fmla="*/ 6 h 121"/>
                <a:gd name="T18" fmla="*/ 67 w 121"/>
                <a:gd name="T19" fmla="*/ 6 h 121"/>
                <a:gd name="T20" fmla="*/ 0 w 121"/>
                <a:gd name="T21" fmla="*/ 111 h 121"/>
                <a:gd name="T22" fmla="*/ 112 w 121"/>
                <a:gd name="T23" fmla="*/ 0 h 121"/>
                <a:gd name="T24" fmla="*/ 121 w 121"/>
                <a:gd name="T25" fmla="*/ 10 h 121"/>
                <a:gd name="T26" fmla="*/ 10 w 121"/>
                <a:gd name="T27" fmla="*/ 121 h 121"/>
                <a:gd name="T28" fmla="*/ 0 w 121"/>
                <a:gd name="T2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" h="121">
                  <a:moveTo>
                    <a:pt x="112" y="121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121" y="111"/>
                  </a:lnTo>
                  <a:lnTo>
                    <a:pt x="112" y="121"/>
                  </a:lnTo>
                  <a:close/>
                  <a:moveTo>
                    <a:pt x="67" y="6"/>
                  </a:moveTo>
                  <a:lnTo>
                    <a:pt x="67" y="117"/>
                  </a:lnTo>
                  <a:lnTo>
                    <a:pt x="56" y="117"/>
                  </a:lnTo>
                  <a:lnTo>
                    <a:pt x="56" y="6"/>
                  </a:lnTo>
                  <a:lnTo>
                    <a:pt x="67" y="6"/>
                  </a:lnTo>
                  <a:close/>
                  <a:moveTo>
                    <a:pt x="0" y="111"/>
                  </a:moveTo>
                  <a:lnTo>
                    <a:pt x="112" y="0"/>
                  </a:lnTo>
                  <a:lnTo>
                    <a:pt x="121" y="10"/>
                  </a:lnTo>
                  <a:lnTo>
                    <a:pt x="10" y="121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46AAC5"/>
            </a:solidFill>
            <a:ln w="1588">
              <a:solidFill>
                <a:srgbClr val="46AA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3" name="Rectangle 221"/>
            <p:cNvSpPr>
              <a:spLocks noChangeArrowheads="1"/>
            </p:cNvSpPr>
            <p:nvPr/>
          </p:nvSpPr>
          <p:spPr bwMode="auto">
            <a:xfrm>
              <a:off x="8297454" y="3943798"/>
              <a:ext cx="525785" cy="25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0.7m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672113" y="1968880"/>
              <a:ext cx="1225014" cy="656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0" dirty="0" smtClean="0">
                  <a:latin typeface="Arial Narrow" panose="020B0606020202030204" pitchFamily="34" charset="0"/>
                </a:rPr>
                <a:t>Eff. shield</a:t>
              </a:r>
            </a:p>
            <a:p>
              <a:pPr algn="ctr"/>
              <a:r>
                <a:rPr lang="en-US" sz="2000" b="1" i="0" dirty="0" smtClean="0">
                  <a:latin typeface="Arial Narrow" panose="020B0606020202030204" pitchFamily="34" charset="0"/>
                </a:rPr>
                <a:t>thickness:</a:t>
              </a:r>
              <a:endParaRPr lang="en-US" sz="2000" b="1" i="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3581399" y="2006600"/>
            <a:ext cx="239066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J</a:t>
            </a:r>
            <a:r>
              <a:rPr lang="en-US" sz="2000" b="1" baseline="-25000" dirty="0" smtClean="0"/>
              <a:t>WP</a:t>
            </a:r>
            <a:r>
              <a:rPr lang="en-US" sz="2000" b="1" dirty="0" smtClean="0"/>
              <a:t> = 70MA/m</a:t>
            </a:r>
            <a:r>
              <a:rPr lang="en-US" sz="2000" b="1" baseline="30000" dirty="0" smtClean="0"/>
              <a:t>2</a:t>
            </a:r>
            <a:endParaRPr lang="en-US" sz="2000" b="1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7169069" y="4572000"/>
            <a:ext cx="1853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A=4 utilization ~1/3-1/2 of max at low 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ight Brace 29"/>
          <p:cNvSpPr/>
          <p:nvPr/>
        </p:nvSpPr>
        <p:spPr>
          <a:xfrm>
            <a:off x="6959436" y="4505359"/>
            <a:ext cx="159407" cy="598216"/>
          </a:xfrm>
          <a:prstGeom prst="rightBrace">
            <a:avLst>
              <a:gd name="adj1" fmla="val 30943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1" name="Straight Connector 30"/>
          <p:cNvCxnSpPr>
            <a:stCxn id="30" idx="1"/>
          </p:cNvCxnSpPr>
          <p:nvPr/>
        </p:nvCxnSpPr>
        <p:spPr>
          <a:xfrm>
            <a:off x="7118843" y="4804467"/>
            <a:ext cx="1201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ight Brace 32"/>
          <p:cNvSpPr/>
          <p:nvPr/>
        </p:nvSpPr>
        <p:spPr>
          <a:xfrm rot="5400000">
            <a:off x="2201597" y="4950495"/>
            <a:ext cx="259693" cy="1280712"/>
          </a:xfrm>
          <a:prstGeom prst="rightBrace">
            <a:avLst>
              <a:gd name="adj1" fmla="val 16995"/>
              <a:gd name="adj2" fmla="val 72585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1849984" y="5720693"/>
            <a:ext cx="207416" cy="3499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19491" y="5984557"/>
            <a:ext cx="2134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Optimal range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773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A </a:t>
            </a:r>
            <a:r>
              <a:rPr lang="en-US" b="1" dirty="0"/>
              <a:t>≥</a:t>
            </a:r>
            <a:r>
              <a:rPr lang="en-US" sz="3600" b="1" dirty="0" smtClean="0"/>
              <a:t> 3 maximizes blanket volume utilization</a:t>
            </a:r>
            <a:endParaRPr lang="en-US" sz="27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657863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729616" y="4216401"/>
            <a:ext cx="2261984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WP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70MA/m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130172" y="1473201"/>
            <a:ext cx="1480429" cy="2581119"/>
            <a:chOff x="7534685" y="1968880"/>
            <a:chExt cx="1480429" cy="2395267"/>
          </a:xfrm>
        </p:grpSpPr>
        <p:sp>
          <p:nvSpPr>
            <p:cNvPr id="31" name="Rectangle 30"/>
            <p:cNvSpPr/>
            <p:nvPr/>
          </p:nvSpPr>
          <p:spPr>
            <a:xfrm>
              <a:off x="7534685" y="1968880"/>
              <a:ext cx="1480429" cy="23952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Freeform 201"/>
            <p:cNvSpPr>
              <a:spLocks/>
            </p:cNvSpPr>
            <p:nvPr/>
          </p:nvSpPr>
          <p:spPr bwMode="auto">
            <a:xfrm>
              <a:off x="7753350" y="2914579"/>
              <a:ext cx="463294" cy="42197"/>
            </a:xfrm>
            <a:custGeom>
              <a:avLst/>
              <a:gdLst>
                <a:gd name="T0" fmla="*/ 17 w 341"/>
                <a:gd name="T1" fmla="*/ 0 h 34"/>
                <a:gd name="T2" fmla="*/ 324 w 341"/>
                <a:gd name="T3" fmla="*/ 0 h 34"/>
                <a:gd name="T4" fmla="*/ 330 w 341"/>
                <a:gd name="T5" fmla="*/ 0 h 34"/>
                <a:gd name="T6" fmla="*/ 336 w 341"/>
                <a:gd name="T7" fmla="*/ 4 h 34"/>
                <a:gd name="T8" fmla="*/ 340 w 341"/>
                <a:gd name="T9" fmla="*/ 9 h 34"/>
                <a:gd name="T10" fmla="*/ 341 w 341"/>
                <a:gd name="T11" fmla="*/ 17 h 34"/>
                <a:gd name="T12" fmla="*/ 340 w 341"/>
                <a:gd name="T13" fmla="*/ 23 h 34"/>
                <a:gd name="T14" fmla="*/ 336 w 341"/>
                <a:gd name="T15" fmla="*/ 29 h 34"/>
                <a:gd name="T16" fmla="*/ 330 w 341"/>
                <a:gd name="T17" fmla="*/ 32 h 34"/>
                <a:gd name="T18" fmla="*/ 324 w 341"/>
                <a:gd name="T19" fmla="*/ 34 h 34"/>
                <a:gd name="T20" fmla="*/ 17 w 341"/>
                <a:gd name="T21" fmla="*/ 34 h 34"/>
                <a:gd name="T22" fmla="*/ 9 w 341"/>
                <a:gd name="T23" fmla="*/ 32 h 34"/>
                <a:gd name="T24" fmla="*/ 4 w 341"/>
                <a:gd name="T25" fmla="*/ 29 h 34"/>
                <a:gd name="T26" fmla="*/ 0 w 341"/>
                <a:gd name="T27" fmla="*/ 23 h 34"/>
                <a:gd name="T28" fmla="*/ 0 w 341"/>
                <a:gd name="T29" fmla="*/ 17 h 34"/>
                <a:gd name="T30" fmla="*/ 0 w 341"/>
                <a:gd name="T31" fmla="*/ 9 h 34"/>
                <a:gd name="T32" fmla="*/ 4 w 341"/>
                <a:gd name="T33" fmla="*/ 4 h 34"/>
                <a:gd name="T34" fmla="*/ 9 w 341"/>
                <a:gd name="T35" fmla="*/ 0 h 34"/>
                <a:gd name="T36" fmla="*/ 17 w 341"/>
                <a:gd name="T37" fmla="*/ 0 h 34"/>
                <a:gd name="T38" fmla="*/ 17 w 341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4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4"/>
                  </a:lnTo>
                  <a:lnTo>
                    <a:pt x="340" y="9"/>
                  </a:lnTo>
                  <a:lnTo>
                    <a:pt x="341" y="17"/>
                  </a:lnTo>
                  <a:lnTo>
                    <a:pt x="340" y="23"/>
                  </a:lnTo>
                  <a:lnTo>
                    <a:pt x="336" y="29"/>
                  </a:lnTo>
                  <a:lnTo>
                    <a:pt x="330" y="32"/>
                  </a:lnTo>
                  <a:lnTo>
                    <a:pt x="324" y="34"/>
                  </a:lnTo>
                  <a:lnTo>
                    <a:pt x="17" y="34"/>
                  </a:lnTo>
                  <a:lnTo>
                    <a:pt x="9" y="32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9"/>
                  </a:lnTo>
                  <a:lnTo>
                    <a:pt x="4" y="4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4F81BD"/>
            </a:solidFill>
            <a:ln w="1588">
              <a:solidFill>
                <a:srgbClr val="4F81B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202"/>
            <p:cNvSpPr>
              <a:spLocks/>
            </p:cNvSpPr>
            <p:nvPr/>
          </p:nvSpPr>
          <p:spPr bwMode="auto">
            <a:xfrm>
              <a:off x="7910490" y="2864936"/>
              <a:ext cx="151722" cy="136518"/>
            </a:xfrm>
            <a:custGeom>
              <a:avLst/>
              <a:gdLst>
                <a:gd name="T0" fmla="*/ 56 w 111"/>
                <a:gd name="T1" fmla="*/ 0 h 112"/>
                <a:gd name="T2" fmla="*/ 111 w 111"/>
                <a:gd name="T3" fmla="*/ 56 h 112"/>
                <a:gd name="T4" fmla="*/ 56 w 111"/>
                <a:gd name="T5" fmla="*/ 112 h 112"/>
                <a:gd name="T6" fmla="*/ 0 w 111"/>
                <a:gd name="T7" fmla="*/ 56 h 112"/>
                <a:gd name="T8" fmla="*/ 56 w 111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12">
                  <a:moveTo>
                    <a:pt x="56" y="0"/>
                  </a:moveTo>
                  <a:lnTo>
                    <a:pt x="111" y="56"/>
                  </a:lnTo>
                  <a:lnTo>
                    <a:pt x="56" y="112"/>
                  </a:lnTo>
                  <a:lnTo>
                    <a:pt x="0" y="5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203"/>
            <p:cNvSpPr>
              <a:spLocks noEditPoints="1"/>
            </p:cNvSpPr>
            <p:nvPr/>
          </p:nvSpPr>
          <p:spPr bwMode="auto">
            <a:xfrm>
              <a:off x="7902363" y="2857489"/>
              <a:ext cx="167977" cy="151411"/>
            </a:xfrm>
            <a:custGeom>
              <a:avLst/>
              <a:gdLst>
                <a:gd name="T0" fmla="*/ 58 w 123"/>
                <a:gd name="T1" fmla="*/ 2 h 123"/>
                <a:gd name="T2" fmla="*/ 62 w 123"/>
                <a:gd name="T3" fmla="*/ 0 h 123"/>
                <a:gd name="T4" fmla="*/ 65 w 123"/>
                <a:gd name="T5" fmla="*/ 2 h 123"/>
                <a:gd name="T6" fmla="*/ 121 w 123"/>
                <a:gd name="T7" fmla="*/ 57 h 123"/>
                <a:gd name="T8" fmla="*/ 123 w 123"/>
                <a:gd name="T9" fmla="*/ 61 h 123"/>
                <a:gd name="T10" fmla="*/ 121 w 123"/>
                <a:gd name="T11" fmla="*/ 65 h 123"/>
                <a:gd name="T12" fmla="*/ 65 w 123"/>
                <a:gd name="T13" fmla="*/ 123 h 123"/>
                <a:gd name="T14" fmla="*/ 62 w 123"/>
                <a:gd name="T15" fmla="*/ 123 h 123"/>
                <a:gd name="T16" fmla="*/ 58 w 123"/>
                <a:gd name="T17" fmla="*/ 123 h 123"/>
                <a:gd name="T18" fmla="*/ 0 w 123"/>
                <a:gd name="T19" fmla="*/ 65 h 123"/>
                <a:gd name="T20" fmla="*/ 0 w 123"/>
                <a:gd name="T21" fmla="*/ 61 h 123"/>
                <a:gd name="T22" fmla="*/ 0 w 123"/>
                <a:gd name="T23" fmla="*/ 57 h 123"/>
                <a:gd name="T24" fmla="*/ 58 w 123"/>
                <a:gd name="T25" fmla="*/ 2 h 123"/>
                <a:gd name="T26" fmla="*/ 10 w 123"/>
                <a:gd name="T27" fmla="*/ 65 h 123"/>
                <a:gd name="T28" fmla="*/ 10 w 123"/>
                <a:gd name="T29" fmla="*/ 57 h 123"/>
                <a:gd name="T30" fmla="*/ 65 w 123"/>
                <a:gd name="T31" fmla="*/ 113 h 123"/>
                <a:gd name="T32" fmla="*/ 58 w 123"/>
                <a:gd name="T33" fmla="*/ 113 h 123"/>
                <a:gd name="T34" fmla="*/ 113 w 123"/>
                <a:gd name="T35" fmla="*/ 57 h 123"/>
                <a:gd name="T36" fmla="*/ 113 w 123"/>
                <a:gd name="T37" fmla="*/ 65 h 123"/>
                <a:gd name="T38" fmla="*/ 58 w 123"/>
                <a:gd name="T39" fmla="*/ 9 h 123"/>
                <a:gd name="T40" fmla="*/ 65 w 123"/>
                <a:gd name="T41" fmla="*/ 9 h 123"/>
                <a:gd name="T42" fmla="*/ 10 w 123"/>
                <a:gd name="T43" fmla="*/ 6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3" h="123">
                  <a:moveTo>
                    <a:pt x="58" y="2"/>
                  </a:moveTo>
                  <a:lnTo>
                    <a:pt x="62" y="0"/>
                  </a:lnTo>
                  <a:lnTo>
                    <a:pt x="65" y="2"/>
                  </a:lnTo>
                  <a:lnTo>
                    <a:pt x="121" y="57"/>
                  </a:lnTo>
                  <a:lnTo>
                    <a:pt x="123" y="61"/>
                  </a:lnTo>
                  <a:lnTo>
                    <a:pt x="121" y="65"/>
                  </a:lnTo>
                  <a:lnTo>
                    <a:pt x="65" y="123"/>
                  </a:lnTo>
                  <a:lnTo>
                    <a:pt x="62" y="123"/>
                  </a:lnTo>
                  <a:lnTo>
                    <a:pt x="58" y="123"/>
                  </a:lnTo>
                  <a:lnTo>
                    <a:pt x="0" y="65"/>
                  </a:lnTo>
                  <a:lnTo>
                    <a:pt x="0" y="61"/>
                  </a:lnTo>
                  <a:lnTo>
                    <a:pt x="0" y="57"/>
                  </a:lnTo>
                  <a:lnTo>
                    <a:pt x="58" y="2"/>
                  </a:lnTo>
                  <a:close/>
                  <a:moveTo>
                    <a:pt x="10" y="65"/>
                  </a:moveTo>
                  <a:lnTo>
                    <a:pt x="10" y="57"/>
                  </a:lnTo>
                  <a:lnTo>
                    <a:pt x="65" y="113"/>
                  </a:lnTo>
                  <a:lnTo>
                    <a:pt x="58" y="113"/>
                  </a:lnTo>
                  <a:lnTo>
                    <a:pt x="113" y="57"/>
                  </a:lnTo>
                  <a:lnTo>
                    <a:pt x="113" y="65"/>
                  </a:lnTo>
                  <a:lnTo>
                    <a:pt x="58" y="9"/>
                  </a:lnTo>
                  <a:lnTo>
                    <a:pt x="65" y="9"/>
                  </a:lnTo>
                  <a:lnTo>
                    <a:pt x="10" y="65"/>
                  </a:lnTo>
                  <a:close/>
                </a:path>
              </a:pathLst>
            </a:custGeom>
            <a:solidFill>
              <a:srgbClr val="4A7EBB"/>
            </a:solidFill>
            <a:ln w="1588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Rectangle 204"/>
            <p:cNvSpPr>
              <a:spLocks noChangeArrowheads="1"/>
            </p:cNvSpPr>
            <p:nvPr/>
          </p:nvSpPr>
          <p:spPr bwMode="auto">
            <a:xfrm>
              <a:off x="8297456" y="2727551"/>
              <a:ext cx="525785" cy="25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0.3m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Freeform 205"/>
            <p:cNvSpPr>
              <a:spLocks/>
            </p:cNvSpPr>
            <p:nvPr/>
          </p:nvSpPr>
          <p:spPr bwMode="auto">
            <a:xfrm>
              <a:off x="7753350" y="3217400"/>
              <a:ext cx="463294" cy="42197"/>
            </a:xfrm>
            <a:custGeom>
              <a:avLst/>
              <a:gdLst>
                <a:gd name="T0" fmla="*/ 17 w 341"/>
                <a:gd name="T1" fmla="*/ 0 h 34"/>
                <a:gd name="T2" fmla="*/ 324 w 341"/>
                <a:gd name="T3" fmla="*/ 0 h 34"/>
                <a:gd name="T4" fmla="*/ 330 w 341"/>
                <a:gd name="T5" fmla="*/ 0 h 34"/>
                <a:gd name="T6" fmla="*/ 336 w 341"/>
                <a:gd name="T7" fmla="*/ 3 h 34"/>
                <a:gd name="T8" fmla="*/ 340 w 341"/>
                <a:gd name="T9" fmla="*/ 9 h 34"/>
                <a:gd name="T10" fmla="*/ 341 w 341"/>
                <a:gd name="T11" fmla="*/ 17 h 34"/>
                <a:gd name="T12" fmla="*/ 340 w 341"/>
                <a:gd name="T13" fmla="*/ 23 h 34"/>
                <a:gd name="T14" fmla="*/ 336 w 341"/>
                <a:gd name="T15" fmla="*/ 28 h 34"/>
                <a:gd name="T16" fmla="*/ 330 w 341"/>
                <a:gd name="T17" fmla="*/ 32 h 34"/>
                <a:gd name="T18" fmla="*/ 324 w 341"/>
                <a:gd name="T19" fmla="*/ 34 h 34"/>
                <a:gd name="T20" fmla="*/ 17 w 341"/>
                <a:gd name="T21" fmla="*/ 34 h 34"/>
                <a:gd name="T22" fmla="*/ 9 w 341"/>
                <a:gd name="T23" fmla="*/ 32 h 34"/>
                <a:gd name="T24" fmla="*/ 4 w 341"/>
                <a:gd name="T25" fmla="*/ 28 h 34"/>
                <a:gd name="T26" fmla="*/ 0 w 341"/>
                <a:gd name="T27" fmla="*/ 23 h 34"/>
                <a:gd name="T28" fmla="*/ 0 w 341"/>
                <a:gd name="T29" fmla="*/ 17 h 34"/>
                <a:gd name="T30" fmla="*/ 0 w 341"/>
                <a:gd name="T31" fmla="*/ 9 h 34"/>
                <a:gd name="T32" fmla="*/ 4 w 341"/>
                <a:gd name="T33" fmla="*/ 3 h 34"/>
                <a:gd name="T34" fmla="*/ 9 w 341"/>
                <a:gd name="T35" fmla="*/ 0 h 34"/>
                <a:gd name="T36" fmla="*/ 17 w 341"/>
                <a:gd name="T37" fmla="*/ 0 h 34"/>
                <a:gd name="T38" fmla="*/ 17 w 341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4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3"/>
                  </a:lnTo>
                  <a:lnTo>
                    <a:pt x="340" y="9"/>
                  </a:lnTo>
                  <a:lnTo>
                    <a:pt x="341" y="17"/>
                  </a:lnTo>
                  <a:lnTo>
                    <a:pt x="340" y="23"/>
                  </a:lnTo>
                  <a:lnTo>
                    <a:pt x="336" y="28"/>
                  </a:lnTo>
                  <a:lnTo>
                    <a:pt x="330" y="32"/>
                  </a:lnTo>
                  <a:lnTo>
                    <a:pt x="324" y="34"/>
                  </a:lnTo>
                  <a:lnTo>
                    <a:pt x="17" y="34"/>
                  </a:lnTo>
                  <a:lnTo>
                    <a:pt x="9" y="32"/>
                  </a:lnTo>
                  <a:lnTo>
                    <a:pt x="4" y="28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9"/>
                  </a:lnTo>
                  <a:lnTo>
                    <a:pt x="4" y="3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BE4B48"/>
            </a:solidFill>
            <a:ln w="1588">
              <a:solidFill>
                <a:srgbClr val="BE4B4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Rectangle 206"/>
            <p:cNvSpPr>
              <a:spLocks noChangeArrowheads="1"/>
            </p:cNvSpPr>
            <p:nvPr/>
          </p:nvSpPr>
          <p:spPr bwMode="auto">
            <a:xfrm>
              <a:off x="7910490" y="3170240"/>
              <a:ext cx="151722" cy="136518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Freeform 207"/>
            <p:cNvSpPr>
              <a:spLocks noEditPoints="1"/>
            </p:cNvSpPr>
            <p:nvPr/>
          </p:nvSpPr>
          <p:spPr bwMode="auto">
            <a:xfrm>
              <a:off x="7902363" y="3162793"/>
              <a:ext cx="167977" cy="151411"/>
            </a:xfrm>
            <a:custGeom>
              <a:avLst/>
              <a:gdLst>
                <a:gd name="T0" fmla="*/ 0 w 123"/>
                <a:gd name="T1" fmla="*/ 6 h 123"/>
                <a:gd name="T2" fmla="*/ 0 w 123"/>
                <a:gd name="T3" fmla="*/ 0 h 123"/>
                <a:gd name="T4" fmla="*/ 6 w 123"/>
                <a:gd name="T5" fmla="*/ 0 h 123"/>
                <a:gd name="T6" fmla="*/ 117 w 123"/>
                <a:gd name="T7" fmla="*/ 0 h 123"/>
                <a:gd name="T8" fmla="*/ 121 w 123"/>
                <a:gd name="T9" fmla="*/ 0 h 123"/>
                <a:gd name="T10" fmla="*/ 123 w 123"/>
                <a:gd name="T11" fmla="*/ 6 h 123"/>
                <a:gd name="T12" fmla="*/ 123 w 123"/>
                <a:gd name="T13" fmla="*/ 118 h 123"/>
                <a:gd name="T14" fmla="*/ 121 w 123"/>
                <a:gd name="T15" fmla="*/ 121 h 123"/>
                <a:gd name="T16" fmla="*/ 117 w 123"/>
                <a:gd name="T17" fmla="*/ 123 h 123"/>
                <a:gd name="T18" fmla="*/ 6 w 123"/>
                <a:gd name="T19" fmla="*/ 123 h 123"/>
                <a:gd name="T20" fmla="*/ 0 w 123"/>
                <a:gd name="T21" fmla="*/ 121 h 123"/>
                <a:gd name="T22" fmla="*/ 0 w 123"/>
                <a:gd name="T23" fmla="*/ 118 h 123"/>
                <a:gd name="T24" fmla="*/ 0 w 123"/>
                <a:gd name="T25" fmla="*/ 6 h 123"/>
                <a:gd name="T26" fmla="*/ 12 w 123"/>
                <a:gd name="T27" fmla="*/ 118 h 123"/>
                <a:gd name="T28" fmla="*/ 6 w 123"/>
                <a:gd name="T29" fmla="*/ 112 h 123"/>
                <a:gd name="T30" fmla="*/ 117 w 123"/>
                <a:gd name="T31" fmla="*/ 112 h 123"/>
                <a:gd name="T32" fmla="*/ 112 w 123"/>
                <a:gd name="T33" fmla="*/ 118 h 123"/>
                <a:gd name="T34" fmla="*/ 112 w 123"/>
                <a:gd name="T35" fmla="*/ 6 h 123"/>
                <a:gd name="T36" fmla="*/ 117 w 123"/>
                <a:gd name="T37" fmla="*/ 12 h 123"/>
                <a:gd name="T38" fmla="*/ 6 w 123"/>
                <a:gd name="T39" fmla="*/ 12 h 123"/>
                <a:gd name="T40" fmla="*/ 12 w 123"/>
                <a:gd name="T41" fmla="*/ 6 h 123"/>
                <a:gd name="T42" fmla="*/ 12 w 123"/>
                <a:gd name="T43" fmla="*/ 11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3" h="123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17" y="0"/>
                  </a:lnTo>
                  <a:lnTo>
                    <a:pt x="121" y="0"/>
                  </a:lnTo>
                  <a:lnTo>
                    <a:pt x="123" y="6"/>
                  </a:lnTo>
                  <a:lnTo>
                    <a:pt x="123" y="118"/>
                  </a:lnTo>
                  <a:lnTo>
                    <a:pt x="121" y="121"/>
                  </a:lnTo>
                  <a:lnTo>
                    <a:pt x="117" y="123"/>
                  </a:lnTo>
                  <a:lnTo>
                    <a:pt x="6" y="123"/>
                  </a:lnTo>
                  <a:lnTo>
                    <a:pt x="0" y="121"/>
                  </a:lnTo>
                  <a:lnTo>
                    <a:pt x="0" y="118"/>
                  </a:lnTo>
                  <a:lnTo>
                    <a:pt x="0" y="6"/>
                  </a:lnTo>
                  <a:close/>
                  <a:moveTo>
                    <a:pt x="12" y="118"/>
                  </a:moveTo>
                  <a:lnTo>
                    <a:pt x="6" y="112"/>
                  </a:lnTo>
                  <a:lnTo>
                    <a:pt x="117" y="112"/>
                  </a:lnTo>
                  <a:lnTo>
                    <a:pt x="112" y="118"/>
                  </a:lnTo>
                  <a:lnTo>
                    <a:pt x="112" y="6"/>
                  </a:lnTo>
                  <a:lnTo>
                    <a:pt x="117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118"/>
                  </a:lnTo>
                  <a:close/>
                </a:path>
              </a:pathLst>
            </a:custGeom>
            <a:solidFill>
              <a:srgbClr val="BE4B48"/>
            </a:solidFill>
            <a:ln w="1588">
              <a:solidFill>
                <a:srgbClr val="BE4B4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Rectangle 208"/>
            <p:cNvSpPr>
              <a:spLocks noChangeArrowheads="1"/>
            </p:cNvSpPr>
            <p:nvPr/>
          </p:nvSpPr>
          <p:spPr bwMode="auto">
            <a:xfrm>
              <a:off x="8297456" y="3032855"/>
              <a:ext cx="525785" cy="25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0.4m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Freeform 209"/>
            <p:cNvSpPr>
              <a:spLocks/>
            </p:cNvSpPr>
            <p:nvPr/>
          </p:nvSpPr>
          <p:spPr bwMode="auto">
            <a:xfrm>
              <a:off x="7753350" y="3520220"/>
              <a:ext cx="463294" cy="42197"/>
            </a:xfrm>
            <a:custGeom>
              <a:avLst/>
              <a:gdLst>
                <a:gd name="T0" fmla="*/ 17 w 341"/>
                <a:gd name="T1" fmla="*/ 0 h 34"/>
                <a:gd name="T2" fmla="*/ 324 w 341"/>
                <a:gd name="T3" fmla="*/ 0 h 34"/>
                <a:gd name="T4" fmla="*/ 330 w 341"/>
                <a:gd name="T5" fmla="*/ 0 h 34"/>
                <a:gd name="T6" fmla="*/ 336 w 341"/>
                <a:gd name="T7" fmla="*/ 3 h 34"/>
                <a:gd name="T8" fmla="*/ 340 w 341"/>
                <a:gd name="T9" fmla="*/ 9 h 34"/>
                <a:gd name="T10" fmla="*/ 341 w 341"/>
                <a:gd name="T11" fmla="*/ 17 h 34"/>
                <a:gd name="T12" fmla="*/ 340 w 341"/>
                <a:gd name="T13" fmla="*/ 23 h 34"/>
                <a:gd name="T14" fmla="*/ 336 w 341"/>
                <a:gd name="T15" fmla="*/ 28 h 34"/>
                <a:gd name="T16" fmla="*/ 330 w 341"/>
                <a:gd name="T17" fmla="*/ 32 h 34"/>
                <a:gd name="T18" fmla="*/ 324 w 341"/>
                <a:gd name="T19" fmla="*/ 34 h 34"/>
                <a:gd name="T20" fmla="*/ 17 w 341"/>
                <a:gd name="T21" fmla="*/ 34 h 34"/>
                <a:gd name="T22" fmla="*/ 9 w 341"/>
                <a:gd name="T23" fmla="*/ 32 h 34"/>
                <a:gd name="T24" fmla="*/ 4 w 341"/>
                <a:gd name="T25" fmla="*/ 28 h 34"/>
                <a:gd name="T26" fmla="*/ 0 w 341"/>
                <a:gd name="T27" fmla="*/ 23 h 34"/>
                <a:gd name="T28" fmla="*/ 0 w 341"/>
                <a:gd name="T29" fmla="*/ 17 h 34"/>
                <a:gd name="T30" fmla="*/ 0 w 341"/>
                <a:gd name="T31" fmla="*/ 9 h 34"/>
                <a:gd name="T32" fmla="*/ 4 w 341"/>
                <a:gd name="T33" fmla="*/ 3 h 34"/>
                <a:gd name="T34" fmla="*/ 9 w 341"/>
                <a:gd name="T35" fmla="*/ 0 h 34"/>
                <a:gd name="T36" fmla="*/ 17 w 341"/>
                <a:gd name="T37" fmla="*/ 0 h 34"/>
                <a:gd name="T38" fmla="*/ 17 w 341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4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3"/>
                  </a:lnTo>
                  <a:lnTo>
                    <a:pt x="340" y="9"/>
                  </a:lnTo>
                  <a:lnTo>
                    <a:pt x="341" y="17"/>
                  </a:lnTo>
                  <a:lnTo>
                    <a:pt x="340" y="23"/>
                  </a:lnTo>
                  <a:lnTo>
                    <a:pt x="336" y="28"/>
                  </a:lnTo>
                  <a:lnTo>
                    <a:pt x="330" y="32"/>
                  </a:lnTo>
                  <a:lnTo>
                    <a:pt x="324" y="34"/>
                  </a:lnTo>
                  <a:lnTo>
                    <a:pt x="17" y="34"/>
                  </a:lnTo>
                  <a:lnTo>
                    <a:pt x="9" y="32"/>
                  </a:lnTo>
                  <a:lnTo>
                    <a:pt x="4" y="28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9"/>
                  </a:lnTo>
                  <a:lnTo>
                    <a:pt x="4" y="3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98B954"/>
            </a:solidFill>
            <a:ln w="1588">
              <a:solidFill>
                <a:srgbClr val="98B95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210"/>
            <p:cNvSpPr>
              <a:spLocks/>
            </p:cNvSpPr>
            <p:nvPr/>
          </p:nvSpPr>
          <p:spPr bwMode="auto">
            <a:xfrm>
              <a:off x="7910490" y="3473061"/>
              <a:ext cx="151722" cy="136518"/>
            </a:xfrm>
            <a:custGeom>
              <a:avLst/>
              <a:gdLst>
                <a:gd name="T0" fmla="*/ 56 w 111"/>
                <a:gd name="T1" fmla="*/ 0 h 111"/>
                <a:gd name="T2" fmla="*/ 111 w 111"/>
                <a:gd name="T3" fmla="*/ 111 h 111"/>
                <a:gd name="T4" fmla="*/ 0 w 111"/>
                <a:gd name="T5" fmla="*/ 111 h 111"/>
                <a:gd name="T6" fmla="*/ 56 w 111"/>
                <a:gd name="T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111">
                  <a:moveTo>
                    <a:pt x="56" y="0"/>
                  </a:moveTo>
                  <a:lnTo>
                    <a:pt x="111" y="111"/>
                  </a:lnTo>
                  <a:lnTo>
                    <a:pt x="0" y="11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212"/>
            <p:cNvSpPr>
              <a:spLocks noEditPoints="1"/>
            </p:cNvSpPr>
            <p:nvPr/>
          </p:nvSpPr>
          <p:spPr bwMode="auto">
            <a:xfrm>
              <a:off x="7902362" y="3465613"/>
              <a:ext cx="167977" cy="151411"/>
            </a:xfrm>
            <a:custGeom>
              <a:avLst/>
              <a:gdLst>
                <a:gd name="T0" fmla="*/ 56 w 123"/>
                <a:gd name="T1" fmla="*/ 2 h 123"/>
                <a:gd name="T2" fmla="*/ 62 w 123"/>
                <a:gd name="T3" fmla="*/ 0 h 123"/>
                <a:gd name="T4" fmla="*/ 65 w 123"/>
                <a:gd name="T5" fmla="*/ 2 h 123"/>
                <a:gd name="T6" fmla="*/ 123 w 123"/>
                <a:gd name="T7" fmla="*/ 116 h 123"/>
                <a:gd name="T8" fmla="*/ 121 w 123"/>
                <a:gd name="T9" fmla="*/ 121 h 123"/>
                <a:gd name="T10" fmla="*/ 117 w 123"/>
                <a:gd name="T11" fmla="*/ 123 h 123"/>
                <a:gd name="T12" fmla="*/ 6 w 123"/>
                <a:gd name="T13" fmla="*/ 123 h 123"/>
                <a:gd name="T14" fmla="*/ 0 w 123"/>
                <a:gd name="T15" fmla="*/ 121 h 123"/>
                <a:gd name="T16" fmla="*/ 0 w 123"/>
                <a:gd name="T17" fmla="*/ 116 h 123"/>
                <a:gd name="T18" fmla="*/ 56 w 123"/>
                <a:gd name="T19" fmla="*/ 2 h 123"/>
                <a:gd name="T20" fmla="*/ 10 w 123"/>
                <a:gd name="T21" fmla="*/ 121 h 123"/>
                <a:gd name="T22" fmla="*/ 6 w 123"/>
                <a:gd name="T23" fmla="*/ 112 h 123"/>
                <a:gd name="T24" fmla="*/ 117 w 123"/>
                <a:gd name="T25" fmla="*/ 112 h 123"/>
                <a:gd name="T26" fmla="*/ 112 w 123"/>
                <a:gd name="T27" fmla="*/ 121 h 123"/>
                <a:gd name="T28" fmla="*/ 56 w 123"/>
                <a:gd name="T29" fmla="*/ 8 h 123"/>
                <a:gd name="T30" fmla="*/ 65 w 123"/>
                <a:gd name="T31" fmla="*/ 8 h 123"/>
                <a:gd name="T32" fmla="*/ 10 w 123"/>
                <a:gd name="T33" fmla="*/ 12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123">
                  <a:moveTo>
                    <a:pt x="56" y="2"/>
                  </a:moveTo>
                  <a:lnTo>
                    <a:pt x="62" y="0"/>
                  </a:lnTo>
                  <a:lnTo>
                    <a:pt x="65" y="2"/>
                  </a:lnTo>
                  <a:lnTo>
                    <a:pt x="123" y="116"/>
                  </a:lnTo>
                  <a:lnTo>
                    <a:pt x="121" y="121"/>
                  </a:lnTo>
                  <a:lnTo>
                    <a:pt x="117" y="123"/>
                  </a:lnTo>
                  <a:lnTo>
                    <a:pt x="6" y="123"/>
                  </a:lnTo>
                  <a:lnTo>
                    <a:pt x="0" y="121"/>
                  </a:lnTo>
                  <a:lnTo>
                    <a:pt x="0" y="116"/>
                  </a:lnTo>
                  <a:lnTo>
                    <a:pt x="56" y="2"/>
                  </a:lnTo>
                  <a:close/>
                  <a:moveTo>
                    <a:pt x="10" y="121"/>
                  </a:moveTo>
                  <a:lnTo>
                    <a:pt x="6" y="112"/>
                  </a:lnTo>
                  <a:lnTo>
                    <a:pt x="117" y="112"/>
                  </a:lnTo>
                  <a:lnTo>
                    <a:pt x="112" y="121"/>
                  </a:lnTo>
                  <a:lnTo>
                    <a:pt x="56" y="8"/>
                  </a:lnTo>
                  <a:lnTo>
                    <a:pt x="65" y="8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98B954"/>
            </a:solidFill>
            <a:ln w="1588">
              <a:solidFill>
                <a:srgbClr val="98B95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Rectangle 213"/>
            <p:cNvSpPr>
              <a:spLocks noChangeArrowheads="1"/>
            </p:cNvSpPr>
            <p:nvPr/>
          </p:nvSpPr>
          <p:spPr bwMode="auto">
            <a:xfrm>
              <a:off x="8297454" y="3335674"/>
              <a:ext cx="525785" cy="25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0.5m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Freeform 214"/>
            <p:cNvSpPr>
              <a:spLocks/>
            </p:cNvSpPr>
            <p:nvPr/>
          </p:nvSpPr>
          <p:spPr bwMode="auto">
            <a:xfrm>
              <a:off x="7753350" y="3825524"/>
              <a:ext cx="463294" cy="42197"/>
            </a:xfrm>
            <a:custGeom>
              <a:avLst/>
              <a:gdLst>
                <a:gd name="T0" fmla="*/ 17 w 341"/>
                <a:gd name="T1" fmla="*/ 0 h 35"/>
                <a:gd name="T2" fmla="*/ 324 w 341"/>
                <a:gd name="T3" fmla="*/ 0 h 35"/>
                <a:gd name="T4" fmla="*/ 330 w 341"/>
                <a:gd name="T5" fmla="*/ 0 h 35"/>
                <a:gd name="T6" fmla="*/ 336 w 341"/>
                <a:gd name="T7" fmla="*/ 4 h 35"/>
                <a:gd name="T8" fmla="*/ 340 w 341"/>
                <a:gd name="T9" fmla="*/ 10 h 35"/>
                <a:gd name="T10" fmla="*/ 341 w 341"/>
                <a:gd name="T11" fmla="*/ 18 h 35"/>
                <a:gd name="T12" fmla="*/ 340 w 341"/>
                <a:gd name="T13" fmla="*/ 23 h 35"/>
                <a:gd name="T14" fmla="*/ 336 w 341"/>
                <a:gd name="T15" fmla="*/ 29 h 35"/>
                <a:gd name="T16" fmla="*/ 330 w 341"/>
                <a:gd name="T17" fmla="*/ 33 h 35"/>
                <a:gd name="T18" fmla="*/ 324 w 341"/>
                <a:gd name="T19" fmla="*/ 35 h 35"/>
                <a:gd name="T20" fmla="*/ 17 w 341"/>
                <a:gd name="T21" fmla="*/ 35 h 35"/>
                <a:gd name="T22" fmla="*/ 9 w 341"/>
                <a:gd name="T23" fmla="*/ 33 h 35"/>
                <a:gd name="T24" fmla="*/ 4 w 341"/>
                <a:gd name="T25" fmla="*/ 29 h 35"/>
                <a:gd name="T26" fmla="*/ 0 w 341"/>
                <a:gd name="T27" fmla="*/ 23 h 35"/>
                <a:gd name="T28" fmla="*/ 0 w 341"/>
                <a:gd name="T29" fmla="*/ 18 h 35"/>
                <a:gd name="T30" fmla="*/ 0 w 341"/>
                <a:gd name="T31" fmla="*/ 10 h 35"/>
                <a:gd name="T32" fmla="*/ 4 w 341"/>
                <a:gd name="T33" fmla="*/ 4 h 35"/>
                <a:gd name="T34" fmla="*/ 9 w 341"/>
                <a:gd name="T35" fmla="*/ 0 h 35"/>
                <a:gd name="T36" fmla="*/ 17 w 341"/>
                <a:gd name="T37" fmla="*/ 0 h 35"/>
                <a:gd name="T38" fmla="*/ 17 w 341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5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4"/>
                  </a:lnTo>
                  <a:lnTo>
                    <a:pt x="340" y="10"/>
                  </a:lnTo>
                  <a:lnTo>
                    <a:pt x="341" y="18"/>
                  </a:lnTo>
                  <a:lnTo>
                    <a:pt x="340" y="23"/>
                  </a:lnTo>
                  <a:lnTo>
                    <a:pt x="336" y="29"/>
                  </a:lnTo>
                  <a:lnTo>
                    <a:pt x="330" y="33"/>
                  </a:lnTo>
                  <a:lnTo>
                    <a:pt x="324" y="35"/>
                  </a:lnTo>
                  <a:lnTo>
                    <a:pt x="17" y="35"/>
                  </a:lnTo>
                  <a:lnTo>
                    <a:pt x="9" y="33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4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7D60A0"/>
            </a:solidFill>
            <a:ln w="1588">
              <a:solidFill>
                <a:srgbClr val="7D6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5" name="Freeform 215"/>
            <p:cNvSpPr>
              <a:spLocks noEditPoints="1"/>
            </p:cNvSpPr>
            <p:nvPr/>
          </p:nvSpPr>
          <p:spPr bwMode="auto">
            <a:xfrm>
              <a:off x="7910490" y="3775881"/>
              <a:ext cx="151722" cy="139000"/>
            </a:xfrm>
            <a:custGeom>
              <a:avLst/>
              <a:gdLst>
                <a:gd name="T0" fmla="*/ 111 w 111"/>
                <a:gd name="T1" fmla="*/ 111 h 111"/>
                <a:gd name="T2" fmla="*/ 0 w 111"/>
                <a:gd name="T3" fmla="*/ 0 h 111"/>
                <a:gd name="T4" fmla="*/ 111 w 111"/>
                <a:gd name="T5" fmla="*/ 111 h 111"/>
                <a:gd name="T6" fmla="*/ 0 w 111"/>
                <a:gd name="T7" fmla="*/ 111 h 111"/>
                <a:gd name="T8" fmla="*/ 111 w 111"/>
                <a:gd name="T9" fmla="*/ 0 h 111"/>
                <a:gd name="T10" fmla="*/ 0 w 111"/>
                <a:gd name="T11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11">
                  <a:moveTo>
                    <a:pt x="111" y="111"/>
                  </a:moveTo>
                  <a:lnTo>
                    <a:pt x="0" y="0"/>
                  </a:lnTo>
                  <a:lnTo>
                    <a:pt x="111" y="111"/>
                  </a:lnTo>
                  <a:close/>
                  <a:moveTo>
                    <a:pt x="0" y="111"/>
                  </a:moveTo>
                  <a:lnTo>
                    <a:pt x="111" y="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8064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6" name="Freeform 216"/>
            <p:cNvSpPr>
              <a:spLocks noEditPoints="1"/>
            </p:cNvSpPr>
            <p:nvPr/>
          </p:nvSpPr>
          <p:spPr bwMode="auto">
            <a:xfrm>
              <a:off x="7902362" y="3770917"/>
              <a:ext cx="165269" cy="148928"/>
            </a:xfrm>
            <a:custGeom>
              <a:avLst/>
              <a:gdLst>
                <a:gd name="T0" fmla="*/ 112 w 121"/>
                <a:gd name="T1" fmla="*/ 121 h 121"/>
                <a:gd name="T2" fmla="*/ 0 w 121"/>
                <a:gd name="T3" fmla="*/ 10 h 121"/>
                <a:gd name="T4" fmla="*/ 10 w 121"/>
                <a:gd name="T5" fmla="*/ 0 h 121"/>
                <a:gd name="T6" fmla="*/ 121 w 121"/>
                <a:gd name="T7" fmla="*/ 112 h 121"/>
                <a:gd name="T8" fmla="*/ 112 w 121"/>
                <a:gd name="T9" fmla="*/ 121 h 121"/>
                <a:gd name="T10" fmla="*/ 0 w 121"/>
                <a:gd name="T11" fmla="*/ 112 h 121"/>
                <a:gd name="T12" fmla="*/ 112 w 121"/>
                <a:gd name="T13" fmla="*/ 0 h 121"/>
                <a:gd name="T14" fmla="*/ 121 w 121"/>
                <a:gd name="T15" fmla="*/ 10 h 121"/>
                <a:gd name="T16" fmla="*/ 10 w 121"/>
                <a:gd name="T17" fmla="*/ 121 h 121"/>
                <a:gd name="T18" fmla="*/ 0 w 121"/>
                <a:gd name="T19" fmla="*/ 11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21">
                  <a:moveTo>
                    <a:pt x="112" y="121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121" y="112"/>
                  </a:lnTo>
                  <a:lnTo>
                    <a:pt x="112" y="121"/>
                  </a:lnTo>
                  <a:close/>
                  <a:moveTo>
                    <a:pt x="0" y="112"/>
                  </a:moveTo>
                  <a:lnTo>
                    <a:pt x="112" y="0"/>
                  </a:lnTo>
                  <a:lnTo>
                    <a:pt x="121" y="10"/>
                  </a:lnTo>
                  <a:lnTo>
                    <a:pt x="10" y="12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7D60A0"/>
            </a:solidFill>
            <a:ln w="1588">
              <a:solidFill>
                <a:srgbClr val="7D6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7" name="Rectangle 217"/>
            <p:cNvSpPr>
              <a:spLocks noChangeArrowheads="1"/>
            </p:cNvSpPr>
            <p:nvPr/>
          </p:nvSpPr>
          <p:spPr bwMode="auto">
            <a:xfrm>
              <a:off x="8297454" y="3638496"/>
              <a:ext cx="525785" cy="25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0.6m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Freeform 218"/>
            <p:cNvSpPr>
              <a:spLocks/>
            </p:cNvSpPr>
            <p:nvPr/>
          </p:nvSpPr>
          <p:spPr bwMode="auto">
            <a:xfrm>
              <a:off x="7753350" y="4128345"/>
              <a:ext cx="463294" cy="42197"/>
            </a:xfrm>
            <a:custGeom>
              <a:avLst/>
              <a:gdLst>
                <a:gd name="T0" fmla="*/ 17 w 341"/>
                <a:gd name="T1" fmla="*/ 0 h 35"/>
                <a:gd name="T2" fmla="*/ 324 w 341"/>
                <a:gd name="T3" fmla="*/ 0 h 35"/>
                <a:gd name="T4" fmla="*/ 330 w 341"/>
                <a:gd name="T5" fmla="*/ 0 h 35"/>
                <a:gd name="T6" fmla="*/ 336 w 341"/>
                <a:gd name="T7" fmla="*/ 4 h 35"/>
                <a:gd name="T8" fmla="*/ 340 w 341"/>
                <a:gd name="T9" fmla="*/ 10 h 35"/>
                <a:gd name="T10" fmla="*/ 341 w 341"/>
                <a:gd name="T11" fmla="*/ 18 h 35"/>
                <a:gd name="T12" fmla="*/ 340 w 341"/>
                <a:gd name="T13" fmla="*/ 23 h 35"/>
                <a:gd name="T14" fmla="*/ 336 w 341"/>
                <a:gd name="T15" fmla="*/ 29 h 35"/>
                <a:gd name="T16" fmla="*/ 330 w 341"/>
                <a:gd name="T17" fmla="*/ 33 h 35"/>
                <a:gd name="T18" fmla="*/ 324 w 341"/>
                <a:gd name="T19" fmla="*/ 35 h 35"/>
                <a:gd name="T20" fmla="*/ 17 w 341"/>
                <a:gd name="T21" fmla="*/ 35 h 35"/>
                <a:gd name="T22" fmla="*/ 9 w 341"/>
                <a:gd name="T23" fmla="*/ 33 h 35"/>
                <a:gd name="T24" fmla="*/ 4 w 341"/>
                <a:gd name="T25" fmla="*/ 29 h 35"/>
                <a:gd name="T26" fmla="*/ 0 w 341"/>
                <a:gd name="T27" fmla="*/ 23 h 35"/>
                <a:gd name="T28" fmla="*/ 0 w 341"/>
                <a:gd name="T29" fmla="*/ 18 h 35"/>
                <a:gd name="T30" fmla="*/ 0 w 341"/>
                <a:gd name="T31" fmla="*/ 10 h 35"/>
                <a:gd name="T32" fmla="*/ 4 w 341"/>
                <a:gd name="T33" fmla="*/ 4 h 35"/>
                <a:gd name="T34" fmla="*/ 9 w 341"/>
                <a:gd name="T35" fmla="*/ 0 h 35"/>
                <a:gd name="T36" fmla="*/ 17 w 341"/>
                <a:gd name="T37" fmla="*/ 0 h 35"/>
                <a:gd name="T38" fmla="*/ 17 w 341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5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4"/>
                  </a:lnTo>
                  <a:lnTo>
                    <a:pt x="340" y="10"/>
                  </a:lnTo>
                  <a:lnTo>
                    <a:pt x="341" y="18"/>
                  </a:lnTo>
                  <a:lnTo>
                    <a:pt x="340" y="23"/>
                  </a:lnTo>
                  <a:lnTo>
                    <a:pt x="336" y="29"/>
                  </a:lnTo>
                  <a:lnTo>
                    <a:pt x="330" y="33"/>
                  </a:lnTo>
                  <a:lnTo>
                    <a:pt x="324" y="35"/>
                  </a:lnTo>
                  <a:lnTo>
                    <a:pt x="17" y="35"/>
                  </a:lnTo>
                  <a:lnTo>
                    <a:pt x="9" y="33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4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46AAC5"/>
            </a:solidFill>
            <a:ln w="1588">
              <a:solidFill>
                <a:srgbClr val="46AA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9" name="Freeform 219"/>
            <p:cNvSpPr>
              <a:spLocks noEditPoints="1"/>
            </p:cNvSpPr>
            <p:nvPr/>
          </p:nvSpPr>
          <p:spPr bwMode="auto">
            <a:xfrm>
              <a:off x="7910490" y="4078702"/>
              <a:ext cx="151722" cy="139000"/>
            </a:xfrm>
            <a:custGeom>
              <a:avLst/>
              <a:gdLst>
                <a:gd name="T0" fmla="*/ 111 w 111"/>
                <a:gd name="T1" fmla="*/ 111 h 111"/>
                <a:gd name="T2" fmla="*/ 0 w 111"/>
                <a:gd name="T3" fmla="*/ 0 h 111"/>
                <a:gd name="T4" fmla="*/ 111 w 111"/>
                <a:gd name="T5" fmla="*/ 111 h 111"/>
                <a:gd name="T6" fmla="*/ 56 w 111"/>
                <a:gd name="T7" fmla="*/ 0 h 111"/>
                <a:gd name="T8" fmla="*/ 56 w 111"/>
                <a:gd name="T9" fmla="*/ 111 h 111"/>
                <a:gd name="T10" fmla="*/ 56 w 111"/>
                <a:gd name="T11" fmla="*/ 0 h 111"/>
                <a:gd name="T12" fmla="*/ 0 w 111"/>
                <a:gd name="T13" fmla="*/ 111 h 111"/>
                <a:gd name="T14" fmla="*/ 111 w 111"/>
                <a:gd name="T15" fmla="*/ 0 h 111"/>
                <a:gd name="T16" fmla="*/ 0 w 111"/>
                <a:gd name="T1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111">
                  <a:moveTo>
                    <a:pt x="111" y="111"/>
                  </a:moveTo>
                  <a:lnTo>
                    <a:pt x="0" y="0"/>
                  </a:lnTo>
                  <a:lnTo>
                    <a:pt x="111" y="111"/>
                  </a:lnTo>
                  <a:close/>
                  <a:moveTo>
                    <a:pt x="56" y="0"/>
                  </a:moveTo>
                  <a:lnTo>
                    <a:pt x="56" y="111"/>
                  </a:lnTo>
                  <a:lnTo>
                    <a:pt x="56" y="0"/>
                  </a:lnTo>
                  <a:close/>
                  <a:moveTo>
                    <a:pt x="0" y="111"/>
                  </a:moveTo>
                  <a:lnTo>
                    <a:pt x="111" y="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4BA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0" name="Freeform 220"/>
            <p:cNvSpPr>
              <a:spLocks noEditPoints="1"/>
            </p:cNvSpPr>
            <p:nvPr/>
          </p:nvSpPr>
          <p:spPr bwMode="auto">
            <a:xfrm>
              <a:off x="7902362" y="4073738"/>
              <a:ext cx="165269" cy="148928"/>
            </a:xfrm>
            <a:custGeom>
              <a:avLst/>
              <a:gdLst>
                <a:gd name="T0" fmla="*/ 112 w 121"/>
                <a:gd name="T1" fmla="*/ 121 h 121"/>
                <a:gd name="T2" fmla="*/ 0 w 121"/>
                <a:gd name="T3" fmla="*/ 10 h 121"/>
                <a:gd name="T4" fmla="*/ 10 w 121"/>
                <a:gd name="T5" fmla="*/ 0 h 121"/>
                <a:gd name="T6" fmla="*/ 121 w 121"/>
                <a:gd name="T7" fmla="*/ 111 h 121"/>
                <a:gd name="T8" fmla="*/ 112 w 121"/>
                <a:gd name="T9" fmla="*/ 121 h 121"/>
                <a:gd name="T10" fmla="*/ 67 w 121"/>
                <a:gd name="T11" fmla="*/ 6 h 121"/>
                <a:gd name="T12" fmla="*/ 67 w 121"/>
                <a:gd name="T13" fmla="*/ 117 h 121"/>
                <a:gd name="T14" fmla="*/ 56 w 121"/>
                <a:gd name="T15" fmla="*/ 117 h 121"/>
                <a:gd name="T16" fmla="*/ 56 w 121"/>
                <a:gd name="T17" fmla="*/ 6 h 121"/>
                <a:gd name="T18" fmla="*/ 67 w 121"/>
                <a:gd name="T19" fmla="*/ 6 h 121"/>
                <a:gd name="T20" fmla="*/ 0 w 121"/>
                <a:gd name="T21" fmla="*/ 111 h 121"/>
                <a:gd name="T22" fmla="*/ 112 w 121"/>
                <a:gd name="T23" fmla="*/ 0 h 121"/>
                <a:gd name="T24" fmla="*/ 121 w 121"/>
                <a:gd name="T25" fmla="*/ 10 h 121"/>
                <a:gd name="T26" fmla="*/ 10 w 121"/>
                <a:gd name="T27" fmla="*/ 121 h 121"/>
                <a:gd name="T28" fmla="*/ 0 w 121"/>
                <a:gd name="T2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" h="121">
                  <a:moveTo>
                    <a:pt x="112" y="121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121" y="111"/>
                  </a:lnTo>
                  <a:lnTo>
                    <a:pt x="112" y="121"/>
                  </a:lnTo>
                  <a:close/>
                  <a:moveTo>
                    <a:pt x="67" y="6"/>
                  </a:moveTo>
                  <a:lnTo>
                    <a:pt x="67" y="117"/>
                  </a:lnTo>
                  <a:lnTo>
                    <a:pt x="56" y="117"/>
                  </a:lnTo>
                  <a:lnTo>
                    <a:pt x="56" y="6"/>
                  </a:lnTo>
                  <a:lnTo>
                    <a:pt x="67" y="6"/>
                  </a:lnTo>
                  <a:close/>
                  <a:moveTo>
                    <a:pt x="0" y="111"/>
                  </a:moveTo>
                  <a:lnTo>
                    <a:pt x="112" y="0"/>
                  </a:lnTo>
                  <a:lnTo>
                    <a:pt x="121" y="10"/>
                  </a:lnTo>
                  <a:lnTo>
                    <a:pt x="10" y="121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46AAC5"/>
            </a:solidFill>
            <a:ln w="1588">
              <a:solidFill>
                <a:srgbClr val="46AA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1" name="Rectangle 221"/>
            <p:cNvSpPr>
              <a:spLocks noChangeArrowheads="1"/>
            </p:cNvSpPr>
            <p:nvPr/>
          </p:nvSpPr>
          <p:spPr bwMode="auto">
            <a:xfrm>
              <a:off x="8297454" y="3943798"/>
              <a:ext cx="525785" cy="25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0.7m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672113" y="1968880"/>
              <a:ext cx="1225014" cy="656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0" dirty="0" smtClean="0">
                  <a:latin typeface="Arial Narrow" panose="020B0606020202030204" pitchFamily="34" charset="0"/>
                </a:rPr>
                <a:t>Eff. shield</a:t>
              </a:r>
            </a:p>
            <a:p>
              <a:pPr algn="ctr"/>
              <a:r>
                <a:rPr lang="en-US" sz="2000" b="1" i="0" dirty="0" smtClean="0">
                  <a:latin typeface="Arial Narrow" panose="020B0606020202030204" pitchFamily="34" charset="0"/>
                </a:rPr>
                <a:t>thickness:</a:t>
              </a:r>
              <a:endParaRPr lang="en-US" sz="2000" b="1" i="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0" y="5584448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Which components - magnets, blankets, ... dominate cost ?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Costing of these (never-been-built) objects has large uncertainty</a:t>
            </a:r>
            <a:endParaRPr lang="en-US" sz="2400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38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772" y="152400"/>
            <a:ext cx="9145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A=2, R</a:t>
            </a:r>
            <a:r>
              <a:rPr lang="en-US" sz="3600" b="1" baseline="-250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6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3m HTS-TF FNSF / Pilot Plant</a:t>
            </a:r>
            <a:endParaRPr lang="en-US" sz="36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6" t="18252" r="10828" b="10699"/>
          <a:stretch/>
        </p:blipFill>
        <p:spPr bwMode="auto">
          <a:xfrm>
            <a:off x="117845" y="1143000"/>
            <a:ext cx="4713451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34024" y="1150157"/>
            <a:ext cx="3486151" cy="53268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4T, I</a:t>
            </a:r>
            <a:r>
              <a:rPr lang="en-US" sz="20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12.5MA</a:t>
            </a:r>
          </a:p>
          <a:p>
            <a:pPr>
              <a:lnSpc>
                <a:spcPct val="85000"/>
              </a:lnSpc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  <a:cs typeface="Arial" panose="020B0604020202020204" pitchFamily="34" charset="0"/>
              </a:rPr>
              <a:t>k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2.5,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0.55</a:t>
            </a:r>
          </a:p>
          <a:p>
            <a:pPr>
              <a:lnSpc>
                <a:spcPct val="85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4.2, </a:t>
            </a:r>
            <a:r>
              <a:rPr lang="en-US" sz="2000" b="1" dirty="0" err="1" smtClean="0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9%</a:t>
            </a:r>
          </a:p>
          <a:p>
            <a:pPr>
              <a:lnSpc>
                <a:spcPct val="85000"/>
              </a:lnSpc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aseline="-25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1.8, H</a:t>
            </a:r>
            <a:r>
              <a:rPr lang="en-US" sz="2000" baseline="-25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Petty-08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1.3</a:t>
            </a:r>
          </a:p>
          <a:p>
            <a:pPr>
              <a:lnSpc>
                <a:spcPct val="85000"/>
              </a:lnSpc>
            </a:pP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baseline="-25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0.80,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baseline="-25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0.76</a:t>
            </a:r>
          </a:p>
          <a:p>
            <a:pPr>
              <a:lnSpc>
                <a:spcPct val="85000"/>
              </a:lnSpc>
            </a:pPr>
            <a:endParaRPr lang="en-US" sz="10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</a:pPr>
            <a:endParaRPr lang="en-US" sz="10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Startup I</a:t>
            </a:r>
            <a:r>
              <a:rPr lang="en-US" sz="20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(OH) ~ 2MA</a:t>
            </a:r>
          </a:p>
          <a:p>
            <a:pPr>
              <a:lnSpc>
                <a:spcPct val="85000"/>
              </a:lnSpc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000" baseline="-25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70MA/m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lnSpc>
                <a:spcPct val="85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baseline="-25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T-max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17.5T</a:t>
            </a:r>
          </a:p>
          <a:p>
            <a:pPr>
              <a:lnSpc>
                <a:spcPct val="85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joints in TF</a:t>
            </a:r>
          </a:p>
          <a:p>
            <a:pPr>
              <a:lnSpc>
                <a:spcPct val="85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maintenance</a:t>
            </a:r>
          </a:p>
          <a:p>
            <a:pPr>
              <a:lnSpc>
                <a:spcPct val="85000"/>
              </a:lnSpc>
            </a:pPr>
            <a:endParaRPr lang="en-US" sz="10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520 MW</a:t>
            </a:r>
          </a:p>
          <a:p>
            <a:pPr>
              <a:lnSpc>
                <a:spcPct val="85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-25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MW, E</a:t>
            </a:r>
            <a:r>
              <a:rPr lang="en-US" sz="2000" baseline="-25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0.5MeV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baseline="-25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10.4</a:t>
            </a:r>
          </a:p>
          <a:p>
            <a:pPr>
              <a:lnSpc>
                <a:spcPct val="85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000" b="1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1.35</a:t>
            </a:r>
          </a:p>
          <a:p>
            <a:pPr>
              <a:lnSpc>
                <a:spcPct val="85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73 MW</a:t>
            </a:r>
          </a:p>
          <a:p>
            <a:pPr>
              <a:lnSpc>
                <a:spcPct val="85000"/>
              </a:lnSpc>
            </a:pPr>
            <a:endParaRPr lang="en-US" sz="1000" b="1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>
              <a:lnSpc>
                <a:spcPct val="85000"/>
              </a:lnSpc>
            </a:pP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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000" baseline="-25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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1.3 MW/m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lnSpc>
                <a:spcPct val="85000"/>
              </a:lnSpc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 n-flux = 2.4 MW/m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dirty="0" smtClean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 n-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fluence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7 </a:t>
            </a:r>
            <a:r>
              <a:rPr lang="en-US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MWy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</a:t>
            </a:r>
            <a:r>
              <a:rPr lang="en-US" sz="2000" b="1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984" y="6019800"/>
            <a:ext cx="471831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Cryostat volume ~ 1/3 of ITER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31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" y="1371600"/>
            <a:ext cx="8915400" cy="48768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Potentially attractive for electricity production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Requires accompanying magnet innovations</a:t>
            </a:r>
          </a:p>
          <a:p>
            <a:endParaRPr lang="en-US" sz="3200" dirty="0" smtClean="0"/>
          </a:p>
          <a:p>
            <a:r>
              <a:rPr lang="en-US" sz="3200" dirty="0" smtClean="0"/>
              <a:t>High neutron wall loading in small device</a:t>
            </a:r>
          </a:p>
          <a:p>
            <a:pPr lvl="1"/>
            <a:r>
              <a:rPr lang="en-US" sz="2800" dirty="0" smtClean="0">
                <a:sym typeface="Wingdings" panose="05000000000000000000" pitchFamily="2" charset="2"/>
              </a:rPr>
              <a:t>Well suited for fusion nuclear component R&amp;D</a:t>
            </a:r>
            <a:endParaRPr lang="en-US" sz="2800" dirty="0"/>
          </a:p>
          <a:p>
            <a:endParaRPr lang="en-US" sz="3200" dirty="0" smtClean="0"/>
          </a:p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Improve toroidal physics predictive capability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High 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Symbol" panose="05050102010706020507" pitchFamily="18" charset="2"/>
              </a:rPr>
              <a:t>b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 and high temperature at low </a:t>
            </a:r>
            <a:r>
              <a:rPr lang="en-US" sz="2800" dirty="0" err="1" smtClean="0">
                <a:solidFill>
                  <a:schemeClr val="bg1">
                    <a:lumMod val="85000"/>
                  </a:schemeClr>
                </a:solidFill>
              </a:rPr>
              <a:t>collisionality</a:t>
            </a:r>
            <a:endParaRPr lang="en-US" sz="28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U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nderstand confinement, fast-ion physics for ITER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explore spherical torus/tokamak?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5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3"/>
          <p:cNvSpPr>
            <a:spLocks noChangeArrowheads="1"/>
          </p:cNvSpPr>
          <p:nvPr/>
        </p:nvSpPr>
        <p:spPr bwMode="auto">
          <a:xfrm>
            <a:off x="0" y="762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800" b="1" i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 technology development is major challenge</a:t>
            </a:r>
          </a:p>
          <a:p>
            <a:pPr algn="ctr" eaLnBrk="0" hangingPunct="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400" i="0" dirty="0" smtClean="0">
                <a:solidFill>
                  <a:srgbClr val="C00000"/>
                </a:solidFill>
                <a:latin typeface="Helvetica Neue" charset="0"/>
              </a:rPr>
              <a:t>Fusion Nuclear Science Facility (FNSF) could aid development</a:t>
            </a:r>
            <a:endParaRPr lang="en-US" sz="2400" i="0" dirty="0">
              <a:solidFill>
                <a:srgbClr val="C00000"/>
              </a:solidFill>
              <a:latin typeface="Helvetica Neue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4234696"/>
            <a:ext cx="8559800" cy="21236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Without R&amp;D, fusion components could fail prematurely, requiring long repair/down time.  </a:t>
            </a:r>
          </a:p>
          <a:p>
            <a:pPr marL="342900" indent="-3429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This </a:t>
            </a:r>
            <a:r>
              <a:rPr lang="en-US" sz="2400" i="0" dirty="0">
                <a:solidFill>
                  <a:srgbClr val="000000"/>
                </a:solidFill>
                <a:latin typeface="Helvetica Neue"/>
                <a:cs typeface="Helvetica Neue"/>
              </a:rPr>
              <a:t>would cripple </a:t>
            </a:r>
            <a:r>
              <a:rPr lang="en-US" sz="2400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power plant operation</a:t>
            </a:r>
          </a:p>
          <a:p>
            <a:pPr marL="342900" indent="-3429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FNSF can help develop reliable fusion components</a:t>
            </a:r>
          </a:p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Such </a:t>
            </a:r>
            <a:r>
              <a:rPr lang="en-US" sz="2400" i="0" dirty="0">
                <a:solidFill>
                  <a:srgbClr val="000000"/>
                </a:solidFill>
                <a:latin typeface="Helvetica Neue"/>
                <a:cs typeface="Helvetica Neue"/>
              </a:rPr>
              <a:t>FNSF facilities must </a:t>
            </a:r>
            <a:r>
              <a:rPr lang="en-US" sz="2400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be:  </a:t>
            </a:r>
            <a:r>
              <a:rPr lang="en-US" sz="2400" i="0" dirty="0" smtClean="0">
                <a:solidFill>
                  <a:srgbClr val="FF0000"/>
                </a:solidFill>
                <a:latin typeface="Helvetica Neue"/>
                <a:cs typeface="Helvetica Neue"/>
              </a:rPr>
              <a:t>modest </a:t>
            </a:r>
            <a:r>
              <a:rPr lang="en-US" sz="2400" i="0" dirty="0">
                <a:solidFill>
                  <a:srgbClr val="FF0000"/>
                </a:solidFill>
                <a:latin typeface="Helvetica Neue"/>
                <a:cs typeface="Helvetica Neue"/>
              </a:rPr>
              <a:t>cost, low T, </a:t>
            </a:r>
            <a:r>
              <a:rPr lang="en-US" sz="2400" i="0" dirty="0" smtClean="0">
                <a:solidFill>
                  <a:srgbClr val="FF0000"/>
                </a:solidFill>
                <a:latin typeface="Helvetica Neue"/>
                <a:cs typeface="Helvetica Neue"/>
              </a:rPr>
              <a:t>reliable</a:t>
            </a:r>
            <a:endParaRPr lang="en-US" sz="2400" i="0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3680" y="1219200"/>
            <a:ext cx="71577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i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develop reliable and qualified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b="1" i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components unique to fusion: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b="0" i="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US" sz="2400" b="0" i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plasma facing components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b="0" i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Blanket </a:t>
            </a:r>
            <a:r>
              <a:rPr lang="en-US" sz="2400" b="0" i="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0" i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en-US" sz="24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400" b="0" i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endParaRPr lang="en-US" sz="2400" b="0" i="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b="0" i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</a:t>
            </a:r>
            <a:r>
              <a:rPr lang="en-US" sz="24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b="0" i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essel </a:t>
            </a:r>
            <a:r>
              <a:rPr lang="en-US" sz="2400" b="0" i="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0" i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hielding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b="0" i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Tritium </a:t>
            </a:r>
            <a:r>
              <a:rPr lang="en-US" sz="24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b="0" i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uel </a:t>
            </a:r>
            <a:r>
              <a:rPr lang="en-US" sz="24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0" i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ycle 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b="0" i="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</a:t>
            </a:r>
            <a:r>
              <a:rPr lang="en-US" sz="2400" b="0" i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US" sz="2400" b="0" i="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000" i="0" dirty="0" smtClean="0">
                <a:solidFill>
                  <a:srgbClr val="000000"/>
                </a:solidFill>
              </a:rPr>
              <a:t> </a:t>
            </a:r>
            <a:endParaRPr lang="en-US" sz="2000" b="0" i="0" dirty="0">
              <a:solidFill>
                <a:srgbClr val="000000"/>
              </a:solidFill>
            </a:endParaRPr>
          </a:p>
        </p:txBody>
      </p:sp>
      <p:grpSp>
        <p:nvGrpSpPr>
          <p:cNvPr id="23" name="Group 85"/>
          <p:cNvGrpSpPr>
            <a:grpSpLocks noChangeAspect="1"/>
          </p:cNvGrpSpPr>
          <p:nvPr/>
        </p:nvGrpSpPr>
        <p:grpSpPr>
          <a:xfrm>
            <a:off x="7261860" y="1219200"/>
            <a:ext cx="1805940" cy="2519064"/>
            <a:chOff x="5791200" y="1752600"/>
            <a:chExt cx="1066800" cy="1488053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94972" y="1752600"/>
              <a:ext cx="1063028" cy="129540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  <p:sp>
          <p:nvSpPr>
            <p:cNvPr id="25" name="Text Box 39"/>
            <p:cNvSpPr txBox="1">
              <a:spLocks noChangeArrowheads="1"/>
            </p:cNvSpPr>
            <p:nvPr/>
          </p:nvSpPr>
          <p:spPr bwMode="auto">
            <a:xfrm>
              <a:off x="5791200" y="2967940"/>
              <a:ext cx="1066800" cy="2727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lIns="0" rIns="0" anchor="ctr">
              <a:spAutoFit/>
            </a:bodyPr>
            <a:lstStyle/>
            <a:p>
              <a:pPr algn="ctr" eaLnBrk="0" hangingPunct="0">
                <a:spcBef>
                  <a:spcPct val="0"/>
                </a:spcBef>
                <a:buNone/>
              </a:pPr>
              <a:r>
                <a:rPr lang="en-US" sz="2400" i="0" dirty="0" smtClean="0">
                  <a:solidFill>
                    <a:srgbClr val="336699"/>
                  </a:solidFill>
                  <a:latin typeface="Arial Narrow" pitchFamily="34" charset="0"/>
                  <a:ea typeface="MS PGothic" pitchFamily="34" charset="-128"/>
                </a:rPr>
                <a:t>ST-FNSF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239000" y="3738264"/>
            <a:ext cx="1828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 Narrow" panose="020B0606020202030204" pitchFamily="34" charset="0"/>
              </a:rPr>
              <a:t>Y.-K.M. Peng (ORNL)</a:t>
            </a:r>
            <a:endParaRPr lang="en-US" sz="16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14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Why fusion?</a:t>
            </a:r>
            <a:endParaRPr lang="en-US" sz="4400" dirty="0"/>
          </a:p>
        </p:txBody>
      </p:sp>
      <p:grpSp>
        <p:nvGrpSpPr>
          <p:cNvPr id="6" name="Group 5"/>
          <p:cNvGrpSpPr/>
          <p:nvPr/>
        </p:nvGrpSpPr>
        <p:grpSpPr>
          <a:xfrm>
            <a:off x="338055" y="2065071"/>
            <a:ext cx="3776745" cy="3116529"/>
            <a:chOff x="66779" y="1905000"/>
            <a:chExt cx="4429021" cy="3505200"/>
          </a:xfrm>
        </p:grpSpPr>
        <p:pic>
          <p:nvPicPr>
            <p:cNvPr id="11266" name="Picture 2" descr="http://helian.net/blog/wp-content/uploads/2010/06/FusionReactio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057400"/>
              <a:ext cx="4343400" cy="3068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6779" y="1905000"/>
              <a:ext cx="208262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i="0" dirty="0" smtClean="0">
                  <a:solidFill>
                    <a:schemeClr val="tx1"/>
                  </a:solidFill>
                </a:rPr>
                <a:t>D: deuterium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200" y="4800600"/>
              <a:ext cx="148265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i="0" dirty="0" smtClean="0">
                  <a:solidFill>
                    <a:schemeClr val="tx1"/>
                  </a:solidFill>
                </a:rPr>
                <a:t>T: tritium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30328" y="1905000"/>
              <a:ext cx="170431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i="0" dirty="0">
                  <a:solidFill>
                    <a:schemeClr val="tx1"/>
                  </a:solidFill>
                </a:rPr>
                <a:t>n</a:t>
              </a:r>
              <a:r>
                <a:rPr lang="en-US" sz="2400" i="0" dirty="0" smtClean="0">
                  <a:solidFill>
                    <a:schemeClr val="tx1"/>
                  </a:solidFill>
                </a:rPr>
                <a:t>: neutron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90800" y="4948535"/>
              <a:ext cx="155683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i="0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a</a:t>
              </a:r>
              <a:r>
                <a:rPr lang="en-US" sz="2400" i="0" dirty="0" smtClean="0">
                  <a:solidFill>
                    <a:schemeClr val="tx1"/>
                  </a:solidFill>
                </a:rPr>
                <a:t>: helium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82456" y="5326559"/>
            <a:ext cx="1863011" cy="76944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E = mc</a:t>
            </a:r>
            <a:r>
              <a:rPr lang="en-US" sz="4400" i="0" baseline="30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2</a:t>
            </a:r>
            <a:endParaRPr lang="en-US" sz="4400" i="0" baseline="30000" dirty="0" smtClean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3121" y="1138687"/>
            <a:ext cx="3698448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b="1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“D-T” fusion reaction: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0" y="1745028"/>
            <a:ext cx="4410974" cy="3693109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High energy gain </a:t>
            </a:r>
            <a:r>
              <a:rPr lang="en-US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≈ 1000 </a:t>
            </a:r>
            <a:r>
              <a:rPr lang="en-US" b="1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×</a:t>
            </a:r>
          </a:p>
          <a:p>
            <a:pPr marL="228600" indent="-228600">
              <a:lnSpc>
                <a:spcPct val="150000"/>
              </a:lnSpc>
            </a:pPr>
            <a:r>
              <a:rPr lang="en-US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No runaway reactions</a:t>
            </a:r>
            <a:endParaRPr lang="en-US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50000"/>
              </a:lnSpc>
            </a:pPr>
            <a:r>
              <a:rPr lang="en-US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Abundant fuel supply </a:t>
            </a:r>
          </a:p>
          <a:p>
            <a:pPr marL="228600" indent="-228600">
              <a:lnSpc>
                <a:spcPct val="150000"/>
              </a:lnSpc>
            </a:pPr>
            <a:r>
              <a:rPr lang="en-US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Waste short-lived, low-level</a:t>
            </a:r>
          </a:p>
          <a:p>
            <a:pPr marL="228600" indent="-228600">
              <a:lnSpc>
                <a:spcPct val="150000"/>
              </a:lnSpc>
            </a:pPr>
            <a:r>
              <a:rPr lang="en-US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No CO</a:t>
            </a:r>
            <a:r>
              <a:rPr lang="en-US" b="1" baseline="-25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2</a:t>
            </a:r>
            <a:r>
              <a:rPr lang="en-US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production</a:t>
            </a:r>
          </a:p>
          <a:p>
            <a:pPr lvl="1">
              <a:lnSpc>
                <a:spcPct val="150000"/>
              </a:lnSpc>
            </a:pPr>
            <a:endParaRPr lang="en-US" sz="20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75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600" b="1" i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studies show ST potentially attractive as FNSF</a:t>
            </a:r>
            <a:endParaRPr lang="en-US" sz="3600" b="1" i="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52399" y="1419255"/>
            <a:ext cx="5486401" cy="490534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27013" indent="-227013">
              <a:spcAft>
                <a:spcPts val="300"/>
              </a:spcAft>
            </a:pPr>
            <a:r>
              <a:rPr lang="en-US" b="1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Projected to access high neutron wall loading at moderate R, </a:t>
            </a:r>
            <a:r>
              <a:rPr lang="en-US" b="1" i="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1" i="0" kern="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en-US" b="1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-223838">
              <a:spcAft>
                <a:spcPts val="300"/>
              </a:spcAft>
            </a:pPr>
            <a:r>
              <a:rPr lang="en-US" sz="2200" b="1" i="0" kern="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200" b="1" i="0" kern="0" baseline="-250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200" b="1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1-2 MW/m</a:t>
            </a:r>
            <a:r>
              <a:rPr lang="en-US" sz="2200" b="1" i="0" kern="0" baseline="300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b="1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b="1" kern="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-223838">
              <a:spcAft>
                <a:spcPts val="300"/>
              </a:spcAft>
            </a:pPr>
            <a:r>
              <a:rPr lang="en-US" sz="2200" b="1" i="0" kern="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00" b="1" i="0" kern="0" baseline="-250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</a:t>
            </a:r>
            <a:r>
              <a:rPr lang="en-US" sz="2200" b="1" i="0" kern="0" baseline="-250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50-200MW</a:t>
            </a:r>
          </a:p>
          <a:p>
            <a:pPr marL="457200" lvl="1" indent="-223838">
              <a:spcAft>
                <a:spcPts val="300"/>
              </a:spcAft>
            </a:pPr>
            <a:r>
              <a:rPr lang="en-US" sz="2200" b="1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200" b="1" i="0" kern="0" baseline="-250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0.8-1.8m</a:t>
            </a:r>
          </a:p>
          <a:p>
            <a:pPr marL="227013" indent="-227013">
              <a:lnSpc>
                <a:spcPct val="150000"/>
              </a:lnSpc>
              <a:spcAft>
                <a:spcPts val="300"/>
              </a:spcAft>
            </a:pPr>
            <a:r>
              <a:rPr lang="en-US" b="1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Modular design, maintenance </a:t>
            </a:r>
          </a:p>
          <a:p>
            <a:pPr marL="227013" indent="-227013">
              <a:spcAft>
                <a:spcPts val="300"/>
              </a:spcAft>
            </a:pPr>
            <a:endParaRPr lang="en-US" b="1" i="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>
              <a:spcAft>
                <a:spcPts val="300"/>
              </a:spcAft>
            </a:pPr>
            <a:r>
              <a:rPr lang="en-US" b="1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Tritium breeding ratio (TBR) near 1</a:t>
            </a:r>
          </a:p>
          <a:p>
            <a:pPr marL="460375" lvl="1" indent="-227013">
              <a:spcAft>
                <a:spcPts val="300"/>
              </a:spcAft>
            </a:pPr>
            <a:r>
              <a:rPr lang="en-US" sz="2200" b="1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sufficiently large R</a:t>
            </a:r>
          </a:p>
          <a:p>
            <a:pPr marL="460375" lvl="1" indent="-227013">
              <a:spcAft>
                <a:spcPts val="300"/>
              </a:spcAft>
            </a:pPr>
            <a:r>
              <a:rPr lang="en-US" sz="2200" b="1" kern="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b="1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areful layout / design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5638800" y="1676400"/>
            <a:ext cx="3429000" cy="4605754"/>
            <a:chOff x="6298248" y="2213610"/>
            <a:chExt cx="2765330" cy="3501390"/>
          </a:xfrm>
        </p:grpSpPr>
        <p:pic>
          <p:nvPicPr>
            <p:cNvPr id="36" name="Picture 9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74" t="16028" r="24157" b="1858"/>
            <a:stretch/>
          </p:blipFill>
          <p:spPr bwMode="auto">
            <a:xfrm>
              <a:off x="6298248" y="2213610"/>
              <a:ext cx="276533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8686800" y="5334000"/>
              <a:ext cx="152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2400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5704326" y="1219200"/>
            <a:ext cx="32110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b="1" i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PPPL ST-FNSF concept</a:t>
            </a:r>
            <a:endParaRPr lang="en-US" sz="2000" i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ight Arrow 38"/>
          <p:cNvSpPr/>
          <p:nvPr/>
        </p:nvSpPr>
        <p:spPr bwMode="auto">
          <a:xfrm>
            <a:off x="5334000" y="3664966"/>
            <a:ext cx="838200" cy="533400"/>
          </a:xfrm>
          <a:prstGeom prst="rightArrow">
            <a:avLst>
              <a:gd name="adj1" fmla="val 65822"/>
              <a:gd name="adj2" fmla="val 50000"/>
            </a:avLst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29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 ≥ 1.7m necessary for net breeding at A=1.7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60"/>
          <p:cNvSpPr txBox="1">
            <a:spLocks noChangeArrowheads="1"/>
          </p:cNvSpPr>
          <p:nvPr/>
        </p:nvSpPr>
        <p:spPr bwMode="auto">
          <a:xfrm>
            <a:off x="304800" y="1143000"/>
            <a:ext cx="30877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37931725" indent="-37474525"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eaLnBrk="1" hangingPunct="1"/>
            <a:r>
              <a:rPr lang="en-US" altLang="en-US" sz="2800" b="0" i="0" dirty="0" smtClean="0"/>
              <a:t>R=1.7m:  </a:t>
            </a:r>
            <a:r>
              <a:rPr lang="en-US" altLang="en-US" sz="2800" b="1" i="0" dirty="0" smtClean="0">
                <a:solidFill>
                  <a:srgbClr val="FF0000"/>
                </a:solidFill>
              </a:rPr>
              <a:t>TBR ≥ 1</a:t>
            </a:r>
            <a:endParaRPr lang="en-US" altLang="en-US" sz="2800" b="1" i="0" dirty="0">
              <a:solidFill>
                <a:srgbClr val="FF0000"/>
              </a:solidFill>
            </a:endParaRPr>
          </a:p>
        </p:txBody>
      </p:sp>
      <p:sp>
        <p:nvSpPr>
          <p:cNvPr id="13" name="TextBox 60"/>
          <p:cNvSpPr txBox="1">
            <a:spLocks noChangeArrowheads="1"/>
          </p:cNvSpPr>
          <p:nvPr/>
        </p:nvSpPr>
        <p:spPr bwMode="auto">
          <a:xfrm>
            <a:off x="4487786" y="1143000"/>
            <a:ext cx="42370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37931725" indent="-37474525"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ctr" eaLnBrk="1" hangingPunct="1"/>
            <a:r>
              <a:rPr lang="en-US" altLang="en-US" sz="2800" b="0" i="0" dirty="0" smtClean="0"/>
              <a:t>R=1.0m:  </a:t>
            </a:r>
            <a:r>
              <a:rPr lang="en-US" altLang="en-US" sz="2800" b="1" i="0" dirty="0" smtClean="0">
                <a:solidFill>
                  <a:srgbClr val="FF0000"/>
                </a:solidFill>
              </a:rPr>
              <a:t>TBR &lt; 1 (≈ 0.9)</a:t>
            </a:r>
          </a:p>
        </p:txBody>
      </p:sp>
      <p:pic>
        <p:nvPicPr>
          <p:cNvPr id="14" name="Picture 13" descr="1 Meter Device Midplane Section 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821922"/>
            <a:ext cx="3408527" cy="2954421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858" y="3871912"/>
            <a:ext cx="33576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9337">
            <a:off x="5859170" y="3695937"/>
            <a:ext cx="33576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06414">
            <a:off x="5525207" y="2642616"/>
            <a:ext cx="33576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17536">
            <a:off x="5859170" y="2172385"/>
            <a:ext cx="33576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08681">
            <a:off x="6960738" y="3695769"/>
            <a:ext cx="331470" cy="61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225973" y="1752600"/>
            <a:ext cx="4329007" cy="4200653"/>
            <a:chOff x="225973" y="1752600"/>
            <a:chExt cx="4329007" cy="4200653"/>
          </a:xfrm>
        </p:grpSpPr>
        <p:pic>
          <p:nvPicPr>
            <p:cNvPr id="22" name="Picture 5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73" y="1752600"/>
              <a:ext cx="4329007" cy="4200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3200400" y="1929384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0">
                <a:solidFill>
                  <a:schemeClr val="accent2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7200" y="205105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0">
                <a:solidFill>
                  <a:schemeClr val="accent2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43000" y="57150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0">
                <a:solidFill>
                  <a:schemeClr val="accent2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162798" y="1752600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TBM</a:t>
            </a:r>
            <a:endParaRPr lang="en-US" sz="1600" b="1" i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8950" y="1937266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endParaRPr lang="en-US" sz="1600" b="1" i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47800" y="5726668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MTM</a:t>
            </a:r>
            <a:endParaRPr lang="en-US" sz="1600" b="1" i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76536" y="2178050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TBM</a:t>
            </a:r>
            <a:endParaRPr lang="en-US" sz="1600" b="1" i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24407" y="4278868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MTM</a:t>
            </a:r>
            <a:endParaRPr lang="en-US" sz="1600" b="1" i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52647" y="1905000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endParaRPr lang="en-US" sz="1600" b="1" i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4659004" y="5069475"/>
            <a:ext cx="4332595" cy="125512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3363" indent="-233363"/>
            <a:r>
              <a:rPr lang="en-US" b="0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Need to purchase Tritium from outside sources: </a:t>
            </a:r>
          </a:p>
          <a:p>
            <a:pPr marL="404813" lvl="1" indent="-171450"/>
            <a:r>
              <a:rPr lang="en-US" b="0" i="0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$12-55M / full power year (FPY)</a:t>
            </a:r>
            <a:endParaRPr lang="en-US" sz="2800" b="0" i="0" kern="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0" i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6" descr="File:UW-Madison logo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1" y="6218242"/>
            <a:ext cx="693990" cy="23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310961" y="6059253"/>
            <a:ext cx="2546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TBM = Test Blanket Module</a:t>
            </a:r>
          </a:p>
          <a:p>
            <a:r>
              <a:rPr lang="en-US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MTM = Materials Testing Module</a:t>
            </a:r>
            <a:endParaRPr lang="en-US" sz="12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53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" y="1371600"/>
            <a:ext cx="8915400" cy="48768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Potentially attractive for electricity production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Requires accompanying magnet innovations</a:t>
            </a:r>
          </a:p>
          <a:p>
            <a:endParaRPr lang="en-US" sz="32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High neutron wall loading in small device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Well suited for fusion nuclear component R&amp;D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3200" dirty="0" smtClean="0"/>
          </a:p>
          <a:p>
            <a:r>
              <a:rPr lang="en-US" sz="3200" dirty="0" smtClean="0"/>
              <a:t>Improve toroidal physics predictive capability</a:t>
            </a:r>
          </a:p>
          <a:p>
            <a:pPr lvl="1"/>
            <a:r>
              <a:rPr lang="en-US" sz="2800" dirty="0" smtClean="0"/>
              <a:t>High </a:t>
            </a:r>
            <a:r>
              <a:rPr lang="en-US" sz="2800" dirty="0" smtClean="0">
                <a:latin typeface="Symbol" panose="05050102010706020507" pitchFamily="18" charset="2"/>
              </a:rPr>
              <a:t>b</a:t>
            </a:r>
            <a:r>
              <a:rPr lang="en-US" sz="2800" dirty="0" smtClean="0"/>
              <a:t> and high temperature at low </a:t>
            </a:r>
            <a:r>
              <a:rPr lang="en-US" sz="2800" dirty="0" err="1" smtClean="0"/>
              <a:t>collisionality</a:t>
            </a:r>
            <a:endParaRPr lang="en-US" sz="2800" dirty="0" smtClean="0"/>
          </a:p>
          <a:p>
            <a:pPr lvl="1"/>
            <a:r>
              <a:rPr lang="en-US" sz="2800" dirty="0"/>
              <a:t>U</a:t>
            </a:r>
            <a:r>
              <a:rPr lang="en-US" sz="2800" dirty="0" smtClean="0"/>
              <a:t>nderstand confinement, fast-ion physics for ITER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explore spherical torus/tokamak?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33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-1" y="7605"/>
            <a:ext cx="9144000" cy="98299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defTabSz="914311">
              <a:lnSpc>
                <a:spcPct val="80000"/>
              </a:lnSpc>
              <a:spcAft>
                <a:spcPts val="300"/>
              </a:spcAft>
              <a:buNone/>
            </a:pPr>
            <a:r>
              <a:rPr lang="en-US" altLang="en-US" sz="2800" b="1" i="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 Upgrade </a:t>
            </a:r>
            <a:r>
              <a:rPr lang="en-US" altLang="en-US" sz="2800" b="1" i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 and Test Cell – Aerial View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" y="1295400"/>
            <a:ext cx="9020572" cy="47931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03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-8082"/>
            <a:ext cx="9144000" cy="948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2700">
              <a:lnSpc>
                <a:spcPts val="3670"/>
              </a:lnSpc>
            </a:pPr>
            <a:r>
              <a:rPr sz="3200" b="1" spc="-5" dirty="0" smtClean="0">
                <a:latin typeface="Arial"/>
                <a:cs typeface="Arial"/>
              </a:rPr>
              <a:t>NSTX</a:t>
            </a:r>
            <a:r>
              <a:rPr lang="en-US" sz="3200" b="1" spc="-5" dirty="0" smtClean="0">
                <a:latin typeface="Arial"/>
                <a:cs typeface="Arial"/>
              </a:rPr>
              <a:t> </a:t>
            </a:r>
            <a:r>
              <a:rPr sz="3200" b="1" spc="-5" dirty="0" smtClean="0">
                <a:latin typeface="Arial"/>
                <a:cs typeface="Arial"/>
              </a:rPr>
              <a:t>U</a:t>
            </a:r>
            <a:r>
              <a:rPr lang="en-US" sz="3200" b="1" spc="-5" dirty="0" smtClean="0">
                <a:latin typeface="Arial"/>
                <a:cs typeface="Arial"/>
              </a:rPr>
              <a:t>pgrade</a:t>
            </a:r>
            <a:r>
              <a:rPr sz="3200" b="1" spc="-5" dirty="0" smtClean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will </a:t>
            </a:r>
            <a:r>
              <a:rPr sz="3200" b="1" spc="-10" dirty="0">
                <a:latin typeface="Arial"/>
                <a:cs typeface="Arial"/>
              </a:rPr>
              <a:t>access </a:t>
            </a:r>
            <a:r>
              <a:rPr sz="3200" b="1" spc="-5" dirty="0">
                <a:latin typeface="Arial"/>
                <a:cs typeface="Arial"/>
              </a:rPr>
              <a:t>new </a:t>
            </a:r>
            <a:r>
              <a:rPr sz="3200" b="1" spc="-5" dirty="0" smtClean="0">
                <a:latin typeface="Arial"/>
                <a:cs typeface="Arial"/>
              </a:rPr>
              <a:t>physics</a:t>
            </a:r>
            <a:r>
              <a:rPr lang="en-US" sz="3200" b="1" spc="-5" dirty="0" smtClean="0">
                <a:latin typeface="Arial"/>
                <a:cs typeface="Arial"/>
              </a:rPr>
              <a:t/>
            </a:r>
            <a:br>
              <a:rPr lang="en-US" sz="3200" b="1" spc="-5" dirty="0" smtClean="0">
                <a:latin typeface="Arial"/>
                <a:cs typeface="Arial"/>
              </a:rPr>
            </a:br>
            <a:r>
              <a:rPr sz="3200" b="1" spc="-5" dirty="0" smtClean="0">
                <a:latin typeface="Arial"/>
                <a:cs typeface="Arial"/>
              </a:rPr>
              <a:t>with </a:t>
            </a:r>
            <a:r>
              <a:rPr sz="3200" b="1" spc="-5" dirty="0">
                <a:latin typeface="Arial"/>
                <a:cs typeface="Arial"/>
              </a:rPr>
              <a:t>2 major new</a:t>
            </a:r>
            <a:r>
              <a:rPr sz="3200" b="1" spc="-8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tools: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7714" y="5312664"/>
            <a:ext cx="4283710" cy="1128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870"/>
              </a:lnSpc>
            </a:pPr>
            <a:r>
              <a:rPr sz="2400" b="1" u="heavy" spc="-5" dirty="0">
                <a:latin typeface="Arial Narrow"/>
                <a:cs typeface="Arial Narrow"/>
              </a:rPr>
              <a:t>Higher </a:t>
            </a:r>
            <a:r>
              <a:rPr sz="2400" b="1" u="heavy" spc="-110" dirty="0">
                <a:latin typeface="Arial Narrow"/>
                <a:cs typeface="Arial Narrow"/>
              </a:rPr>
              <a:t>T, </a:t>
            </a:r>
            <a:r>
              <a:rPr sz="2400" b="1" u="heavy" spc="-5" dirty="0">
                <a:latin typeface="Arial Narrow"/>
                <a:cs typeface="Arial Narrow"/>
              </a:rPr>
              <a:t>low </a:t>
            </a:r>
            <a:r>
              <a:rPr lang="en-US" sz="2400" b="1" u="heavy" spc="-5" dirty="0" smtClean="0">
                <a:latin typeface="Symbol" panose="05050102010706020507" pitchFamily="18" charset="2"/>
                <a:cs typeface="Arial Narrow"/>
              </a:rPr>
              <a:t>n</a:t>
            </a:r>
            <a:r>
              <a:rPr lang="en-US" sz="2400" b="1" u="heavy" spc="-5" dirty="0" smtClean="0">
                <a:latin typeface="Arial Narrow"/>
                <a:cs typeface="Arial Narrow"/>
              </a:rPr>
              <a:t>*</a:t>
            </a:r>
            <a:r>
              <a:rPr sz="2400" b="1" u="heavy" spc="-5" dirty="0" smtClean="0">
                <a:latin typeface="Arial Narrow"/>
                <a:cs typeface="Arial Narrow"/>
              </a:rPr>
              <a:t> </a:t>
            </a:r>
            <a:r>
              <a:rPr lang="en-US" sz="2400" b="1" u="heavy" spc="-5" dirty="0" smtClean="0">
                <a:latin typeface="Arial Narrow"/>
                <a:cs typeface="Arial Narrow"/>
              </a:rPr>
              <a:t>from low to h</a:t>
            </a:r>
            <a:r>
              <a:rPr sz="2400" b="1" u="heavy" spc="-5" dirty="0" smtClean="0">
                <a:latin typeface="Arial Narrow"/>
                <a:cs typeface="Arial Narrow"/>
              </a:rPr>
              <a:t>igh</a:t>
            </a:r>
            <a:r>
              <a:rPr sz="2400" b="1" u="heavy" spc="140" dirty="0" smtClean="0">
                <a:latin typeface="Arial Narrow"/>
                <a:cs typeface="Arial Narrow"/>
              </a:rPr>
              <a:t> </a:t>
            </a:r>
            <a:r>
              <a:rPr sz="2400" b="1" u="heavy" spc="-5" dirty="0">
                <a:latin typeface="Symbol"/>
                <a:cs typeface="Symbol"/>
              </a:rPr>
              <a:t></a:t>
            </a:r>
            <a:endParaRPr sz="2400" dirty="0">
              <a:latin typeface="Symbol"/>
              <a:cs typeface="Symbol"/>
            </a:endParaRPr>
          </a:p>
          <a:p>
            <a:pPr marL="329565" marR="320675" algn="ctr">
              <a:lnSpc>
                <a:spcPts val="2900"/>
              </a:lnSpc>
              <a:spcBef>
                <a:spcPts val="70"/>
              </a:spcBef>
            </a:pPr>
            <a:r>
              <a:rPr sz="2400" spc="-5" dirty="0" smtClean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2400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smtClean="0">
                <a:solidFill>
                  <a:srgbClr val="C00000"/>
                </a:solidFill>
                <a:latin typeface="Arial Narrow"/>
                <a:cs typeface="Arial Narrow"/>
              </a:rPr>
              <a:t>Unique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regime, study new  transport and stability</a:t>
            </a:r>
            <a:r>
              <a:rPr sz="2400" b="1" spc="-2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physics</a:t>
            </a:r>
            <a:endParaRPr sz="24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81302" y="5320283"/>
            <a:ext cx="4477385" cy="978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30"/>
              </a:lnSpc>
            </a:pPr>
            <a:r>
              <a:rPr sz="2400" b="1" u="heavy" spc="-5" dirty="0">
                <a:latin typeface="Arial Narrow"/>
                <a:cs typeface="Arial Narrow"/>
              </a:rPr>
              <a:t>Full non-inductive current</a:t>
            </a:r>
            <a:r>
              <a:rPr sz="2400" b="1" u="heavy" spc="-25" dirty="0">
                <a:latin typeface="Arial Narrow"/>
                <a:cs typeface="Arial Narrow"/>
              </a:rPr>
              <a:t> </a:t>
            </a:r>
            <a:r>
              <a:rPr sz="2400" b="1" u="heavy" spc="-5" dirty="0">
                <a:latin typeface="Arial Narrow"/>
                <a:cs typeface="Arial Narrow"/>
              </a:rPr>
              <a:t>drive</a:t>
            </a:r>
            <a:endParaRPr sz="2400" dirty="0">
              <a:latin typeface="Arial Narrow"/>
              <a:cs typeface="Arial Narrow"/>
            </a:endParaRPr>
          </a:p>
          <a:p>
            <a:pPr algn="ctr">
              <a:lnSpc>
                <a:spcPts val="2620"/>
              </a:lnSpc>
            </a:pPr>
            <a:r>
              <a:rPr sz="2400" spc="-5" dirty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2400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Not demonstrated in </a:t>
            </a:r>
            <a:r>
              <a:rPr sz="2400" b="1" dirty="0">
                <a:solidFill>
                  <a:srgbClr val="C00000"/>
                </a:solidFill>
                <a:latin typeface="Arial Narrow"/>
                <a:cs typeface="Arial Narrow"/>
              </a:rPr>
              <a:t>ST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at</a:t>
            </a:r>
            <a:r>
              <a:rPr sz="2400" b="1" spc="-60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high-</a:t>
            </a:r>
            <a:r>
              <a:rPr sz="2400" b="1" spc="-5" dirty="0">
                <a:solidFill>
                  <a:srgbClr val="C00000"/>
                </a:solidFill>
                <a:latin typeface="Symbol"/>
                <a:cs typeface="Symbol"/>
              </a:rPr>
              <a:t></a:t>
            </a:r>
            <a:r>
              <a:rPr sz="2400" b="1" spc="-7" baseline="-20833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endParaRPr sz="2400" baseline="-20833" dirty="0">
              <a:latin typeface="Arial"/>
              <a:cs typeface="Arial"/>
            </a:endParaRPr>
          </a:p>
          <a:p>
            <a:pPr algn="ctr">
              <a:lnSpc>
                <a:spcPts val="2290"/>
              </a:lnSpc>
            </a:pPr>
            <a:r>
              <a:rPr sz="2000" b="1" spc="-10" dirty="0">
                <a:solidFill>
                  <a:srgbClr val="C00000"/>
                </a:solidFill>
                <a:latin typeface="Arial Narrow"/>
                <a:cs typeface="Arial Narrow"/>
              </a:rPr>
              <a:t>Essential </a:t>
            </a:r>
            <a:r>
              <a:rPr sz="2000" b="1" spc="-5" dirty="0">
                <a:solidFill>
                  <a:srgbClr val="C00000"/>
                </a:solidFill>
                <a:latin typeface="Arial Narrow"/>
                <a:cs typeface="Arial Narrow"/>
              </a:rPr>
              <a:t>for any future steady-state</a:t>
            </a:r>
            <a:r>
              <a:rPr sz="2000" b="1" spc="1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 Narrow"/>
                <a:cs typeface="Arial Narrow"/>
              </a:rPr>
              <a:t>ST</a:t>
            </a:r>
            <a:endParaRPr sz="2000" dirty="0">
              <a:latin typeface="Arial Narrow"/>
              <a:cs typeface="Arial Narrow"/>
            </a:endParaRPr>
          </a:p>
        </p:txBody>
      </p:sp>
      <p:sp>
        <p:nvSpPr>
          <p:cNvPr id="16" name="object 3"/>
          <p:cNvSpPr/>
          <p:nvPr/>
        </p:nvSpPr>
        <p:spPr>
          <a:xfrm>
            <a:off x="685800" y="1295400"/>
            <a:ext cx="3584731" cy="3748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4"/>
          <p:cNvSpPr/>
          <p:nvPr/>
        </p:nvSpPr>
        <p:spPr>
          <a:xfrm>
            <a:off x="5006110" y="1293812"/>
            <a:ext cx="3604489" cy="3735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0" y="102552"/>
                </a:lnTo>
                <a:lnTo>
                  <a:pt x="641591" y="1216812"/>
                </a:lnTo>
                <a:lnTo>
                  <a:pt x="552538" y="1268082"/>
                </a:lnTo>
                <a:lnTo>
                  <a:pt x="833196" y="1343634"/>
                </a:lnTo>
                <a:lnTo>
                  <a:pt x="894943" y="1114259"/>
                </a:lnTo>
                <a:lnTo>
                  <a:pt x="819696" y="1114259"/>
                </a:lnTo>
                <a:lnTo>
                  <a:pt x="178104" y="0"/>
                </a:lnTo>
                <a:close/>
              </a:path>
              <a:path w="909319" h="1343660">
                <a:moveTo>
                  <a:pt x="908748" y="1062977"/>
                </a:moveTo>
                <a:lnTo>
                  <a:pt x="819696" y="1114259"/>
                </a:lnTo>
                <a:lnTo>
                  <a:pt x="894943" y="1114259"/>
                </a:lnTo>
                <a:lnTo>
                  <a:pt x="908748" y="106297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6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819696" y="1114259"/>
                </a:lnTo>
                <a:lnTo>
                  <a:pt x="908748" y="1062977"/>
                </a:lnTo>
                <a:lnTo>
                  <a:pt x="833196" y="1343634"/>
                </a:lnTo>
                <a:lnTo>
                  <a:pt x="552538" y="1268082"/>
                </a:lnTo>
                <a:lnTo>
                  <a:pt x="641591" y="1216812"/>
                </a:lnTo>
                <a:lnTo>
                  <a:pt x="0" y="102552"/>
                </a:lnTo>
                <a:lnTo>
                  <a:pt x="17810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8"/>
          <p:cNvSpPr/>
          <p:nvPr/>
        </p:nvSpPr>
        <p:spPr>
          <a:xfrm>
            <a:off x="6442660" y="1380901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0" y="447763"/>
                </a:moveTo>
                <a:lnTo>
                  <a:pt x="50164" y="734047"/>
                </a:lnTo>
                <a:lnTo>
                  <a:pt x="336461" y="683882"/>
                </a:lnTo>
                <a:lnTo>
                  <a:pt x="252336" y="624852"/>
                </a:lnTo>
                <a:lnTo>
                  <a:pt x="335186" y="506793"/>
                </a:lnTo>
                <a:lnTo>
                  <a:pt x="84112" y="506793"/>
                </a:lnTo>
                <a:lnTo>
                  <a:pt x="0" y="447763"/>
                </a:lnTo>
                <a:close/>
              </a:path>
              <a:path w="608329" h="734060">
                <a:moveTo>
                  <a:pt x="439762" y="0"/>
                </a:moveTo>
                <a:lnTo>
                  <a:pt x="84112" y="506793"/>
                </a:lnTo>
                <a:lnTo>
                  <a:pt x="335186" y="506793"/>
                </a:lnTo>
                <a:lnTo>
                  <a:pt x="607987" y="118059"/>
                </a:lnTo>
                <a:lnTo>
                  <a:pt x="4397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9"/>
          <p:cNvSpPr/>
          <p:nvPr/>
        </p:nvSpPr>
        <p:spPr>
          <a:xfrm>
            <a:off x="6442660" y="1380902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607987" y="118059"/>
                </a:moveTo>
                <a:lnTo>
                  <a:pt x="252336" y="624852"/>
                </a:lnTo>
                <a:lnTo>
                  <a:pt x="336461" y="683882"/>
                </a:lnTo>
                <a:lnTo>
                  <a:pt x="50164" y="734047"/>
                </a:lnTo>
                <a:lnTo>
                  <a:pt x="0" y="447763"/>
                </a:lnTo>
                <a:lnTo>
                  <a:pt x="84112" y="506793"/>
                </a:lnTo>
                <a:lnTo>
                  <a:pt x="439762" y="0"/>
                </a:lnTo>
                <a:lnTo>
                  <a:pt x="607987" y="118059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1"/>
          <p:cNvSpPr txBox="1"/>
          <p:nvPr/>
        </p:nvSpPr>
        <p:spPr>
          <a:xfrm>
            <a:off x="4191000" y="1066800"/>
            <a:ext cx="4953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. </a:t>
            </a:r>
            <a:r>
              <a:rPr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Tangential</a:t>
            </a:r>
            <a:r>
              <a:rPr lang="en-US" sz="2800" b="1" spc="-37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lang="en-US"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lang="en-US" sz="2800" b="1" spc="-37" baseline="30000" dirty="0" smtClean="0">
                <a:solidFill>
                  <a:srgbClr val="336699"/>
                </a:solidFill>
                <a:latin typeface="Arial Narrow"/>
                <a:cs typeface="Arial Narrow"/>
              </a:rPr>
              <a:t>nd </a:t>
            </a: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Neutral</a:t>
            </a:r>
            <a:r>
              <a:rPr sz="2800" b="1" spc="247" dirty="0" smtClean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Beam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23" name="object 11"/>
          <p:cNvSpPr txBox="1"/>
          <p:nvPr/>
        </p:nvSpPr>
        <p:spPr>
          <a:xfrm>
            <a:off x="0" y="1066800"/>
            <a:ext cx="4191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1. New</a:t>
            </a:r>
            <a:r>
              <a:rPr sz="2800" b="1" spc="25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Central</a:t>
            </a:r>
            <a:r>
              <a:rPr sz="2800" b="1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 smtClean="0">
                <a:solidFill>
                  <a:srgbClr val="336699"/>
                </a:solidFill>
                <a:latin typeface="Arial Narrow"/>
                <a:cs typeface="Arial Narrow"/>
              </a:rPr>
              <a:t>Magnet</a:t>
            </a:r>
            <a:endParaRPr sz="4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3769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33400" y="1171517"/>
            <a:ext cx="5532120" cy="4724399"/>
            <a:chOff x="6244165" y="1143000"/>
            <a:chExt cx="3073400" cy="2624665"/>
          </a:xfrm>
        </p:grpSpPr>
        <p:pic>
          <p:nvPicPr>
            <p:cNvPr id="14351" name="Picture 4" descr="untitl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24600" y="1201039"/>
              <a:ext cx="2649538" cy="2378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Text Box 6"/>
            <p:cNvSpPr txBox="1">
              <a:spLocks noChangeArrowheads="1"/>
            </p:cNvSpPr>
            <p:nvPr/>
          </p:nvSpPr>
          <p:spPr bwMode="auto">
            <a:xfrm>
              <a:off x="6244165" y="3562481"/>
              <a:ext cx="3073400" cy="205184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Normalized </a:t>
              </a:r>
              <a:r>
                <a:rPr lang="en-US" sz="2400" i="0" dirty="0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electron </a:t>
              </a:r>
              <a:r>
                <a:rPr lang="en-US" sz="2400" i="0" dirty="0" err="1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collisionality</a:t>
              </a:r>
              <a:r>
                <a:rPr lang="en-US" sz="2400" i="0" dirty="0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 </a:t>
              </a:r>
              <a:r>
                <a:rPr lang="en-US" sz="2000" i="0" dirty="0">
                  <a:solidFill>
                    <a:schemeClr val="tx1"/>
                  </a:solidFill>
                  <a:latin typeface="Symbol" pitchFamily="18" charset="2"/>
                  <a:cs typeface="Arial" charset="0"/>
                </a:rPr>
                <a:t>n</a:t>
              </a:r>
              <a:r>
                <a:rPr lang="en-US" sz="2000" i="0" baseline="-25000" dirty="0">
                  <a:solidFill>
                    <a:schemeClr val="tx1"/>
                  </a:solidFill>
                  <a:cs typeface="Arial" charset="0"/>
                </a:rPr>
                <a:t>e</a:t>
              </a:r>
              <a:r>
                <a:rPr lang="en-US" sz="2000" i="0" dirty="0">
                  <a:solidFill>
                    <a:schemeClr val="tx1"/>
                  </a:solidFill>
                  <a:cs typeface="Arial" charset="0"/>
                </a:rPr>
                <a:t>* </a:t>
              </a:r>
              <a:r>
                <a:rPr lang="en-US" sz="2000" i="0" dirty="0">
                  <a:solidFill>
                    <a:schemeClr val="tx1"/>
                  </a:solidFill>
                  <a:cs typeface="Arial" charset="0"/>
                  <a:sym typeface="Symbol" pitchFamily="18" charset="2"/>
                </a:rPr>
                <a:t> </a:t>
              </a:r>
              <a:r>
                <a:rPr lang="en-US" sz="24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n</a:t>
              </a:r>
              <a:r>
                <a:rPr lang="en-US" sz="24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e </a:t>
              </a:r>
              <a:r>
                <a:rPr lang="en-US" sz="24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/</a:t>
              </a:r>
              <a:r>
                <a:rPr lang="en-US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 </a:t>
              </a:r>
              <a:r>
                <a:rPr lang="en-US" sz="24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T</a:t>
              </a:r>
              <a:r>
                <a:rPr lang="en-US" sz="24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e</a:t>
              </a:r>
              <a:r>
                <a:rPr lang="en-US" sz="2400" i="0" baseline="3000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2</a:t>
              </a:r>
              <a:endParaRPr lang="en-US" sz="2000" i="0" baseline="3000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endParaRPr>
            </a:p>
          </p:txBody>
        </p:sp>
        <p:sp>
          <p:nvSpPr>
            <p:cNvPr id="14353" name="Text Box 11"/>
            <p:cNvSpPr txBox="1">
              <a:spLocks noChangeArrowheads="1"/>
            </p:cNvSpPr>
            <p:nvPr/>
          </p:nvSpPr>
          <p:spPr bwMode="auto">
            <a:xfrm>
              <a:off x="6772486" y="2283558"/>
              <a:ext cx="647545" cy="359073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i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ITER-like scaling</a:t>
              </a:r>
            </a:p>
          </p:txBody>
        </p:sp>
        <p:sp>
          <p:nvSpPr>
            <p:cNvPr id="14354" name="Text Box 12"/>
            <p:cNvSpPr txBox="1">
              <a:spLocks noChangeArrowheads="1"/>
            </p:cNvSpPr>
            <p:nvPr/>
          </p:nvSpPr>
          <p:spPr bwMode="auto">
            <a:xfrm>
              <a:off x="6772485" y="1143000"/>
              <a:ext cx="771022" cy="389850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i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ST-FNSF </a:t>
              </a:r>
            </a:p>
            <a:p>
              <a:pPr algn="ctr">
                <a:spcBef>
                  <a:spcPct val="20000"/>
                </a:spcBef>
              </a:pPr>
              <a:endParaRPr lang="en-US" sz="1800" i="0" dirty="0">
                <a:solidFill>
                  <a:srgbClr val="FF0000"/>
                </a:solidFill>
              </a:endParaRPr>
            </a:p>
          </p:txBody>
        </p:sp>
        <p:sp>
          <p:nvSpPr>
            <p:cNvPr id="14355" name="Arc 13"/>
            <p:cNvSpPr>
              <a:spLocks/>
            </p:cNvSpPr>
            <p:nvPr/>
          </p:nvSpPr>
          <p:spPr bwMode="auto">
            <a:xfrm rot="549913" flipH="1">
              <a:off x="6727967" y="2287608"/>
              <a:ext cx="1442136" cy="711330"/>
            </a:xfrm>
            <a:custGeom>
              <a:avLst/>
              <a:gdLst>
                <a:gd name="T0" fmla="*/ 0 w 20035"/>
                <a:gd name="T1" fmla="*/ 2147483647 h 21600"/>
                <a:gd name="T2" fmla="*/ 2147483647 w 20035"/>
                <a:gd name="T3" fmla="*/ 2147483647 h 21600"/>
                <a:gd name="T4" fmla="*/ 2147483647 w 2003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0035"/>
                <a:gd name="T10" fmla="*/ 0 h 21600"/>
                <a:gd name="T11" fmla="*/ 20035 w 200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35" h="21600" fill="none" extrusionOk="0">
                  <a:moveTo>
                    <a:pt x="-1" y="6029"/>
                  </a:moveTo>
                  <a:cubicBezTo>
                    <a:pt x="4023" y="2160"/>
                    <a:pt x="9388" y="-1"/>
                    <a:pt x="14971" y="0"/>
                  </a:cubicBezTo>
                  <a:cubicBezTo>
                    <a:pt x="16676" y="0"/>
                    <a:pt x="18376" y="202"/>
                    <a:pt x="20034" y="602"/>
                  </a:cubicBezTo>
                </a:path>
                <a:path w="20035" h="21600" stroke="0" extrusionOk="0">
                  <a:moveTo>
                    <a:pt x="-1" y="6029"/>
                  </a:moveTo>
                  <a:cubicBezTo>
                    <a:pt x="4023" y="2160"/>
                    <a:pt x="9388" y="-1"/>
                    <a:pt x="14971" y="0"/>
                  </a:cubicBezTo>
                  <a:cubicBezTo>
                    <a:pt x="16676" y="0"/>
                    <a:pt x="18376" y="202"/>
                    <a:pt x="20034" y="602"/>
                  </a:cubicBezTo>
                  <a:lnTo>
                    <a:pt x="14971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/>
            <a:lstStyle/>
            <a:p>
              <a:endParaRPr lang="en-US" sz="2000" i="0"/>
            </a:p>
          </p:txBody>
        </p:sp>
        <p:sp>
          <p:nvSpPr>
            <p:cNvPr id="14356" name="Line 14"/>
            <p:cNvSpPr>
              <a:spLocks noChangeShapeType="1"/>
            </p:cNvSpPr>
            <p:nvPr/>
          </p:nvSpPr>
          <p:spPr bwMode="auto">
            <a:xfrm>
              <a:off x="7549539" y="1894823"/>
              <a:ext cx="0" cy="5183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000" i="0"/>
            </a:p>
          </p:txBody>
        </p:sp>
        <p:sp>
          <p:nvSpPr>
            <p:cNvPr id="14357" name="Line 15"/>
            <p:cNvSpPr>
              <a:spLocks noChangeShapeType="1"/>
            </p:cNvSpPr>
            <p:nvPr/>
          </p:nvSpPr>
          <p:spPr bwMode="auto">
            <a:xfrm>
              <a:off x="8197084" y="1894823"/>
              <a:ext cx="0" cy="6478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000" i="0"/>
            </a:p>
          </p:txBody>
        </p:sp>
        <p:sp>
          <p:nvSpPr>
            <p:cNvPr id="14358" name="Line 16"/>
            <p:cNvSpPr>
              <a:spLocks noChangeShapeType="1"/>
            </p:cNvSpPr>
            <p:nvPr/>
          </p:nvSpPr>
          <p:spPr bwMode="auto">
            <a:xfrm>
              <a:off x="7161013" y="1700456"/>
              <a:ext cx="0" cy="5183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 sz="2000" i="0"/>
            </a:p>
          </p:txBody>
        </p:sp>
        <p:sp>
          <p:nvSpPr>
            <p:cNvPr id="14359" name="Text Box 17"/>
            <p:cNvSpPr txBox="1">
              <a:spLocks noChangeArrowheads="1"/>
            </p:cNvSpPr>
            <p:nvPr/>
          </p:nvSpPr>
          <p:spPr bwMode="auto">
            <a:xfrm>
              <a:off x="7111098" y="1865128"/>
              <a:ext cx="104729" cy="205185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400" i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4360" name="Text Box 18"/>
            <p:cNvSpPr txBox="1">
              <a:spLocks noChangeArrowheads="1"/>
            </p:cNvSpPr>
            <p:nvPr/>
          </p:nvSpPr>
          <p:spPr bwMode="auto">
            <a:xfrm>
              <a:off x="7873311" y="1397000"/>
              <a:ext cx="971319" cy="121401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square" lIns="0" tIns="45720" rIns="0" bIns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400" i="0" dirty="0">
                  <a:solidFill>
                    <a:schemeClr val="tx1"/>
                  </a:solidFill>
                  <a:sym typeface="Math1"/>
                </a:rPr>
                <a:t> </a:t>
              </a:r>
              <a:r>
                <a:rPr lang="en-US" sz="1400" i="0" dirty="0">
                  <a:solidFill>
                    <a:schemeClr val="tx1"/>
                  </a:solidFill>
                </a:rPr>
                <a:t>constant q, </a:t>
              </a:r>
              <a:r>
                <a:rPr lang="en-US" sz="1400" i="0" dirty="0">
                  <a:solidFill>
                    <a:schemeClr val="tx1"/>
                  </a:solidFill>
                  <a:latin typeface="Symbol" pitchFamily="18" charset="2"/>
                </a:rPr>
                <a:t>b</a:t>
              </a:r>
              <a:r>
                <a:rPr lang="en-US" sz="1400" i="0" dirty="0">
                  <a:solidFill>
                    <a:schemeClr val="tx1"/>
                  </a:solidFill>
                  <a:latin typeface="Arial" pitchFamily="34" charset="0"/>
                </a:rPr>
                <a:t>, </a:t>
              </a:r>
              <a:r>
                <a:rPr lang="en-US" sz="1400" i="0" dirty="0" smtClean="0">
                  <a:solidFill>
                    <a:schemeClr val="tx1"/>
                  </a:solidFill>
                  <a:latin typeface="Symbol" pitchFamily="18" charset="2"/>
                </a:rPr>
                <a:t>r*</a:t>
              </a:r>
              <a:endParaRPr lang="en-US" sz="1400" i="0" dirty="0">
                <a:solidFill>
                  <a:schemeClr val="tx1"/>
                </a:solidFill>
                <a:latin typeface="Symbol" pitchFamily="18" charset="2"/>
              </a:endParaRPr>
            </a:p>
          </p:txBody>
        </p:sp>
        <p:sp>
          <p:nvSpPr>
            <p:cNvPr id="14361" name="Text Box 19"/>
            <p:cNvSpPr txBox="1">
              <a:spLocks noChangeArrowheads="1"/>
            </p:cNvSpPr>
            <p:nvPr/>
          </p:nvSpPr>
          <p:spPr bwMode="auto">
            <a:xfrm>
              <a:off x="7480976" y="1640758"/>
              <a:ext cx="775467" cy="359073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i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NSTX Upgrade</a:t>
              </a:r>
            </a:p>
          </p:txBody>
        </p:sp>
        <p:sp>
          <p:nvSpPr>
            <p:cNvPr id="14362" name="Line 20"/>
            <p:cNvSpPr>
              <a:spLocks noChangeShapeType="1"/>
            </p:cNvSpPr>
            <p:nvPr/>
          </p:nvSpPr>
          <p:spPr bwMode="auto">
            <a:xfrm flipH="1" flipV="1">
              <a:off x="6857872" y="1376510"/>
              <a:ext cx="1359844" cy="123099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 sz="2000" i="0"/>
            </a:p>
          </p:txBody>
        </p:sp>
        <p:sp>
          <p:nvSpPr>
            <p:cNvPr id="14363" name="Line 21"/>
            <p:cNvSpPr>
              <a:spLocks noChangeShapeType="1"/>
            </p:cNvSpPr>
            <p:nvPr/>
          </p:nvSpPr>
          <p:spPr bwMode="auto">
            <a:xfrm>
              <a:off x="7549539" y="2172876"/>
              <a:ext cx="64754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 sz="2000" i="0"/>
            </a:p>
          </p:txBody>
        </p:sp>
        <p:sp>
          <p:nvSpPr>
            <p:cNvPr id="54" name="Text Box 19"/>
            <p:cNvSpPr txBox="1">
              <a:spLocks noChangeArrowheads="1"/>
            </p:cNvSpPr>
            <p:nvPr/>
          </p:nvSpPr>
          <p:spPr bwMode="auto">
            <a:xfrm>
              <a:off x="8305800" y="2133600"/>
              <a:ext cx="546867" cy="205184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i="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NSTX</a:t>
              </a:r>
              <a:endParaRPr lang="en-US" sz="1800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5943600" y="2631629"/>
            <a:ext cx="2667000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Favorable confinement results could lead to more compact ST reactors</a:t>
            </a:r>
            <a:endParaRPr lang="en-US" sz="2400" b="1" i="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/>
              <a:t>NSTX / MAST confinement increased at higher </a:t>
            </a:r>
            <a:r>
              <a:rPr lang="en-US" sz="2800" b="1" dirty="0" err="1" smtClean="0"/>
              <a:t>T</a:t>
            </a:r>
            <a:r>
              <a:rPr lang="en-US" sz="2800" b="1" baseline="-25000" dirty="0" err="1" smtClean="0"/>
              <a:t>e</a:t>
            </a:r>
            <a:r>
              <a:rPr lang="en-US" sz="2800" b="1" dirty="0" smtClean="0"/>
              <a:t> (!)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>
                <a:solidFill>
                  <a:srgbClr val="C00000"/>
                </a:solidFill>
              </a:rPr>
              <a:t>Will confinement trend continue, or look like conventional A?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6019800"/>
            <a:ext cx="8991600" cy="4154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Low </a:t>
            </a:r>
            <a:r>
              <a:rPr lang="en-US" sz="21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n</a:t>
            </a:r>
            <a:r>
              <a:rPr lang="en-US" sz="21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* </a:t>
            </a:r>
            <a:r>
              <a:rPr lang="en-US" sz="2100" b="1" dirty="0" smtClean="0">
                <a:solidFill>
                  <a:srgbClr val="C0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 </a:t>
            </a:r>
            <a:r>
              <a:rPr lang="en-US" sz="2100" b="1" dirty="0">
                <a:solidFill>
                  <a:srgbClr val="C0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n</a:t>
            </a:r>
            <a:r>
              <a:rPr lang="en-US" sz="21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eed higher plasma current, toroidal field, heating power, density control</a:t>
            </a:r>
            <a:endParaRPr lang="en-US" sz="21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407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100" b="1" dirty="0" smtClean="0"/>
              <a:t>NSTX achieved 70% “transformer-less” current drive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3100" dirty="0" smtClean="0">
                <a:solidFill>
                  <a:srgbClr val="C00000"/>
                </a:solidFill>
              </a:rPr>
              <a:t>Will NSTX-U achieve 100% as predicted by simulations?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200" y="5917721"/>
            <a:ext cx="89916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Steady-state operation required for ST, </a:t>
            </a:r>
            <a:r>
              <a:rPr lang="en-US" sz="2400" b="1" i="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tokamak</a:t>
            </a:r>
            <a:r>
              <a:rPr lang="en-US" sz="2400" b="1" i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, or </a:t>
            </a:r>
            <a:r>
              <a:rPr lang="en-US" sz="2400" b="1" i="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stellarator</a:t>
            </a:r>
            <a:r>
              <a:rPr lang="en-US" sz="2400" b="1" i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FNSF</a:t>
            </a:r>
            <a:endParaRPr lang="en-US" sz="2400" b="1" i="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61161" y="1135559"/>
            <a:ext cx="7068439" cy="4579036"/>
            <a:chOff x="1161161" y="1135559"/>
            <a:chExt cx="7068439" cy="4579036"/>
          </a:xfrm>
        </p:grpSpPr>
        <p:pic>
          <p:nvPicPr>
            <p:cNvPr id="16" name="Picture 15" descr="HighNI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18411" y="1143000"/>
              <a:ext cx="5524500" cy="4376080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  <a:effectLst/>
          </p:spPr>
        </p:pic>
        <p:sp>
          <p:nvSpPr>
            <p:cNvPr id="17" name="TextBox 10"/>
            <p:cNvSpPr txBox="1">
              <a:spLocks noChangeArrowheads="1"/>
            </p:cNvSpPr>
            <p:nvPr/>
          </p:nvSpPr>
          <p:spPr bwMode="auto">
            <a:xfrm>
              <a:off x="1777893" y="1135559"/>
              <a:ext cx="5606374" cy="7694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81994" tIns="365760" rIns="81994" bIns="91440">
              <a:spAutoFit/>
            </a:bodyPr>
            <a:lstStyle/>
            <a:p>
              <a:pPr algn="ctr"/>
              <a:r>
                <a:rPr lang="en-US" sz="2000" b="1" i="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 Contours </a:t>
              </a:r>
              <a:r>
                <a:rPr lang="en-US" sz="2000" b="1" i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Non-Inductive Fraction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113661" y="1885890"/>
              <a:ext cx="381000" cy="352425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+mn-lt"/>
              </a:endParaRPr>
            </a:p>
          </p:txBody>
        </p:sp>
        <p:sp>
          <p:nvSpPr>
            <p:cNvPr id="47" name="TextBox 19"/>
            <p:cNvSpPr txBox="1">
              <a:spLocks noChangeArrowheads="1"/>
            </p:cNvSpPr>
            <p:nvPr/>
          </p:nvSpPr>
          <p:spPr bwMode="auto">
            <a:xfrm>
              <a:off x="1447801" y="5310531"/>
              <a:ext cx="6781799" cy="33846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354" tIns="45678" rIns="91354" bIns="45678">
              <a:spAutoFit/>
            </a:bodyPr>
            <a:lstStyle/>
            <a:p>
              <a:pPr algn="ctr"/>
              <a:r>
                <a:rPr lang="en-US" sz="1600" i="0" dirty="0" smtClean="0">
                  <a:solidFill>
                    <a:srgbClr val="C00000"/>
                  </a:solidFill>
                  <a:latin typeface="Arial Narrow" pitchFamily="34" charset="0"/>
                </a:rPr>
                <a:t>I</a:t>
              </a:r>
              <a:r>
                <a:rPr lang="en-US" sz="1600" i="0" baseline="-25000" dirty="0" smtClean="0">
                  <a:solidFill>
                    <a:srgbClr val="C00000"/>
                  </a:solidFill>
                  <a:latin typeface="Arial Narrow" pitchFamily="34" charset="0"/>
                </a:rPr>
                <a:t>P</a:t>
              </a:r>
              <a:r>
                <a:rPr lang="en-US" sz="1600" i="0" dirty="0" smtClean="0">
                  <a:solidFill>
                    <a:srgbClr val="C00000"/>
                  </a:solidFill>
                  <a:latin typeface="Arial Narrow" pitchFamily="34" charset="0"/>
                </a:rPr>
                <a:t>=1 </a:t>
              </a:r>
              <a:r>
                <a:rPr lang="en-US" sz="1600" i="0" dirty="0">
                  <a:solidFill>
                    <a:srgbClr val="C00000"/>
                  </a:solidFill>
                  <a:latin typeface="Arial Narrow" pitchFamily="34" charset="0"/>
                </a:rPr>
                <a:t>MA, </a:t>
              </a:r>
              <a:r>
                <a:rPr lang="en-US" sz="1600" i="0" dirty="0" smtClean="0">
                  <a:solidFill>
                    <a:srgbClr val="C00000"/>
                  </a:solidFill>
                  <a:latin typeface="Arial Narrow" pitchFamily="34" charset="0"/>
                </a:rPr>
                <a:t>B</a:t>
              </a:r>
              <a:r>
                <a:rPr lang="en-US" sz="1600" i="0" baseline="-25000" dirty="0" smtClean="0">
                  <a:solidFill>
                    <a:srgbClr val="C00000"/>
                  </a:solidFill>
                  <a:latin typeface="Arial Narrow" pitchFamily="34" charset="0"/>
                </a:rPr>
                <a:t>T</a:t>
              </a:r>
              <a:r>
                <a:rPr lang="en-US" sz="1600" i="0" dirty="0" smtClean="0">
                  <a:solidFill>
                    <a:srgbClr val="C00000"/>
                  </a:solidFill>
                  <a:latin typeface="Arial Narrow" pitchFamily="34" charset="0"/>
                </a:rPr>
                <a:t>=1.0 T, P</a:t>
              </a:r>
              <a:r>
                <a:rPr lang="en-US" sz="1600" i="0" baseline="-25000" dirty="0" smtClean="0">
                  <a:solidFill>
                    <a:srgbClr val="C00000"/>
                  </a:solidFill>
                  <a:latin typeface="Arial Narrow" pitchFamily="34" charset="0"/>
                </a:rPr>
                <a:t>NBI</a:t>
              </a:r>
              <a:r>
                <a:rPr lang="en-US" sz="1600" i="0" dirty="0" smtClean="0">
                  <a:solidFill>
                    <a:srgbClr val="C00000"/>
                  </a:solidFill>
                  <a:latin typeface="Arial Narrow" pitchFamily="34" charset="0"/>
                </a:rPr>
                <a:t>=12.6 </a:t>
              </a:r>
              <a:r>
                <a:rPr lang="en-US" sz="1600" i="0" dirty="0">
                  <a:solidFill>
                    <a:srgbClr val="C00000"/>
                  </a:solidFill>
                  <a:latin typeface="Arial Narrow" pitchFamily="34" charset="0"/>
                </a:rPr>
                <a:t>MW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61161" y="1882777"/>
              <a:ext cx="1333500" cy="38318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en-US" sz="2800" i="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800" i="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2800" i="0" dirty="0" smtClean="0">
                  <a:solidFill>
                    <a:srgbClr val="000000"/>
                  </a:solidFill>
                  <a:latin typeface="Arial Narrow" pitchFamily="34" charset="0"/>
                </a:rPr>
                <a:t>H</a:t>
              </a:r>
              <a:r>
                <a:rPr lang="en-US" sz="2800" i="0" baseline="-25000" dirty="0" smtClean="0">
                  <a:solidFill>
                    <a:srgbClr val="000000"/>
                  </a:solidFill>
                  <a:latin typeface="Arial Narrow" pitchFamily="34" charset="0"/>
                </a:rPr>
                <a:t>98y2</a:t>
              </a:r>
            </a:p>
            <a:p>
              <a:pPr algn="ctr">
                <a:lnSpc>
                  <a:spcPct val="90000"/>
                </a:lnSpc>
              </a:pPr>
              <a:endParaRPr lang="en-US" sz="1800" i="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600" i="0" dirty="0" smtClean="0">
                  <a:solidFill>
                    <a:srgbClr val="000000"/>
                  </a:solidFill>
                  <a:latin typeface="Arial Narrow" pitchFamily="34" charset="0"/>
                </a:rPr>
                <a:t>ITER H-mode confinement scaling multiplier</a:t>
              </a:r>
            </a:p>
            <a:p>
              <a:pPr algn="ctr">
                <a:lnSpc>
                  <a:spcPct val="90000"/>
                </a:lnSpc>
              </a:pPr>
              <a:endParaRPr lang="en-US" i="0" dirty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i="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400" i="0" baseline="-2500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400" i="0" baseline="-25000" dirty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400" i="0" baseline="-2500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400" i="0" baseline="-2500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400" i="0" baseline="-25000" dirty="0" smtClean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24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NBI-heated </a:t>
            </a:r>
            <a:r>
              <a:rPr lang="en-US" sz="2800" spc="-110" dirty="0"/>
              <a:t>STs </a:t>
            </a:r>
            <a:r>
              <a:rPr lang="en-US" sz="2800" dirty="0"/>
              <a:t>excellent testbed for </a:t>
            </a:r>
            <a:r>
              <a:rPr lang="en-US" sz="2800" dirty="0">
                <a:latin typeface="Symbol"/>
                <a:cs typeface="Symbol"/>
              </a:rPr>
              <a:t></a:t>
            </a:r>
            <a:r>
              <a:rPr lang="en-US" sz="2800" dirty="0"/>
              <a:t>-particle</a:t>
            </a:r>
            <a:r>
              <a:rPr lang="en-US" sz="2800" spc="15" dirty="0"/>
              <a:t> </a:t>
            </a:r>
            <a:r>
              <a:rPr lang="en-US" sz="2800" dirty="0"/>
              <a:t>physics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1187" y="1676400"/>
            <a:ext cx="4876800" cy="3810000"/>
            <a:chOff x="381000" y="2209800"/>
            <a:chExt cx="5106988" cy="414418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209800"/>
              <a:ext cx="5106988" cy="4144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876800" y="24384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5188688" y="2136691"/>
            <a:ext cx="3810000" cy="2968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NSTX-U: large fast-ion dynamic range spanning ST and conventional A</a:t>
            </a:r>
          </a:p>
          <a:p>
            <a:pPr marL="396875" lvl="1" indent="-222250"/>
            <a:r>
              <a:rPr lang="en-US" sz="2000" b="1" spc="-5" dirty="0" smtClean="0">
                <a:solidFill>
                  <a:srgbClr val="C00000"/>
                </a:solidFill>
                <a:latin typeface="+mn-lt"/>
                <a:cs typeface="Arial"/>
              </a:rPr>
              <a:t>Toroidal field </a:t>
            </a:r>
            <a:r>
              <a:rPr lang="en-US" sz="2000" b="1" spc="-5" dirty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lang="en-US" sz="2000" b="1" spc="-5" dirty="0">
                <a:solidFill>
                  <a:srgbClr val="C00000"/>
                </a:solidFill>
                <a:latin typeface="Calibri"/>
                <a:cs typeface="Calibri"/>
              </a:rPr>
              <a:t>× </a:t>
            </a:r>
            <a:r>
              <a:rPr lang="en-US" sz="2000" b="1" spc="-5" dirty="0">
                <a:solidFill>
                  <a:srgbClr val="C00000"/>
                </a:solidFill>
                <a:cs typeface="Calibri"/>
              </a:rPr>
              <a:t>NSTX </a:t>
            </a:r>
            <a:r>
              <a:rPr lang="en-US" sz="2000" spc="-5" dirty="0" smtClean="0">
                <a:solidFill>
                  <a:srgbClr val="C00000"/>
                </a:solidFill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en-US" sz="2000" spc="-5" dirty="0" err="1">
                <a:solidFill>
                  <a:srgbClr val="C00000"/>
                </a:solidFill>
                <a:latin typeface="Arial"/>
                <a:cs typeface="Arial"/>
              </a:rPr>
              <a:t>V</a:t>
            </a:r>
            <a:r>
              <a:rPr lang="en-US" sz="2000" spc="-7" baseline="-20833" dirty="0" err="1">
                <a:solidFill>
                  <a:srgbClr val="C00000"/>
                </a:solidFill>
                <a:latin typeface="Arial"/>
                <a:cs typeface="Arial"/>
              </a:rPr>
              <a:t>fast</a:t>
            </a:r>
            <a:r>
              <a:rPr lang="en-US" sz="2000" spc="-7" baseline="-2083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Arial"/>
                <a:cs typeface="Arial"/>
              </a:rPr>
              <a:t>&lt; </a:t>
            </a:r>
            <a:r>
              <a:rPr lang="en-US" sz="2000" spc="-90" dirty="0">
                <a:solidFill>
                  <a:srgbClr val="C00000"/>
                </a:solidFill>
                <a:latin typeface="Arial"/>
                <a:cs typeface="Arial"/>
              </a:rPr>
              <a:t>V</a:t>
            </a:r>
            <a:r>
              <a:rPr lang="en-US" sz="2000" spc="-135" baseline="-20833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lang="en-US" sz="2000" spc="135" baseline="-2083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000" spc="-5" dirty="0" smtClean="0">
                <a:solidFill>
                  <a:srgbClr val="C00000"/>
                </a:solidFill>
                <a:latin typeface="Arial"/>
                <a:cs typeface="Arial"/>
                <a:sym typeface="Wingdings" panose="05000000000000000000" pitchFamily="2" charset="2"/>
              </a:rPr>
              <a:t> stabilize modes</a:t>
            </a:r>
            <a:endParaRPr lang="en-US" sz="2000" dirty="0" smtClean="0"/>
          </a:p>
          <a:p>
            <a:pPr marL="396875" lvl="1" indent="-222250"/>
            <a:r>
              <a:rPr lang="en-US" sz="2000" b="1" spc="-5" dirty="0" smtClean="0">
                <a:solidFill>
                  <a:srgbClr val="C00000"/>
                </a:solidFill>
                <a:latin typeface="Arial"/>
                <a:cs typeface="Arial"/>
              </a:rPr>
              <a:t>Tangential 2</a:t>
            </a:r>
            <a:r>
              <a:rPr lang="en-US" sz="2000" b="1" spc="-7" baseline="24305" dirty="0" smtClean="0">
                <a:solidFill>
                  <a:srgbClr val="C00000"/>
                </a:solidFill>
                <a:latin typeface="Arial"/>
                <a:cs typeface="Arial"/>
              </a:rPr>
              <a:t>nd </a:t>
            </a:r>
            <a:r>
              <a:rPr lang="en-US" sz="2000" b="1" spc="-5" dirty="0">
                <a:solidFill>
                  <a:srgbClr val="C00000"/>
                </a:solidFill>
                <a:latin typeface="Arial"/>
                <a:cs typeface="Arial"/>
              </a:rPr>
              <a:t>NBI </a:t>
            </a:r>
            <a:r>
              <a:rPr lang="en-US" sz="2000" spc="-5" dirty="0" smtClean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lang="en-US" sz="2000" spc="-5" dirty="0" smtClean="0">
                <a:solidFill>
                  <a:srgbClr val="C00000"/>
                </a:solidFill>
                <a:latin typeface="Arial"/>
                <a:cs typeface="Arial"/>
              </a:rPr>
              <a:t> very flexible fast-ion distribution</a:t>
            </a:r>
          </a:p>
          <a:p>
            <a:pPr marL="625475" lvl="2" indent="-222250"/>
            <a:r>
              <a:rPr lang="en-US" sz="1600" spc="-5" dirty="0" smtClean="0">
                <a:solidFill>
                  <a:srgbClr val="336699"/>
                </a:solidFill>
                <a:latin typeface="Arial"/>
                <a:cs typeface="Arial"/>
              </a:rPr>
              <a:t>Vary pitch angle, pressure profile</a:t>
            </a:r>
            <a:endParaRPr lang="en-US" sz="1600" dirty="0">
              <a:solidFill>
                <a:srgbClr val="336699"/>
              </a:solidFill>
              <a:latin typeface="Arial"/>
              <a:cs typeface="Arial"/>
            </a:endParaRPr>
          </a:p>
          <a:p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760912" y="3886200"/>
            <a:ext cx="649288" cy="152400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ject 26"/>
          <p:cNvSpPr txBox="1"/>
          <p:nvPr/>
        </p:nvSpPr>
        <p:spPr>
          <a:xfrm>
            <a:off x="228600" y="5715000"/>
            <a:ext cx="8687409" cy="61875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</a:ln>
        </p:spPr>
        <p:txBody>
          <a:bodyPr vert="horz" wrap="square" lIns="0" tIns="3175" rIns="0" bIns="0" rtlCol="0">
            <a:spAutoFit/>
          </a:bodyPr>
          <a:lstStyle/>
          <a:p>
            <a:pPr marL="546735" indent="-342900">
              <a:lnSpc>
                <a:spcPct val="100000"/>
              </a:lnSpc>
              <a:spcBef>
                <a:spcPts val="25"/>
              </a:spcBef>
              <a:buFont typeface="Arial" panose="020B0604020202020204" pitchFamily="34" charset="0"/>
              <a:buChar char="•"/>
            </a:pP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Can we find </a:t>
            </a:r>
            <a:r>
              <a:rPr sz="2000" b="1" spc="-15" dirty="0">
                <a:solidFill>
                  <a:srgbClr val="C00000"/>
                </a:solidFill>
                <a:latin typeface="Arial"/>
                <a:cs typeface="Arial"/>
              </a:rPr>
              <a:t>TAE-quiescent,</a:t>
            </a:r>
            <a:r>
              <a:rPr sz="2000" b="1" spc="-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 smtClean="0">
                <a:solidFill>
                  <a:srgbClr val="C00000"/>
                </a:solidFill>
                <a:latin typeface="Arial"/>
                <a:cs typeface="Arial"/>
              </a:rPr>
              <a:t>high</a:t>
            </a:r>
            <a:r>
              <a:rPr lang="en-US" sz="2000" b="1" spc="-5" dirty="0">
                <a:solidFill>
                  <a:srgbClr val="C00000"/>
                </a:solidFill>
                <a:latin typeface="Arial"/>
                <a:cs typeface="Arial"/>
              </a:rPr>
              <a:t>-</a:t>
            </a:r>
            <a:r>
              <a:rPr lang="en-US" sz="2000" b="1" spc="-5" dirty="0" smtClean="0">
                <a:solidFill>
                  <a:srgbClr val="C00000"/>
                </a:solidFill>
                <a:latin typeface="Arial"/>
                <a:cs typeface="Arial"/>
              </a:rPr>
              <a:t>performance regimes in NSTX-U?</a:t>
            </a:r>
          </a:p>
          <a:p>
            <a:pPr marL="546735" indent="-342900">
              <a:lnSpc>
                <a:spcPct val="100000"/>
              </a:lnSpc>
              <a:spcBef>
                <a:spcPts val="25"/>
              </a:spcBef>
              <a:buFont typeface="Arial" panose="020B0604020202020204" pitchFamily="34" charset="0"/>
              <a:buChar char="•"/>
            </a:pPr>
            <a:r>
              <a:rPr lang="en-US" sz="2000" b="1" spc="-5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lang="en-US" sz="2000" b="1" spc="-5" dirty="0" smtClean="0">
                <a:solidFill>
                  <a:srgbClr val="C00000"/>
                </a:solidFill>
                <a:latin typeface="Arial"/>
                <a:cs typeface="Arial"/>
              </a:rPr>
              <a:t>nd predict fast-ion confinement for ITER scenarios?</a:t>
            </a:r>
            <a:endParaRPr sz="20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100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All modern </a:t>
            </a:r>
            <a:r>
              <a:rPr lang="en-US" sz="3200" dirty="0" err="1" smtClean="0"/>
              <a:t>tokamaks</a:t>
            </a:r>
            <a:r>
              <a:rPr lang="en-US" sz="3200" dirty="0" smtClean="0"/>
              <a:t> / STs use a “</a:t>
            </a:r>
            <a:r>
              <a:rPr lang="en-US" sz="3200" dirty="0" err="1" smtClean="0"/>
              <a:t>divertor</a:t>
            </a:r>
            <a:r>
              <a:rPr lang="en-US" sz="3200" dirty="0" smtClean="0"/>
              <a:t>” to </a:t>
            </a:r>
            <a:br>
              <a:rPr lang="en-US" sz="3200" dirty="0" smtClean="0"/>
            </a:br>
            <a:r>
              <a:rPr lang="en-US" sz="3200" dirty="0" smtClean="0"/>
              <a:t>control where power and particles are exhausted</a:t>
            </a:r>
            <a:endParaRPr lang="en-US" sz="3200" dirty="0"/>
          </a:p>
        </p:txBody>
      </p:sp>
      <p:pic>
        <p:nvPicPr>
          <p:cNvPr id="12290" name="Picture 2" descr="https://www.euro-fusion.org/wpcms/wp-content/uploads/2011/07/fig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6705600" cy="51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 flipV="1">
            <a:off x="3200400" y="5791200"/>
            <a:ext cx="685800" cy="45720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733800" y="6013897"/>
            <a:ext cx="533992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i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Power / particles contact target plates here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3276600" y="2096666"/>
            <a:ext cx="1066800" cy="646534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208260" y="1718101"/>
            <a:ext cx="4783339" cy="7571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i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Power exhaust width outside main plasma can be very narrow (few mm)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4724400" y="2743200"/>
            <a:ext cx="1981200" cy="6096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648200" y="4038600"/>
            <a:ext cx="1066800" cy="5334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962400" y="4648200"/>
            <a:ext cx="1735347" cy="3048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114801" y="5105400"/>
            <a:ext cx="867672" cy="3048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114800" y="5638800"/>
            <a:ext cx="1735347" cy="3048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" y="5181600"/>
            <a:ext cx="1828800" cy="3048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93453" y="5715000"/>
            <a:ext cx="1735347" cy="3048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895600" y="1371600"/>
            <a:ext cx="1219199" cy="5334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800600" y="3657600"/>
            <a:ext cx="762000" cy="3810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8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3"/>
          <p:cNvSpPr>
            <a:spLocks noChangeArrowheads="1"/>
          </p:cNvSpPr>
          <p:nvPr/>
        </p:nvSpPr>
        <p:spPr bwMode="auto">
          <a:xfrm>
            <a:off x="0" y="-1"/>
            <a:ext cx="9144000" cy="906781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 eaLnBrk="0" hangingPunct="0">
              <a:lnSpc>
                <a:spcPct val="90000"/>
              </a:lnSpc>
              <a:spcAft>
                <a:spcPts val="600"/>
              </a:spcAft>
            </a:pPr>
            <a:r>
              <a:rPr lang="en-US" sz="2400" i="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Tokamak</a:t>
            </a:r>
            <a:r>
              <a:rPr lang="en-US" sz="2400" i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ST data: power exhaust width varies as 1 / </a:t>
            </a:r>
            <a:r>
              <a:rPr lang="en-US" sz="2400" i="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i="0" baseline="-250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poloidal</a:t>
            </a:r>
            <a:endParaRPr lang="en-US" sz="2400" i="0" baseline="-25000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lnSpc>
                <a:spcPct val="90000"/>
              </a:lnSpc>
              <a:spcAft>
                <a:spcPts val="600"/>
              </a:spcAft>
            </a:pPr>
            <a:r>
              <a:rPr lang="en-US" sz="2600" b="1" i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</a:t>
            </a:r>
            <a:r>
              <a:rPr lang="en-US" sz="2600" b="1" i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ST trend continue at 2× I</a:t>
            </a:r>
            <a:r>
              <a:rPr lang="en-US" sz="2600" b="1" i="0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US" sz="2600" b="1" i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</a:t>
            </a:r>
            <a:r>
              <a:rPr lang="en-US" sz="2600" b="1" i="0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US" sz="2600" b="1" i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</a:t>
            </a:r>
            <a:r>
              <a:rPr lang="en-US" sz="2600" b="1" i="0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600" b="1" i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power?</a:t>
            </a:r>
            <a:endParaRPr lang="en-US" sz="2600" b="1" i="0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 descr="Screen Shot 2013-02-12 at 10.06.50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39" y="1248331"/>
            <a:ext cx="4123101" cy="4570669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 bwMode="auto">
          <a:xfrm rot="21077455">
            <a:off x="2240280" y="1752600"/>
            <a:ext cx="1036320" cy="2590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43" name="Left Arrow 42"/>
          <p:cNvSpPr/>
          <p:nvPr/>
        </p:nvSpPr>
        <p:spPr bwMode="auto">
          <a:xfrm rot="20233736">
            <a:off x="3031267" y="1769080"/>
            <a:ext cx="1546996" cy="247705"/>
          </a:xfrm>
          <a:prstGeom prst="leftArrow">
            <a:avLst/>
          </a:prstGeom>
          <a:solidFill>
            <a:srgbClr val="FF00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114800" y="1069336"/>
            <a:ext cx="428301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en-US" sz="2400" b="1" i="0" dirty="0" smtClean="0">
                <a:solidFill>
                  <a:srgbClr val="C00000"/>
                </a:solidFill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ST data breaks aspect ratio degeneracy of data set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447800" y="3352800"/>
            <a:ext cx="228600" cy="1484561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200" y="5939135"/>
            <a:ext cx="8991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Wider heat-flux width may offset smaller R </a:t>
            </a:r>
            <a:r>
              <a:rPr lang="en-US" sz="2400" b="1" i="0" dirty="0" smtClean="0">
                <a:solidFill>
                  <a:srgbClr val="C0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 maybe better than </a:t>
            </a:r>
            <a:r>
              <a:rPr lang="en-US" sz="2400" b="1" i="0" dirty="0" err="1" smtClean="0">
                <a:solidFill>
                  <a:srgbClr val="C0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tokamak</a:t>
            </a:r>
            <a:endParaRPr lang="en-US" sz="2400" b="1" i="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73715" y="3048000"/>
            <a:ext cx="2552700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Issue: </a:t>
            </a:r>
            <a:r>
              <a:rPr lang="en-US" sz="2000" b="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peak heat flux in </a:t>
            </a:r>
            <a:r>
              <a:rPr lang="en-US" sz="2000" b="0" i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US" sz="2000" b="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region </a:t>
            </a:r>
            <a:r>
              <a:rPr lang="en-US" sz="2000" b="0" i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exceeds ~10 MW/m</a:t>
            </a:r>
            <a:r>
              <a:rPr lang="en-US" sz="2000" b="0" i="0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material damage </a:t>
            </a:r>
            <a:endParaRPr lang="en-US" sz="2000" b="0" i="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84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Fusion requires very high temperatures</a:t>
            </a:r>
            <a:endParaRPr lang="en-US" dirty="0"/>
          </a:p>
        </p:txBody>
      </p:sp>
      <p:sp>
        <p:nvSpPr>
          <p:cNvPr id="14" name="Content Placeholder 6"/>
          <p:cNvSpPr txBox="1">
            <a:spLocks/>
          </p:cNvSpPr>
          <p:nvPr/>
        </p:nvSpPr>
        <p:spPr bwMode="auto">
          <a:xfrm>
            <a:off x="121257" y="5334000"/>
            <a:ext cx="88392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74625" indent="-174625"/>
            <a:r>
              <a:rPr lang="en-US" b="0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Fusion is easiest here at </a:t>
            </a:r>
            <a:r>
              <a:rPr lang="en-US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200 million </a:t>
            </a:r>
            <a:r>
              <a:rPr lang="en-US" i="0" kern="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ᵒ</a:t>
            </a:r>
            <a:r>
              <a:rPr lang="en-US" i="0" kern="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(!!) </a:t>
            </a:r>
            <a:r>
              <a:rPr lang="en-US" b="0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(350 </a:t>
            </a:r>
            <a:r>
              <a:rPr lang="en-US" b="0" i="0" kern="0" dirty="0">
                <a:latin typeface="Arial" panose="020B0604020202020204" pitchFamily="34" charset="0"/>
                <a:cs typeface="Arial" panose="020B0604020202020204" pitchFamily="34" charset="0"/>
              </a:rPr>
              <a:t>million </a:t>
            </a:r>
            <a:r>
              <a:rPr lang="en-US" b="0" i="0" kern="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ᵒ</a:t>
            </a:r>
            <a:r>
              <a:rPr lang="en-US" b="0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F)</a:t>
            </a:r>
          </a:p>
          <a:p>
            <a:pPr marL="574675" lvl="1" indent="-174625"/>
            <a:r>
              <a:rPr lang="en-US" b="0" i="0" kern="0" dirty="0" smtClean="0">
                <a:solidFill>
                  <a:srgbClr val="C00000"/>
                </a:solidFill>
                <a:latin typeface="Helvetica"/>
                <a:cs typeface="Helvetica"/>
              </a:rPr>
              <a:t>Requires lowest pressure </a:t>
            </a:r>
            <a:r>
              <a:rPr lang="en-US" b="0" kern="0" dirty="0" err="1" smtClean="0">
                <a:solidFill>
                  <a:srgbClr val="C00000"/>
                </a:solidFill>
                <a:latin typeface="Helvetica"/>
                <a:cs typeface="Helvetica"/>
              </a:rPr>
              <a:t>nT</a:t>
            </a:r>
            <a:r>
              <a:rPr lang="en-US" b="0" i="0" kern="0" dirty="0" smtClean="0">
                <a:solidFill>
                  <a:srgbClr val="C00000"/>
                </a:solidFill>
                <a:latin typeface="Helvetica"/>
                <a:cs typeface="Helvetica"/>
              </a:rPr>
              <a:t> and energy confinement time </a:t>
            </a:r>
            <a:r>
              <a:rPr lang="en-US" b="0" kern="0" dirty="0" err="1" smtClean="0">
                <a:solidFill>
                  <a:srgbClr val="C00000"/>
                </a:solidFill>
                <a:latin typeface="Symbol" panose="05050102010706020507" pitchFamily="18" charset="2"/>
                <a:cs typeface="Helvetica"/>
              </a:rPr>
              <a:t>t</a:t>
            </a:r>
            <a:r>
              <a:rPr lang="en-US" b="0" kern="0" baseline="-25000" dirty="0" err="1" smtClean="0">
                <a:solidFill>
                  <a:srgbClr val="C00000"/>
                </a:solidFill>
                <a:latin typeface="Helvetica"/>
                <a:cs typeface="Helvetica"/>
              </a:rPr>
              <a:t>E</a:t>
            </a:r>
            <a:endParaRPr lang="en-US" b="0" kern="0" baseline="-25000" dirty="0" smtClean="0">
              <a:solidFill>
                <a:srgbClr val="C00000"/>
              </a:solidFill>
              <a:latin typeface="Helvetica"/>
              <a:cs typeface="Helvetica"/>
            </a:endParaRPr>
          </a:p>
          <a:p>
            <a:pPr marL="574675" lvl="1" indent="-174625"/>
            <a:r>
              <a:rPr lang="en-US" b="0" i="0" kern="0" dirty="0" smtClean="0">
                <a:solidFill>
                  <a:srgbClr val="C00000"/>
                </a:solidFill>
                <a:latin typeface="Helvetica"/>
                <a:cs typeface="Helvetica"/>
              </a:rPr>
              <a:t>Minimum fusion “triple-product” value:  8 atmosphere-seconds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1038225"/>
            <a:ext cx="534352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own Arrow 11"/>
          <p:cNvSpPr/>
          <p:nvPr/>
        </p:nvSpPr>
        <p:spPr bwMode="auto">
          <a:xfrm rot="10800000">
            <a:off x="4714874" y="3612462"/>
            <a:ext cx="362572" cy="1721537"/>
          </a:xfrm>
          <a:prstGeom prst="downArrow">
            <a:avLst/>
          </a:prstGeom>
          <a:solidFill>
            <a:srgbClr val="0000FF">
              <a:alpha val="58824"/>
            </a:srgb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905000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smtClean="0">
                <a:solidFill>
                  <a:schemeClr val="tx1"/>
                </a:solidFill>
              </a:rPr>
              <a:t>Fusion difficulty</a:t>
            </a:r>
          </a:p>
          <a:p>
            <a:pPr algn="ctr"/>
            <a:r>
              <a:rPr lang="en-US" sz="2000" b="1" i="0" dirty="0" smtClean="0">
                <a:solidFill>
                  <a:schemeClr val="tx1"/>
                </a:solidFill>
              </a:rPr>
              <a:t>(pressure </a:t>
            </a:r>
            <a:r>
              <a:rPr lang="en-US" sz="2000" b="1" i="0" dirty="0" smtClean="0">
                <a:solidFill>
                  <a:schemeClr val="tx1"/>
                </a:solidFill>
                <a:latin typeface="Calibri"/>
              </a:rPr>
              <a:t>×</a:t>
            </a:r>
            <a:r>
              <a:rPr lang="en-US" sz="2000" b="1" i="0" dirty="0" smtClean="0">
                <a:solidFill>
                  <a:schemeClr val="tx1"/>
                </a:solidFill>
              </a:rPr>
              <a:t> confinement)</a:t>
            </a:r>
          </a:p>
        </p:txBody>
      </p:sp>
    </p:spTree>
    <p:extLst>
      <p:ext uri="{BB962C8B-B14F-4D97-AF65-F5344CB8AC3E}">
        <p14:creationId xmlns:p14="http://schemas.microsoft.com/office/powerpoint/2010/main" val="346454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3838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">
              <a:lnSpc>
                <a:spcPct val="100000"/>
              </a:lnSpc>
            </a:pPr>
            <a:r>
              <a:rPr sz="3200" b="1" spc="-5" dirty="0">
                <a:latin typeface="Arial"/>
                <a:cs typeface="Arial"/>
              </a:rPr>
              <a:t>NSTX-U will have major boost in</a:t>
            </a:r>
            <a:r>
              <a:rPr sz="3200" b="1" spc="-70" dirty="0">
                <a:latin typeface="Arial"/>
                <a:cs typeface="Arial"/>
              </a:rPr>
              <a:t> </a:t>
            </a:r>
            <a:r>
              <a:rPr sz="3200" b="1" spc="-5" dirty="0" smtClean="0">
                <a:latin typeface="Arial"/>
                <a:cs typeface="Arial"/>
              </a:rPr>
              <a:t>performanc</a:t>
            </a:r>
            <a:r>
              <a:rPr lang="en-US" sz="3200" b="1" spc="-5" dirty="0" smtClean="0">
                <a:latin typeface="Arial"/>
                <a:cs typeface="Arial"/>
              </a:rPr>
              <a:t>e</a:t>
            </a:r>
            <a:endParaRPr sz="3200" b="1" spc="-5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5800" y="1295400"/>
            <a:ext cx="3584731" cy="3748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06110" y="1293812"/>
            <a:ext cx="3604489" cy="3735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0" y="102552"/>
                </a:lnTo>
                <a:lnTo>
                  <a:pt x="641591" y="1216812"/>
                </a:lnTo>
                <a:lnTo>
                  <a:pt x="552538" y="1268082"/>
                </a:lnTo>
                <a:lnTo>
                  <a:pt x="833196" y="1343634"/>
                </a:lnTo>
                <a:lnTo>
                  <a:pt x="894943" y="1114259"/>
                </a:lnTo>
                <a:lnTo>
                  <a:pt x="819696" y="1114259"/>
                </a:lnTo>
                <a:lnTo>
                  <a:pt x="178104" y="0"/>
                </a:lnTo>
                <a:close/>
              </a:path>
              <a:path w="909319" h="1343660">
                <a:moveTo>
                  <a:pt x="908748" y="1062977"/>
                </a:moveTo>
                <a:lnTo>
                  <a:pt x="819696" y="1114259"/>
                </a:lnTo>
                <a:lnTo>
                  <a:pt x="894943" y="1114259"/>
                </a:lnTo>
                <a:lnTo>
                  <a:pt x="908748" y="106297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819696" y="1114259"/>
                </a:lnTo>
                <a:lnTo>
                  <a:pt x="908748" y="1062977"/>
                </a:lnTo>
                <a:lnTo>
                  <a:pt x="833196" y="1343634"/>
                </a:lnTo>
                <a:lnTo>
                  <a:pt x="552538" y="1268082"/>
                </a:lnTo>
                <a:lnTo>
                  <a:pt x="641591" y="1216812"/>
                </a:lnTo>
                <a:lnTo>
                  <a:pt x="0" y="102552"/>
                </a:lnTo>
                <a:lnTo>
                  <a:pt x="17810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42660" y="1380901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0" y="447763"/>
                </a:moveTo>
                <a:lnTo>
                  <a:pt x="50164" y="734047"/>
                </a:lnTo>
                <a:lnTo>
                  <a:pt x="336461" y="683882"/>
                </a:lnTo>
                <a:lnTo>
                  <a:pt x="252336" y="624852"/>
                </a:lnTo>
                <a:lnTo>
                  <a:pt x="335186" y="506793"/>
                </a:lnTo>
                <a:lnTo>
                  <a:pt x="84112" y="506793"/>
                </a:lnTo>
                <a:lnTo>
                  <a:pt x="0" y="447763"/>
                </a:lnTo>
                <a:close/>
              </a:path>
              <a:path w="608329" h="734060">
                <a:moveTo>
                  <a:pt x="439762" y="0"/>
                </a:moveTo>
                <a:lnTo>
                  <a:pt x="84112" y="506793"/>
                </a:lnTo>
                <a:lnTo>
                  <a:pt x="335186" y="506793"/>
                </a:lnTo>
                <a:lnTo>
                  <a:pt x="607987" y="118059"/>
                </a:lnTo>
                <a:lnTo>
                  <a:pt x="4397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42660" y="1380902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607987" y="118059"/>
                </a:moveTo>
                <a:lnTo>
                  <a:pt x="252336" y="624852"/>
                </a:lnTo>
                <a:lnTo>
                  <a:pt x="336461" y="683882"/>
                </a:lnTo>
                <a:lnTo>
                  <a:pt x="50164" y="734047"/>
                </a:lnTo>
                <a:lnTo>
                  <a:pt x="0" y="447763"/>
                </a:lnTo>
                <a:lnTo>
                  <a:pt x="84112" y="506793"/>
                </a:lnTo>
                <a:lnTo>
                  <a:pt x="439762" y="0"/>
                </a:lnTo>
                <a:lnTo>
                  <a:pt x="607987" y="118059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4938" y="5320413"/>
            <a:ext cx="4115593" cy="1025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35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 smtClean="0">
                <a:latin typeface="Arial Narrow"/>
                <a:cs typeface="Arial Narrow"/>
              </a:rPr>
              <a:t>2</a:t>
            </a:r>
            <a:r>
              <a:rPr sz="2400" spc="-5" dirty="0" smtClean="0">
                <a:latin typeface="Arial"/>
                <a:cs typeface="Arial"/>
              </a:rPr>
              <a:t>×</a:t>
            </a:r>
            <a:r>
              <a:rPr lang="en-US" sz="2400" spc="-5" dirty="0" smtClean="0">
                <a:latin typeface="Arial"/>
                <a:cs typeface="Arial"/>
              </a:rPr>
              <a:t> </a:t>
            </a:r>
            <a:r>
              <a:rPr sz="2400" spc="-5" dirty="0" smtClean="0">
                <a:latin typeface="Arial Narrow"/>
                <a:cs typeface="Arial Narrow"/>
              </a:rPr>
              <a:t>toroidal </a:t>
            </a:r>
            <a:r>
              <a:rPr sz="2400" spc="-5" dirty="0">
                <a:latin typeface="Arial Narrow"/>
                <a:cs typeface="Arial Narrow"/>
              </a:rPr>
              <a:t>field (0.5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1T)</a:t>
            </a:r>
            <a:endParaRPr sz="2400" dirty="0">
              <a:latin typeface="Arial Narrow"/>
              <a:cs typeface="Arial Narrow"/>
            </a:endParaRPr>
          </a:p>
          <a:p>
            <a:pPr marL="12700">
              <a:lnSpc>
                <a:spcPts val="259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plasma current (1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2MA)</a:t>
            </a:r>
            <a:endParaRPr sz="2400" dirty="0">
              <a:latin typeface="Arial Narrow"/>
              <a:cs typeface="Arial Narrow"/>
            </a:endParaRPr>
          </a:p>
          <a:p>
            <a:pPr marL="12700">
              <a:lnSpc>
                <a:spcPts val="2735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5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longer pulse (1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5s)</a:t>
            </a:r>
            <a:endParaRPr sz="2400" dirty="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57378" y="5120382"/>
            <a:ext cx="4513580" cy="1373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0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heating power (5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10MW)</a:t>
            </a:r>
            <a:endParaRPr sz="2400">
              <a:latin typeface="Arial Narrow"/>
              <a:cs typeface="Arial Narrow"/>
            </a:endParaRPr>
          </a:p>
          <a:p>
            <a:pPr marL="355600" indent="-228600">
              <a:lnSpc>
                <a:spcPts val="2170"/>
              </a:lnSpc>
              <a:buFont typeface="Arial"/>
              <a:buChar char="•"/>
              <a:tabLst>
                <a:tab pos="355600" algn="l"/>
              </a:tabLst>
            </a:pPr>
            <a:r>
              <a:rPr sz="2000" spc="-25" dirty="0">
                <a:solidFill>
                  <a:srgbClr val="FF0000"/>
                </a:solidFill>
                <a:latin typeface="Arial Narrow"/>
                <a:cs typeface="Arial Narrow"/>
              </a:rPr>
              <a:t>Tangential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NBI </a:t>
            </a:r>
            <a:r>
              <a:rPr sz="2000" spc="-5" dirty="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2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×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current drive</a:t>
            </a:r>
            <a:r>
              <a:rPr sz="2000" spc="-13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Arial Narrow"/>
                <a:cs typeface="Arial Narrow"/>
              </a:rPr>
              <a:t>efficiency</a:t>
            </a:r>
            <a:endParaRPr sz="2000">
              <a:latin typeface="Arial Narrow"/>
              <a:cs typeface="Arial Narrow"/>
            </a:endParaRPr>
          </a:p>
          <a:p>
            <a:pPr marL="12700">
              <a:lnSpc>
                <a:spcPts val="259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4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divertor heat flux (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ITER</a:t>
            </a:r>
            <a:r>
              <a:rPr sz="2400" spc="-120" dirty="0">
                <a:latin typeface="Arial Narrow"/>
                <a:cs typeface="Arial Narrow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levels)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740"/>
              </a:lnSpc>
            </a:pPr>
            <a:r>
              <a:rPr sz="2400" dirty="0">
                <a:latin typeface="Wingdings"/>
                <a:cs typeface="Wingdings"/>
              </a:rPr>
              <a:t></a:t>
            </a:r>
            <a:r>
              <a:rPr sz="2400" dirty="0">
                <a:latin typeface="Arial Narrow"/>
                <a:cs typeface="Arial Narrow"/>
              </a:rPr>
              <a:t>Up </a:t>
            </a:r>
            <a:r>
              <a:rPr sz="2400" spc="-5" dirty="0">
                <a:latin typeface="Arial Narrow"/>
                <a:cs typeface="Arial Narrow"/>
              </a:rPr>
              <a:t>to 10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higher nT</a:t>
            </a:r>
            <a:r>
              <a:rPr sz="2400" spc="-5" dirty="0">
                <a:latin typeface="Symbol"/>
                <a:cs typeface="Symbol"/>
              </a:rPr>
              <a:t></a:t>
            </a:r>
            <a:r>
              <a:rPr sz="2400" spc="-7" baseline="-20833" dirty="0">
                <a:latin typeface="Arial"/>
                <a:cs typeface="Arial"/>
              </a:rPr>
              <a:t>E </a:t>
            </a:r>
            <a:r>
              <a:rPr sz="2400" spc="-5" dirty="0">
                <a:latin typeface="Arial Narrow"/>
                <a:cs typeface="Arial Narrow"/>
              </a:rPr>
              <a:t>(~MJ</a:t>
            </a:r>
            <a:r>
              <a:rPr sz="2400" spc="60" dirty="0">
                <a:latin typeface="Arial Narrow"/>
                <a:cs typeface="Arial Narrow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plasmas)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6" name="object 11"/>
          <p:cNvSpPr txBox="1"/>
          <p:nvPr/>
        </p:nvSpPr>
        <p:spPr>
          <a:xfrm>
            <a:off x="4191000" y="1066800"/>
            <a:ext cx="4953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. </a:t>
            </a:r>
            <a:r>
              <a:rPr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Tangential</a:t>
            </a:r>
            <a:r>
              <a:rPr lang="en-US" sz="2800" b="1" spc="-37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lang="en-US"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lang="en-US" sz="2800" b="1" spc="-37" baseline="30000" dirty="0" smtClean="0">
                <a:solidFill>
                  <a:srgbClr val="336699"/>
                </a:solidFill>
                <a:latin typeface="Arial Narrow"/>
                <a:cs typeface="Arial Narrow"/>
              </a:rPr>
              <a:t>nd </a:t>
            </a: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Neutral</a:t>
            </a:r>
            <a:r>
              <a:rPr sz="2800" b="1" spc="247" dirty="0" smtClean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Beam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17" name="object 11"/>
          <p:cNvSpPr txBox="1"/>
          <p:nvPr/>
        </p:nvSpPr>
        <p:spPr>
          <a:xfrm>
            <a:off x="0" y="1066800"/>
            <a:ext cx="4191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1. New</a:t>
            </a:r>
            <a:r>
              <a:rPr sz="2800" b="1" spc="25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Central</a:t>
            </a:r>
            <a:r>
              <a:rPr sz="2800" b="1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 smtClean="0">
                <a:solidFill>
                  <a:srgbClr val="336699"/>
                </a:solidFill>
                <a:latin typeface="Arial Narrow"/>
                <a:cs typeface="Arial Narrow"/>
              </a:rPr>
              <a:t>Magnet</a:t>
            </a:r>
            <a:endParaRPr sz="4000" dirty="0"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8447" y="4572000"/>
            <a:ext cx="3058851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goals: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1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434340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>
              <a:lnSpc>
                <a:spcPct val="170000"/>
              </a:lnSpc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Why spherical tori / tokamaks (STs)</a:t>
            </a:r>
          </a:p>
          <a:p>
            <a:pPr>
              <a:lnSpc>
                <a:spcPct val="170000"/>
              </a:lnSpc>
            </a:pPr>
            <a:r>
              <a:rPr lang="en-US" sz="3600" dirty="0" smtClean="0"/>
              <a:t>NSTX-U initial results, long-term directions</a:t>
            </a:r>
          </a:p>
          <a:p>
            <a:pPr>
              <a:lnSpc>
                <a:spcPct val="170000"/>
              </a:lnSpc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Summary</a:t>
            </a:r>
          </a:p>
          <a:p>
            <a:pPr marL="0" indent="0">
              <a:lnSpc>
                <a:spcPct val="170000"/>
              </a:lnSpc>
              <a:buNone/>
            </a:pPr>
            <a:endParaRPr lang="en-US" sz="3600" dirty="0" smtClean="0"/>
          </a:p>
          <a:p>
            <a:pPr>
              <a:lnSpc>
                <a:spcPct val="170000"/>
              </a:lnSpc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Outline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53317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NSTX-U had </a:t>
            </a:r>
            <a:r>
              <a:rPr lang="en-US" sz="3600" dirty="0" smtClean="0"/>
              <a:t>scientifically </a:t>
            </a:r>
            <a:r>
              <a:rPr lang="en-US" sz="3600" dirty="0"/>
              <a:t>productive 1</a:t>
            </a:r>
            <a:r>
              <a:rPr lang="en-US" sz="3600" baseline="30000" dirty="0"/>
              <a:t>st</a:t>
            </a:r>
            <a:r>
              <a:rPr lang="en-US" sz="3600" dirty="0"/>
              <a:t> year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6200" y="1219200"/>
            <a:ext cx="8991600" cy="3962400"/>
          </a:xfrm>
          <a:prstGeom prst="roundRect">
            <a:avLst>
              <a:gd name="adj" fmla="val 4301"/>
            </a:avLst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76200" y="1295400"/>
            <a:ext cx="90678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Achieved H-mode on 8</a:t>
            </a:r>
            <a:r>
              <a:rPr lang="en-US" baseline="30000" dirty="0" smtClean="0"/>
              <a:t>th</a:t>
            </a:r>
            <a:r>
              <a:rPr lang="en-US" dirty="0" smtClean="0"/>
              <a:t> day of 10 weeks of operation</a:t>
            </a:r>
          </a:p>
          <a:p>
            <a:r>
              <a:rPr lang="en-US" dirty="0" smtClean="0"/>
              <a:t>Surpassed magnetic field and pulse-duration of NSTX</a:t>
            </a:r>
          </a:p>
          <a:p>
            <a:r>
              <a:rPr lang="en-US" dirty="0" smtClean="0"/>
              <a:t>Matched best NSTX H-mode performance at ~1MA</a:t>
            </a:r>
          </a:p>
          <a:p>
            <a:r>
              <a:rPr lang="en-US" dirty="0" smtClean="0"/>
              <a:t>Identified and corrected dominant error fields </a:t>
            </a:r>
          </a:p>
          <a:p>
            <a:r>
              <a:rPr lang="en-US" dirty="0" smtClean="0"/>
              <a:t>Commissioned all magnetic and kinetic profile diagnostics</a:t>
            </a:r>
          </a:p>
          <a:p>
            <a:r>
              <a:rPr lang="en-US" dirty="0" smtClean="0"/>
              <a:t>Injected up to 12MW NBI power into armor by end of run</a:t>
            </a:r>
          </a:p>
          <a:p>
            <a:r>
              <a:rPr lang="en-US" dirty="0" smtClean="0"/>
              <a:t>Discovered new 2</a:t>
            </a:r>
            <a:r>
              <a:rPr lang="en-US" baseline="30000" dirty="0" smtClean="0"/>
              <a:t>nd</a:t>
            </a:r>
            <a:r>
              <a:rPr lang="en-US" dirty="0" smtClean="0"/>
              <a:t> NBI modifies several fast-ion modes</a:t>
            </a:r>
          </a:p>
          <a:p>
            <a:r>
              <a:rPr lang="en-US" dirty="0" smtClean="0"/>
              <a:t>Implemented techniques for controlled plasma shut down, disruption detection, commissioned new tools for mitigation</a:t>
            </a:r>
          </a:p>
          <a:p>
            <a:pPr lvl="1"/>
            <a:endParaRPr lang="en-US" sz="600" dirty="0" smtClean="0"/>
          </a:p>
          <a:p>
            <a:r>
              <a:rPr lang="en-US" dirty="0" smtClean="0"/>
              <a:t>2016 run ended prematurely due to fault in </a:t>
            </a:r>
            <a:r>
              <a:rPr lang="en-US" dirty="0" err="1" smtClean="0"/>
              <a:t>divertor</a:t>
            </a:r>
            <a:r>
              <a:rPr lang="en-US" dirty="0" smtClean="0"/>
              <a:t> PF coil</a:t>
            </a:r>
          </a:p>
          <a:p>
            <a:pPr lvl="1"/>
            <a:r>
              <a:rPr lang="en-US" dirty="0" smtClean="0"/>
              <a:t>Coil forensics, Extent of Condition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new coil fab, other repairs</a:t>
            </a:r>
          </a:p>
          <a:p>
            <a:pPr lvl="1"/>
            <a:r>
              <a:rPr lang="en-US" dirty="0" smtClean="0"/>
              <a:t>Aim to resume plasma operation during 2018 – but timing still TBD</a:t>
            </a:r>
          </a:p>
        </p:txBody>
      </p:sp>
    </p:spTree>
    <p:extLst>
      <p:ext uri="{BB962C8B-B14F-4D97-AF65-F5344CB8AC3E}">
        <p14:creationId xmlns:p14="http://schemas.microsoft.com/office/powerpoint/2010/main" val="396180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NSTX-U has surpassed maximum </a:t>
            </a:r>
            <a:br>
              <a:rPr lang="en-US" sz="3200" dirty="0" smtClean="0"/>
            </a:br>
            <a:r>
              <a:rPr lang="en-US" sz="3200" dirty="0" smtClean="0"/>
              <a:t>pulse duration and magnetic field of NSTX</a:t>
            </a:r>
            <a:endParaRPr lang="en-US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20080"/>
            <a:ext cx="4139453" cy="346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20080"/>
            <a:ext cx="4263787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214735"/>
            <a:ext cx="914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similar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NSTX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Boronized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L-modes, P</a:t>
            </a:r>
            <a:r>
              <a:rPr lang="en-US" sz="240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=1MW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810000" y="3429000"/>
            <a:ext cx="0" cy="2762310"/>
          </a:xfrm>
          <a:prstGeom prst="line">
            <a:avLst/>
          </a:prstGeom>
          <a:ln w="285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76200" y="5616714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NSTX-U L-mode duration </a:t>
            </a:r>
          </a:p>
          <a:p>
            <a:pPr algn="r"/>
            <a:r>
              <a:rPr lang="en-US" sz="20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exceeds longest NSTX H-mode</a:t>
            </a:r>
            <a:endParaRPr lang="en-US" sz="2000" b="1" dirty="0">
              <a:solidFill>
                <a:srgbClr val="0000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429000" y="5818257"/>
            <a:ext cx="346295" cy="304800"/>
          </a:xfrm>
          <a:prstGeom prst="rightArrow">
            <a:avLst>
              <a:gd name="adj1" fmla="val 73529"/>
              <a:gd name="adj2" fmla="val 50000"/>
            </a:avLst>
          </a:prstGeom>
          <a:solidFill>
            <a:srgbClr val="00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019800" y="3611880"/>
            <a:ext cx="609600" cy="0"/>
          </a:xfrm>
          <a:prstGeom prst="line">
            <a:avLst/>
          </a:prstGeom>
          <a:ln w="285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76400" y="2514600"/>
            <a:ext cx="15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4x longer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5867400" y="3611880"/>
            <a:ext cx="457200" cy="2206378"/>
          </a:xfrm>
          <a:prstGeom prst="line">
            <a:avLst/>
          </a:prstGeom>
          <a:ln w="28575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114800" y="584829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NSTX-U B</a:t>
            </a:r>
            <a:r>
              <a:rPr lang="en-US" sz="2000" b="1" baseline="-25000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&gt; highest NSTX B</a:t>
            </a:r>
            <a:r>
              <a:rPr lang="en-US" sz="2000" b="1" baseline="-25000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rgbClr val="0000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6629400" y="3611880"/>
            <a:ext cx="228600" cy="502920"/>
          </a:xfrm>
          <a:prstGeom prst="line">
            <a:avLst/>
          </a:prstGeom>
          <a:ln w="285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7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Accessed </a:t>
            </a:r>
            <a:r>
              <a:rPr lang="en-US" sz="3200" spc="-5" dirty="0" smtClean="0"/>
              <a:t>high elongation </a:t>
            </a:r>
            <a:r>
              <a:rPr lang="en-US" sz="3200" dirty="0">
                <a:latin typeface="Symbol" panose="05050102010706020507" pitchFamily="18" charset="2"/>
                <a:cs typeface="Arial"/>
              </a:rPr>
              <a:t>k</a:t>
            </a:r>
            <a:r>
              <a:rPr lang="en-US" sz="3200" dirty="0"/>
              <a:t> using progressively earlier H-mode </a:t>
            </a:r>
            <a:r>
              <a:rPr lang="en-US" sz="3200" spc="-5" dirty="0"/>
              <a:t>and heating + </a:t>
            </a:r>
            <a:r>
              <a:rPr lang="en-US" sz="3200" dirty="0"/>
              <a:t>optimized EFC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7770"/>
            <a:ext cx="8538210" cy="435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4"/>
          <p:cNvSpPr/>
          <p:nvPr/>
        </p:nvSpPr>
        <p:spPr>
          <a:xfrm>
            <a:off x="5155311" y="3109723"/>
            <a:ext cx="1709928" cy="905256"/>
          </a:xfrm>
          <a:custGeom>
            <a:avLst/>
            <a:gdLst/>
            <a:ahLst/>
            <a:cxnLst/>
            <a:rect l="l" t="t" r="r" b="b"/>
            <a:pathLst>
              <a:path w="1295400" h="685800">
                <a:moveTo>
                  <a:pt x="0" y="0"/>
                </a:moveTo>
                <a:lnTo>
                  <a:pt x="1295399" y="0"/>
                </a:lnTo>
                <a:lnTo>
                  <a:pt x="1295399" y="685799"/>
                </a:lnTo>
                <a:lnTo>
                  <a:pt x="0" y="68579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8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 txBox="1"/>
          <p:nvPr/>
        </p:nvSpPr>
        <p:spPr>
          <a:xfrm>
            <a:off x="5033772" y="4076380"/>
            <a:ext cx="212902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800" b="1" spc="-5" dirty="0">
                <a:solidFill>
                  <a:srgbClr val="008000"/>
                </a:solidFill>
                <a:latin typeface="Arial"/>
                <a:cs typeface="Arial"/>
              </a:rPr>
              <a:t>L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-m</a:t>
            </a:r>
            <a:r>
              <a:rPr sz="1800" b="1" spc="-5" dirty="0">
                <a:solidFill>
                  <a:srgbClr val="008000"/>
                </a:solidFill>
                <a:latin typeface="Arial"/>
                <a:cs typeface="Arial"/>
              </a:rPr>
              <a:t>od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e</a:t>
            </a:r>
            <a:r>
              <a:rPr sz="1800" b="1" spc="-5" dirty="0">
                <a:solidFill>
                  <a:srgbClr val="008000"/>
                </a:solidFill>
                <a:latin typeface="Arial"/>
                <a:cs typeface="Arial"/>
              </a:rPr>
              <a:t> fl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atto</a:t>
            </a:r>
            <a:r>
              <a:rPr sz="1800" b="1" spc="-5" dirty="0">
                <a:solidFill>
                  <a:srgbClr val="008000"/>
                </a:solidFill>
                <a:latin typeface="Arial"/>
                <a:cs typeface="Arial"/>
              </a:rPr>
              <a:t>p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4114800" y="2080708"/>
            <a:ext cx="1828307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H-m</a:t>
            </a:r>
            <a:r>
              <a:rPr sz="1800" b="1" spc="-5" dirty="0">
                <a:latin typeface="Arial"/>
                <a:cs typeface="Arial"/>
              </a:rPr>
              <a:t>od</a:t>
            </a:r>
            <a:r>
              <a:rPr sz="1800" b="1" dirty="0">
                <a:latin typeface="Arial"/>
                <a:cs typeface="Arial"/>
              </a:rPr>
              <a:t>e</a:t>
            </a:r>
            <a:r>
              <a:rPr sz="1800" b="1" spc="-5" dirty="0">
                <a:latin typeface="Arial"/>
                <a:cs typeface="Arial"/>
              </a:rPr>
              <a:t> fl</a:t>
            </a:r>
            <a:r>
              <a:rPr sz="1800" b="1" dirty="0">
                <a:latin typeface="Arial"/>
                <a:cs typeface="Arial"/>
              </a:rPr>
              <a:t>atto</a:t>
            </a:r>
            <a:r>
              <a:rPr sz="1800" b="1" spc="-5" dirty="0">
                <a:latin typeface="Arial"/>
                <a:cs typeface="Arial"/>
              </a:rPr>
              <a:t>p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6248400" y="1600200"/>
            <a:ext cx="2819400" cy="78483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 vert="horz" wrap="square" lIns="0" tIns="0" rIns="0" bIns="45720" rtlCol="0">
            <a:spAutoFit/>
          </a:bodyPr>
          <a:lstStyle/>
          <a:p>
            <a:pPr marL="119063" indent="-3175"/>
            <a:r>
              <a:rPr sz="24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/>
              </a:rPr>
              <a:t>N</a:t>
            </a:r>
            <a:r>
              <a:rPr sz="2400" b="1" spc="-5" dirty="0" smtClean="0">
                <a:solidFill>
                  <a:srgbClr val="0000FF"/>
                </a:solidFill>
                <a:latin typeface="Arial Narrow" panose="020B0606020202030204" pitchFamily="34" charset="0"/>
                <a:cs typeface="Arial"/>
              </a:rPr>
              <a:t>ST</a:t>
            </a:r>
            <a:r>
              <a:rPr sz="24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/>
              </a:rPr>
              <a:t>X-U</a:t>
            </a:r>
            <a:r>
              <a:rPr lang="en-US" sz="24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/>
              </a:rPr>
              <a:t> (5 run weeks)</a:t>
            </a:r>
          </a:p>
          <a:p>
            <a:pPr marL="119063" indent="-3175"/>
            <a:r>
              <a:rPr lang="en-US" sz="24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NSTX (10 years)</a:t>
            </a:r>
            <a:endParaRPr sz="2400" dirty="0">
              <a:solidFill>
                <a:srgbClr val="FF0000"/>
              </a:solidFill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9" name="Right Arrow 8"/>
          <p:cNvSpPr/>
          <p:nvPr/>
        </p:nvSpPr>
        <p:spPr>
          <a:xfrm rot="13168013">
            <a:off x="3349818" y="1976800"/>
            <a:ext cx="657022" cy="463099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ject 6"/>
          <p:cNvSpPr txBox="1"/>
          <p:nvPr/>
        </p:nvSpPr>
        <p:spPr>
          <a:xfrm>
            <a:off x="2438400" y="1597223"/>
            <a:ext cx="1705356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000" b="1" dirty="0" smtClean="0">
                <a:latin typeface="Arial"/>
                <a:cs typeface="Arial"/>
              </a:rPr>
              <a:t>Future goal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1" name="object 8"/>
          <p:cNvSpPr/>
          <p:nvPr/>
        </p:nvSpPr>
        <p:spPr>
          <a:xfrm>
            <a:off x="3948303" y="2405635"/>
            <a:ext cx="2112264" cy="1307592"/>
          </a:xfrm>
          <a:custGeom>
            <a:avLst/>
            <a:gdLst/>
            <a:ahLst/>
            <a:cxnLst/>
            <a:rect l="l" t="t" r="r" b="b"/>
            <a:pathLst>
              <a:path w="1600200" h="990600">
                <a:moveTo>
                  <a:pt x="0" y="0"/>
                </a:moveTo>
                <a:lnTo>
                  <a:pt x="1600199" y="0"/>
                </a:lnTo>
                <a:lnTo>
                  <a:pt x="1600199" y="990599"/>
                </a:lnTo>
                <a:lnTo>
                  <a:pt x="0" y="99059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152400" y="5703498"/>
            <a:ext cx="8839200" cy="697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Goal:  Internal inductance l</a:t>
            </a:r>
            <a:r>
              <a:rPr lang="en-US" b="1" baseline="-25000" dirty="0" smtClean="0"/>
              <a:t>i</a:t>
            </a:r>
            <a:r>
              <a:rPr lang="en-US" b="1" dirty="0" smtClean="0"/>
              <a:t> = 0.5-0.7 </a:t>
            </a:r>
            <a:r>
              <a:rPr lang="en-US" b="1" dirty="0" smtClean="0">
                <a:sym typeface="Wingdings" panose="05000000000000000000" pitchFamily="2" charset="2"/>
              </a:rPr>
              <a:t></a:t>
            </a:r>
            <a:r>
              <a:rPr lang="en-US" b="1" dirty="0" smtClean="0"/>
              <a:t> </a:t>
            </a:r>
            <a:r>
              <a:rPr lang="en-US" b="1" dirty="0" smtClean="0">
                <a:latin typeface="Symbol" panose="05050102010706020507" pitchFamily="18" charset="2"/>
              </a:rPr>
              <a:t>k </a:t>
            </a:r>
            <a:r>
              <a:rPr lang="en-US" b="1" dirty="0" smtClean="0"/>
              <a:t>= 2.4-2.7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8529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sz="3000" dirty="0" smtClean="0"/>
              <a:t>Recovered ~1MA H-modes with performance comparable to best NSTX plasmas at similar current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976" y="1447800"/>
            <a:ext cx="3485624" cy="498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48200" y="1066800"/>
            <a:ext cx="4495800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20"/>
              </a:lnSpc>
              <a:spcBef>
                <a:spcPts val="60"/>
              </a:spcBef>
              <a:tabLst>
                <a:tab pos="469900" algn="l"/>
              </a:tabLst>
            </a:pPr>
            <a:r>
              <a:rPr lang="en-US" sz="2000" b="1" dirty="0" smtClean="0">
                <a:latin typeface="Arial"/>
                <a:cs typeface="Arial"/>
              </a:rPr>
              <a:t>H</a:t>
            </a:r>
            <a:r>
              <a:rPr lang="en-US" sz="2000" b="1" baseline="-25000" dirty="0" smtClean="0">
                <a:latin typeface="Arial"/>
                <a:cs typeface="Arial"/>
              </a:rPr>
              <a:t>98</a:t>
            </a:r>
            <a:r>
              <a:rPr lang="en-US" sz="2000" b="1" dirty="0" smtClean="0">
                <a:latin typeface="Arial"/>
                <a:cs typeface="Arial"/>
              </a:rPr>
              <a:t> ≥ 1, β</a:t>
            </a:r>
            <a:r>
              <a:rPr lang="en-US" sz="2000" b="1" spc="15" baseline="-21072" dirty="0" smtClean="0">
                <a:latin typeface="Arial"/>
                <a:cs typeface="Arial"/>
              </a:rPr>
              <a:t>N</a:t>
            </a:r>
            <a:r>
              <a:rPr lang="en-US" sz="2000" b="1" baseline="-21072" dirty="0" smtClean="0">
                <a:latin typeface="Arial"/>
                <a:cs typeface="Arial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~ 3.5-4 </a:t>
            </a:r>
            <a:r>
              <a:rPr lang="en-US" b="1" dirty="0" smtClean="0">
                <a:latin typeface="Arial"/>
                <a:cs typeface="Arial"/>
              </a:rPr>
              <a:t>≥</a:t>
            </a:r>
            <a:r>
              <a:rPr lang="en-US" sz="2000" b="1" spc="-5" dirty="0" smtClean="0">
                <a:latin typeface="Arial"/>
                <a:cs typeface="Arial"/>
              </a:rPr>
              <a:t> n=1 </a:t>
            </a:r>
            <a:r>
              <a:rPr lang="en-US" sz="2000" b="1" dirty="0" smtClean="0">
                <a:latin typeface="Arial"/>
                <a:cs typeface="Arial"/>
              </a:rPr>
              <a:t>no-wall</a:t>
            </a:r>
            <a:r>
              <a:rPr lang="en-US" sz="2000" b="1" spc="-5" dirty="0" smtClean="0">
                <a:latin typeface="Arial"/>
                <a:cs typeface="Arial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limit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02" y="1527825"/>
            <a:ext cx="4070498" cy="497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4"/>
          <p:cNvSpPr txBox="1"/>
          <p:nvPr/>
        </p:nvSpPr>
        <p:spPr>
          <a:xfrm>
            <a:off x="990600" y="1143000"/>
            <a:ext cx="3200400" cy="410369"/>
          </a:xfrm>
          <a:prstGeom prst="rect">
            <a:avLst/>
          </a:prstGeom>
          <a:ln w="9524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39"/>
              </a:lnSpc>
              <a:tabLst>
                <a:tab pos="2519363" algn="l"/>
              </a:tabLst>
            </a:pPr>
            <a:r>
              <a:rPr sz="1400" b="1" dirty="0" smtClean="0">
                <a:solidFill>
                  <a:srgbClr val="FF0000"/>
                </a:solidFill>
                <a:latin typeface="Arial"/>
                <a:cs typeface="Arial"/>
              </a:rPr>
              <a:t>202946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 smtClean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sz="1400" b="1" spc="-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no </a:t>
            </a:r>
            <a:r>
              <a:rPr sz="1400" b="1" spc="-5" dirty="0" smtClean="0">
                <a:solidFill>
                  <a:srgbClr val="FF0000"/>
                </a:solidFill>
                <a:latin typeface="Arial"/>
                <a:cs typeface="Arial"/>
              </a:rPr>
              <a:t>EF</a:t>
            </a:r>
            <a:r>
              <a:rPr sz="1400" b="1" dirty="0" smtClean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  </a:t>
            </a:r>
            <a:r>
              <a:rPr lang="en-US" sz="1400" b="1" dirty="0" smtClean="0">
                <a:solidFill>
                  <a:srgbClr val="1087FF"/>
                </a:solidFill>
                <a:latin typeface="Arial"/>
                <a:cs typeface="Arial"/>
              </a:rPr>
              <a:t>204</a:t>
            </a:r>
            <a:r>
              <a:rPr lang="en-US" sz="1400" b="1" spc="-80" dirty="0" smtClean="0">
                <a:solidFill>
                  <a:srgbClr val="1087FF"/>
                </a:solidFill>
                <a:latin typeface="Arial"/>
                <a:cs typeface="Arial"/>
              </a:rPr>
              <a:t>1</a:t>
            </a:r>
            <a:r>
              <a:rPr lang="en-US" sz="1400" b="1" dirty="0" smtClean="0">
                <a:solidFill>
                  <a:srgbClr val="1087FF"/>
                </a:solidFill>
                <a:latin typeface="Arial"/>
                <a:cs typeface="Arial"/>
              </a:rPr>
              <a:t>12 –</a:t>
            </a:r>
            <a:r>
              <a:rPr lang="en-US" sz="1400" b="1" spc="-5" dirty="0" smtClean="0">
                <a:solidFill>
                  <a:srgbClr val="1087FF"/>
                </a:solidFill>
                <a:latin typeface="Arial"/>
                <a:cs typeface="Arial"/>
              </a:rPr>
              <a:t> EF</a:t>
            </a:r>
            <a:r>
              <a:rPr lang="en-US" sz="1400" b="1" dirty="0" smtClean="0">
                <a:solidFill>
                  <a:srgbClr val="1087FF"/>
                </a:solidFill>
                <a:latin typeface="Arial"/>
                <a:cs typeface="Arial"/>
              </a:rPr>
              <a:t>C</a:t>
            </a:r>
            <a:r>
              <a:rPr lang="en-US" sz="1400" b="1" spc="-5" dirty="0" smtClean="0">
                <a:solidFill>
                  <a:srgbClr val="1087FF"/>
                </a:solidFill>
                <a:latin typeface="Arial"/>
                <a:cs typeface="Arial"/>
              </a:rPr>
              <a:t> </a:t>
            </a:r>
            <a:r>
              <a:rPr lang="en-US" sz="1400" b="1" dirty="0">
                <a:solidFill>
                  <a:srgbClr val="1087FF"/>
                </a:solidFill>
                <a:latin typeface="Arial"/>
                <a:cs typeface="Arial"/>
              </a:rPr>
              <a:t>v2</a:t>
            </a:r>
            <a:endParaRPr lang="en-US" sz="1400" dirty="0">
              <a:latin typeface="Arial"/>
              <a:cs typeface="Arial"/>
            </a:endParaRPr>
          </a:p>
          <a:p>
            <a:pPr>
              <a:lnSpc>
                <a:spcPts val="1639"/>
              </a:lnSpc>
              <a:tabLst>
                <a:tab pos="2286000" algn="l"/>
              </a:tabLst>
            </a:pPr>
            <a:r>
              <a:rPr sz="1400" b="1" dirty="0" smtClean="0">
                <a:solidFill>
                  <a:srgbClr val="5EC40C"/>
                </a:solidFill>
                <a:latin typeface="Arial"/>
                <a:cs typeface="Arial"/>
              </a:rPr>
              <a:t>203679 –</a:t>
            </a:r>
            <a:r>
              <a:rPr sz="1400" b="1" spc="-5" dirty="0" smtClean="0">
                <a:solidFill>
                  <a:srgbClr val="5EC40C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5EC40C"/>
                </a:solidFill>
                <a:latin typeface="Arial"/>
                <a:cs typeface="Arial"/>
              </a:rPr>
              <a:t>EF</a:t>
            </a:r>
            <a:r>
              <a:rPr sz="1400" b="1" dirty="0">
                <a:solidFill>
                  <a:srgbClr val="5EC40C"/>
                </a:solidFill>
                <a:latin typeface="Arial"/>
                <a:cs typeface="Arial"/>
              </a:rPr>
              <a:t>C</a:t>
            </a:r>
            <a:r>
              <a:rPr sz="1400" b="1" spc="-5" dirty="0">
                <a:solidFill>
                  <a:srgbClr val="5EC40C"/>
                </a:solidFill>
                <a:latin typeface="Arial"/>
                <a:cs typeface="Arial"/>
              </a:rPr>
              <a:t> </a:t>
            </a:r>
            <a:r>
              <a:rPr sz="1400" b="1" dirty="0" smtClean="0">
                <a:solidFill>
                  <a:srgbClr val="5EC40C"/>
                </a:solidFill>
                <a:latin typeface="Arial"/>
                <a:cs typeface="Arial"/>
              </a:rPr>
              <a:t>v1</a:t>
            </a:r>
            <a:r>
              <a:rPr lang="en-US" sz="1400" b="1" dirty="0" smtClean="0">
                <a:solidFill>
                  <a:srgbClr val="5EC40C"/>
                </a:solidFill>
                <a:latin typeface="Arial"/>
                <a:cs typeface="Arial"/>
              </a:rPr>
              <a:t>   </a:t>
            </a:r>
            <a:r>
              <a:rPr lang="en-US" sz="1400" b="1" dirty="0" smtClean="0">
                <a:latin typeface="Arial"/>
                <a:cs typeface="Arial"/>
              </a:rPr>
              <a:t>204</a:t>
            </a:r>
            <a:r>
              <a:rPr lang="en-US" sz="1400" b="1" spc="-80" dirty="0" smtClean="0">
                <a:latin typeface="Arial"/>
                <a:cs typeface="Arial"/>
              </a:rPr>
              <a:t>1</a:t>
            </a:r>
            <a:r>
              <a:rPr lang="en-US" sz="1400" b="1" dirty="0" smtClean="0">
                <a:latin typeface="Arial"/>
                <a:cs typeface="Arial"/>
              </a:rPr>
              <a:t>18 –</a:t>
            </a:r>
            <a:r>
              <a:rPr lang="en-US" sz="1400" b="1" spc="-5" dirty="0" smtClean="0">
                <a:latin typeface="Arial"/>
                <a:cs typeface="Arial"/>
              </a:rPr>
              <a:t> EF</a:t>
            </a:r>
            <a:r>
              <a:rPr lang="en-US" sz="1400" b="1" dirty="0" smtClean="0">
                <a:latin typeface="Arial"/>
                <a:cs typeface="Arial"/>
              </a:rPr>
              <a:t>C</a:t>
            </a:r>
            <a:r>
              <a:rPr lang="en-US" sz="1400" b="1" spc="-5" dirty="0" smtClean="0">
                <a:latin typeface="Arial"/>
                <a:cs typeface="Arial"/>
              </a:rPr>
              <a:t> </a:t>
            </a:r>
            <a:r>
              <a:rPr lang="en-US" sz="1400" b="1" dirty="0" smtClean="0">
                <a:latin typeface="Arial"/>
                <a:cs typeface="Arial"/>
              </a:rPr>
              <a:t>v2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0242" name="Picture 2" descr="Image result for columbia universit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248400"/>
            <a:ext cx="1676400" cy="25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84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H-mode confinement &gt; ITER scaling, consistent with ST scaling (so far) – need higher I</a:t>
            </a:r>
            <a:r>
              <a:rPr lang="en-US" sz="3200" baseline="-25000" dirty="0" smtClean="0"/>
              <a:t>P</a:t>
            </a:r>
            <a:r>
              <a:rPr lang="en-US" sz="3200" dirty="0" smtClean="0"/>
              <a:t>, B</a:t>
            </a:r>
            <a:r>
              <a:rPr lang="en-US" sz="3200" baseline="-25000" dirty="0" smtClean="0"/>
              <a:t>T</a:t>
            </a:r>
            <a:r>
              <a:rPr lang="en-US" sz="3200" dirty="0" smtClean="0"/>
              <a:t> to test</a:t>
            </a:r>
            <a:endParaRPr lang="en-US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0"/>
            <a:ext cx="5486400" cy="533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72200" y="4876800"/>
            <a:ext cx="609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5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Fast-ion confinement measured to be at / near predicted values at low total NBI power ~1-2MW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99" y="5410200"/>
            <a:ext cx="4533901" cy="685800"/>
          </a:xfrm>
        </p:spPr>
        <p:txBody>
          <a:bodyPr>
            <a:normAutofit fontScale="85000" lnSpcReduction="10000"/>
          </a:bodyPr>
          <a:lstStyle/>
          <a:p>
            <a:r>
              <a:rPr lang="en-US" sz="2400" b="1" dirty="0" smtClean="0">
                <a:latin typeface="Arial Narrow" panose="020B0606020202030204" pitchFamily="34" charset="0"/>
              </a:rPr>
              <a:t>Good agreement between </a:t>
            </a:r>
            <a:r>
              <a:rPr lang="en-US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neutron measurement </a:t>
            </a:r>
            <a:r>
              <a:rPr lang="en-US" sz="2400" b="1" dirty="0" smtClean="0">
                <a:latin typeface="Arial Narrow" panose="020B0606020202030204" pitchFamily="34" charset="0"/>
              </a:rPr>
              <a:t>and </a:t>
            </a:r>
            <a:r>
              <a:rPr lang="en-US" sz="2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TRANSP prediction</a:t>
            </a:r>
            <a:endParaRPr lang="en-US" sz="2400" b="1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4572000" y="5334000"/>
            <a:ext cx="4572000" cy="685800"/>
          </a:xfrm>
        </p:spPr>
        <p:txBody>
          <a:bodyPr>
            <a:noAutofit/>
          </a:bodyPr>
          <a:lstStyle/>
          <a:p>
            <a:r>
              <a:rPr lang="en-US" sz="2200" b="1" spc="-5" dirty="0" smtClean="0">
                <a:latin typeface="Arial Narrow" panose="020B0606020202030204" pitchFamily="34" charset="0"/>
                <a:cs typeface="Arial"/>
              </a:rPr>
              <a:t>Need small </a:t>
            </a:r>
            <a:r>
              <a:rPr lang="en-US" sz="2200" b="1" spc="-5" dirty="0">
                <a:latin typeface="Arial Narrow" panose="020B0606020202030204" pitchFamily="34" charset="0"/>
                <a:cs typeface="Arial"/>
              </a:rPr>
              <a:t>anomalous </a:t>
            </a:r>
            <a:r>
              <a:rPr lang="en-US" sz="2200" b="1" spc="-5" dirty="0" smtClean="0">
                <a:latin typeface="Arial Narrow" panose="020B0606020202030204" pitchFamily="34" charset="0"/>
                <a:cs typeface="Arial"/>
              </a:rPr>
              <a:t>fast </a:t>
            </a:r>
            <a:r>
              <a:rPr lang="en-US" sz="2200" b="1" spc="-5" dirty="0">
                <a:latin typeface="Arial Narrow" panose="020B0606020202030204" pitchFamily="34" charset="0"/>
                <a:cs typeface="Arial"/>
              </a:rPr>
              <a:t>ion diffusivity (</a:t>
            </a:r>
            <a:r>
              <a:rPr lang="en-US" sz="2200" b="1" spc="-5" dirty="0" err="1">
                <a:latin typeface="Arial Narrow" panose="020B0606020202030204" pitchFamily="34" charset="0"/>
                <a:cs typeface="Arial"/>
              </a:rPr>
              <a:t>D</a:t>
            </a:r>
            <a:r>
              <a:rPr lang="en-US" sz="2200" b="1" spc="-7" baseline="-20833" dirty="0" err="1">
                <a:latin typeface="Arial Narrow" panose="020B0606020202030204" pitchFamily="34" charset="0"/>
                <a:cs typeface="Arial"/>
              </a:rPr>
              <a:t>af</a:t>
            </a:r>
            <a:r>
              <a:rPr lang="en-US" sz="2200" b="1" spc="-5" dirty="0">
                <a:latin typeface="Arial Narrow" panose="020B0606020202030204" pitchFamily="34" charset="0"/>
                <a:cs typeface="Arial"/>
              </a:rPr>
              <a:t>=0.3m</a:t>
            </a:r>
            <a:r>
              <a:rPr lang="en-US" sz="2200" b="1" spc="-7" baseline="25462" dirty="0">
                <a:latin typeface="Arial Narrow" panose="020B0606020202030204" pitchFamily="34" charset="0"/>
                <a:cs typeface="Arial"/>
              </a:rPr>
              <a:t>2</a:t>
            </a:r>
            <a:r>
              <a:rPr lang="en-US" sz="2200" b="1" spc="-5" dirty="0">
                <a:latin typeface="Arial Narrow" panose="020B0606020202030204" pitchFamily="34" charset="0"/>
                <a:cs typeface="Arial"/>
              </a:rPr>
              <a:t>/s) </a:t>
            </a:r>
            <a:r>
              <a:rPr lang="en-US" sz="2200" b="1" spc="-5" dirty="0" smtClean="0">
                <a:latin typeface="Arial Narrow" panose="020B0606020202030204" pitchFamily="34" charset="0"/>
                <a:cs typeface="Arial"/>
              </a:rPr>
              <a:t>for agreement</a:t>
            </a:r>
            <a:endParaRPr lang="en-US" sz="2200" b="1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object 2"/>
          <p:cNvSpPr/>
          <p:nvPr/>
        </p:nvSpPr>
        <p:spPr>
          <a:xfrm>
            <a:off x="76200" y="1507931"/>
            <a:ext cx="5410200" cy="38260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 txBox="1"/>
          <p:nvPr/>
        </p:nvSpPr>
        <p:spPr>
          <a:xfrm>
            <a:off x="685800" y="4027383"/>
            <a:ext cx="15240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800" b="1" dirty="0" smtClean="0">
                <a:latin typeface="Arial"/>
                <a:cs typeface="Arial"/>
              </a:rPr>
              <a:t>N</a:t>
            </a:r>
            <a:r>
              <a:rPr sz="1800" b="1" dirty="0" smtClean="0">
                <a:latin typeface="Arial"/>
                <a:cs typeface="Arial"/>
              </a:rPr>
              <a:t>eutron</a:t>
            </a:r>
            <a:r>
              <a:rPr lang="en-US" sz="1800" b="1" dirty="0" smtClean="0">
                <a:latin typeface="Arial"/>
                <a:cs typeface="Arial"/>
              </a:rPr>
              <a:t> rate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7926" y="1051763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85keV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7000" y="1076326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65keV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5638800" y="1660330"/>
            <a:ext cx="3352800" cy="36736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218" name="Picture 2" descr="Image result for uc irvine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130506"/>
            <a:ext cx="1407504" cy="36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10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55776" y="1371600"/>
            <a:ext cx="42672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Counter-propagating TAE predicted for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hollow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fast-ion profiles</a:t>
            </a:r>
          </a:p>
          <a:p>
            <a:pPr marL="114300" indent="0" algn="ctr">
              <a:buNone/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H.V. Wong, H.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Berk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, Phys. Lett. A 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251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(1999) 126.</a:t>
            </a:r>
            <a:endParaRPr lang="en-US" sz="1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New: Most tangential NBI generates counter-propagating Toroidal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Alfvén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Eigenmodes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(TAEs)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76200" y="4800600"/>
            <a:ext cx="5943600" cy="1761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 smtClean="0"/>
              <a:t>TRANSP:  As </a:t>
            </a:r>
            <a:r>
              <a:rPr lang="en-US" dirty="0"/>
              <a:t>current builds </a:t>
            </a:r>
            <a:r>
              <a:rPr lang="en-US" dirty="0" smtClean="0"/>
              <a:t>up </a:t>
            </a:r>
            <a:r>
              <a:rPr lang="en-US" dirty="0"/>
              <a:t>beam </a:t>
            </a:r>
            <a:r>
              <a:rPr lang="en-US" dirty="0" smtClean="0"/>
              <a:t>fast-ion beta profile predicted to become hollow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1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st</a:t>
            </a:r>
            <a:r>
              <a:rPr lang="en-US" sz="2400" b="1" dirty="0" smtClean="0">
                <a:solidFill>
                  <a:srgbClr val="C00000"/>
                </a:solidFill>
              </a:rPr>
              <a:t> evidence of off-axis NBI in NSTX-U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0113"/>
            <a:ext cx="4345214" cy="35814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67513"/>
            <a:ext cx="3124200" cy="320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ft Arrow 3"/>
          <p:cNvSpPr>
            <a:spLocks noChangeArrowheads="1"/>
          </p:cNvSpPr>
          <p:nvPr/>
        </p:nvSpPr>
        <p:spPr bwMode="auto">
          <a:xfrm rot="19962009" flipH="1">
            <a:off x="5140544" y="5558056"/>
            <a:ext cx="710423" cy="381000"/>
          </a:xfrm>
          <a:prstGeom prst="leftArrow">
            <a:avLst>
              <a:gd name="adj1" fmla="val 60450"/>
              <a:gd name="adj2" fmla="val 50000"/>
            </a:avLst>
          </a:prstGeom>
          <a:solidFill>
            <a:srgbClr val="336699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New: Tangential 2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neutral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beam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suppresses Global Alfven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Eigenmode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(GAE) – consistent with simulation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fort20_470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724180"/>
            <a:ext cx="3851152" cy="2895599"/>
          </a:xfrm>
          <a:prstGeom prst="rect">
            <a:avLst/>
          </a:prstGeom>
        </p:spPr>
      </p:pic>
      <p:sp>
        <p:nvSpPr>
          <p:cNvPr id="19" name="Rectangle 28"/>
          <p:cNvSpPr>
            <a:spLocks noChangeArrowheads="1"/>
          </p:cNvSpPr>
          <p:nvPr/>
        </p:nvSpPr>
        <p:spPr bwMode="auto">
          <a:xfrm>
            <a:off x="6475948" y="4487668"/>
            <a:ext cx="686852" cy="43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en-US" sz="105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  <a:sym typeface="Symbol" pitchFamily="18" charset="2"/>
              </a:rPr>
              <a:t></a:t>
            </a:r>
            <a:r>
              <a:rPr kumimoji="0" lang="en-US" sz="2000" b="1" i="0" u="none" strike="noStrike" cap="none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ci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9"/>
          <p:cNvSpPr>
            <a:spLocks noChangeArrowheads="1"/>
          </p:cNvSpPr>
          <p:nvPr/>
        </p:nvSpPr>
        <p:spPr bwMode="auto">
          <a:xfrm>
            <a:off x="4267200" y="1143000"/>
            <a:ext cx="4800600" cy="73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HYM code simulation of  #204707, n=10</a:t>
            </a:r>
          </a:p>
          <a:p>
            <a:pPr algn="ctr" fontAlgn="base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en-US" sz="2000" b="1" dirty="0" err="1">
                <a:solidFill>
                  <a:srgbClr val="000000"/>
                </a:solidFill>
                <a:latin typeface="Symbol" panose="05050102010706020507" pitchFamily="18" charset="2"/>
                <a:cs typeface="Arial" pitchFamily="34" charset="0"/>
              </a:rPr>
              <a:t>d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2000" b="1" baseline="-25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|</a:t>
            </a:r>
            <a:r>
              <a:rPr lang="en-US" sz="2000" b="1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endParaRPr kumimoji="0" lang="en-US" sz="20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4" name="Rectangle 29"/>
          <p:cNvSpPr>
            <a:spLocks noChangeArrowheads="1"/>
          </p:cNvSpPr>
          <p:nvPr/>
        </p:nvSpPr>
        <p:spPr bwMode="auto">
          <a:xfrm>
            <a:off x="6381268" y="2257579"/>
            <a:ext cx="1010132" cy="3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t=0.44s</a:t>
            </a:r>
            <a:endParaRPr kumimoji="0" lang="en-US" b="0" i="0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7015396" y="3705379"/>
            <a:ext cx="1010132" cy="3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t=0.47s</a:t>
            </a:r>
            <a:endParaRPr kumimoji="0" lang="en-US" b="0" i="0" u="none" strike="noStrike" cap="none" normalizeH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6200" y="6019800"/>
            <a:ext cx="8991600" cy="4524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tIns="91440" bIns="4572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2</a:t>
            </a:r>
            <a:r>
              <a:rPr lang="en-US" sz="2400" b="1" kern="0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 </a:t>
            </a:r>
            <a:r>
              <a:rPr lang="en-US" sz="24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already powerful tool </a:t>
            </a:r>
            <a:r>
              <a:rPr lang="en-US" sz="24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4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fast-ion mode physics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" y="1142087"/>
            <a:ext cx="3798498" cy="480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eft Arrow 3"/>
          <p:cNvSpPr>
            <a:spLocks noChangeArrowheads="1"/>
          </p:cNvSpPr>
          <p:nvPr/>
        </p:nvSpPr>
        <p:spPr bwMode="auto">
          <a:xfrm rot="16200000" flipH="1">
            <a:off x="7154374" y="4704406"/>
            <a:ext cx="550253" cy="381000"/>
          </a:xfrm>
          <a:prstGeom prst="leftArrow">
            <a:avLst>
              <a:gd name="adj1" fmla="val 60450"/>
              <a:gd name="adj2" fmla="val 50000"/>
            </a:avLst>
          </a:prstGeom>
          <a:solidFill>
            <a:schemeClr val="tx1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896264" y="5038016"/>
            <a:ext cx="5171536" cy="8771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Ins="0" bIns="91440">
            <a:spAutoFit/>
          </a:bodyPr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6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HYM code: growth </a:t>
            </a:r>
            <a:r>
              <a:rPr lang="en-US" sz="160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 n=10 counter-GAE </a:t>
            </a:r>
            <a:r>
              <a:rPr lang="en-US" sz="16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from 1</a:t>
            </a:r>
            <a:r>
              <a:rPr lang="en-US" sz="1600" kern="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sz="16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NBI</a:t>
            </a:r>
            <a:endParaRPr lang="en-US" sz="1600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600" kern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HYM: suppression </a:t>
            </a:r>
            <a:r>
              <a:rPr lang="en-US" sz="16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of n=10 counter-GAE by 2</a:t>
            </a:r>
            <a:r>
              <a:rPr lang="en-US" sz="1600" kern="0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sz="16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NBI</a:t>
            </a:r>
            <a:endParaRPr lang="en-US" sz="1600" dirty="0">
              <a:solidFill>
                <a:srgbClr val="0000FF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Most unstable </a:t>
            </a:r>
            <a:r>
              <a:rPr lang="en-US" sz="1600" i="1" kern="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-number, mode </a:t>
            </a:r>
            <a:r>
              <a:rPr lang="en-US" sz="1600" b="1" kern="0" dirty="0" smtClean="0">
                <a:latin typeface="Symbol" panose="05050102010706020507" pitchFamily="18" charset="2"/>
                <a:cs typeface="Arial" pitchFamily="34" charset="0"/>
              </a:rPr>
              <a:t>w</a:t>
            </a: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 consistent with HYM</a:t>
            </a:r>
          </a:p>
        </p:txBody>
      </p:sp>
    </p:spTree>
    <p:extLst>
      <p:ext uri="{BB962C8B-B14F-4D97-AF65-F5344CB8AC3E}">
        <p14:creationId xmlns:p14="http://schemas.microsoft.com/office/powerpoint/2010/main" val="108263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1" b="10899"/>
          <a:stretch>
            <a:fillRect/>
          </a:stretch>
        </p:blipFill>
        <p:spPr bwMode="auto">
          <a:xfrm>
            <a:off x="5715000" y="2066925"/>
            <a:ext cx="32766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altLang="en-US" sz="3600" dirty="0" smtClean="0"/>
              <a:t>Magnetic fusion has already achieved </a:t>
            </a:r>
            <a:br>
              <a:rPr lang="en-US" altLang="en-US" sz="3600" dirty="0" smtClean="0"/>
            </a:br>
            <a:r>
              <a:rPr lang="en-US" altLang="en-US" sz="3600" dirty="0" smtClean="0"/>
              <a:t>the necessary very high temperatures!</a:t>
            </a:r>
          </a:p>
        </p:txBody>
      </p:sp>
      <p:sp>
        <p:nvSpPr>
          <p:cNvPr id="34820" name="TextBox 21"/>
          <p:cNvSpPr txBox="1">
            <a:spLocks noChangeArrowheads="1"/>
          </p:cNvSpPr>
          <p:nvPr/>
        </p:nvSpPr>
        <p:spPr bwMode="auto">
          <a:xfrm>
            <a:off x="3962400" y="2359025"/>
            <a:ext cx="15728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i="0" dirty="0">
                <a:solidFill>
                  <a:srgbClr val="FF0000"/>
                </a:solidFill>
              </a:rPr>
              <a:t>~250 million C</a:t>
            </a:r>
          </a:p>
        </p:txBody>
      </p:sp>
      <p:cxnSp>
        <p:nvCxnSpPr>
          <p:cNvPr id="34821" name="Straight Arrow Connector 26"/>
          <p:cNvCxnSpPr>
            <a:cxnSpLocks noChangeShapeType="1"/>
          </p:cNvCxnSpPr>
          <p:nvPr/>
        </p:nvCxnSpPr>
        <p:spPr bwMode="auto">
          <a:xfrm>
            <a:off x="5486400" y="2514600"/>
            <a:ext cx="228600" cy="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22" name="TextBox 11"/>
          <p:cNvSpPr txBox="1">
            <a:spLocks noChangeArrowheads="1"/>
          </p:cNvSpPr>
          <p:nvPr/>
        </p:nvSpPr>
        <p:spPr bwMode="auto">
          <a:xfrm>
            <a:off x="5943600" y="1752600"/>
            <a:ext cx="28924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i="0" dirty="0"/>
              <a:t>TFTR at PPPL (1990’s)</a:t>
            </a:r>
          </a:p>
        </p:txBody>
      </p:sp>
      <p:sp>
        <p:nvSpPr>
          <p:cNvPr id="34823" name="TextBox 15"/>
          <p:cNvSpPr txBox="1">
            <a:spLocks noChangeArrowheads="1"/>
          </p:cNvSpPr>
          <p:nvPr/>
        </p:nvSpPr>
        <p:spPr bwMode="auto">
          <a:xfrm>
            <a:off x="5486400" y="5181600"/>
            <a:ext cx="6174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i="0" dirty="0"/>
              <a:t>core</a:t>
            </a:r>
          </a:p>
        </p:txBody>
      </p:sp>
      <p:sp>
        <p:nvSpPr>
          <p:cNvPr id="34824" name="TextBox 16"/>
          <p:cNvSpPr txBox="1">
            <a:spLocks noChangeArrowheads="1"/>
          </p:cNvSpPr>
          <p:nvPr/>
        </p:nvSpPr>
        <p:spPr bwMode="auto">
          <a:xfrm>
            <a:off x="8001000" y="5181600"/>
            <a:ext cx="11176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i="0" dirty="0"/>
              <a:t>boundary</a:t>
            </a:r>
          </a:p>
        </p:txBody>
      </p:sp>
      <p:pic>
        <p:nvPicPr>
          <p:cNvPr id="34825" name="Picture 7" descr="http://www.pppl.gov/sites/pppl/files/styles/medium/public/timeline_images/tftr_plasma_0.png?itok=1AmNd5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4775"/>
            <a:ext cx="3733800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45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1054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/>
              <a:t>Increase field to 0.8-1T, current to 1.6-2MA, extend flat-top duration (H-mode) to 2-5s</a:t>
            </a:r>
          </a:p>
          <a:p>
            <a:pPr>
              <a:lnSpc>
                <a:spcPct val="90000"/>
              </a:lnSpc>
            </a:pPr>
            <a:endParaRPr lang="en-US" sz="1600" dirty="0" smtClean="0"/>
          </a:p>
          <a:p>
            <a:pPr>
              <a:lnSpc>
                <a:spcPct val="90000"/>
              </a:lnSpc>
            </a:pPr>
            <a:r>
              <a:rPr lang="en-US" sz="3200" dirty="0"/>
              <a:t>Assess global </a:t>
            </a:r>
            <a:r>
              <a:rPr lang="en-US" sz="3200" dirty="0" smtClean="0"/>
              <a:t>stability, energy </a:t>
            </a:r>
            <a:r>
              <a:rPr lang="en-US" sz="3200" dirty="0"/>
              <a:t>confinement, </a:t>
            </a:r>
            <a:r>
              <a:rPr lang="en-US" sz="3200" dirty="0" smtClean="0"/>
              <a:t>pedestal height/structure, edge heat-flux width </a:t>
            </a:r>
            <a:endParaRPr lang="en-US" sz="3200" baseline="-25000" dirty="0" smtClean="0"/>
          </a:p>
          <a:p>
            <a:pPr>
              <a:lnSpc>
                <a:spcPct val="90000"/>
              </a:lnSpc>
            </a:pPr>
            <a:endParaRPr lang="en-US" sz="1600" dirty="0" smtClean="0"/>
          </a:p>
          <a:p>
            <a:pPr>
              <a:lnSpc>
                <a:spcPct val="90000"/>
              </a:lnSpc>
            </a:pPr>
            <a:r>
              <a:rPr lang="en-US" sz="3200" dirty="0" smtClean="0"/>
              <a:t>Characterize 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beam: heating, current drive, torque / rotation profiles, fast-ion instabilities</a:t>
            </a:r>
          </a:p>
          <a:p>
            <a:pPr>
              <a:lnSpc>
                <a:spcPct val="90000"/>
              </a:lnSpc>
            </a:pPr>
            <a:endParaRPr lang="en-US" sz="1600" dirty="0" smtClean="0"/>
          </a:p>
          <a:p>
            <a:pPr>
              <a:lnSpc>
                <a:spcPct val="90000"/>
              </a:lnSpc>
            </a:pPr>
            <a:r>
              <a:rPr lang="en-US" sz="3200" dirty="0" smtClean="0"/>
              <a:t>Push toward full non-inductive current drive</a:t>
            </a:r>
          </a:p>
          <a:p>
            <a:pPr>
              <a:lnSpc>
                <a:spcPct val="90000"/>
              </a:lnSpc>
            </a:pPr>
            <a:endParaRPr lang="en-US" sz="1600" dirty="0" smtClean="0"/>
          </a:p>
          <a:p>
            <a:pPr>
              <a:lnSpc>
                <a:spcPct val="90000"/>
              </a:lnSpc>
            </a:pPr>
            <a:r>
              <a:rPr lang="en-US" sz="3200" dirty="0" smtClean="0"/>
              <a:t>Test advanced </a:t>
            </a:r>
            <a:r>
              <a:rPr lang="en-US" sz="3200" dirty="0" err="1" smtClean="0"/>
              <a:t>divertor</a:t>
            </a:r>
            <a:r>
              <a:rPr lang="en-US" sz="3200" dirty="0" smtClean="0"/>
              <a:t> heat flux mitigation</a:t>
            </a:r>
            <a:endParaRPr lang="en-US" sz="3200" dirty="0"/>
          </a:p>
          <a:p>
            <a:pPr>
              <a:lnSpc>
                <a:spcPct val="90000"/>
              </a:lnSpc>
            </a:pPr>
            <a:endParaRPr lang="en-US" sz="32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Goals for future NSTX-U operation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2430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STs leading advanced </a:t>
            </a:r>
            <a:r>
              <a:rPr lang="en-US" sz="3600" dirty="0" err="1" smtClean="0"/>
              <a:t>divertor</a:t>
            </a:r>
            <a:r>
              <a:rPr lang="en-US" sz="3600" dirty="0" smtClean="0"/>
              <a:t> development</a:t>
            </a:r>
            <a:br>
              <a:rPr lang="en-US" sz="3600" dirty="0" smtClean="0"/>
            </a:b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NSTX-U / MAST-U </a:t>
            </a:r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will collaborate on 1</a:t>
            </a:r>
            <a:r>
              <a:rPr lang="en-US" sz="2400" b="1" baseline="30000" dirty="0">
                <a:solidFill>
                  <a:srgbClr val="C00000"/>
                </a:solidFill>
                <a:latin typeface="Arial Narrow" panose="020B0606020202030204" pitchFamily="34" charset="0"/>
              </a:rPr>
              <a:t>st</a:t>
            </a:r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 plasma, scenarios, </a:t>
            </a:r>
            <a:r>
              <a:rPr lang="en-US" sz="2400" b="1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divertors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219200"/>
            <a:ext cx="4495800" cy="1219200"/>
          </a:xfrm>
          <a:noFill/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400" dirty="0" smtClean="0">
                <a:latin typeface="Arial Narrow" panose="020B0606020202030204" pitchFamily="34" charset="0"/>
              </a:rPr>
              <a:t>MAST-U will test range of </a:t>
            </a:r>
            <a:r>
              <a:rPr lang="en-US" sz="3400" dirty="0" err="1" smtClean="0">
                <a:latin typeface="Arial Narrow" panose="020B0606020202030204" pitchFamily="34" charset="0"/>
              </a:rPr>
              <a:t>divertors</a:t>
            </a:r>
            <a:r>
              <a:rPr lang="en-US" sz="3400" dirty="0" smtClean="0">
                <a:latin typeface="Arial Narrow" panose="020B0606020202030204" pitchFamily="34" charset="0"/>
              </a:rPr>
              <a:t>:</a:t>
            </a:r>
          </a:p>
          <a:p>
            <a:pPr marL="288925" lvl="1" indent="-174625"/>
            <a:r>
              <a:rPr lang="en-US" sz="29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Conventional, </a:t>
            </a:r>
            <a:r>
              <a:rPr lang="en-US" sz="2900" dirty="0" smtClean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snowflake (not shown)</a:t>
            </a:r>
          </a:p>
          <a:p>
            <a:pPr marL="288925" lvl="1" indent="-174625"/>
            <a:r>
              <a:rPr lang="en-US" sz="29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Long-leg “Super-X” </a:t>
            </a:r>
            <a:r>
              <a:rPr lang="en-US" sz="29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with variable flaring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490006"/>
            <a:ext cx="4295239" cy="3662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75525" y="6172200"/>
            <a:ext cx="3392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000" i="1" dirty="0" smtClean="0">
                <a:latin typeface="Arial Narrow" panose="020B0606020202030204" pitchFamily="34" charset="0"/>
              </a:rPr>
              <a:t>E. </a:t>
            </a:r>
            <a:r>
              <a:rPr lang="en-US" sz="1000" i="1" dirty="0" err="1" smtClean="0">
                <a:latin typeface="Arial Narrow" panose="020B0606020202030204" pitchFamily="34" charset="0"/>
              </a:rPr>
              <a:t>Havlickova</a:t>
            </a:r>
            <a:r>
              <a:rPr lang="en-US" sz="1000" i="1" dirty="0" smtClean="0">
                <a:latin typeface="Arial Narrow" panose="020B0606020202030204" pitchFamily="34" charset="0"/>
              </a:rPr>
              <a:t>, et al., </a:t>
            </a:r>
            <a:r>
              <a:rPr lang="fr-FR" sz="1000" i="1" dirty="0" smtClean="0">
                <a:latin typeface="Arial Narrow" panose="020B0606020202030204" pitchFamily="34" charset="0"/>
              </a:rPr>
              <a:t>Plasma </a:t>
            </a:r>
            <a:r>
              <a:rPr lang="fr-FR" sz="1000" i="1" dirty="0">
                <a:latin typeface="Arial Narrow" panose="020B0606020202030204" pitchFamily="34" charset="0"/>
              </a:rPr>
              <a:t>Phys. Control. Fusion </a:t>
            </a:r>
            <a:r>
              <a:rPr lang="fr-FR" sz="1000" b="1" i="1" dirty="0">
                <a:latin typeface="Arial Narrow" panose="020B0606020202030204" pitchFamily="34" charset="0"/>
              </a:rPr>
              <a:t>56</a:t>
            </a:r>
            <a:r>
              <a:rPr lang="fr-FR" sz="1000" i="1" dirty="0">
                <a:latin typeface="Arial Narrow" panose="020B0606020202030204" pitchFamily="34" charset="0"/>
              </a:rPr>
              <a:t> (2014) 075008</a:t>
            </a:r>
            <a:endParaRPr lang="en-US" sz="1000" i="1" dirty="0">
              <a:latin typeface="Arial Narrow" panose="020B0606020202030204" pitchFamily="34" charset="0"/>
            </a:endParaRPr>
          </a:p>
        </p:txBody>
      </p:sp>
      <p:sp>
        <p:nvSpPr>
          <p:cNvPr id="18" name="object 24"/>
          <p:cNvSpPr txBox="1"/>
          <p:nvPr/>
        </p:nvSpPr>
        <p:spPr>
          <a:xfrm>
            <a:off x="152400" y="1187034"/>
            <a:ext cx="4114800" cy="8703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034" marR="5080" indent="-13970">
              <a:lnSpc>
                <a:spcPct val="101000"/>
              </a:lnSpc>
            </a:pPr>
            <a:r>
              <a:rPr sz="2800" spc="-5" dirty="0" smtClean="0">
                <a:latin typeface="Arial Narrow" panose="020B0606020202030204" pitchFamily="34" charset="0"/>
                <a:cs typeface="Arial"/>
              </a:rPr>
              <a:t>NSTX-U</a:t>
            </a:r>
            <a:r>
              <a:rPr lang="en-US" sz="2800" spc="-5" dirty="0" smtClean="0">
                <a:latin typeface="Arial Narrow" panose="020B0606020202030204" pitchFamily="34" charset="0"/>
                <a:cs typeface="Arial"/>
              </a:rPr>
              <a:t>:  Flared </a:t>
            </a:r>
            <a:r>
              <a:rPr lang="en-US" sz="2800" spc="-5" dirty="0" err="1" smtClean="0">
                <a:latin typeface="Arial Narrow" panose="020B0606020202030204" pitchFamily="34" charset="0"/>
                <a:cs typeface="Arial"/>
              </a:rPr>
              <a:t>divertor</a:t>
            </a:r>
            <a:r>
              <a:rPr lang="en-US" sz="2800" spc="-5" dirty="0" smtClean="0">
                <a:latin typeface="Arial Narrow" panose="020B0606020202030204" pitchFamily="34" charset="0"/>
                <a:cs typeface="Arial"/>
              </a:rPr>
              <a:t> using “snowflake/X” + radiation</a:t>
            </a:r>
            <a:endParaRPr sz="2800" dirty="0">
              <a:latin typeface="Arial Narrow" panose="020B0606020202030204" pitchFamily="34" charset="0"/>
              <a:cs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17851"/>
            <a:ext cx="3733800" cy="354954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2400" y="5987534"/>
            <a:ext cx="4120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New PF coils in NSTX-U central magnet</a:t>
            </a:r>
            <a:endParaRPr lang="en-US" sz="2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Right Brace 21"/>
          <p:cNvSpPr/>
          <p:nvPr/>
        </p:nvSpPr>
        <p:spPr>
          <a:xfrm rot="5400000">
            <a:off x="647699" y="5138468"/>
            <a:ext cx="381000" cy="1219201"/>
          </a:xfrm>
          <a:prstGeom prst="rightBrace">
            <a:avLst>
              <a:gd name="adj1" fmla="val 41822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3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 smtClean="0"/>
              <a:t>STs investigating lithium (solid and liquid) walls</a:t>
            </a:r>
            <a:br>
              <a:rPr lang="en-US" altLang="en-US" sz="3200" dirty="0" smtClean="0"/>
            </a:br>
            <a:r>
              <a:rPr lang="en-US" altLang="en-US" sz="3200" dirty="0" smtClean="0"/>
              <a:t>to significantly increase energy confinement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28600" y="1219200"/>
            <a:ext cx="4319894" cy="5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800" b="1" i="0" kern="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NSTX</a:t>
            </a:r>
            <a:r>
              <a:rPr lang="en-US" b="1" i="0" kern="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(wider </a:t>
            </a:r>
            <a:r>
              <a:rPr lang="en-US" b="1" i="0" kern="0" dirty="0" smtClean="0">
                <a:solidFill>
                  <a:srgbClr val="0000FF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 higher</a:t>
            </a:r>
            <a:r>
              <a:rPr lang="en-US" b="1" i="0" kern="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pedestals)</a:t>
            </a:r>
            <a:endParaRPr lang="en-US" b="1" i="0" kern="0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991057" y="6172201"/>
            <a:ext cx="2838720" cy="26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100" i="1" kern="0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D.P. Boyle, et al., J. </a:t>
            </a:r>
            <a:r>
              <a:rPr lang="en-US" sz="1100" i="1" kern="0" dirty="0" err="1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Nucl</a:t>
            </a:r>
            <a:r>
              <a:rPr lang="en-US" sz="1100" i="1" kern="0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. Mater. 438 (2013) S979   </a:t>
            </a:r>
            <a:endParaRPr lang="en-US" sz="1100" i="1" kern="0" dirty="0">
              <a:solidFill>
                <a:sysClr val="windowText" lastClr="0000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2425" y="2413000"/>
            <a:ext cx="4392257" cy="3683000"/>
            <a:chOff x="457200" y="2413000"/>
            <a:chExt cx="3520282" cy="3770312"/>
          </a:xfrm>
        </p:grpSpPr>
        <p:pic>
          <p:nvPicPr>
            <p:cNvPr id="67591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413000"/>
              <a:ext cx="3520282" cy="3770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7595" name="Straight Connector 2"/>
            <p:cNvCxnSpPr>
              <a:cxnSpLocks noChangeShapeType="1"/>
            </p:cNvCxnSpPr>
            <p:nvPr/>
          </p:nvCxnSpPr>
          <p:spPr bwMode="auto">
            <a:xfrm flipV="1">
              <a:off x="1119379" y="4159515"/>
              <a:ext cx="2614421" cy="18787"/>
            </a:xfrm>
            <a:prstGeom prst="line">
              <a:avLst/>
            </a:prstGeom>
            <a:noFill/>
            <a:ln w="38100">
              <a:solidFill>
                <a:srgbClr val="02CC3A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TextBox 5"/>
            <p:cNvSpPr txBox="1">
              <a:spLocks noChangeArrowheads="1"/>
            </p:cNvSpPr>
            <p:nvPr/>
          </p:nvSpPr>
          <p:spPr bwMode="auto">
            <a:xfrm>
              <a:off x="2780464" y="3727208"/>
              <a:ext cx="777258" cy="3998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91183" tIns="45591" rIns="91183" bIns="4559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2000" b="1" i="0" kern="0" dirty="0" smtClean="0">
                  <a:solidFill>
                    <a:srgbClr val="02CC3A"/>
                  </a:solidFill>
                  <a:latin typeface="+mn-lt"/>
                </a:rPr>
                <a:t>H</a:t>
              </a:r>
              <a:r>
                <a:rPr lang="en-US" sz="2000" b="1" i="0" kern="0" baseline="-25000" dirty="0" smtClean="0">
                  <a:solidFill>
                    <a:srgbClr val="02CC3A"/>
                  </a:solidFill>
                  <a:latin typeface="+mn-lt"/>
                </a:rPr>
                <a:t>98</a:t>
              </a:r>
              <a:r>
                <a:rPr lang="en-US" sz="2000" b="1" i="0" kern="0" dirty="0" smtClean="0">
                  <a:solidFill>
                    <a:srgbClr val="02CC3A"/>
                  </a:solidFill>
                  <a:latin typeface="+mn-lt"/>
                </a:rPr>
                <a:t>~1</a:t>
              </a:r>
              <a:endParaRPr lang="en-US" sz="2000" b="1" i="0" kern="0" dirty="0">
                <a:solidFill>
                  <a:srgbClr val="02CC3A"/>
                </a:solidFill>
                <a:latin typeface="+mn-lt"/>
              </a:endParaRPr>
            </a:p>
          </p:txBody>
        </p:sp>
      </p:grpSp>
      <p:sp>
        <p:nvSpPr>
          <p:cNvPr id="111619" name="TextBox 1"/>
          <p:cNvSpPr txBox="1">
            <a:spLocks noChangeArrowheads="1"/>
          </p:cNvSpPr>
          <p:nvPr/>
        </p:nvSpPr>
        <p:spPr bwMode="auto">
          <a:xfrm>
            <a:off x="5029200" y="1829280"/>
            <a:ext cx="3788441" cy="46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83" tIns="45591" rIns="91183" bIns="45591">
            <a:spAutoFit/>
          </a:bodyPr>
          <a:lstStyle>
            <a:lvl1pPr marL="2857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i="0" dirty="0" smtClean="0">
                <a:solidFill>
                  <a:srgbClr val="C00000"/>
                </a:solidFill>
                <a:latin typeface="Arial Narrow" panose="020B0606020202030204" pitchFamily="34" charset="0"/>
                <a:ea typeface="ヒラギノ角ゴ Pro W3" charset="0"/>
                <a:cs typeface="ヒラギノ角ゴ Pro W3" charset="0"/>
              </a:rPr>
              <a:t>H = 2-4 × ITER98P(y,2)</a:t>
            </a:r>
          </a:p>
        </p:txBody>
      </p:sp>
      <p:sp>
        <p:nvSpPr>
          <p:cNvPr id="23" name="TextBox 5"/>
          <p:cNvSpPr txBox="1">
            <a:spLocks noChangeArrowheads="1"/>
          </p:cNvSpPr>
          <p:nvPr/>
        </p:nvSpPr>
        <p:spPr bwMode="auto">
          <a:xfrm>
            <a:off x="5574458" y="6172202"/>
            <a:ext cx="2986196" cy="26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100" i="1" kern="0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J.C. Schmitt, et al., Phys. Plasmas 22 (2015) 056112   </a:t>
            </a:r>
            <a:endParaRPr lang="en-US" sz="1100" i="1" kern="0" dirty="0">
              <a:solidFill>
                <a:sysClr val="windowText" lastClr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759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20"/>
          <a:stretch>
            <a:fillRect/>
          </a:stretch>
        </p:blipFill>
        <p:spPr bwMode="auto">
          <a:xfrm>
            <a:off x="4505768" y="2311402"/>
            <a:ext cx="4562032" cy="370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953001" y="1219200"/>
            <a:ext cx="4098680" cy="5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800" b="1" i="0" kern="0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LTX</a:t>
            </a:r>
            <a:r>
              <a:rPr lang="en-US" b="1" i="0" kern="0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(flatter </a:t>
            </a:r>
            <a:r>
              <a:rPr lang="en-US" b="1" i="0" kern="0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higher </a:t>
            </a:r>
            <a:r>
              <a:rPr lang="en-US" b="1" i="0" kern="0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 profiles)</a:t>
            </a:r>
            <a:endParaRPr lang="en-US" b="1" i="0" kern="0" dirty="0">
              <a:solidFill>
                <a:srgbClr val="0000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0" y="1828800"/>
            <a:ext cx="4572000" cy="46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83" tIns="45591" rIns="91183" bIns="45591">
            <a:spAutoFit/>
          </a:bodyPr>
          <a:lstStyle>
            <a:lvl1pPr marL="2857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i="0" dirty="0" smtClean="0">
                <a:solidFill>
                  <a:srgbClr val="C00000"/>
                </a:solidFill>
                <a:latin typeface="Arial Narrow" panose="020B0606020202030204" pitchFamily="34" charset="0"/>
                <a:ea typeface="ヒラギノ角ゴ Pro W3" charset="0"/>
                <a:cs typeface="ヒラギノ角ゴ Pro W3" charset="0"/>
              </a:rPr>
              <a:t>H = 0.8 </a:t>
            </a:r>
            <a:r>
              <a:rPr lang="en-US" sz="2400" b="1" i="0" dirty="0" smtClean="0">
                <a:solidFill>
                  <a:srgbClr val="C00000"/>
                </a:solidFill>
                <a:latin typeface="Arial Narrow" panose="020B0606020202030204" pitchFamily="34" charset="0"/>
                <a:ea typeface="ヒラギノ角ゴ Pro W3" charset="0"/>
                <a:cs typeface="ヒラギノ角ゴ Pro W3" charset="0"/>
                <a:sym typeface="Wingdings" panose="05000000000000000000" pitchFamily="2" charset="2"/>
              </a:rPr>
              <a:t> 1.4</a:t>
            </a:r>
            <a:r>
              <a:rPr lang="en-US" sz="2400" b="1" i="0" dirty="0">
                <a:solidFill>
                  <a:srgbClr val="C00000"/>
                </a:solidFill>
                <a:latin typeface="Arial Narrow" panose="020B0606020202030204" pitchFamily="34" charset="0"/>
                <a:ea typeface="ヒラギノ角ゴ Pro W3" charset="0"/>
                <a:cs typeface="ヒラギノ角ゴ Pro W3" charset="0"/>
                <a:sym typeface="Wingdings" panose="05000000000000000000" pitchFamily="2" charset="2"/>
              </a:rPr>
              <a:t> </a:t>
            </a:r>
            <a:r>
              <a:rPr lang="en-US" sz="2400" b="1" i="0" dirty="0" smtClean="0">
                <a:solidFill>
                  <a:srgbClr val="C00000"/>
                </a:solidFill>
                <a:latin typeface="Arial Narrow" panose="020B0606020202030204" pitchFamily="34" charset="0"/>
                <a:ea typeface="ヒラギノ角ゴ Pro W3" charset="0"/>
                <a:cs typeface="ヒラギノ角ゴ Pro W3" charset="0"/>
              </a:rPr>
              <a:t>× ITER98P(y,2)</a:t>
            </a:r>
          </a:p>
        </p:txBody>
      </p:sp>
    </p:spTree>
    <p:extLst>
      <p:ext uri="{BB962C8B-B14F-4D97-AF65-F5344CB8AC3E}">
        <p14:creationId xmlns:p14="http://schemas.microsoft.com/office/powerpoint/2010/main" val="28003232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066800"/>
            <a:ext cx="7606183" cy="762000"/>
          </a:xfr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000" b="1" spc="-5" dirty="0" smtClean="0">
                <a:solidFill>
                  <a:srgbClr val="C00000"/>
                </a:solidFill>
                <a:latin typeface="Arial"/>
                <a:cs typeface="Arial"/>
              </a:rPr>
              <a:t>5 year</a:t>
            </a:r>
            <a:r>
              <a:rPr lang="en-US" sz="2000" b="1" dirty="0" smtClean="0">
                <a:solidFill>
                  <a:srgbClr val="C00000"/>
                </a:solidFill>
                <a:latin typeface="Arial"/>
                <a:cs typeface="Arial"/>
              </a:rPr>
              <a:t>: Integrate high confinement + </a:t>
            </a:r>
            <a:r>
              <a:rPr lang="en-US" sz="2000" b="1" dirty="0" smtClean="0">
                <a:solidFill>
                  <a:srgbClr val="C00000"/>
                </a:solidFill>
                <a:latin typeface="Symbol"/>
                <a:cs typeface="Symbol"/>
              </a:rPr>
              <a:t></a:t>
            </a:r>
            <a:r>
              <a:rPr lang="en-US" sz="2000" b="1" baseline="-25000" dirty="0" smtClean="0">
                <a:solidFill>
                  <a:srgbClr val="C00000"/>
                </a:solidFill>
                <a:latin typeface="+mn-lt"/>
                <a:cs typeface="Symbol"/>
              </a:rPr>
              <a:t>T</a:t>
            </a:r>
            <a:r>
              <a:rPr lang="en-US" sz="20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Arial"/>
                <a:cs typeface="Arial"/>
              </a:rPr>
              <a:t> + full non-inductive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Arial"/>
                <a:cs typeface="Arial"/>
              </a:rPr>
              <a:t>10 year: A</a:t>
            </a:r>
            <a:r>
              <a:rPr lang="en-US" sz="2000" b="1" spc="-5" dirty="0" smtClean="0">
                <a:solidFill>
                  <a:srgbClr val="C00000"/>
                </a:solidFill>
                <a:latin typeface="Arial"/>
                <a:cs typeface="Arial"/>
              </a:rPr>
              <a:t>ssess compatibility with high-Z &amp; liquid Li PFCs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spc="-5" dirty="0" smtClean="0"/>
              <a:t>NSTX-U long-term goals</a:t>
            </a:r>
            <a:endParaRPr lang="en-US" dirty="0"/>
          </a:p>
        </p:txBody>
      </p:sp>
      <p:sp>
        <p:nvSpPr>
          <p:cNvPr id="4" name="object 6"/>
          <p:cNvSpPr/>
          <p:nvPr/>
        </p:nvSpPr>
        <p:spPr>
          <a:xfrm>
            <a:off x="152400" y="3117396"/>
            <a:ext cx="0" cy="1913382"/>
          </a:xfrm>
          <a:custGeom>
            <a:avLst/>
            <a:gdLst/>
            <a:ahLst/>
            <a:cxnLst/>
            <a:rect l="l" t="t" r="r" b="b"/>
            <a:pathLst>
              <a:path h="2125979">
                <a:moveTo>
                  <a:pt x="0" y="0"/>
                </a:moveTo>
                <a:lnTo>
                  <a:pt x="0" y="2125662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" name="object 7"/>
          <p:cNvSpPr/>
          <p:nvPr/>
        </p:nvSpPr>
        <p:spPr>
          <a:xfrm>
            <a:off x="152400" y="2870222"/>
            <a:ext cx="111442" cy="247460"/>
          </a:xfrm>
          <a:custGeom>
            <a:avLst/>
            <a:gdLst/>
            <a:ahLst/>
            <a:cxnLst/>
            <a:rect l="l" t="t" r="r" b="b"/>
            <a:pathLst>
              <a:path w="123825" h="274955">
                <a:moveTo>
                  <a:pt x="0" y="274637"/>
                </a:moveTo>
                <a:lnTo>
                  <a:pt x="123825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6" name="object 8"/>
          <p:cNvSpPr/>
          <p:nvPr/>
        </p:nvSpPr>
        <p:spPr>
          <a:xfrm>
            <a:off x="152400" y="5030492"/>
            <a:ext cx="111442" cy="247460"/>
          </a:xfrm>
          <a:custGeom>
            <a:avLst/>
            <a:gdLst/>
            <a:ahLst/>
            <a:cxnLst/>
            <a:rect l="l" t="t" r="r" b="b"/>
            <a:pathLst>
              <a:path w="123825" h="274954">
                <a:moveTo>
                  <a:pt x="0" y="0"/>
                </a:moveTo>
                <a:lnTo>
                  <a:pt x="123825" y="274637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7" name="object 9"/>
          <p:cNvSpPr/>
          <p:nvPr/>
        </p:nvSpPr>
        <p:spPr>
          <a:xfrm>
            <a:off x="259556" y="2561612"/>
            <a:ext cx="0" cy="308610"/>
          </a:xfrm>
          <a:custGeom>
            <a:avLst/>
            <a:gdLst/>
            <a:ahLst/>
            <a:cxnLst/>
            <a:rect l="l" t="t" r="r" b="b"/>
            <a:pathLst>
              <a:path h="342900">
                <a:moveTo>
                  <a:pt x="0" y="34290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8" name="object 10"/>
          <p:cNvSpPr/>
          <p:nvPr/>
        </p:nvSpPr>
        <p:spPr>
          <a:xfrm>
            <a:off x="276701" y="2527322"/>
            <a:ext cx="122872" cy="68580"/>
          </a:xfrm>
          <a:custGeom>
            <a:avLst/>
            <a:gdLst/>
            <a:ahLst/>
            <a:cxnLst/>
            <a:rect l="l" t="t" r="r" b="b"/>
            <a:pathLst>
              <a:path w="136525" h="76200">
                <a:moveTo>
                  <a:pt x="0" y="76200"/>
                </a:moveTo>
                <a:lnTo>
                  <a:pt x="136525" y="76200"/>
                </a:lnTo>
                <a:lnTo>
                  <a:pt x="136525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9" name="object 11"/>
          <p:cNvSpPr/>
          <p:nvPr/>
        </p:nvSpPr>
        <p:spPr>
          <a:xfrm>
            <a:off x="276701" y="5571989"/>
            <a:ext cx="122872" cy="68580"/>
          </a:xfrm>
          <a:custGeom>
            <a:avLst/>
            <a:gdLst/>
            <a:ahLst/>
            <a:cxnLst/>
            <a:rect l="l" t="t" r="r" b="b"/>
            <a:pathLst>
              <a:path w="136525" h="76200">
                <a:moveTo>
                  <a:pt x="0" y="76200"/>
                </a:moveTo>
                <a:lnTo>
                  <a:pt x="136525" y="76200"/>
                </a:lnTo>
                <a:lnTo>
                  <a:pt x="136525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0" name="object 12"/>
          <p:cNvSpPr/>
          <p:nvPr/>
        </p:nvSpPr>
        <p:spPr>
          <a:xfrm>
            <a:off x="259556" y="5277666"/>
            <a:ext cx="0" cy="333185"/>
          </a:xfrm>
          <a:custGeom>
            <a:avLst/>
            <a:gdLst/>
            <a:ahLst/>
            <a:cxnLst/>
            <a:rect l="l" t="t" r="r" b="b"/>
            <a:pathLst>
              <a:path h="370204">
                <a:moveTo>
                  <a:pt x="0" y="369887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" name="object 13"/>
          <p:cNvSpPr/>
          <p:nvPr/>
        </p:nvSpPr>
        <p:spPr>
          <a:xfrm>
            <a:off x="443865" y="2561612"/>
            <a:ext cx="356044" cy="148590"/>
          </a:xfrm>
          <a:custGeom>
            <a:avLst/>
            <a:gdLst/>
            <a:ahLst/>
            <a:cxnLst/>
            <a:rect l="l" t="t" r="r" b="b"/>
            <a:pathLst>
              <a:path w="395605" h="165100">
                <a:moveTo>
                  <a:pt x="395287" y="16510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" name="object 14"/>
          <p:cNvSpPr/>
          <p:nvPr/>
        </p:nvSpPr>
        <p:spPr>
          <a:xfrm>
            <a:off x="831056" y="2747350"/>
            <a:ext cx="247459" cy="370332"/>
          </a:xfrm>
          <a:custGeom>
            <a:avLst/>
            <a:gdLst/>
            <a:ahLst/>
            <a:cxnLst/>
            <a:rect l="l" t="t" r="r" b="b"/>
            <a:pathLst>
              <a:path w="274955" h="411480">
                <a:moveTo>
                  <a:pt x="274637" y="411162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3" name="object 15"/>
          <p:cNvSpPr/>
          <p:nvPr/>
        </p:nvSpPr>
        <p:spPr>
          <a:xfrm>
            <a:off x="1078230" y="3138827"/>
            <a:ext cx="141732" cy="433197"/>
          </a:xfrm>
          <a:custGeom>
            <a:avLst/>
            <a:gdLst/>
            <a:ahLst/>
            <a:cxnLst/>
            <a:rect l="l" t="t" r="r" b="b"/>
            <a:pathLst>
              <a:path w="157480" h="481330">
                <a:moveTo>
                  <a:pt x="157162" y="481012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4" name="object 16"/>
          <p:cNvSpPr/>
          <p:nvPr/>
        </p:nvSpPr>
        <p:spPr>
          <a:xfrm>
            <a:off x="1221105" y="3611744"/>
            <a:ext cx="74295" cy="431483"/>
          </a:xfrm>
          <a:custGeom>
            <a:avLst/>
            <a:gdLst/>
            <a:ahLst/>
            <a:cxnLst/>
            <a:rect l="l" t="t" r="r" b="b"/>
            <a:pathLst>
              <a:path w="82550" h="479425">
                <a:moveTo>
                  <a:pt x="82550" y="479425"/>
                </a:moveTo>
                <a:lnTo>
                  <a:pt x="0" y="0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5" name="object 17"/>
          <p:cNvSpPr/>
          <p:nvPr/>
        </p:nvSpPr>
        <p:spPr>
          <a:xfrm>
            <a:off x="443865" y="5437686"/>
            <a:ext cx="356044" cy="148590"/>
          </a:xfrm>
          <a:custGeom>
            <a:avLst/>
            <a:gdLst/>
            <a:ahLst/>
            <a:cxnLst/>
            <a:rect l="l" t="t" r="r" b="b"/>
            <a:pathLst>
              <a:path w="395605" h="165100">
                <a:moveTo>
                  <a:pt x="395287" y="0"/>
                </a:moveTo>
                <a:lnTo>
                  <a:pt x="0" y="16510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6" name="object 18"/>
          <p:cNvSpPr/>
          <p:nvPr/>
        </p:nvSpPr>
        <p:spPr>
          <a:xfrm>
            <a:off x="831056" y="5030492"/>
            <a:ext cx="247459" cy="370332"/>
          </a:xfrm>
          <a:custGeom>
            <a:avLst/>
            <a:gdLst/>
            <a:ahLst/>
            <a:cxnLst/>
            <a:rect l="l" t="t" r="r" b="b"/>
            <a:pathLst>
              <a:path w="274955" h="411479">
                <a:moveTo>
                  <a:pt x="274637" y="0"/>
                </a:moveTo>
                <a:lnTo>
                  <a:pt x="0" y="411162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7" name="object 19"/>
          <p:cNvSpPr/>
          <p:nvPr/>
        </p:nvSpPr>
        <p:spPr>
          <a:xfrm>
            <a:off x="1078230" y="4576150"/>
            <a:ext cx="141732" cy="433197"/>
          </a:xfrm>
          <a:custGeom>
            <a:avLst/>
            <a:gdLst/>
            <a:ahLst/>
            <a:cxnLst/>
            <a:rect l="l" t="t" r="r" b="b"/>
            <a:pathLst>
              <a:path w="157480" h="481329">
                <a:moveTo>
                  <a:pt x="157162" y="0"/>
                </a:moveTo>
                <a:lnTo>
                  <a:pt x="0" y="481012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8" name="object 20"/>
          <p:cNvSpPr/>
          <p:nvPr/>
        </p:nvSpPr>
        <p:spPr>
          <a:xfrm>
            <a:off x="1221105" y="4104662"/>
            <a:ext cx="74295" cy="433197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0"/>
                </a:moveTo>
                <a:lnTo>
                  <a:pt x="0" y="481012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9" name="object 61"/>
          <p:cNvSpPr txBox="1"/>
          <p:nvPr/>
        </p:nvSpPr>
        <p:spPr>
          <a:xfrm>
            <a:off x="283998" y="3598427"/>
            <a:ext cx="734377" cy="974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4305" marR="145415" algn="ctr">
              <a:lnSpc>
                <a:spcPts val="2300"/>
              </a:lnSpc>
            </a:pPr>
            <a:r>
              <a:rPr sz="2000" b="1" dirty="0">
                <a:latin typeface="Arial Narrow"/>
                <a:cs typeface="Arial Narrow"/>
              </a:rPr>
              <a:t>B+C  </a:t>
            </a:r>
            <a:r>
              <a:rPr sz="2000" b="1" dirty="0">
                <a:solidFill>
                  <a:srgbClr val="00AFEF"/>
                </a:solidFill>
                <a:latin typeface="Arial Narrow"/>
                <a:cs typeface="Arial Narrow"/>
              </a:rPr>
              <a:t>BN</a:t>
            </a:r>
            <a:endParaRPr sz="2000">
              <a:latin typeface="Arial Narrow"/>
              <a:cs typeface="Arial Narrow"/>
            </a:endParaRPr>
          </a:p>
          <a:p>
            <a:pPr marL="12700" marR="5080" algn="ctr">
              <a:lnSpc>
                <a:spcPct val="80000"/>
              </a:lnSpc>
              <a:spcBef>
                <a:spcPts val="20"/>
              </a:spcBef>
            </a:pPr>
            <a:r>
              <a:rPr sz="2000" b="1" spc="-5" dirty="0">
                <a:solidFill>
                  <a:srgbClr val="FF0000"/>
                </a:solidFill>
                <a:latin typeface="Arial Narrow"/>
                <a:cs typeface="Arial Narrow"/>
              </a:rPr>
              <a:t>Li  </a:t>
            </a:r>
            <a:r>
              <a:rPr sz="2000" b="1" dirty="0">
                <a:solidFill>
                  <a:srgbClr val="BEBEBE"/>
                </a:solidFill>
                <a:latin typeface="Arial Narrow"/>
                <a:cs typeface="Arial Narrow"/>
              </a:rPr>
              <a:t>H</a:t>
            </a:r>
            <a:r>
              <a:rPr sz="2000" b="1" spc="-5" dirty="0">
                <a:solidFill>
                  <a:srgbClr val="BEBEBE"/>
                </a:solidFill>
                <a:latin typeface="Arial Narrow"/>
                <a:cs typeface="Arial Narrow"/>
              </a:rPr>
              <a:t>igh-</a:t>
            </a:r>
            <a:r>
              <a:rPr sz="2000" b="1" dirty="0">
                <a:solidFill>
                  <a:srgbClr val="BEBEBE"/>
                </a:solidFill>
                <a:latin typeface="Arial Narrow"/>
                <a:cs typeface="Arial Narrow"/>
              </a:rPr>
              <a:t>Z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95" name="object 197"/>
          <p:cNvSpPr/>
          <p:nvPr/>
        </p:nvSpPr>
        <p:spPr>
          <a:xfrm>
            <a:off x="182767" y="3985977"/>
            <a:ext cx="0" cy="1030415"/>
          </a:xfrm>
          <a:custGeom>
            <a:avLst/>
            <a:gdLst/>
            <a:ahLst/>
            <a:cxnLst/>
            <a:rect l="l" t="t" r="r" b="b"/>
            <a:pathLst>
              <a:path h="1144904">
                <a:moveTo>
                  <a:pt x="0" y="0"/>
                </a:moveTo>
                <a:lnTo>
                  <a:pt x="0" y="1144714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96" name="object 198"/>
          <p:cNvSpPr/>
          <p:nvPr/>
        </p:nvSpPr>
        <p:spPr>
          <a:xfrm>
            <a:off x="182767" y="5013347"/>
            <a:ext cx="104013" cy="240602"/>
          </a:xfrm>
          <a:custGeom>
            <a:avLst/>
            <a:gdLst/>
            <a:ahLst/>
            <a:cxnLst/>
            <a:rect l="l" t="t" r="r" b="b"/>
            <a:pathLst>
              <a:path w="115570" h="267335">
                <a:moveTo>
                  <a:pt x="0" y="0"/>
                </a:moveTo>
                <a:lnTo>
                  <a:pt x="115011" y="26718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97" name="object 199"/>
          <p:cNvSpPr/>
          <p:nvPr/>
        </p:nvSpPr>
        <p:spPr>
          <a:xfrm>
            <a:off x="285446" y="5575389"/>
            <a:ext cx="1143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126809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98" name="object 200"/>
          <p:cNvSpPr/>
          <p:nvPr/>
        </p:nvSpPr>
        <p:spPr>
          <a:xfrm>
            <a:off x="289308" y="5257729"/>
            <a:ext cx="0" cy="324041"/>
          </a:xfrm>
          <a:custGeom>
            <a:avLst/>
            <a:gdLst/>
            <a:ahLst/>
            <a:cxnLst/>
            <a:rect l="l" t="t" r="r" b="b"/>
            <a:pathLst>
              <a:path h="360045">
                <a:moveTo>
                  <a:pt x="0" y="359841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99" name="object 201"/>
          <p:cNvSpPr/>
          <p:nvPr/>
        </p:nvSpPr>
        <p:spPr>
          <a:xfrm>
            <a:off x="1217070" y="3770339"/>
            <a:ext cx="41719" cy="276035"/>
          </a:xfrm>
          <a:custGeom>
            <a:avLst/>
            <a:gdLst/>
            <a:ahLst/>
            <a:cxnLst/>
            <a:rect l="l" t="t" r="r" b="b"/>
            <a:pathLst>
              <a:path w="46355" h="306704">
                <a:moveTo>
                  <a:pt x="45758" y="306133"/>
                </a:moveTo>
                <a:lnTo>
                  <a:pt x="0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00" name="object 202"/>
          <p:cNvSpPr/>
          <p:nvPr/>
        </p:nvSpPr>
        <p:spPr>
          <a:xfrm>
            <a:off x="460665" y="5402458"/>
            <a:ext cx="330898" cy="144590"/>
          </a:xfrm>
          <a:custGeom>
            <a:avLst/>
            <a:gdLst/>
            <a:ahLst/>
            <a:cxnLst/>
            <a:rect l="l" t="t" r="r" b="b"/>
            <a:pathLst>
              <a:path w="367665" h="160654">
                <a:moveTo>
                  <a:pt x="367144" y="0"/>
                </a:moveTo>
                <a:lnTo>
                  <a:pt x="0" y="160616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01" name="object 203"/>
          <p:cNvSpPr/>
          <p:nvPr/>
        </p:nvSpPr>
        <p:spPr>
          <a:xfrm>
            <a:off x="799628" y="5009061"/>
            <a:ext cx="250317" cy="377761"/>
          </a:xfrm>
          <a:custGeom>
            <a:avLst/>
            <a:gdLst/>
            <a:ahLst/>
            <a:cxnLst/>
            <a:rect l="l" t="t" r="r" b="b"/>
            <a:pathLst>
              <a:path w="278130" h="419735">
                <a:moveTo>
                  <a:pt x="278041" y="0"/>
                </a:moveTo>
                <a:lnTo>
                  <a:pt x="0" y="419493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02" name="object 204"/>
          <p:cNvSpPr/>
          <p:nvPr/>
        </p:nvSpPr>
        <p:spPr>
          <a:xfrm>
            <a:off x="1049865" y="4564720"/>
            <a:ext cx="133159" cy="421196"/>
          </a:xfrm>
          <a:custGeom>
            <a:avLst/>
            <a:gdLst/>
            <a:ahLst/>
            <a:cxnLst/>
            <a:rect l="l" t="t" r="r" b="b"/>
            <a:pathLst>
              <a:path w="147955" h="467995">
                <a:moveTo>
                  <a:pt x="147447" y="0"/>
                </a:moveTo>
                <a:lnTo>
                  <a:pt x="0" y="467499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03" name="object 205"/>
          <p:cNvSpPr/>
          <p:nvPr/>
        </p:nvSpPr>
        <p:spPr>
          <a:xfrm>
            <a:off x="1182563" y="4102236"/>
            <a:ext cx="76009" cy="424625"/>
          </a:xfrm>
          <a:custGeom>
            <a:avLst/>
            <a:gdLst/>
            <a:ahLst/>
            <a:cxnLst/>
            <a:rect l="l" t="t" r="r" b="b"/>
            <a:pathLst>
              <a:path w="84455" h="471804">
                <a:moveTo>
                  <a:pt x="84099" y="0"/>
                </a:moveTo>
                <a:lnTo>
                  <a:pt x="0" y="471728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5" name="object 37"/>
          <p:cNvSpPr/>
          <p:nvPr/>
        </p:nvSpPr>
        <p:spPr>
          <a:xfrm>
            <a:off x="5282518" y="3126104"/>
            <a:ext cx="0" cy="1916240"/>
          </a:xfrm>
          <a:custGeom>
            <a:avLst/>
            <a:gdLst/>
            <a:ahLst/>
            <a:cxnLst/>
            <a:rect l="l" t="t" r="r" b="b"/>
            <a:pathLst>
              <a:path h="2129154">
                <a:moveTo>
                  <a:pt x="0" y="2128837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6" name="object 38"/>
          <p:cNvSpPr/>
          <p:nvPr/>
        </p:nvSpPr>
        <p:spPr>
          <a:xfrm>
            <a:off x="5282518" y="2877503"/>
            <a:ext cx="111442" cy="248603"/>
          </a:xfrm>
          <a:custGeom>
            <a:avLst/>
            <a:gdLst/>
            <a:ahLst/>
            <a:cxnLst/>
            <a:rect l="l" t="t" r="r" b="b"/>
            <a:pathLst>
              <a:path w="123825" h="276225">
                <a:moveTo>
                  <a:pt x="0" y="276225"/>
                </a:moveTo>
                <a:lnTo>
                  <a:pt x="123825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7" name="object 39"/>
          <p:cNvSpPr/>
          <p:nvPr/>
        </p:nvSpPr>
        <p:spPr>
          <a:xfrm>
            <a:off x="5405392" y="2514600"/>
            <a:ext cx="124587" cy="68580"/>
          </a:xfrm>
          <a:custGeom>
            <a:avLst/>
            <a:gdLst/>
            <a:ahLst/>
            <a:cxnLst/>
            <a:rect l="l" t="t" r="r" b="b"/>
            <a:pathLst>
              <a:path w="138429" h="76200">
                <a:moveTo>
                  <a:pt x="0" y="76200"/>
                </a:moveTo>
                <a:lnTo>
                  <a:pt x="138112" y="76200"/>
                </a:lnTo>
                <a:lnTo>
                  <a:pt x="138112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8" name="object 40"/>
          <p:cNvSpPr/>
          <p:nvPr/>
        </p:nvSpPr>
        <p:spPr>
          <a:xfrm>
            <a:off x="5388246" y="2544602"/>
            <a:ext cx="0" cy="333185"/>
          </a:xfrm>
          <a:custGeom>
            <a:avLst/>
            <a:gdLst/>
            <a:ahLst/>
            <a:cxnLst/>
            <a:rect l="l" t="t" r="r" b="b"/>
            <a:pathLst>
              <a:path h="370205">
                <a:moveTo>
                  <a:pt x="0" y="0"/>
                </a:moveTo>
                <a:lnTo>
                  <a:pt x="0" y="369887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9" name="object 41"/>
          <p:cNvSpPr/>
          <p:nvPr/>
        </p:nvSpPr>
        <p:spPr>
          <a:xfrm>
            <a:off x="6208348" y="4586288"/>
            <a:ext cx="140017" cy="434340"/>
          </a:xfrm>
          <a:custGeom>
            <a:avLst/>
            <a:gdLst/>
            <a:ahLst/>
            <a:cxnLst/>
            <a:rect l="l" t="t" r="r" b="b"/>
            <a:pathLst>
              <a:path w="155575" h="482600">
                <a:moveTo>
                  <a:pt x="155575" y="0"/>
                </a:moveTo>
                <a:lnTo>
                  <a:pt x="0" y="48260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0" name="object 42"/>
          <p:cNvSpPr/>
          <p:nvPr/>
        </p:nvSpPr>
        <p:spPr>
          <a:xfrm>
            <a:off x="6351223" y="4114799"/>
            <a:ext cx="74295" cy="433197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0"/>
                </a:moveTo>
                <a:lnTo>
                  <a:pt x="0" y="481012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1" name="object 43"/>
          <p:cNvSpPr/>
          <p:nvPr/>
        </p:nvSpPr>
        <p:spPr>
          <a:xfrm>
            <a:off x="5573984" y="2568892"/>
            <a:ext cx="356044" cy="148590"/>
          </a:xfrm>
          <a:custGeom>
            <a:avLst/>
            <a:gdLst/>
            <a:ahLst/>
            <a:cxnLst/>
            <a:rect l="l" t="t" r="r" b="b"/>
            <a:pathLst>
              <a:path w="395604" h="165100">
                <a:moveTo>
                  <a:pt x="395287" y="16510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2" name="object 44"/>
          <p:cNvSpPr/>
          <p:nvPr/>
        </p:nvSpPr>
        <p:spPr>
          <a:xfrm>
            <a:off x="5961175" y="2754629"/>
            <a:ext cx="247459" cy="371475"/>
          </a:xfrm>
          <a:custGeom>
            <a:avLst/>
            <a:gdLst/>
            <a:ahLst/>
            <a:cxnLst/>
            <a:rect l="l" t="t" r="r" b="b"/>
            <a:pathLst>
              <a:path w="274954" h="412750">
                <a:moveTo>
                  <a:pt x="274637" y="41275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3" name="object 45"/>
          <p:cNvSpPr/>
          <p:nvPr/>
        </p:nvSpPr>
        <p:spPr>
          <a:xfrm>
            <a:off x="6208348" y="3148964"/>
            <a:ext cx="140017" cy="431483"/>
          </a:xfrm>
          <a:custGeom>
            <a:avLst/>
            <a:gdLst/>
            <a:ahLst/>
            <a:cxnLst/>
            <a:rect l="l" t="t" r="r" b="b"/>
            <a:pathLst>
              <a:path w="155575" h="479425">
                <a:moveTo>
                  <a:pt x="155575" y="479425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4" name="object 46"/>
          <p:cNvSpPr/>
          <p:nvPr/>
        </p:nvSpPr>
        <p:spPr>
          <a:xfrm>
            <a:off x="6351223" y="3620452"/>
            <a:ext cx="74295" cy="433197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481012"/>
                </a:moveTo>
                <a:lnTo>
                  <a:pt x="0" y="0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5" name="object 47"/>
          <p:cNvSpPr/>
          <p:nvPr/>
        </p:nvSpPr>
        <p:spPr>
          <a:xfrm>
            <a:off x="5282518" y="5057774"/>
            <a:ext cx="111442" cy="247460"/>
          </a:xfrm>
          <a:custGeom>
            <a:avLst/>
            <a:gdLst/>
            <a:ahLst/>
            <a:cxnLst/>
            <a:rect l="l" t="t" r="r" b="b"/>
            <a:pathLst>
              <a:path w="123825" h="274954">
                <a:moveTo>
                  <a:pt x="0" y="0"/>
                </a:moveTo>
                <a:lnTo>
                  <a:pt x="123825" y="274637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6" name="object 48"/>
          <p:cNvSpPr/>
          <p:nvPr/>
        </p:nvSpPr>
        <p:spPr>
          <a:xfrm>
            <a:off x="5388246" y="5304947"/>
            <a:ext cx="0" cy="308610"/>
          </a:xfrm>
          <a:custGeom>
            <a:avLst/>
            <a:gdLst/>
            <a:ahLst/>
            <a:cxnLst/>
            <a:rect l="l" t="t" r="r" b="b"/>
            <a:pathLst>
              <a:path h="342900">
                <a:moveTo>
                  <a:pt x="0" y="0"/>
                </a:moveTo>
                <a:lnTo>
                  <a:pt x="0" y="342899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7" name="object 49"/>
          <p:cNvSpPr/>
          <p:nvPr/>
        </p:nvSpPr>
        <p:spPr>
          <a:xfrm>
            <a:off x="5406821" y="5570695"/>
            <a:ext cx="122872" cy="68580"/>
          </a:xfrm>
          <a:custGeom>
            <a:avLst/>
            <a:gdLst/>
            <a:ahLst/>
            <a:cxnLst/>
            <a:rect l="l" t="t" r="r" b="b"/>
            <a:pathLst>
              <a:path w="136525" h="76200">
                <a:moveTo>
                  <a:pt x="0" y="76199"/>
                </a:moveTo>
                <a:lnTo>
                  <a:pt x="136525" y="76199"/>
                </a:lnTo>
                <a:lnTo>
                  <a:pt x="136525" y="0"/>
                </a:lnTo>
                <a:lnTo>
                  <a:pt x="0" y="0"/>
                </a:lnTo>
                <a:lnTo>
                  <a:pt x="0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8" name="object 50"/>
          <p:cNvSpPr/>
          <p:nvPr/>
        </p:nvSpPr>
        <p:spPr>
          <a:xfrm>
            <a:off x="5573690" y="5572044"/>
            <a:ext cx="155448" cy="33147"/>
          </a:xfrm>
          <a:custGeom>
            <a:avLst/>
            <a:gdLst/>
            <a:ahLst/>
            <a:cxnLst/>
            <a:rect l="l" t="t" r="r" b="b"/>
            <a:pathLst>
              <a:path w="172720" h="36829">
                <a:moveTo>
                  <a:pt x="172110" y="0"/>
                </a:moveTo>
                <a:lnTo>
                  <a:pt x="0" y="3669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9" name="object 51"/>
          <p:cNvSpPr/>
          <p:nvPr/>
        </p:nvSpPr>
        <p:spPr>
          <a:xfrm>
            <a:off x="5962603" y="5049202"/>
            <a:ext cx="247459" cy="371475"/>
          </a:xfrm>
          <a:custGeom>
            <a:avLst/>
            <a:gdLst/>
            <a:ahLst/>
            <a:cxnLst/>
            <a:rect l="l" t="t" r="r" b="b"/>
            <a:pathLst>
              <a:path w="274954" h="412750">
                <a:moveTo>
                  <a:pt x="274637" y="0"/>
                </a:moveTo>
                <a:lnTo>
                  <a:pt x="0" y="412749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0" name="object 52"/>
          <p:cNvSpPr/>
          <p:nvPr/>
        </p:nvSpPr>
        <p:spPr>
          <a:xfrm>
            <a:off x="5653999" y="5413452"/>
            <a:ext cx="324612" cy="76010"/>
          </a:xfrm>
          <a:custGeom>
            <a:avLst/>
            <a:gdLst/>
            <a:ahLst/>
            <a:cxnLst/>
            <a:rect l="l" t="t" r="r" b="b"/>
            <a:pathLst>
              <a:path w="360679" h="84454">
                <a:moveTo>
                  <a:pt x="360349" y="0"/>
                </a:moveTo>
                <a:lnTo>
                  <a:pt x="0" y="84315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1" name="object 53"/>
          <p:cNvSpPr/>
          <p:nvPr/>
        </p:nvSpPr>
        <p:spPr>
          <a:xfrm>
            <a:off x="5631691" y="5454857"/>
            <a:ext cx="89154" cy="58865"/>
          </a:xfrm>
          <a:custGeom>
            <a:avLst/>
            <a:gdLst/>
            <a:ahLst/>
            <a:cxnLst/>
            <a:rect l="l" t="t" r="r" b="b"/>
            <a:pathLst>
              <a:path w="99060" h="65404">
                <a:moveTo>
                  <a:pt x="63911" y="0"/>
                </a:moveTo>
                <a:lnTo>
                  <a:pt x="25460" y="6102"/>
                </a:lnTo>
                <a:lnTo>
                  <a:pt x="0" y="40505"/>
                </a:lnTo>
                <a:lnTo>
                  <a:pt x="5868" y="52400"/>
                </a:lnTo>
                <a:lnTo>
                  <a:pt x="18075" y="60934"/>
                </a:lnTo>
                <a:lnTo>
                  <a:pt x="34868" y="65328"/>
                </a:lnTo>
                <a:lnTo>
                  <a:pt x="54495" y="64800"/>
                </a:lnTo>
                <a:lnTo>
                  <a:pt x="73314" y="59223"/>
                </a:lnTo>
                <a:lnTo>
                  <a:pt x="87920" y="49844"/>
                </a:lnTo>
                <a:lnTo>
                  <a:pt x="96884" y="37948"/>
                </a:lnTo>
                <a:lnTo>
                  <a:pt x="98780" y="24820"/>
                </a:lnTo>
                <a:lnTo>
                  <a:pt x="92912" y="12930"/>
                </a:lnTo>
                <a:lnTo>
                  <a:pt x="80705" y="4396"/>
                </a:lnTo>
                <a:lnTo>
                  <a:pt x="63911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2" name="object 54"/>
          <p:cNvSpPr/>
          <p:nvPr/>
        </p:nvSpPr>
        <p:spPr>
          <a:xfrm>
            <a:off x="5631691" y="5454857"/>
            <a:ext cx="89154" cy="58865"/>
          </a:xfrm>
          <a:custGeom>
            <a:avLst/>
            <a:gdLst/>
            <a:ahLst/>
            <a:cxnLst/>
            <a:rect l="l" t="t" r="r" b="b"/>
            <a:pathLst>
              <a:path w="99060" h="65404">
                <a:moveTo>
                  <a:pt x="0" y="40505"/>
                </a:moveTo>
                <a:lnTo>
                  <a:pt x="5868" y="52400"/>
                </a:lnTo>
                <a:lnTo>
                  <a:pt x="18075" y="60934"/>
                </a:lnTo>
                <a:lnTo>
                  <a:pt x="34868" y="65328"/>
                </a:lnTo>
                <a:lnTo>
                  <a:pt x="54495" y="64800"/>
                </a:lnTo>
                <a:lnTo>
                  <a:pt x="73314" y="59223"/>
                </a:lnTo>
                <a:lnTo>
                  <a:pt x="87920" y="49844"/>
                </a:lnTo>
                <a:lnTo>
                  <a:pt x="96884" y="37948"/>
                </a:lnTo>
                <a:lnTo>
                  <a:pt x="98780" y="24820"/>
                </a:lnTo>
                <a:lnTo>
                  <a:pt x="92912" y="12930"/>
                </a:lnTo>
                <a:lnTo>
                  <a:pt x="80705" y="4396"/>
                </a:lnTo>
                <a:lnTo>
                  <a:pt x="63911" y="0"/>
                </a:lnTo>
                <a:lnTo>
                  <a:pt x="44284" y="525"/>
                </a:lnTo>
                <a:lnTo>
                  <a:pt x="25460" y="6102"/>
                </a:lnTo>
                <a:lnTo>
                  <a:pt x="10855" y="15481"/>
                </a:lnTo>
                <a:lnTo>
                  <a:pt x="1893" y="27377"/>
                </a:lnTo>
                <a:lnTo>
                  <a:pt x="0" y="40505"/>
                </a:lnTo>
                <a:close/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4" name="object 56"/>
          <p:cNvSpPr/>
          <p:nvPr/>
        </p:nvSpPr>
        <p:spPr>
          <a:xfrm>
            <a:off x="5867060" y="5503545"/>
            <a:ext cx="82867" cy="82868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0" y="45770"/>
                </a:moveTo>
                <a:lnTo>
                  <a:pt x="3595" y="63584"/>
                </a:lnTo>
                <a:lnTo>
                  <a:pt x="13403" y="78133"/>
                </a:lnTo>
                <a:lnTo>
                  <a:pt x="27951" y="87943"/>
                </a:lnTo>
                <a:lnTo>
                  <a:pt x="45770" y="91541"/>
                </a:lnTo>
                <a:lnTo>
                  <a:pt x="63582" y="87943"/>
                </a:lnTo>
                <a:lnTo>
                  <a:pt x="78127" y="78133"/>
                </a:lnTo>
                <a:lnTo>
                  <a:pt x="87933" y="63584"/>
                </a:lnTo>
                <a:lnTo>
                  <a:pt x="91528" y="45770"/>
                </a:lnTo>
                <a:lnTo>
                  <a:pt x="87933" y="27957"/>
                </a:lnTo>
                <a:lnTo>
                  <a:pt x="78127" y="13408"/>
                </a:lnTo>
                <a:lnTo>
                  <a:pt x="63582" y="3597"/>
                </a:lnTo>
                <a:lnTo>
                  <a:pt x="45770" y="0"/>
                </a:lnTo>
                <a:lnTo>
                  <a:pt x="27951" y="3597"/>
                </a:lnTo>
                <a:lnTo>
                  <a:pt x="13403" y="13408"/>
                </a:lnTo>
                <a:lnTo>
                  <a:pt x="3595" y="27957"/>
                </a:lnTo>
                <a:lnTo>
                  <a:pt x="0" y="45770"/>
                </a:lnTo>
                <a:close/>
              </a:path>
            </a:pathLst>
          </a:custGeom>
          <a:solidFill>
            <a:srgbClr val="000099"/>
          </a:solidFill>
          <a:ln w="1587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5" name="object 57"/>
          <p:cNvSpPr/>
          <p:nvPr/>
        </p:nvSpPr>
        <p:spPr>
          <a:xfrm>
            <a:off x="5778462" y="5431471"/>
            <a:ext cx="106870" cy="28575"/>
          </a:xfrm>
          <a:custGeom>
            <a:avLst/>
            <a:gdLst/>
            <a:ahLst/>
            <a:cxnLst/>
            <a:rect l="l" t="t" r="r" b="b"/>
            <a:pathLst>
              <a:path w="118745" h="31750">
                <a:moveTo>
                  <a:pt x="118694" y="0"/>
                </a:moveTo>
                <a:lnTo>
                  <a:pt x="0" y="31572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6" name="object 58"/>
          <p:cNvSpPr/>
          <p:nvPr/>
        </p:nvSpPr>
        <p:spPr>
          <a:xfrm>
            <a:off x="5756637" y="2643734"/>
            <a:ext cx="116585" cy="48006"/>
          </a:xfrm>
          <a:custGeom>
            <a:avLst/>
            <a:gdLst/>
            <a:ahLst/>
            <a:cxnLst/>
            <a:rect l="l" t="t" r="r" b="b"/>
            <a:pathLst>
              <a:path w="129539" h="53339">
                <a:moveTo>
                  <a:pt x="0" y="0"/>
                </a:moveTo>
                <a:lnTo>
                  <a:pt x="129095" y="52755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3" name="object 115"/>
          <p:cNvSpPr/>
          <p:nvPr/>
        </p:nvSpPr>
        <p:spPr>
          <a:xfrm>
            <a:off x="5318523" y="3146930"/>
            <a:ext cx="0" cy="1902524"/>
          </a:xfrm>
          <a:custGeom>
            <a:avLst/>
            <a:gdLst/>
            <a:ahLst/>
            <a:cxnLst/>
            <a:rect l="l" t="t" r="r" b="b"/>
            <a:pathLst>
              <a:path h="2113915">
                <a:moveTo>
                  <a:pt x="0" y="2113635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4" name="object 116"/>
          <p:cNvSpPr/>
          <p:nvPr/>
        </p:nvSpPr>
        <p:spPr>
          <a:xfrm>
            <a:off x="5318523" y="5049203"/>
            <a:ext cx="104584" cy="231458"/>
          </a:xfrm>
          <a:custGeom>
            <a:avLst/>
            <a:gdLst/>
            <a:ahLst/>
            <a:cxnLst/>
            <a:rect l="l" t="t" r="r" b="b"/>
            <a:pathLst>
              <a:path w="116204" h="257175">
                <a:moveTo>
                  <a:pt x="0" y="0"/>
                </a:moveTo>
                <a:lnTo>
                  <a:pt x="115900" y="257086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5" name="object 117"/>
          <p:cNvSpPr/>
          <p:nvPr/>
        </p:nvSpPr>
        <p:spPr>
          <a:xfrm>
            <a:off x="5315369" y="2900835"/>
            <a:ext cx="104584" cy="236601"/>
          </a:xfrm>
          <a:custGeom>
            <a:avLst/>
            <a:gdLst/>
            <a:ahLst/>
            <a:cxnLst/>
            <a:rect l="l" t="t" r="r" b="b"/>
            <a:pathLst>
              <a:path w="116204" h="262889">
                <a:moveTo>
                  <a:pt x="0" y="262547"/>
                </a:moveTo>
                <a:lnTo>
                  <a:pt x="115900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6" name="object 118"/>
          <p:cNvSpPr/>
          <p:nvPr/>
        </p:nvSpPr>
        <p:spPr>
          <a:xfrm>
            <a:off x="5417484" y="5280580"/>
            <a:ext cx="0" cy="289179"/>
          </a:xfrm>
          <a:custGeom>
            <a:avLst/>
            <a:gdLst/>
            <a:ahLst/>
            <a:cxnLst/>
            <a:rect l="l" t="t" r="r" b="b"/>
            <a:pathLst>
              <a:path h="321310">
                <a:moveTo>
                  <a:pt x="0" y="0"/>
                </a:moveTo>
                <a:lnTo>
                  <a:pt x="0" y="32085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7" name="object 119"/>
          <p:cNvSpPr/>
          <p:nvPr/>
        </p:nvSpPr>
        <p:spPr>
          <a:xfrm>
            <a:off x="5417485" y="5569351"/>
            <a:ext cx="112585" cy="0"/>
          </a:xfrm>
          <a:custGeom>
            <a:avLst/>
            <a:gdLst/>
            <a:ahLst/>
            <a:cxnLst/>
            <a:rect l="l" t="t" r="r" b="b"/>
            <a:pathLst>
              <a:path w="125095">
                <a:moveTo>
                  <a:pt x="124675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8" name="object 120"/>
          <p:cNvSpPr/>
          <p:nvPr/>
        </p:nvSpPr>
        <p:spPr>
          <a:xfrm>
            <a:off x="5419681" y="2577583"/>
            <a:ext cx="116585" cy="0"/>
          </a:xfrm>
          <a:custGeom>
            <a:avLst/>
            <a:gdLst/>
            <a:ahLst/>
            <a:cxnLst/>
            <a:rect l="l" t="t" r="r" b="b"/>
            <a:pathLst>
              <a:path w="129539">
                <a:moveTo>
                  <a:pt x="12927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9" name="object 121"/>
          <p:cNvSpPr/>
          <p:nvPr/>
        </p:nvSpPr>
        <p:spPr>
          <a:xfrm>
            <a:off x="5417484" y="2573355"/>
            <a:ext cx="0" cy="328613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484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0" name="object 122"/>
          <p:cNvSpPr/>
          <p:nvPr/>
        </p:nvSpPr>
        <p:spPr>
          <a:xfrm>
            <a:off x="5571252" y="5539264"/>
            <a:ext cx="151447" cy="32004"/>
          </a:xfrm>
          <a:custGeom>
            <a:avLst/>
            <a:gdLst/>
            <a:ahLst/>
            <a:cxnLst/>
            <a:rect l="l" t="t" r="r" b="b"/>
            <a:pathLst>
              <a:path w="168275" h="35560">
                <a:moveTo>
                  <a:pt x="167995" y="0"/>
                </a:moveTo>
                <a:lnTo>
                  <a:pt x="0" y="35509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1" name="object 123"/>
          <p:cNvSpPr/>
          <p:nvPr/>
        </p:nvSpPr>
        <p:spPr>
          <a:xfrm>
            <a:off x="6180128" y="4586288"/>
            <a:ext cx="138874" cy="425768"/>
          </a:xfrm>
          <a:custGeom>
            <a:avLst/>
            <a:gdLst/>
            <a:ahLst/>
            <a:cxnLst/>
            <a:rect l="l" t="t" r="r" b="b"/>
            <a:pathLst>
              <a:path w="154304" h="473075">
                <a:moveTo>
                  <a:pt x="154114" y="0"/>
                </a:moveTo>
                <a:lnTo>
                  <a:pt x="0" y="47307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2" name="object 124"/>
          <p:cNvSpPr/>
          <p:nvPr/>
        </p:nvSpPr>
        <p:spPr>
          <a:xfrm>
            <a:off x="6321939" y="4114800"/>
            <a:ext cx="66865" cy="421767"/>
          </a:xfrm>
          <a:custGeom>
            <a:avLst/>
            <a:gdLst/>
            <a:ahLst/>
            <a:cxnLst/>
            <a:rect l="l" t="t" r="r" b="b"/>
            <a:pathLst>
              <a:path w="74295" h="468629">
                <a:moveTo>
                  <a:pt x="73812" y="0"/>
                </a:moveTo>
                <a:lnTo>
                  <a:pt x="0" y="46831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3" name="object 125"/>
          <p:cNvSpPr/>
          <p:nvPr/>
        </p:nvSpPr>
        <p:spPr>
          <a:xfrm>
            <a:off x="5556842" y="2594568"/>
            <a:ext cx="350901" cy="149733"/>
          </a:xfrm>
          <a:custGeom>
            <a:avLst/>
            <a:gdLst/>
            <a:ahLst/>
            <a:cxnLst/>
            <a:rect l="l" t="t" r="r" b="b"/>
            <a:pathLst>
              <a:path w="389889" h="166369">
                <a:moveTo>
                  <a:pt x="389267" y="165900"/>
                </a:moveTo>
                <a:lnTo>
                  <a:pt x="0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4" name="object 126"/>
          <p:cNvSpPr/>
          <p:nvPr/>
        </p:nvSpPr>
        <p:spPr>
          <a:xfrm>
            <a:off x="5943791" y="2783094"/>
            <a:ext cx="230314" cy="354902"/>
          </a:xfrm>
          <a:custGeom>
            <a:avLst/>
            <a:gdLst/>
            <a:ahLst/>
            <a:cxnLst/>
            <a:rect l="l" t="t" r="r" b="b"/>
            <a:pathLst>
              <a:path w="255904" h="394335">
                <a:moveTo>
                  <a:pt x="255854" y="394347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5" name="object 127"/>
          <p:cNvSpPr/>
          <p:nvPr/>
        </p:nvSpPr>
        <p:spPr>
          <a:xfrm>
            <a:off x="6174061" y="3150983"/>
            <a:ext cx="142303" cy="444627"/>
          </a:xfrm>
          <a:custGeom>
            <a:avLst/>
            <a:gdLst/>
            <a:ahLst/>
            <a:cxnLst/>
            <a:rect l="l" t="t" r="r" b="b"/>
            <a:pathLst>
              <a:path w="158114" h="494030">
                <a:moveTo>
                  <a:pt x="157886" y="493445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6" name="object 128"/>
          <p:cNvSpPr/>
          <p:nvPr/>
        </p:nvSpPr>
        <p:spPr>
          <a:xfrm>
            <a:off x="6318831" y="3634537"/>
            <a:ext cx="69723" cy="425768"/>
          </a:xfrm>
          <a:custGeom>
            <a:avLst/>
            <a:gdLst/>
            <a:ahLst/>
            <a:cxnLst/>
            <a:rect l="l" t="t" r="r" b="b"/>
            <a:pathLst>
              <a:path w="77470" h="473075">
                <a:moveTo>
                  <a:pt x="77266" y="472897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7" name="object 129"/>
          <p:cNvSpPr/>
          <p:nvPr/>
        </p:nvSpPr>
        <p:spPr>
          <a:xfrm>
            <a:off x="5948914" y="5035364"/>
            <a:ext cx="231457" cy="350330"/>
          </a:xfrm>
          <a:custGeom>
            <a:avLst/>
            <a:gdLst/>
            <a:ahLst/>
            <a:cxnLst/>
            <a:rect l="l" t="t" r="r" b="b"/>
            <a:pathLst>
              <a:path w="257175" h="389254">
                <a:moveTo>
                  <a:pt x="256908" y="0"/>
                </a:moveTo>
                <a:lnTo>
                  <a:pt x="0" y="38883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8" name="object 130"/>
          <p:cNvSpPr/>
          <p:nvPr/>
        </p:nvSpPr>
        <p:spPr>
          <a:xfrm>
            <a:off x="5638153" y="5385317"/>
            <a:ext cx="310896" cy="70866"/>
          </a:xfrm>
          <a:custGeom>
            <a:avLst/>
            <a:gdLst/>
            <a:ahLst/>
            <a:cxnLst/>
            <a:rect l="l" t="t" r="r" b="b"/>
            <a:pathLst>
              <a:path w="345439" h="78739">
                <a:moveTo>
                  <a:pt x="345287" y="0"/>
                </a:moveTo>
                <a:lnTo>
                  <a:pt x="0" y="78574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42" name="object 37"/>
          <p:cNvSpPr/>
          <p:nvPr/>
        </p:nvSpPr>
        <p:spPr>
          <a:xfrm>
            <a:off x="2821254" y="3138826"/>
            <a:ext cx="0" cy="1916240"/>
          </a:xfrm>
          <a:custGeom>
            <a:avLst/>
            <a:gdLst/>
            <a:ahLst/>
            <a:cxnLst/>
            <a:rect l="l" t="t" r="r" b="b"/>
            <a:pathLst>
              <a:path h="2129154">
                <a:moveTo>
                  <a:pt x="0" y="2128837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43" name="object 38"/>
          <p:cNvSpPr/>
          <p:nvPr/>
        </p:nvSpPr>
        <p:spPr>
          <a:xfrm>
            <a:off x="2821254" y="2890225"/>
            <a:ext cx="111442" cy="248603"/>
          </a:xfrm>
          <a:custGeom>
            <a:avLst/>
            <a:gdLst/>
            <a:ahLst/>
            <a:cxnLst/>
            <a:rect l="l" t="t" r="r" b="b"/>
            <a:pathLst>
              <a:path w="123825" h="276225">
                <a:moveTo>
                  <a:pt x="0" y="276225"/>
                </a:moveTo>
                <a:lnTo>
                  <a:pt x="123825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44" name="object 39"/>
          <p:cNvSpPr/>
          <p:nvPr/>
        </p:nvSpPr>
        <p:spPr>
          <a:xfrm>
            <a:off x="2944128" y="2527322"/>
            <a:ext cx="124587" cy="68580"/>
          </a:xfrm>
          <a:custGeom>
            <a:avLst/>
            <a:gdLst/>
            <a:ahLst/>
            <a:cxnLst/>
            <a:rect l="l" t="t" r="r" b="b"/>
            <a:pathLst>
              <a:path w="138429" h="76200">
                <a:moveTo>
                  <a:pt x="0" y="76200"/>
                </a:moveTo>
                <a:lnTo>
                  <a:pt x="138112" y="76200"/>
                </a:lnTo>
                <a:lnTo>
                  <a:pt x="138112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45" name="object 40"/>
          <p:cNvSpPr/>
          <p:nvPr/>
        </p:nvSpPr>
        <p:spPr>
          <a:xfrm>
            <a:off x="2926982" y="2557324"/>
            <a:ext cx="0" cy="333185"/>
          </a:xfrm>
          <a:custGeom>
            <a:avLst/>
            <a:gdLst/>
            <a:ahLst/>
            <a:cxnLst/>
            <a:rect l="l" t="t" r="r" b="b"/>
            <a:pathLst>
              <a:path h="370205">
                <a:moveTo>
                  <a:pt x="0" y="0"/>
                </a:moveTo>
                <a:lnTo>
                  <a:pt x="0" y="369887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46" name="object 41"/>
          <p:cNvSpPr/>
          <p:nvPr/>
        </p:nvSpPr>
        <p:spPr>
          <a:xfrm>
            <a:off x="3747084" y="4599010"/>
            <a:ext cx="140017" cy="434340"/>
          </a:xfrm>
          <a:custGeom>
            <a:avLst/>
            <a:gdLst/>
            <a:ahLst/>
            <a:cxnLst/>
            <a:rect l="l" t="t" r="r" b="b"/>
            <a:pathLst>
              <a:path w="155575" h="482600">
                <a:moveTo>
                  <a:pt x="155575" y="0"/>
                </a:moveTo>
                <a:lnTo>
                  <a:pt x="0" y="48260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47" name="object 42"/>
          <p:cNvSpPr/>
          <p:nvPr/>
        </p:nvSpPr>
        <p:spPr>
          <a:xfrm>
            <a:off x="3889959" y="4127521"/>
            <a:ext cx="74295" cy="433197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0"/>
                </a:moveTo>
                <a:lnTo>
                  <a:pt x="0" y="481012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48" name="object 43"/>
          <p:cNvSpPr/>
          <p:nvPr/>
        </p:nvSpPr>
        <p:spPr>
          <a:xfrm>
            <a:off x="3112720" y="2581614"/>
            <a:ext cx="356044" cy="148590"/>
          </a:xfrm>
          <a:custGeom>
            <a:avLst/>
            <a:gdLst/>
            <a:ahLst/>
            <a:cxnLst/>
            <a:rect l="l" t="t" r="r" b="b"/>
            <a:pathLst>
              <a:path w="395604" h="165100">
                <a:moveTo>
                  <a:pt x="395287" y="16510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49" name="object 44"/>
          <p:cNvSpPr/>
          <p:nvPr/>
        </p:nvSpPr>
        <p:spPr>
          <a:xfrm>
            <a:off x="3499911" y="2767351"/>
            <a:ext cx="247459" cy="371475"/>
          </a:xfrm>
          <a:custGeom>
            <a:avLst/>
            <a:gdLst/>
            <a:ahLst/>
            <a:cxnLst/>
            <a:rect l="l" t="t" r="r" b="b"/>
            <a:pathLst>
              <a:path w="274954" h="412750">
                <a:moveTo>
                  <a:pt x="274637" y="41275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50" name="object 45"/>
          <p:cNvSpPr/>
          <p:nvPr/>
        </p:nvSpPr>
        <p:spPr>
          <a:xfrm>
            <a:off x="3747084" y="3161686"/>
            <a:ext cx="140017" cy="431483"/>
          </a:xfrm>
          <a:custGeom>
            <a:avLst/>
            <a:gdLst/>
            <a:ahLst/>
            <a:cxnLst/>
            <a:rect l="l" t="t" r="r" b="b"/>
            <a:pathLst>
              <a:path w="155575" h="479425">
                <a:moveTo>
                  <a:pt x="155575" y="479425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51" name="object 46"/>
          <p:cNvSpPr/>
          <p:nvPr/>
        </p:nvSpPr>
        <p:spPr>
          <a:xfrm>
            <a:off x="3889959" y="3633174"/>
            <a:ext cx="74295" cy="433197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481012"/>
                </a:moveTo>
                <a:lnTo>
                  <a:pt x="0" y="0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52" name="object 47"/>
          <p:cNvSpPr/>
          <p:nvPr/>
        </p:nvSpPr>
        <p:spPr>
          <a:xfrm>
            <a:off x="2821254" y="5070496"/>
            <a:ext cx="111442" cy="247460"/>
          </a:xfrm>
          <a:custGeom>
            <a:avLst/>
            <a:gdLst/>
            <a:ahLst/>
            <a:cxnLst/>
            <a:rect l="l" t="t" r="r" b="b"/>
            <a:pathLst>
              <a:path w="123825" h="274954">
                <a:moveTo>
                  <a:pt x="0" y="0"/>
                </a:moveTo>
                <a:lnTo>
                  <a:pt x="123825" y="274637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53" name="object 48"/>
          <p:cNvSpPr/>
          <p:nvPr/>
        </p:nvSpPr>
        <p:spPr>
          <a:xfrm>
            <a:off x="2926982" y="5317669"/>
            <a:ext cx="0" cy="308610"/>
          </a:xfrm>
          <a:custGeom>
            <a:avLst/>
            <a:gdLst/>
            <a:ahLst/>
            <a:cxnLst/>
            <a:rect l="l" t="t" r="r" b="b"/>
            <a:pathLst>
              <a:path h="342900">
                <a:moveTo>
                  <a:pt x="0" y="0"/>
                </a:moveTo>
                <a:lnTo>
                  <a:pt x="0" y="342899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54" name="object 49"/>
          <p:cNvSpPr/>
          <p:nvPr/>
        </p:nvSpPr>
        <p:spPr>
          <a:xfrm>
            <a:off x="2945557" y="5583417"/>
            <a:ext cx="122872" cy="68580"/>
          </a:xfrm>
          <a:custGeom>
            <a:avLst/>
            <a:gdLst/>
            <a:ahLst/>
            <a:cxnLst/>
            <a:rect l="l" t="t" r="r" b="b"/>
            <a:pathLst>
              <a:path w="136525" h="76200">
                <a:moveTo>
                  <a:pt x="0" y="76199"/>
                </a:moveTo>
                <a:lnTo>
                  <a:pt x="136525" y="76199"/>
                </a:lnTo>
                <a:lnTo>
                  <a:pt x="136525" y="0"/>
                </a:lnTo>
                <a:lnTo>
                  <a:pt x="0" y="0"/>
                </a:lnTo>
                <a:lnTo>
                  <a:pt x="0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55" name="object 50"/>
          <p:cNvSpPr/>
          <p:nvPr/>
        </p:nvSpPr>
        <p:spPr>
          <a:xfrm>
            <a:off x="3112426" y="5584766"/>
            <a:ext cx="155448" cy="33147"/>
          </a:xfrm>
          <a:custGeom>
            <a:avLst/>
            <a:gdLst/>
            <a:ahLst/>
            <a:cxnLst/>
            <a:rect l="l" t="t" r="r" b="b"/>
            <a:pathLst>
              <a:path w="172720" h="36829">
                <a:moveTo>
                  <a:pt x="172110" y="0"/>
                </a:moveTo>
                <a:lnTo>
                  <a:pt x="0" y="36690"/>
                </a:lnTo>
              </a:path>
            </a:pathLst>
          </a:custGeom>
          <a:ln w="762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56" name="object 51"/>
          <p:cNvSpPr/>
          <p:nvPr/>
        </p:nvSpPr>
        <p:spPr>
          <a:xfrm>
            <a:off x="3501339" y="5061924"/>
            <a:ext cx="247459" cy="371475"/>
          </a:xfrm>
          <a:custGeom>
            <a:avLst/>
            <a:gdLst/>
            <a:ahLst/>
            <a:cxnLst/>
            <a:rect l="l" t="t" r="r" b="b"/>
            <a:pathLst>
              <a:path w="274954" h="412750">
                <a:moveTo>
                  <a:pt x="274637" y="0"/>
                </a:moveTo>
                <a:lnTo>
                  <a:pt x="0" y="412749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57" name="object 52"/>
          <p:cNvSpPr/>
          <p:nvPr/>
        </p:nvSpPr>
        <p:spPr>
          <a:xfrm>
            <a:off x="3192735" y="5426174"/>
            <a:ext cx="324612" cy="76010"/>
          </a:xfrm>
          <a:custGeom>
            <a:avLst/>
            <a:gdLst/>
            <a:ahLst/>
            <a:cxnLst/>
            <a:rect l="l" t="t" r="r" b="b"/>
            <a:pathLst>
              <a:path w="360679" h="84454">
                <a:moveTo>
                  <a:pt x="360349" y="0"/>
                </a:moveTo>
                <a:lnTo>
                  <a:pt x="0" y="84315"/>
                </a:lnTo>
              </a:path>
            </a:pathLst>
          </a:custGeom>
          <a:ln w="762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58" name="object 53"/>
          <p:cNvSpPr/>
          <p:nvPr/>
        </p:nvSpPr>
        <p:spPr>
          <a:xfrm>
            <a:off x="3170427" y="5467579"/>
            <a:ext cx="89154" cy="58865"/>
          </a:xfrm>
          <a:custGeom>
            <a:avLst/>
            <a:gdLst/>
            <a:ahLst/>
            <a:cxnLst/>
            <a:rect l="l" t="t" r="r" b="b"/>
            <a:pathLst>
              <a:path w="99060" h="65404">
                <a:moveTo>
                  <a:pt x="63911" y="0"/>
                </a:moveTo>
                <a:lnTo>
                  <a:pt x="25460" y="6102"/>
                </a:lnTo>
                <a:lnTo>
                  <a:pt x="0" y="40505"/>
                </a:lnTo>
                <a:lnTo>
                  <a:pt x="5868" y="52400"/>
                </a:lnTo>
                <a:lnTo>
                  <a:pt x="18075" y="60934"/>
                </a:lnTo>
                <a:lnTo>
                  <a:pt x="34868" y="65328"/>
                </a:lnTo>
                <a:lnTo>
                  <a:pt x="54495" y="64800"/>
                </a:lnTo>
                <a:lnTo>
                  <a:pt x="73314" y="59223"/>
                </a:lnTo>
                <a:lnTo>
                  <a:pt x="87920" y="49844"/>
                </a:lnTo>
                <a:lnTo>
                  <a:pt x="96884" y="37948"/>
                </a:lnTo>
                <a:lnTo>
                  <a:pt x="98780" y="24820"/>
                </a:lnTo>
                <a:lnTo>
                  <a:pt x="92912" y="12930"/>
                </a:lnTo>
                <a:lnTo>
                  <a:pt x="80705" y="4396"/>
                </a:lnTo>
                <a:lnTo>
                  <a:pt x="63911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59" name="object 54"/>
          <p:cNvSpPr/>
          <p:nvPr/>
        </p:nvSpPr>
        <p:spPr>
          <a:xfrm>
            <a:off x="3170427" y="5467579"/>
            <a:ext cx="89154" cy="58865"/>
          </a:xfrm>
          <a:custGeom>
            <a:avLst/>
            <a:gdLst/>
            <a:ahLst/>
            <a:cxnLst/>
            <a:rect l="l" t="t" r="r" b="b"/>
            <a:pathLst>
              <a:path w="99060" h="65404">
                <a:moveTo>
                  <a:pt x="0" y="40505"/>
                </a:moveTo>
                <a:lnTo>
                  <a:pt x="5868" y="52400"/>
                </a:lnTo>
                <a:lnTo>
                  <a:pt x="18075" y="60934"/>
                </a:lnTo>
                <a:lnTo>
                  <a:pt x="34868" y="65328"/>
                </a:lnTo>
                <a:lnTo>
                  <a:pt x="54495" y="64800"/>
                </a:lnTo>
                <a:lnTo>
                  <a:pt x="73314" y="59223"/>
                </a:lnTo>
                <a:lnTo>
                  <a:pt x="87920" y="49844"/>
                </a:lnTo>
                <a:lnTo>
                  <a:pt x="96884" y="37948"/>
                </a:lnTo>
                <a:lnTo>
                  <a:pt x="98780" y="24820"/>
                </a:lnTo>
                <a:lnTo>
                  <a:pt x="92912" y="12930"/>
                </a:lnTo>
                <a:lnTo>
                  <a:pt x="80705" y="4396"/>
                </a:lnTo>
                <a:lnTo>
                  <a:pt x="63911" y="0"/>
                </a:lnTo>
                <a:lnTo>
                  <a:pt x="44284" y="525"/>
                </a:lnTo>
                <a:lnTo>
                  <a:pt x="25460" y="6102"/>
                </a:lnTo>
                <a:lnTo>
                  <a:pt x="10855" y="15481"/>
                </a:lnTo>
                <a:lnTo>
                  <a:pt x="1893" y="27377"/>
                </a:lnTo>
                <a:lnTo>
                  <a:pt x="0" y="40505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61" name="object 56"/>
          <p:cNvSpPr/>
          <p:nvPr/>
        </p:nvSpPr>
        <p:spPr>
          <a:xfrm>
            <a:off x="3399660" y="5514948"/>
            <a:ext cx="82867" cy="82868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0" y="45770"/>
                </a:moveTo>
                <a:lnTo>
                  <a:pt x="3595" y="63584"/>
                </a:lnTo>
                <a:lnTo>
                  <a:pt x="13403" y="78133"/>
                </a:lnTo>
                <a:lnTo>
                  <a:pt x="27951" y="87943"/>
                </a:lnTo>
                <a:lnTo>
                  <a:pt x="45770" y="91541"/>
                </a:lnTo>
                <a:lnTo>
                  <a:pt x="63582" y="87943"/>
                </a:lnTo>
                <a:lnTo>
                  <a:pt x="78127" y="78133"/>
                </a:lnTo>
                <a:lnTo>
                  <a:pt x="87933" y="63584"/>
                </a:lnTo>
                <a:lnTo>
                  <a:pt x="91528" y="45770"/>
                </a:lnTo>
                <a:lnTo>
                  <a:pt x="87933" y="27957"/>
                </a:lnTo>
                <a:lnTo>
                  <a:pt x="78127" y="13408"/>
                </a:lnTo>
                <a:lnTo>
                  <a:pt x="63582" y="3597"/>
                </a:lnTo>
                <a:lnTo>
                  <a:pt x="45770" y="0"/>
                </a:lnTo>
                <a:lnTo>
                  <a:pt x="27951" y="3597"/>
                </a:lnTo>
                <a:lnTo>
                  <a:pt x="13403" y="13408"/>
                </a:lnTo>
                <a:lnTo>
                  <a:pt x="3595" y="27957"/>
                </a:lnTo>
                <a:lnTo>
                  <a:pt x="0" y="45770"/>
                </a:lnTo>
                <a:close/>
              </a:path>
            </a:pathLst>
          </a:custGeom>
          <a:solidFill>
            <a:srgbClr val="000099"/>
          </a:solidFill>
          <a:ln w="1587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62" name="object 57"/>
          <p:cNvSpPr/>
          <p:nvPr/>
        </p:nvSpPr>
        <p:spPr>
          <a:xfrm>
            <a:off x="3317198" y="5444193"/>
            <a:ext cx="106870" cy="28575"/>
          </a:xfrm>
          <a:custGeom>
            <a:avLst/>
            <a:gdLst/>
            <a:ahLst/>
            <a:cxnLst/>
            <a:rect l="l" t="t" r="r" b="b"/>
            <a:pathLst>
              <a:path w="118745" h="31750">
                <a:moveTo>
                  <a:pt x="118694" y="0"/>
                </a:moveTo>
                <a:lnTo>
                  <a:pt x="0" y="31572"/>
                </a:lnTo>
              </a:path>
            </a:pathLst>
          </a:custGeom>
          <a:ln w="762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63" name="object 58"/>
          <p:cNvSpPr/>
          <p:nvPr/>
        </p:nvSpPr>
        <p:spPr>
          <a:xfrm>
            <a:off x="3295373" y="2656456"/>
            <a:ext cx="116585" cy="48006"/>
          </a:xfrm>
          <a:custGeom>
            <a:avLst/>
            <a:gdLst/>
            <a:ahLst/>
            <a:cxnLst/>
            <a:rect l="l" t="t" r="r" b="b"/>
            <a:pathLst>
              <a:path w="129539" h="53339">
                <a:moveTo>
                  <a:pt x="0" y="0"/>
                </a:moveTo>
                <a:lnTo>
                  <a:pt x="129095" y="52755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70" name="object 115"/>
          <p:cNvSpPr/>
          <p:nvPr/>
        </p:nvSpPr>
        <p:spPr>
          <a:xfrm>
            <a:off x="2857259" y="3159652"/>
            <a:ext cx="0" cy="1902524"/>
          </a:xfrm>
          <a:custGeom>
            <a:avLst/>
            <a:gdLst/>
            <a:ahLst/>
            <a:cxnLst/>
            <a:rect l="l" t="t" r="r" b="b"/>
            <a:pathLst>
              <a:path h="2113915">
                <a:moveTo>
                  <a:pt x="0" y="2113635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71" name="object 116"/>
          <p:cNvSpPr/>
          <p:nvPr/>
        </p:nvSpPr>
        <p:spPr>
          <a:xfrm>
            <a:off x="2857259" y="5061925"/>
            <a:ext cx="104584" cy="231458"/>
          </a:xfrm>
          <a:custGeom>
            <a:avLst/>
            <a:gdLst/>
            <a:ahLst/>
            <a:cxnLst/>
            <a:rect l="l" t="t" r="r" b="b"/>
            <a:pathLst>
              <a:path w="116204" h="257175">
                <a:moveTo>
                  <a:pt x="0" y="0"/>
                </a:moveTo>
                <a:lnTo>
                  <a:pt x="115900" y="257086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72" name="object 117"/>
          <p:cNvSpPr/>
          <p:nvPr/>
        </p:nvSpPr>
        <p:spPr>
          <a:xfrm>
            <a:off x="2854105" y="2913557"/>
            <a:ext cx="104584" cy="236601"/>
          </a:xfrm>
          <a:custGeom>
            <a:avLst/>
            <a:gdLst/>
            <a:ahLst/>
            <a:cxnLst/>
            <a:rect l="l" t="t" r="r" b="b"/>
            <a:pathLst>
              <a:path w="116204" h="262889">
                <a:moveTo>
                  <a:pt x="0" y="262547"/>
                </a:moveTo>
                <a:lnTo>
                  <a:pt x="115900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73" name="object 118"/>
          <p:cNvSpPr/>
          <p:nvPr/>
        </p:nvSpPr>
        <p:spPr>
          <a:xfrm>
            <a:off x="2956220" y="5293302"/>
            <a:ext cx="0" cy="289179"/>
          </a:xfrm>
          <a:custGeom>
            <a:avLst/>
            <a:gdLst/>
            <a:ahLst/>
            <a:cxnLst/>
            <a:rect l="l" t="t" r="r" b="b"/>
            <a:pathLst>
              <a:path h="321310">
                <a:moveTo>
                  <a:pt x="0" y="0"/>
                </a:moveTo>
                <a:lnTo>
                  <a:pt x="0" y="32085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74" name="object 119"/>
          <p:cNvSpPr/>
          <p:nvPr/>
        </p:nvSpPr>
        <p:spPr>
          <a:xfrm>
            <a:off x="2956221" y="5582073"/>
            <a:ext cx="112585" cy="0"/>
          </a:xfrm>
          <a:custGeom>
            <a:avLst/>
            <a:gdLst/>
            <a:ahLst/>
            <a:cxnLst/>
            <a:rect l="l" t="t" r="r" b="b"/>
            <a:pathLst>
              <a:path w="125095">
                <a:moveTo>
                  <a:pt x="124675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75" name="object 120"/>
          <p:cNvSpPr/>
          <p:nvPr/>
        </p:nvSpPr>
        <p:spPr>
          <a:xfrm>
            <a:off x="2958417" y="2590305"/>
            <a:ext cx="116585" cy="0"/>
          </a:xfrm>
          <a:custGeom>
            <a:avLst/>
            <a:gdLst/>
            <a:ahLst/>
            <a:cxnLst/>
            <a:rect l="l" t="t" r="r" b="b"/>
            <a:pathLst>
              <a:path w="129539">
                <a:moveTo>
                  <a:pt x="12927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76" name="object 121"/>
          <p:cNvSpPr/>
          <p:nvPr/>
        </p:nvSpPr>
        <p:spPr>
          <a:xfrm>
            <a:off x="2956220" y="2586077"/>
            <a:ext cx="0" cy="328613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484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77" name="object 122"/>
          <p:cNvSpPr/>
          <p:nvPr/>
        </p:nvSpPr>
        <p:spPr>
          <a:xfrm>
            <a:off x="3109988" y="5551986"/>
            <a:ext cx="151447" cy="32004"/>
          </a:xfrm>
          <a:custGeom>
            <a:avLst/>
            <a:gdLst/>
            <a:ahLst/>
            <a:cxnLst/>
            <a:rect l="l" t="t" r="r" b="b"/>
            <a:pathLst>
              <a:path w="168275" h="35560">
                <a:moveTo>
                  <a:pt x="167995" y="0"/>
                </a:moveTo>
                <a:lnTo>
                  <a:pt x="0" y="35509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78" name="object 123"/>
          <p:cNvSpPr/>
          <p:nvPr/>
        </p:nvSpPr>
        <p:spPr>
          <a:xfrm>
            <a:off x="3718864" y="4599010"/>
            <a:ext cx="138874" cy="425768"/>
          </a:xfrm>
          <a:custGeom>
            <a:avLst/>
            <a:gdLst/>
            <a:ahLst/>
            <a:cxnLst/>
            <a:rect l="l" t="t" r="r" b="b"/>
            <a:pathLst>
              <a:path w="154304" h="473075">
                <a:moveTo>
                  <a:pt x="154114" y="0"/>
                </a:moveTo>
                <a:lnTo>
                  <a:pt x="0" y="47307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79" name="object 124"/>
          <p:cNvSpPr/>
          <p:nvPr/>
        </p:nvSpPr>
        <p:spPr>
          <a:xfrm>
            <a:off x="3860675" y="4127522"/>
            <a:ext cx="66865" cy="421767"/>
          </a:xfrm>
          <a:custGeom>
            <a:avLst/>
            <a:gdLst/>
            <a:ahLst/>
            <a:cxnLst/>
            <a:rect l="l" t="t" r="r" b="b"/>
            <a:pathLst>
              <a:path w="74295" h="468629">
                <a:moveTo>
                  <a:pt x="73812" y="0"/>
                </a:moveTo>
                <a:lnTo>
                  <a:pt x="0" y="46831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80" name="object 125"/>
          <p:cNvSpPr/>
          <p:nvPr/>
        </p:nvSpPr>
        <p:spPr>
          <a:xfrm>
            <a:off x="3095578" y="2607290"/>
            <a:ext cx="350901" cy="149733"/>
          </a:xfrm>
          <a:custGeom>
            <a:avLst/>
            <a:gdLst/>
            <a:ahLst/>
            <a:cxnLst/>
            <a:rect l="l" t="t" r="r" b="b"/>
            <a:pathLst>
              <a:path w="389889" h="166369">
                <a:moveTo>
                  <a:pt x="389267" y="165900"/>
                </a:moveTo>
                <a:lnTo>
                  <a:pt x="0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81" name="object 126"/>
          <p:cNvSpPr/>
          <p:nvPr/>
        </p:nvSpPr>
        <p:spPr>
          <a:xfrm>
            <a:off x="3482527" y="2795816"/>
            <a:ext cx="230314" cy="354902"/>
          </a:xfrm>
          <a:custGeom>
            <a:avLst/>
            <a:gdLst/>
            <a:ahLst/>
            <a:cxnLst/>
            <a:rect l="l" t="t" r="r" b="b"/>
            <a:pathLst>
              <a:path w="255904" h="394335">
                <a:moveTo>
                  <a:pt x="255854" y="394347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82" name="object 127"/>
          <p:cNvSpPr/>
          <p:nvPr/>
        </p:nvSpPr>
        <p:spPr>
          <a:xfrm>
            <a:off x="3712797" y="3163705"/>
            <a:ext cx="142303" cy="444627"/>
          </a:xfrm>
          <a:custGeom>
            <a:avLst/>
            <a:gdLst/>
            <a:ahLst/>
            <a:cxnLst/>
            <a:rect l="l" t="t" r="r" b="b"/>
            <a:pathLst>
              <a:path w="158114" h="494030">
                <a:moveTo>
                  <a:pt x="157886" y="493445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83" name="object 128"/>
          <p:cNvSpPr/>
          <p:nvPr/>
        </p:nvSpPr>
        <p:spPr>
          <a:xfrm>
            <a:off x="3857567" y="3647259"/>
            <a:ext cx="69723" cy="425768"/>
          </a:xfrm>
          <a:custGeom>
            <a:avLst/>
            <a:gdLst/>
            <a:ahLst/>
            <a:cxnLst/>
            <a:rect l="l" t="t" r="r" b="b"/>
            <a:pathLst>
              <a:path w="77470" h="473075">
                <a:moveTo>
                  <a:pt x="77266" y="472897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84" name="object 129"/>
          <p:cNvSpPr/>
          <p:nvPr/>
        </p:nvSpPr>
        <p:spPr>
          <a:xfrm>
            <a:off x="3487650" y="5048086"/>
            <a:ext cx="231457" cy="350330"/>
          </a:xfrm>
          <a:custGeom>
            <a:avLst/>
            <a:gdLst/>
            <a:ahLst/>
            <a:cxnLst/>
            <a:rect l="l" t="t" r="r" b="b"/>
            <a:pathLst>
              <a:path w="257175" h="389254">
                <a:moveTo>
                  <a:pt x="256908" y="0"/>
                </a:moveTo>
                <a:lnTo>
                  <a:pt x="0" y="38883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85" name="object 130"/>
          <p:cNvSpPr/>
          <p:nvPr/>
        </p:nvSpPr>
        <p:spPr>
          <a:xfrm>
            <a:off x="3176889" y="5398039"/>
            <a:ext cx="310896" cy="70866"/>
          </a:xfrm>
          <a:custGeom>
            <a:avLst/>
            <a:gdLst/>
            <a:ahLst/>
            <a:cxnLst/>
            <a:rect l="l" t="t" r="r" b="b"/>
            <a:pathLst>
              <a:path w="345439" h="78739">
                <a:moveTo>
                  <a:pt x="345287" y="0"/>
                </a:moveTo>
                <a:lnTo>
                  <a:pt x="0" y="78574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02" name="object 131"/>
          <p:cNvSpPr/>
          <p:nvPr/>
        </p:nvSpPr>
        <p:spPr>
          <a:xfrm>
            <a:off x="3438089" y="2845702"/>
            <a:ext cx="357097" cy="218884"/>
          </a:xfrm>
          <a:custGeom>
            <a:avLst/>
            <a:gdLst/>
            <a:ahLst/>
            <a:cxnLst/>
            <a:rect l="l" t="t" r="r" b="b"/>
            <a:pathLst>
              <a:path w="1295400" h="243205">
                <a:moveTo>
                  <a:pt x="1295400" y="0"/>
                </a:moveTo>
                <a:lnTo>
                  <a:pt x="0" y="0"/>
                </a:lnTo>
                <a:lnTo>
                  <a:pt x="0" y="243141"/>
                </a:lnTo>
                <a:lnTo>
                  <a:pt x="1295400" y="243141"/>
                </a:lnTo>
                <a:lnTo>
                  <a:pt x="1295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03" name="object 132"/>
          <p:cNvSpPr txBox="1"/>
          <p:nvPr/>
        </p:nvSpPr>
        <p:spPr>
          <a:xfrm>
            <a:off x="3075572" y="2845574"/>
            <a:ext cx="1062990" cy="19390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A6A6A6"/>
                </a:solidFill>
                <a:latin typeface="Arial Narrow"/>
                <a:cs typeface="Arial Narrow"/>
              </a:rPr>
              <a:t>High-Z tile</a:t>
            </a:r>
            <a:r>
              <a:rPr sz="1400" b="1" spc="-120" dirty="0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sz="1400" b="1" spc="-5" dirty="0">
                <a:solidFill>
                  <a:srgbClr val="A6A6A6"/>
                </a:solidFill>
                <a:latin typeface="Arial Narrow"/>
                <a:cs typeface="Arial Narrow"/>
              </a:rPr>
              <a:t>row</a:t>
            </a:r>
            <a:endParaRPr sz="1400" dirty="0">
              <a:latin typeface="Arial Narrow"/>
              <a:cs typeface="Arial Narrow"/>
            </a:endParaRPr>
          </a:p>
        </p:txBody>
      </p:sp>
      <p:cxnSp>
        <p:nvCxnSpPr>
          <p:cNvPr id="429" name="Straight Arrow Connector 428"/>
          <p:cNvCxnSpPr/>
          <p:nvPr/>
        </p:nvCxnSpPr>
        <p:spPr>
          <a:xfrm flipH="1" flipV="1">
            <a:off x="3468765" y="5628856"/>
            <a:ext cx="48582" cy="267351"/>
          </a:xfrm>
          <a:prstGeom prst="straightConnector1">
            <a:avLst/>
          </a:prstGeom>
          <a:ln w="28575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5" name="Straight Arrow Connector 444"/>
          <p:cNvCxnSpPr/>
          <p:nvPr/>
        </p:nvCxnSpPr>
        <p:spPr>
          <a:xfrm flipV="1">
            <a:off x="3290742" y="2711194"/>
            <a:ext cx="64299" cy="16631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object 153"/>
          <p:cNvSpPr/>
          <p:nvPr/>
        </p:nvSpPr>
        <p:spPr>
          <a:xfrm>
            <a:off x="7815173" y="3127397"/>
            <a:ext cx="0" cy="1916240"/>
          </a:xfrm>
          <a:custGeom>
            <a:avLst/>
            <a:gdLst/>
            <a:ahLst/>
            <a:cxnLst/>
            <a:rect l="l" t="t" r="r" b="b"/>
            <a:pathLst>
              <a:path h="2129154">
                <a:moveTo>
                  <a:pt x="0" y="2128837"/>
                </a:moveTo>
                <a:lnTo>
                  <a:pt x="0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52" name="object 154"/>
          <p:cNvSpPr/>
          <p:nvPr/>
        </p:nvSpPr>
        <p:spPr>
          <a:xfrm>
            <a:off x="7837172" y="2878795"/>
            <a:ext cx="111442" cy="248603"/>
          </a:xfrm>
          <a:custGeom>
            <a:avLst/>
            <a:gdLst/>
            <a:ahLst/>
            <a:cxnLst/>
            <a:rect l="l" t="t" r="r" b="b"/>
            <a:pathLst>
              <a:path w="123825" h="276225">
                <a:moveTo>
                  <a:pt x="0" y="276225"/>
                </a:moveTo>
                <a:lnTo>
                  <a:pt x="123825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53" name="object 155"/>
          <p:cNvSpPr/>
          <p:nvPr/>
        </p:nvSpPr>
        <p:spPr>
          <a:xfrm>
            <a:off x="7971475" y="2515892"/>
            <a:ext cx="124587" cy="68580"/>
          </a:xfrm>
          <a:custGeom>
            <a:avLst/>
            <a:gdLst/>
            <a:ahLst/>
            <a:cxnLst/>
            <a:rect l="l" t="t" r="r" b="b"/>
            <a:pathLst>
              <a:path w="138429" h="76200">
                <a:moveTo>
                  <a:pt x="0" y="76200"/>
                </a:moveTo>
                <a:lnTo>
                  <a:pt x="138112" y="76200"/>
                </a:lnTo>
                <a:lnTo>
                  <a:pt x="138112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54" name="object 156"/>
          <p:cNvSpPr/>
          <p:nvPr/>
        </p:nvSpPr>
        <p:spPr>
          <a:xfrm>
            <a:off x="7942240" y="2552327"/>
            <a:ext cx="0" cy="333185"/>
          </a:xfrm>
          <a:custGeom>
            <a:avLst/>
            <a:gdLst/>
            <a:ahLst/>
            <a:cxnLst/>
            <a:rect l="l" t="t" r="r" b="b"/>
            <a:pathLst>
              <a:path h="370205">
                <a:moveTo>
                  <a:pt x="0" y="0"/>
                </a:moveTo>
                <a:lnTo>
                  <a:pt x="0" y="369887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55" name="object 157"/>
          <p:cNvSpPr/>
          <p:nvPr/>
        </p:nvSpPr>
        <p:spPr>
          <a:xfrm>
            <a:off x="8774430" y="4587580"/>
            <a:ext cx="140017" cy="434340"/>
          </a:xfrm>
          <a:custGeom>
            <a:avLst/>
            <a:gdLst/>
            <a:ahLst/>
            <a:cxnLst/>
            <a:rect l="l" t="t" r="r" b="b"/>
            <a:pathLst>
              <a:path w="155575" h="482600">
                <a:moveTo>
                  <a:pt x="155575" y="0"/>
                </a:moveTo>
                <a:lnTo>
                  <a:pt x="0" y="48260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56" name="object 158"/>
          <p:cNvSpPr/>
          <p:nvPr/>
        </p:nvSpPr>
        <p:spPr>
          <a:xfrm>
            <a:off x="8917305" y="4116092"/>
            <a:ext cx="74295" cy="433197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0"/>
                </a:moveTo>
                <a:lnTo>
                  <a:pt x="0" y="481012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57" name="object 159"/>
          <p:cNvSpPr/>
          <p:nvPr/>
        </p:nvSpPr>
        <p:spPr>
          <a:xfrm>
            <a:off x="8140067" y="2570185"/>
            <a:ext cx="356044" cy="148590"/>
          </a:xfrm>
          <a:custGeom>
            <a:avLst/>
            <a:gdLst/>
            <a:ahLst/>
            <a:cxnLst/>
            <a:rect l="l" t="t" r="r" b="b"/>
            <a:pathLst>
              <a:path w="395604" h="165100">
                <a:moveTo>
                  <a:pt x="395287" y="165100"/>
                </a:moveTo>
                <a:lnTo>
                  <a:pt x="0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58" name="object 160"/>
          <p:cNvSpPr/>
          <p:nvPr/>
        </p:nvSpPr>
        <p:spPr>
          <a:xfrm>
            <a:off x="8527258" y="2755922"/>
            <a:ext cx="247459" cy="371475"/>
          </a:xfrm>
          <a:custGeom>
            <a:avLst/>
            <a:gdLst/>
            <a:ahLst/>
            <a:cxnLst/>
            <a:rect l="l" t="t" r="r" b="b"/>
            <a:pathLst>
              <a:path w="274954" h="412750">
                <a:moveTo>
                  <a:pt x="274637" y="412750"/>
                </a:moveTo>
                <a:lnTo>
                  <a:pt x="0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59" name="object 161"/>
          <p:cNvSpPr/>
          <p:nvPr/>
        </p:nvSpPr>
        <p:spPr>
          <a:xfrm>
            <a:off x="8774430" y="3150257"/>
            <a:ext cx="140017" cy="431483"/>
          </a:xfrm>
          <a:custGeom>
            <a:avLst/>
            <a:gdLst/>
            <a:ahLst/>
            <a:cxnLst/>
            <a:rect l="l" t="t" r="r" b="b"/>
            <a:pathLst>
              <a:path w="155575" h="479425">
                <a:moveTo>
                  <a:pt x="155575" y="479425"/>
                </a:moveTo>
                <a:lnTo>
                  <a:pt x="0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60" name="object 162"/>
          <p:cNvSpPr/>
          <p:nvPr/>
        </p:nvSpPr>
        <p:spPr>
          <a:xfrm>
            <a:off x="8917305" y="3621745"/>
            <a:ext cx="74295" cy="433197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481012"/>
                </a:moveTo>
                <a:lnTo>
                  <a:pt x="0" y="0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61" name="object 163"/>
          <p:cNvSpPr/>
          <p:nvPr/>
        </p:nvSpPr>
        <p:spPr>
          <a:xfrm>
            <a:off x="7836513" y="5059067"/>
            <a:ext cx="111442" cy="247460"/>
          </a:xfrm>
          <a:custGeom>
            <a:avLst/>
            <a:gdLst/>
            <a:ahLst/>
            <a:cxnLst/>
            <a:rect l="l" t="t" r="r" b="b"/>
            <a:pathLst>
              <a:path w="123825" h="274954">
                <a:moveTo>
                  <a:pt x="0" y="0"/>
                </a:moveTo>
                <a:lnTo>
                  <a:pt x="123825" y="274637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62" name="object 164"/>
          <p:cNvSpPr/>
          <p:nvPr/>
        </p:nvSpPr>
        <p:spPr>
          <a:xfrm>
            <a:off x="7942241" y="5306241"/>
            <a:ext cx="0" cy="308610"/>
          </a:xfrm>
          <a:custGeom>
            <a:avLst/>
            <a:gdLst/>
            <a:ahLst/>
            <a:cxnLst/>
            <a:rect l="l" t="t" r="r" b="b"/>
            <a:pathLst>
              <a:path h="342900">
                <a:moveTo>
                  <a:pt x="0" y="0"/>
                </a:moveTo>
                <a:lnTo>
                  <a:pt x="0" y="34290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63" name="object 165"/>
          <p:cNvSpPr/>
          <p:nvPr/>
        </p:nvSpPr>
        <p:spPr>
          <a:xfrm>
            <a:off x="7960814" y="5571989"/>
            <a:ext cx="122872" cy="68580"/>
          </a:xfrm>
          <a:custGeom>
            <a:avLst/>
            <a:gdLst/>
            <a:ahLst/>
            <a:cxnLst/>
            <a:rect l="l" t="t" r="r" b="b"/>
            <a:pathLst>
              <a:path w="136525" h="76200">
                <a:moveTo>
                  <a:pt x="0" y="76200"/>
                </a:moveTo>
                <a:lnTo>
                  <a:pt x="136525" y="76200"/>
                </a:lnTo>
                <a:lnTo>
                  <a:pt x="136525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64" name="object 166"/>
          <p:cNvSpPr/>
          <p:nvPr/>
        </p:nvSpPr>
        <p:spPr>
          <a:xfrm>
            <a:off x="8127684" y="5573337"/>
            <a:ext cx="155448" cy="33147"/>
          </a:xfrm>
          <a:custGeom>
            <a:avLst/>
            <a:gdLst/>
            <a:ahLst/>
            <a:cxnLst/>
            <a:rect l="l" t="t" r="r" b="b"/>
            <a:pathLst>
              <a:path w="172720" h="36829">
                <a:moveTo>
                  <a:pt x="172110" y="0"/>
                </a:moveTo>
                <a:lnTo>
                  <a:pt x="0" y="36690"/>
                </a:lnTo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65" name="object 167"/>
          <p:cNvSpPr/>
          <p:nvPr/>
        </p:nvSpPr>
        <p:spPr>
          <a:xfrm>
            <a:off x="8516599" y="5050495"/>
            <a:ext cx="247459" cy="371475"/>
          </a:xfrm>
          <a:custGeom>
            <a:avLst/>
            <a:gdLst/>
            <a:ahLst/>
            <a:cxnLst/>
            <a:rect l="l" t="t" r="r" b="b"/>
            <a:pathLst>
              <a:path w="274954" h="412750">
                <a:moveTo>
                  <a:pt x="274637" y="0"/>
                </a:moveTo>
                <a:lnTo>
                  <a:pt x="0" y="41275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66" name="object 168"/>
          <p:cNvSpPr/>
          <p:nvPr/>
        </p:nvSpPr>
        <p:spPr>
          <a:xfrm>
            <a:off x="8207994" y="5414747"/>
            <a:ext cx="324612" cy="76010"/>
          </a:xfrm>
          <a:custGeom>
            <a:avLst/>
            <a:gdLst/>
            <a:ahLst/>
            <a:cxnLst/>
            <a:rect l="l" t="t" r="r" b="b"/>
            <a:pathLst>
              <a:path w="360679" h="84454">
                <a:moveTo>
                  <a:pt x="360349" y="0"/>
                </a:moveTo>
                <a:lnTo>
                  <a:pt x="0" y="84315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67" name="object 169"/>
          <p:cNvSpPr/>
          <p:nvPr/>
        </p:nvSpPr>
        <p:spPr>
          <a:xfrm>
            <a:off x="8185684" y="5456150"/>
            <a:ext cx="89154" cy="58865"/>
          </a:xfrm>
          <a:custGeom>
            <a:avLst/>
            <a:gdLst/>
            <a:ahLst/>
            <a:cxnLst/>
            <a:rect l="l" t="t" r="r" b="b"/>
            <a:pathLst>
              <a:path w="99059" h="65404">
                <a:moveTo>
                  <a:pt x="63911" y="0"/>
                </a:moveTo>
                <a:lnTo>
                  <a:pt x="25460" y="6102"/>
                </a:lnTo>
                <a:lnTo>
                  <a:pt x="0" y="40505"/>
                </a:lnTo>
                <a:lnTo>
                  <a:pt x="5868" y="52400"/>
                </a:lnTo>
                <a:lnTo>
                  <a:pt x="18075" y="60934"/>
                </a:lnTo>
                <a:lnTo>
                  <a:pt x="34868" y="65328"/>
                </a:lnTo>
                <a:lnTo>
                  <a:pt x="54495" y="64800"/>
                </a:lnTo>
                <a:lnTo>
                  <a:pt x="73314" y="59223"/>
                </a:lnTo>
                <a:lnTo>
                  <a:pt x="87920" y="49844"/>
                </a:lnTo>
                <a:lnTo>
                  <a:pt x="96884" y="37948"/>
                </a:lnTo>
                <a:lnTo>
                  <a:pt x="98780" y="24820"/>
                </a:lnTo>
                <a:lnTo>
                  <a:pt x="92912" y="12930"/>
                </a:lnTo>
                <a:lnTo>
                  <a:pt x="80705" y="4396"/>
                </a:lnTo>
                <a:lnTo>
                  <a:pt x="63911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68" name="object 170"/>
          <p:cNvSpPr/>
          <p:nvPr/>
        </p:nvSpPr>
        <p:spPr>
          <a:xfrm>
            <a:off x="8185684" y="5456150"/>
            <a:ext cx="89154" cy="58865"/>
          </a:xfrm>
          <a:custGeom>
            <a:avLst/>
            <a:gdLst/>
            <a:ahLst/>
            <a:cxnLst/>
            <a:rect l="l" t="t" r="r" b="b"/>
            <a:pathLst>
              <a:path w="99059" h="65404">
                <a:moveTo>
                  <a:pt x="0" y="40505"/>
                </a:moveTo>
                <a:lnTo>
                  <a:pt x="5868" y="52400"/>
                </a:lnTo>
                <a:lnTo>
                  <a:pt x="18075" y="60934"/>
                </a:lnTo>
                <a:lnTo>
                  <a:pt x="34868" y="65328"/>
                </a:lnTo>
                <a:lnTo>
                  <a:pt x="54495" y="64800"/>
                </a:lnTo>
                <a:lnTo>
                  <a:pt x="73314" y="59223"/>
                </a:lnTo>
                <a:lnTo>
                  <a:pt x="87920" y="49844"/>
                </a:lnTo>
                <a:lnTo>
                  <a:pt x="96884" y="37948"/>
                </a:lnTo>
                <a:lnTo>
                  <a:pt x="98780" y="24820"/>
                </a:lnTo>
                <a:lnTo>
                  <a:pt x="92912" y="12930"/>
                </a:lnTo>
                <a:lnTo>
                  <a:pt x="80705" y="4396"/>
                </a:lnTo>
                <a:lnTo>
                  <a:pt x="63911" y="0"/>
                </a:lnTo>
                <a:lnTo>
                  <a:pt x="44284" y="525"/>
                </a:lnTo>
                <a:lnTo>
                  <a:pt x="25460" y="6102"/>
                </a:lnTo>
                <a:lnTo>
                  <a:pt x="10855" y="15481"/>
                </a:lnTo>
                <a:lnTo>
                  <a:pt x="1893" y="27377"/>
                </a:lnTo>
                <a:lnTo>
                  <a:pt x="0" y="40505"/>
                </a:lnTo>
                <a:close/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70" name="object 172"/>
          <p:cNvSpPr/>
          <p:nvPr/>
        </p:nvSpPr>
        <p:spPr>
          <a:xfrm>
            <a:off x="8432121" y="5498902"/>
            <a:ext cx="82867" cy="82868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0" y="45770"/>
                </a:moveTo>
                <a:lnTo>
                  <a:pt x="3595" y="63584"/>
                </a:lnTo>
                <a:lnTo>
                  <a:pt x="13403" y="78133"/>
                </a:lnTo>
                <a:lnTo>
                  <a:pt x="27951" y="87943"/>
                </a:lnTo>
                <a:lnTo>
                  <a:pt x="45770" y="91541"/>
                </a:lnTo>
                <a:lnTo>
                  <a:pt x="63582" y="87943"/>
                </a:lnTo>
                <a:lnTo>
                  <a:pt x="78127" y="78133"/>
                </a:lnTo>
                <a:lnTo>
                  <a:pt x="87933" y="63584"/>
                </a:lnTo>
                <a:lnTo>
                  <a:pt x="91528" y="45770"/>
                </a:lnTo>
                <a:lnTo>
                  <a:pt x="87933" y="27957"/>
                </a:lnTo>
                <a:lnTo>
                  <a:pt x="78127" y="13408"/>
                </a:lnTo>
                <a:lnTo>
                  <a:pt x="63582" y="3597"/>
                </a:lnTo>
                <a:lnTo>
                  <a:pt x="45770" y="0"/>
                </a:lnTo>
                <a:lnTo>
                  <a:pt x="27951" y="3597"/>
                </a:lnTo>
                <a:lnTo>
                  <a:pt x="13403" y="13408"/>
                </a:lnTo>
                <a:lnTo>
                  <a:pt x="3595" y="27957"/>
                </a:lnTo>
                <a:lnTo>
                  <a:pt x="0" y="45770"/>
                </a:lnTo>
                <a:close/>
              </a:path>
            </a:pathLst>
          </a:custGeom>
          <a:solidFill>
            <a:srgbClr val="000099"/>
          </a:solidFill>
          <a:ln w="1587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71" name="object 173"/>
          <p:cNvSpPr/>
          <p:nvPr/>
        </p:nvSpPr>
        <p:spPr>
          <a:xfrm>
            <a:off x="8332456" y="5432764"/>
            <a:ext cx="106870" cy="27432"/>
          </a:xfrm>
          <a:custGeom>
            <a:avLst/>
            <a:gdLst/>
            <a:ahLst/>
            <a:cxnLst/>
            <a:rect l="l" t="t" r="r" b="b"/>
            <a:pathLst>
              <a:path w="118745" h="31750">
                <a:moveTo>
                  <a:pt x="118694" y="0"/>
                </a:moveTo>
                <a:lnTo>
                  <a:pt x="0" y="31572"/>
                </a:lnTo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72" name="object 174"/>
          <p:cNvSpPr/>
          <p:nvPr/>
        </p:nvSpPr>
        <p:spPr>
          <a:xfrm>
            <a:off x="8322719" y="2645027"/>
            <a:ext cx="116585" cy="48006"/>
          </a:xfrm>
          <a:custGeom>
            <a:avLst/>
            <a:gdLst/>
            <a:ahLst/>
            <a:cxnLst/>
            <a:rect l="l" t="t" r="r" b="b"/>
            <a:pathLst>
              <a:path w="129540" h="53339">
                <a:moveTo>
                  <a:pt x="0" y="0"/>
                </a:moveTo>
                <a:lnTo>
                  <a:pt x="129095" y="52755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75" name="object 177"/>
          <p:cNvSpPr/>
          <p:nvPr/>
        </p:nvSpPr>
        <p:spPr>
          <a:xfrm>
            <a:off x="7865295" y="3151099"/>
            <a:ext cx="0" cy="1902524"/>
          </a:xfrm>
          <a:custGeom>
            <a:avLst/>
            <a:gdLst/>
            <a:ahLst/>
            <a:cxnLst/>
            <a:rect l="l" t="t" r="r" b="b"/>
            <a:pathLst>
              <a:path h="2113915">
                <a:moveTo>
                  <a:pt x="0" y="2113635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76" name="object 178"/>
          <p:cNvSpPr/>
          <p:nvPr/>
        </p:nvSpPr>
        <p:spPr>
          <a:xfrm>
            <a:off x="7868497" y="5053372"/>
            <a:ext cx="106299" cy="231458"/>
          </a:xfrm>
          <a:custGeom>
            <a:avLst/>
            <a:gdLst/>
            <a:ahLst/>
            <a:cxnLst/>
            <a:rect l="l" t="t" r="r" b="b"/>
            <a:pathLst>
              <a:path w="118109" h="257175">
                <a:moveTo>
                  <a:pt x="0" y="0"/>
                </a:moveTo>
                <a:lnTo>
                  <a:pt x="117640" y="257086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77" name="object 179"/>
          <p:cNvSpPr/>
          <p:nvPr/>
        </p:nvSpPr>
        <p:spPr>
          <a:xfrm>
            <a:off x="7865295" y="2905003"/>
            <a:ext cx="106299" cy="236601"/>
          </a:xfrm>
          <a:custGeom>
            <a:avLst/>
            <a:gdLst/>
            <a:ahLst/>
            <a:cxnLst/>
            <a:rect l="l" t="t" r="r" b="b"/>
            <a:pathLst>
              <a:path w="118109" h="262889">
                <a:moveTo>
                  <a:pt x="0" y="262547"/>
                </a:moveTo>
                <a:lnTo>
                  <a:pt x="11764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78" name="object 180"/>
          <p:cNvSpPr/>
          <p:nvPr/>
        </p:nvSpPr>
        <p:spPr>
          <a:xfrm>
            <a:off x="7968946" y="5284749"/>
            <a:ext cx="0" cy="289179"/>
          </a:xfrm>
          <a:custGeom>
            <a:avLst/>
            <a:gdLst/>
            <a:ahLst/>
            <a:cxnLst/>
            <a:rect l="l" t="t" r="r" b="b"/>
            <a:pathLst>
              <a:path h="321310">
                <a:moveTo>
                  <a:pt x="0" y="0"/>
                </a:moveTo>
                <a:lnTo>
                  <a:pt x="0" y="32085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79" name="object 181"/>
          <p:cNvSpPr/>
          <p:nvPr/>
        </p:nvSpPr>
        <p:spPr>
          <a:xfrm>
            <a:off x="7968946" y="5567805"/>
            <a:ext cx="114300" cy="11430"/>
          </a:xfrm>
          <a:custGeom>
            <a:avLst/>
            <a:gdLst/>
            <a:ahLst/>
            <a:cxnLst/>
            <a:rect l="l" t="t" r="r" b="b"/>
            <a:pathLst>
              <a:path w="127000" h="12700">
                <a:moveTo>
                  <a:pt x="0" y="12699"/>
                </a:moveTo>
                <a:lnTo>
                  <a:pt x="126555" y="12699"/>
                </a:lnTo>
                <a:lnTo>
                  <a:pt x="126555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80" name="object 182"/>
          <p:cNvSpPr/>
          <p:nvPr/>
        </p:nvSpPr>
        <p:spPr>
          <a:xfrm>
            <a:off x="7971179" y="2581753"/>
            <a:ext cx="118300" cy="0"/>
          </a:xfrm>
          <a:custGeom>
            <a:avLst/>
            <a:gdLst/>
            <a:ahLst/>
            <a:cxnLst/>
            <a:rect l="l" t="t" r="r" b="b"/>
            <a:pathLst>
              <a:path w="131445">
                <a:moveTo>
                  <a:pt x="13121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81" name="object 183"/>
          <p:cNvSpPr/>
          <p:nvPr/>
        </p:nvSpPr>
        <p:spPr>
          <a:xfrm>
            <a:off x="7974378" y="2583866"/>
            <a:ext cx="0" cy="328613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484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82" name="object 184"/>
          <p:cNvSpPr/>
          <p:nvPr/>
        </p:nvSpPr>
        <p:spPr>
          <a:xfrm>
            <a:off x="8125032" y="5543434"/>
            <a:ext cx="153733" cy="32004"/>
          </a:xfrm>
          <a:custGeom>
            <a:avLst/>
            <a:gdLst/>
            <a:ahLst/>
            <a:cxnLst/>
            <a:rect l="l" t="t" r="r" b="b"/>
            <a:pathLst>
              <a:path w="170815" h="35560">
                <a:moveTo>
                  <a:pt x="170522" y="0"/>
                </a:moveTo>
                <a:lnTo>
                  <a:pt x="0" y="35509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83" name="object 185"/>
          <p:cNvSpPr/>
          <p:nvPr/>
        </p:nvSpPr>
        <p:spPr>
          <a:xfrm>
            <a:off x="8743081" y="4590458"/>
            <a:ext cx="141160" cy="425768"/>
          </a:xfrm>
          <a:custGeom>
            <a:avLst/>
            <a:gdLst/>
            <a:ahLst/>
            <a:cxnLst/>
            <a:rect l="l" t="t" r="r" b="b"/>
            <a:pathLst>
              <a:path w="156845" h="473075">
                <a:moveTo>
                  <a:pt x="156425" y="0"/>
                </a:moveTo>
                <a:lnTo>
                  <a:pt x="0" y="47307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84" name="object 186"/>
          <p:cNvSpPr/>
          <p:nvPr/>
        </p:nvSpPr>
        <p:spPr>
          <a:xfrm>
            <a:off x="8887016" y="4118970"/>
            <a:ext cx="67437" cy="421767"/>
          </a:xfrm>
          <a:custGeom>
            <a:avLst/>
            <a:gdLst/>
            <a:ahLst/>
            <a:cxnLst/>
            <a:rect l="l" t="t" r="r" b="b"/>
            <a:pathLst>
              <a:path w="74929" h="468629">
                <a:moveTo>
                  <a:pt x="74929" y="0"/>
                </a:moveTo>
                <a:lnTo>
                  <a:pt x="0" y="46831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85" name="object 187"/>
          <p:cNvSpPr/>
          <p:nvPr/>
        </p:nvSpPr>
        <p:spPr>
          <a:xfrm>
            <a:off x="8127674" y="2598738"/>
            <a:ext cx="339471" cy="149733"/>
          </a:xfrm>
          <a:custGeom>
            <a:avLst/>
            <a:gdLst/>
            <a:ahLst/>
            <a:cxnLst/>
            <a:rect l="l" t="t" r="r" b="b"/>
            <a:pathLst>
              <a:path w="377190" h="166369">
                <a:moveTo>
                  <a:pt x="377151" y="16590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86" name="object 188"/>
          <p:cNvSpPr/>
          <p:nvPr/>
        </p:nvSpPr>
        <p:spPr>
          <a:xfrm>
            <a:off x="8503183" y="2787265"/>
            <a:ext cx="233743" cy="354902"/>
          </a:xfrm>
          <a:custGeom>
            <a:avLst/>
            <a:gdLst/>
            <a:ahLst/>
            <a:cxnLst/>
            <a:rect l="l" t="t" r="r" b="b"/>
            <a:pathLst>
              <a:path w="259715" h="394335">
                <a:moveTo>
                  <a:pt x="259702" y="394347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87" name="object 189"/>
          <p:cNvSpPr/>
          <p:nvPr/>
        </p:nvSpPr>
        <p:spPr>
          <a:xfrm>
            <a:off x="8736918" y="3155151"/>
            <a:ext cx="144589" cy="444627"/>
          </a:xfrm>
          <a:custGeom>
            <a:avLst/>
            <a:gdLst/>
            <a:ahLst/>
            <a:cxnLst/>
            <a:rect l="l" t="t" r="r" b="b"/>
            <a:pathLst>
              <a:path w="160654" h="494030">
                <a:moveTo>
                  <a:pt x="160261" y="493445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88" name="object 190"/>
          <p:cNvSpPr/>
          <p:nvPr/>
        </p:nvSpPr>
        <p:spPr>
          <a:xfrm>
            <a:off x="8883861" y="3638707"/>
            <a:ext cx="70866" cy="425768"/>
          </a:xfrm>
          <a:custGeom>
            <a:avLst/>
            <a:gdLst/>
            <a:ahLst/>
            <a:cxnLst/>
            <a:rect l="l" t="t" r="r" b="b"/>
            <a:pathLst>
              <a:path w="78740" h="473075">
                <a:moveTo>
                  <a:pt x="78435" y="472897"/>
                </a:moveTo>
                <a:lnTo>
                  <a:pt x="0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89" name="object 191"/>
          <p:cNvSpPr/>
          <p:nvPr/>
        </p:nvSpPr>
        <p:spPr>
          <a:xfrm>
            <a:off x="8508376" y="5039533"/>
            <a:ext cx="234886" cy="350330"/>
          </a:xfrm>
          <a:custGeom>
            <a:avLst/>
            <a:gdLst/>
            <a:ahLst/>
            <a:cxnLst/>
            <a:rect l="l" t="t" r="r" b="b"/>
            <a:pathLst>
              <a:path w="260984" h="389254">
                <a:moveTo>
                  <a:pt x="260781" y="0"/>
                </a:moveTo>
                <a:lnTo>
                  <a:pt x="0" y="38883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90" name="object 192"/>
          <p:cNvSpPr/>
          <p:nvPr/>
        </p:nvSpPr>
        <p:spPr>
          <a:xfrm>
            <a:off x="8192943" y="5389487"/>
            <a:ext cx="315468" cy="70866"/>
          </a:xfrm>
          <a:custGeom>
            <a:avLst/>
            <a:gdLst/>
            <a:ahLst/>
            <a:cxnLst/>
            <a:rect l="l" t="t" r="r" b="b"/>
            <a:pathLst>
              <a:path w="350520" h="78739">
                <a:moveTo>
                  <a:pt x="350481" y="0"/>
                </a:moveTo>
                <a:lnTo>
                  <a:pt x="0" y="78574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93" name="object 195"/>
          <p:cNvSpPr txBox="1"/>
          <p:nvPr/>
        </p:nvSpPr>
        <p:spPr>
          <a:xfrm>
            <a:off x="6858000" y="6019800"/>
            <a:ext cx="2234847" cy="4985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Arial Narrow"/>
                <a:cs typeface="Arial Narrow"/>
              </a:rPr>
              <a:t>F</a:t>
            </a:r>
            <a:r>
              <a:rPr lang="en-US" b="1" dirty="0" smtClean="0">
                <a:solidFill>
                  <a:srgbClr val="FF0000"/>
                </a:solidFill>
                <a:latin typeface="Arial Narrow"/>
                <a:cs typeface="Arial Narrow"/>
              </a:rPr>
              <a:t>lowing </a:t>
            </a:r>
            <a:r>
              <a:rPr lang="en-US" b="1" dirty="0">
                <a:solidFill>
                  <a:srgbClr val="FF0000"/>
                </a:solidFill>
                <a:latin typeface="Arial Narrow"/>
                <a:cs typeface="Arial Narrow"/>
              </a:rPr>
              <a:t>LM</a:t>
            </a:r>
            <a:r>
              <a:rPr lang="en-US" b="1" spc="-13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Narrow"/>
                <a:cs typeface="Arial Narrow"/>
              </a:rPr>
              <a:t>module</a:t>
            </a:r>
            <a:r>
              <a:rPr lang="en-US" b="1" dirty="0" smtClean="0">
                <a:solidFill>
                  <a:srgbClr val="FF0000"/>
                </a:solidFill>
                <a:latin typeface="Arial Narrow"/>
                <a:cs typeface="Arial Narrow"/>
              </a:rPr>
              <a:t>? +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heatable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(?) high-Z walls</a:t>
            </a:r>
          </a:p>
        </p:txBody>
      </p:sp>
      <p:cxnSp>
        <p:nvCxnSpPr>
          <p:cNvPr id="452" name="Straight Arrow Connector 451"/>
          <p:cNvCxnSpPr/>
          <p:nvPr/>
        </p:nvCxnSpPr>
        <p:spPr>
          <a:xfrm flipV="1">
            <a:off x="8332456" y="5469105"/>
            <a:ext cx="46597" cy="322095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Straight Arrow Connector 452"/>
          <p:cNvCxnSpPr/>
          <p:nvPr/>
        </p:nvCxnSpPr>
        <p:spPr>
          <a:xfrm flipH="1" flipV="1">
            <a:off x="8218579" y="5641867"/>
            <a:ext cx="32276" cy="149333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4" name="Content Placeholder 1"/>
          <p:cNvSpPr txBox="1">
            <a:spLocks/>
          </p:cNvSpPr>
          <p:nvPr/>
        </p:nvSpPr>
        <p:spPr>
          <a:xfrm>
            <a:off x="0" y="19812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0099"/>
                </a:solidFill>
                <a:latin typeface="Arial Narrow" panose="020B0606020202030204" pitchFamily="34" charset="0"/>
                <a:cs typeface="Arial"/>
              </a:rPr>
              <a:t>Possible progression of in-vessel / plasma-facing components:</a:t>
            </a:r>
            <a:endParaRPr lang="en-US" b="1" dirty="0">
              <a:solidFill>
                <a:srgbClr val="000099"/>
              </a:solidFill>
              <a:latin typeface="Arial Narrow" panose="020B0606020202030204" pitchFamily="34" charset="0"/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1752600" y="3705955"/>
            <a:ext cx="685800" cy="667289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ight Arrow 240"/>
          <p:cNvSpPr/>
          <p:nvPr/>
        </p:nvSpPr>
        <p:spPr>
          <a:xfrm>
            <a:off x="4267200" y="3705955"/>
            <a:ext cx="685800" cy="667289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ight Arrow 241"/>
          <p:cNvSpPr/>
          <p:nvPr/>
        </p:nvSpPr>
        <p:spPr>
          <a:xfrm>
            <a:off x="6781800" y="3694410"/>
            <a:ext cx="685800" cy="667289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8" name="TextBox 447"/>
          <p:cNvSpPr txBox="1"/>
          <p:nvPr/>
        </p:nvSpPr>
        <p:spPr>
          <a:xfrm>
            <a:off x="0" y="5962269"/>
            <a:ext cx="2057400" cy="5909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latin typeface="Arial Narrow" panose="020B0606020202030204" pitchFamily="34" charset="0"/>
              </a:rPr>
              <a:t>C </a:t>
            </a:r>
            <a:r>
              <a:rPr lang="en-US" b="1" dirty="0">
                <a:latin typeface="Arial Narrow" panose="020B0606020202030204" pitchFamily="34" charset="0"/>
              </a:rPr>
              <a:t>walls </a:t>
            </a:r>
            <a:r>
              <a:rPr lang="en-US" b="1" dirty="0" smtClean="0">
                <a:latin typeface="Arial Narrow" panose="020B0606020202030204" pitchFamily="34" charset="0"/>
              </a:rPr>
              <a:t>+</a:t>
            </a:r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Li coatings on bottom ½ of wall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2057400" y="5962269"/>
            <a:ext cx="25908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Add </a:t>
            </a:r>
            <a:r>
              <a:rPr lang="en-US" b="1" dirty="0" err="1" smtClean="0">
                <a:solidFill>
                  <a:srgbClr val="0000CC"/>
                </a:solidFill>
                <a:latin typeface="Arial Narrow" panose="020B0606020202030204" pitchFamily="34" charset="0"/>
              </a:rPr>
              <a:t>divertor</a:t>
            </a:r>
            <a:r>
              <a:rPr lang="en-US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Arial Narrow" panose="020B0606020202030204" pitchFamily="34" charset="0"/>
              </a:rPr>
              <a:t>cryo</a:t>
            </a:r>
            <a:r>
              <a:rPr lang="en-US" b="1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-pump</a:t>
            </a:r>
          </a:p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+ full-wall Li coatings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4495800" y="5962269"/>
            <a:ext cx="23622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Heatable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 C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high-Z </a:t>
            </a:r>
          </a:p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for liquid Li </a:t>
            </a:r>
            <a:r>
              <a:rPr lang="en-US" b="1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divertor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53" name="Straight Arrow Connector 252"/>
          <p:cNvCxnSpPr/>
          <p:nvPr/>
        </p:nvCxnSpPr>
        <p:spPr>
          <a:xfrm flipH="1" flipV="1">
            <a:off x="5799374" y="5628857"/>
            <a:ext cx="16931" cy="26735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3" name="TextBox 462"/>
          <p:cNvSpPr txBox="1"/>
          <p:nvPr/>
        </p:nvSpPr>
        <p:spPr>
          <a:xfrm>
            <a:off x="8126058" y="5791200"/>
            <a:ext cx="332142" cy="215444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or</a:t>
            </a:r>
            <a:endParaRPr lang="en-US" sz="1400" b="1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94" name="TextBox 493"/>
          <p:cNvSpPr txBox="1"/>
          <p:nvPr/>
        </p:nvSpPr>
        <p:spPr>
          <a:xfrm>
            <a:off x="6477000" y="4888468"/>
            <a:ext cx="115397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tIns="0" bIns="0" rtlCol="0">
            <a:spAutoFit/>
          </a:bodyPr>
          <a:lstStyle/>
          <a:p>
            <a:r>
              <a:rPr lang="en-US" sz="2400" b="1" dirty="0" smtClean="0"/>
              <a:t>LTX-like</a:t>
            </a:r>
            <a:endParaRPr lang="en-US" sz="2400" b="1" dirty="0"/>
          </a:p>
        </p:txBody>
      </p:sp>
      <p:sp>
        <p:nvSpPr>
          <p:cNvPr id="286" name="TextBox 285"/>
          <p:cNvSpPr txBox="1"/>
          <p:nvPr/>
        </p:nvSpPr>
        <p:spPr>
          <a:xfrm>
            <a:off x="2606310" y="4900782"/>
            <a:ext cx="135344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tIns="0" bIns="0" rtlCol="0">
            <a:spAutoFit/>
          </a:bodyPr>
          <a:lstStyle/>
          <a:p>
            <a:r>
              <a:rPr lang="en-US" sz="2400" b="1" dirty="0" smtClean="0"/>
              <a:t>Lower </a:t>
            </a:r>
            <a:r>
              <a:rPr lang="en-US" sz="2400" b="1" dirty="0" smtClean="0">
                <a:latin typeface="Symbol" panose="05050102010706020507" pitchFamily="18" charset="2"/>
              </a:rPr>
              <a:t>n</a:t>
            </a:r>
            <a:r>
              <a:rPr lang="en-US" sz="2400" b="1" dirty="0" smtClean="0"/>
              <a:t>*</a:t>
            </a:r>
            <a:endParaRPr lang="en-US" sz="2400" b="1" dirty="0"/>
          </a:p>
        </p:txBody>
      </p:sp>
      <p:sp>
        <p:nvSpPr>
          <p:cNvPr id="287" name="TextBox 286"/>
          <p:cNvSpPr txBox="1"/>
          <p:nvPr/>
        </p:nvSpPr>
        <p:spPr>
          <a:xfrm>
            <a:off x="26539" y="4888468"/>
            <a:ext cx="151618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tIns="0" bIns="0" rtlCol="0">
            <a:spAutoFit/>
          </a:bodyPr>
          <a:lstStyle/>
          <a:p>
            <a:r>
              <a:rPr lang="en-US" sz="2400" b="1" dirty="0" smtClean="0"/>
              <a:t>Near-term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5565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371600"/>
            <a:ext cx="8991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STs broaden our understanding of toroidal physics and enhance predictive capability for ITER &amp; beyond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ST potentially attractive as FNSF and Pilot Plant</a:t>
            </a:r>
          </a:p>
          <a:p>
            <a:endParaRPr lang="en-US" dirty="0"/>
          </a:p>
          <a:p>
            <a:r>
              <a:rPr lang="en-US" dirty="0" smtClean="0"/>
              <a:t>NSTX-U designed to be highest performance ST in world program - this is why the project is challenging</a:t>
            </a:r>
          </a:p>
          <a:p>
            <a:endParaRPr lang="en-US" dirty="0"/>
          </a:p>
          <a:p>
            <a:r>
              <a:rPr lang="en-US" dirty="0" smtClean="0"/>
              <a:t>Team is working very hard to ensure NSTX-U can run reliably at high performance &amp; get back into operation!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09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371600"/>
            <a:ext cx="8991600" cy="914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/>
              <a:t>Any questions?</a:t>
            </a:r>
            <a:endParaRPr lang="en-US" sz="5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Thank you!</a:t>
            </a:r>
            <a:endParaRPr lang="en-US" sz="5400" dirty="0"/>
          </a:p>
        </p:txBody>
      </p:sp>
      <p:pic>
        <p:nvPicPr>
          <p:cNvPr id="11266" name="Picture 2" descr="https://d1a095e8-a-44384764-s-sites.googlegroups.com/a/pppl.gov/nstx-u/home/NSTXU_team_photo_2015_02_27.jpg?attachauth=ANoY7cpwgIF7-6W5o8C6-fqHluNUKYB7YLdskbKo6TpMbDjkxxcGkonLIcnPmBOz6_fOutcItLt3w61BrMpSeZOFBMj3d-UvkDF6xE4Yvk7rqtiRaiVLF4Z0l4DGdqd6f6n9kdz8iQRtMInMo-WYM6s7maDT6kzLO-JYxUePztZGbRiKoZXZN0SrQwBwfZwl-Y3sfxC7X-d3h_G0TzBePLJKXDYrqIOulexONgWK_JLl14s0q7nPHlU%3D&amp;attredirects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743200"/>
            <a:ext cx="8458200" cy="3307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41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Magnetic fusion is arguably closest </a:t>
            </a:r>
            <a:br>
              <a:rPr lang="en-US" sz="3600" dirty="0" smtClean="0"/>
            </a:br>
            <a:r>
              <a:rPr lang="en-US" sz="3600" dirty="0" smtClean="0"/>
              <a:t>to ultimate goal of electricity generation</a:t>
            </a:r>
            <a:endParaRPr lang="en-US" sz="3600" dirty="0"/>
          </a:p>
        </p:txBody>
      </p:sp>
      <p:pic>
        <p:nvPicPr>
          <p:cNvPr id="7170" name="Picture 2" descr="http://www.slate.com/content/dam/slate/blogs/bad_astronomy/2014/05/18/sun_bd_planet_size.jpg.CROP.original-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26" y="1066800"/>
            <a:ext cx="249766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eb.stanford.edu/~rhamerly/cgi-bin/Ph240/images/Ph240-2-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05201"/>
            <a:ext cx="43434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06638" y="3505200"/>
            <a:ext cx="18373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0" dirty="0" smtClean="0">
                <a:solidFill>
                  <a:schemeClr val="tx1"/>
                </a:solidFill>
              </a:rPr>
              <a:t>Ryan </a:t>
            </a:r>
            <a:r>
              <a:rPr lang="en-US" sz="1100" i="0" dirty="0" err="1" smtClean="0">
                <a:solidFill>
                  <a:schemeClr val="tx1"/>
                </a:solidFill>
              </a:rPr>
              <a:t>Hamerly</a:t>
            </a:r>
            <a:r>
              <a:rPr lang="en-US" sz="1100" i="0" dirty="0" smtClean="0">
                <a:solidFill>
                  <a:schemeClr val="tx1"/>
                </a:solidFill>
              </a:rPr>
              <a:t> (Stanford)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2400" y="1066800"/>
            <a:ext cx="5410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b="0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Gravitational confinement fusion requires large device</a:t>
            </a:r>
          </a:p>
          <a:p>
            <a:pPr lvl="1"/>
            <a:r>
              <a:rPr lang="en-US" b="0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7-8% of mass of our sun</a:t>
            </a:r>
          </a:p>
          <a:p>
            <a:pPr lvl="1"/>
            <a:r>
              <a:rPr lang="en-US" b="0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Approximately 10× diameter of Earth</a:t>
            </a:r>
          </a:p>
          <a:p>
            <a:endParaRPr lang="en-US" sz="2000" b="0" i="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" b="0" i="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0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Laser fusion ala NIF at best has </a:t>
            </a:r>
            <a:r>
              <a:rPr lang="en-US" sz="2800" b="0" i="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b="0" i="0" kern="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en-US" sz="2800" b="0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800" b="0" i="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b="0" i="0" kern="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electrical</a:t>
            </a:r>
            <a:r>
              <a:rPr lang="en-US" sz="2800" b="0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~ 5%</a:t>
            </a:r>
          </a:p>
          <a:p>
            <a:pPr lvl="1"/>
            <a:r>
              <a:rPr lang="en-US" b="0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far, 0.006% efficient</a:t>
            </a:r>
          </a:p>
          <a:p>
            <a:pPr lvl="1"/>
            <a:endParaRPr lang="en-US" sz="1600" b="0" i="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0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Magnetic fusion in ITER: </a:t>
            </a:r>
          </a:p>
          <a:p>
            <a:pPr lvl="1"/>
            <a:r>
              <a:rPr lang="en-US" b="0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 500MW fusion power for </a:t>
            </a:r>
          </a:p>
          <a:p>
            <a:pPr marL="457200" lvl="1" indent="0">
              <a:buNone/>
            </a:pPr>
            <a:r>
              <a:rPr lang="en-US" b="0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≤ 600MW electrical input for 400s</a:t>
            </a:r>
          </a:p>
          <a:p>
            <a:pPr marL="573088" lvl="1" indent="-115888" defTabSz="684213">
              <a:buFont typeface="Wingdings" panose="05000000000000000000" pitchFamily="2" charset="2"/>
              <a:buChar char="Ø"/>
            </a:pPr>
            <a:r>
              <a:rPr lang="en-US" sz="1800" b="0" i="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levels of fusion power</a:t>
            </a:r>
            <a:endParaRPr lang="en-US" sz="1800" b="0" i="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4" name="Picture 6" descr="https://www.iter.org/img/resize-900-90/www/content/com/Lists/WebsiteText/Attachments/7/tokamak_cut_awa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700712"/>
            <a:ext cx="1792730" cy="18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77200" y="4572000"/>
            <a:ext cx="9905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~</a:t>
            </a:r>
            <a:r>
              <a:rPr lang="en-US" sz="1050" i="0" dirty="0" smtClean="0">
                <a:solidFill>
                  <a:schemeClr val="tx1"/>
                </a:solidFill>
              </a:rPr>
              <a:t>25kJ fusion yield achieved</a:t>
            </a:r>
          </a:p>
        </p:txBody>
      </p:sp>
    </p:spTree>
    <p:extLst>
      <p:ext uri="{BB962C8B-B14F-4D97-AF65-F5344CB8AC3E}">
        <p14:creationId xmlns:p14="http://schemas.microsoft.com/office/powerpoint/2010/main" val="204985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Tokamaks</a:t>
            </a:r>
            <a:r>
              <a:rPr lang="en-US" sz="3600" dirty="0" smtClean="0"/>
              <a:t> and </a:t>
            </a:r>
            <a:r>
              <a:rPr lang="en-US" sz="3600" dirty="0" err="1" smtClean="0"/>
              <a:t>stellarators</a:t>
            </a:r>
            <a:r>
              <a:rPr lang="en-US" sz="3600" dirty="0" smtClean="0"/>
              <a:t> are the </a:t>
            </a:r>
            <a:br>
              <a:rPr lang="en-US" sz="3600" dirty="0" smtClean="0"/>
            </a:br>
            <a:r>
              <a:rPr lang="en-US" sz="3600" dirty="0" smtClean="0"/>
              <a:t>leading configurations in magnetic fusion</a:t>
            </a:r>
            <a:endParaRPr lang="en-US" sz="3600" dirty="0"/>
          </a:p>
        </p:txBody>
      </p:sp>
      <p:pic>
        <p:nvPicPr>
          <p:cNvPr id="14338" name="Picture 2" descr="http://www.ipp.mpg.de/2498182/z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052" y="1353313"/>
            <a:ext cx="3357252" cy="251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86051" y="4038600"/>
            <a:ext cx="386712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3363" indent="-233363"/>
            <a:r>
              <a:rPr lang="en-US" b="0" i="0" kern="0" dirty="0" err="1" smtClean="0">
                <a:latin typeface="Arial Narrow" panose="020B0606020202030204" pitchFamily="34" charset="0"/>
              </a:rPr>
              <a:t>Stellarator</a:t>
            </a:r>
            <a:r>
              <a:rPr lang="en-US" b="0" i="0" kern="0" dirty="0" smtClean="0">
                <a:latin typeface="Arial Narrow" panose="020B0606020202030204" pitchFamily="34" charset="0"/>
              </a:rPr>
              <a:t> advantages:</a:t>
            </a:r>
          </a:p>
          <a:p>
            <a:pPr marL="396875" lvl="1" indent="-223838"/>
            <a:r>
              <a:rPr lang="en-US" b="0" i="0" kern="0" dirty="0" smtClean="0">
                <a:solidFill>
                  <a:srgbClr val="336699"/>
                </a:solidFill>
                <a:latin typeface="Arial Narrow" panose="020B0606020202030204" pitchFamily="34" charset="0"/>
              </a:rPr>
              <a:t>No plasma current drive necessary</a:t>
            </a:r>
          </a:p>
          <a:p>
            <a:pPr marL="396875" lvl="1" indent="-223838"/>
            <a:r>
              <a:rPr lang="en-US" b="0" i="0" kern="0" dirty="0" smtClean="0">
                <a:solidFill>
                  <a:srgbClr val="336699"/>
                </a:solidFill>
                <a:latin typeface="Arial Narrow" panose="020B0606020202030204" pitchFamily="34" charset="0"/>
              </a:rPr>
              <a:t>More stable, steady-state</a:t>
            </a:r>
          </a:p>
          <a:p>
            <a:pPr marL="0" indent="-227013"/>
            <a:r>
              <a:rPr lang="en-US" b="0" i="0" kern="0" dirty="0" smtClean="0">
                <a:latin typeface="Arial Narrow" panose="020B0606020202030204" pitchFamily="34" charset="0"/>
              </a:rPr>
              <a:t>Disadvantages:</a:t>
            </a:r>
          </a:p>
          <a:p>
            <a:pPr marL="400050" lvl="1" indent="-227013"/>
            <a:r>
              <a:rPr lang="en-US" b="0" i="0" kern="0" dirty="0" smtClean="0">
                <a:solidFill>
                  <a:srgbClr val="336699"/>
                </a:solidFill>
                <a:latin typeface="Arial Narrow" panose="020B0606020202030204" pitchFamily="34" charset="0"/>
              </a:rPr>
              <a:t>More complex coils and exhaust</a:t>
            </a:r>
          </a:p>
          <a:p>
            <a:pPr marL="400050" lvl="1" indent="-227013"/>
            <a:r>
              <a:rPr lang="en-US" b="0" i="0" kern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Confinement &lt; </a:t>
            </a:r>
            <a:r>
              <a:rPr lang="en-US" b="0" i="0" kern="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tokamaks</a:t>
            </a:r>
            <a:r>
              <a:rPr lang="en-US" b="0" i="0" kern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(so far…)</a:t>
            </a:r>
            <a:endParaRPr lang="en-US" b="0" i="0" kern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4340" name="Picture 4" descr="http://www.novaphotonics.com/KSTAR/assets/kst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371600"/>
            <a:ext cx="2790217" cy="262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1898" y="990600"/>
            <a:ext cx="3148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Superconducting </a:t>
            </a:r>
            <a:r>
              <a:rPr lang="en-US" sz="2000" i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tokamak</a:t>
            </a:r>
            <a:endParaRPr lang="en-US" sz="2000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0" y="990600"/>
            <a:ext cx="3305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Superconducting </a:t>
            </a:r>
            <a:r>
              <a:rPr lang="en-US" sz="2000" i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stellarator</a:t>
            </a:r>
            <a:endParaRPr lang="en-US" sz="2000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2758" y="3962400"/>
            <a:ext cx="5143294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3363" indent="-233363"/>
            <a:r>
              <a:rPr lang="en-US" b="0" i="0" kern="0" dirty="0" err="1" smtClean="0">
                <a:latin typeface="Arial Narrow" panose="020B0606020202030204" pitchFamily="34" charset="0"/>
              </a:rPr>
              <a:t>Tokamak</a:t>
            </a:r>
            <a:r>
              <a:rPr lang="en-US" b="0" i="0" kern="0" dirty="0" smtClean="0">
                <a:latin typeface="Arial Narrow" panose="020B0606020202030204" pitchFamily="34" charset="0"/>
              </a:rPr>
              <a:t> advantages:</a:t>
            </a:r>
          </a:p>
          <a:p>
            <a:pPr marL="396875" lvl="1" indent="-223838">
              <a:lnSpc>
                <a:spcPct val="90000"/>
              </a:lnSpc>
            </a:pPr>
            <a:r>
              <a:rPr lang="en-US" b="0" i="0" kern="0" dirty="0" smtClean="0">
                <a:solidFill>
                  <a:srgbClr val="336699"/>
                </a:solidFill>
                <a:latin typeface="Arial Narrow" panose="020B0606020202030204" pitchFamily="34" charset="0"/>
              </a:rPr>
              <a:t>Best confinement, closest to “breakeven”</a:t>
            </a:r>
          </a:p>
          <a:p>
            <a:pPr marL="396875" lvl="1" indent="-223838">
              <a:lnSpc>
                <a:spcPct val="90000"/>
              </a:lnSpc>
            </a:pPr>
            <a:r>
              <a:rPr lang="en-US" b="0" i="0" kern="0" dirty="0" smtClean="0">
                <a:solidFill>
                  <a:srgbClr val="336699"/>
                </a:solidFill>
                <a:latin typeface="Arial Narrow" panose="020B0606020202030204" pitchFamily="34" charset="0"/>
              </a:rPr>
              <a:t>Simpler planar coils and power/particle exhaust</a:t>
            </a:r>
          </a:p>
          <a:p>
            <a:pPr marL="0" indent="-227013"/>
            <a:r>
              <a:rPr lang="en-US" b="0" i="0" kern="0" dirty="0" smtClean="0">
                <a:latin typeface="Arial Narrow" panose="020B0606020202030204" pitchFamily="34" charset="0"/>
              </a:rPr>
              <a:t>Disadvantages:</a:t>
            </a:r>
          </a:p>
          <a:p>
            <a:pPr marL="400050" lvl="1" indent="-227013">
              <a:lnSpc>
                <a:spcPct val="90000"/>
              </a:lnSpc>
            </a:pPr>
            <a:r>
              <a:rPr lang="en-US" b="0" i="0" kern="0" dirty="0" smtClean="0">
                <a:solidFill>
                  <a:srgbClr val="336699"/>
                </a:solidFill>
                <a:latin typeface="Arial Narrow" panose="020B0606020202030204" pitchFamily="34" charset="0"/>
              </a:rPr>
              <a:t>Must drive multi-mega-ampere plasma current</a:t>
            </a:r>
          </a:p>
          <a:p>
            <a:pPr marL="400050" lvl="1" indent="-227013">
              <a:lnSpc>
                <a:spcPct val="90000"/>
              </a:lnSpc>
            </a:pPr>
            <a:r>
              <a:rPr lang="en-US" b="0" i="0" kern="0" dirty="0" smtClean="0">
                <a:solidFill>
                  <a:srgbClr val="336699"/>
                </a:solidFill>
                <a:latin typeface="Arial Narrow" panose="020B0606020202030204" pitchFamily="34" charset="0"/>
              </a:rPr>
              <a:t>More prone to rapid loss of plasma = “disruption”</a:t>
            </a:r>
          </a:p>
          <a:p>
            <a:pPr marL="574675" lvl="2" indent="-169863">
              <a:lnSpc>
                <a:spcPct val="90000"/>
              </a:lnSpc>
            </a:pPr>
            <a:r>
              <a:rPr lang="en-US" kern="0" dirty="0" smtClean="0">
                <a:latin typeface="Arial Narrow" panose="020B0606020202030204" pitchFamily="34" charset="0"/>
              </a:rPr>
              <a:t>Potential show-stopper for tokamak power-plant</a:t>
            </a:r>
            <a:r>
              <a:rPr lang="en-US" b="0" i="0" kern="0" dirty="0" smtClean="0">
                <a:latin typeface="Arial Narrow" panose="020B0606020202030204" pitchFamily="34" charset="0"/>
              </a:rPr>
              <a:t> </a:t>
            </a:r>
            <a:endParaRPr lang="en-US" b="0" i="0" kern="0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66590" y="3657600"/>
            <a:ext cx="1910010" cy="384721"/>
          </a:xfrm>
          <a:prstGeom prst="rect">
            <a:avLst/>
          </a:prstGeom>
          <a:solidFill>
            <a:schemeClr val="bg1"/>
          </a:solidFill>
        </p:spPr>
        <p:txBody>
          <a:bodyPr wrap="none" bIns="91440" rtlCol="0">
            <a:spAutoFit/>
          </a:bodyPr>
          <a:lstStyle/>
          <a:p>
            <a:r>
              <a:rPr lang="en-US" sz="160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KSTAR (South Korea)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81600" y="3593068"/>
            <a:ext cx="39084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W7-X (Germany) – 1</a:t>
            </a:r>
            <a:r>
              <a:rPr lang="en-US" sz="1800" i="0" baseline="30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st</a:t>
            </a:r>
            <a:r>
              <a:rPr lang="en-US" sz="180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run campaign in 2016</a:t>
            </a:r>
          </a:p>
        </p:txBody>
      </p:sp>
    </p:spTree>
    <p:extLst>
      <p:ext uri="{BB962C8B-B14F-4D97-AF65-F5344CB8AC3E}">
        <p14:creationId xmlns:p14="http://schemas.microsoft.com/office/powerpoint/2010/main" val="95501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43"/>
          <p:cNvSpPr>
            <a:spLocks noChangeArrowheads="1"/>
          </p:cNvSpPr>
          <p:nvPr/>
        </p:nvSpPr>
        <p:spPr bwMode="auto">
          <a:xfrm>
            <a:off x="0" y="-1"/>
            <a:ext cx="9144000" cy="975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298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800" b="1" i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will be first device to access “burning plasma”</a:t>
            </a:r>
            <a:endParaRPr lang="en-US" sz="2800" b="1" i="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 descr="C:\Users\jmenard\Documents\My Files\PPPL\Projects\ITER\Graphics and Images\iter_plasma_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3658852"/>
            <a:ext cx="2819400" cy="2818148"/>
          </a:xfrm>
          <a:prstGeom prst="rect">
            <a:avLst/>
          </a:prstGeom>
          <a:noFill/>
        </p:spPr>
      </p:pic>
      <p:sp>
        <p:nvSpPr>
          <p:cNvPr id="11" name="Text Box 39"/>
          <p:cNvSpPr txBox="1">
            <a:spLocks noChangeArrowheads="1"/>
          </p:cNvSpPr>
          <p:nvPr/>
        </p:nvSpPr>
        <p:spPr bwMode="auto">
          <a:xfrm>
            <a:off x="109043" y="1032164"/>
            <a:ext cx="8077200" cy="247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0" i="0" dirty="0" smtClean="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Burning plasma: </a:t>
            </a:r>
            <a:r>
              <a:rPr lang="en-US" sz="2400" b="0" i="0" dirty="0" smtClean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majority of plasma heating power comes from fusion alpha particles </a:t>
            </a:r>
            <a:r>
              <a:rPr lang="en-US" sz="2400" b="0" i="0" dirty="0" smtClean="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from DT reactions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800" b="0" i="0" dirty="0" smtClean="0">
              <a:solidFill>
                <a:schemeClr val="tx1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914400" lvl="1" indent="-457200" eaLnBrk="0" hangingPunct="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b="0" i="0" dirty="0" smtClean="0">
                <a:solidFill>
                  <a:srgbClr val="33669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DT reaction energy split:  1/5 in alphas, 4/5 in neutrons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800" b="0" i="0" dirty="0" smtClean="0">
              <a:solidFill>
                <a:schemeClr val="tx1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0" i="0" dirty="0" smtClean="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ITER goal Q = </a:t>
            </a:r>
            <a:r>
              <a:rPr lang="en-US" sz="2400" b="0" i="0" dirty="0" err="1" smtClean="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</a:t>
            </a:r>
            <a:r>
              <a:rPr lang="en-US" sz="2400" b="0" i="0" baseline="-25000" dirty="0" err="1" smtClean="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fusion</a:t>
            </a:r>
            <a:r>
              <a:rPr lang="en-US" sz="2400" b="0" i="0" dirty="0" smtClean="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/ </a:t>
            </a:r>
            <a:r>
              <a:rPr lang="en-US" sz="2400" b="0" i="0" dirty="0" err="1" smtClean="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</a:t>
            </a:r>
            <a:r>
              <a:rPr lang="en-US" sz="2400" b="0" i="0" baseline="-25000" dirty="0" err="1" smtClean="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external</a:t>
            </a:r>
            <a:r>
              <a:rPr lang="en-US" sz="2400" b="0" i="0" baseline="-25000" dirty="0" smtClean="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heating</a:t>
            </a:r>
            <a:r>
              <a:rPr lang="en-US" sz="2400" b="0" i="0" dirty="0" smtClean="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= 10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800" b="0" i="0" dirty="0">
              <a:solidFill>
                <a:schemeClr val="tx1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0" i="0" dirty="0" smtClean="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Q = 10 </a:t>
            </a:r>
            <a:r>
              <a:rPr lang="en-US" sz="2400" b="0" i="0" dirty="0" smtClean="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b="0" i="0" dirty="0" err="1" smtClean="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US" sz="2400" b="0" i="0" baseline="-25000" dirty="0" err="1" smtClean="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alpha</a:t>
            </a:r>
            <a:r>
              <a:rPr lang="en-US" sz="2400" b="0" i="0" dirty="0" smtClean="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/ </a:t>
            </a:r>
            <a:r>
              <a:rPr lang="en-US" sz="2400" b="0" i="0" dirty="0" err="1" smtClean="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US" sz="2400" b="0" i="0" baseline="-25000" dirty="0" err="1" smtClean="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external</a:t>
            </a:r>
            <a:r>
              <a:rPr lang="en-US" sz="2400" b="0" i="0" baseline="-25000" dirty="0" smtClean="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b="0" i="0" dirty="0" smtClean="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= 2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800" b="0" i="0" dirty="0">
              <a:solidFill>
                <a:schemeClr val="tx1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0" i="0" dirty="0" err="1" smtClean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US" sz="2400" b="0" i="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alpha</a:t>
            </a:r>
            <a:r>
              <a:rPr lang="en-US" sz="2400" b="0" i="0" baseline="-25000" dirty="0" smtClean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b="0" i="0" dirty="0" smtClean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/ </a:t>
            </a:r>
            <a:r>
              <a:rPr lang="en-US" sz="2400" b="0" i="0" dirty="0" err="1" smtClean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US" sz="2400" b="0" i="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alpha</a:t>
            </a:r>
            <a:r>
              <a:rPr lang="en-US" sz="2400" b="0" i="0" baseline="-25000" dirty="0" smtClean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+ external </a:t>
            </a:r>
            <a:r>
              <a:rPr lang="en-US" sz="2400" b="0" i="0" dirty="0" smtClean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= 2 / 3 &gt; 50%</a:t>
            </a:r>
            <a:endParaRPr lang="en-US" sz="2400" b="0" i="0" dirty="0" smtClean="0">
              <a:solidFill>
                <a:srgbClr val="FF0000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50165" y="3276600"/>
            <a:ext cx="2965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A=3.1, R=6.2m, B</a:t>
            </a:r>
            <a:r>
              <a:rPr lang="en-US" sz="1400" b="1" i="0" baseline="-25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="1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=5.3T, I</a:t>
            </a:r>
            <a:r>
              <a:rPr lang="en-US" sz="1400" b="1" i="0" baseline="-25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b="1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=15MA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98" y="3735052"/>
            <a:ext cx="3847444" cy="27419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82098" y="3735052"/>
            <a:ext cx="38474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ITER under construction in </a:t>
            </a:r>
            <a:r>
              <a:rPr lang="en-US" sz="1400" b="1" i="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Cadarache</a:t>
            </a:r>
            <a:r>
              <a:rPr lang="en-US" sz="1400" b="1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France</a:t>
            </a:r>
          </a:p>
        </p:txBody>
      </p:sp>
    </p:spTree>
    <p:extLst>
      <p:ext uri="{BB962C8B-B14F-4D97-AF65-F5344CB8AC3E}">
        <p14:creationId xmlns:p14="http://schemas.microsoft.com/office/powerpoint/2010/main" val="411789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ITER magnets will be largest ever built</a:t>
            </a:r>
            <a:endParaRPr 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1" y="1219200"/>
            <a:ext cx="4978179" cy="39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181600" y="1214651"/>
            <a:ext cx="3886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0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18 toroidal field magnets</a:t>
            </a:r>
          </a:p>
          <a:p>
            <a:pPr>
              <a:lnSpc>
                <a:spcPct val="150000"/>
              </a:lnSpc>
            </a:pPr>
            <a:r>
              <a:rPr lang="en-US" b="0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12 Tesla at coil</a:t>
            </a:r>
          </a:p>
          <a:p>
            <a:pPr>
              <a:lnSpc>
                <a:spcPct val="150000"/>
              </a:lnSpc>
            </a:pPr>
            <a:r>
              <a:rPr lang="en-US" b="0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Weight: 6500 tons</a:t>
            </a:r>
          </a:p>
          <a:p>
            <a:r>
              <a:rPr lang="en-US" b="0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80,000 km of Nb3Sn superconducting strand in total length</a:t>
            </a:r>
            <a:endParaRPr lang="en-US" b="0" i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6200000">
            <a:off x="1476893" y="3018907"/>
            <a:ext cx="2286000" cy="820186"/>
          </a:xfrm>
          <a:prstGeom prst="rightArrow">
            <a:avLst>
              <a:gd name="adj1" fmla="val 72551"/>
              <a:gd name="adj2" fmla="val 55116"/>
            </a:avLst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14302614">
            <a:off x="2371027" y="4654302"/>
            <a:ext cx="1227045" cy="248586"/>
          </a:xfrm>
          <a:prstGeom prst="rightArrow">
            <a:avLst/>
          </a:prstGeom>
          <a:solidFill>
            <a:srgbClr val="FF00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4600" y="5334000"/>
            <a:ext cx="2959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Toroidal field current</a:t>
            </a:r>
          </a:p>
          <a:p>
            <a:pPr algn="ctr"/>
            <a:r>
              <a:rPr lang="en-US" sz="2400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165 million </a:t>
            </a:r>
            <a:r>
              <a:rPr lang="en-US" sz="240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amps</a:t>
            </a:r>
            <a:endParaRPr lang="en-US" sz="2400" i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rved Right Arrow 10"/>
          <p:cNvSpPr/>
          <p:nvPr/>
        </p:nvSpPr>
        <p:spPr bwMode="auto">
          <a:xfrm>
            <a:off x="1828799" y="3047999"/>
            <a:ext cx="769497" cy="838201"/>
          </a:xfrm>
          <a:prstGeom prst="curvedRightArrow">
            <a:avLst>
              <a:gd name="adj1" fmla="val 27651"/>
              <a:gd name="adj2" fmla="val 43426"/>
              <a:gd name="adj3" fmla="val 45870"/>
            </a:avLst>
          </a:prstGeom>
          <a:solidFill>
            <a:srgbClr val="FFC0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rved Left Arrow 14"/>
          <p:cNvSpPr/>
          <p:nvPr/>
        </p:nvSpPr>
        <p:spPr bwMode="auto">
          <a:xfrm flipV="1">
            <a:off x="2692522" y="3003982"/>
            <a:ext cx="660278" cy="806018"/>
          </a:xfrm>
          <a:prstGeom prst="curvedLeftArrow">
            <a:avLst>
              <a:gd name="adj1" fmla="val 31176"/>
              <a:gd name="adj2" fmla="val 37039"/>
              <a:gd name="adj3" fmla="val 25000"/>
            </a:avLst>
          </a:prstGeom>
          <a:solidFill>
            <a:srgbClr val="FFC0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16200000">
            <a:off x="2016211" y="2479589"/>
            <a:ext cx="1207365" cy="820184"/>
          </a:xfrm>
          <a:prstGeom prst="rightArrow">
            <a:avLst>
              <a:gd name="adj1" fmla="val 72550"/>
              <a:gd name="adj2" fmla="val 55116"/>
            </a:avLst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5360940"/>
            <a:ext cx="255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current:</a:t>
            </a:r>
          </a:p>
          <a:p>
            <a:pPr algn="ctr"/>
            <a:r>
              <a:rPr lang="en-US" sz="2400" i="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million amps</a:t>
            </a:r>
          </a:p>
        </p:txBody>
      </p:sp>
      <p:sp>
        <p:nvSpPr>
          <p:cNvPr id="22" name="Right Arrow 21"/>
          <p:cNvSpPr/>
          <p:nvPr/>
        </p:nvSpPr>
        <p:spPr bwMode="auto">
          <a:xfrm rot="17692756">
            <a:off x="922078" y="4395013"/>
            <a:ext cx="1729693" cy="262672"/>
          </a:xfrm>
          <a:prstGeom prst="rightArrow">
            <a:avLst/>
          </a:prstGeom>
          <a:solidFill>
            <a:srgbClr val="FFC0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 rot="10800000">
            <a:off x="5751460" y="5503649"/>
            <a:ext cx="483693" cy="491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6200000">
            <a:off x="6863856" y="4329901"/>
            <a:ext cx="483693" cy="491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229402" y="4817597"/>
            <a:ext cx="1752600" cy="138499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large numbers</a:t>
            </a:r>
            <a:endParaRPr lang="en-US" sz="28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6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25548</TotalTime>
  <Words>3335</Words>
  <Application>Microsoft Office PowerPoint</Application>
  <PresentationFormat>On-screen Show (4:3)</PresentationFormat>
  <Paragraphs>543</Paragraphs>
  <Slides>55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NSTX Upgrade</vt:lpstr>
      <vt:lpstr>Equation</vt:lpstr>
      <vt:lpstr>Motivations for Spherical Torus research and initial results from NSTX Upgrade</vt:lpstr>
      <vt:lpstr>Outline</vt:lpstr>
      <vt:lpstr>Why fusion?</vt:lpstr>
      <vt:lpstr>Fusion requires very high temperatures</vt:lpstr>
      <vt:lpstr>Magnetic fusion has already achieved  the necessary very high temperatures!</vt:lpstr>
      <vt:lpstr>Magnetic fusion is arguably closest  to ultimate goal of electricity generation</vt:lpstr>
      <vt:lpstr>Tokamaks and stellarators are the  leading configurations in magnetic fusion</vt:lpstr>
      <vt:lpstr>PowerPoint Presentation</vt:lpstr>
      <vt:lpstr>ITER magnets will be largest ever built</vt:lpstr>
      <vt:lpstr>Perspective</vt:lpstr>
      <vt:lpstr>Assuming cost  size  need higher fusion  power / volume = high fusion power density</vt:lpstr>
      <vt:lpstr>Aspect ratio is important free parameter </vt:lpstr>
      <vt:lpstr>STs have higher natural elongation</vt:lpstr>
      <vt:lpstr>PowerPoint Presentation</vt:lpstr>
      <vt:lpstr>STs can access very wide range of bT</vt:lpstr>
      <vt:lpstr>Why explore spherical torus/tokamak?</vt:lpstr>
      <vt:lpstr>Why explore spherical torus/tokamak?</vt:lpstr>
      <vt:lpstr>How would magnetic fusion make electricity?</vt:lpstr>
      <vt:lpstr>Electricity gain Qeng determined primarily by  engineering efficiencies and fusion gain</vt:lpstr>
      <vt:lpstr>Gain is very strong function of confinement: QDT  H25 from low  high gain </vt:lpstr>
      <vt:lpstr>Gain vs. physics &amp; engineering constraints</vt:lpstr>
      <vt:lpstr>High temperature superconductors (HTS) could substantially expand fusion magnet performance</vt:lpstr>
      <vt:lpstr>Cables formed from HTS tapes achieving  high winding pack current density at high B </vt:lpstr>
      <vt:lpstr>High current density HTS cable motivates  consideration of lower-A tokamak pilot plants</vt:lpstr>
      <vt:lpstr>A = 1.8-2.3 maximizes TF magnet utilization, and TF will be significant fraction of core cost </vt:lpstr>
      <vt:lpstr>A ≥ 3 maximizes blanket volume utilization</vt:lpstr>
      <vt:lpstr>PowerPoint Presentation</vt:lpstr>
      <vt:lpstr>Why explore spherical torus/tokamak?</vt:lpstr>
      <vt:lpstr>PowerPoint Presentation</vt:lpstr>
      <vt:lpstr>PowerPoint Presentation</vt:lpstr>
      <vt:lpstr>R ≥ 1.7m necessary for net breeding at A=1.7</vt:lpstr>
      <vt:lpstr>Why explore spherical torus/tokamak?</vt:lpstr>
      <vt:lpstr>PowerPoint Presentation</vt:lpstr>
      <vt:lpstr>NSTX Upgrade will access new physics with 2 major new tools:</vt:lpstr>
      <vt:lpstr>NSTX / MAST confinement increased at higher Te (!) Will confinement trend continue, or look like conventional A?</vt:lpstr>
      <vt:lpstr>NSTX achieved 70% “transformer-less” current drive Will NSTX-U achieve 100% as predicted by simulations?</vt:lpstr>
      <vt:lpstr>NBI-heated STs excellent testbed for -particle physics</vt:lpstr>
      <vt:lpstr>All modern tokamaks / STs use a “divertor” to  control where power and particles are exhausted</vt:lpstr>
      <vt:lpstr>PowerPoint Presentation</vt:lpstr>
      <vt:lpstr>NSTX-U will have major boost in performance</vt:lpstr>
      <vt:lpstr>Outline</vt:lpstr>
      <vt:lpstr>NSTX-U had scientifically productive 1st year</vt:lpstr>
      <vt:lpstr>NSTX-U has surpassed maximum  pulse duration and magnetic field of NSTX</vt:lpstr>
      <vt:lpstr>Accessed high elongation k using progressively earlier H-mode and heating + optimized EFC</vt:lpstr>
      <vt:lpstr>Recovered ~1MA H-modes with performance comparable to best NSTX plasmas at similar current </vt:lpstr>
      <vt:lpstr>H-mode confinement &gt; ITER scaling, consistent with ST scaling (so far) – need higher IP, BT to test</vt:lpstr>
      <vt:lpstr>Fast-ion confinement measured to be at / near predicted values at low total NBI power ~1-2MW</vt:lpstr>
      <vt:lpstr>New: Most tangential NBI generates counter-propagating Toroidal Alfvén Eigenmodes (TAEs)</vt:lpstr>
      <vt:lpstr>New: Tangential 2nd neutral beam suppresses Global Alfven Eigenmode (GAE) – consistent with simulation</vt:lpstr>
      <vt:lpstr>Goals for future NSTX-U operation</vt:lpstr>
      <vt:lpstr>STs leading advanced divertor development NSTX-U / MAST-U will collaborate on 1st plasma, scenarios, divertors</vt:lpstr>
      <vt:lpstr>STs investigating lithium (solid and liquid) walls to significantly increase energy confinement</vt:lpstr>
      <vt:lpstr>NSTX-U long-term goals</vt:lpstr>
      <vt:lpstr>Summary</vt:lpstr>
      <vt:lpstr>Thank you!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Jonathan E. Menard</cp:lastModifiedBy>
  <cp:revision>993</cp:revision>
  <cp:lastPrinted>2016-08-10T15:27:41Z</cp:lastPrinted>
  <dcterms:created xsi:type="dcterms:W3CDTF">2015-07-16T16:59:24Z</dcterms:created>
  <dcterms:modified xsi:type="dcterms:W3CDTF">2017-01-12T04:22:36Z</dcterms:modified>
</cp:coreProperties>
</file>