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90"/>
  </p:notesMasterIdLst>
  <p:handoutMasterIdLst>
    <p:handoutMasterId r:id="rId91"/>
  </p:handoutMasterIdLst>
  <p:sldIdLst>
    <p:sldId id="1217" r:id="rId2"/>
    <p:sldId id="1227" r:id="rId3"/>
    <p:sldId id="1387" r:id="rId4"/>
    <p:sldId id="1388" r:id="rId5"/>
    <p:sldId id="1389" r:id="rId6"/>
    <p:sldId id="1390" r:id="rId7"/>
    <p:sldId id="1391" r:id="rId8"/>
    <p:sldId id="1392" r:id="rId9"/>
    <p:sldId id="1393" r:id="rId10"/>
    <p:sldId id="1394" r:id="rId11"/>
    <p:sldId id="1395" r:id="rId12"/>
    <p:sldId id="1396" r:id="rId13"/>
    <p:sldId id="1397" r:id="rId14"/>
    <p:sldId id="1398" r:id="rId15"/>
    <p:sldId id="1399" r:id="rId16"/>
    <p:sldId id="1413" r:id="rId17"/>
    <p:sldId id="1416" r:id="rId18"/>
    <p:sldId id="1346" r:id="rId19"/>
    <p:sldId id="1415" r:id="rId20"/>
    <p:sldId id="1350" r:id="rId21"/>
    <p:sldId id="1409" r:id="rId22"/>
    <p:sldId id="1408" r:id="rId23"/>
    <p:sldId id="1355" r:id="rId24"/>
    <p:sldId id="1357" r:id="rId25"/>
    <p:sldId id="1358" r:id="rId26"/>
    <p:sldId id="1359" r:id="rId27"/>
    <p:sldId id="1360" r:id="rId28"/>
    <p:sldId id="1361" r:id="rId29"/>
    <p:sldId id="1362" r:id="rId30"/>
    <p:sldId id="1410" r:id="rId31"/>
    <p:sldId id="1453" r:id="rId32"/>
    <p:sldId id="1364" r:id="rId33"/>
    <p:sldId id="1365" r:id="rId34"/>
    <p:sldId id="1317" r:id="rId35"/>
    <p:sldId id="1366" r:id="rId36"/>
    <p:sldId id="1367" r:id="rId37"/>
    <p:sldId id="1369" r:id="rId38"/>
    <p:sldId id="1402" r:id="rId39"/>
    <p:sldId id="1370" r:id="rId40"/>
    <p:sldId id="1371" r:id="rId41"/>
    <p:sldId id="1336" r:id="rId42"/>
    <p:sldId id="1372" r:id="rId43"/>
    <p:sldId id="1373" r:id="rId44"/>
    <p:sldId id="1374" r:id="rId45"/>
    <p:sldId id="1232" r:id="rId46"/>
    <p:sldId id="1375" r:id="rId47"/>
    <p:sldId id="1411" r:id="rId48"/>
    <p:sldId id="1377" r:id="rId49"/>
    <p:sldId id="1378" r:id="rId50"/>
    <p:sldId id="1379" r:id="rId51"/>
    <p:sldId id="1400" r:id="rId52"/>
    <p:sldId id="1352" r:id="rId53"/>
    <p:sldId id="1417" r:id="rId54"/>
    <p:sldId id="1418" r:id="rId55"/>
    <p:sldId id="1419" r:id="rId56"/>
    <p:sldId id="1420" r:id="rId57"/>
    <p:sldId id="1421" r:id="rId58"/>
    <p:sldId id="1422" r:id="rId59"/>
    <p:sldId id="1423" r:id="rId60"/>
    <p:sldId id="1424" r:id="rId61"/>
    <p:sldId id="1425" r:id="rId62"/>
    <p:sldId id="1426" r:id="rId63"/>
    <p:sldId id="1427" r:id="rId64"/>
    <p:sldId id="1428" r:id="rId65"/>
    <p:sldId id="1429" r:id="rId66"/>
    <p:sldId id="1430" r:id="rId67"/>
    <p:sldId id="1431" r:id="rId68"/>
    <p:sldId id="1432" r:id="rId69"/>
    <p:sldId id="1433" r:id="rId70"/>
    <p:sldId id="1434" r:id="rId71"/>
    <p:sldId id="1435" r:id="rId72"/>
    <p:sldId id="1436" r:id="rId73"/>
    <p:sldId id="1437" r:id="rId74"/>
    <p:sldId id="1438" r:id="rId75"/>
    <p:sldId id="1439" r:id="rId76"/>
    <p:sldId id="1440" r:id="rId77"/>
    <p:sldId id="1441" r:id="rId78"/>
    <p:sldId id="1442" r:id="rId79"/>
    <p:sldId id="1443" r:id="rId80"/>
    <p:sldId id="1444" r:id="rId81"/>
    <p:sldId id="1445" r:id="rId82"/>
    <p:sldId id="1446" r:id="rId83"/>
    <p:sldId id="1447" r:id="rId84"/>
    <p:sldId id="1448" r:id="rId85"/>
    <p:sldId id="1449" r:id="rId86"/>
    <p:sldId id="1450" r:id="rId87"/>
    <p:sldId id="1451" r:id="rId88"/>
    <p:sldId id="1452" r:id="rId89"/>
  </p:sldIdLst>
  <p:sldSz cx="9144000" cy="6858000" type="screen4x3"/>
  <p:notesSz cx="6934200" cy="9220200"/>
  <p:defaultTex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3300"/>
    <a:srgbClr val="FFFFCC"/>
    <a:srgbClr val="9999FF"/>
    <a:srgbClr val="FF0000"/>
    <a:srgbClr val="00CC66"/>
    <a:srgbClr val="FF9933"/>
    <a:srgbClr val="FFCC00"/>
    <a:srgbClr val="FF33CC"/>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2300" autoAdjust="0"/>
  </p:normalViewPr>
  <p:slideViewPr>
    <p:cSldViewPr>
      <p:cViewPr varScale="1">
        <p:scale>
          <a:sx n="81" d="100"/>
          <a:sy n="81" d="100"/>
        </p:scale>
        <p:origin x="-1350" y="-102"/>
      </p:cViewPr>
      <p:guideLst>
        <p:guide orient="horz" pos="4224"/>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1644"/>
    </p:cViewPr>
  </p:sorterViewPr>
  <p:notesViewPr>
    <p:cSldViewPr>
      <p:cViewPr varScale="1">
        <p:scale>
          <a:sx n="98" d="100"/>
          <a:sy n="98" d="100"/>
        </p:scale>
        <p:origin x="-3420" y="-114"/>
      </p:cViewPr>
      <p:guideLst>
        <p:guide orient="horz" pos="2904"/>
        <p:guide pos="218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ono:Desktop:Recent%20Files:NSTX%20Five%20Year%20Plan%202014-2018:MO%20Presentation:%20NSTX-U%20budget%20OverviewI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stacked"/>
        <c:ser>
          <c:idx val="0"/>
          <c:order val="0"/>
          <c:val>
            <c:numRef>
              <c:f>Sheet2!$D$34:$H$34</c:f>
              <c:numCache>
                <c:formatCode>0.0%</c:formatCode>
                <c:ptCount val="5"/>
                <c:pt idx="0">
                  <c:v>0.23619118467547023</c:v>
                </c:pt>
                <c:pt idx="1">
                  <c:v>0.50028222013170232</c:v>
                </c:pt>
                <c:pt idx="2">
                  <c:v>0.53163396295617105</c:v>
                </c:pt>
                <c:pt idx="3">
                  <c:v>0.53166368515205631</c:v>
                </c:pt>
                <c:pt idx="4">
                  <c:v>0.54045534150612951</c:v>
                </c:pt>
              </c:numCache>
            </c:numRef>
          </c:val>
        </c:ser>
        <c:ser>
          <c:idx val="1"/>
          <c:order val="1"/>
          <c:val>
            <c:numRef>
              <c:f>Sheet2!$D$35:$H$35</c:f>
              <c:numCache>
                <c:formatCode>0.0%</c:formatCode>
                <c:ptCount val="5"/>
                <c:pt idx="0">
                  <c:v>1.3018411753766003E-2</c:v>
                </c:pt>
                <c:pt idx="1">
                  <c:v>5.1740357478833487E-2</c:v>
                </c:pt>
                <c:pt idx="2">
                  <c:v>9.2059416834769828E-2</c:v>
                </c:pt>
                <c:pt idx="3">
                  <c:v>9.2128801431127047E-2</c:v>
                </c:pt>
                <c:pt idx="4">
                  <c:v>8.5464098073555192E-2</c:v>
                </c:pt>
              </c:numCache>
            </c:numRef>
          </c:val>
        </c:ser>
        <c:ser>
          <c:idx val="2"/>
          <c:order val="2"/>
          <c:val>
            <c:numRef>
              <c:f>Sheet2!$D$36:$H$36</c:f>
              <c:numCache>
                <c:formatCode>0.0%</c:formatCode>
                <c:ptCount val="5"/>
                <c:pt idx="0">
                  <c:v>0.43090942904965662</c:v>
                </c:pt>
                <c:pt idx="1">
                  <c:v>7.1307619943556083E-2</c:v>
                </c:pt>
                <c:pt idx="2">
                  <c:v>0</c:v>
                </c:pt>
                <c:pt idx="3">
                  <c:v>0</c:v>
                </c:pt>
                <c:pt idx="4">
                  <c:v>0</c:v>
                </c:pt>
              </c:numCache>
            </c:numRef>
          </c:val>
        </c:ser>
        <c:ser>
          <c:idx val="3"/>
          <c:order val="3"/>
          <c:spPr>
            <a:solidFill>
              <a:srgbClr val="F46FF4"/>
            </a:solidFill>
          </c:spPr>
          <c:val>
            <c:numRef>
              <c:f>Sheet2!$D$37:$H$37</c:f>
              <c:numCache>
                <c:formatCode>0.0%</c:formatCode>
                <c:ptCount val="5"/>
                <c:pt idx="0">
                  <c:v>0.19620606286033135</c:v>
                </c:pt>
                <c:pt idx="1">
                  <c:v>0.24270931326434614</c:v>
                </c:pt>
                <c:pt idx="2">
                  <c:v>0.24243535668439431</c:v>
                </c:pt>
                <c:pt idx="3">
                  <c:v>0.24239713774597524</c:v>
                </c:pt>
                <c:pt idx="4">
                  <c:v>0.24325744308231231</c:v>
                </c:pt>
              </c:numCache>
            </c:numRef>
          </c:val>
        </c:ser>
        <c:ser>
          <c:idx val="4"/>
          <c:order val="4"/>
          <c:spPr>
            <a:solidFill>
              <a:srgbClr val="FF0000"/>
            </a:solidFill>
          </c:spPr>
          <c:val>
            <c:numRef>
              <c:f>Sheet2!$D$38:$H$38</c:f>
              <c:numCache>
                <c:formatCode>0.0%</c:formatCode>
                <c:ptCount val="5"/>
                <c:pt idx="0">
                  <c:v>8.3689789845638705E-3</c:v>
                </c:pt>
                <c:pt idx="1">
                  <c:v>1.354656632173091E-2</c:v>
                </c:pt>
                <c:pt idx="2">
                  <c:v>1.3570511644966126E-2</c:v>
                </c:pt>
                <c:pt idx="3">
                  <c:v>1.3595706618962426E-2</c:v>
                </c:pt>
                <c:pt idx="4">
                  <c:v>1.3660245183887913E-2</c:v>
                </c:pt>
              </c:numCache>
            </c:numRef>
          </c:val>
        </c:ser>
        <c:ser>
          <c:idx val="5"/>
          <c:order val="5"/>
          <c:spPr>
            <a:solidFill>
              <a:srgbClr val="FFFF00"/>
            </a:solidFill>
          </c:spPr>
          <c:val>
            <c:numRef>
              <c:f>Sheet2!$D$39:$H$39</c:f>
              <c:numCache>
                <c:formatCode>0.0%</c:formatCode>
                <c:ptCount val="5"/>
                <c:pt idx="0">
                  <c:v>0.11530593267621311</c:v>
                </c:pt>
                <c:pt idx="1">
                  <c:v>0.120413922859831</c:v>
                </c:pt>
                <c:pt idx="2">
                  <c:v>0.12030075187969909</c:v>
                </c:pt>
                <c:pt idx="3">
                  <c:v>0.12021466905187807</c:v>
                </c:pt>
                <c:pt idx="4">
                  <c:v>0.12066549912434298</c:v>
                </c:pt>
              </c:numCache>
            </c:numRef>
          </c:val>
        </c:ser>
        <c:overlap val="100"/>
        <c:axId val="62160256"/>
        <c:axId val="62166144"/>
      </c:barChart>
      <c:catAx>
        <c:axId val="62160256"/>
        <c:scaling>
          <c:orientation val="minMax"/>
        </c:scaling>
        <c:axPos val="b"/>
        <c:tickLblPos val="nextTo"/>
        <c:crossAx val="62166144"/>
        <c:crosses val="autoZero"/>
        <c:auto val="1"/>
        <c:lblAlgn val="ctr"/>
        <c:lblOffset val="100"/>
      </c:catAx>
      <c:valAx>
        <c:axId val="62166144"/>
        <c:scaling>
          <c:orientation val="minMax"/>
        </c:scaling>
        <c:axPos val="l"/>
        <c:majorGridlines/>
        <c:numFmt formatCode="0.0%" sourceLinked="1"/>
        <c:tickLblPos val="nextTo"/>
        <c:crossAx val="62160256"/>
        <c:crosses val="autoZero"/>
        <c:crossBetween val="between"/>
      </c:valAx>
    </c:plotArea>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fld id="{1894ED61-81D9-4379-A168-F8AF48660D0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6E52EE98-32FA-4F32-9A21-4317C1EE283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4530D923-E812-48AB-AC07-7EFBC7ACA12F}" type="slidenum">
              <a:rPr lang="en-US" smtClean="0"/>
              <a:pPr>
                <a:defRPr/>
              </a:pPr>
              <a:t>1</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dirty="0"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4CD4BD39-88EC-9F42-82B8-13D95A33341C}" type="slidenum">
              <a:rPr lang="en-US" b="0" i="0">
                <a:solidFill>
                  <a:schemeClr val="tx1"/>
                </a:solidFill>
                <a:latin typeface="Times New Roman" charset="0"/>
              </a:rPr>
              <a:pPr eaLnBrk="1" hangingPunct="1"/>
              <a:t>59</a:t>
            </a:fld>
            <a:endParaRPr lang="en-US" b="0" i="0">
              <a:solidFill>
                <a:schemeClr val="tx1"/>
              </a:solidFill>
              <a:latin typeface="Times New Roman" charset="0"/>
            </a:endParaRPr>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ACC &gt; ORA &gt;</a:t>
            </a:r>
          </a:p>
          <a:p>
            <a:pPr eaLnBrk="1" hangingPunct="1">
              <a:spcBef>
                <a:spcPct val="0"/>
              </a:spcBef>
            </a:pPr>
            <a:r>
              <a:rPr lang="en-US">
                <a:latin typeface="Calibri" charset="0"/>
              </a:rPr>
              <a:t>PTP</a:t>
            </a:r>
            <a:r>
              <a:rPr lang="ja-JP" altLang="en-US">
                <a:latin typeface="Calibri" charset="0"/>
              </a:rPr>
              <a:t>’</a:t>
            </a:r>
            <a:r>
              <a:rPr lang="en-US" altLang="ja-JP">
                <a:latin typeface="Calibri" charset="0"/>
              </a:rPr>
              <a:t>s        &gt;&gt;&gt;ISTP OP-NSTX-02</a:t>
            </a:r>
            <a:endParaRPr lang="en-US">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4486" indent="-282495" eaLnBrk="0" hangingPunct="0">
              <a:defRPr sz="2400">
                <a:solidFill>
                  <a:schemeClr val="tx1"/>
                </a:solidFill>
                <a:latin typeface="Arial" charset="0"/>
                <a:ea typeface="ＭＳ Ｐゴシック" charset="0"/>
              </a:defRPr>
            </a:lvl2pPr>
            <a:lvl3pPr marL="1129979" indent="-225996" eaLnBrk="0" hangingPunct="0">
              <a:defRPr sz="2400">
                <a:solidFill>
                  <a:schemeClr val="tx1"/>
                </a:solidFill>
                <a:latin typeface="Arial" charset="0"/>
                <a:ea typeface="ＭＳ Ｐゴシック" charset="0"/>
              </a:defRPr>
            </a:lvl3pPr>
            <a:lvl4pPr marL="1581970" indent="-225996" eaLnBrk="0" hangingPunct="0">
              <a:defRPr sz="2400">
                <a:solidFill>
                  <a:schemeClr val="tx1"/>
                </a:solidFill>
                <a:latin typeface="Arial" charset="0"/>
                <a:ea typeface="ＭＳ Ｐゴシック" charset="0"/>
              </a:defRPr>
            </a:lvl4pPr>
            <a:lvl5pPr marL="2033962" indent="-225996" eaLnBrk="0" hangingPunct="0">
              <a:defRPr sz="2400">
                <a:solidFill>
                  <a:schemeClr val="tx1"/>
                </a:solidFill>
                <a:latin typeface="Arial" charset="0"/>
                <a:ea typeface="ＭＳ Ｐゴシック" charset="0"/>
              </a:defRPr>
            </a:lvl5pPr>
            <a:lvl6pPr marL="2485953" indent="-225996" eaLnBrk="0" fontAlgn="base" hangingPunct="0">
              <a:spcBef>
                <a:spcPct val="0"/>
              </a:spcBef>
              <a:spcAft>
                <a:spcPct val="0"/>
              </a:spcAft>
              <a:defRPr sz="2400">
                <a:solidFill>
                  <a:schemeClr val="tx1"/>
                </a:solidFill>
                <a:latin typeface="Arial" charset="0"/>
                <a:ea typeface="ＭＳ Ｐゴシック" charset="0"/>
              </a:defRPr>
            </a:lvl6pPr>
            <a:lvl7pPr marL="2937946" indent="-225996" eaLnBrk="0" fontAlgn="base" hangingPunct="0">
              <a:spcBef>
                <a:spcPct val="0"/>
              </a:spcBef>
              <a:spcAft>
                <a:spcPct val="0"/>
              </a:spcAft>
              <a:defRPr sz="2400">
                <a:solidFill>
                  <a:schemeClr val="tx1"/>
                </a:solidFill>
                <a:latin typeface="Arial" charset="0"/>
                <a:ea typeface="ＭＳ Ｐゴシック" charset="0"/>
              </a:defRPr>
            </a:lvl7pPr>
            <a:lvl8pPr marL="3389937" indent="-225996" eaLnBrk="0" fontAlgn="base" hangingPunct="0">
              <a:spcBef>
                <a:spcPct val="0"/>
              </a:spcBef>
              <a:spcAft>
                <a:spcPct val="0"/>
              </a:spcAft>
              <a:defRPr sz="2400">
                <a:solidFill>
                  <a:schemeClr val="tx1"/>
                </a:solidFill>
                <a:latin typeface="Arial" charset="0"/>
                <a:ea typeface="ＭＳ Ｐゴシック" charset="0"/>
              </a:defRPr>
            </a:lvl8pPr>
            <a:lvl9pPr marL="3841928" indent="-22599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8315F9-EEE7-2542-97F6-49339E95BB2B}" type="slidenum">
              <a:rPr lang="en-US" sz="1100">
                <a:latin typeface="Calibri" charset="0"/>
              </a:rPr>
              <a:pPr eaLnBrk="1" hangingPunct="1"/>
              <a:t>62</a:t>
            </a:fld>
            <a:endParaRPr lang="en-US" sz="1100" dirty="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7DADEB-FA87-4CF7-B454-17A2945F39EA}" type="slidenum">
              <a:rPr lang="en-US">
                <a:latin typeface="Arial" charset="0"/>
                <a:ea typeface="ＭＳ Ｐゴシック" pitchFamily="34" charset="-128"/>
              </a:rPr>
              <a:pPr fontAlgn="base">
                <a:spcBef>
                  <a:spcPct val="0"/>
                </a:spcBef>
                <a:spcAft>
                  <a:spcPct val="0"/>
                </a:spcAft>
                <a:defRPr/>
              </a:pPr>
              <a:t>65</a:t>
            </a:fld>
            <a:endParaRPr lang="en-US">
              <a:latin typeface="Arial" charset="0"/>
              <a:ea typeface="ＭＳ Ｐゴシック" pitchFamily="34" charset="-128"/>
            </a:endParaRPr>
          </a:p>
        </p:txBody>
      </p:sp>
      <p:sp>
        <p:nvSpPr>
          <p:cNvPr id="24579" name="Rectangle 2"/>
          <p:cNvSpPr>
            <a:spLocks noGrp="1" noRot="1" noChangeAspect="1" noChangeArrowheads="1" noTextEdit="1"/>
          </p:cNvSpPr>
          <p:nvPr>
            <p:ph type="sldImg"/>
          </p:nvPr>
        </p:nvSpPr>
        <p:spPr bwMode="auto">
          <a:xfrm>
            <a:off x="1136650" y="684213"/>
            <a:ext cx="4667250" cy="3500437"/>
          </a:xfrm>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7DADEB-FA87-4CF7-B454-17A2945F39EA}" type="slidenum">
              <a:rPr lang="en-US">
                <a:latin typeface="Arial" charset="0"/>
                <a:ea typeface="ＭＳ Ｐゴシック" pitchFamily="34" charset="-128"/>
              </a:rPr>
              <a:pPr fontAlgn="base">
                <a:spcBef>
                  <a:spcPct val="0"/>
                </a:spcBef>
                <a:spcAft>
                  <a:spcPct val="0"/>
                </a:spcAft>
                <a:defRPr/>
              </a:pPr>
              <a:t>66</a:t>
            </a:fld>
            <a:endParaRPr lang="en-US">
              <a:latin typeface="Arial" charset="0"/>
              <a:ea typeface="ＭＳ Ｐゴシック" pitchFamily="34" charset="-128"/>
            </a:endParaRPr>
          </a:p>
        </p:txBody>
      </p:sp>
      <p:sp>
        <p:nvSpPr>
          <p:cNvPr id="24579" name="Rectangle 2"/>
          <p:cNvSpPr>
            <a:spLocks noGrp="1" noRot="1" noChangeAspect="1" noChangeArrowheads="1" noTextEdit="1"/>
          </p:cNvSpPr>
          <p:nvPr>
            <p:ph type="sldImg"/>
          </p:nvPr>
        </p:nvSpPr>
        <p:spPr bwMode="auto">
          <a:xfrm>
            <a:off x="1136650" y="684213"/>
            <a:ext cx="4667250" cy="3500437"/>
          </a:xfrm>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84D84869-D105-9747-AC67-A905E5E37F33}" type="slidenum">
              <a:rPr lang="en-US" b="0" i="0">
                <a:solidFill>
                  <a:schemeClr val="tx1"/>
                </a:solidFill>
                <a:latin typeface="Times New Roman" charset="0"/>
              </a:rPr>
              <a:pPr eaLnBrk="1" hangingPunct="1"/>
              <a:t>67</a:t>
            </a:fld>
            <a:endParaRPr lang="en-US" b="0" i="0">
              <a:solidFill>
                <a:schemeClr val="tx1"/>
              </a:solidFill>
              <a:latin typeface="Times New Roman" charset="0"/>
            </a:endParaRPr>
          </a:p>
        </p:txBody>
      </p:sp>
      <p:sp>
        <p:nvSpPr>
          <p:cNvPr id="48130"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48131" name="Rectangle 3"/>
          <p:cNvSpPr>
            <a:spLocks noGrp="1" noChangeArrowheads="1"/>
          </p:cNvSpPr>
          <p:nvPr>
            <p:ph type="body" idx="1"/>
          </p:nvPr>
        </p:nvSpPr>
        <p:spPr>
          <a:xfrm>
            <a:off x="925464" y="4385999"/>
            <a:ext cx="5095313" cy="4154273"/>
          </a:xfrm>
          <a:solidFill>
            <a:srgbClr val="FFFFFF"/>
          </a:solidFill>
          <a:ln>
            <a:solidFill>
              <a:srgbClr val="000000"/>
            </a:solidFill>
          </a:ln>
          <a:extLst>
            <a:ext uri="{FAA26D3D-D897-4be2-8F04-BA451C77F1D7}">
              <ma14:placeholderFlag xmlns:ma14="http://schemas.microsoft.com/office/mac/drawingml/2011/main" xmlns="" val="1"/>
            </a:ext>
          </a:extLst>
        </p:spPr>
        <p:txBody>
          <a:bodyPr lIns="92410" tIns="46208" rIns="92410" bIns="46208"/>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3EC14B3A-3C09-B344-850D-2CF7C69E2E94}" type="slidenum">
              <a:rPr lang="en-US" b="0" i="0">
                <a:solidFill>
                  <a:schemeClr val="tx1"/>
                </a:solidFill>
                <a:latin typeface="Times New Roman" charset="0"/>
              </a:rPr>
              <a:pPr eaLnBrk="1" hangingPunct="1"/>
              <a:t>68</a:t>
            </a:fld>
            <a:endParaRPr lang="en-US" b="0" i="0">
              <a:solidFill>
                <a:schemeClr val="tx1"/>
              </a:solidFill>
              <a:latin typeface="Times New Roman" charset="0"/>
            </a:endParaRPr>
          </a:p>
        </p:txBody>
      </p:sp>
      <p:sp>
        <p:nvSpPr>
          <p:cNvPr id="50178"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50179" name="Rectangle 3"/>
          <p:cNvSpPr>
            <a:spLocks noGrp="1" noChangeArrowheads="1"/>
          </p:cNvSpPr>
          <p:nvPr>
            <p:ph type="body" idx="1"/>
          </p:nvPr>
        </p:nvSpPr>
        <p:spPr>
          <a:xfrm>
            <a:off x="925464" y="4385999"/>
            <a:ext cx="5095313" cy="4154273"/>
          </a:xfrm>
          <a:solidFill>
            <a:srgbClr val="FFFFFF"/>
          </a:solidFill>
          <a:ln>
            <a:solidFill>
              <a:srgbClr val="000000"/>
            </a:solidFill>
          </a:ln>
          <a:extLst>
            <a:ext uri="{FAA26D3D-D897-4be2-8F04-BA451C77F1D7}">
              <ma14:placeholderFlag xmlns:ma14="http://schemas.microsoft.com/office/mac/drawingml/2011/main" xmlns="" val="1"/>
            </a:ext>
          </a:extLst>
        </p:spPr>
        <p:txBody>
          <a:bodyPr lIns="92410" tIns="46208" rIns="92410" bIns="46208"/>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3089593-4BF4-2445-AE21-5F4B6823B4BB}" type="slidenum">
              <a:rPr lang="en-US" b="0" i="0">
                <a:solidFill>
                  <a:schemeClr val="tx1"/>
                </a:solidFill>
                <a:latin typeface="Times New Roman" charset="0"/>
              </a:rPr>
              <a:pPr eaLnBrk="1" hangingPunct="1"/>
              <a:t>70</a:t>
            </a:fld>
            <a:endParaRPr lang="en-US" b="0" i="0">
              <a:solidFill>
                <a:schemeClr val="tx1"/>
              </a:solidFill>
              <a:latin typeface="Times New Roman" charset="0"/>
            </a:endParaRPr>
          </a:p>
        </p:txBody>
      </p:sp>
      <p:sp>
        <p:nvSpPr>
          <p:cNvPr id="34818" name="Rectangle 2"/>
          <p:cNvSpPr>
            <a:spLocks noGrp="1" noRot="1" noChangeAspect="1" noChangeArrowheads="1" noTextEdit="1"/>
          </p:cNvSpPr>
          <p:nvPr>
            <p:ph type="sldImg"/>
          </p:nvPr>
        </p:nvSpPr>
        <p:spPr>
          <a:xfrm>
            <a:off x="1165225" y="692150"/>
            <a:ext cx="4616450" cy="3462338"/>
          </a:xfrm>
          <a:solidFill>
            <a:srgbClr val="FFFFFF"/>
          </a:solidFill>
          <a:ln/>
        </p:spPr>
      </p:sp>
      <p:sp>
        <p:nvSpPr>
          <p:cNvPr id="34819"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32" tIns="46217" rIns="92432" bIns="46217"/>
          <a:lstStyle/>
          <a:p>
            <a:r>
              <a:rPr lang="en-US" dirty="0">
                <a:ea typeface="ＭＳ Ｐゴシック" charset="0"/>
                <a:cs typeface="ＭＳ Ｐゴシック" charset="0"/>
              </a:rPr>
              <a:t>With the NSTX PAC recommendation, we have been increasing the LLD </a:t>
            </a:r>
            <a:r>
              <a:rPr lang="en-US" dirty="0" err="1">
                <a:ea typeface="ＭＳ Ｐゴシック" charset="0"/>
                <a:cs typeface="ＭＳ Ｐゴシック" charset="0"/>
              </a:rPr>
              <a:t>diagnsotic</a:t>
            </a:r>
            <a:r>
              <a:rPr lang="en-US" dirty="0">
                <a:ea typeface="ＭＳ Ｐゴシック" charset="0"/>
                <a:cs typeface="ＭＳ Ｐゴシック" charset="0"/>
              </a:rPr>
              <a:t> capabilities including lithium </a:t>
            </a:r>
            <a:r>
              <a:rPr lang="en-US" dirty="0" smtClean="0">
                <a:ea typeface="ＭＳ Ｐゴシック" charset="0"/>
                <a:cs typeface="ＭＳ Ｐゴシック" charset="0"/>
              </a:rPr>
              <a:t>CHERS</a:t>
            </a:r>
            <a:r>
              <a:rPr lang="en-US" dirty="0">
                <a:ea typeface="ＭＳ Ｐゴシック" charset="0"/>
                <a:cs typeface="ＭＳ Ｐゴシック" charset="0"/>
              </a:rPr>
              <a:t>, PMI probe, Lyman Alpha LLD recycling diode array, three view </a:t>
            </a:r>
            <a:r>
              <a:rPr lang="en-US" dirty="0" err="1">
                <a:ea typeface="ＭＳ Ｐゴシック" charset="0"/>
                <a:cs typeface="ＭＳ Ｐゴシック" charset="0"/>
              </a:rPr>
              <a:t>divertor</a:t>
            </a:r>
            <a:r>
              <a:rPr lang="en-US" dirty="0">
                <a:ea typeface="ＭＳ Ｐゴシック" charset="0"/>
                <a:cs typeface="ＭＳ Ｐゴシック" charset="0"/>
              </a:rPr>
              <a:t> bolometer, and two color fast IR </a:t>
            </a:r>
            <a:r>
              <a:rPr lang="en-US" dirty="0" err="1">
                <a:ea typeface="ＭＳ Ｐゴシック" charset="0"/>
                <a:cs typeface="ＭＳ Ｐゴシック" charset="0"/>
              </a:rPr>
              <a:t>divertor</a:t>
            </a:r>
            <a:r>
              <a:rPr lang="en-US" dirty="0">
                <a:ea typeface="ＭＳ Ｐゴシック" charset="0"/>
                <a:cs typeface="ＭＳ Ｐゴシック" charset="0"/>
              </a:rPr>
              <a:t> camera.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84FBFA23-4543-2C44-946A-BD031A6DA073}" type="slidenum">
              <a:rPr lang="en-US" b="0" i="0">
                <a:solidFill>
                  <a:schemeClr val="tx1"/>
                </a:solidFill>
                <a:latin typeface="Times New Roman" charset="0"/>
              </a:rPr>
              <a:pPr eaLnBrk="1" hangingPunct="1"/>
              <a:t>71</a:t>
            </a:fld>
            <a:endParaRPr lang="en-US" b="0" i="0">
              <a:solidFill>
                <a:schemeClr val="tx1"/>
              </a:solidFill>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MS PGothic" charset="0"/>
                <a:cs typeface="MS PGothic" charset="0"/>
              </a:defRPr>
            </a:lvl1pPr>
            <a:lvl2pPr marL="709443" indent="-272863" eaLnBrk="0" hangingPunct="0">
              <a:defRPr sz="1100" b="1" i="1">
                <a:solidFill>
                  <a:srgbClr val="1822CD"/>
                </a:solidFill>
                <a:latin typeface="Helvetica" charset="0"/>
                <a:ea typeface="MS PGothic" charset="0"/>
                <a:cs typeface="MS PGothic" charset="0"/>
              </a:defRPr>
            </a:lvl2pPr>
            <a:lvl3pPr marL="1091451" indent="-218290" eaLnBrk="0" hangingPunct="0">
              <a:defRPr sz="1100" b="1" i="1">
                <a:solidFill>
                  <a:srgbClr val="1822CD"/>
                </a:solidFill>
                <a:latin typeface="Helvetica" charset="0"/>
                <a:ea typeface="MS PGothic" charset="0"/>
                <a:cs typeface="MS PGothic" charset="0"/>
              </a:defRPr>
            </a:lvl3pPr>
            <a:lvl4pPr marL="1528031" indent="-218290" eaLnBrk="0" hangingPunct="0">
              <a:defRPr sz="1100" b="1" i="1">
                <a:solidFill>
                  <a:srgbClr val="1822CD"/>
                </a:solidFill>
                <a:latin typeface="Helvetica" charset="0"/>
                <a:ea typeface="MS PGothic" charset="0"/>
                <a:cs typeface="MS PGothic" charset="0"/>
              </a:defRPr>
            </a:lvl4pPr>
            <a:lvl5pPr marL="1964611" indent="-218290" eaLnBrk="0" hangingPunct="0">
              <a:defRPr sz="1100" b="1" i="1">
                <a:solidFill>
                  <a:srgbClr val="1822CD"/>
                </a:solidFill>
                <a:latin typeface="Helvetica" charset="0"/>
                <a:ea typeface="MS PGothic" charset="0"/>
                <a:cs typeface="MS PGothic"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9pPr>
          </a:lstStyle>
          <a:p>
            <a:pPr eaLnBrk="1" hangingPunct="1"/>
            <a:fld id="{A3394DBC-54F4-F64B-A379-395C01591AE9}" type="slidenum">
              <a:rPr lang="en-US" b="0" i="0">
                <a:solidFill>
                  <a:schemeClr val="tx1"/>
                </a:solidFill>
                <a:latin typeface="Times New Roman" charset="0"/>
              </a:rPr>
              <a:pPr eaLnBrk="1" hangingPunct="1"/>
              <a:t>72</a:t>
            </a:fld>
            <a:endParaRPr lang="en-US" b="0" i="0">
              <a:solidFill>
                <a:schemeClr val="tx1"/>
              </a:solidFill>
              <a:latin typeface="Times New Roman" charset="0"/>
            </a:endParaRPr>
          </a:p>
        </p:txBody>
      </p:sp>
      <p:sp>
        <p:nvSpPr>
          <p:cNvPr id="20483"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20484" name="Rectangle 3"/>
          <p:cNvSpPr>
            <a:spLocks noGrp="1" noChangeArrowheads="1"/>
          </p:cNvSpPr>
          <p:nvPr>
            <p:ph type="body" idx="1"/>
          </p:nvPr>
        </p:nvSpPr>
        <p:spPr>
          <a:xfrm>
            <a:off x="925464" y="4385999"/>
            <a:ext cx="5095313" cy="4154273"/>
          </a:xfrm>
          <a:solidFill>
            <a:srgbClr val="FFFFFF"/>
          </a:solidFill>
          <a:ln>
            <a:solidFill>
              <a:srgbClr val="000000"/>
            </a:solidFill>
          </a:ln>
          <a:extLst>
            <a:ext uri="{FAA26D3D-D897-4be2-8F04-BA451C77F1D7}">
              <ma14:placeholderFlag xmlns:ma14="http://schemas.microsoft.com/office/mac/drawingml/2011/main" xmlns="" val="1"/>
            </a:ext>
          </a:extLst>
        </p:spPr>
        <p:txBody>
          <a:bodyPr lIns="92410" tIns="46208" rIns="92410" bIns="46208"/>
          <a:lstStyle/>
          <a:p>
            <a:pPr eaLnBrk="1" hangingPunct="1">
              <a:spcBef>
                <a:spcPct val="0"/>
              </a:spcBef>
            </a:pPr>
            <a:endParaRPr lang="en-US">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BAE1F0E-E099-9B45-895C-D044EB2EEBA8}" type="slidenum">
              <a:rPr lang="en-US" b="0" i="0">
                <a:solidFill>
                  <a:schemeClr val="tx1"/>
                </a:solidFill>
                <a:latin typeface="Times New Roman" charset="0"/>
              </a:rPr>
              <a:pPr eaLnBrk="1" hangingPunct="1"/>
              <a:t>73</a:t>
            </a:fld>
            <a:endParaRPr lang="en-US" b="0" i="0">
              <a:solidFill>
                <a:schemeClr val="tx1"/>
              </a:solidFill>
              <a:latin typeface="Times New Roman" charset="0"/>
            </a:endParaRPr>
          </a:p>
        </p:txBody>
      </p:sp>
      <p:sp>
        <p:nvSpPr>
          <p:cNvPr id="57346"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57347"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20AF882-954A-4A06-B403-481F834C155F}" type="slidenum">
              <a:rPr lang="en-US" smtClean="0"/>
              <a:pPr>
                <a:defRPr/>
              </a:pPr>
              <a:t>9</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36668774-B1CD-8141-8AFE-F081C22D5FB7}" type="slidenum">
              <a:rPr lang="en-US" b="0" i="0">
                <a:solidFill>
                  <a:schemeClr val="tx1"/>
                </a:solidFill>
                <a:latin typeface="Times New Roman" charset="0"/>
              </a:rPr>
              <a:pPr eaLnBrk="1" hangingPunct="1"/>
              <a:t>74</a:t>
            </a:fld>
            <a:endParaRPr lang="en-US" b="0" i="0">
              <a:solidFill>
                <a:schemeClr val="tx1"/>
              </a:solidFill>
              <a:latin typeface="Times New Roman" charset="0"/>
            </a:endParaRPr>
          </a:p>
        </p:txBody>
      </p:sp>
      <p:sp>
        <p:nvSpPr>
          <p:cNvPr id="59394"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59395" name="Rectangle 3"/>
          <p:cNvSpPr>
            <a:spLocks noGrp="1" noChangeArrowheads="1"/>
          </p:cNvSpPr>
          <p:nvPr>
            <p:ph type="body" idx="1"/>
          </p:nvPr>
        </p:nvSpPr>
        <p:spPr>
          <a:xfrm>
            <a:off x="925464" y="4385999"/>
            <a:ext cx="5095313" cy="4154273"/>
          </a:xfrm>
          <a:solidFill>
            <a:srgbClr val="FFFFFF"/>
          </a:solidFill>
          <a:ln>
            <a:solidFill>
              <a:srgbClr val="000000"/>
            </a:solidFill>
          </a:ln>
          <a:extLst>
            <a:ext uri="{FAA26D3D-D897-4be2-8F04-BA451C77F1D7}">
              <ma14:placeholderFlag xmlns:ma14="http://schemas.microsoft.com/office/mac/drawingml/2011/main" xmlns="" val="1"/>
            </a:ext>
          </a:extLst>
        </p:spPr>
        <p:txBody>
          <a:bodyPr lIns="92410" tIns="46208" rIns="92410" bIns="46208"/>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20AA3A3C-5119-324A-B8D4-CE5E93EAFF74}" type="slidenum">
              <a:rPr lang="en-US" b="0" i="0">
                <a:solidFill>
                  <a:schemeClr val="tx1"/>
                </a:solidFill>
                <a:latin typeface="Times New Roman" charset="0"/>
              </a:rPr>
              <a:pPr eaLnBrk="1" hangingPunct="1"/>
              <a:t>75</a:t>
            </a:fld>
            <a:endParaRPr lang="en-US" b="0" i="0">
              <a:solidFill>
                <a:schemeClr val="tx1"/>
              </a:solidFill>
              <a:latin typeface="Times New Roman" charset="0"/>
            </a:endParaRPr>
          </a:p>
        </p:txBody>
      </p:sp>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340" tIns="45671" rIns="91340" bIns="45671"/>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57E6E691-8C6A-2D48-B8EB-4DAD099114D7}" type="slidenum">
              <a:rPr lang="en-US" b="0" i="0">
                <a:solidFill>
                  <a:schemeClr val="tx1"/>
                </a:solidFill>
                <a:latin typeface="Times New Roman" charset="0"/>
              </a:rPr>
              <a:pPr eaLnBrk="1" hangingPunct="1"/>
              <a:t>76</a:t>
            </a:fld>
            <a:endParaRPr lang="en-US" b="0" i="0">
              <a:solidFill>
                <a:schemeClr val="tx1"/>
              </a:solidFill>
              <a:latin typeface="Times New Roman" charset="0"/>
            </a:endParaRPr>
          </a:p>
        </p:txBody>
      </p:sp>
      <p:sp>
        <p:nvSpPr>
          <p:cNvPr id="63490" name="Rectangle 2"/>
          <p:cNvSpPr>
            <a:spLocks noGrp="1" noRot="1" noChangeAspect="1" noChangeArrowheads="1" noTextEdit="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340" tIns="45671" rIns="91340" bIns="45671"/>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4E3E1F6-9A27-2048-89CB-43918E44F6E4}" type="slidenum">
              <a:rPr lang="en-US" b="0" i="0">
                <a:solidFill>
                  <a:schemeClr val="tx1"/>
                </a:solidFill>
                <a:latin typeface="Times New Roman" charset="0"/>
              </a:rPr>
              <a:pPr eaLnBrk="1" hangingPunct="1"/>
              <a:t>77</a:t>
            </a:fld>
            <a:endParaRPr lang="en-US" b="0" i="0">
              <a:solidFill>
                <a:schemeClr val="tx1"/>
              </a:solidFill>
              <a:latin typeface="Times New Roman" charset="0"/>
            </a:endParaRPr>
          </a:p>
        </p:txBody>
      </p:sp>
      <p:sp>
        <p:nvSpPr>
          <p:cNvPr id="67586" name="Rectangle 2"/>
          <p:cNvSpPr>
            <a:spLocks noGrp="1" noRot="1" noChangeAspect="1" noChangeArrowheads="1" noTextEdit="1"/>
          </p:cNvSpPr>
          <p:nvPr>
            <p:ph type="sldImg"/>
          </p:nvPr>
        </p:nvSpPr>
        <p:spPr>
          <a:xfrm>
            <a:off x="1162050" y="690563"/>
            <a:ext cx="4610100" cy="3457575"/>
          </a:xfrm>
          <a:solidFill>
            <a:srgbClr val="FFFFFF"/>
          </a:solidFill>
          <a:ln/>
        </p:spPr>
      </p:sp>
      <p:sp>
        <p:nvSpPr>
          <p:cNvPr id="67587" name="Rectangle 3"/>
          <p:cNvSpPr>
            <a:spLocks noGrp="1" noChangeArrowheads="1"/>
          </p:cNvSpPr>
          <p:nvPr>
            <p:ph type="body" idx="1"/>
          </p:nvPr>
        </p:nvSpPr>
        <p:spPr>
          <a:xfrm>
            <a:off x="923958" y="4379901"/>
            <a:ext cx="5086284" cy="4149700"/>
          </a:xfrm>
          <a:solidFill>
            <a:srgbClr val="FFFFFF"/>
          </a:solidFill>
          <a:ln>
            <a:solidFill>
              <a:srgbClr val="000000"/>
            </a:solidFill>
          </a:ln>
          <a:extLst>
            <a:ext uri="{FAA26D3D-D897-4be2-8F04-BA451C77F1D7}">
              <ma14:placeholderFlag xmlns:ma14="http://schemas.microsoft.com/office/mac/drawingml/2011/main" xmlns="" val="1"/>
            </a:ext>
          </a:extLst>
        </p:spPr>
        <p:txBody>
          <a:bodyPr lIns="92299" tIns="46149" rIns="92299" bIns="46149"/>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79</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36650" y="684213"/>
            <a:ext cx="4667250" cy="3500437"/>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7C1917E9-C4F2-4686-AB63-E09CB8AFF97B}" type="slidenum">
              <a:rPr lang="en-US"/>
              <a:pPr/>
              <a:t>81</a:t>
            </a:fld>
            <a:endParaRPr lang="en-US"/>
          </a:p>
        </p:txBody>
      </p:sp>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7DADEB-FA87-4CF7-B454-17A2945F39EA}" type="slidenum">
              <a:rPr lang="en-US">
                <a:latin typeface="Arial" charset="0"/>
                <a:ea typeface="ＭＳ Ｐゴシック" pitchFamily="34" charset="-128"/>
              </a:rPr>
              <a:pPr fontAlgn="base">
                <a:spcBef>
                  <a:spcPct val="0"/>
                </a:spcBef>
                <a:spcAft>
                  <a:spcPct val="0"/>
                </a:spcAft>
                <a:defRPr/>
              </a:pPr>
              <a:t>82</a:t>
            </a:fld>
            <a:endParaRPr lang="en-US">
              <a:latin typeface="Arial" charset="0"/>
              <a:ea typeface="ＭＳ Ｐゴシック" pitchFamily="34" charset="-128"/>
            </a:endParaRPr>
          </a:p>
        </p:txBody>
      </p:sp>
      <p:sp>
        <p:nvSpPr>
          <p:cNvPr id="24579" name="Rectangle 2"/>
          <p:cNvSpPr>
            <a:spLocks noGrp="1" noRot="1" noChangeAspect="1" noChangeArrowheads="1" noTextEdit="1"/>
          </p:cNvSpPr>
          <p:nvPr>
            <p:ph type="sldImg"/>
          </p:nvPr>
        </p:nvSpPr>
        <p:spPr bwMode="auto">
          <a:xfrm>
            <a:off x="1136650" y="684213"/>
            <a:ext cx="4667250" cy="3500437"/>
          </a:xfrm>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7DADEB-FA87-4CF7-B454-17A2945F39EA}" type="slidenum">
              <a:rPr lang="en-US">
                <a:latin typeface="Arial" charset="0"/>
                <a:ea typeface="ＭＳ Ｐゴシック" pitchFamily="34" charset="-128"/>
              </a:rPr>
              <a:pPr fontAlgn="base">
                <a:spcBef>
                  <a:spcPct val="0"/>
                </a:spcBef>
                <a:spcAft>
                  <a:spcPct val="0"/>
                </a:spcAft>
                <a:defRPr/>
              </a:pPr>
              <a:t>83</a:t>
            </a:fld>
            <a:endParaRPr lang="en-US">
              <a:latin typeface="Arial" charset="0"/>
              <a:ea typeface="ＭＳ Ｐゴシック" pitchFamily="34" charset="-128"/>
            </a:endParaRPr>
          </a:p>
        </p:txBody>
      </p:sp>
      <p:sp>
        <p:nvSpPr>
          <p:cNvPr id="24579" name="Rectangle 2"/>
          <p:cNvSpPr>
            <a:spLocks noGrp="1" noRot="1" noChangeAspect="1" noChangeArrowheads="1" noTextEdit="1"/>
          </p:cNvSpPr>
          <p:nvPr>
            <p:ph type="sldImg"/>
          </p:nvPr>
        </p:nvSpPr>
        <p:spPr bwMode="auto">
          <a:xfrm>
            <a:off x="1136650" y="684213"/>
            <a:ext cx="4667250" cy="3500437"/>
          </a:xfrm>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20AA3A3C-5119-324A-B8D4-CE5E93EAFF74}" type="slidenum">
              <a:rPr lang="en-US" b="0" i="0">
                <a:solidFill>
                  <a:schemeClr val="tx1"/>
                </a:solidFill>
                <a:latin typeface="Times New Roman" charset="0"/>
              </a:rPr>
              <a:pPr eaLnBrk="1" hangingPunct="1"/>
              <a:t>84</a:t>
            </a:fld>
            <a:endParaRPr lang="en-US" b="0" i="0">
              <a:solidFill>
                <a:schemeClr val="tx1"/>
              </a:solidFill>
              <a:latin typeface="Times New Roman" charset="0"/>
            </a:endParaRPr>
          </a:p>
        </p:txBody>
      </p:sp>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340" tIns="45671" rIns="91340" bIns="45671"/>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84D84869-D105-9747-AC67-A905E5E37F33}" type="slidenum">
              <a:rPr lang="en-US" b="0" i="0">
                <a:solidFill>
                  <a:schemeClr val="tx1"/>
                </a:solidFill>
                <a:latin typeface="Times New Roman" charset="0"/>
              </a:rPr>
              <a:pPr eaLnBrk="1" hangingPunct="1"/>
              <a:t>85</a:t>
            </a:fld>
            <a:endParaRPr lang="en-US" b="0" i="0">
              <a:solidFill>
                <a:schemeClr val="tx1"/>
              </a:solidFill>
              <a:latin typeface="Times New Roman" charset="0"/>
            </a:endParaRPr>
          </a:p>
        </p:txBody>
      </p:sp>
      <p:sp>
        <p:nvSpPr>
          <p:cNvPr id="48130"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48131" name="Rectangle 3"/>
          <p:cNvSpPr>
            <a:spLocks noGrp="1" noChangeArrowheads="1"/>
          </p:cNvSpPr>
          <p:nvPr>
            <p:ph type="body" idx="1"/>
          </p:nvPr>
        </p:nvSpPr>
        <p:spPr>
          <a:xfrm>
            <a:off x="925464" y="4385999"/>
            <a:ext cx="5095313" cy="4154273"/>
          </a:xfrm>
          <a:solidFill>
            <a:srgbClr val="FFFFFF"/>
          </a:solidFill>
          <a:ln>
            <a:solidFill>
              <a:srgbClr val="000000"/>
            </a:solidFill>
          </a:ln>
          <a:extLst>
            <a:ext uri="{FAA26D3D-D897-4be2-8F04-BA451C77F1D7}">
              <ma14:placeholderFlag xmlns:ma14="http://schemas.microsoft.com/office/mac/drawingml/2011/main" xmlns="" val="1"/>
            </a:ext>
          </a:extLst>
        </p:spPr>
        <p:txBody>
          <a:bodyPr lIns="92410" tIns="46208" rIns="92410" bIns="46208"/>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E52EE98-32FA-4F32-9A21-4317C1EE2838}" type="slidenum">
              <a:rPr lang="en-US" smtClean="0"/>
              <a:pPr>
                <a:defRPr/>
              </a:pPr>
              <a:t>12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84D84869-D105-9747-AC67-A905E5E37F33}" type="slidenum">
              <a:rPr lang="en-US" b="0" i="0">
                <a:solidFill>
                  <a:schemeClr val="tx1"/>
                </a:solidFill>
                <a:latin typeface="Times New Roman" charset="0"/>
              </a:rPr>
              <a:pPr eaLnBrk="1" hangingPunct="1"/>
              <a:t>86</a:t>
            </a:fld>
            <a:endParaRPr lang="en-US" b="0" i="0">
              <a:solidFill>
                <a:schemeClr val="tx1"/>
              </a:solidFill>
              <a:latin typeface="Times New Roman" charset="0"/>
            </a:endParaRPr>
          </a:p>
        </p:txBody>
      </p:sp>
      <p:sp>
        <p:nvSpPr>
          <p:cNvPr id="48130"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48131" name="Rectangle 3"/>
          <p:cNvSpPr>
            <a:spLocks noGrp="1" noChangeArrowheads="1"/>
          </p:cNvSpPr>
          <p:nvPr>
            <p:ph type="body" idx="1"/>
          </p:nvPr>
        </p:nvSpPr>
        <p:spPr>
          <a:xfrm>
            <a:off x="925464" y="4385999"/>
            <a:ext cx="5095313" cy="4154273"/>
          </a:xfrm>
          <a:solidFill>
            <a:srgbClr val="FFFFFF"/>
          </a:solidFill>
          <a:ln>
            <a:solidFill>
              <a:srgbClr val="000000"/>
            </a:solidFill>
          </a:ln>
          <a:extLst>
            <a:ext uri="{FAA26D3D-D897-4be2-8F04-BA451C77F1D7}">
              <ma14:placeholderFlag xmlns:ma14="http://schemas.microsoft.com/office/mac/drawingml/2011/main" xmlns="" val="1"/>
            </a:ext>
          </a:extLst>
        </p:spPr>
        <p:txBody>
          <a:bodyPr lIns="92410" tIns="46208" rIns="92410" bIns="46208"/>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MS PGothic" charset="0"/>
                <a:cs typeface="MS PGothic" charset="0"/>
              </a:defRPr>
            </a:lvl1pPr>
            <a:lvl2pPr marL="709443" indent="-272863" eaLnBrk="0" hangingPunct="0">
              <a:defRPr sz="1100" b="1" i="1">
                <a:solidFill>
                  <a:srgbClr val="1822CD"/>
                </a:solidFill>
                <a:latin typeface="Helvetica" charset="0"/>
                <a:ea typeface="MS PGothic" charset="0"/>
                <a:cs typeface="MS PGothic" charset="0"/>
              </a:defRPr>
            </a:lvl2pPr>
            <a:lvl3pPr marL="1091451" indent="-218290" eaLnBrk="0" hangingPunct="0">
              <a:defRPr sz="1100" b="1" i="1">
                <a:solidFill>
                  <a:srgbClr val="1822CD"/>
                </a:solidFill>
                <a:latin typeface="Helvetica" charset="0"/>
                <a:ea typeface="MS PGothic" charset="0"/>
                <a:cs typeface="MS PGothic" charset="0"/>
              </a:defRPr>
            </a:lvl3pPr>
            <a:lvl4pPr marL="1528031" indent="-218290" eaLnBrk="0" hangingPunct="0">
              <a:defRPr sz="1100" b="1" i="1">
                <a:solidFill>
                  <a:srgbClr val="1822CD"/>
                </a:solidFill>
                <a:latin typeface="Helvetica" charset="0"/>
                <a:ea typeface="MS PGothic" charset="0"/>
                <a:cs typeface="MS PGothic" charset="0"/>
              </a:defRPr>
            </a:lvl4pPr>
            <a:lvl5pPr marL="1964611" indent="-218290" eaLnBrk="0" hangingPunct="0">
              <a:defRPr sz="1100" b="1" i="1">
                <a:solidFill>
                  <a:srgbClr val="1822CD"/>
                </a:solidFill>
                <a:latin typeface="Helvetica" charset="0"/>
                <a:ea typeface="MS PGothic" charset="0"/>
                <a:cs typeface="MS PGothic"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9pPr>
          </a:lstStyle>
          <a:p>
            <a:pPr eaLnBrk="1" hangingPunct="1"/>
            <a:fld id="{A3394DBC-54F4-F64B-A379-395C01591AE9}" type="slidenum">
              <a:rPr lang="en-US" b="0" i="0">
                <a:solidFill>
                  <a:schemeClr val="tx1"/>
                </a:solidFill>
                <a:latin typeface="Times New Roman" charset="0"/>
              </a:rPr>
              <a:pPr eaLnBrk="1" hangingPunct="1"/>
              <a:t>87</a:t>
            </a:fld>
            <a:endParaRPr lang="en-US" b="0" i="0">
              <a:solidFill>
                <a:schemeClr val="tx1"/>
              </a:solidFill>
              <a:latin typeface="Times New Roman" charset="0"/>
            </a:endParaRPr>
          </a:p>
        </p:txBody>
      </p:sp>
      <p:sp>
        <p:nvSpPr>
          <p:cNvPr id="20483"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20484" name="Rectangle 3"/>
          <p:cNvSpPr>
            <a:spLocks noGrp="1" noChangeArrowheads="1"/>
          </p:cNvSpPr>
          <p:nvPr>
            <p:ph type="body" idx="1"/>
          </p:nvPr>
        </p:nvSpPr>
        <p:spPr>
          <a:xfrm>
            <a:off x="925464" y="4385999"/>
            <a:ext cx="5095313" cy="4154273"/>
          </a:xfrm>
          <a:solidFill>
            <a:srgbClr val="FFFFFF"/>
          </a:solidFill>
          <a:ln>
            <a:solidFill>
              <a:srgbClr val="000000"/>
            </a:solidFill>
          </a:ln>
          <a:extLst>
            <a:ext uri="{FAA26D3D-D897-4be2-8F04-BA451C77F1D7}">
              <ma14:placeholderFlag xmlns:ma14="http://schemas.microsoft.com/office/mac/drawingml/2011/main" xmlns="" val="1"/>
            </a:ext>
          </a:extLst>
        </p:spPr>
        <p:txBody>
          <a:bodyPr lIns="92410" tIns="46208" rIns="92410" bIns="46208"/>
          <a:lstStyle/>
          <a:p>
            <a:pPr eaLnBrk="1" hangingPunct="1">
              <a:spcBef>
                <a:spcPct val="0"/>
              </a:spcBef>
            </a:pPr>
            <a:endParaRPr lang="en-US">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MS PGothic" charset="0"/>
                <a:cs typeface="MS PGothic" charset="0"/>
              </a:defRPr>
            </a:lvl1pPr>
            <a:lvl2pPr marL="709443" indent="-272863" eaLnBrk="0" hangingPunct="0">
              <a:defRPr sz="1100" b="1" i="1">
                <a:solidFill>
                  <a:srgbClr val="1822CD"/>
                </a:solidFill>
                <a:latin typeface="Helvetica" charset="0"/>
                <a:ea typeface="MS PGothic" charset="0"/>
                <a:cs typeface="MS PGothic" charset="0"/>
              </a:defRPr>
            </a:lvl2pPr>
            <a:lvl3pPr marL="1091451" indent="-218290" eaLnBrk="0" hangingPunct="0">
              <a:defRPr sz="1100" b="1" i="1">
                <a:solidFill>
                  <a:srgbClr val="1822CD"/>
                </a:solidFill>
                <a:latin typeface="Helvetica" charset="0"/>
                <a:ea typeface="MS PGothic" charset="0"/>
                <a:cs typeface="MS PGothic" charset="0"/>
              </a:defRPr>
            </a:lvl3pPr>
            <a:lvl4pPr marL="1528031" indent="-218290" eaLnBrk="0" hangingPunct="0">
              <a:defRPr sz="1100" b="1" i="1">
                <a:solidFill>
                  <a:srgbClr val="1822CD"/>
                </a:solidFill>
                <a:latin typeface="Helvetica" charset="0"/>
                <a:ea typeface="MS PGothic" charset="0"/>
                <a:cs typeface="MS PGothic" charset="0"/>
              </a:defRPr>
            </a:lvl4pPr>
            <a:lvl5pPr marL="1964611" indent="-218290" eaLnBrk="0" hangingPunct="0">
              <a:defRPr sz="1100" b="1" i="1">
                <a:solidFill>
                  <a:srgbClr val="1822CD"/>
                </a:solidFill>
                <a:latin typeface="Helvetica" charset="0"/>
                <a:ea typeface="MS PGothic" charset="0"/>
                <a:cs typeface="MS PGothic"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MS PGothic" charset="0"/>
                <a:cs typeface="MS PGothic" charset="0"/>
              </a:defRPr>
            </a:lvl9pPr>
          </a:lstStyle>
          <a:p>
            <a:pPr eaLnBrk="1" hangingPunct="1"/>
            <a:fld id="{A3394DBC-54F4-F64B-A379-395C01591AE9}" type="slidenum">
              <a:rPr lang="en-US" b="0" i="0">
                <a:solidFill>
                  <a:schemeClr val="tx1"/>
                </a:solidFill>
                <a:latin typeface="Times New Roman" charset="0"/>
              </a:rPr>
              <a:pPr eaLnBrk="1" hangingPunct="1"/>
              <a:t>88</a:t>
            </a:fld>
            <a:endParaRPr lang="en-US" b="0" i="0">
              <a:solidFill>
                <a:schemeClr val="tx1"/>
              </a:solidFill>
              <a:latin typeface="Times New Roman" charset="0"/>
            </a:endParaRPr>
          </a:p>
        </p:txBody>
      </p:sp>
      <p:sp>
        <p:nvSpPr>
          <p:cNvPr id="20483"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20484" name="Rectangle 3"/>
          <p:cNvSpPr>
            <a:spLocks noGrp="1" noChangeArrowheads="1"/>
          </p:cNvSpPr>
          <p:nvPr>
            <p:ph type="body" idx="1"/>
          </p:nvPr>
        </p:nvSpPr>
        <p:spPr>
          <a:xfrm>
            <a:off x="925464" y="4385999"/>
            <a:ext cx="5095313" cy="4154273"/>
          </a:xfrm>
          <a:solidFill>
            <a:srgbClr val="FFFFFF"/>
          </a:solidFill>
          <a:ln>
            <a:solidFill>
              <a:srgbClr val="000000"/>
            </a:solidFill>
          </a:ln>
          <a:extLst>
            <a:ext uri="{FAA26D3D-D897-4be2-8F04-BA451C77F1D7}">
              <ma14:placeholderFlag xmlns:ma14="http://schemas.microsoft.com/office/mac/drawingml/2011/main" xmlns="" val="1"/>
            </a:ext>
          </a:extLst>
        </p:spPr>
        <p:txBody>
          <a:bodyPr lIns="92410" tIns="46208" rIns="92410" bIns="46208"/>
          <a:lstStyle/>
          <a:p>
            <a:pPr eaLnBrk="1" hangingPunct="1">
              <a:spcBef>
                <a:spcPct val="0"/>
              </a:spcBef>
            </a:pPr>
            <a:endParaRPr lang="en-US">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22D8D0-59EC-4CA0-B551-DDBD017D1765}" type="slidenum">
              <a:rPr lang="en-US" smtClean="0">
                <a:latin typeface="Arial" pitchFamily="34" charset="0"/>
                <a:ea typeface="MS PGothic" pitchFamily="34" charset="-128"/>
                <a:cs typeface="Arial" pitchFamily="34" charset="0"/>
              </a:rPr>
              <a:pPr fontAlgn="base">
                <a:spcBef>
                  <a:spcPct val="0"/>
                </a:spcBef>
                <a:spcAft>
                  <a:spcPct val="0"/>
                </a:spcAft>
              </a:pPr>
              <a:t>13</a:t>
            </a:fld>
            <a:endParaRPr lang="en-US" smtClean="0">
              <a:latin typeface="Arial" pitchFamily="34" charset="0"/>
              <a:ea typeface="MS PGothic" pitchFamily="34" charset="-128"/>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1816F611-ECB8-4400-8FF2-4EB9AEF9629D}" type="slidenum">
              <a:rPr lang="en-US" smtClean="0"/>
              <a:pPr>
                <a:defRPr/>
              </a:pPr>
              <a:t>18</a:t>
            </a:fld>
            <a:endParaRPr lang="en-US" smtClean="0"/>
          </a:p>
        </p:txBody>
      </p:sp>
      <p:sp>
        <p:nvSpPr>
          <p:cNvPr id="90115" name="Rectangle 2"/>
          <p:cNvSpPr>
            <a:spLocks noGrp="1" noRot="1" noChangeAspect="1" noChangeArrowheads="1" noTextEdit="1"/>
          </p:cNvSpPr>
          <p:nvPr>
            <p:ph type="sldImg"/>
          </p:nvPr>
        </p:nvSpPr>
        <p:spPr>
          <a:xfrm>
            <a:off x="1135063" y="684213"/>
            <a:ext cx="4667250" cy="3500437"/>
          </a:xfrm>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99042932-1CAB-4A70-8A20-A13A54933528}" type="slidenum">
              <a:rPr lang="en-US" smtClean="0"/>
              <a:pPr>
                <a:defRPr/>
              </a:pPr>
              <a:t>21</a:t>
            </a:fld>
            <a:endParaRPr lang="en-US" smtClean="0"/>
          </a:p>
        </p:txBody>
      </p:sp>
      <p:sp>
        <p:nvSpPr>
          <p:cNvPr id="91139" name="Rectangle 2"/>
          <p:cNvSpPr>
            <a:spLocks noGrp="1" noRot="1" noChangeAspect="1" noChangeArrowheads="1" noTextEdit="1"/>
          </p:cNvSpPr>
          <p:nvPr>
            <p:ph type="sldImg"/>
          </p:nvPr>
        </p:nvSpPr>
        <p:spPr>
          <a:xfrm>
            <a:off x="1136650" y="684213"/>
            <a:ext cx="4667250" cy="3500437"/>
          </a:xfrm>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9852782E-9648-4A56-834F-DC31174389BC}" type="slidenum">
              <a:rPr lang="en-US"/>
              <a:pPr/>
              <a:t>41</a:t>
            </a:fld>
            <a:endParaRPr lang="en-US" dirty="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F760E558-E455-794E-9DCF-D3180209CFB9}" type="slidenum">
              <a:rPr lang="en-US" b="0" i="0">
                <a:solidFill>
                  <a:schemeClr val="tx1"/>
                </a:solidFill>
                <a:latin typeface="Times New Roman" charset="0"/>
              </a:rPr>
              <a:pPr eaLnBrk="1" hangingPunct="1"/>
              <a:t>54</a:t>
            </a:fld>
            <a:endParaRPr lang="en-US" b="0" i="0">
              <a:solidFill>
                <a:schemeClr val="tx1"/>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3963089" y="8751188"/>
            <a:ext cx="2971111" cy="456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1" tIns="45661" rIns="91321" bIns="45661"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699660F-101E-8549-94DE-43F58968717A}" type="slidenum">
              <a:rPr lang="en-US" sz="1200">
                <a:latin typeface="Times New Roman" charset="0"/>
              </a:rPr>
              <a:pPr algn="r" eaLnBrk="1" hangingPunct="1"/>
              <a:t>55</a:t>
            </a:fld>
            <a:endParaRPr lang="en-US" sz="1200" dirty="0">
              <a:latin typeface="Times New Roman" charset="0"/>
            </a:endParaRPr>
          </a:p>
        </p:txBody>
      </p:sp>
      <p:sp>
        <p:nvSpPr>
          <p:cNvPr id="17410" name="Rectangle 2"/>
          <p:cNvSpPr>
            <a:spLocks noGrp="1" noRot="1" noChangeAspect="1" noChangeArrowheads="1"/>
          </p:cNvSpPr>
          <p:nvPr>
            <p:ph type="sldImg"/>
          </p:nvPr>
        </p:nvSpPr>
        <p:spPr bwMode="auto">
          <a:xfrm>
            <a:off x="1163638" y="692150"/>
            <a:ext cx="4606925" cy="34559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xfrm>
            <a:off x="924560" y="4379595"/>
            <a:ext cx="5085080" cy="414909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2291" tIns="46146" rIns="92291" bIns="46146"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150C05BA-2200-49CA-8F5B-EB04E6E292D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ea typeface="Gulim" pitchFamily="34" charset="-127"/>
              </a:defRPr>
            </a:lvl1pPr>
          </a:lstStyle>
          <a:p>
            <a:pPr>
              <a:defRPr/>
            </a:pPr>
            <a:fld id="{6EF10EC8-E19B-42DD-862A-D67D2141C0AF}" type="datetime1">
              <a:rPr lang="ko-KR" altLang="en-US"/>
              <a:pPr>
                <a:defRPr/>
              </a:pPr>
              <a:t>2013-07-15</a:t>
            </a:fld>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ulim" pitchFamily="34" charset="-127"/>
              </a:defRPr>
            </a:lvl1pPr>
          </a:lstStyle>
          <a:p>
            <a:endParaRPr lang="en-US" altLang="ko-KR"/>
          </a:p>
        </p:txBody>
      </p:sp>
      <p:sp>
        <p:nvSpPr>
          <p:cNvPr id="6"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8DE9BE04-04E1-44B2-808F-EFAF8402D86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1E6F0EA-879E-4F7F-B436-B9F3E0F7D73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F89FFAB-2D9A-CB40-A22A-8F15A57EACAB}" type="datetimeFigureOut">
              <a:rPr lang="en-US" smtClean="0"/>
              <a:pPr/>
              <a:t>7/15/2013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CF0E7DF-A19A-7249-A188-2F117AFA7728}" type="slidenum">
              <a:rPr lang="en-US" smtClean="0"/>
              <a:pPr/>
              <a:t>‹#›</a:t>
            </a:fld>
            <a:endParaRPr lang="en-US"/>
          </a:p>
        </p:txBody>
      </p:sp>
    </p:spTree>
    <p:extLst>
      <p:ext uri="{BB962C8B-B14F-4D97-AF65-F5344CB8AC3E}">
        <p14:creationId xmlns="" xmlns:p14="http://schemas.microsoft.com/office/powerpoint/2010/main" val="220622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8DE9BE04-04E1-44B2-808F-EFAF8402D86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a:lstStyle/>
          <a:p>
            <a:pPr lvl="0"/>
            <a:r>
              <a:rPr lang="en-US" dirty="0" smtClean="0"/>
              <a:t>Click to edit Master title style</a:t>
            </a:r>
          </a:p>
        </p:txBody>
      </p:sp>
      <p:sp>
        <p:nvSpPr>
          <p:cNvPr id="5" name="Content Placeholder 2"/>
          <p:cNvSpPr>
            <a:spLocks noGrp="1"/>
          </p:cNvSpPr>
          <p:nvPr>
            <p:ph idx="1"/>
          </p:nvPr>
        </p:nvSpPr>
        <p:spPr>
          <a:xfrm>
            <a:off x="152400" y="1219200"/>
            <a:ext cx="8763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07"/>
          <p:cNvSpPr>
            <a:spLocks noGrp="1" noChangeArrowheads="1"/>
          </p:cNvSpPr>
          <p:nvPr>
            <p:ph type="sldNum" sz="quarter" idx="10"/>
          </p:nvPr>
        </p:nvSpPr>
        <p:spPr>
          <a:ln/>
        </p:spPr>
        <p:txBody>
          <a:bodyPr/>
          <a:lstStyle>
            <a:lvl1pPr>
              <a:defRPr/>
            </a:lvl1pPr>
          </a:lstStyle>
          <a:p>
            <a:pPr>
              <a:defRPr/>
            </a:pPr>
            <a:fld id="{D50EA5AC-81EB-4DD9-B75B-8EC6FB29C088}"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136"/>
          <p:cNvPicPr>
            <a:picLocks noChangeAspect="1" noChangeArrowheads="1"/>
          </p:cNvPicPr>
          <p:nvPr/>
        </p:nvPicPr>
        <p:blipFill>
          <a:blip r:embed="rId8" cstate="print"/>
          <a:srcRect/>
          <a:stretch>
            <a:fillRect/>
          </a:stretch>
        </p:blipFill>
        <p:spPr bwMode="auto">
          <a:xfrm>
            <a:off x="0" y="0"/>
            <a:ext cx="9144000" cy="927100"/>
          </a:xfrm>
          <a:prstGeom prst="rect">
            <a:avLst/>
          </a:prstGeom>
          <a:noFill/>
          <a:ln w="15875" algn="ctr">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94"/>
          <p:cNvPicPr>
            <a:picLocks noChangeAspect="1" noChangeArrowheads="1"/>
          </p:cNvPicPr>
          <p:nvPr/>
        </p:nvPicPr>
        <p:blipFill>
          <a:blip r:embed="rId9" cstate="print"/>
          <a:srcRect/>
          <a:stretch>
            <a:fillRect/>
          </a:stretch>
        </p:blipFill>
        <p:spPr bwMode="auto">
          <a:xfrm>
            <a:off x="0" y="6578600"/>
            <a:ext cx="9144000" cy="279400"/>
          </a:xfrm>
          <a:prstGeom prst="rect">
            <a:avLst/>
          </a:prstGeom>
          <a:noFill/>
          <a:ln w="15875" algn="ctr">
            <a:noFill/>
            <a:miter lim="800000"/>
            <a:headEnd/>
            <a:tailEnd/>
          </a:ln>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b="0" dirty="0">
                <a:solidFill>
                  <a:srgbClr val="171FC7"/>
                </a:solidFill>
                <a:effectLst>
                  <a:outerShdw blurRad="38100" dist="38100" dir="2700000" algn="tl">
                    <a:srgbClr val="C0C0C0"/>
                  </a:outerShdw>
                </a:effectLst>
                <a:latin typeface="Helvetica" pitchFamily="-128" charset="0"/>
                <a:cs typeface="+mn-cs"/>
              </a:rPr>
              <a:t>NSTX-U</a:t>
            </a: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8DE9BE04-04E1-44B2-808F-EFAF8402D86D}" type="slidenum">
              <a:rPr lang="en-US"/>
              <a:pPr>
                <a:defRPr/>
              </a:pPr>
              <a:t>‹#›</a:t>
            </a:fld>
            <a:endParaRPr lang="en-US"/>
          </a:p>
        </p:txBody>
      </p:sp>
      <p:sp>
        <p:nvSpPr>
          <p:cNvPr id="8" name="TextBox 7"/>
          <p:cNvSpPr txBox="1"/>
          <p:nvPr userDrawn="1"/>
        </p:nvSpPr>
        <p:spPr>
          <a:xfrm>
            <a:off x="1828800" y="6629400"/>
            <a:ext cx="5486400" cy="215900"/>
          </a:xfrm>
          <a:prstGeom prst="rect">
            <a:avLst/>
          </a:prstGeom>
          <a:noFill/>
        </p:spPr>
        <p:txBody>
          <a:bodyPr>
            <a:spAutoFit/>
          </a:bodyPr>
          <a:lstStyle/>
          <a:p>
            <a:pPr algn="ctr">
              <a:defRPr/>
            </a:pPr>
            <a:r>
              <a:rPr lang="en-US" sz="800" b="1" i="0" kern="1200" dirty="0" smtClean="0">
                <a:solidFill>
                  <a:srgbClr val="1822CD"/>
                </a:solidFill>
                <a:latin typeface="Helvetica" pitchFamily="34" charset="0"/>
                <a:ea typeface="+mn-ea"/>
                <a:cs typeface="Arial" charset="0"/>
              </a:rPr>
              <a:t>NSTX-U FY2013 Q3</a:t>
            </a:r>
            <a:r>
              <a:rPr lang="en-US" sz="800" b="1" i="0" kern="1200" baseline="0" dirty="0" smtClean="0">
                <a:solidFill>
                  <a:srgbClr val="1822CD"/>
                </a:solidFill>
                <a:latin typeface="Helvetica" pitchFamily="34" charset="0"/>
                <a:ea typeface="+mn-ea"/>
                <a:cs typeface="Arial" charset="0"/>
              </a:rPr>
              <a:t> </a:t>
            </a:r>
            <a:r>
              <a:rPr lang="en-US" sz="800" b="1" i="0" kern="1200" baseline="0" dirty="0" smtClean="0">
                <a:solidFill>
                  <a:srgbClr val="1822CD"/>
                </a:solidFill>
                <a:latin typeface="Helvetica" pitchFamily="34" charset="0"/>
                <a:ea typeface="+mn-ea"/>
                <a:cs typeface="Arial" charset="0"/>
              </a:rPr>
              <a:t>Report </a:t>
            </a:r>
            <a:r>
              <a:rPr lang="en-US" sz="800" b="1" i="0" kern="1200" baseline="0" dirty="0" smtClean="0">
                <a:solidFill>
                  <a:srgbClr val="1822CD"/>
                </a:solidFill>
                <a:latin typeface="Helvetica" pitchFamily="34" charset="0"/>
                <a:ea typeface="+mn-ea"/>
                <a:cs typeface="Arial" charset="0"/>
              </a:rPr>
              <a:t>– July 16, 2013</a:t>
            </a:r>
            <a:endParaRPr lang="en-US" sz="800" b="1" i="0" kern="1200" dirty="0">
              <a:solidFill>
                <a:srgbClr val="1822CD"/>
              </a:solidFill>
              <a:latin typeface="Helvetica" pitchFamily="34" charset="0"/>
              <a:ea typeface="+mn-ea"/>
              <a:cs typeface="Arial"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6" r:id="rId4"/>
    <p:sldLayoutId id="2147483658" r:id="rId5"/>
    <p:sldLayoutId id="2147483659" r:id="rId6"/>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emf"/></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package" Target="../embeddings/Word_2007_Document1.docx"/></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emf"/></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jpeg"/></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42.wmf"/><Relationship Id="rId4" Type="http://schemas.openxmlformats.org/officeDocument/2006/relationships/image" Target="../media/image141.e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56.png"/></Relationships>
</file>

<file path=ppt/slides/_rels/slide87.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762" name="Rectangle 2"/>
          <p:cNvSpPr>
            <a:spLocks noChangeArrowheads="1"/>
          </p:cNvSpPr>
          <p:nvPr/>
        </p:nvSpPr>
        <p:spPr bwMode="auto">
          <a:xfrm>
            <a:off x="152400" y="990600"/>
            <a:ext cx="8839200" cy="914400"/>
          </a:xfrm>
          <a:prstGeom prst="rect">
            <a:avLst/>
          </a:prstGeom>
          <a:noFill/>
          <a:ln w="9525">
            <a:noFill/>
            <a:miter lim="800000"/>
            <a:headEnd/>
            <a:tailEnd/>
          </a:ln>
          <a:effectLst/>
        </p:spPr>
        <p:txBody>
          <a:bodyPr anchor="ctr"/>
          <a:lstStyle/>
          <a:p>
            <a:pPr algn="ctr" eaLnBrk="0" hangingPunct="0">
              <a:lnSpc>
                <a:spcPct val="90000"/>
              </a:lnSpc>
            </a:pPr>
            <a:r>
              <a:rPr lang="en-US" sz="2800" i="0" dirty="0" smtClean="0">
                <a:solidFill>
                  <a:schemeClr val="accent2"/>
                </a:solidFill>
                <a:latin typeface="Arial" charset="0"/>
                <a:ea typeface="ＭＳ Ｐゴシック" charset="-128"/>
              </a:rPr>
              <a:t>NSTX-U FY2013 3</a:t>
            </a:r>
            <a:r>
              <a:rPr lang="en-US" sz="2800" i="0" baseline="30000" dirty="0" smtClean="0">
                <a:solidFill>
                  <a:schemeClr val="accent2"/>
                </a:solidFill>
                <a:latin typeface="Arial" charset="0"/>
                <a:ea typeface="ＭＳ Ｐゴシック" charset="-128"/>
              </a:rPr>
              <a:t>rd</a:t>
            </a:r>
            <a:r>
              <a:rPr lang="en-US" sz="2800" i="0" dirty="0" smtClean="0">
                <a:solidFill>
                  <a:schemeClr val="accent2"/>
                </a:solidFill>
                <a:latin typeface="Arial" charset="0"/>
                <a:ea typeface="ＭＳ Ｐゴシック" charset="-128"/>
              </a:rPr>
              <a:t> Quarter </a:t>
            </a:r>
            <a:r>
              <a:rPr lang="en-US" sz="2800" i="0" dirty="0" smtClean="0">
                <a:solidFill>
                  <a:schemeClr val="accent2"/>
                </a:solidFill>
                <a:latin typeface="Arial" charset="0"/>
                <a:ea typeface="ＭＳ Ｐゴシック" charset="-128"/>
              </a:rPr>
              <a:t>Report </a:t>
            </a:r>
            <a:r>
              <a:rPr lang="en-US" sz="2800" i="0" dirty="0" smtClean="0">
                <a:solidFill>
                  <a:schemeClr val="accent2"/>
                </a:solidFill>
                <a:latin typeface="Arial" charset="0"/>
                <a:ea typeface="ＭＳ Ｐゴシック" charset="-128"/>
              </a:rPr>
              <a:t>Presentation</a:t>
            </a:r>
            <a:endParaRPr lang="en-US" sz="3200" i="0" dirty="0"/>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0" name="Text Box 9"/>
          <p:cNvSpPr txBox="1">
            <a:spLocks noChangeArrowheads="1"/>
          </p:cNvSpPr>
          <p:nvPr/>
        </p:nvSpPr>
        <p:spPr bwMode="auto">
          <a:xfrm>
            <a:off x="1524000" y="2057400"/>
            <a:ext cx="6019800" cy="1261884"/>
          </a:xfrm>
          <a:prstGeom prst="rect">
            <a:avLst/>
          </a:prstGeom>
          <a:noFill/>
          <a:ln w="9525">
            <a:noFill/>
            <a:miter lim="800000"/>
            <a:headEnd/>
            <a:tailEnd/>
          </a:ln>
        </p:spPr>
        <p:txBody>
          <a:bodyPr>
            <a:spAutoFit/>
          </a:bodyPr>
          <a:lstStyle/>
          <a:p>
            <a:pPr algn="ctr"/>
            <a:r>
              <a:rPr lang="en-US" sz="2000" i="0" dirty="0" smtClean="0">
                <a:solidFill>
                  <a:schemeClr val="tx1"/>
                </a:solidFill>
                <a:latin typeface="Arial" charset="0"/>
              </a:rPr>
              <a:t>Ron </a:t>
            </a:r>
            <a:r>
              <a:rPr lang="en-US" sz="2000" i="0" dirty="0" err="1" smtClean="0">
                <a:solidFill>
                  <a:schemeClr val="tx1"/>
                </a:solidFill>
                <a:latin typeface="Arial" charset="0"/>
              </a:rPr>
              <a:t>Strykowsky</a:t>
            </a:r>
            <a:endParaRPr lang="en-US" sz="2000" i="0" dirty="0" smtClean="0">
              <a:solidFill>
                <a:schemeClr val="tx1"/>
              </a:solidFill>
              <a:latin typeface="Arial" charset="0"/>
            </a:endParaRPr>
          </a:p>
          <a:p>
            <a:pPr algn="ctr"/>
            <a:r>
              <a:rPr lang="en-US" sz="2000" i="0" dirty="0" smtClean="0">
                <a:solidFill>
                  <a:schemeClr val="tx1"/>
                </a:solidFill>
                <a:latin typeface="Arial" charset="0"/>
              </a:rPr>
              <a:t>Jon Menard</a:t>
            </a:r>
          </a:p>
          <a:p>
            <a:pPr algn="ctr"/>
            <a:r>
              <a:rPr lang="en-US" sz="2000" i="0" dirty="0" err="1" smtClean="0">
                <a:solidFill>
                  <a:schemeClr val="tx1"/>
                </a:solidFill>
                <a:latin typeface="Arial" charset="0"/>
              </a:rPr>
              <a:t>Masa</a:t>
            </a:r>
            <a:r>
              <a:rPr lang="en-US" sz="2000" i="0" dirty="0" smtClean="0">
                <a:solidFill>
                  <a:schemeClr val="tx1"/>
                </a:solidFill>
                <a:latin typeface="Arial" charset="0"/>
              </a:rPr>
              <a:t> Ono</a:t>
            </a:r>
            <a:endParaRPr lang="en-US" sz="2000" dirty="0" smtClean="0">
              <a:solidFill>
                <a:schemeClr val="tx1"/>
              </a:solidFill>
              <a:latin typeface="Arial" charset="0"/>
            </a:endParaRPr>
          </a:p>
          <a:p>
            <a:pPr algn="ctr"/>
            <a:endParaRPr lang="en-US" sz="1600" b="0" dirty="0">
              <a:solidFill>
                <a:schemeClr val="tx1"/>
              </a:solidFill>
              <a:latin typeface="Arial" charset="0"/>
            </a:endParaRP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4" name="Text Box 10"/>
          <p:cNvSpPr txBox="1">
            <a:spLocks noChangeArrowheads="1"/>
          </p:cNvSpPr>
          <p:nvPr/>
        </p:nvSpPr>
        <p:spPr bwMode="auto">
          <a:xfrm>
            <a:off x="1676400" y="3352800"/>
            <a:ext cx="5715000" cy="615553"/>
          </a:xfrm>
          <a:prstGeom prst="rect">
            <a:avLst/>
          </a:prstGeom>
          <a:noFill/>
          <a:ln w="15875" algn="ctr">
            <a:noFill/>
            <a:miter lim="800000"/>
            <a:headEnd/>
            <a:tailEnd/>
          </a:ln>
        </p:spPr>
        <p:txBody>
          <a:bodyPr lIns="0" tIns="0" rIns="0" bIns="0">
            <a:spAutoFit/>
          </a:bodyPr>
          <a:lstStyle/>
          <a:p>
            <a:pPr algn="ctr">
              <a:lnSpc>
                <a:spcPct val="70000"/>
              </a:lnSpc>
              <a:spcBef>
                <a:spcPct val="20000"/>
              </a:spcBef>
            </a:pPr>
            <a:r>
              <a:rPr lang="en-US" sz="1600" i="0" dirty="0" smtClean="0">
                <a:solidFill>
                  <a:srgbClr val="FF0000"/>
                </a:solidFill>
              </a:rPr>
              <a:t>FES Room G258</a:t>
            </a:r>
          </a:p>
          <a:p>
            <a:pPr algn="ctr">
              <a:lnSpc>
                <a:spcPct val="70000"/>
              </a:lnSpc>
              <a:spcBef>
                <a:spcPct val="20000"/>
              </a:spcBef>
            </a:pPr>
            <a:r>
              <a:rPr lang="en-US" sz="1600" i="0" dirty="0" smtClean="0">
                <a:solidFill>
                  <a:srgbClr val="FF0000"/>
                </a:solidFill>
              </a:rPr>
              <a:t>PPPL Room B205</a:t>
            </a:r>
          </a:p>
          <a:p>
            <a:pPr algn="ctr">
              <a:lnSpc>
                <a:spcPct val="70000"/>
              </a:lnSpc>
              <a:spcBef>
                <a:spcPct val="20000"/>
              </a:spcBef>
            </a:pPr>
            <a:r>
              <a:rPr lang="en-US" sz="1600" i="0" dirty="0" smtClean="0">
                <a:solidFill>
                  <a:srgbClr val="FF0000"/>
                </a:solidFill>
              </a:rPr>
              <a:t>July 16, 2013</a:t>
            </a:r>
            <a:endParaRPr lang="en-US" sz="1600" i="0" dirty="0">
              <a:solidFill>
                <a:srgbClr val="FF0000"/>
              </a:solidFill>
            </a:endParaRP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80" name="Picture 127"/>
          <p:cNvPicPr>
            <a:picLocks noChangeAspect="1" noChangeArrowheads="1"/>
          </p:cNvPicPr>
          <p:nvPr/>
        </p:nvPicPr>
        <p:blipFill>
          <a:blip r:embed="rId3" cstate="print"/>
          <a:srcRect/>
          <a:stretch>
            <a:fillRect/>
          </a:stretch>
        </p:blipFill>
        <p:spPr bwMode="auto">
          <a:xfrm>
            <a:off x="0" y="-1588"/>
            <a:ext cx="9144000" cy="839788"/>
          </a:xfrm>
          <a:prstGeom prst="rect">
            <a:avLst/>
          </a:prstGeom>
          <a:noFill/>
          <a:ln w="15875" algn="ctr">
            <a:noFill/>
            <a:miter lim="800000"/>
            <a:headEnd/>
            <a:tailEnd/>
          </a:ln>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888" name="Text Box 128"/>
          <p:cNvSpPr txBox="1">
            <a:spLocks noChangeArrowheads="1"/>
          </p:cNvSpPr>
          <p:nvPr/>
        </p:nvSpPr>
        <p:spPr bwMode="auto">
          <a:xfrm>
            <a:off x="838200" y="109538"/>
            <a:ext cx="1905000" cy="554037"/>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cs typeface="+mn-cs"/>
              </a:rPr>
              <a:t>NSTX-U</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8"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r>
              <a:rPr lang="en-US" sz="1800">
                <a:solidFill>
                  <a:schemeClr val="accent2"/>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4" name="Picture 53" descr="ppi224.tmp"/>
          <p:cNvPicPr>
            <a:picLocks/>
          </p:cNvPicPr>
          <p:nvPr/>
        </p:nvPicPr>
        <p:blipFill>
          <a:blip r:embed="rId4" cstate="print"/>
          <a:srcRect/>
          <a:stretch>
            <a:fillRect/>
          </a:stretch>
        </p:blipFill>
        <p:spPr bwMode="auto">
          <a:xfrm>
            <a:off x="7696200" y="2286000"/>
            <a:ext cx="1295400" cy="4419600"/>
          </a:xfrm>
          <a:prstGeom prst="rect">
            <a:avLst/>
          </a:prstGeom>
          <a:noFill/>
          <a:ln w="9525">
            <a:noFill/>
            <a:miter lim="800000"/>
            <a:headEnd/>
            <a:tailEnd/>
          </a:ln>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6" name="Text Box 153"/>
          <p:cNvSpPr txBox="1">
            <a:spLocks noChangeArrowheads="1"/>
          </p:cNvSpPr>
          <p:nvPr/>
        </p:nvSpPr>
        <p:spPr bwMode="auto">
          <a:xfrm>
            <a:off x="7696200" y="2317750"/>
            <a:ext cx="1295400" cy="4311650"/>
          </a:xfrm>
          <a:prstGeom prst="rect">
            <a:avLst/>
          </a:prstGeom>
          <a:noFill/>
          <a:ln w="12700" algn="ctr">
            <a:noFill/>
            <a:miter lim="800000"/>
            <a:headEnd/>
            <a:tailEnd/>
          </a:ln>
        </p:spPr>
        <p:txBody>
          <a:bodyPr lIns="91429" tIns="45714" rIns="91429" bIns="45714" anchor="b">
            <a:spAutoFit/>
          </a:bodyPr>
          <a:lstStyle/>
          <a:p>
            <a:pPr algn="r" eaLnBrk="0" hangingPunct="0">
              <a:lnSpc>
                <a:spcPct val="90000"/>
              </a:lnSpc>
              <a:spcBef>
                <a:spcPct val="8000"/>
              </a:spcBef>
              <a:spcAft>
                <a:spcPct val="8000"/>
              </a:spcAft>
            </a:pPr>
            <a:r>
              <a:rPr lang="en-US" sz="900">
                <a:solidFill>
                  <a:srgbClr val="FF0000"/>
                </a:solidFill>
                <a:latin typeface="Arial" charset="0"/>
              </a:rPr>
              <a:t>Culham Sci Ctr</a:t>
            </a:r>
          </a:p>
          <a:p>
            <a:pPr algn="r" eaLnBrk="0" hangingPunct="0">
              <a:lnSpc>
                <a:spcPct val="90000"/>
              </a:lnSpc>
              <a:spcBef>
                <a:spcPct val="8000"/>
              </a:spcBef>
              <a:spcAft>
                <a:spcPct val="8000"/>
              </a:spcAft>
            </a:pPr>
            <a:r>
              <a:rPr lang="en-US" sz="900">
                <a:solidFill>
                  <a:srgbClr val="FF0000"/>
                </a:solidFill>
                <a:latin typeface="Arial" charset="0"/>
              </a:rPr>
              <a:t>York U</a:t>
            </a:r>
          </a:p>
          <a:p>
            <a:pPr algn="r" eaLnBrk="0" hangingPunct="0">
              <a:lnSpc>
                <a:spcPct val="90000"/>
              </a:lnSpc>
              <a:spcBef>
                <a:spcPct val="8000"/>
              </a:spcBef>
              <a:spcAft>
                <a:spcPct val="8000"/>
              </a:spcAft>
            </a:pPr>
            <a:r>
              <a:rPr lang="en-US" sz="900">
                <a:solidFill>
                  <a:srgbClr val="FF0000"/>
                </a:solidFill>
                <a:latin typeface="Arial" charset="0"/>
              </a:rPr>
              <a:t>Chubu U</a:t>
            </a:r>
          </a:p>
          <a:p>
            <a:pPr algn="r" eaLnBrk="0" hangingPunct="0">
              <a:lnSpc>
                <a:spcPct val="90000"/>
              </a:lnSpc>
              <a:spcBef>
                <a:spcPct val="8000"/>
              </a:spcBef>
              <a:spcAft>
                <a:spcPct val="8000"/>
              </a:spcAft>
            </a:pPr>
            <a:r>
              <a:rPr lang="en-US" sz="900">
                <a:solidFill>
                  <a:srgbClr val="FF0000"/>
                </a:solidFill>
                <a:latin typeface="Arial" charset="0"/>
              </a:rPr>
              <a:t>Fukui U</a:t>
            </a:r>
          </a:p>
          <a:p>
            <a:pPr algn="r" eaLnBrk="0" hangingPunct="0">
              <a:lnSpc>
                <a:spcPct val="90000"/>
              </a:lnSpc>
              <a:spcBef>
                <a:spcPct val="8000"/>
              </a:spcBef>
              <a:spcAft>
                <a:spcPct val="8000"/>
              </a:spcAft>
            </a:pPr>
            <a:r>
              <a:rPr lang="en-US" sz="900">
                <a:solidFill>
                  <a:srgbClr val="FF0000"/>
                </a:solidFill>
                <a:latin typeface="Arial" charset="0"/>
              </a:rPr>
              <a:t>Hiroshima U</a:t>
            </a:r>
          </a:p>
          <a:p>
            <a:pPr algn="r" eaLnBrk="0" hangingPunct="0">
              <a:lnSpc>
                <a:spcPct val="90000"/>
              </a:lnSpc>
              <a:spcBef>
                <a:spcPct val="8000"/>
              </a:spcBef>
              <a:spcAft>
                <a:spcPct val="8000"/>
              </a:spcAft>
            </a:pPr>
            <a:r>
              <a:rPr lang="en-US" sz="900">
                <a:solidFill>
                  <a:srgbClr val="FF0000"/>
                </a:solidFill>
                <a:latin typeface="Arial" charset="0"/>
              </a:rPr>
              <a:t>Hyogo U</a:t>
            </a:r>
          </a:p>
          <a:p>
            <a:pPr algn="r" eaLnBrk="0" hangingPunct="0">
              <a:lnSpc>
                <a:spcPct val="90000"/>
              </a:lnSpc>
              <a:spcBef>
                <a:spcPct val="8000"/>
              </a:spcBef>
              <a:spcAft>
                <a:spcPct val="8000"/>
              </a:spcAft>
            </a:pPr>
            <a:r>
              <a:rPr lang="en-US" sz="900">
                <a:solidFill>
                  <a:srgbClr val="FF0000"/>
                </a:solidFill>
                <a:latin typeface="Arial" charset="0"/>
              </a:rPr>
              <a:t>Kyoto U</a:t>
            </a:r>
          </a:p>
          <a:p>
            <a:pPr algn="r" eaLnBrk="0" hangingPunct="0">
              <a:lnSpc>
                <a:spcPct val="90000"/>
              </a:lnSpc>
              <a:spcBef>
                <a:spcPct val="8000"/>
              </a:spcBef>
              <a:spcAft>
                <a:spcPct val="8000"/>
              </a:spcAft>
            </a:pPr>
            <a:r>
              <a:rPr lang="en-US" sz="900">
                <a:solidFill>
                  <a:srgbClr val="FF0000"/>
                </a:solidFill>
                <a:latin typeface="Arial" charset="0"/>
              </a:rPr>
              <a:t>Kyushu U</a:t>
            </a:r>
          </a:p>
          <a:p>
            <a:pPr algn="r" eaLnBrk="0" hangingPunct="0">
              <a:lnSpc>
                <a:spcPct val="90000"/>
              </a:lnSpc>
              <a:spcBef>
                <a:spcPct val="8000"/>
              </a:spcBef>
              <a:spcAft>
                <a:spcPct val="8000"/>
              </a:spcAft>
            </a:pPr>
            <a:r>
              <a:rPr lang="en-US" sz="900">
                <a:solidFill>
                  <a:srgbClr val="FF0000"/>
                </a:solidFill>
                <a:latin typeface="Arial" charset="0"/>
              </a:rPr>
              <a:t>Kyushu Tokai U</a:t>
            </a:r>
          </a:p>
          <a:p>
            <a:pPr algn="r" eaLnBrk="0" hangingPunct="0">
              <a:lnSpc>
                <a:spcPct val="90000"/>
              </a:lnSpc>
              <a:spcBef>
                <a:spcPct val="8000"/>
              </a:spcBef>
              <a:spcAft>
                <a:spcPct val="8000"/>
              </a:spcAft>
            </a:pPr>
            <a:r>
              <a:rPr lang="en-US" sz="900">
                <a:solidFill>
                  <a:srgbClr val="FF0000"/>
                </a:solidFill>
                <a:latin typeface="Arial" charset="0"/>
              </a:rPr>
              <a:t>NIFS</a:t>
            </a:r>
          </a:p>
          <a:p>
            <a:pPr algn="r" eaLnBrk="0" hangingPunct="0">
              <a:lnSpc>
                <a:spcPct val="90000"/>
              </a:lnSpc>
              <a:spcBef>
                <a:spcPct val="8000"/>
              </a:spcBef>
              <a:spcAft>
                <a:spcPct val="8000"/>
              </a:spcAft>
            </a:pPr>
            <a:r>
              <a:rPr lang="en-US" sz="900">
                <a:solidFill>
                  <a:srgbClr val="FF0000"/>
                </a:solidFill>
                <a:latin typeface="Arial" charset="0"/>
              </a:rPr>
              <a:t>Niigata U</a:t>
            </a:r>
          </a:p>
          <a:p>
            <a:pPr algn="r" eaLnBrk="0" hangingPunct="0">
              <a:lnSpc>
                <a:spcPct val="90000"/>
              </a:lnSpc>
              <a:spcBef>
                <a:spcPct val="8000"/>
              </a:spcBef>
              <a:spcAft>
                <a:spcPct val="8000"/>
              </a:spcAft>
            </a:pPr>
            <a:r>
              <a:rPr lang="en-US" sz="900">
                <a:solidFill>
                  <a:srgbClr val="FF0000"/>
                </a:solidFill>
                <a:latin typeface="Arial" charset="0"/>
              </a:rPr>
              <a:t>U Tokyo</a:t>
            </a:r>
          </a:p>
          <a:p>
            <a:pPr algn="r" eaLnBrk="0" hangingPunct="0">
              <a:lnSpc>
                <a:spcPct val="90000"/>
              </a:lnSpc>
              <a:spcBef>
                <a:spcPct val="8000"/>
              </a:spcBef>
              <a:spcAft>
                <a:spcPct val="8000"/>
              </a:spcAft>
            </a:pPr>
            <a:r>
              <a:rPr lang="en-US" sz="900">
                <a:solidFill>
                  <a:srgbClr val="FF0000"/>
                </a:solidFill>
                <a:latin typeface="Arial" charset="0"/>
              </a:rPr>
              <a:t>JAEA</a:t>
            </a:r>
          </a:p>
          <a:p>
            <a:pPr algn="r" eaLnBrk="0" hangingPunct="0">
              <a:lnSpc>
                <a:spcPct val="90000"/>
              </a:lnSpc>
              <a:spcBef>
                <a:spcPct val="8000"/>
              </a:spcBef>
              <a:spcAft>
                <a:spcPct val="8000"/>
              </a:spcAft>
            </a:pPr>
            <a:r>
              <a:rPr lang="en-US" sz="800">
                <a:solidFill>
                  <a:srgbClr val="FF0000"/>
                </a:solidFill>
                <a:latin typeface="Arial" charset="0"/>
              </a:rPr>
              <a:t>Inst for Nucl Res, Kiev</a:t>
            </a:r>
          </a:p>
          <a:p>
            <a:pPr algn="r" eaLnBrk="0" hangingPunct="0">
              <a:lnSpc>
                <a:spcPct val="90000"/>
              </a:lnSpc>
              <a:spcBef>
                <a:spcPct val="8000"/>
              </a:spcBef>
              <a:spcAft>
                <a:spcPct val="8000"/>
              </a:spcAft>
            </a:pPr>
            <a:r>
              <a:rPr lang="en-US" sz="900">
                <a:solidFill>
                  <a:srgbClr val="FF0000"/>
                </a:solidFill>
                <a:latin typeface="Arial" charset="0"/>
              </a:rPr>
              <a:t>Ioffe Inst</a:t>
            </a:r>
          </a:p>
          <a:p>
            <a:pPr algn="r" eaLnBrk="0" hangingPunct="0">
              <a:lnSpc>
                <a:spcPct val="90000"/>
              </a:lnSpc>
              <a:spcBef>
                <a:spcPct val="8000"/>
              </a:spcBef>
              <a:spcAft>
                <a:spcPct val="8000"/>
              </a:spcAft>
            </a:pPr>
            <a:r>
              <a:rPr lang="en-US" sz="900">
                <a:solidFill>
                  <a:srgbClr val="FF0000"/>
                </a:solidFill>
                <a:latin typeface="Arial" charset="0"/>
              </a:rPr>
              <a:t>TRINITI</a:t>
            </a:r>
          </a:p>
          <a:p>
            <a:pPr algn="r" eaLnBrk="0" hangingPunct="0">
              <a:lnSpc>
                <a:spcPct val="90000"/>
              </a:lnSpc>
              <a:spcBef>
                <a:spcPct val="8000"/>
              </a:spcBef>
              <a:spcAft>
                <a:spcPct val="8000"/>
              </a:spcAft>
            </a:pPr>
            <a:r>
              <a:rPr lang="en-US" sz="900">
                <a:solidFill>
                  <a:srgbClr val="FF0000"/>
                </a:solidFill>
                <a:latin typeface="Arial" charset="0"/>
              </a:rPr>
              <a:t>Chonbuk Natl U</a:t>
            </a:r>
          </a:p>
          <a:p>
            <a:pPr algn="r" eaLnBrk="0" hangingPunct="0">
              <a:lnSpc>
                <a:spcPct val="90000"/>
              </a:lnSpc>
              <a:spcBef>
                <a:spcPct val="8000"/>
              </a:spcBef>
              <a:spcAft>
                <a:spcPct val="8000"/>
              </a:spcAft>
            </a:pPr>
            <a:r>
              <a:rPr lang="en-US" sz="900">
                <a:solidFill>
                  <a:srgbClr val="FF0000"/>
                </a:solidFill>
                <a:latin typeface="Arial" charset="0"/>
              </a:rPr>
              <a:t>NFRI</a:t>
            </a:r>
          </a:p>
          <a:p>
            <a:pPr algn="r" eaLnBrk="0" hangingPunct="0">
              <a:lnSpc>
                <a:spcPct val="90000"/>
              </a:lnSpc>
              <a:spcBef>
                <a:spcPct val="8000"/>
              </a:spcBef>
              <a:spcAft>
                <a:spcPct val="8000"/>
              </a:spcAft>
            </a:pPr>
            <a:r>
              <a:rPr lang="en-US" sz="900">
                <a:solidFill>
                  <a:srgbClr val="FF0000"/>
                </a:solidFill>
                <a:latin typeface="Arial" charset="0"/>
              </a:rPr>
              <a:t>KAIST</a:t>
            </a:r>
          </a:p>
          <a:p>
            <a:pPr algn="r" eaLnBrk="0" hangingPunct="0">
              <a:lnSpc>
                <a:spcPct val="90000"/>
              </a:lnSpc>
              <a:spcBef>
                <a:spcPct val="8000"/>
              </a:spcBef>
              <a:spcAft>
                <a:spcPct val="8000"/>
              </a:spcAft>
            </a:pPr>
            <a:r>
              <a:rPr lang="en-US" sz="900">
                <a:solidFill>
                  <a:srgbClr val="FF0000"/>
                </a:solidFill>
                <a:latin typeface="Arial" charset="0"/>
              </a:rPr>
              <a:t>POSTECH</a:t>
            </a:r>
          </a:p>
          <a:p>
            <a:pPr algn="r" eaLnBrk="0" hangingPunct="0">
              <a:lnSpc>
                <a:spcPct val="90000"/>
              </a:lnSpc>
              <a:spcBef>
                <a:spcPct val="8000"/>
              </a:spcBef>
              <a:spcAft>
                <a:spcPct val="8000"/>
              </a:spcAft>
            </a:pPr>
            <a:r>
              <a:rPr lang="en-US" sz="900">
                <a:solidFill>
                  <a:srgbClr val="FF0000"/>
                </a:solidFill>
                <a:latin typeface="Arial" charset="0"/>
              </a:rPr>
              <a:t>Seoul Natl U</a:t>
            </a:r>
          </a:p>
          <a:p>
            <a:pPr algn="r" eaLnBrk="0" hangingPunct="0">
              <a:lnSpc>
                <a:spcPct val="90000"/>
              </a:lnSpc>
              <a:spcBef>
                <a:spcPct val="8000"/>
              </a:spcBef>
              <a:spcAft>
                <a:spcPct val="8000"/>
              </a:spcAft>
            </a:pPr>
            <a:r>
              <a:rPr lang="en-US" sz="900">
                <a:solidFill>
                  <a:srgbClr val="FF0000"/>
                </a:solidFill>
                <a:latin typeface="Arial" charset="0"/>
              </a:rPr>
              <a:t>ASIPP</a:t>
            </a:r>
          </a:p>
          <a:p>
            <a:pPr algn="r" eaLnBrk="0" hangingPunct="0">
              <a:lnSpc>
                <a:spcPct val="90000"/>
              </a:lnSpc>
              <a:spcBef>
                <a:spcPct val="8000"/>
              </a:spcBef>
              <a:spcAft>
                <a:spcPct val="8000"/>
              </a:spcAft>
            </a:pPr>
            <a:r>
              <a:rPr lang="en-US" sz="900">
                <a:solidFill>
                  <a:srgbClr val="FF0000"/>
                </a:solidFill>
                <a:latin typeface="Arial" charset="0"/>
              </a:rPr>
              <a:t>CIEMAT</a:t>
            </a:r>
          </a:p>
          <a:p>
            <a:pPr algn="r" eaLnBrk="0" hangingPunct="0">
              <a:lnSpc>
                <a:spcPct val="90000"/>
              </a:lnSpc>
              <a:spcBef>
                <a:spcPct val="8000"/>
              </a:spcBef>
              <a:spcAft>
                <a:spcPct val="8000"/>
              </a:spcAft>
            </a:pPr>
            <a:r>
              <a:rPr lang="en-US" sz="900">
                <a:solidFill>
                  <a:srgbClr val="FF0000"/>
                </a:solidFill>
                <a:latin typeface="Arial" charset="0"/>
              </a:rPr>
              <a:t>FOM Inst DIFFER</a:t>
            </a:r>
          </a:p>
          <a:p>
            <a:pPr algn="r" eaLnBrk="0" hangingPunct="0">
              <a:lnSpc>
                <a:spcPct val="90000"/>
              </a:lnSpc>
              <a:spcBef>
                <a:spcPct val="8000"/>
              </a:spcBef>
              <a:spcAft>
                <a:spcPct val="8000"/>
              </a:spcAft>
            </a:pPr>
            <a:r>
              <a:rPr lang="en-US" sz="900">
                <a:solidFill>
                  <a:srgbClr val="FF0000"/>
                </a:solidFill>
                <a:latin typeface="Arial" charset="0"/>
              </a:rPr>
              <a:t>ENEA, Frascati</a:t>
            </a:r>
          </a:p>
          <a:p>
            <a:pPr algn="r" eaLnBrk="0" hangingPunct="0">
              <a:lnSpc>
                <a:spcPct val="90000"/>
              </a:lnSpc>
              <a:spcBef>
                <a:spcPct val="8000"/>
              </a:spcBef>
              <a:spcAft>
                <a:spcPct val="8000"/>
              </a:spcAft>
            </a:pPr>
            <a:r>
              <a:rPr lang="en-US" sz="900">
                <a:solidFill>
                  <a:srgbClr val="FF0000"/>
                </a:solidFill>
                <a:latin typeface="Arial" charset="0"/>
              </a:rPr>
              <a:t>CEA, Cadarache</a:t>
            </a:r>
          </a:p>
          <a:p>
            <a:pPr algn="r" eaLnBrk="0" hangingPunct="0">
              <a:lnSpc>
                <a:spcPct val="90000"/>
              </a:lnSpc>
              <a:spcBef>
                <a:spcPct val="8000"/>
              </a:spcBef>
              <a:spcAft>
                <a:spcPct val="8000"/>
              </a:spcAft>
            </a:pPr>
            <a:r>
              <a:rPr lang="en-US" sz="900">
                <a:solidFill>
                  <a:srgbClr val="FF0000"/>
                </a:solidFill>
                <a:latin typeface="Arial" charset="0"/>
              </a:rPr>
              <a:t>IPP, Jülich</a:t>
            </a:r>
          </a:p>
          <a:p>
            <a:pPr algn="r" eaLnBrk="0" hangingPunct="0">
              <a:lnSpc>
                <a:spcPct val="90000"/>
              </a:lnSpc>
              <a:spcBef>
                <a:spcPct val="8000"/>
              </a:spcBef>
              <a:spcAft>
                <a:spcPct val="8000"/>
              </a:spcAft>
            </a:pPr>
            <a:r>
              <a:rPr lang="en-US" sz="900">
                <a:solidFill>
                  <a:srgbClr val="FF0000"/>
                </a:solidFill>
                <a:latin typeface="Arial" charset="0"/>
              </a:rPr>
              <a:t>IPP, Garching</a:t>
            </a:r>
          </a:p>
          <a:p>
            <a:pPr algn="r" eaLnBrk="0" hangingPunct="0">
              <a:lnSpc>
                <a:spcPct val="90000"/>
              </a:lnSpc>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8"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9"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2100" name="Picture 3" descr="C:\Users\jmenard\Desktop\Picture1.jpg"/>
          <p:cNvPicPr>
            <a:picLocks noChangeAspect="1" noChangeArrowheads="1"/>
          </p:cNvPicPr>
          <p:nvPr/>
        </p:nvPicPr>
        <p:blipFill>
          <a:blip r:embed="rId5" cstate="print"/>
          <a:srcRect/>
          <a:stretch>
            <a:fillRect/>
          </a:stretch>
        </p:blipFill>
        <p:spPr bwMode="auto">
          <a:xfrm>
            <a:off x="4237038" y="4495800"/>
            <a:ext cx="3078162" cy="2209800"/>
          </a:xfrm>
          <a:prstGeom prst="rect">
            <a:avLst/>
          </a:prstGeom>
          <a:noFill/>
          <a:ln w="9525">
            <a:noFill/>
            <a:miter lim="800000"/>
            <a:headEnd/>
            <a:tailEnd/>
          </a:ln>
        </p:spPr>
      </p:pic>
      <p:pic>
        <p:nvPicPr>
          <p:cNvPr id="2101" name="Picture 48" descr="ppi221.tmp"/>
          <p:cNvPicPr>
            <a:picLocks/>
          </p:cNvPicPr>
          <p:nvPr/>
        </p:nvPicPr>
        <p:blipFill>
          <a:blip r:embed="rId6" cstate="print"/>
          <a:srcRect/>
          <a:stretch>
            <a:fillRect/>
          </a:stretch>
        </p:blipFill>
        <p:spPr bwMode="auto">
          <a:xfrm>
            <a:off x="152400" y="2057400"/>
            <a:ext cx="1295400" cy="4648200"/>
          </a:xfrm>
          <a:prstGeom prst="rect">
            <a:avLst/>
          </a:prstGeom>
          <a:noFill/>
          <a:ln w="9525">
            <a:noFill/>
            <a:miter lim="800000"/>
            <a:headEnd/>
            <a:tailEnd/>
          </a:ln>
        </p:spPr>
      </p:pic>
      <p:sp>
        <p:nvSpPr>
          <p:cNvPr id="2102" name="Text Box 152"/>
          <p:cNvSpPr txBox="1">
            <a:spLocks noChangeArrowheads="1"/>
          </p:cNvSpPr>
          <p:nvPr/>
        </p:nvSpPr>
        <p:spPr bwMode="auto">
          <a:xfrm>
            <a:off x="152400" y="2057400"/>
            <a:ext cx="1257300" cy="4648200"/>
          </a:xfrm>
          <a:prstGeom prst="rect">
            <a:avLst/>
          </a:prstGeom>
          <a:noFill/>
          <a:ln w="12700" algn="ctr">
            <a:noFill/>
            <a:miter lim="800000"/>
            <a:headEnd/>
            <a:tailEnd/>
          </a:ln>
        </p:spPr>
        <p:txBody>
          <a:bodyPr lIns="91429" tIns="45714" rIns="91429" bIns="45714">
            <a:spAutoFit/>
          </a:bodyPr>
          <a:lstStyle/>
          <a:p>
            <a:pPr eaLnBrk="0" hangingPunct="0">
              <a:lnSpc>
                <a:spcPct val="90000"/>
              </a:lnSpc>
              <a:spcBef>
                <a:spcPct val="5000"/>
              </a:spcBef>
              <a:spcAft>
                <a:spcPct val="5000"/>
              </a:spcAft>
            </a:pPr>
            <a:r>
              <a:rPr lang="en-US" sz="900">
                <a:solidFill>
                  <a:srgbClr val="0000FF"/>
                </a:solidFill>
                <a:latin typeface="Arial" charset="0"/>
              </a:rPr>
              <a:t>Coll of Wm &amp; Mary</a:t>
            </a:r>
          </a:p>
          <a:p>
            <a:pPr eaLnBrk="0" hangingPunct="0">
              <a:lnSpc>
                <a:spcPct val="90000"/>
              </a:lnSpc>
              <a:spcBef>
                <a:spcPct val="5000"/>
              </a:spcBef>
              <a:spcAft>
                <a:spcPct val="5000"/>
              </a:spcAft>
            </a:pPr>
            <a:r>
              <a:rPr lang="en-US" sz="900">
                <a:solidFill>
                  <a:srgbClr val="0000FF"/>
                </a:solidFill>
                <a:latin typeface="Arial" charset="0"/>
              </a:rPr>
              <a:t>Columbia U</a:t>
            </a:r>
          </a:p>
          <a:p>
            <a:pPr eaLnBrk="0" hangingPunct="0">
              <a:lnSpc>
                <a:spcPct val="90000"/>
              </a:lnSpc>
              <a:spcBef>
                <a:spcPct val="5000"/>
              </a:spcBef>
              <a:spcAft>
                <a:spcPct val="5000"/>
              </a:spcAft>
            </a:pPr>
            <a:r>
              <a:rPr lang="en-US" sz="900">
                <a:solidFill>
                  <a:srgbClr val="0000FF"/>
                </a:solidFill>
                <a:latin typeface="Arial" charset="0"/>
              </a:rPr>
              <a:t>CompX</a:t>
            </a:r>
          </a:p>
          <a:p>
            <a:pPr eaLnBrk="0" hangingPunct="0">
              <a:lnSpc>
                <a:spcPct val="90000"/>
              </a:lnSpc>
              <a:spcBef>
                <a:spcPct val="5000"/>
              </a:spcBef>
              <a:spcAft>
                <a:spcPct val="5000"/>
              </a:spcAft>
            </a:pPr>
            <a:r>
              <a:rPr lang="en-US" sz="900">
                <a:solidFill>
                  <a:srgbClr val="0000FF"/>
                </a:solidFill>
                <a:latin typeface="Arial" charset="0"/>
              </a:rPr>
              <a:t>General Atomics</a:t>
            </a:r>
          </a:p>
          <a:p>
            <a:pPr eaLnBrk="0" hangingPunct="0">
              <a:lnSpc>
                <a:spcPct val="90000"/>
              </a:lnSpc>
              <a:spcBef>
                <a:spcPct val="5000"/>
              </a:spcBef>
              <a:spcAft>
                <a:spcPct val="5000"/>
              </a:spcAft>
            </a:pPr>
            <a:r>
              <a:rPr lang="en-US" sz="900">
                <a:solidFill>
                  <a:srgbClr val="0000FF"/>
                </a:solidFill>
                <a:latin typeface="Arial" charset="0"/>
              </a:rPr>
              <a:t>FIU</a:t>
            </a:r>
          </a:p>
          <a:p>
            <a:pPr eaLnBrk="0" hangingPunct="0">
              <a:lnSpc>
                <a:spcPct val="90000"/>
              </a:lnSpc>
              <a:spcBef>
                <a:spcPct val="5000"/>
              </a:spcBef>
              <a:spcAft>
                <a:spcPct val="5000"/>
              </a:spcAft>
            </a:pPr>
            <a:r>
              <a:rPr lang="en-US" sz="900">
                <a:solidFill>
                  <a:srgbClr val="0000FF"/>
                </a:solidFill>
                <a:latin typeface="Arial" charset="0"/>
              </a:rPr>
              <a:t>INL</a:t>
            </a:r>
          </a:p>
          <a:p>
            <a:pPr eaLnBrk="0" hangingPunct="0">
              <a:lnSpc>
                <a:spcPct val="90000"/>
              </a:lnSpc>
              <a:spcBef>
                <a:spcPct val="5000"/>
              </a:spcBef>
              <a:spcAft>
                <a:spcPct val="5000"/>
              </a:spcAft>
            </a:pPr>
            <a:r>
              <a:rPr lang="en-US" sz="900">
                <a:solidFill>
                  <a:srgbClr val="0000FF"/>
                </a:solidFill>
                <a:latin typeface="Arial" charset="0"/>
              </a:rPr>
              <a:t>Johns Hopkins U</a:t>
            </a:r>
          </a:p>
          <a:p>
            <a:pPr eaLnBrk="0" hangingPunct="0">
              <a:lnSpc>
                <a:spcPct val="90000"/>
              </a:lnSpc>
              <a:spcBef>
                <a:spcPct val="5000"/>
              </a:spcBef>
              <a:spcAft>
                <a:spcPct val="5000"/>
              </a:spcAft>
            </a:pPr>
            <a:r>
              <a:rPr lang="en-US" sz="900">
                <a:solidFill>
                  <a:srgbClr val="0000FF"/>
                </a:solidFill>
                <a:latin typeface="Arial" charset="0"/>
              </a:rPr>
              <a:t>LANL</a:t>
            </a:r>
          </a:p>
          <a:p>
            <a:pPr eaLnBrk="0" hangingPunct="0">
              <a:lnSpc>
                <a:spcPct val="90000"/>
              </a:lnSpc>
              <a:spcBef>
                <a:spcPct val="5000"/>
              </a:spcBef>
              <a:spcAft>
                <a:spcPct val="5000"/>
              </a:spcAft>
            </a:pPr>
            <a:r>
              <a:rPr lang="en-US" sz="900">
                <a:solidFill>
                  <a:srgbClr val="0000FF"/>
                </a:solidFill>
                <a:latin typeface="Arial" charset="0"/>
              </a:rPr>
              <a:t>LLNL</a:t>
            </a:r>
          </a:p>
          <a:p>
            <a:pPr eaLnBrk="0" hangingPunct="0">
              <a:lnSpc>
                <a:spcPct val="90000"/>
              </a:lnSpc>
              <a:spcBef>
                <a:spcPct val="5000"/>
              </a:spcBef>
              <a:spcAft>
                <a:spcPct val="5000"/>
              </a:spcAft>
            </a:pPr>
            <a:r>
              <a:rPr lang="en-US" sz="900">
                <a:solidFill>
                  <a:srgbClr val="0000FF"/>
                </a:solidFill>
                <a:latin typeface="Arial" charset="0"/>
              </a:rPr>
              <a:t>Lodestar</a:t>
            </a:r>
          </a:p>
          <a:p>
            <a:pPr eaLnBrk="0" hangingPunct="0">
              <a:lnSpc>
                <a:spcPct val="90000"/>
              </a:lnSpc>
              <a:spcBef>
                <a:spcPct val="5000"/>
              </a:spcBef>
              <a:spcAft>
                <a:spcPct val="5000"/>
              </a:spcAft>
            </a:pPr>
            <a:r>
              <a:rPr lang="en-US" sz="900">
                <a:solidFill>
                  <a:srgbClr val="0000FF"/>
                </a:solidFill>
                <a:latin typeface="Arial" charset="0"/>
              </a:rPr>
              <a:t>MIT</a:t>
            </a:r>
          </a:p>
          <a:p>
            <a:pPr eaLnBrk="0" hangingPunct="0">
              <a:lnSpc>
                <a:spcPct val="90000"/>
              </a:lnSpc>
              <a:spcBef>
                <a:spcPct val="5000"/>
              </a:spcBef>
              <a:spcAft>
                <a:spcPct val="5000"/>
              </a:spcAft>
            </a:pPr>
            <a:r>
              <a:rPr lang="en-US" sz="900">
                <a:solidFill>
                  <a:srgbClr val="0000FF"/>
                </a:solidFill>
                <a:latin typeface="Arial" charset="0"/>
              </a:rPr>
              <a:t>Lehigh U</a:t>
            </a:r>
          </a:p>
          <a:p>
            <a:pPr eaLnBrk="0" hangingPunct="0">
              <a:lnSpc>
                <a:spcPct val="90000"/>
              </a:lnSpc>
              <a:spcBef>
                <a:spcPct val="5000"/>
              </a:spcBef>
              <a:spcAft>
                <a:spcPct val="5000"/>
              </a:spcAft>
            </a:pPr>
            <a:r>
              <a:rPr lang="en-US" sz="900">
                <a:solidFill>
                  <a:srgbClr val="0000FF"/>
                </a:solidFill>
                <a:latin typeface="Arial" charset="0"/>
              </a:rPr>
              <a:t>Nova Photonics</a:t>
            </a:r>
          </a:p>
          <a:p>
            <a:pPr eaLnBrk="0" hangingPunct="0">
              <a:lnSpc>
                <a:spcPct val="90000"/>
              </a:lnSpc>
              <a:spcBef>
                <a:spcPct val="5000"/>
              </a:spcBef>
              <a:spcAft>
                <a:spcPct val="5000"/>
              </a:spcAft>
            </a:pPr>
            <a:r>
              <a:rPr lang="en-US" sz="900">
                <a:solidFill>
                  <a:srgbClr val="0000FF"/>
                </a:solidFill>
                <a:latin typeface="Arial" charset="0"/>
              </a:rPr>
              <a:t>Old Dominion</a:t>
            </a:r>
          </a:p>
          <a:p>
            <a:pPr eaLnBrk="0" hangingPunct="0">
              <a:lnSpc>
                <a:spcPct val="90000"/>
              </a:lnSpc>
              <a:spcBef>
                <a:spcPct val="5000"/>
              </a:spcBef>
              <a:spcAft>
                <a:spcPct val="5000"/>
              </a:spcAft>
            </a:pPr>
            <a:r>
              <a:rPr lang="en-US" sz="900">
                <a:solidFill>
                  <a:srgbClr val="0000FF"/>
                </a:solidFill>
                <a:latin typeface="Arial" charset="0"/>
              </a:rPr>
              <a:t>ORNL</a:t>
            </a:r>
          </a:p>
          <a:p>
            <a:pPr eaLnBrk="0" hangingPunct="0">
              <a:lnSpc>
                <a:spcPct val="90000"/>
              </a:lnSpc>
              <a:spcBef>
                <a:spcPct val="5000"/>
              </a:spcBef>
              <a:spcAft>
                <a:spcPct val="5000"/>
              </a:spcAft>
            </a:pPr>
            <a:r>
              <a:rPr lang="en-US" sz="900">
                <a:solidFill>
                  <a:srgbClr val="0000FF"/>
                </a:solidFill>
                <a:latin typeface="Arial" charset="0"/>
              </a:rPr>
              <a:t>PPPL</a:t>
            </a:r>
          </a:p>
          <a:p>
            <a:pPr eaLnBrk="0" hangingPunct="0">
              <a:lnSpc>
                <a:spcPct val="90000"/>
              </a:lnSpc>
              <a:spcBef>
                <a:spcPct val="5000"/>
              </a:spcBef>
              <a:spcAft>
                <a:spcPct val="5000"/>
              </a:spcAft>
            </a:pPr>
            <a:r>
              <a:rPr lang="en-US" sz="900">
                <a:solidFill>
                  <a:srgbClr val="0000FF"/>
                </a:solidFill>
                <a:latin typeface="Arial" charset="0"/>
              </a:rPr>
              <a:t>Princeton U</a:t>
            </a:r>
          </a:p>
          <a:p>
            <a:pPr eaLnBrk="0" hangingPunct="0">
              <a:lnSpc>
                <a:spcPct val="90000"/>
              </a:lnSpc>
              <a:spcBef>
                <a:spcPct val="5000"/>
              </a:spcBef>
              <a:spcAft>
                <a:spcPct val="5000"/>
              </a:spcAft>
            </a:pPr>
            <a:r>
              <a:rPr lang="en-US" sz="900">
                <a:solidFill>
                  <a:srgbClr val="0000FF"/>
                </a:solidFill>
                <a:latin typeface="Arial" charset="0"/>
              </a:rPr>
              <a:t>Purdue U</a:t>
            </a:r>
          </a:p>
          <a:p>
            <a:pPr eaLnBrk="0" hangingPunct="0">
              <a:lnSpc>
                <a:spcPct val="90000"/>
              </a:lnSpc>
              <a:spcBef>
                <a:spcPct val="5000"/>
              </a:spcBef>
              <a:spcAft>
                <a:spcPct val="5000"/>
              </a:spcAft>
            </a:pPr>
            <a:r>
              <a:rPr lang="en-US" sz="900">
                <a:solidFill>
                  <a:srgbClr val="0000FF"/>
                </a:solidFill>
                <a:latin typeface="Arial" charset="0"/>
              </a:rPr>
              <a:t>SNL</a:t>
            </a:r>
          </a:p>
          <a:p>
            <a:pPr eaLnBrk="0" hangingPunct="0">
              <a:lnSpc>
                <a:spcPct val="90000"/>
              </a:lnSpc>
              <a:spcBef>
                <a:spcPct val="5000"/>
              </a:spcBef>
              <a:spcAft>
                <a:spcPct val="5000"/>
              </a:spcAft>
            </a:pPr>
            <a:r>
              <a:rPr lang="en-US" sz="900">
                <a:solidFill>
                  <a:srgbClr val="0000FF"/>
                </a:solidFill>
                <a:latin typeface="Arial" charset="0"/>
              </a:rPr>
              <a:t>Think Tank, Inc.</a:t>
            </a:r>
          </a:p>
          <a:p>
            <a:pPr eaLnBrk="0" hangingPunct="0">
              <a:lnSpc>
                <a:spcPct val="90000"/>
              </a:lnSpc>
              <a:spcBef>
                <a:spcPct val="5000"/>
              </a:spcBef>
              <a:spcAft>
                <a:spcPct val="5000"/>
              </a:spcAft>
            </a:pPr>
            <a:r>
              <a:rPr lang="en-US" sz="900">
                <a:solidFill>
                  <a:srgbClr val="0000FF"/>
                </a:solidFill>
                <a:latin typeface="Arial" charset="0"/>
              </a:rPr>
              <a:t>UC Davis</a:t>
            </a:r>
          </a:p>
          <a:p>
            <a:pPr eaLnBrk="0" hangingPunct="0">
              <a:lnSpc>
                <a:spcPct val="90000"/>
              </a:lnSpc>
              <a:spcBef>
                <a:spcPct val="5000"/>
              </a:spcBef>
              <a:spcAft>
                <a:spcPct val="5000"/>
              </a:spcAft>
            </a:pPr>
            <a:r>
              <a:rPr lang="en-US" sz="900">
                <a:solidFill>
                  <a:srgbClr val="0000FF"/>
                </a:solidFill>
                <a:latin typeface="Arial" charset="0"/>
              </a:rPr>
              <a:t>UC Irvine</a:t>
            </a:r>
          </a:p>
          <a:p>
            <a:pPr eaLnBrk="0" hangingPunct="0">
              <a:lnSpc>
                <a:spcPct val="90000"/>
              </a:lnSpc>
              <a:spcBef>
                <a:spcPct val="5000"/>
              </a:spcBef>
              <a:spcAft>
                <a:spcPct val="5000"/>
              </a:spcAft>
            </a:pPr>
            <a:r>
              <a:rPr lang="en-US" sz="900">
                <a:solidFill>
                  <a:srgbClr val="0000FF"/>
                </a:solidFill>
                <a:latin typeface="Arial" charset="0"/>
              </a:rPr>
              <a:t>UCLA</a:t>
            </a:r>
          </a:p>
          <a:p>
            <a:pPr eaLnBrk="0" hangingPunct="0">
              <a:lnSpc>
                <a:spcPct val="90000"/>
              </a:lnSpc>
              <a:spcBef>
                <a:spcPct val="5000"/>
              </a:spcBef>
              <a:spcAft>
                <a:spcPct val="5000"/>
              </a:spcAft>
            </a:pPr>
            <a:r>
              <a:rPr lang="en-US" sz="900">
                <a:solidFill>
                  <a:srgbClr val="0000FF"/>
                </a:solidFill>
                <a:latin typeface="Arial" charset="0"/>
              </a:rPr>
              <a:t>UCSD</a:t>
            </a:r>
          </a:p>
          <a:p>
            <a:pPr eaLnBrk="0" hangingPunct="0">
              <a:lnSpc>
                <a:spcPct val="90000"/>
              </a:lnSpc>
              <a:spcBef>
                <a:spcPct val="5000"/>
              </a:spcBef>
              <a:spcAft>
                <a:spcPct val="5000"/>
              </a:spcAft>
            </a:pPr>
            <a:r>
              <a:rPr lang="en-US" sz="900">
                <a:solidFill>
                  <a:srgbClr val="0000FF"/>
                </a:solidFill>
                <a:latin typeface="Arial" charset="0"/>
              </a:rPr>
              <a:t>U Colorado</a:t>
            </a:r>
          </a:p>
          <a:p>
            <a:pPr eaLnBrk="0" hangingPunct="0">
              <a:lnSpc>
                <a:spcPct val="90000"/>
              </a:lnSpc>
              <a:spcBef>
                <a:spcPct val="5000"/>
              </a:spcBef>
              <a:spcAft>
                <a:spcPct val="5000"/>
              </a:spcAft>
            </a:pPr>
            <a:r>
              <a:rPr lang="en-US" sz="900">
                <a:solidFill>
                  <a:srgbClr val="0000FF"/>
                </a:solidFill>
                <a:latin typeface="Arial" charset="0"/>
              </a:rPr>
              <a:t>U Illinois</a:t>
            </a:r>
          </a:p>
          <a:p>
            <a:pPr eaLnBrk="0" hangingPunct="0">
              <a:lnSpc>
                <a:spcPct val="90000"/>
              </a:lnSpc>
              <a:spcBef>
                <a:spcPct val="5000"/>
              </a:spcBef>
              <a:spcAft>
                <a:spcPct val="5000"/>
              </a:spcAft>
            </a:pPr>
            <a:r>
              <a:rPr lang="en-US" sz="900">
                <a:solidFill>
                  <a:srgbClr val="0000FF"/>
                </a:solidFill>
                <a:latin typeface="Arial" charset="0"/>
              </a:rPr>
              <a:t>U Maryland</a:t>
            </a:r>
          </a:p>
          <a:p>
            <a:pPr eaLnBrk="0" hangingPunct="0">
              <a:lnSpc>
                <a:spcPct val="90000"/>
              </a:lnSpc>
              <a:spcBef>
                <a:spcPct val="5000"/>
              </a:spcBef>
              <a:spcAft>
                <a:spcPct val="5000"/>
              </a:spcAft>
            </a:pPr>
            <a:r>
              <a:rPr lang="en-US" sz="900">
                <a:solidFill>
                  <a:srgbClr val="0000FF"/>
                </a:solidFill>
                <a:latin typeface="Arial" charset="0"/>
              </a:rPr>
              <a:t>U Rochester</a:t>
            </a:r>
          </a:p>
          <a:p>
            <a:pPr eaLnBrk="0" hangingPunct="0">
              <a:lnSpc>
                <a:spcPct val="90000"/>
              </a:lnSpc>
              <a:spcBef>
                <a:spcPct val="5000"/>
              </a:spcBef>
              <a:spcAft>
                <a:spcPct val="5000"/>
              </a:spcAft>
            </a:pPr>
            <a:r>
              <a:rPr lang="en-US" sz="900">
                <a:solidFill>
                  <a:srgbClr val="0000FF"/>
                </a:solidFill>
                <a:latin typeface="Arial" charset="0"/>
              </a:rPr>
              <a:t>U Tennessee</a:t>
            </a:r>
          </a:p>
          <a:p>
            <a:pPr eaLnBrk="0" hangingPunct="0">
              <a:lnSpc>
                <a:spcPct val="90000"/>
              </a:lnSpc>
              <a:spcBef>
                <a:spcPct val="5000"/>
              </a:spcBef>
              <a:spcAft>
                <a:spcPct val="5000"/>
              </a:spcAft>
            </a:pPr>
            <a:r>
              <a:rPr lang="en-US" sz="900">
                <a:solidFill>
                  <a:srgbClr val="0000FF"/>
                </a:solidFill>
                <a:latin typeface="Arial" charset="0"/>
              </a:rPr>
              <a:t>U Tulsa</a:t>
            </a:r>
          </a:p>
          <a:p>
            <a:pPr eaLnBrk="0" hangingPunct="0">
              <a:lnSpc>
                <a:spcPct val="90000"/>
              </a:lnSpc>
              <a:spcBef>
                <a:spcPct val="5000"/>
              </a:spcBef>
              <a:spcAft>
                <a:spcPct val="5000"/>
              </a:spcAft>
            </a:pPr>
            <a:r>
              <a:rPr lang="en-US" sz="900">
                <a:solidFill>
                  <a:srgbClr val="0000FF"/>
                </a:solidFill>
                <a:latin typeface="Arial" charset="0"/>
              </a:rPr>
              <a:t>U Washington</a:t>
            </a:r>
          </a:p>
          <a:p>
            <a:pPr eaLnBrk="0" hangingPunct="0">
              <a:lnSpc>
                <a:spcPct val="90000"/>
              </a:lnSpc>
              <a:spcBef>
                <a:spcPct val="5000"/>
              </a:spcBef>
              <a:spcAft>
                <a:spcPct val="5000"/>
              </a:spcAft>
            </a:pPr>
            <a:r>
              <a:rPr lang="en-US" sz="900">
                <a:solidFill>
                  <a:srgbClr val="0000FF"/>
                </a:solidFill>
                <a:latin typeface="Arial" charset="0"/>
              </a:rPr>
              <a:t>U Wisconsin</a:t>
            </a:r>
          </a:p>
          <a:p>
            <a:pPr eaLnBrk="0" hangingPunct="0">
              <a:lnSpc>
                <a:spcPct val="90000"/>
              </a:lnSpc>
              <a:spcBef>
                <a:spcPct val="5000"/>
              </a:spcBef>
              <a:spcAft>
                <a:spcPct val="5000"/>
              </a:spcAft>
            </a:pPr>
            <a:r>
              <a:rPr lang="en-US" sz="900">
                <a:solidFill>
                  <a:srgbClr val="0000FF"/>
                </a:solidFill>
                <a:latin typeface="Arial" charset="0"/>
              </a:rPr>
              <a:t>X Science LLC</a:t>
            </a:r>
          </a:p>
        </p:txBody>
      </p:sp>
      <p:pic>
        <p:nvPicPr>
          <p:cNvPr id="2103" name="Picture 57"/>
          <p:cNvPicPr>
            <a:picLocks noChangeAspect="1" noChangeArrowheads="1"/>
          </p:cNvPicPr>
          <p:nvPr/>
        </p:nvPicPr>
        <p:blipFill>
          <a:blip r:embed="rId7" cstate="print"/>
          <a:srcRect/>
          <a:stretch>
            <a:fillRect/>
          </a:stretch>
        </p:blipFill>
        <p:spPr bwMode="auto">
          <a:xfrm>
            <a:off x="1763713" y="4343400"/>
            <a:ext cx="2274887"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bwMode="auto">
          <a:xfrm>
            <a:off x="0" y="0"/>
            <a:ext cx="9144000" cy="914400"/>
          </a:xfrm>
          <a:prstGeom prst="rect">
            <a:avLst/>
          </a:prstGeom>
          <a:noFill/>
          <a:ln w="9525">
            <a:noFill/>
            <a:miter lim="800000"/>
            <a:headEnd/>
            <a:tailEnd/>
          </a:ln>
        </p:spPr>
        <p:txBody>
          <a:bodyPr anchor="ctr"/>
          <a:lstStyle/>
          <a:p>
            <a:pPr algn="ctr">
              <a:defRPr/>
            </a:pPr>
            <a:r>
              <a:rPr lang="en-US" sz="3200" b="1" i="0" dirty="0">
                <a:latin typeface="+mj-lt"/>
                <a:ea typeface="+mj-ea"/>
                <a:cs typeface="+mj-cs"/>
              </a:rPr>
              <a:t>Machine modifications making good progress</a:t>
            </a:r>
          </a:p>
        </p:txBody>
      </p:sp>
      <p:grpSp>
        <p:nvGrpSpPr>
          <p:cNvPr id="2" name="Group 11"/>
          <p:cNvGrpSpPr>
            <a:grpSpLocks/>
          </p:cNvGrpSpPr>
          <p:nvPr/>
        </p:nvGrpSpPr>
        <p:grpSpPr bwMode="auto">
          <a:xfrm>
            <a:off x="510540" y="1120140"/>
            <a:ext cx="3840480" cy="2743200"/>
            <a:chOff x="76200" y="685800"/>
            <a:chExt cx="4267200" cy="3048000"/>
          </a:xfrm>
        </p:grpSpPr>
        <p:pic>
          <p:nvPicPr>
            <p:cNvPr id="11282" name="Picture 2" descr="C:\Users\rstrykow\Desktop\NSTX UPGRADE\photos\machine close up\Umbrella Legs and Arch Reinforcement.jpg"/>
            <p:cNvPicPr>
              <a:picLocks noChangeAspect="1" noChangeArrowheads="1"/>
            </p:cNvPicPr>
            <p:nvPr/>
          </p:nvPicPr>
          <p:blipFill>
            <a:blip r:embed="rId2" cstate="print">
              <a:lum contrast="10000"/>
            </a:blip>
            <a:srcRect/>
            <a:stretch>
              <a:fillRect/>
            </a:stretch>
          </p:blipFill>
          <p:spPr bwMode="auto">
            <a:xfrm>
              <a:off x="203200" y="685800"/>
              <a:ext cx="4064000" cy="3048000"/>
            </a:xfrm>
            <a:prstGeom prst="rect">
              <a:avLst/>
            </a:prstGeom>
            <a:noFill/>
            <a:ln w="9525">
              <a:noFill/>
              <a:miter lim="800000"/>
              <a:headEnd/>
              <a:tailEnd/>
            </a:ln>
          </p:spPr>
        </p:pic>
        <p:sp>
          <p:nvSpPr>
            <p:cNvPr id="11283" name="TextBox 13"/>
            <p:cNvSpPr txBox="1">
              <a:spLocks noChangeArrowheads="1"/>
            </p:cNvSpPr>
            <p:nvPr/>
          </p:nvSpPr>
          <p:spPr bwMode="auto">
            <a:xfrm>
              <a:off x="76200" y="3352800"/>
              <a:ext cx="4267200" cy="341974"/>
            </a:xfrm>
            <a:prstGeom prst="rect">
              <a:avLst/>
            </a:prstGeom>
            <a:solidFill>
              <a:srgbClr val="FFFF00"/>
            </a:solidFill>
            <a:ln w="9525">
              <a:noFill/>
              <a:miter lim="800000"/>
              <a:headEnd/>
              <a:tailEnd/>
            </a:ln>
          </p:spPr>
          <p:txBody>
            <a:bodyPr>
              <a:spAutoFit/>
            </a:bodyPr>
            <a:lstStyle/>
            <a:p>
              <a:pPr algn="ctr"/>
              <a:r>
                <a:rPr lang="en-US" sz="1400" i="0" dirty="0"/>
                <a:t>Umbrella Legs and Arch Reinforcement</a:t>
              </a:r>
            </a:p>
          </p:txBody>
        </p:sp>
        <p:sp>
          <p:nvSpPr>
            <p:cNvPr id="9" name="Rectangle 8"/>
            <p:cNvSpPr/>
            <p:nvPr/>
          </p:nvSpPr>
          <p:spPr>
            <a:xfrm>
              <a:off x="76200" y="685800"/>
              <a:ext cx="4191000" cy="304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grpSp>
      <p:grpSp>
        <p:nvGrpSpPr>
          <p:cNvPr id="3" name="Group 13"/>
          <p:cNvGrpSpPr>
            <a:grpSpLocks/>
          </p:cNvGrpSpPr>
          <p:nvPr/>
        </p:nvGrpSpPr>
        <p:grpSpPr bwMode="auto">
          <a:xfrm>
            <a:off x="2842260" y="3962401"/>
            <a:ext cx="3360420" cy="2543116"/>
            <a:chOff x="2667000" y="3962400"/>
            <a:chExt cx="3733800" cy="2825684"/>
          </a:xfrm>
        </p:grpSpPr>
        <p:pic>
          <p:nvPicPr>
            <p:cNvPr id="11279" name="Picture 3" descr="C:\Users\rstrykow\Desktop\NSTX UPGRADE\photos\machine close up\TF Outer Leg Support.jpg"/>
            <p:cNvPicPr>
              <a:picLocks noChangeAspect="1" noChangeArrowheads="1"/>
            </p:cNvPicPr>
            <p:nvPr/>
          </p:nvPicPr>
          <p:blipFill>
            <a:blip r:embed="rId3" cstate="print">
              <a:lum bright="10000"/>
            </a:blip>
            <a:srcRect/>
            <a:stretch>
              <a:fillRect/>
            </a:stretch>
          </p:blipFill>
          <p:spPr bwMode="auto">
            <a:xfrm>
              <a:off x="2667000" y="3962400"/>
              <a:ext cx="3730625" cy="2798763"/>
            </a:xfrm>
            <a:prstGeom prst="rect">
              <a:avLst/>
            </a:prstGeom>
            <a:noFill/>
            <a:ln w="9525">
              <a:noFill/>
              <a:miter lim="800000"/>
              <a:headEnd/>
              <a:tailEnd/>
            </a:ln>
          </p:spPr>
        </p:pic>
        <p:sp>
          <p:nvSpPr>
            <p:cNvPr id="11280" name="TextBox 15"/>
            <p:cNvSpPr txBox="1">
              <a:spLocks noChangeArrowheads="1"/>
            </p:cNvSpPr>
            <p:nvPr/>
          </p:nvSpPr>
          <p:spPr bwMode="auto">
            <a:xfrm>
              <a:off x="2667000" y="6411913"/>
              <a:ext cx="3733800" cy="376171"/>
            </a:xfrm>
            <a:prstGeom prst="rect">
              <a:avLst/>
            </a:prstGeom>
            <a:solidFill>
              <a:srgbClr val="FFFF00"/>
            </a:solidFill>
            <a:ln w="9525">
              <a:noFill/>
              <a:miter lim="800000"/>
              <a:headEnd/>
              <a:tailEnd/>
            </a:ln>
          </p:spPr>
          <p:txBody>
            <a:bodyPr>
              <a:spAutoFit/>
            </a:bodyPr>
            <a:lstStyle/>
            <a:p>
              <a:pPr algn="ctr"/>
              <a:r>
                <a:rPr lang="en-US" sz="1600" i="0" dirty="0"/>
                <a:t>TF Outer Leg Supports</a:t>
              </a:r>
            </a:p>
          </p:txBody>
        </p:sp>
        <p:sp>
          <p:nvSpPr>
            <p:cNvPr id="10" name="Rectangle 9"/>
            <p:cNvSpPr/>
            <p:nvPr/>
          </p:nvSpPr>
          <p:spPr>
            <a:xfrm>
              <a:off x="2667000" y="3962400"/>
              <a:ext cx="3733800" cy="2819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grpSp>
      <p:grpSp>
        <p:nvGrpSpPr>
          <p:cNvPr id="4" name="Group 12"/>
          <p:cNvGrpSpPr>
            <a:grpSpLocks/>
          </p:cNvGrpSpPr>
          <p:nvPr/>
        </p:nvGrpSpPr>
        <p:grpSpPr bwMode="auto">
          <a:xfrm>
            <a:off x="4899660" y="1051560"/>
            <a:ext cx="3634740" cy="2811780"/>
            <a:chOff x="4953000" y="609600"/>
            <a:chExt cx="4038600" cy="3124200"/>
          </a:xfrm>
        </p:grpSpPr>
        <p:pic>
          <p:nvPicPr>
            <p:cNvPr id="11276" name="Picture 10" descr="C:\Users\rstrykow\Desktop\NSTX UPGRADE\photos\machine close up\Umbrella Reinforements Inside Al Castings.jpg"/>
            <p:cNvPicPr>
              <a:picLocks noChangeAspect="1" noChangeArrowheads="1"/>
            </p:cNvPicPr>
            <p:nvPr/>
          </p:nvPicPr>
          <p:blipFill>
            <a:blip r:embed="rId4" cstate="print"/>
            <a:srcRect/>
            <a:stretch>
              <a:fillRect/>
            </a:stretch>
          </p:blipFill>
          <p:spPr bwMode="auto">
            <a:xfrm>
              <a:off x="5029200" y="609600"/>
              <a:ext cx="3962400" cy="2971800"/>
            </a:xfrm>
            <a:prstGeom prst="rect">
              <a:avLst/>
            </a:prstGeom>
            <a:noFill/>
            <a:ln w="9525">
              <a:noFill/>
              <a:miter lim="800000"/>
              <a:headEnd/>
              <a:tailEnd/>
            </a:ln>
          </p:spPr>
        </p:pic>
        <p:sp>
          <p:nvSpPr>
            <p:cNvPr id="11277" name="TextBox 14"/>
            <p:cNvSpPr txBox="1">
              <a:spLocks noChangeArrowheads="1"/>
            </p:cNvSpPr>
            <p:nvPr/>
          </p:nvSpPr>
          <p:spPr bwMode="auto">
            <a:xfrm>
              <a:off x="5029200" y="3352800"/>
              <a:ext cx="3962400" cy="376171"/>
            </a:xfrm>
            <a:prstGeom prst="rect">
              <a:avLst/>
            </a:prstGeom>
            <a:solidFill>
              <a:srgbClr val="FFFF00"/>
            </a:solidFill>
            <a:ln w="9525">
              <a:noFill/>
              <a:miter lim="800000"/>
              <a:headEnd/>
              <a:tailEnd/>
            </a:ln>
          </p:spPr>
          <p:txBody>
            <a:bodyPr>
              <a:spAutoFit/>
            </a:bodyPr>
            <a:lstStyle/>
            <a:p>
              <a:pPr algn="ctr"/>
              <a:r>
                <a:rPr lang="en-US" sz="1600" i="0" dirty="0"/>
                <a:t>Umbrella/TF  Reinforcements </a:t>
              </a:r>
            </a:p>
          </p:txBody>
        </p:sp>
        <p:sp>
          <p:nvSpPr>
            <p:cNvPr id="11" name="Rectangle 10"/>
            <p:cNvSpPr/>
            <p:nvPr/>
          </p:nvSpPr>
          <p:spPr>
            <a:xfrm>
              <a:off x="4953000" y="609600"/>
              <a:ext cx="4038600" cy="3124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grpSp>
      <p:sp>
        <p:nvSpPr>
          <p:cNvPr id="15" name="Oval 14"/>
          <p:cNvSpPr/>
          <p:nvPr/>
        </p:nvSpPr>
        <p:spPr>
          <a:xfrm>
            <a:off x="6134100" y="1531620"/>
            <a:ext cx="1165860" cy="75438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6" name="Oval 15"/>
          <p:cNvSpPr/>
          <p:nvPr/>
        </p:nvSpPr>
        <p:spPr>
          <a:xfrm>
            <a:off x="441960" y="1188720"/>
            <a:ext cx="1851660" cy="226314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7" name="Oval 16"/>
          <p:cNvSpPr/>
          <p:nvPr/>
        </p:nvSpPr>
        <p:spPr>
          <a:xfrm>
            <a:off x="1813560" y="1120140"/>
            <a:ext cx="1440180" cy="96012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8" name="Oval 17"/>
          <p:cNvSpPr/>
          <p:nvPr/>
        </p:nvSpPr>
        <p:spPr>
          <a:xfrm>
            <a:off x="4899660" y="4099560"/>
            <a:ext cx="1165860" cy="178308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9" name="Oval 18"/>
          <p:cNvSpPr/>
          <p:nvPr/>
        </p:nvSpPr>
        <p:spPr>
          <a:xfrm>
            <a:off x="3322320" y="5059680"/>
            <a:ext cx="1165860" cy="96012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1" name="Oval 20"/>
          <p:cNvSpPr/>
          <p:nvPr/>
        </p:nvSpPr>
        <p:spPr>
          <a:xfrm>
            <a:off x="2979420" y="2766060"/>
            <a:ext cx="1165860" cy="75438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4" name="Slide Number Placeholder 6"/>
          <p:cNvSpPr txBox="1">
            <a:spLocks/>
          </p:cNvSpPr>
          <p:nvPr/>
        </p:nvSpPr>
        <p:spPr>
          <a:xfrm>
            <a:off x="8382000" y="6629400"/>
            <a:ext cx="762000" cy="152400"/>
          </a:xfrm>
          <a:prstGeom prst="rect">
            <a:avLst/>
          </a:prstGeom>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55A5C58C-FD11-4B94-BFF4-CA8E3597B327}" type="slidenum">
              <a:rPr kumimoji="0" lang="en-US" sz="900" b="1" i="0" u="none" strike="noStrike" kern="1200" cap="none" spc="0" normalizeH="0" baseline="0" noProof="0" smtClean="0">
                <a:ln>
                  <a:noFill/>
                </a:ln>
                <a:solidFill>
                  <a:srgbClr val="1822CD"/>
                </a:solidFill>
                <a:effectLst/>
                <a:uLnTx/>
                <a:uFillTx/>
                <a:latin typeface="Helvetica"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900" b="1" i="0" u="none" strike="noStrike" kern="1200" cap="none" spc="0" normalizeH="0" baseline="0" noProof="0" dirty="0">
              <a:ln>
                <a:noFill/>
              </a:ln>
              <a:solidFill>
                <a:srgbClr val="1822CD"/>
              </a:solidFill>
              <a:effectLst/>
              <a:uLnTx/>
              <a:uFillTx/>
              <a:latin typeface="Helvetica" charset="0"/>
              <a:ea typeface="+mn-ea"/>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0" y="0"/>
            <a:ext cx="9144000" cy="914400"/>
          </a:xfrm>
        </p:spPr>
        <p:txBody>
          <a:bodyPr/>
          <a:lstStyle/>
          <a:p>
            <a:pPr eaLnBrk="1" hangingPunct="1"/>
            <a:r>
              <a:rPr lang="en-US" sz="3600" b="1" dirty="0" smtClean="0"/>
              <a:t>Other </a:t>
            </a:r>
            <a:r>
              <a:rPr lang="en-US" sz="3600" dirty="0" smtClean="0"/>
              <a:t>f</a:t>
            </a:r>
            <a:r>
              <a:rPr lang="en-US" sz="3600" b="1" dirty="0" smtClean="0"/>
              <a:t>ield work progressing well</a:t>
            </a:r>
            <a:endParaRPr lang="en-US" sz="3600" b="1" i="1" dirty="0" smtClean="0"/>
          </a:p>
        </p:txBody>
      </p:sp>
      <p:sp>
        <p:nvSpPr>
          <p:cNvPr id="12291" name="Content Placeholder 2"/>
          <p:cNvSpPr>
            <a:spLocks noGrp="1"/>
          </p:cNvSpPr>
          <p:nvPr>
            <p:ph idx="1"/>
          </p:nvPr>
        </p:nvSpPr>
        <p:spPr>
          <a:xfrm>
            <a:off x="381000" y="4419600"/>
            <a:ext cx="4191000" cy="2209800"/>
          </a:xfrm>
        </p:spPr>
        <p:txBody>
          <a:bodyPr/>
          <a:lstStyle/>
          <a:p>
            <a:pPr marL="114300" indent="-114300" eaLnBrk="1" hangingPunct="1">
              <a:lnSpc>
                <a:spcPts val="1800"/>
              </a:lnSpc>
              <a:spcBef>
                <a:spcPts val="600"/>
              </a:spcBef>
            </a:pPr>
            <a:r>
              <a:rPr lang="en-US" sz="1600" b="1" dirty="0" smtClean="0">
                <a:solidFill>
                  <a:srgbClr val="2312FC"/>
                </a:solidFill>
              </a:rPr>
              <a:t>Cable tray installations on the north wall and labyrinth underway.</a:t>
            </a:r>
          </a:p>
          <a:p>
            <a:pPr marL="114300" indent="-114300" eaLnBrk="1" hangingPunct="1">
              <a:lnSpc>
                <a:spcPts val="1800"/>
              </a:lnSpc>
              <a:spcBef>
                <a:spcPts val="600"/>
              </a:spcBef>
            </a:pPr>
            <a:r>
              <a:rPr lang="en-US" sz="1600" b="1" dirty="0" smtClean="0">
                <a:solidFill>
                  <a:srgbClr val="2312FC"/>
                </a:solidFill>
              </a:rPr>
              <a:t>Fabrication and leak checking of NB  </a:t>
            </a:r>
            <a:r>
              <a:rPr lang="en-US" sz="1600" b="1" dirty="0" err="1" smtClean="0">
                <a:solidFill>
                  <a:srgbClr val="2312FC"/>
                </a:solidFill>
              </a:rPr>
              <a:t>LHe</a:t>
            </a:r>
            <a:r>
              <a:rPr lang="en-US" sz="1600" b="1" dirty="0" smtClean="0">
                <a:solidFill>
                  <a:srgbClr val="2312FC"/>
                </a:solidFill>
              </a:rPr>
              <a:t> </a:t>
            </a:r>
            <a:r>
              <a:rPr lang="en-US" sz="1600" b="1" dirty="0" err="1" smtClean="0">
                <a:solidFill>
                  <a:srgbClr val="2312FC"/>
                </a:solidFill>
              </a:rPr>
              <a:t>cryo</a:t>
            </a:r>
            <a:r>
              <a:rPr lang="en-US" sz="1600" b="1" dirty="0" smtClean="0">
                <a:solidFill>
                  <a:srgbClr val="2312FC"/>
                </a:solidFill>
              </a:rPr>
              <a:t> lines underway.</a:t>
            </a:r>
            <a:endParaRPr lang="en-US" sz="1600" b="1" dirty="0" smtClean="0">
              <a:solidFill>
                <a:srgbClr val="2312FC"/>
              </a:solidFill>
              <a:ea typeface="MS PGothic" pitchFamily="34" charset="-128"/>
            </a:endParaRPr>
          </a:p>
          <a:p>
            <a:pPr marL="114300" indent="-114300" eaLnBrk="1" hangingPunct="1">
              <a:lnSpc>
                <a:spcPts val="1800"/>
              </a:lnSpc>
              <a:spcBef>
                <a:spcPts val="600"/>
              </a:spcBef>
            </a:pPr>
            <a:r>
              <a:rPr lang="en-US" sz="1600" b="1" dirty="0" smtClean="0">
                <a:solidFill>
                  <a:srgbClr val="2312FC"/>
                </a:solidFill>
              </a:rPr>
              <a:t>Installation of new gas injection ports underway</a:t>
            </a:r>
          </a:p>
          <a:p>
            <a:pPr marL="114300" indent="-114300" eaLnBrk="1" hangingPunct="1">
              <a:lnSpc>
                <a:spcPts val="1800"/>
              </a:lnSpc>
              <a:spcBef>
                <a:spcPts val="600"/>
              </a:spcBef>
            </a:pPr>
            <a:r>
              <a:rPr lang="en-US" sz="1600" b="1" dirty="0" smtClean="0">
                <a:solidFill>
                  <a:srgbClr val="2312FC"/>
                </a:solidFill>
              </a:rPr>
              <a:t>Fabrication of NB/TVPS duct components underway.</a:t>
            </a:r>
          </a:p>
        </p:txBody>
      </p:sp>
      <p:grpSp>
        <p:nvGrpSpPr>
          <p:cNvPr id="2" name="Group 10"/>
          <p:cNvGrpSpPr>
            <a:grpSpLocks noChangeAspect="1"/>
          </p:cNvGrpSpPr>
          <p:nvPr/>
        </p:nvGrpSpPr>
        <p:grpSpPr bwMode="auto">
          <a:xfrm>
            <a:off x="427038" y="990600"/>
            <a:ext cx="4068762" cy="3353136"/>
            <a:chOff x="304800" y="838200"/>
            <a:chExt cx="4291584" cy="3536270"/>
          </a:xfrm>
        </p:grpSpPr>
        <p:pic>
          <p:nvPicPr>
            <p:cNvPr id="12295" name="Picture 4" descr="C:\Documents and Settings\eperry\Desktop\Lehman Review Dec 2012\112112 Photos\P1000190 (Small).JPG"/>
            <p:cNvPicPr>
              <a:picLocks noChangeAspect="1" noChangeArrowheads="1"/>
            </p:cNvPicPr>
            <p:nvPr/>
          </p:nvPicPr>
          <p:blipFill>
            <a:blip r:embed="rId2" cstate="print"/>
            <a:srcRect/>
            <a:stretch>
              <a:fillRect/>
            </a:stretch>
          </p:blipFill>
          <p:spPr bwMode="auto">
            <a:xfrm>
              <a:off x="304800" y="838200"/>
              <a:ext cx="4291584" cy="3218688"/>
            </a:xfrm>
            <a:prstGeom prst="rect">
              <a:avLst/>
            </a:prstGeom>
            <a:noFill/>
            <a:ln w="28575">
              <a:solidFill>
                <a:schemeClr val="tx1"/>
              </a:solidFill>
              <a:miter lim="800000"/>
              <a:headEnd/>
              <a:tailEnd/>
            </a:ln>
          </p:spPr>
        </p:pic>
        <p:sp>
          <p:nvSpPr>
            <p:cNvPr id="12296" name="TextBox 6"/>
            <p:cNvSpPr txBox="1">
              <a:spLocks noChangeArrowheads="1"/>
            </p:cNvSpPr>
            <p:nvPr/>
          </p:nvSpPr>
          <p:spPr bwMode="auto">
            <a:xfrm>
              <a:off x="304800" y="3692839"/>
              <a:ext cx="4267200" cy="681631"/>
            </a:xfrm>
            <a:prstGeom prst="rect">
              <a:avLst/>
            </a:prstGeom>
            <a:solidFill>
              <a:srgbClr val="FFFF00"/>
            </a:solidFill>
            <a:ln w="28575">
              <a:solidFill>
                <a:schemeClr val="tx1"/>
              </a:solidFill>
              <a:miter lim="800000"/>
              <a:headEnd/>
              <a:tailEnd/>
            </a:ln>
          </p:spPr>
          <p:txBody>
            <a:bodyPr wrap="square">
              <a:spAutoFit/>
            </a:bodyPr>
            <a:lstStyle/>
            <a:p>
              <a:pPr algn="ctr"/>
              <a:r>
                <a:rPr lang="en-US" sz="1800" b="1" i="0" dirty="0">
                  <a:solidFill>
                    <a:srgbClr val="0000FF"/>
                  </a:solidFill>
                </a:rPr>
                <a:t>Re-installation of cable trays and racks underway</a:t>
              </a:r>
            </a:p>
          </p:txBody>
        </p:sp>
      </p:grpSp>
      <p:sp>
        <p:nvSpPr>
          <p:cNvPr id="12293" name="TextBox 5"/>
          <p:cNvSpPr txBox="1">
            <a:spLocks noChangeArrowheads="1"/>
          </p:cNvSpPr>
          <p:nvPr/>
        </p:nvSpPr>
        <p:spPr bwMode="auto">
          <a:xfrm>
            <a:off x="5105400" y="6138862"/>
            <a:ext cx="3962400" cy="338138"/>
          </a:xfrm>
          <a:prstGeom prst="rect">
            <a:avLst/>
          </a:prstGeom>
          <a:solidFill>
            <a:srgbClr val="FFFF00"/>
          </a:solidFill>
          <a:ln w="28575">
            <a:solidFill>
              <a:schemeClr val="tx1"/>
            </a:solidFill>
            <a:miter lim="800000"/>
            <a:headEnd/>
            <a:tailEnd/>
          </a:ln>
        </p:spPr>
        <p:txBody>
          <a:bodyPr wrap="square">
            <a:spAutoFit/>
          </a:bodyPr>
          <a:lstStyle/>
          <a:p>
            <a:pPr lvl="1" algn="ctr"/>
            <a:r>
              <a:rPr lang="en-US" sz="1600" b="1" i="0">
                <a:solidFill>
                  <a:srgbClr val="0000FF"/>
                </a:solidFill>
              </a:rPr>
              <a:t>2 New Outer TF Coils installed</a:t>
            </a:r>
          </a:p>
        </p:txBody>
      </p:sp>
      <p:pic>
        <p:nvPicPr>
          <p:cNvPr id="12294" name="Picture 17"/>
          <p:cNvPicPr>
            <a:picLocks noChangeAspect="1" noChangeArrowheads="1"/>
          </p:cNvPicPr>
          <p:nvPr/>
        </p:nvPicPr>
        <p:blipFill>
          <a:blip r:embed="rId3" cstate="print"/>
          <a:srcRect/>
          <a:stretch>
            <a:fillRect/>
          </a:stretch>
        </p:blipFill>
        <p:spPr bwMode="auto">
          <a:xfrm>
            <a:off x="5162550" y="990600"/>
            <a:ext cx="3829050" cy="5105400"/>
          </a:xfrm>
          <a:prstGeom prst="rect">
            <a:avLst/>
          </a:prstGeom>
          <a:noFill/>
          <a:ln w="28575">
            <a:solidFill>
              <a:schemeClr val="tx1"/>
            </a:solidFill>
            <a:miter lim="800000"/>
            <a:headEnd/>
            <a:tailEnd/>
          </a:ln>
        </p:spPr>
      </p:pic>
      <p:sp>
        <p:nvSpPr>
          <p:cNvPr id="10" name="Slide Number Placeholder 6"/>
          <p:cNvSpPr txBox="1">
            <a:spLocks/>
          </p:cNvSpPr>
          <p:nvPr/>
        </p:nvSpPr>
        <p:spPr>
          <a:xfrm>
            <a:off x="8382000" y="6629400"/>
            <a:ext cx="762000" cy="152400"/>
          </a:xfrm>
          <a:prstGeom prst="rect">
            <a:avLst/>
          </a:prstGeom>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55A5C58C-FD11-4B94-BFF4-CA8E3597B327}" type="slidenum">
              <a:rPr kumimoji="0" lang="en-US" sz="900" b="1" i="0" u="none" strike="noStrike" kern="1200" cap="none" spc="0" normalizeH="0" baseline="0" noProof="0" smtClean="0">
                <a:ln>
                  <a:noFill/>
                </a:ln>
                <a:solidFill>
                  <a:srgbClr val="1822CD"/>
                </a:solidFill>
                <a:effectLst/>
                <a:uLnTx/>
                <a:uFillTx/>
                <a:latin typeface="Helvetica"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900" b="1" i="0" u="none" strike="noStrike" kern="1200" cap="none" spc="0" normalizeH="0" baseline="0" noProof="0" dirty="0">
              <a:ln>
                <a:noFill/>
              </a:ln>
              <a:solidFill>
                <a:srgbClr val="1822CD"/>
              </a:solidFill>
              <a:effectLst/>
              <a:uLnTx/>
              <a:uFillTx/>
              <a:latin typeface="Helvetica" charset="0"/>
              <a:ea typeface="+mn-ea"/>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0" y="152400"/>
            <a:ext cx="9144000" cy="584775"/>
          </a:xfrm>
          <a:prstGeom prst="rect">
            <a:avLst/>
          </a:prstGeom>
          <a:noFill/>
          <a:ln w="9525">
            <a:noFill/>
            <a:miter lim="800000"/>
            <a:headEnd/>
            <a:tailEnd/>
          </a:ln>
        </p:spPr>
        <p:txBody>
          <a:bodyPr wrap="square" anchor="ctr">
            <a:spAutoFit/>
          </a:bodyPr>
          <a:lstStyle/>
          <a:p>
            <a:pPr algn="ctr"/>
            <a:r>
              <a:rPr lang="en-US" sz="3200" b="1" i="0" dirty="0"/>
              <a:t>Project on </a:t>
            </a:r>
            <a:r>
              <a:rPr lang="en-US" sz="3200" b="1" i="0" dirty="0" smtClean="0"/>
              <a:t>track </a:t>
            </a:r>
            <a:r>
              <a:rPr lang="en-US" sz="3200" b="1" i="0" dirty="0"/>
              <a:t>for October </a:t>
            </a:r>
            <a:r>
              <a:rPr lang="en-US" sz="3200" b="1" i="0" dirty="0" smtClean="0"/>
              <a:t>completion </a:t>
            </a:r>
            <a:endParaRPr lang="en-US" sz="3200" b="1" i="0" dirty="0"/>
          </a:p>
        </p:txBody>
      </p:sp>
      <p:cxnSp>
        <p:nvCxnSpPr>
          <p:cNvPr id="65" name="Straight Arrow Connector 64"/>
          <p:cNvCxnSpPr/>
          <p:nvPr/>
        </p:nvCxnSpPr>
        <p:spPr>
          <a:xfrm flipH="1">
            <a:off x="5863590" y="2225040"/>
            <a:ext cx="723900" cy="0"/>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 name="Group 96"/>
          <p:cNvGrpSpPr>
            <a:grpSpLocks/>
          </p:cNvGrpSpPr>
          <p:nvPr/>
        </p:nvGrpSpPr>
        <p:grpSpPr bwMode="auto">
          <a:xfrm>
            <a:off x="289560" y="1066800"/>
            <a:ext cx="7962900" cy="5429250"/>
            <a:chOff x="152400" y="457200"/>
            <a:chExt cx="8382000" cy="5715000"/>
          </a:xfrm>
        </p:grpSpPr>
        <p:grpSp>
          <p:nvGrpSpPr>
            <p:cNvPr id="3" name="Group 59"/>
            <p:cNvGrpSpPr>
              <a:grpSpLocks/>
            </p:cNvGrpSpPr>
            <p:nvPr/>
          </p:nvGrpSpPr>
          <p:grpSpPr bwMode="auto">
            <a:xfrm>
              <a:off x="152400" y="457200"/>
              <a:ext cx="8382000" cy="5715000"/>
              <a:chOff x="152400" y="457200"/>
              <a:chExt cx="8382000" cy="5715000"/>
            </a:xfrm>
          </p:grpSpPr>
          <p:pic>
            <p:nvPicPr>
              <p:cNvPr id="13345" name="Picture 40" descr="C:\Users\rstrykow\Desktop\LMR &amp; FWP\status 20130712.tiff"/>
              <p:cNvPicPr>
                <a:picLocks noChangeAspect="1" noChangeArrowheads="1"/>
              </p:cNvPicPr>
              <p:nvPr/>
            </p:nvPicPr>
            <p:blipFill>
              <a:blip r:embed="rId3" cstate="print"/>
              <a:srcRect b="11765"/>
              <a:stretch>
                <a:fillRect/>
              </a:stretch>
            </p:blipFill>
            <p:spPr bwMode="auto">
              <a:xfrm>
                <a:off x="152400" y="457200"/>
                <a:ext cx="8382000" cy="5715000"/>
              </a:xfrm>
              <a:prstGeom prst="rect">
                <a:avLst/>
              </a:prstGeom>
              <a:noFill/>
              <a:ln w="9525">
                <a:noFill/>
                <a:miter lim="800000"/>
                <a:headEnd/>
                <a:tailEnd/>
              </a:ln>
            </p:spPr>
          </p:pic>
          <p:cxnSp>
            <p:nvCxnSpPr>
              <p:cNvPr id="55" name="Straight Connector 54"/>
              <p:cNvCxnSpPr/>
              <p:nvPr/>
            </p:nvCxnSpPr>
            <p:spPr>
              <a:xfrm>
                <a:off x="4846638" y="762000"/>
                <a:ext cx="0" cy="541020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95"/>
            <p:cNvGrpSpPr>
              <a:grpSpLocks/>
            </p:cNvGrpSpPr>
            <p:nvPr/>
          </p:nvGrpSpPr>
          <p:grpSpPr bwMode="auto">
            <a:xfrm>
              <a:off x="3733800" y="1219200"/>
              <a:ext cx="4572000" cy="4876800"/>
              <a:chOff x="3733800" y="1219200"/>
              <a:chExt cx="4572000" cy="4876800"/>
            </a:xfrm>
          </p:grpSpPr>
          <p:grpSp>
            <p:nvGrpSpPr>
              <p:cNvPr id="5" name="Group 93"/>
              <p:cNvGrpSpPr>
                <a:grpSpLocks/>
              </p:cNvGrpSpPr>
              <p:nvPr/>
            </p:nvGrpSpPr>
            <p:grpSpPr bwMode="auto">
              <a:xfrm>
                <a:off x="3733800" y="1219200"/>
                <a:ext cx="1143000" cy="3928872"/>
                <a:chOff x="3733800" y="1219200"/>
                <a:chExt cx="1143000" cy="3928872"/>
              </a:xfrm>
            </p:grpSpPr>
            <p:sp>
              <p:nvSpPr>
                <p:cNvPr id="61" name="Rectangle 60"/>
                <p:cNvSpPr/>
                <p:nvPr/>
              </p:nvSpPr>
              <p:spPr>
                <a:xfrm>
                  <a:off x="3733800" y="1219200"/>
                  <a:ext cx="762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Rectangle 61"/>
                <p:cNvSpPr/>
                <p:nvPr/>
              </p:nvSpPr>
              <p:spPr>
                <a:xfrm>
                  <a:off x="3733800" y="1508125"/>
                  <a:ext cx="9906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Rectangle 62"/>
                <p:cNvSpPr/>
                <p:nvPr/>
              </p:nvSpPr>
              <p:spPr>
                <a:xfrm>
                  <a:off x="3733800" y="44958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Rectangle 63"/>
                <p:cNvSpPr/>
                <p:nvPr/>
              </p:nvSpPr>
              <p:spPr>
                <a:xfrm>
                  <a:off x="4038600" y="2057400"/>
                  <a:ext cx="8382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7" name="Rectangle 66"/>
                <p:cNvSpPr/>
                <p:nvPr/>
              </p:nvSpPr>
              <p:spPr>
                <a:xfrm>
                  <a:off x="3733800" y="34290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8" name="Rectangle 67"/>
                <p:cNvSpPr/>
                <p:nvPr/>
              </p:nvSpPr>
              <p:spPr>
                <a:xfrm>
                  <a:off x="3733800" y="1752600"/>
                  <a:ext cx="9906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 name="Rectangle 70"/>
                <p:cNvSpPr/>
                <p:nvPr/>
              </p:nvSpPr>
              <p:spPr>
                <a:xfrm>
                  <a:off x="3733800" y="3124200"/>
                  <a:ext cx="1087438"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2" name="Rectangle 71"/>
                <p:cNvSpPr/>
                <p:nvPr/>
              </p:nvSpPr>
              <p:spPr>
                <a:xfrm>
                  <a:off x="3733800" y="4243388"/>
                  <a:ext cx="1143000" cy="11906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3" name="Rectangle 72"/>
                <p:cNvSpPr/>
                <p:nvPr/>
              </p:nvSpPr>
              <p:spPr>
                <a:xfrm>
                  <a:off x="3733800" y="36576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6" name="Rectangle 75"/>
                <p:cNvSpPr/>
                <p:nvPr/>
              </p:nvSpPr>
              <p:spPr>
                <a:xfrm>
                  <a:off x="3733800" y="39624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5" name="Rectangle 84"/>
                <p:cNvSpPr/>
                <p:nvPr/>
              </p:nvSpPr>
              <p:spPr>
                <a:xfrm>
                  <a:off x="3733800" y="5029200"/>
                  <a:ext cx="1143000" cy="11906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6" name="Rectangle 85"/>
                <p:cNvSpPr/>
                <p:nvPr/>
              </p:nvSpPr>
              <p:spPr>
                <a:xfrm>
                  <a:off x="3733800" y="4776788"/>
                  <a:ext cx="1143000" cy="11906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6" name="Group 94"/>
              <p:cNvGrpSpPr>
                <a:grpSpLocks/>
              </p:cNvGrpSpPr>
              <p:nvPr/>
            </p:nvGrpSpPr>
            <p:grpSpPr bwMode="auto">
              <a:xfrm>
                <a:off x="5065713" y="2362200"/>
                <a:ext cx="3240087" cy="3733800"/>
                <a:chOff x="5065713" y="2362200"/>
                <a:chExt cx="3240087" cy="3733800"/>
              </a:xfrm>
            </p:grpSpPr>
            <p:cxnSp>
              <p:nvCxnSpPr>
                <p:cNvPr id="78" name="Straight Connector 77"/>
                <p:cNvCxnSpPr/>
                <p:nvPr/>
              </p:nvCxnSpPr>
              <p:spPr>
                <a:xfrm>
                  <a:off x="5065713" y="2362200"/>
                  <a:ext cx="0" cy="228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961063" y="2667000"/>
                  <a:ext cx="0" cy="228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096000" y="2971800"/>
                  <a:ext cx="0" cy="2514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56363" y="5522913"/>
                  <a:ext cx="0" cy="228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781800" y="5791200"/>
                  <a:ext cx="0" cy="228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Isosceles Triangle 88"/>
                <p:cNvSpPr/>
                <p:nvPr/>
              </p:nvSpPr>
              <p:spPr>
                <a:xfrm rot="10800000">
                  <a:off x="6811963" y="5867400"/>
                  <a:ext cx="152400" cy="2286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0" name="Isosceles Triangle 89"/>
                <p:cNvSpPr/>
                <p:nvPr/>
              </p:nvSpPr>
              <p:spPr>
                <a:xfrm rot="10800000">
                  <a:off x="8153400" y="5867400"/>
                  <a:ext cx="152400" cy="228600"/>
                </a:xfrm>
                <a:prstGeom prst="triangle">
                  <a:avLst/>
                </a:prstGeom>
                <a:solidFill>
                  <a:srgbClr val="2312FC"/>
                </a:solidFill>
                <a:ln>
                  <a:solidFill>
                    <a:srgbClr val="2312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332" name="TextBox 90"/>
                <p:cNvSpPr txBox="1">
                  <a:spLocks noChangeArrowheads="1"/>
                </p:cNvSpPr>
                <p:nvPr/>
              </p:nvSpPr>
              <p:spPr bwMode="auto">
                <a:xfrm>
                  <a:off x="6404811" y="4956572"/>
                  <a:ext cx="1143000" cy="874734"/>
                </a:xfrm>
                <a:prstGeom prst="rect">
                  <a:avLst/>
                </a:prstGeom>
                <a:noFill/>
                <a:ln w="9525">
                  <a:noFill/>
                  <a:miter lim="800000"/>
                  <a:headEnd/>
                  <a:tailEnd/>
                </a:ln>
              </p:spPr>
              <p:txBody>
                <a:bodyPr>
                  <a:spAutoFit/>
                </a:bodyPr>
                <a:lstStyle/>
                <a:p>
                  <a:pPr algn="ctr"/>
                  <a:r>
                    <a:rPr lang="en-US" b="1" i="0" dirty="0">
                      <a:solidFill>
                        <a:srgbClr val="FF0000"/>
                      </a:solidFill>
                    </a:rPr>
                    <a:t>Forecast Finish October 2014</a:t>
                  </a:r>
                </a:p>
              </p:txBody>
            </p:sp>
          </p:grpSp>
        </p:grpSp>
      </p:grpSp>
      <p:sp>
        <p:nvSpPr>
          <p:cNvPr id="13317" name="TextBox 91"/>
          <p:cNvSpPr txBox="1">
            <a:spLocks noChangeArrowheads="1"/>
          </p:cNvSpPr>
          <p:nvPr/>
        </p:nvSpPr>
        <p:spPr bwMode="auto">
          <a:xfrm>
            <a:off x="7391400" y="5525869"/>
            <a:ext cx="1085850" cy="646331"/>
          </a:xfrm>
          <a:prstGeom prst="rect">
            <a:avLst/>
          </a:prstGeom>
          <a:solidFill>
            <a:schemeClr val="bg1"/>
          </a:solidFill>
          <a:ln w="9525">
            <a:noFill/>
            <a:miter lim="800000"/>
            <a:headEnd/>
            <a:tailEnd/>
          </a:ln>
        </p:spPr>
        <p:txBody>
          <a:bodyPr>
            <a:spAutoFit/>
          </a:bodyPr>
          <a:lstStyle/>
          <a:p>
            <a:pPr algn="ctr"/>
            <a:r>
              <a:rPr lang="en-US" b="1" i="0" dirty="0">
                <a:solidFill>
                  <a:srgbClr val="2312FC"/>
                </a:solidFill>
              </a:rPr>
              <a:t>CD-4 Finish September 2015</a:t>
            </a:r>
          </a:p>
        </p:txBody>
      </p:sp>
      <p:sp>
        <p:nvSpPr>
          <p:cNvPr id="57" name="TextBox 56"/>
          <p:cNvSpPr txBox="1"/>
          <p:nvPr/>
        </p:nvSpPr>
        <p:spPr>
          <a:xfrm>
            <a:off x="7162800" y="2514600"/>
            <a:ext cx="1592580" cy="2734082"/>
          </a:xfrm>
          <a:prstGeom prst="rect">
            <a:avLst/>
          </a:prstGeom>
          <a:solidFill>
            <a:srgbClr val="FFCCFF"/>
          </a:solidFill>
          <a:ln>
            <a:solidFill>
              <a:schemeClr val="tx1"/>
            </a:solidFill>
          </a:ln>
          <a:effectLst>
            <a:outerShdw blurRad="50800" dist="38100" dir="2700000" algn="tl" rotWithShape="0">
              <a:prstClr val="black">
                <a:alpha val="40000"/>
              </a:prstClr>
            </a:outerShdw>
          </a:effectLst>
        </p:spPr>
        <p:txBody>
          <a:bodyPr wrap="square">
            <a:spAutoFit/>
          </a:bodyPr>
          <a:lstStyle/>
          <a:p>
            <a:pPr marL="114300" indent="-114300">
              <a:spcBef>
                <a:spcPts val="200"/>
              </a:spcBef>
              <a:defRPr/>
            </a:pPr>
            <a:r>
              <a:rPr lang="en-US" sz="1100" i="0" u="sng" dirty="0">
                <a:latin typeface="Arial" charset="0"/>
                <a:cs typeface="Arial" charset="0"/>
              </a:rPr>
              <a:t>Key Operations Milestones</a:t>
            </a:r>
          </a:p>
          <a:p>
            <a:pPr marL="114300" indent="-114300">
              <a:spcBef>
                <a:spcPts val="200"/>
              </a:spcBef>
              <a:buFont typeface="Arial" pitchFamily="34" charset="0"/>
              <a:buChar char="•"/>
              <a:defRPr/>
            </a:pPr>
            <a:r>
              <a:rPr lang="en-US" sz="1100" i="0" dirty="0">
                <a:latin typeface="Arial" charset="0"/>
                <a:cs typeface="Arial" charset="0"/>
              </a:rPr>
              <a:t>Begin Diagnostic Installation – </a:t>
            </a:r>
            <a:r>
              <a:rPr lang="en-US" sz="1100" b="1" i="0" dirty="0">
                <a:latin typeface="Arial" charset="0"/>
                <a:cs typeface="Arial" charset="0"/>
              </a:rPr>
              <a:t>August 1st, 2013</a:t>
            </a:r>
          </a:p>
          <a:p>
            <a:pPr marL="114300" indent="-114300">
              <a:spcBef>
                <a:spcPts val="200"/>
              </a:spcBef>
              <a:buFont typeface="Arial" pitchFamily="34" charset="0"/>
              <a:buChar char="•"/>
              <a:defRPr/>
            </a:pPr>
            <a:r>
              <a:rPr lang="en-US" sz="1100" i="0" dirty="0">
                <a:latin typeface="Arial" charset="0"/>
                <a:cs typeface="Arial" charset="0"/>
              </a:rPr>
              <a:t>Complete in-vessel construction work </a:t>
            </a:r>
            <a:r>
              <a:rPr lang="en-US" sz="1100" b="1" i="0" dirty="0">
                <a:latin typeface="Arial" charset="0"/>
                <a:cs typeface="Arial" charset="0"/>
              </a:rPr>
              <a:t>October 1</a:t>
            </a:r>
            <a:r>
              <a:rPr lang="en-US" sz="1100" b="1" i="0" baseline="30000" dirty="0">
                <a:latin typeface="Arial" charset="0"/>
                <a:cs typeface="Arial" charset="0"/>
              </a:rPr>
              <a:t>st</a:t>
            </a:r>
            <a:r>
              <a:rPr lang="en-US" sz="1100" b="1" i="0" dirty="0">
                <a:latin typeface="Arial" charset="0"/>
                <a:cs typeface="Arial" charset="0"/>
              </a:rPr>
              <a:t> 2013</a:t>
            </a:r>
            <a:r>
              <a:rPr lang="en-US" sz="1100" i="0" dirty="0">
                <a:latin typeface="Arial" charset="0"/>
                <a:cs typeface="Arial" charset="0"/>
              </a:rPr>
              <a:t>. </a:t>
            </a:r>
          </a:p>
          <a:p>
            <a:pPr marL="114300" indent="-114300">
              <a:spcBef>
                <a:spcPts val="200"/>
              </a:spcBef>
              <a:buFont typeface="Arial" pitchFamily="34" charset="0"/>
              <a:buChar char="•"/>
              <a:defRPr/>
            </a:pPr>
            <a:r>
              <a:rPr lang="en-US" sz="1100" i="0" dirty="0">
                <a:latin typeface="Arial" charset="0"/>
                <a:cs typeface="Arial" charset="0"/>
              </a:rPr>
              <a:t>Complete Diagnostic installation &amp; calibration – </a:t>
            </a:r>
            <a:r>
              <a:rPr lang="en-US" sz="1100" b="1" i="0" dirty="0">
                <a:latin typeface="Arial" charset="0"/>
                <a:cs typeface="Arial" charset="0"/>
              </a:rPr>
              <a:t>December 1</a:t>
            </a:r>
            <a:r>
              <a:rPr lang="en-US" sz="1100" b="1" i="0" baseline="30000" dirty="0">
                <a:latin typeface="Arial" charset="0"/>
                <a:cs typeface="Arial" charset="0"/>
              </a:rPr>
              <a:t>st</a:t>
            </a:r>
            <a:r>
              <a:rPr lang="en-US" sz="1100" b="1" i="0" dirty="0">
                <a:latin typeface="Arial" charset="0"/>
                <a:cs typeface="Arial" charset="0"/>
              </a:rPr>
              <a:t>, 2013</a:t>
            </a:r>
          </a:p>
          <a:p>
            <a:pPr marL="114300" indent="-114300">
              <a:spcBef>
                <a:spcPts val="200"/>
              </a:spcBef>
              <a:buFont typeface="Arial" pitchFamily="34" charset="0"/>
              <a:buChar char="•"/>
              <a:defRPr/>
            </a:pPr>
            <a:r>
              <a:rPr lang="en-US" sz="1100" i="0" dirty="0">
                <a:latin typeface="Arial" charset="0"/>
                <a:cs typeface="Arial" charset="0"/>
              </a:rPr>
              <a:t>Rough Pump down – </a:t>
            </a:r>
            <a:r>
              <a:rPr lang="en-US" sz="1100" b="1" i="0" dirty="0">
                <a:latin typeface="Arial" charset="0"/>
                <a:cs typeface="Arial" charset="0"/>
              </a:rPr>
              <a:t>January 1</a:t>
            </a:r>
            <a:r>
              <a:rPr lang="en-US" sz="1100" b="1" i="0" baseline="30000" dirty="0">
                <a:latin typeface="Arial" charset="0"/>
                <a:cs typeface="Arial" charset="0"/>
              </a:rPr>
              <a:t>st</a:t>
            </a:r>
            <a:r>
              <a:rPr lang="en-US" sz="1100" b="1" i="0" dirty="0">
                <a:latin typeface="Arial" charset="0"/>
                <a:cs typeface="Arial" charset="0"/>
              </a:rPr>
              <a:t>, 2014</a:t>
            </a:r>
          </a:p>
        </p:txBody>
      </p:sp>
      <p:cxnSp>
        <p:nvCxnSpPr>
          <p:cNvPr id="99" name="Straight Arrow Connector 98"/>
          <p:cNvCxnSpPr/>
          <p:nvPr/>
        </p:nvCxnSpPr>
        <p:spPr>
          <a:xfrm flipH="1">
            <a:off x="5646420" y="2286000"/>
            <a:ext cx="220980" cy="80772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994910" y="1501140"/>
            <a:ext cx="2678430" cy="830997"/>
          </a:xfrm>
          <a:prstGeom prst="rect">
            <a:avLst/>
          </a:prstGeom>
          <a:solidFill>
            <a:srgbClr val="FFCCFF"/>
          </a:solidFill>
          <a:ln w="9525">
            <a:solidFill>
              <a:schemeClr val="tx1"/>
            </a:solidFill>
          </a:ln>
          <a:effectLst>
            <a:outerShdw blurRad="50800" dist="38100" dir="2700000" sx="101000" sy="101000" algn="tl" rotWithShape="0">
              <a:prstClr val="black">
                <a:alpha val="66000"/>
              </a:prstClr>
            </a:outerShdw>
          </a:effectLst>
        </p:spPr>
        <p:txBody>
          <a:bodyPr>
            <a:spAutoFit/>
          </a:bodyPr>
          <a:lstStyle/>
          <a:p>
            <a:pPr algn="ctr">
              <a:defRPr/>
            </a:pPr>
            <a:r>
              <a:rPr lang="en-US" sz="1600" i="0" dirty="0">
                <a:latin typeface="Arial" charset="0"/>
                <a:cs typeface="Arial" charset="0"/>
              </a:rPr>
              <a:t>Critical path through the centerstack fabrication and installation</a:t>
            </a:r>
          </a:p>
        </p:txBody>
      </p:sp>
      <p:sp>
        <p:nvSpPr>
          <p:cNvPr id="39" name="Slide Number Placeholder 6"/>
          <p:cNvSpPr>
            <a:spLocks noGrp="1"/>
          </p:cNvSpPr>
          <p:nvPr>
            <p:ph type="sldNum" sz="quarter" idx="10"/>
          </p:nvPr>
        </p:nvSpPr>
        <p:spPr>
          <a:xfrm>
            <a:off x="8382000" y="6629400"/>
            <a:ext cx="762000" cy="152400"/>
          </a:xfrm>
        </p:spPr>
        <p:txBody>
          <a:bodyPr anchor="ctr"/>
          <a:lstStyle/>
          <a:p>
            <a:pPr algn="r">
              <a:defRPr/>
            </a:pPr>
            <a:fld id="{55A5C58C-FD11-4B94-BFF4-CA8E3597B327}" type="slidenum">
              <a:rPr lang="en-US" sz="900" i="0" smtClean="0"/>
              <a:pPr algn="r">
                <a:defRPr/>
              </a:pPr>
              <a:t>12</a:t>
            </a:fld>
            <a:endParaRPr lang="en-US" sz="900" i="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152400" y="1524000"/>
            <a:ext cx="8763000" cy="3962400"/>
          </a:xfrm>
        </p:spPr>
        <p:txBody>
          <a:bodyPr/>
          <a:lstStyle/>
          <a:p>
            <a:pPr eaLnBrk="1" hangingPunct="1">
              <a:lnSpc>
                <a:spcPct val="150000"/>
              </a:lnSpc>
              <a:spcBef>
                <a:spcPct val="0"/>
              </a:spcBef>
            </a:pPr>
            <a:r>
              <a:rPr lang="en-US" sz="2400" b="1" u="sng" dirty="0" smtClean="0"/>
              <a:t>Performance</a:t>
            </a:r>
            <a:r>
              <a:rPr lang="en-US" sz="2400" b="1" dirty="0" smtClean="0"/>
              <a:t>    </a:t>
            </a:r>
            <a:r>
              <a:rPr lang="en-US" sz="2400" b="1" dirty="0" smtClean="0">
                <a:solidFill>
                  <a:srgbClr val="2D15DD"/>
                </a:solidFill>
                <a:ea typeface="MS PGothic" pitchFamily="34" charset="-128"/>
              </a:rPr>
              <a:t>CPI = </a:t>
            </a:r>
            <a:r>
              <a:rPr lang="en-US" sz="2400" b="1" dirty="0" smtClean="0">
                <a:solidFill>
                  <a:srgbClr val="0000FF"/>
                </a:solidFill>
                <a:ea typeface="MS PGothic" pitchFamily="34" charset="-128"/>
              </a:rPr>
              <a:t>0.97     </a:t>
            </a:r>
            <a:r>
              <a:rPr lang="en-US" sz="2400" b="1" dirty="0" smtClean="0">
                <a:solidFill>
                  <a:srgbClr val="2D15DD"/>
                </a:solidFill>
                <a:ea typeface="MS PGothic" pitchFamily="34" charset="-128"/>
              </a:rPr>
              <a:t>SPI = 0.99 </a:t>
            </a:r>
          </a:p>
          <a:p>
            <a:pPr eaLnBrk="1" hangingPunct="1">
              <a:lnSpc>
                <a:spcPct val="150000"/>
              </a:lnSpc>
              <a:spcBef>
                <a:spcPts val="200"/>
              </a:spcBef>
            </a:pPr>
            <a:r>
              <a:rPr lang="en-US" sz="2400" b="1" u="sng" dirty="0" smtClean="0"/>
              <a:t>Completion</a:t>
            </a:r>
          </a:p>
          <a:p>
            <a:pPr lvl="1" eaLnBrk="1" hangingPunct="1">
              <a:lnSpc>
                <a:spcPct val="150000"/>
              </a:lnSpc>
              <a:spcBef>
                <a:spcPts val="200"/>
              </a:spcBef>
            </a:pPr>
            <a:r>
              <a:rPr lang="en-US" sz="2400" b="1" dirty="0" smtClean="0">
                <a:solidFill>
                  <a:srgbClr val="2D15DD"/>
                </a:solidFill>
                <a:ea typeface="MS PGothic" pitchFamily="34" charset="-128"/>
              </a:rPr>
              <a:t>Forecast				   = October 2014</a:t>
            </a:r>
          </a:p>
          <a:p>
            <a:pPr lvl="1" eaLnBrk="1" hangingPunct="1">
              <a:lnSpc>
                <a:spcPct val="150000"/>
              </a:lnSpc>
              <a:spcBef>
                <a:spcPts val="200"/>
              </a:spcBef>
            </a:pPr>
            <a:r>
              <a:rPr lang="en-US" sz="2400" b="1" dirty="0" smtClean="0">
                <a:solidFill>
                  <a:srgbClr val="2D15DD"/>
                </a:solidFill>
                <a:ea typeface="MS PGothic" pitchFamily="34" charset="-128"/>
              </a:rPr>
              <a:t>CD-4 DOE Milestone  (Late Finish) = September 2015</a:t>
            </a:r>
          </a:p>
          <a:p>
            <a:pPr eaLnBrk="1" hangingPunct="1">
              <a:lnSpc>
                <a:spcPct val="150000"/>
              </a:lnSpc>
              <a:spcBef>
                <a:spcPct val="0"/>
              </a:spcBef>
            </a:pPr>
            <a:r>
              <a:rPr lang="en-US" sz="2400" b="1" dirty="0" smtClean="0"/>
              <a:t>BAC =</a:t>
            </a:r>
            <a:r>
              <a:rPr lang="en-US" sz="2400" b="1" dirty="0" smtClean="0">
                <a:solidFill>
                  <a:srgbClr val="2312FC"/>
                </a:solidFill>
              </a:rPr>
              <a:t>$84.9  </a:t>
            </a:r>
            <a:r>
              <a:rPr lang="en-US" sz="2400" b="1" dirty="0" smtClean="0"/>
              <a:t>TPC = </a:t>
            </a:r>
            <a:r>
              <a:rPr lang="en-US" sz="2400" b="1" dirty="0" smtClean="0">
                <a:solidFill>
                  <a:srgbClr val="2312FC"/>
                </a:solidFill>
              </a:rPr>
              <a:t>$94.3M</a:t>
            </a:r>
          </a:p>
          <a:p>
            <a:pPr eaLnBrk="1" hangingPunct="1">
              <a:lnSpc>
                <a:spcPct val="150000"/>
              </a:lnSpc>
              <a:spcBef>
                <a:spcPct val="0"/>
              </a:spcBef>
            </a:pPr>
            <a:r>
              <a:rPr lang="en-US" sz="2400" b="1" dirty="0" smtClean="0"/>
              <a:t>Cost to date = </a:t>
            </a:r>
            <a:r>
              <a:rPr lang="en-US" sz="2400" b="1" dirty="0" smtClean="0">
                <a:solidFill>
                  <a:srgbClr val="2312FC"/>
                </a:solidFill>
              </a:rPr>
              <a:t>$59.2 M  68% complete</a:t>
            </a:r>
          </a:p>
          <a:p>
            <a:pPr eaLnBrk="1" hangingPunct="1">
              <a:lnSpc>
                <a:spcPct val="150000"/>
              </a:lnSpc>
              <a:spcBef>
                <a:spcPct val="0"/>
              </a:spcBef>
            </a:pPr>
            <a:r>
              <a:rPr lang="en-US" sz="2400" b="1" dirty="0" smtClean="0"/>
              <a:t>Contingency balance = </a:t>
            </a:r>
            <a:r>
              <a:rPr lang="en-US" sz="2400" b="1" dirty="0" smtClean="0">
                <a:solidFill>
                  <a:srgbClr val="2312FC"/>
                </a:solidFill>
              </a:rPr>
              <a:t>29%  ($8M remaining) </a:t>
            </a:r>
            <a:r>
              <a:rPr lang="en-US" sz="1600" b="1" dirty="0" smtClean="0">
                <a:solidFill>
                  <a:srgbClr val="2D15DD"/>
                </a:solidFill>
              </a:rPr>
              <a:t>(26.6% at CD-2)</a:t>
            </a:r>
            <a:endParaRPr lang="en-US" sz="2400" b="1" dirty="0" smtClean="0">
              <a:solidFill>
                <a:srgbClr val="2D15DD"/>
              </a:solidFill>
            </a:endParaRPr>
          </a:p>
          <a:p>
            <a:pPr eaLnBrk="1" hangingPunct="1">
              <a:lnSpc>
                <a:spcPct val="150000"/>
              </a:lnSpc>
              <a:buFontTx/>
              <a:buNone/>
            </a:pPr>
            <a:r>
              <a:rPr lang="en-US" sz="2400" b="1" dirty="0" smtClean="0">
                <a:solidFill>
                  <a:srgbClr val="2D15DD"/>
                </a:solidFill>
              </a:rPr>
              <a:t>									                         </a:t>
            </a:r>
          </a:p>
        </p:txBody>
      </p:sp>
      <p:sp>
        <p:nvSpPr>
          <p:cNvPr id="5" name="Title 5"/>
          <p:cNvSpPr txBox="1">
            <a:spLocks/>
          </p:cNvSpPr>
          <p:nvPr/>
        </p:nvSpPr>
        <p:spPr bwMode="auto">
          <a:xfrm>
            <a:off x="457200" y="0"/>
            <a:ext cx="8229600" cy="914400"/>
          </a:xfrm>
          <a:prstGeom prst="rect">
            <a:avLst/>
          </a:prstGeom>
          <a:noFill/>
          <a:ln w="9525">
            <a:noFill/>
            <a:miter lim="800000"/>
            <a:headEnd/>
            <a:tailEnd/>
          </a:ln>
        </p:spPr>
        <p:txBody>
          <a:bodyPr anchor="ctr"/>
          <a:lstStyle/>
          <a:p>
            <a:pPr algn="ctr" eaLnBrk="0" hangingPunct="0">
              <a:defRPr/>
            </a:pPr>
            <a:r>
              <a:rPr lang="en-US" sz="3200" b="1" i="0" dirty="0">
                <a:latin typeface="+mj-lt"/>
                <a:cs typeface="+mj-cs"/>
              </a:rPr>
              <a:t>Performance metrics good </a:t>
            </a:r>
            <a:endParaRPr lang="en-US" sz="2400" i="0" baseline="30000" dirty="0">
              <a:latin typeface="+mj-lt"/>
              <a:cs typeface="+mj-cs"/>
            </a:endParaRPr>
          </a:p>
        </p:txBody>
      </p:sp>
      <p:sp>
        <p:nvSpPr>
          <p:cNvPr id="14340" name="TextBox 3"/>
          <p:cNvSpPr txBox="1">
            <a:spLocks noChangeArrowheads="1"/>
          </p:cNvSpPr>
          <p:nvPr/>
        </p:nvSpPr>
        <p:spPr bwMode="auto">
          <a:xfrm>
            <a:off x="457200" y="6248400"/>
            <a:ext cx="1703388" cy="261938"/>
          </a:xfrm>
          <a:prstGeom prst="rect">
            <a:avLst/>
          </a:prstGeom>
          <a:noFill/>
          <a:ln w="9525">
            <a:noFill/>
            <a:miter lim="800000"/>
            <a:headEnd/>
            <a:tailEnd/>
          </a:ln>
        </p:spPr>
        <p:txBody>
          <a:bodyPr wrap="none">
            <a:spAutoFit/>
          </a:bodyPr>
          <a:lstStyle/>
          <a:p>
            <a:r>
              <a:rPr lang="en-US" sz="1100" dirty="0"/>
              <a:t>(1) Through March 2013</a:t>
            </a:r>
          </a:p>
        </p:txBody>
      </p:sp>
      <p:sp>
        <p:nvSpPr>
          <p:cNvPr id="6"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381000" y="1"/>
            <a:ext cx="8305800" cy="914400"/>
          </a:xfrm>
        </p:spPr>
        <p:txBody>
          <a:bodyPr/>
          <a:lstStyle/>
          <a:p>
            <a:pPr eaLnBrk="1" hangingPunct="1"/>
            <a:r>
              <a:rPr lang="en-US" sz="3600" b="1" dirty="0" smtClean="0"/>
              <a:t>Near Term Risks &amp; Uncertainties</a:t>
            </a:r>
          </a:p>
        </p:txBody>
      </p:sp>
      <p:sp>
        <p:nvSpPr>
          <p:cNvPr id="4" name="Title 5"/>
          <p:cNvSpPr txBox="1">
            <a:spLocks/>
          </p:cNvSpPr>
          <p:nvPr/>
        </p:nvSpPr>
        <p:spPr bwMode="auto">
          <a:xfrm>
            <a:off x="381000" y="1447800"/>
            <a:ext cx="8382000" cy="4114800"/>
          </a:xfrm>
          <a:prstGeom prst="rect">
            <a:avLst/>
          </a:prstGeom>
          <a:noFill/>
          <a:ln w="9525">
            <a:noFill/>
            <a:miter lim="800000"/>
            <a:headEnd/>
            <a:tailEnd/>
          </a:ln>
        </p:spPr>
        <p:txBody>
          <a:bodyPr anchor="ctr"/>
          <a:lstStyle/>
          <a:p>
            <a:pPr eaLnBrk="0" hangingPunct="0">
              <a:defRPr/>
            </a:pPr>
            <a:r>
              <a:rPr lang="en-US" sz="2400" b="1" i="0" u="sng" dirty="0">
                <a:latin typeface="+mn-lt"/>
                <a:ea typeface="ＭＳ Ｐゴシック" pitchFamily="34" charset="-128"/>
                <a:cs typeface="+mj-cs"/>
              </a:rPr>
              <a:t>SCHEDULE – </a:t>
            </a:r>
          </a:p>
          <a:p>
            <a:pPr marL="1092200" indent="-457200" eaLnBrk="0" hangingPunct="0">
              <a:spcBef>
                <a:spcPts val="300"/>
              </a:spcBef>
              <a:spcAft>
                <a:spcPts val="300"/>
              </a:spcAft>
              <a:buFont typeface="+mj-lt"/>
              <a:buAutoNum type="arabicPeriod"/>
              <a:defRPr/>
            </a:pPr>
            <a:r>
              <a:rPr lang="en-US" sz="2400" b="1" i="0" dirty="0">
                <a:solidFill>
                  <a:srgbClr val="0000FF"/>
                </a:solidFill>
                <a:latin typeface="+mn-lt"/>
                <a:ea typeface="ＭＳ Ｐゴシック" pitchFamily="34" charset="-128"/>
                <a:cs typeface="+mj-cs"/>
              </a:rPr>
              <a:t>Center Stack Assembly</a:t>
            </a:r>
          </a:p>
          <a:p>
            <a:pPr marL="1092200" indent="-457200" eaLnBrk="0" hangingPunct="0">
              <a:spcBef>
                <a:spcPts val="300"/>
              </a:spcBef>
              <a:spcAft>
                <a:spcPts val="300"/>
              </a:spcAft>
              <a:buFont typeface="+mj-lt"/>
              <a:buAutoNum type="arabicPeriod"/>
              <a:defRPr/>
            </a:pPr>
            <a:r>
              <a:rPr lang="en-US" sz="2400" b="1" i="0" dirty="0">
                <a:solidFill>
                  <a:srgbClr val="0000FF"/>
                </a:solidFill>
                <a:latin typeface="+mn-lt"/>
                <a:ea typeface="ＭＳ Ｐゴシック" pitchFamily="34" charset="-128"/>
                <a:cs typeface="Arial" charset="0"/>
              </a:rPr>
              <a:t>Vendor deliveries</a:t>
            </a:r>
          </a:p>
          <a:p>
            <a:pPr marL="457200" indent="-457200" eaLnBrk="0" hangingPunct="0">
              <a:defRPr/>
            </a:pPr>
            <a:endParaRPr lang="en-US" sz="2400" b="1" i="0" dirty="0">
              <a:solidFill>
                <a:srgbClr val="0000FF"/>
              </a:solidFill>
              <a:latin typeface="+mn-lt"/>
              <a:ea typeface="ＭＳ Ｐゴシック" pitchFamily="34" charset="-128"/>
              <a:cs typeface="+mj-cs"/>
            </a:endParaRPr>
          </a:p>
          <a:p>
            <a:pPr marL="457200" indent="-457200" eaLnBrk="0" hangingPunct="0">
              <a:defRPr/>
            </a:pPr>
            <a:endParaRPr lang="en-US" sz="2400" b="1" i="0" dirty="0">
              <a:solidFill>
                <a:srgbClr val="0000FF"/>
              </a:solidFill>
              <a:latin typeface="+mn-lt"/>
              <a:ea typeface="ＭＳ Ｐゴシック" pitchFamily="34" charset="-128"/>
              <a:cs typeface="+mj-cs"/>
            </a:endParaRPr>
          </a:p>
          <a:p>
            <a:pPr eaLnBrk="0" hangingPunct="0">
              <a:defRPr/>
            </a:pPr>
            <a:r>
              <a:rPr lang="en-US" sz="2400" b="1" i="0" u="sng" dirty="0">
                <a:latin typeface="+mn-lt"/>
                <a:ea typeface="ＭＳ Ｐゴシック" pitchFamily="34" charset="-128"/>
                <a:cs typeface="+mj-cs"/>
              </a:rPr>
              <a:t>TECHNICAL – </a:t>
            </a:r>
          </a:p>
          <a:p>
            <a:pPr marL="1092200" indent="-457200" eaLnBrk="0" hangingPunct="0">
              <a:buFont typeface="+mj-lt"/>
              <a:buAutoNum type="arabicPeriod"/>
              <a:defRPr/>
            </a:pPr>
            <a:r>
              <a:rPr lang="en-US" sz="2400" b="1" i="0" dirty="0">
                <a:solidFill>
                  <a:srgbClr val="0000FF"/>
                </a:solidFill>
                <a:latin typeface="+mn-lt"/>
                <a:ea typeface="ＭＳ Ｐゴシック" pitchFamily="34" charset="-128"/>
                <a:cs typeface="+mj-cs"/>
              </a:rPr>
              <a:t>Centerstack VPI operations. </a:t>
            </a:r>
          </a:p>
          <a:p>
            <a:pPr marL="1423988" lvl="1" indent="-177800" eaLnBrk="0" hangingPunct="0">
              <a:buFont typeface="Arial" pitchFamily="34" charset="0"/>
              <a:buChar char="•"/>
              <a:defRPr/>
            </a:pPr>
            <a:r>
              <a:rPr lang="en-US" sz="2400" b="1" i="0" dirty="0">
                <a:solidFill>
                  <a:srgbClr val="FF0000"/>
                </a:solidFill>
                <a:latin typeface="+mn-lt"/>
                <a:ea typeface="ＭＳ Ｐゴシック" pitchFamily="34" charset="-128"/>
                <a:cs typeface="+mj-cs"/>
              </a:rPr>
              <a:t>First 4 VPI’s successful!   </a:t>
            </a:r>
            <a:endParaRPr lang="en-US" sz="2400" b="1" i="0" dirty="0" smtClean="0">
              <a:solidFill>
                <a:srgbClr val="FF0000"/>
              </a:solidFill>
              <a:latin typeface="+mn-lt"/>
              <a:ea typeface="ＭＳ Ｐゴシック" pitchFamily="34" charset="-128"/>
              <a:cs typeface="+mj-cs"/>
            </a:endParaRPr>
          </a:p>
          <a:p>
            <a:pPr marL="1423988" lvl="1" indent="-177800" eaLnBrk="0" hangingPunct="0">
              <a:buFont typeface="Arial" pitchFamily="34" charset="0"/>
              <a:buChar char="•"/>
              <a:defRPr/>
            </a:pPr>
            <a:r>
              <a:rPr lang="en-US" sz="2400" b="1" i="0" dirty="0" smtClean="0">
                <a:solidFill>
                  <a:srgbClr val="FF0000"/>
                </a:solidFill>
                <a:latin typeface="+mn-lt"/>
                <a:ea typeface="ＭＳ Ｐゴシック" pitchFamily="34" charset="-128"/>
                <a:cs typeface="+mj-cs"/>
              </a:rPr>
              <a:t>2 </a:t>
            </a:r>
            <a:r>
              <a:rPr lang="en-US" sz="2400" b="1" i="0" dirty="0">
                <a:solidFill>
                  <a:srgbClr val="FF0000"/>
                </a:solidFill>
                <a:latin typeface="+mn-lt"/>
                <a:ea typeface="ＭＳ Ｐゴシック" pitchFamily="34" charset="-128"/>
                <a:cs typeface="+mj-cs"/>
              </a:rPr>
              <a:t>more to </a:t>
            </a:r>
            <a:r>
              <a:rPr lang="en-US" sz="2400" b="1" i="0" dirty="0" smtClean="0">
                <a:solidFill>
                  <a:srgbClr val="FF0000"/>
                </a:solidFill>
                <a:latin typeface="+mn-lt"/>
                <a:ea typeface="ＭＳ Ｐゴシック" pitchFamily="34" charset="-128"/>
                <a:cs typeface="+mj-cs"/>
              </a:rPr>
              <a:t>follow</a:t>
            </a:r>
            <a:r>
              <a:rPr lang="en-US" sz="2400" i="0" dirty="0" smtClean="0">
                <a:solidFill>
                  <a:srgbClr val="FF0000"/>
                </a:solidFill>
                <a:latin typeface="+mn-lt"/>
                <a:ea typeface="ＭＳ Ｐゴシック" pitchFamily="34" charset="-128"/>
                <a:cs typeface="+mj-cs"/>
              </a:rPr>
              <a:t> (full TF, OH coil)</a:t>
            </a:r>
            <a:endParaRPr lang="en-US" sz="2400" b="1" i="0" dirty="0">
              <a:latin typeface="+mj-lt"/>
              <a:ea typeface="ＭＳ Ｐゴシック" pitchFamily="34" charset="-128"/>
              <a:cs typeface="+mj-cs"/>
            </a:endParaRPr>
          </a:p>
        </p:txBody>
      </p:sp>
      <p:sp>
        <p:nvSpPr>
          <p:cNvPr id="5"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noGrp="1"/>
          </p:cNvSpPr>
          <p:nvPr>
            <p:ph type="title"/>
          </p:nvPr>
        </p:nvSpPr>
        <p:spPr>
          <a:xfrm>
            <a:off x="0" y="0"/>
            <a:ext cx="9144000" cy="914400"/>
          </a:xfrm>
        </p:spPr>
        <p:txBody>
          <a:bodyPr/>
          <a:lstStyle/>
          <a:p>
            <a:pPr eaLnBrk="1" hangingPunct="1">
              <a:defRPr/>
            </a:pPr>
            <a:r>
              <a:rPr lang="en-US" sz="3600" b="1" dirty="0" smtClean="0">
                <a:latin typeface="+mn-lt"/>
                <a:cs typeface="Times New Roman" pitchFamily="18" charset="0"/>
              </a:rPr>
              <a:t>NSTX Upgrade Summary</a:t>
            </a:r>
          </a:p>
        </p:txBody>
      </p:sp>
      <p:sp>
        <p:nvSpPr>
          <p:cNvPr id="7175" name="TextBox 12"/>
          <p:cNvSpPr txBox="1">
            <a:spLocks noChangeArrowheads="1"/>
          </p:cNvSpPr>
          <p:nvPr/>
        </p:nvSpPr>
        <p:spPr bwMode="auto">
          <a:xfrm>
            <a:off x="381000" y="1435417"/>
            <a:ext cx="8402637" cy="4431983"/>
          </a:xfrm>
          <a:prstGeom prst="rect">
            <a:avLst/>
          </a:prstGeom>
          <a:noFill/>
          <a:ln w="3175">
            <a:noFill/>
            <a:miter lim="800000"/>
            <a:headEnd/>
            <a:tailEnd/>
          </a:ln>
          <a:effectLst>
            <a:outerShdw blurRad="63500" dist="38100" dir="2700000" sx="100999" sy="100999" algn="tl" rotWithShape="0">
              <a:srgbClr val="000000">
                <a:alpha val="39998"/>
              </a:srgbClr>
            </a:outerShdw>
          </a:effectLst>
        </p:spPr>
        <p:txBody>
          <a:bodyPr wrap="square">
            <a:spAutoFit/>
          </a:bodyPr>
          <a:lstStyle/>
          <a:p>
            <a:pPr marL="287338" indent="-228600">
              <a:spcBef>
                <a:spcPts val="1200"/>
              </a:spcBef>
              <a:spcAft>
                <a:spcPts val="2400"/>
              </a:spcAft>
              <a:buFont typeface="Arial" charset="0"/>
              <a:buChar char="•"/>
              <a:defRPr/>
            </a:pPr>
            <a:r>
              <a:rPr lang="en-US" sz="3200" b="1" i="0" dirty="0">
                <a:latin typeface="+mn-lt"/>
                <a:ea typeface="ＭＳ Ｐゴシック" charset="-128"/>
                <a:cs typeface="Times New Roman" pitchFamily="18" charset="0"/>
              </a:rPr>
              <a:t>Project risks identified and being worked</a:t>
            </a:r>
          </a:p>
          <a:p>
            <a:pPr marL="287338" indent="-228600">
              <a:spcBef>
                <a:spcPts val="1200"/>
              </a:spcBef>
              <a:spcAft>
                <a:spcPts val="2400"/>
              </a:spcAft>
              <a:buFont typeface="Arial" charset="0"/>
              <a:buChar char="•"/>
              <a:defRPr/>
            </a:pPr>
            <a:r>
              <a:rPr lang="en-US" sz="3200" b="1" i="0" dirty="0">
                <a:latin typeface="+mn-lt"/>
                <a:ea typeface="ＭＳ Ｐゴシック" charset="-128"/>
                <a:cs typeface="Times New Roman" pitchFamily="18" charset="0"/>
              </a:rPr>
              <a:t>The project continues to make good technical progress.</a:t>
            </a:r>
          </a:p>
          <a:p>
            <a:pPr marL="287338" indent="-228600">
              <a:spcBef>
                <a:spcPts val="1200"/>
              </a:spcBef>
              <a:spcAft>
                <a:spcPts val="2400"/>
              </a:spcAft>
              <a:buFont typeface="Arial" charset="0"/>
              <a:buChar char="•"/>
              <a:defRPr/>
            </a:pPr>
            <a:r>
              <a:rPr lang="en-US" sz="3200" b="1" i="0" dirty="0">
                <a:latin typeface="+mn-lt"/>
                <a:ea typeface="ＭＳ Ｐゴシック" charset="-128"/>
                <a:cs typeface="Times New Roman" pitchFamily="18" charset="0"/>
              </a:rPr>
              <a:t>The project is currently on schedule and cost.</a:t>
            </a:r>
          </a:p>
          <a:p>
            <a:pPr marL="287338" indent="-228600">
              <a:spcBef>
                <a:spcPts val="1200"/>
              </a:spcBef>
              <a:spcAft>
                <a:spcPts val="2400"/>
              </a:spcAft>
              <a:buFont typeface="Arial" charset="0"/>
              <a:buChar char="•"/>
              <a:defRPr/>
            </a:pPr>
            <a:r>
              <a:rPr lang="en-US" sz="3200" b="1" i="0" dirty="0">
                <a:latin typeface="+mn-lt"/>
                <a:ea typeface="ＭＳ Ｐゴシック" charset="-128"/>
                <a:cs typeface="Times New Roman" pitchFamily="18" charset="0"/>
              </a:rPr>
              <a:t>Planning for start-up underway</a:t>
            </a:r>
          </a:p>
        </p:txBody>
      </p:sp>
      <p:sp>
        <p:nvSpPr>
          <p:cNvPr id="4"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smtClean="0"/>
              <a:t>Agenda</a:t>
            </a:r>
          </a:p>
        </p:txBody>
      </p:sp>
      <p:sp>
        <p:nvSpPr>
          <p:cNvPr id="3075" name="Content Placeholder 2"/>
          <p:cNvSpPr>
            <a:spLocks noGrp="1"/>
          </p:cNvSpPr>
          <p:nvPr>
            <p:ph idx="1"/>
          </p:nvPr>
        </p:nvSpPr>
        <p:spPr>
          <a:xfrm>
            <a:off x="76200" y="1752600"/>
            <a:ext cx="8915400" cy="4038600"/>
          </a:xfrm>
        </p:spPr>
        <p:txBody>
          <a:bodyPr/>
          <a:lstStyle/>
          <a:p>
            <a:r>
              <a:rPr lang="en-US" sz="2800" dirty="0" smtClean="0">
                <a:solidFill>
                  <a:schemeClr val="bg1">
                    <a:lumMod val="85000"/>
                  </a:schemeClr>
                </a:solidFill>
              </a:rPr>
              <a:t>NSTX Upgrade progress report – R. </a:t>
            </a:r>
            <a:r>
              <a:rPr lang="en-US" sz="2800" dirty="0" err="1" smtClean="0">
                <a:solidFill>
                  <a:schemeClr val="bg1">
                    <a:lumMod val="85000"/>
                  </a:schemeClr>
                </a:solidFill>
              </a:rPr>
              <a:t>Strykowsky</a:t>
            </a:r>
            <a:endParaRPr lang="en-US" sz="2800" dirty="0" smtClean="0">
              <a:solidFill>
                <a:schemeClr val="bg1">
                  <a:lumMod val="85000"/>
                </a:schemeClr>
              </a:solidFill>
            </a:endParaRPr>
          </a:p>
          <a:p>
            <a:pPr lvl="1"/>
            <a:r>
              <a:rPr lang="en-US" dirty="0" smtClean="0">
                <a:solidFill>
                  <a:schemeClr val="bg1">
                    <a:lumMod val="85000"/>
                  </a:schemeClr>
                </a:solidFill>
              </a:rPr>
              <a:t>20 minutes</a:t>
            </a:r>
          </a:p>
          <a:p>
            <a:pPr lvl="1">
              <a:buNone/>
            </a:pPr>
            <a:r>
              <a:rPr lang="en-US" dirty="0" smtClean="0"/>
              <a:t>	</a:t>
            </a:r>
            <a:endParaRPr lang="en-US" sz="2800" dirty="0" smtClean="0"/>
          </a:p>
          <a:p>
            <a:r>
              <a:rPr lang="en-US" sz="2800" dirty="0" smtClean="0"/>
              <a:t>5 year plan overview - including FY13 collaboration highlights relevant to 5 year plan – J. Menard</a:t>
            </a:r>
          </a:p>
          <a:p>
            <a:pPr lvl="1"/>
            <a:r>
              <a:rPr lang="en-US" dirty="0" smtClean="0"/>
              <a:t>55 minutes</a:t>
            </a:r>
          </a:p>
          <a:p>
            <a:endParaRPr lang="en-US" sz="2800" dirty="0" smtClean="0"/>
          </a:p>
          <a:p>
            <a:r>
              <a:rPr lang="en-US" sz="2800" dirty="0" smtClean="0">
                <a:solidFill>
                  <a:schemeClr val="bg1">
                    <a:lumMod val="85000"/>
                  </a:schemeClr>
                </a:solidFill>
              </a:rPr>
              <a:t>NSTX-U facility and diagnostic highlights – M. Ono</a:t>
            </a:r>
          </a:p>
          <a:p>
            <a:pPr lvl="1"/>
            <a:r>
              <a:rPr lang="en-US" dirty="0" smtClean="0">
                <a:solidFill>
                  <a:schemeClr val="bg1">
                    <a:lumMod val="85000"/>
                  </a:schemeClr>
                </a:solidFill>
              </a:rPr>
              <a:t>45 minutes</a:t>
            </a:r>
          </a:p>
          <a:p>
            <a:endParaRPr lang="en-US" sz="2800" dirty="0" smtClean="0"/>
          </a:p>
          <a:p>
            <a:endParaRPr lang="en-US" sz="2800" dirty="0" smtClean="0"/>
          </a:p>
          <a:p>
            <a:endParaRPr lang="en-US" sz="2800" dirty="0" smtClean="0"/>
          </a:p>
          <a:p>
            <a:endParaRPr lang="en-US" sz="2800" dirty="0" smtClean="0"/>
          </a:p>
        </p:txBody>
      </p:sp>
      <p:sp>
        <p:nvSpPr>
          <p:cNvPr id="4" name="Rectangle 76"/>
          <p:cNvSpPr>
            <a:spLocks noGrp="1" noChangeArrowheads="1"/>
          </p:cNvSpPr>
          <p:nvPr>
            <p:ph type="sldNum" sz="quarter" idx="10"/>
          </p:nvPr>
        </p:nvSpPr>
        <p:spPr/>
        <p:txBody>
          <a:bodyPr/>
          <a:lstStyle/>
          <a:p>
            <a:pPr>
              <a:defRPr/>
            </a:pPr>
            <a:fld id="{8736FA9F-4A03-42A0-8783-614F46C95A9A}" type="slidenum">
              <a:rPr lang="en-US"/>
              <a:pPr>
                <a:defRPr/>
              </a:pPr>
              <a:t>16</a:t>
            </a:fld>
            <a:endParaRPr lang="en-US"/>
          </a:p>
        </p:txBody>
      </p:sp>
      <p:sp>
        <p:nvSpPr>
          <p:cNvPr id="5" name="TextBox 4"/>
          <p:cNvSpPr txBox="1"/>
          <p:nvPr/>
        </p:nvSpPr>
        <p:spPr>
          <a:xfrm>
            <a:off x="2743200" y="4191000"/>
            <a:ext cx="5029200" cy="233910"/>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algn="ctr"/>
            <a:r>
              <a:rPr lang="en-US" sz="1400" i="0" dirty="0" smtClean="0">
                <a:solidFill>
                  <a:schemeClr val="tx1"/>
                </a:solidFill>
              </a:rPr>
              <a:t>Key collaborations will be highlighted in light blue boxes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strong team and publication and conference participation, development of early career researchers</a:t>
            </a:r>
            <a:endParaRPr lang="en-US" dirty="0"/>
          </a:p>
        </p:txBody>
      </p:sp>
      <p:sp>
        <p:nvSpPr>
          <p:cNvPr id="3" name="Content Placeholder 2"/>
          <p:cNvSpPr>
            <a:spLocks noGrp="1"/>
          </p:cNvSpPr>
          <p:nvPr>
            <p:ph idx="1"/>
          </p:nvPr>
        </p:nvSpPr>
        <p:spPr>
          <a:xfrm>
            <a:off x="76200" y="5105400"/>
            <a:ext cx="8991600" cy="1295400"/>
          </a:xfrm>
        </p:spPr>
        <p:txBody>
          <a:bodyPr/>
          <a:lstStyle/>
          <a:p>
            <a:pPr marL="228600" indent="-228600"/>
            <a:r>
              <a:rPr lang="en-US" sz="1800" dirty="0" smtClean="0"/>
              <a:t>Ahmed </a:t>
            </a:r>
            <a:r>
              <a:rPr lang="en-US" sz="1800" dirty="0" err="1" smtClean="0"/>
              <a:t>Diallo</a:t>
            </a:r>
            <a:r>
              <a:rPr lang="en-US" sz="1800" dirty="0" smtClean="0"/>
              <a:t> (PPPL) received 2013 DOE Early Career Research Program (ECRP) award for: “Edge Pedestal Structure Control for Maximum Core Fusion Performance”</a:t>
            </a:r>
          </a:p>
          <a:p>
            <a:pPr marL="228600" indent="-228600"/>
            <a:endParaRPr lang="en-US" sz="700" dirty="0" smtClean="0"/>
          </a:p>
          <a:p>
            <a:pPr marL="228600" indent="-228600"/>
            <a:r>
              <a:rPr lang="en-US" sz="1800" dirty="0" smtClean="0"/>
              <a:t>NSTX snowflake </a:t>
            </a:r>
            <a:r>
              <a:rPr lang="en-US" sz="1800" dirty="0" err="1" smtClean="0"/>
              <a:t>divertor</a:t>
            </a:r>
            <a:r>
              <a:rPr lang="en-US" sz="1800" dirty="0" smtClean="0"/>
              <a:t> team featured in October 2012 FES Science Highlights, led by V. </a:t>
            </a:r>
            <a:r>
              <a:rPr lang="en-US" sz="1800" dirty="0" err="1" smtClean="0"/>
              <a:t>Soukhanovskii</a:t>
            </a:r>
            <a:r>
              <a:rPr lang="en-US" sz="1800" dirty="0" smtClean="0"/>
              <a:t> (LLNL - 2010 ECRP) – also leading DIII-D snowflake </a:t>
            </a:r>
            <a:r>
              <a:rPr lang="en-US" sz="1800" dirty="0" err="1" smtClean="0"/>
              <a:t>expts</a:t>
            </a:r>
            <a:r>
              <a:rPr lang="en-US" sz="1800" dirty="0" smtClean="0"/>
              <a:t>.</a:t>
            </a:r>
          </a:p>
          <a:p>
            <a:pPr marL="228600" indent="-228600"/>
            <a:endParaRPr lang="en-US" sz="1800" dirty="0"/>
          </a:p>
        </p:txBody>
      </p:sp>
      <p:graphicFrame>
        <p:nvGraphicFramePr>
          <p:cNvPr id="4" name="Table 3"/>
          <p:cNvGraphicFramePr>
            <a:graphicFrameLocks noGrp="1"/>
          </p:cNvGraphicFramePr>
          <p:nvPr>
            <p:extLst>
              <p:ext uri="{D42A27DB-BD31-4B8C-83A1-F6EECF244321}">
                <p14:modId xmlns="" xmlns:p14="http://schemas.microsoft.com/office/powerpoint/2010/main" val="2686868322"/>
              </p:ext>
            </p:extLst>
          </p:nvPr>
        </p:nvGraphicFramePr>
        <p:xfrm>
          <a:off x="762000" y="2889770"/>
          <a:ext cx="7620000" cy="1758430"/>
        </p:xfrm>
        <a:graphic>
          <a:graphicData uri="http://schemas.openxmlformats.org/drawingml/2006/table">
            <a:tbl>
              <a:tblPr/>
              <a:tblGrid>
                <a:gridCol w="1524000"/>
                <a:gridCol w="1524000"/>
                <a:gridCol w="1524000"/>
                <a:gridCol w="1524000"/>
                <a:gridCol w="1524000"/>
              </a:tblGrid>
              <a:tr h="471525">
                <a:tc>
                  <a:txBody>
                    <a:bodyPr/>
                    <a:lstStyle/>
                    <a:p>
                      <a:pPr algn="ctr" fontAlgn="t"/>
                      <a:r>
                        <a:rPr lang="en-US" sz="1400" b="1" i="0" u="none" strike="noStrike" dirty="0">
                          <a:solidFill>
                            <a:schemeClr val="tx1"/>
                          </a:solidFill>
                          <a:effectLst/>
                          <a:latin typeface="Arial"/>
                        </a:rPr>
                        <a:t>Calendar Year</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chemeClr val="tx1"/>
                          </a:solidFill>
                          <a:effectLst/>
                          <a:latin typeface="Arial"/>
                        </a:rPr>
                        <a:t>Refereed </a:t>
                      </a:r>
                      <a:r>
                        <a:rPr lang="en-US" sz="1400" b="1" i="0" u="none" strike="noStrike" dirty="0" smtClean="0">
                          <a:solidFill>
                            <a:schemeClr val="tx1"/>
                          </a:solidFill>
                          <a:effectLst/>
                          <a:latin typeface="Arial"/>
                        </a:rPr>
                        <a:t>Publications</a:t>
                      </a:r>
                      <a:endParaRPr lang="en-US" sz="1400" b="1" i="0" u="none" strike="noStrike" dirty="0">
                        <a:solidFill>
                          <a:schemeClr val="tx1"/>
                        </a:solidFill>
                        <a:effectLst/>
                        <a:latin typeface="Arial"/>
                      </a:endParaRP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chemeClr val="tx1"/>
                          </a:solidFill>
                          <a:effectLst/>
                          <a:latin typeface="Arial"/>
                        </a:rPr>
                        <a:t>PRLs</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chemeClr val="tx1"/>
                          </a:solidFill>
                          <a:effectLst/>
                          <a:latin typeface="Arial"/>
                        </a:rPr>
                        <a:t>APS Invited</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chemeClr val="tx1"/>
                          </a:solidFill>
                          <a:effectLst/>
                          <a:latin typeface="Arial"/>
                        </a:rPr>
                        <a:t>IAEA Papers</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975">
                <a:tc>
                  <a:txBody>
                    <a:bodyPr/>
                    <a:lstStyle/>
                    <a:p>
                      <a:pPr algn="ctr" fontAlgn="t"/>
                      <a:r>
                        <a:rPr lang="en-US" sz="1600" b="1" i="0" u="none" strike="noStrike" dirty="0">
                          <a:solidFill>
                            <a:schemeClr val="tx1"/>
                          </a:solidFill>
                          <a:effectLst/>
                          <a:latin typeface="Arial"/>
                        </a:rPr>
                        <a:t>2009</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45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6</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chemeClr val="tx1"/>
                          </a:solidFill>
                          <a:effectLst/>
                          <a:latin typeface="Arial"/>
                        </a:rPr>
                        <a:t> </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975">
                <a:tc>
                  <a:txBody>
                    <a:bodyPr/>
                    <a:lstStyle/>
                    <a:p>
                      <a:pPr algn="ctr" fontAlgn="t"/>
                      <a:r>
                        <a:rPr lang="en-US" sz="1600" b="1" i="0" u="none" strike="noStrike">
                          <a:solidFill>
                            <a:schemeClr val="tx1"/>
                          </a:solidFill>
                          <a:effectLst/>
                          <a:latin typeface="Arial"/>
                        </a:rPr>
                        <a:t>2010</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1" i="0" u="none" strike="noStrike">
                          <a:solidFill>
                            <a:schemeClr val="tx1"/>
                          </a:solidFill>
                          <a:effectLst/>
                          <a:latin typeface="Arial"/>
                        </a:rPr>
                        <a:t>63</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1" i="0" u="none" strike="noStrike">
                          <a:solidFill>
                            <a:schemeClr val="tx1"/>
                          </a:solidFill>
                          <a:effectLst/>
                          <a:latin typeface="Arial"/>
                        </a:rPr>
                        <a:t>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1" i="0" u="none" strike="noStrike">
                          <a:solidFill>
                            <a:schemeClr val="tx1"/>
                          </a:solidFill>
                          <a:effectLst/>
                          <a:latin typeface="Arial"/>
                        </a:rPr>
                        <a:t>10</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25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0975">
                <a:tc>
                  <a:txBody>
                    <a:bodyPr/>
                    <a:lstStyle/>
                    <a:p>
                      <a:pPr algn="ctr" fontAlgn="t"/>
                      <a:r>
                        <a:rPr lang="en-US" sz="1600" b="1" i="0" u="none" strike="noStrike">
                          <a:solidFill>
                            <a:schemeClr val="tx1"/>
                          </a:solidFill>
                          <a:effectLst/>
                          <a:latin typeface="Arial"/>
                        </a:rPr>
                        <a:t>2011</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58</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8</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 </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0975">
                <a:tc>
                  <a:txBody>
                    <a:bodyPr/>
                    <a:lstStyle/>
                    <a:p>
                      <a:pPr algn="ctr" fontAlgn="t"/>
                      <a:r>
                        <a:rPr lang="en-US" sz="1600" b="1" i="0" u="none" strike="noStrike">
                          <a:solidFill>
                            <a:schemeClr val="tx1"/>
                          </a:solidFill>
                          <a:effectLst/>
                          <a:latin typeface="Arial"/>
                        </a:rPr>
                        <a:t>2012</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dirty="0">
                          <a:solidFill>
                            <a:schemeClr val="tx1"/>
                          </a:solidFill>
                          <a:effectLst/>
                          <a:latin typeface="Arial"/>
                        </a:rPr>
                        <a:t>56</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1</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a:solidFill>
                            <a:schemeClr val="tx1"/>
                          </a:solidFill>
                          <a:effectLst/>
                          <a:latin typeface="Arial"/>
                        </a:rPr>
                        <a:t>4</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dirty="0">
                          <a:solidFill>
                            <a:schemeClr val="tx1"/>
                          </a:solidFill>
                          <a:effectLst/>
                          <a:latin typeface="Arial"/>
                        </a:rPr>
                        <a:t>30</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0975">
                <a:tc>
                  <a:txBody>
                    <a:bodyPr/>
                    <a:lstStyle/>
                    <a:p>
                      <a:pPr algn="ctr" fontAlgn="t"/>
                      <a:r>
                        <a:rPr lang="en-US" sz="1600" b="1" i="0" u="none" strike="noStrike" dirty="0" smtClean="0">
                          <a:solidFill>
                            <a:srgbClr val="FF0000"/>
                          </a:solidFill>
                          <a:effectLst/>
                          <a:latin typeface="Arial"/>
                        </a:rPr>
                        <a:t>2013</a:t>
                      </a:r>
                      <a:endParaRPr lang="en-US" sz="1600" b="1" i="0" u="none" strike="noStrike" dirty="0">
                        <a:solidFill>
                          <a:srgbClr val="FF0000"/>
                        </a:solidFill>
                        <a:effectLst/>
                        <a:latin typeface="Arial"/>
                      </a:endParaRP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dirty="0" smtClean="0">
                          <a:solidFill>
                            <a:srgbClr val="FF0000"/>
                          </a:solidFill>
                          <a:effectLst/>
                          <a:latin typeface="Arial"/>
                        </a:rPr>
                        <a:t>34 so</a:t>
                      </a:r>
                      <a:r>
                        <a:rPr lang="en-US" sz="1600" b="1" i="0" u="none" strike="noStrike" baseline="0" dirty="0" smtClean="0">
                          <a:solidFill>
                            <a:srgbClr val="FF0000"/>
                          </a:solidFill>
                          <a:effectLst/>
                          <a:latin typeface="Arial"/>
                        </a:rPr>
                        <a:t> far</a:t>
                      </a:r>
                      <a:endParaRPr lang="en-US" sz="1600" b="1" i="0" u="none" strike="noStrike" dirty="0">
                        <a:solidFill>
                          <a:srgbClr val="FF0000"/>
                        </a:solidFill>
                        <a:effectLst/>
                        <a:latin typeface="Arial"/>
                      </a:endParaRP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dirty="0" smtClean="0">
                          <a:solidFill>
                            <a:srgbClr val="FF0000"/>
                          </a:solidFill>
                          <a:effectLst/>
                          <a:latin typeface="Arial"/>
                        </a:rPr>
                        <a:t>3 so</a:t>
                      </a:r>
                      <a:r>
                        <a:rPr lang="en-US" sz="1600" b="1" i="0" u="none" strike="noStrike" baseline="0" dirty="0" smtClean="0">
                          <a:solidFill>
                            <a:srgbClr val="FF0000"/>
                          </a:solidFill>
                          <a:effectLst/>
                          <a:latin typeface="Arial"/>
                        </a:rPr>
                        <a:t> far</a:t>
                      </a:r>
                      <a:endParaRPr lang="en-US" sz="1600" b="1" i="0" u="none" strike="noStrike" dirty="0">
                        <a:solidFill>
                          <a:srgbClr val="FF0000"/>
                        </a:solidFill>
                        <a:effectLst/>
                        <a:latin typeface="Arial"/>
                      </a:endParaRP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1" i="0" u="none" strike="noStrike" dirty="0" smtClean="0">
                          <a:solidFill>
                            <a:srgbClr val="FF0000"/>
                          </a:solidFill>
                          <a:effectLst/>
                          <a:latin typeface="Arial"/>
                        </a:rPr>
                        <a:t>6</a:t>
                      </a:r>
                      <a:endParaRPr lang="en-US" sz="1600" b="1" i="0" u="none" strike="noStrike" dirty="0">
                        <a:solidFill>
                          <a:srgbClr val="FF0000"/>
                        </a:solidFill>
                        <a:effectLst/>
                        <a:latin typeface="Arial"/>
                      </a:endParaRP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endParaRPr lang="en-US" sz="1600" b="1" i="0" u="none" strike="noStrike" dirty="0">
                        <a:solidFill>
                          <a:srgbClr val="FF0000"/>
                        </a:solidFill>
                        <a:effectLst/>
                        <a:latin typeface="Arial"/>
                      </a:endParaRP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5" name="Table 4"/>
          <p:cNvGraphicFramePr>
            <a:graphicFrameLocks noGrp="1"/>
          </p:cNvGraphicFramePr>
          <p:nvPr/>
        </p:nvGraphicFramePr>
        <p:xfrm>
          <a:off x="304802" y="1219198"/>
          <a:ext cx="8686798" cy="1295402"/>
        </p:xfrm>
        <a:graphic>
          <a:graphicData uri="http://schemas.openxmlformats.org/drawingml/2006/table">
            <a:tbl>
              <a:tblPr/>
              <a:tblGrid>
                <a:gridCol w="1676398"/>
                <a:gridCol w="1013411"/>
                <a:gridCol w="1577389"/>
                <a:gridCol w="1219200"/>
                <a:gridCol w="990600"/>
                <a:gridCol w="304800"/>
                <a:gridCol w="1295400"/>
                <a:gridCol w="609600"/>
              </a:tblGrid>
              <a:tr h="470249">
                <a:tc>
                  <a:txBody>
                    <a:bodyPr/>
                    <a:lstStyle/>
                    <a:p>
                      <a:pPr algn="ctr" fontAlgn="ctr"/>
                      <a:endParaRPr lang="en-US" sz="1400" b="1" i="0" u="none" strike="noStrike" dirty="0">
                        <a:solidFill>
                          <a:srgbClr val="000000"/>
                        </a:solidFill>
                        <a:latin typeface="Arial"/>
                      </a:endParaRPr>
                    </a:p>
                  </a:txBody>
                  <a:tcPr marL="7350" marR="7350" marT="735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PPPL/PU </a:t>
                      </a:r>
                    </a:p>
                  </a:txBody>
                  <a:tcPr marL="7350" marR="7350" marT="7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National Team (non-PPPL/PU)</a:t>
                      </a: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Arial"/>
                        </a:rPr>
                        <a:t>International </a:t>
                      </a: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Arial"/>
                        </a:rPr>
                        <a:t>Total</a:t>
                      </a:r>
                    </a:p>
                  </a:txBody>
                  <a:tcPr marL="7350" marR="7350" marT="7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400" b="1" i="0" u="none" strike="noStrike">
                        <a:solidFill>
                          <a:srgbClr val="000000"/>
                        </a:solidFill>
                        <a:latin typeface="Arial"/>
                      </a:endParaRP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1" i="0" u="none" strike="noStrike" dirty="0">
                          <a:solidFill>
                            <a:srgbClr val="000000"/>
                          </a:solidFill>
                          <a:latin typeface="Arial"/>
                        </a:rPr>
                        <a:t>Number of institutions</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400" b="1" i="0" u="none" strike="noStrike">
                        <a:solidFill>
                          <a:srgbClr val="000000"/>
                        </a:solidFill>
                        <a:latin typeface="Arial"/>
                      </a:endParaRPr>
                    </a:p>
                  </a:txBody>
                  <a:tcPr marL="7350" marR="7350" marT="735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75051">
                <a:tc>
                  <a:txBody>
                    <a:bodyPr/>
                    <a:lstStyle/>
                    <a:p>
                      <a:pPr algn="ctr" fontAlgn="ctr"/>
                      <a:r>
                        <a:rPr lang="en-US" sz="1400" b="1" i="0" u="none" strike="noStrike">
                          <a:solidFill>
                            <a:srgbClr val="000000"/>
                          </a:solidFill>
                          <a:latin typeface="Arial"/>
                        </a:rPr>
                        <a:t>Total Researchers</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79</a:t>
                      </a:r>
                    </a:p>
                  </a:txBody>
                  <a:tcPr marL="7350" marR="7350" marT="7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Arial"/>
                        </a:rPr>
                        <a:t>166</a:t>
                      </a: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61</a:t>
                      </a: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FF0000"/>
                          </a:solidFill>
                          <a:latin typeface="Arial"/>
                        </a:rPr>
                        <a:t>306</a:t>
                      </a:r>
                    </a:p>
                  </a:txBody>
                  <a:tcPr marL="7350" marR="7350" marT="7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400" b="1" i="0" u="none" strike="noStrike">
                        <a:solidFill>
                          <a:srgbClr val="000000"/>
                        </a:solidFill>
                        <a:latin typeface="Arial"/>
                      </a:endParaRP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1" i="0" u="none" strike="noStrike">
                          <a:solidFill>
                            <a:srgbClr val="000000"/>
                          </a:solidFill>
                          <a:latin typeface="Arial"/>
                        </a:rPr>
                        <a:t>Total</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61</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051">
                <a:tc>
                  <a:txBody>
                    <a:bodyPr/>
                    <a:lstStyle/>
                    <a:p>
                      <a:pPr algn="ctr" fontAlgn="ctr"/>
                      <a:r>
                        <a:rPr lang="en-US" sz="1400" b="1" i="0" u="none" strike="noStrike">
                          <a:solidFill>
                            <a:srgbClr val="000000"/>
                          </a:solidFill>
                          <a:latin typeface="Arial"/>
                        </a:rPr>
                        <a:t>Post-Docs </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5</a:t>
                      </a:r>
                    </a:p>
                  </a:txBody>
                  <a:tcPr marL="7350" marR="7350" marT="7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9</a:t>
                      </a: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0</a:t>
                      </a: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FF0000"/>
                          </a:solidFill>
                          <a:latin typeface="Arial"/>
                        </a:rPr>
                        <a:t>14</a:t>
                      </a:r>
                    </a:p>
                  </a:txBody>
                  <a:tcPr marL="7350" marR="7350" marT="7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400" b="1" i="0" u="none" strike="noStrike">
                        <a:solidFill>
                          <a:srgbClr val="000000"/>
                        </a:solidFill>
                        <a:latin typeface="Arial"/>
                      </a:endParaRP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1" i="0" u="none" strike="noStrike">
                          <a:solidFill>
                            <a:srgbClr val="000000"/>
                          </a:solidFill>
                          <a:latin typeface="Arial"/>
                        </a:rPr>
                        <a:t>Domestic</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32</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051">
                <a:tc>
                  <a:txBody>
                    <a:bodyPr/>
                    <a:lstStyle/>
                    <a:p>
                      <a:pPr algn="ctr" fontAlgn="ctr"/>
                      <a:r>
                        <a:rPr lang="en-US" sz="1400" b="1" i="0" u="none" strike="noStrike">
                          <a:solidFill>
                            <a:srgbClr val="000000"/>
                          </a:solidFill>
                          <a:latin typeface="Arial"/>
                        </a:rPr>
                        <a:t>Students </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Arial"/>
                        </a:rPr>
                        <a:t>3</a:t>
                      </a:r>
                    </a:p>
                  </a:txBody>
                  <a:tcPr marL="7350" marR="7350" marT="7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Arial"/>
                        </a:rPr>
                        <a:t>26</a:t>
                      </a: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Arial"/>
                        </a:rPr>
                        <a:t>4</a:t>
                      </a:r>
                    </a:p>
                  </a:txBody>
                  <a:tcPr marL="7350" marR="7350" marT="7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FF0000"/>
                          </a:solidFill>
                          <a:latin typeface="Arial"/>
                        </a:rPr>
                        <a:t>33</a:t>
                      </a:r>
                    </a:p>
                  </a:txBody>
                  <a:tcPr marL="7350" marR="7350" marT="7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400" b="1" i="0" u="none" strike="noStrike">
                        <a:solidFill>
                          <a:srgbClr val="000000"/>
                        </a:solidFill>
                        <a:latin typeface="Arial"/>
                      </a:endParaRP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1" i="0" u="none" strike="noStrike">
                          <a:solidFill>
                            <a:srgbClr val="000000"/>
                          </a:solidFill>
                          <a:latin typeface="Arial"/>
                        </a:rPr>
                        <a:t>International</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Arial"/>
                        </a:rPr>
                        <a:t>29</a:t>
                      </a:r>
                    </a:p>
                  </a:txBody>
                  <a:tcPr marL="7350" marR="7350" marT="7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sz="3200" dirty="0" smtClean="0"/>
              <a:t>NSTX Upgrade mission elements</a:t>
            </a:r>
          </a:p>
        </p:txBody>
      </p:sp>
      <p:sp>
        <p:nvSpPr>
          <p:cNvPr id="16" name="Slide Number Placeholder 3"/>
          <p:cNvSpPr>
            <a:spLocks noGrp="1"/>
          </p:cNvSpPr>
          <p:nvPr>
            <p:ph type="sldNum" sz="quarter" idx="10"/>
          </p:nvPr>
        </p:nvSpPr>
        <p:spPr/>
        <p:txBody>
          <a:bodyPr/>
          <a:lstStyle/>
          <a:p>
            <a:pPr>
              <a:defRPr/>
            </a:pPr>
            <a:fld id="{AFE9D361-F75F-4FBB-8BD2-938629B6E822}" type="slidenum">
              <a:rPr lang="en-US" smtClean="0"/>
              <a:pPr>
                <a:defRPr/>
              </a:pPr>
              <a:t>18</a:t>
            </a:fld>
            <a:endParaRPr lang="en-US" smtClean="0"/>
          </a:p>
        </p:txBody>
      </p:sp>
      <p:grpSp>
        <p:nvGrpSpPr>
          <p:cNvPr id="4" name="Group 21"/>
          <p:cNvGrpSpPr/>
          <p:nvPr/>
        </p:nvGrpSpPr>
        <p:grpSpPr>
          <a:xfrm>
            <a:off x="6096000" y="4724400"/>
            <a:ext cx="2362200" cy="1730375"/>
            <a:chOff x="5218113" y="4213225"/>
            <a:chExt cx="2362200" cy="1730375"/>
          </a:xfrm>
        </p:grpSpPr>
        <p:pic>
          <p:nvPicPr>
            <p:cNvPr id="13320" name="Picture 24" descr="com_Machinecutaway.jpg"/>
            <p:cNvPicPr>
              <a:picLocks noChangeAspect="1"/>
            </p:cNvPicPr>
            <p:nvPr/>
          </p:nvPicPr>
          <p:blipFill>
            <a:blip r:embed="rId3" cstate="print"/>
            <a:srcRect/>
            <a:stretch>
              <a:fillRect/>
            </a:stretch>
          </p:blipFill>
          <p:spPr bwMode="auto">
            <a:xfrm>
              <a:off x="5903913" y="4213225"/>
              <a:ext cx="1676400" cy="1730375"/>
            </a:xfrm>
            <a:prstGeom prst="rect">
              <a:avLst/>
            </a:prstGeom>
            <a:noFill/>
            <a:ln w="9525">
              <a:noFill/>
              <a:miter lim="800000"/>
              <a:headEnd/>
              <a:tailEnd/>
            </a:ln>
          </p:spPr>
        </p:pic>
        <p:sp>
          <p:nvSpPr>
            <p:cNvPr id="13321" name="Text Box 12"/>
            <p:cNvSpPr txBox="1">
              <a:spLocks noChangeArrowheads="1"/>
            </p:cNvSpPr>
            <p:nvPr/>
          </p:nvSpPr>
          <p:spPr bwMode="auto">
            <a:xfrm>
              <a:off x="5218113" y="4271066"/>
              <a:ext cx="710429" cy="323159"/>
            </a:xfrm>
            <a:prstGeom prst="rect">
              <a:avLst/>
            </a:prstGeom>
            <a:solidFill>
              <a:schemeClr val="bg1"/>
            </a:solidFill>
            <a:ln w="15875" algn="ctr">
              <a:noFill/>
              <a:miter lim="800000"/>
              <a:headEnd/>
              <a:tailEnd/>
            </a:ln>
          </p:spPr>
          <p:txBody>
            <a:bodyPr wrap="none" lIns="91429" tIns="45714" rIns="91429" bIns="0">
              <a:spAutoFit/>
            </a:bodyPr>
            <a:lstStyle/>
            <a:p>
              <a:pPr>
                <a:spcBef>
                  <a:spcPct val="20000"/>
                </a:spcBef>
              </a:pPr>
              <a:r>
                <a:rPr lang="en-US" sz="1800" dirty="0"/>
                <a:t>ITER</a:t>
              </a:r>
            </a:p>
          </p:txBody>
        </p:sp>
      </p:grpSp>
      <p:sp>
        <p:nvSpPr>
          <p:cNvPr id="20" name="Rectangle 3"/>
          <p:cNvSpPr txBox="1">
            <a:spLocks noChangeArrowheads="1"/>
          </p:cNvSpPr>
          <p:nvPr/>
        </p:nvSpPr>
        <p:spPr bwMode="auto">
          <a:xfrm>
            <a:off x="76200" y="1295400"/>
            <a:ext cx="5715000" cy="5181600"/>
          </a:xfrm>
          <a:prstGeom prst="rect">
            <a:avLst/>
          </a:prstGeom>
          <a:noFill/>
          <a:ln w="9525">
            <a:noFill/>
            <a:miter lim="800000"/>
            <a:headEnd/>
            <a:tailEnd/>
          </a:ln>
        </p:spPr>
        <p:txBody>
          <a:bodyPr lIns="91429" tIns="45714" rIns="91429" bIns="45714"/>
          <a:lstStyle/>
          <a:p>
            <a:pPr marL="169843" indent="-169843" defTabSz="804769" eaLnBrk="0" hangingPunct="0">
              <a:lnSpc>
                <a:spcPct val="90000"/>
              </a:lnSpc>
              <a:spcBef>
                <a:spcPct val="20000"/>
              </a:spcBef>
              <a:buFontTx/>
              <a:buChar char="•"/>
              <a:defRPr/>
            </a:pPr>
            <a:r>
              <a:rPr lang="en-US" sz="2400" i="0" kern="0" dirty="0">
                <a:solidFill>
                  <a:schemeClr val="tx1"/>
                </a:solidFill>
                <a:latin typeface="+mn-lt"/>
                <a:cs typeface="+mn-cs"/>
              </a:rPr>
              <a:t>Advance ST as candidate for Fusion Nuclear Science Facility (FNSF</a:t>
            </a:r>
            <a:r>
              <a:rPr lang="en-US" sz="2400" i="0" kern="0" dirty="0" smtClean="0">
                <a:solidFill>
                  <a:schemeClr val="tx1"/>
                </a:solidFill>
                <a:latin typeface="+mn-lt"/>
                <a:cs typeface="+mn-cs"/>
              </a:rPr>
              <a:t>)</a:t>
            </a:r>
          </a:p>
          <a:p>
            <a:pPr marL="169843" indent="-169843" defTabSz="804769" eaLnBrk="0" hangingPunct="0">
              <a:lnSpc>
                <a:spcPct val="90000"/>
              </a:lnSpc>
              <a:spcBef>
                <a:spcPct val="20000"/>
              </a:spcBef>
              <a:buFontTx/>
              <a:buChar char="•"/>
              <a:defRPr/>
            </a:pPr>
            <a:endParaRPr lang="en-US" sz="4000" i="0" kern="0" dirty="0" smtClean="0">
              <a:solidFill>
                <a:schemeClr val="tx1"/>
              </a:solidFill>
              <a:latin typeface="+mn-lt"/>
              <a:cs typeface="+mn-cs"/>
            </a:endParaRPr>
          </a:p>
          <a:p>
            <a:pPr marL="169843" indent="-169843" defTabSz="804769" eaLnBrk="0" hangingPunct="0">
              <a:lnSpc>
                <a:spcPct val="90000"/>
              </a:lnSpc>
              <a:spcBef>
                <a:spcPct val="20000"/>
              </a:spcBef>
              <a:buFontTx/>
              <a:buChar char="•"/>
              <a:defRPr/>
            </a:pPr>
            <a:endParaRPr lang="en-US" sz="2400" i="0" kern="0" dirty="0" smtClean="0">
              <a:solidFill>
                <a:schemeClr val="tx1"/>
              </a:solidFill>
              <a:latin typeface="+mn-lt"/>
              <a:cs typeface="+mn-cs"/>
            </a:endParaRPr>
          </a:p>
          <a:p>
            <a:pPr marL="169843" indent="-169843" defTabSz="804769" eaLnBrk="0" hangingPunct="0">
              <a:lnSpc>
                <a:spcPct val="90000"/>
              </a:lnSpc>
              <a:spcBef>
                <a:spcPct val="20000"/>
              </a:spcBef>
              <a:buFontTx/>
              <a:buChar char="•"/>
              <a:defRPr/>
            </a:pPr>
            <a:r>
              <a:rPr lang="en-US" sz="2400" i="0" kern="0" dirty="0" smtClean="0">
                <a:solidFill>
                  <a:schemeClr val="tx1"/>
                </a:solidFill>
                <a:latin typeface="+mn-lt"/>
                <a:cs typeface="+mn-cs"/>
              </a:rPr>
              <a:t>Develop solutions for the </a:t>
            </a:r>
            <a:r>
              <a:rPr lang="en-US" sz="2400" i="0" kern="0" dirty="0">
                <a:solidFill>
                  <a:schemeClr val="tx1"/>
                </a:solidFill>
                <a:latin typeface="+mn-lt"/>
                <a:cs typeface="+mn-cs"/>
              </a:rPr>
              <a:t>plasma-material interface </a:t>
            </a:r>
            <a:r>
              <a:rPr lang="en-US" sz="2400" i="0" kern="0" dirty="0" smtClean="0">
                <a:solidFill>
                  <a:schemeClr val="tx1"/>
                </a:solidFill>
                <a:latin typeface="+mn-lt"/>
                <a:cs typeface="+mn-cs"/>
              </a:rPr>
              <a:t>challenge</a:t>
            </a:r>
          </a:p>
          <a:p>
            <a:pPr marL="169843" indent="-169843" defTabSz="804769" eaLnBrk="0" hangingPunct="0">
              <a:lnSpc>
                <a:spcPct val="90000"/>
              </a:lnSpc>
              <a:spcBef>
                <a:spcPct val="20000"/>
              </a:spcBef>
              <a:buFontTx/>
              <a:buChar char="•"/>
              <a:defRPr/>
            </a:pPr>
            <a:endParaRPr lang="en-US" sz="3200" i="0" kern="0" dirty="0" smtClean="0">
              <a:solidFill>
                <a:schemeClr val="tx1"/>
              </a:solidFill>
              <a:latin typeface="+mn-lt"/>
              <a:cs typeface="+mn-cs"/>
            </a:endParaRPr>
          </a:p>
          <a:p>
            <a:pPr marL="169843" indent="-169843" defTabSz="804769" eaLnBrk="0" hangingPunct="0">
              <a:lnSpc>
                <a:spcPct val="90000"/>
              </a:lnSpc>
              <a:spcBef>
                <a:spcPct val="20000"/>
              </a:spcBef>
              <a:buFontTx/>
              <a:buChar char="•"/>
              <a:defRPr/>
            </a:pPr>
            <a:endParaRPr lang="en-US" sz="1400" i="0" kern="0" dirty="0" smtClean="0">
              <a:solidFill>
                <a:schemeClr val="tx1"/>
              </a:solidFill>
              <a:latin typeface="+mn-lt"/>
              <a:cs typeface="+mn-cs"/>
            </a:endParaRPr>
          </a:p>
          <a:p>
            <a:pPr marL="169843" indent="-169843" defTabSz="804769" eaLnBrk="0" hangingPunct="0">
              <a:lnSpc>
                <a:spcPct val="90000"/>
              </a:lnSpc>
              <a:spcBef>
                <a:spcPct val="20000"/>
              </a:spcBef>
              <a:buFontTx/>
              <a:buChar char="•"/>
              <a:defRPr/>
            </a:pPr>
            <a:r>
              <a:rPr lang="en-US" sz="2400" i="0" kern="0" dirty="0" smtClean="0">
                <a:solidFill>
                  <a:schemeClr val="tx1"/>
                </a:solidFill>
                <a:latin typeface="+mn-lt"/>
                <a:cs typeface="+mn-cs"/>
              </a:rPr>
              <a:t>Explore unique ST parameter regimes to advance predictive </a:t>
            </a:r>
            <a:r>
              <a:rPr lang="en-US" sz="2400" i="0" kern="0" dirty="0">
                <a:solidFill>
                  <a:schemeClr val="tx1"/>
                </a:solidFill>
                <a:latin typeface="+mn-lt"/>
                <a:cs typeface="+mn-cs"/>
              </a:rPr>
              <a:t>capability </a:t>
            </a:r>
            <a:r>
              <a:rPr lang="en-US" sz="2400" i="0" kern="0" dirty="0" smtClean="0">
                <a:solidFill>
                  <a:schemeClr val="tx1"/>
                </a:solidFill>
                <a:latin typeface="+mn-lt"/>
                <a:cs typeface="+mn-cs"/>
              </a:rPr>
              <a:t>- for </a:t>
            </a:r>
            <a:r>
              <a:rPr lang="en-US" sz="2400" i="0" kern="0" dirty="0">
                <a:solidFill>
                  <a:schemeClr val="tx1"/>
                </a:solidFill>
                <a:latin typeface="+mn-lt"/>
                <a:cs typeface="+mn-cs"/>
              </a:rPr>
              <a:t>ITER and </a:t>
            </a:r>
            <a:r>
              <a:rPr lang="en-US" sz="2400" i="0" kern="0" dirty="0" smtClean="0">
                <a:solidFill>
                  <a:schemeClr val="tx1"/>
                </a:solidFill>
                <a:latin typeface="+mn-lt"/>
                <a:cs typeface="+mn-cs"/>
              </a:rPr>
              <a:t>beyond</a:t>
            </a:r>
          </a:p>
          <a:p>
            <a:pPr marL="169843" indent="-169843" defTabSz="804769" eaLnBrk="0" hangingPunct="0">
              <a:lnSpc>
                <a:spcPct val="125000"/>
              </a:lnSpc>
              <a:spcBef>
                <a:spcPct val="20000"/>
              </a:spcBef>
              <a:buFontTx/>
              <a:buChar char="•"/>
              <a:defRPr/>
            </a:pPr>
            <a:endParaRPr lang="en-US" i="0" kern="0" dirty="0" smtClean="0">
              <a:solidFill>
                <a:schemeClr val="tx1"/>
              </a:solidFill>
              <a:latin typeface="+mn-lt"/>
              <a:cs typeface="+mn-cs"/>
            </a:endParaRPr>
          </a:p>
          <a:p>
            <a:pPr marL="169843" indent="-169843" defTabSz="804769" eaLnBrk="0" hangingPunct="0">
              <a:lnSpc>
                <a:spcPct val="125000"/>
              </a:lnSpc>
              <a:spcBef>
                <a:spcPct val="20000"/>
              </a:spcBef>
              <a:buFontTx/>
              <a:buChar char="•"/>
              <a:defRPr/>
            </a:pPr>
            <a:r>
              <a:rPr lang="en-US" sz="2400" i="0" kern="0" dirty="0" smtClean="0">
                <a:solidFill>
                  <a:schemeClr val="tx1"/>
                </a:solidFill>
                <a:latin typeface="+mn-lt"/>
                <a:cs typeface="+mn-cs"/>
              </a:rPr>
              <a:t>Develop </a:t>
            </a:r>
            <a:r>
              <a:rPr lang="en-US" sz="2400" i="0" kern="0" dirty="0">
                <a:solidFill>
                  <a:schemeClr val="tx1"/>
                </a:solidFill>
                <a:latin typeface="+mn-lt"/>
                <a:cs typeface="+mn-cs"/>
              </a:rPr>
              <a:t>ST as fusion energy system</a:t>
            </a:r>
            <a:endParaRPr lang="en-US" sz="2400" b="0" i="0" kern="0" dirty="0">
              <a:solidFill>
                <a:srgbClr val="0000FF"/>
              </a:solidFill>
              <a:latin typeface="+mn-lt"/>
              <a:cs typeface="+mn-cs"/>
            </a:endParaRPr>
          </a:p>
        </p:txBody>
      </p:sp>
      <p:grpSp>
        <p:nvGrpSpPr>
          <p:cNvPr id="19" name="Group 18"/>
          <p:cNvGrpSpPr/>
          <p:nvPr/>
        </p:nvGrpSpPr>
        <p:grpSpPr>
          <a:xfrm>
            <a:off x="5682186" y="3258240"/>
            <a:ext cx="3190350" cy="1313760"/>
            <a:chOff x="5572650" y="2743199"/>
            <a:chExt cx="3190350" cy="1313760"/>
          </a:xfrm>
        </p:grpSpPr>
        <p:pic>
          <p:nvPicPr>
            <p:cNvPr id="13323" name="Picture 2"/>
            <p:cNvPicPr>
              <a:picLocks noChangeAspect="1" noChangeArrowheads="1"/>
            </p:cNvPicPr>
            <p:nvPr/>
          </p:nvPicPr>
          <p:blipFill>
            <a:blip r:embed="rId4" cstate="print"/>
            <a:srcRect/>
            <a:stretch>
              <a:fillRect/>
            </a:stretch>
          </p:blipFill>
          <p:spPr bwMode="auto">
            <a:xfrm>
              <a:off x="7232650" y="2743199"/>
              <a:ext cx="1530350" cy="990600"/>
            </a:xfrm>
            <a:prstGeom prst="rect">
              <a:avLst/>
            </a:prstGeom>
            <a:noFill/>
            <a:ln w="9525">
              <a:noFill/>
              <a:miter lim="800000"/>
              <a:headEnd/>
              <a:tailEnd/>
            </a:ln>
          </p:spPr>
        </p:pic>
        <p:sp>
          <p:nvSpPr>
            <p:cNvPr id="13324" name="Text Box 12"/>
            <p:cNvSpPr txBox="1">
              <a:spLocks noChangeArrowheads="1"/>
            </p:cNvSpPr>
            <p:nvPr/>
          </p:nvSpPr>
          <p:spPr bwMode="auto">
            <a:xfrm>
              <a:off x="7504112" y="3733800"/>
              <a:ext cx="1018205"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dirty="0"/>
                <a:t>Lithium</a:t>
              </a:r>
            </a:p>
          </p:txBody>
        </p:sp>
        <p:sp>
          <p:nvSpPr>
            <p:cNvPr id="13325" name="Text Box 12"/>
            <p:cNvSpPr txBox="1">
              <a:spLocks noChangeArrowheads="1"/>
            </p:cNvSpPr>
            <p:nvPr/>
          </p:nvSpPr>
          <p:spPr bwMode="auto">
            <a:xfrm>
              <a:off x="5572650" y="3733800"/>
              <a:ext cx="1556814"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dirty="0"/>
                <a:t>“Snowflake”</a:t>
              </a:r>
            </a:p>
          </p:txBody>
        </p:sp>
        <p:pic>
          <p:nvPicPr>
            <p:cNvPr id="13326" name="Picture 6"/>
            <p:cNvPicPr>
              <a:picLocks noChangeAspect="1" noChangeArrowheads="1"/>
            </p:cNvPicPr>
            <p:nvPr/>
          </p:nvPicPr>
          <p:blipFill>
            <a:blip r:embed="rId5" cstate="print"/>
            <a:srcRect/>
            <a:stretch>
              <a:fillRect/>
            </a:stretch>
          </p:blipFill>
          <p:spPr bwMode="auto">
            <a:xfrm>
              <a:off x="5688013" y="2743199"/>
              <a:ext cx="1274762" cy="1047750"/>
            </a:xfrm>
            <a:prstGeom prst="rect">
              <a:avLst/>
            </a:prstGeom>
            <a:noFill/>
            <a:ln w="9525">
              <a:noFill/>
              <a:miter lim="800000"/>
              <a:headEnd/>
              <a:tailEnd/>
            </a:ln>
          </p:spPr>
        </p:pic>
      </p:grpSp>
      <p:pic>
        <p:nvPicPr>
          <p:cNvPr id="1029" name="Picture 5"/>
          <p:cNvPicPr>
            <a:picLocks noChangeAspect="1" noChangeArrowheads="1"/>
          </p:cNvPicPr>
          <p:nvPr/>
        </p:nvPicPr>
        <p:blipFill>
          <a:blip r:embed="rId6" cstate="print"/>
          <a:srcRect/>
          <a:stretch>
            <a:fillRect/>
          </a:stretch>
        </p:blipFill>
        <p:spPr bwMode="auto">
          <a:xfrm>
            <a:off x="6064926" y="990600"/>
            <a:ext cx="2469474" cy="2133600"/>
          </a:xfrm>
          <a:prstGeom prst="rect">
            <a:avLst/>
          </a:prstGeom>
          <a:noFill/>
          <a:ln w="9525">
            <a:noFill/>
            <a:miter lim="800000"/>
            <a:headEnd/>
            <a:tailEnd/>
          </a:ln>
        </p:spPr>
      </p:pic>
      <p:sp>
        <p:nvSpPr>
          <p:cNvPr id="27" name="Text Box 17"/>
          <p:cNvSpPr txBox="1">
            <a:spLocks noChangeArrowheads="1"/>
          </p:cNvSpPr>
          <p:nvPr/>
        </p:nvSpPr>
        <p:spPr bwMode="auto">
          <a:xfrm>
            <a:off x="5943600" y="1219200"/>
            <a:ext cx="1371600" cy="276225"/>
          </a:xfrm>
          <a:prstGeom prst="rect">
            <a:avLst/>
          </a:prstGeom>
          <a:noFill/>
          <a:ln w="15875" algn="ctr">
            <a:noFill/>
            <a:miter lim="800000"/>
            <a:headEnd/>
            <a:tailEnd/>
          </a:ln>
        </p:spPr>
        <p:txBody>
          <a:bodyPr lIns="0" tIns="0" rIns="0" bIns="0">
            <a:spAutoFit/>
          </a:bodyPr>
          <a:lstStyle/>
          <a:p>
            <a:pPr algn="ctr">
              <a:spcBef>
                <a:spcPct val="20000"/>
              </a:spcBef>
            </a:pPr>
            <a:r>
              <a:rPr lang="en-US" sz="1800" dirty="0"/>
              <a:t>ST-FNSF</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Major assessments of NSTX-U since Q1 review:</a:t>
            </a:r>
            <a:endParaRPr lang="en-US" sz="2800" dirty="0"/>
          </a:p>
        </p:txBody>
      </p:sp>
      <p:sp>
        <p:nvSpPr>
          <p:cNvPr id="3" name="Content Placeholder 2"/>
          <p:cNvSpPr>
            <a:spLocks noGrp="1"/>
          </p:cNvSpPr>
          <p:nvPr>
            <p:ph idx="1"/>
          </p:nvPr>
        </p:nvSpPr>
        <p:spPr>
          <a:xfrm>
            <a:off x="76200" y="1143000"/>
            <a:ext cx="8915400" cy="5257800"/>
          </a:xfrm>
        </p:spPr>
        <p:txBody>
          <a:bodyPr/>
          <a:lstStyle/>
          <a:p>
            <a:r>
              <a:rPr lang="en-US" dirty="0" smtClean="0"/>
              <a:t>March:  FESAC Subcommittee on the Prioritization of Proposed Scientific User Facilities for the Office of Science</a:t>
            </a:r>
          </a:p>
          <a:p>
            <a:pPr lvl="1"/>
            <a:r>
              <a:rPr lang="en-US" dirty="0" smtClean="0"/>
              <a:t>Ranked importance of NSTX-U as “A” for “absolutely central”</a:t>
            </a:r>
          </a:p>
          <a:p>
            <a:r>
              <a:rPr lang="en-US" dirty="0" smtClean="0"/>
              <a:t>May:  Positive </a:t>
            </a:r>
            <a:r>
              <a:rPr lang="en-US" dirty="0" smtClean="0"/>
              <a:t>debrief report of </a:t>
            </a:r>
            <a:r>
              <a:rPr lang="en-US" dirty="0" smtClean="0"/>
              <a:t>NSTX-U 5 year </a:t>
            </a:r>
            <a:r>
              <a:rPr lang="en-US" dirty="0" smtClean="0"/>
              <a:t>plan (2014-18)</a:t>
            </a:r>
            <a:endParaRPr lang="en-US" dirty="0" smtClean="0"/>
          </a:p>
          <a:p>
            <a:pPr marL="457200" lvl="1" indent="-228600"/>
            <a:r>
              <a:rPr lang="en-US" dirty="0" smtClean="0"/>
              <a:t>“The quality of the proposed research is excellent, employing state-of-the-art diagnostics to obtain data that will be compared to theory using a wide variety of numerical models.”</a:t>
            </a:r>
          </a:p>
          <a:p>
            <a:pPr marL="457200" lvl="1" indent="-228600"/>
            <a:r>
              <a:rPr lang="en-US" dirty="0" smtClean="0"/>
              <a:t>“The proposed research addresses fundamental problems in magnetic fusion and will advance the state of knowledge in a number of areas.”</a:t>
            </a:r>
          </a:p>
          <a:p>
            <a:pPr marL="457200" lvl="1" indent="-228600"/>
            <a:r>
              <a:rPr lang="en-US" dirty="0" smtClean="0"/>
              <a:t>“The proposed research is essential for advancing the ST to a nuclear science mission.”</a:t>
            </a:r>
          </a:p>
          <a:p>
            <a:pPr marL="457200" lvl="1" indent="-228600"/>
            <a:r>
              <a:rPr lang="en-US" dirty="0" smtClean="0"/>
              <a:t>“NSTX-U will be a leading facility in the world fusion program, exploring unique physics of a low aspect ratio spherical </a:t>
            </a:r>
            <a:r>
              <a:rPr lang="en-US" dirty="0" err="1" smtClean="0"/>
              <a:t>tokamak</a:t>
            </a:r>
            <a:r>
              <a:rPr lang="en-US" dirty="0" smtClean="0"/>
              <a:t>, accessing high beta, large non-inductive current fractions, compact magnetic geometry, pushing to parameters not accessible to conventional </a:t>
            </a:r>
            <a:r>
              <a:rPr lang="en-US" dirty="0" err="1" smtClean="0"/>
              <a:t>tokamaks</a:t>
            </a:r>
            <a:r>
              <a:rPr lang="en-US" dirty="0" smtClean="0"/>
              <a:t>.”</a:t>
            </a:r>
          </a:p>
          <a:p>
            <a:pPr lvl="1"/>
            <a:endParaRPr lang="en-US" dirty="0" smtClean="0"/>
          </a:p>
          <a:p>
            <a:endParaRPr lang="en-US" dirty="0"/>
          </a:p>
        </p:txBody>
      </p:sp>
      <p:sp>
        <p:nvSpPr>
          <p:cNvPr id="5" name="Slide Number Placeholder 6"/>
          <p:cNvSpPr txBox="1">
            <a:spLocks/>
          </p:cNvSpPr>
          <p:nvPr/>
        </p:nvSpPr>
        <p:spPr>
          <a:xfrm>
            <a:off x="8382000" y="6629400"/>
            <a:ext cx="762000" cy="152400"/>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A5C58C-FD11-4B94-BFF4-CA8E3597B327}" type="slidenum">
              <a:rPr kumimoji="0" lang="en-US" sz="900" b="1" i="0" u="none" strike="noStrike" kern="1200" cap="none" spc="0" normalizeH="0" baseline="0" noProof="0" smtClean="0">
                <a:ln>
                  <a:noFill/>
                </a:ln>
                <a:solidFill>
                  <a:srgbClr val="1822CD"/>
                </a:solidFill>
                <a:effectLst/>
                <a:uLnTx/>
                <a:uFillTx/>
                <a:latin typeface="Arial" pitchFamily="34" charset="0"/>
                <a:ea typeface="Gulim" pitchFamily="34" charset="-127"/>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900" b="1" i="0" u="none" strike="noStrike" kern="1200" cap="none" spc="0" normalizeH="0" baseline="0" noProof="0" dirty="0">
              <a:ln>
                <a:noFill/>
              </a:ln>
              <a:solidFill>
                <a:srgbClr val="1822CD"/>
              </a:solidFill>
              <a:effectLst/>
              <a:uLnTx/>
              <a:uFillTx/>
              <a:latin typeface="Arial" pitchFamily="34" charset="0"/>
              <a:ea typeface="Gulim" pitchFamily="34" charset="-127"/>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smtClean="0"/>
              <a:t>Agenda</a:t>
            </a:r>
          </a:p>
        </p:txBody>
      </p:sp>
      <p:sp>
        <p:nvSpPr>
          <p:cNvPr id="3075" name="Content Placeholder 2"/>
          <p:cNvSpPr>
            <a:spLocks noGrp="1"/>
          </p:cNvSpPr>
          <p:nvPr>
            <p:ph idx="1"/>
          </p:nvPr>
        </p:nvSpPr>
        <p:spPr>
          <a:xfrm>
            <a:off x="76200" y="1752600"/>
            <a:ext cx="8915400" cy="4038600"/>
          </a:xfrm>
        </p:spPr>
        <p:txBody>
          <a:bodyPr/>
          <a:lstStyle/>
          <a:p>
            <a:r>
              <a:rPr lang="en-US" sz="2800" dirty="0" smtClean="0"/>
              <a:t>NSTX Upgrade progress report – R. </a:t>
            </a:r>
            <a:r>
              <a:rPr lang="en-US" sz="2800" dirty="0" err="1" smtClean="0"/>
              <a:t>Strykowsky</a:t>
            </a:r>
            <a:endParaRPr lang="en-US" sz="2800" dirty="0" smtClean="0"/>
          </a:p>
          <a:p>
            <a:pPr lvl="1"/>
            <a:r>
              <a:rPr lang="en-US" dirty="0" smtClean="0"/>
              <a:t>20 minutes</a:t>
            </a:r>
          </a:p>
          <a:p>
            <a:pPr lvl="1">
              <a:buNone/>
            </a:pPr>
            <a:r>
              <a:rPr lang="en-US" dirty="0" smtClean="0"/>
              <a:t>	</a:t>
            </a:r>
            <a:endParaRPr lang="en-US" sz="2800" dirty="0" smtClean="0"/>
          </a:p>
          <a:p>
            <a:r>
              <a:rPr lang="en-US" sz="2800" dirty="0" smtClean="0"/>
              <a:t>5 year plan overview - including FY13 collaboration highlights relevant to 5 year plan – J. Menard</a:t>
            </a:r>
          </a:p>
          <a:p>
            <a:pPr lvl="1"/>
            <a:r>
              <a:rPr lang="en-US" dirty="0" smtClean="0"/>
              <a:t>55 minutes</a:t>
            </a:r>
          </a:p>
          <a:p>
            <a:endParaRPr lang="en-US" sz="2800" dirty="0" smtClean="0"/>
          </a:p>
          <a:p>
            <a:r>
              <a:rPr lang="en-US" sz="2800" dirty="0" smtClean="0"/>
              <a:t>NSTX-U facility and diagnostic highlights – M. Ono</a:t>
            </a:r>
          </a:p>
          <a:p>
            <a:pPr lvl="1"/>
            <a:r>
              <a:rPr lang="en-US" dirty="0" smtClean="0"/>
              <a:t>45 minutes</a:t>
            </a:r>
          </a:p>
          <a:p>
            <a:endParaRPr lang="en-US" sz="2800" dirty="0" smtClean="0"/>
          </a:p>
          <a:p>
            <a:endParaRPr lang="en-US" sz="2800" dirty="0" smtClean="0"/>
          </a:p>
          <a:p>
            <a:endParaRPr lang="en-US" sz="2800" dirty="0" smtClean="0"/>
          </a:p>
          <a:p>
            <a:endParaRPr lang="en-US" sz="2800" dirty="0" smtClean="0"/>
          </a:p>
        </p:txBody>
      </p:sp>
      <p:sp>
        <p:nvSpPr>
          <p:cNvPr id="4" name="Rectangle 76"/>
          <p:cNvSpPr>
            <a:spLocks noGrp="1" noChangeArrowheads="1"/>
          </p:cNvSpPr>
          <p:nvPr>
            <p:ph type="sldNum" sz="quarter" idx="10"/>
          </p:nvPr>
        </p:nvSpPr>
        <p:spPr/>
        <p:txBody>
          <a:bodyPr/>
          <a:lstStyle/>
          <a:p>
            <a:pPr>
              <a:defRPr/>
            </a:pPr>
            <a:fld id="{8736FA9F-4A03-42A0-8783-614F46C95A9A}" type="slidenum">
              <a:rPr lang="en-US"/>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smtClean="0"/>
              <a:t>Highest priority research goals for 5 year plan:</a:t>
            </a:r>
            <a:endParaRPr lang="en-US" sz="2400" dirty="0"/>
          </a:p>
        </p:txBody>
      </p:sp>
      <p:sp>
        <p:nvSpPr>
          <p:cNvPr id="5" name="Slide Number Placeholder 4"/>
          <p:cNvSpPr>
            <a:spLocks noGrp="1"/>
          </p:cNvSpPr>
          <p:nvPr>
            <p:ph type="sldNum" sz="quarter" idx="10"/>
          </p:nvPr>
        </p:nvSpPr>
        <p:spPr/>
        <p:txBody>
          <a:bodyPr/>
          <a:lstStyle/>
          <a:p>
            <a:pPr>
              <a:defRPr/>
            </a:pPr>
            <a:fld id="{07C317B6-8226-4E36-9643-9EDAD18AE5EB}" type="slidenum">
              <a:rPr lang="en-US" smtClean="0"/>
              <a:pPr>
                <a:defRPr/>
              </a:pPr>
              <a:t>20</a:t>
            </a:fld>
            <a:endParaRPr lang="en-US"/>
          </a:p>
        </p:txBody>
      </p:sp>
      <p:sp>
        <p:nvSpPr>
          <p:cNvPr id="6" name="Title 1"/>
          <p:cNvSpPr txBox="1">
            <a:spLocks/>
          </p:cNvSpPr>
          <p:nvPr/>
        </p:nvSpPr>
        <p:spPr bwMode="auto">
          <a:xfrm>
            <a:off x="0" y="5715000"/>
            <a:ext cx="9144000" cy="838200"/>
          </a:xfrm>
          <a:prstGeom prst="rect">
            <a:avLst/>
          </a:prstGeom>
          <a:noFill/>
          <a:ln w="9525">
            <a:noFill/>
            <a:miter lim="800000"/>
            <a:headEnd/>
            <a:tailEnd/>
          </a:ln>
        </p:spPr>
        <p:txBody>
          <a:bodyPr vert="horz" wrap="square" lIns="91418" tIns="45709" rIns="91418" bIns="45709" numCol="1" anchor="ctr" anchorCtr="0" compatLnSpc="1">
            <a:prstTxWarp prst="textNoShape">
              <a:avLst/>
            </a:prstTxWarp>
          </a:bodyPr>
          <a:lstStyle/>
          <a:p>
            <a:pPr lvl="0" algn="ctr" eaLnBrk="0" hangingPunct="0"/>
            <a:r>
              <a:rPr kumimoji="0" lang="en-US" sz="2400" b="1" i="0" strike="noStrike" kern="0" cap="none" spc="0" normalizeH="0" baseline="0" noProof="0" dirty="0" smtClean="0">
                <a:ln>
                  <a:noFill/>
                </a:ln>
                <a:solidFill>
                  <a:schemeClr val="accent2"/>
                </a:solidFill>
                <a:effectLst/>
                <a:uLnTx/>
                <a:uFillTx/>
                <a:latin typeface="+mn-lt"/>
                <a:ea typeface="+mj-ea"/>
                <a:cs typeface="Calibri" pitchFamily="34" charset="0"/>
              </a:rPr>
              <a:t>Longer-term</a:t>
            </a:r>
            <a:r>
              <a:rPr kumimoji="0" lang="en-US" sz="2400" b="1" i="0" strike="noStrike" kern="0" cap="none" spc="0" normalizeH="0" noProof="0" dirty="0" smtClean="0">
                <a:ln>
                  <a:noFill/>
                </a:ln>
                <a:solidFill>
                  <a:schemeClr val="accent2"/>
                </a:solidFill>
                <a:effectLst/>
                <a:uLnTx/>
                <a:uFillTx/>
                <a:latin typeface="+mn-lt"/>
                <a:ea typeface="+mj-ea"/>
                <a:cs typeface="Calibri" pitchFamily="34" charset="0"/>
              </a:rPr>
              <a:t> (5-10 year) </a:t>
            </a:r>
            <a:r>
              <a:rPr lang="en-US" sz="2400" i="0" kern="0" dirty="0" smtClean="0">
                <a:solidFill>
                  <a:schemeClr val="accent2"/>
                </a:solidFill>
                <a:latin typeface="+mn-lt"/>
                <a:cs typeface="Calibri" pitchFamily="34" charset="0"/>
              </a:rPr>
              <a:t>goal</a:t>
            </a:r>
            <a:r>
              <a:rPr kumimoji="0" lang="en-US" sz="2400" b="1" i="0" strike="noStrike" kern="0" cap="none" spc="0" normalizeH="0" noProof="0" dirty="0" smtClean="0">
                <a:ln>
                  <a:noFill/>
                </a:ln>
                <a:solidFill>
                  <a:schemeClr val="accent2"/>
                </a:solidFill>
                <a:effectLst/>
                <a:uLnTx/>
                <a:uFillTx/>
                <a:latin typeface="+mn-lt"/>
                <a:ea typeface="+mj-ea"/>
                <a:cs typeface="Calibri" pitchFamily="34" charset="0"/>
              </a:rPr>
              <a:t>: </a:t>
            </a:r>
          </a:p>
          <a:p>
            <a:pPr lvl="0" algn="ctr" eaLnBrk="0" hangingPunct="0"/>
            <a:r>
              <a:rPr kumimoji="0" lang="en-US" sz="2200" b="1" i="0" u="none" strike="noStrike" kern="0" cap="none" spc="0" normalizeH="0" noProof="0" dirty="0" smtClean="0">
                <a:ln>
                  <a:noFill/>
                </a:ln>
                <a:solidFill>
                  <a:schemeClr val="accent2"/>
                </a:solidFill>
                <a:effectLst/>
                <a:uLnTx/>
                <a:uFillTx/>
                <a:latin typeface="Arial Narrow" pitchFamily="34" charset="0"/>
                <a:ea typeface="+mj-ea"/>
                <a:cs typeface="Calibri" pitchFamily="34" charset="0"/>
              </a:rPr>
              <a:t>Integrate 100% non-inductive + high </a:t>
            </a:r>
            <a:r>
              <a:rPr kumimoji="0" lang="en-US" sz="2200" b="1" i="0" u="none" strike="noStrike" kern="0" cap="none" spc="0" normalizeH="0" noProof="0" dirty="0" smtClean="0">
                <a:ln>
                  <a:noFill/>
                </a:ln>
                <a:solidFill>
                  <a:schemeClr val="accent2"/>
                </a:solidFill>
                <a:effectLst/>
                <a:uLnTx/>
                <a:uFillTx/>
                <a:latin typeface="Symbol" pitchFamily="18" charset="2"/>
                <a:ea typeface="+mj-ea"/>
                <a:cs typeface="Calibri" pitchFamily="34" charset="0"/>
              </a:rPr>
              <a:t>b</a:t>
            </a:r>
            <a:r>
              <a:rPr kumimoji="0" lang="en-US" sz="2200" b="1" i="0" u="none" strike="noStrike" kern="0" cap="none" spc="0" normalizeH="0" noProof="0" dirty="0" smtClean="0">
                <a:ln>
                  <a:noFill/>
                </a:ln>
                <a:solidFill>
                  <a:schemeClr val="accent2"/>
                </a:solidFill>
                <a:effectLst/>
                <a:uLnTx/>
                <a:uFillTx/>
                <a:latin typeface="Arial Narrow" pitchFamily="34" charset="0"/>
                <a:ea typeface="+mj-ea"/>
                <a:cs typeface="Calibri" pitchFamily="34" charset="0"/>
              </a:rPr>
              <a:t> and </a:t>
            </a:r>
            <a:r>
              <a:rPr kumimoji="0" lang="en-US" sz="2200" b="1" i="0" u="none" strike="noStrike" kern="0" cap="none" spc="0" normalizeH="0" noProof="0" dirty="0" err="1" smtClean="0">
                <a:ln>
                  <a:noFill/>
                </a:ln>
                <a:solidFill>
                  <a:schemeClr val="accent2"/>
                </a:solidFill>
                <a:effectLst/>
                <a:uLnTx/>
                <a:uFillTx/>
                <a:latin typeface="Symbol" pitchFamily="18" charset="2"/>
                <a:ea typeface="+mj-ea"/>
                <a:cs typeface="Calibri" pitchFamily="34" charset="0"/>
              </a:rPr>
              <a:t>t</a:t>
            </a:r>
            <a:r>
              <a:rPr kumimoji="0" lang="en-US" sz="2200" b="1" i="0" u="none" strike="noStrike" kern="0" cap="none" spc="0" normalizeH="0" baseline="-25000" noProof="0" dirty="0" err="1" smtClean="0">
                <a:ln>
                  <a:noFill/>
                </a:ln>
                <a:solidFill>
                  <a:schemeClr val="accent2"/>
                </a:solidFill>
                <a:effectLst/>
                <a:uLnTx/>
                <a:uFillTx/>
                <a:latin typeface="Arial Narrow" pitchFamily="34" charset="0"/>
                <a:ea typeface="+mj-ea"/>
                <a:cs typeface="Calibri" pitchFamily="34" charset="0"/>
              </a:rPr>
              <a:t>E</a:t>
            </a:r>
            <a:r>
              <a:rPr lang="en-US" sz="2200" i="0" kern="0" dirty="0" smtClean="0">
                <a:solidFill>
                  <a:schemeClr val="accent2"/>
                </a:solidFill>
                <a:latin typeface="Arial Narrow" pitchFamily="34" charset="0"/>
                <a:ea typeface="+mj-ea"/>
                <a:cs typeface="Calibri" pitchFamily="34" charset="0"/>
              </a:rPr>
              <a:t> +</a:t>
            </a:r>
            <a:r>
              <a:rPr kumimoji="0" lang="en-US" sz="2200" b="1" i="0" u="none" strike="noStrike" kern="0" cap="none" spc="0" normalizeH="0" noProof="0" dirty="0" smtClean="0">
                <a:ln>
                  <a:noFill/>
                </a:ln>
                <a:solidFill>
                  <a:schemeClr val="accent2"/>
                </a:solidFill>
                <a:effectLst/>
                <a:uLnTx/>
                <a:uFillTx/>
                <a:latin typeface="Arial Narrow" pitchFamily="34" charset="0"/>
                <a:ea typeface="+mj-ea"/>
                <a:cs typeface="Calibri" pitchFamily="34" charset="0"/>
              </a:rPr>
              <a:t> </a:t>
            </a:r>
            <a:r>
              <a:rPr kumimoji="0" lang="en-US" sz="2200" b="1" i="0" u="none" strike="noStrike" kern="0" cap="none" spc="0" normalizeH="0" noProof="0" dirty="0" err="1" smtClean="0">
                <a:ln>
                  <a:noFill/>
                </a:ln>
                <a:solidFill>
                  <a:schemeClr val="accent2"/>
                </a:solidFill>
                <a:effectLst/>
                <a:uLnTx/>
                <a:uFillTx/>
                <a:latin typeface="Arial Narrow" pitchFamily="34" charset="0"/>
                <a:ea typeface="+mj-ea"/>
                <a:cs typeface="Calibri" pitchFamily="34" charset="0"/>
              </a:rPr>
              <a:t>divertor</a:t>
            </a:r>
            <a:r>
              <a:rPr kumimoji="0" lang="en-US" sz="2200" b="1" i="0" u="none" strike="noStrike" kern="0" cap="none" spc="0" normalizeH="0" noProof="0" dirty="0" smtClean="0">
                <a:ln>
                  <a:noFill/>
                </a:ln>
                <a:solidFill>
                  <a:schemeClr val="accent2"/>
                </a:solidFill>
                <a:effectLst/>
                <a:uLnTx/>
                <a:uFillTx/>
                <a:latin typeface="Arial Narrow" pitchFamily="34" charset="0"/>
                <a:ea typeface="+mj-ea"/>
                <a:cs typeface="Calibri" pitchFamily="34" charset="0"/>
              </a:rPr>
              <a:t> solution + metal walls</a:t>
            </a:r>
            <a:endParaRPr kumimoji="0" lang="en-US" sz="2200" b="1" i="0" u="none" strike="noStrike" kern="0" cap="none" spc="0" normalizeH="0" baseline="0" noProof="0" dirty="0">
              <a:ln>
                <a:noFill/>
              </a:ln>
              <a:solidFill>
                <a:schemeClr val="accent2"/>
              </a:solidFill>
              <a:effectLst/>
              <a:uLnTx/>
              <a:uFillTx/>
              <a:latin typeface="Arial Narrow" pitchFamily="34" charset="0"/>
              <a:ea typeface="+mj-ea"/>
              <a:cs typeface="Calibri" pitchFamily="34" charset="0"/>
            </a:endParaRPr>
          </a:p>
        </p:txBody>
      </p:sp>
      <p:sp>
        <p:nvSpPr>
          <p:cNvPr id="7" name="Rectangle 6"/>
          <p:cNvSpPr/>
          <p:nvPr/>
        </p:nvSpPr>
        <p:spPr bwMode="auto">
          <a:xfrm>
            <a:off x="152400" y="1143000"/>
            <a:ext cx="8839200" cy="4572000"/>
          </a:xfrm>
          <a:prstGeom prst="rect">
            <a:avLst/>
          </a:prstGeom>
          <a:solidFill>
            <a:schemeClr val="bg1">
              <a:lumMod val="95000"/>
            </a:schemeClr>
          </a:solid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9" name="Content Placeholder 2"/>
          <p:cNvSpPr txBox="1">
            <a:spLocks/>
          </p:cNvSpPr>
          <p:nvPr/>
        </p:nvSpPr>
        <p:spPr bwMode="auto">
          <a:xfrm>
            <a:off x="152400" y="1143000"/>
            <a:ext cx="8839200" cy="45720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339725" marR="0" lvl="0" indent="-339725"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Demonstrate 100% non-inductive sustainment at performance that extrapolates to ≥ 1MW/m</a:t>
            </a:r>
            <a:r>
              <a:rPr kumimoji="0" lang="en-US" sz="2300" b="0" i="0" u="none" strike="noStrike" kern="0" cap="none" spc="0" normalizeH="0" baseline="30000" noProof="0" dirty="0" smtClean="0">
                <a:ln>
                  <a:noFill/>
                </a:ln>
                <a:solidFill>
                  <a:schemeClr val="tx1"/>
                </a:solidFill>
                <a:effectLst/>
                <a:uLnTx/>
                <a:uFillTx/>
                <a:latin typeface="+mn-lt"/>
                <a:cs typeface="Calibri" pitchFamily="34" charset="0"/>
              </a:rPr>
              <a:t>2</a:t>
            </a: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 neutron wall loading in FNSF</a:t>
            </a:r>
          </a:p>
          <a:p>
            <a:pPr marL="339725" marR="0" lvl="0" indent="-339725" algn="l" defTabSz="914400" rtl="0" eaLnBrk="0" fontAlgn="base" latinLnBrk="0" hangingPunct="0">
              <a:lnSpc>
                <a:spcPct val="100000"/>
              </a:lnSpc>
              <a:spcBef>
                <a:spcPct val="20000"/>
              </a:spcBef>
              <a:spcAft>
                <a:spcPct val="0"/>
              </a:spcAft>
              <a:buClrTx/>
              <a:buSzTx/>
              <a:buFontTx/>
              <a:buChar char="•"/>
              <a:tabLst/>
              <a:defRPr/>
            </a:pPr>
            <a:endParaRPr kumimoji="0" lang="en-US" sz="900" b="0" i="0" u="none" strike="noStrike" kern="0" cap="none" spc="0" normalizeH="0" baseline="0" noProof="0" dirty="0" smtClean="0">
              <a:ln>
                <a:noFill/>
              </a:ln>
              <a:solidFill>
                <a:schemeClr val="tx1"/>
              </a:solidFill>
              <a:effectLst/>
              <a:uLnTx/>
              <a:uFillTx/>
              <a:latin typeface="+mn-lt"/>
              <a:cs typeface="Calibri" pitchFamily="34" charset="0"/>
            </a:endParaRPr>
          </a:p>
          <a:p>
            <a:pPr marL="339725" marR="0" lvl="0" indent="-339725" algn="l" defTabSz="914400" rtl="0" eaLnBrk="0" fontAlgn="base" latinLnBrk="0" hangingPunct="0">
              <a:lnSpc>
                <a:spcPct val="100000"/>
              </a:lnSpc>
              <a:spcBef>
                <a:spcPct val="20000"/>
              </a:spcBef>
              <a:spcAft>
                <a:spcPct val="0"/>
              </a:spcAft>
              <a:buClrTx/>
              <a:buSzTx/>
              <a:buFont typeface="+mj-lt"/>
              <a:buAutoNum type="arabicPeriod" startAt="2"/>
              <a:tabLst/>
              <a:defRPr/>
            </a:pP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Access reduced </a:t>
            </a:r>
            <a:r>
              <a:rPr kumimoji="0" lang="en-US" sz="2300" b="0" i="0" u="none" strike="noStrike" kern="0" cap="none" spc="0" normalizeH="0" baseline="0" noProof="0" dirty="0" smtClean="0">
                <a:ln>
                  <a:noFill/>
                </a:ln>
                <a:solidFill>
                  <a:schemeClr val="tx1"/>
                </a:solidFill>
                <a:effectLst/>
                <a:uLnTx/>
                <a:uFillTx/>
                <a:latin typeface="Symbol" pitchFamily="18" charset="2"/>
                <a:cs typeface="Calibri" pitchFamily="34" charset="0"/>
              </a:rPr>
              <a:t>n</a:t>
            </a: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 and high-</a:t>
            </a:r>
            <a:r>
              <a:rPr kumimoji="0" lang="en-US" sz="2300" b="0" i="0" u="none" strike="noStrike" kern="0" cap="none" spc="0" normalizeH="0" baseline="0" noProof="0" dirty="0" smtClean="0">
                <a:ln>
                  <a:noFill/>
                </a:ln>
                <a:solidFill>
                  <a:schemeClr val="tx1"/>
                </a:solidFill>
                <a:effectLst/>
                <a:uLnTx/>
                <a:uFillTx/>
                <a:latin typeface="Symbol" pitchFamily="18" charset="2"/>
                <a:cs typeface="Calibri" pitchFamily="34" charset="0"/>
              </a:rPr>
              <a:t>b</a:t>
            </a: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 combined with ability to vary q and rotation to dramatically extend ST physics understanding</a:t>
            </a:r>
          </a:p>
          <a:p>
            <a:pPr marL="339725" marR="0" lvl="0" indent="-339725" algn="l" defTabSz="914400" rtl="0" eaLnBrk="0" fontAlgn="base" latinLnBrk="0" hangingPunct="0">
              <a:lnSpc>
                <a:spcPct val="100000"/>
              </a:lnSpc>
              <a:spcBef>
                <a:spcPct val="20000"/>
              </a:spcBef>
              <a:spcAft>
                <a:spcPct val="0"/>
              </a:spcAft>
              <a:buClrTx/>
              <a:buSzTx/>
              <a:buFontTx/>
              <a:buNone/>
              <a:tabLst/>
              <a:defRPr/>
            </a:pPr>
            <a:endParaRPr kumimoji="0" lang="en-US" sz="900" b="0" i="0" u="none" strike="noStrike" kern="0" cap="none" spc="0" normalizeH="0" baseline="0" noProof="0" dirty="0" smtClean="0">
              <a:ln>
                <a:noFill/>
              </a:ln>
              <a:solidFill>
                <a:schemeClr val="tx1"/>
              </a:solidFill>
              <a:effectLst/>
              <a:uLnTx/>
              <a:uFillTx/>
              <a:latin typeface="+mn-lt"/>
              <a:cs typeface="Calibri" pitchFamily="34" charset="0"/>
            </a:endParaRPr>
          </a:p>
          <a:p>
            <a:pPr marL="339725" marR="0" lvl="0" indent="-339725" algn="l" defTabSz="914400" rtl="0" eaLnBrk="0" fontAlgn="base" latinLnBrk="0" hangingPunct="0">
              <a:lnSpc>
                <a:spcPct val="100000"/>
              </a:lnSpc>
              <a:spcBef>
                <a:spcPct val="20000"/>
              </a:spcBef>
              <a:spcAft>
                <a:spcPct val="0"/>
              </a:spcAft>
              <a:buClrTx/>
              <a:buSzTx/>
              <a:buFontTx/>
              <a:buAutoNum type="arabicPeriod" startAt="3"/>
              <a:tabLst/>
              <a:defRPr/>
            </a:pP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Develop and understand non-inductive start-up and ramp-up </a:t>
            </a:r>
            <a:br>
              <a:rPr kumimoji="0" lang="en-US" sz="2300" b="0" i="0" u="none" strike="noStrike" kern="0" cap="none" spc="0" normalizeH="0" baseline="0" noProof="0" dirty="0" smtClean="0">
                <a:ln>
                  <a:noFill/>
                </a:ln>
                <a:solidFill>
                  <a:schemeClr val="tx1"/>
                </a:solidFill>
                <a:effectLst/>
                <a:uLnTx/>
                <a:uFillTx/>
                <a:latin typeface="+mn-lt"/>
                <a:cs typeface="Calibri" pitchFamily="34" charset="0"/>
              </a:rPr>
            </a:b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(overdrive) to project to ST-FNSF with small/no solenoid</a:t>
            </a:r>
          </a:p>
          <a:p>
            <a:pPr marL="339725" marR="0" lvl="0" indent="-339725" algn="l" defTabSz="914400" rtl="0" eaLnBrk="0" fontAlgn="base" latinLnBrk="0" hangingPunct="0">
              <a:lnSpc>
                <a:spcPct val="100000"/>
              </a:lnSpc>
              <a:spcBef>
                <a:spcPct val="20000"/>
              </a:spcBef>
              <a:spcAft>
                <a:spcPct val="0"/>
              </a:spcAft>
              <a:buClrTx/>
              <a:buSzTx/>
              <a:buFontTx/>
              <a:buAutoNum type="arabicPeriod" startAt="3"/>
              <a:tabLst/>
              <a:defRPr/>
            </a:pPr>
            <a:endParaRPr kumimoji="0" lang="en-US" sz="900" b="0" i="0" u="none" strike="noStrike" kern="0" cap="none" spc="0" normalizeH="0" baseline="0" noProof="0" dirty="0" smtClean="0">
              <a:ln>
                <a:noFill/>
              </a:ln>
              <a:solidFill>
                <a:schemeClr val="tx1"/>
              </a:solidFill>
              <a:effectLst/>
              <a:uLnTx/>
              <a:uFillTx/>
              <a:latin typeface="+mn-lt"/>
              <a:cs typeface="Calibri" pitchFamily="34" charset="0"/>
            </a:endParaRPr>
          </a:p>
          <a:p>
            <a:pPr marL="339725" marR="0" lvl="0" indent="-339725" algn="l" defTabSz="914400" rtl="0" eaLnBrk="0" fontAlgn="base" latinLnBrk="0" hangingPunct="0">
              <a:lnSpc>
                <a:spcPct val="100000"/>
              </a:lnSpc>
              <a:spcBef>
                <a:spcPct val="20000"/>
              </a:spcBef>
              <a:spcAft>
                <a:spcPct val="0"/>
              </a:spcAft>
              <a:buClrTx/>
              <a:buSzTx/>
              <a:buFontTx/>
              <a:buNone/>
              <a:tabLst/>
              <a:defRPr/>
            </a:pP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4.	Develop and utilize high-flux-expansion “snowflake” </a:t>
            </a:r>
            <a:r>
              <a:rPr kumimoji="0" lang="en-US" sz="2300" b="0" i="0" u="none" strike="noStrike" kern="0" cap="none" spc="0" normalizeH="0" baseline="0" noProof="0" dirty="0" err="1" smtClean="0">
                <a:ln>
                  <a:noFill/>
                </a:ln>
                <a:solidFill>
                  <a:schemeClr val="tx1"/>
                </a:solidFill>
                <a:effectLst/>
                <a:uLnTx/>
                <a:uFillTx/>
                <a:latin typeface="+mn-lt"/>
                <a:cs typeface="Calibri" pitchFamily="34" charset="0"/>
              </a:rPr>
              <a:t>divertor</a:t>
            </a: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 </a:t>
            </a:r>
            <a:br>
              <a:rPr kumimoji="0" lang="en-US" sz="2300" b="0" i="0" u="none" strike="noStrike" kern="0" cap="none" spc="0" normalizeH="0" baseline="0" noProof="0" dirty="0" smtClean="0">
                <a:ln>
                  <a:noFill/>
                </a:ln>
                <a:solidFill>
                  <a:schemeClr val="tx1"/>
                </a:solidFill>
                <a:effectLst/>
                <a:uLnTx/>
                <a:uFillTx/>
                <a:latin typeface="+mn-lt"/>
                <a:cs typeface="Calibri" pitchFamily="34" charset="0"/>
              </a:rPr>
            </a:b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and </a:t>
            </a:r>
            <a:r>
              <a:rPr kumimoji="0" lang="en-US" sz="2300" b="0" i="0" u="none" strike="noStrike" kern="0" cap="none" spc="0" normalizeH="0" baseline="0" noProof="0" dirty="0" err="1" smtClean="0">
                <a:ln>
                  <a:noFill/>
                </a:ln>
                <a:solidFill>
                  <a:schemeClr val="tx1"/>
                </a:solidFill>
                <a:effectLst/>
                <a:uLnTx/>
                <a:uFillTx/>
                <a:latin typeface="+mn-lt"/>
                <a:cs typeface="Calibri" pitchFamily="34" charset="0"/>
              </a:rPr>
              <a:t>radiative</a:t>
            </a: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 detachment for mitigating very high heat fluxes</a:t>
            </a:r>
          </a:p>
          <a:p>
            <a:pPr marL="339725" marR="0" lvl="0" indent="-339725" algn="l" defTabSz="914400" rtl="0" eaLnBrk="0" fontAlgn="base" latinLnBrk="0" hangingPunct="0">
              <a:lnSpc>
                <a:spcPct val="100000"/>
              </a:lnSpc>
              <a:spcBef>
                <a:spcPct val="20000"/>
              </a:spcBef>
              <a:spcAft>
                <a:spcPct val="0"/>
              </a:spcAft>
              <a:buClrTx/>
              <a:buSzTx/>
              <a:buFontTx/>
              <a:buChar char="•"/>
              <a:tabLst/>
              <a:defRPr/>
            </a:pPr>
            <a:endParaRPr kumimoji="0" lang="en-US" sz="900" b="0" i="0" u="none" strike="noStrike" kern="0" cap="none" spc="0" normalizeH="0" baseline="0" noProof="0" dirty="0" smtClean="0">
              <a:ln>
                <a:noFill/>
              </a:ln>
              <a:solidFill>
                <a:schemeClr val="tx1"/>
              </a:solidFill>
              <a:effectLst/>
              <a:uLnTx/>
              <a:uFillTx/>
              <a:latin typeface="+mn-lt"/>
              <a:cs typeface="Calibri" pitchFamily="34" charset="0"/>
            </a:endParaRPr>
          </a:p>
          <a:p>
            <a:pPr marL="339725" marR="0" lvl="0" indent="-339725" algn="l" defTabSz="914400" rtl="0" eaLnBrk="0" fontAlgn="base" latinLnBrk="0" hangingPunct="0">
              <a:lnSpc>
                <a:spcPct val="100000"/>
              </a:lnSpc>
              <a:spcBef>
                <a:spcPct val="20000"/>
              </a:spcBef>
              <a:spcAft>
                <a:spcPct val="0"/>
              </a:spcAft>
              <a:buClrTx/>
              <a:buSzTx/>
              <a:buFontTx/>
              <a:buNone/>
              <a:tabLst/>
              <a:defRPr/>
            </a:pPr>
            <a:r>
              <a:rPr kumimoji="0" lang="en-US" sz="2300" b="0" i="0" u="none" strike="noStrike" kern="0" cap="none" spc="0" normalizeH="0" baseline="0" noProof="0" dirty="0" smtClean="0">
                <a:ln>
                  <a:noFill/>
                </a:ln>
                <a:solidFill>
                  <a:schemeClr val="tx1"/>
                </a:solidFill>
                <a:effectLst/>
                <a:uLnTx/>
                <a:uFillTx/>
                <a:latin typeface="+mn-lt"/>
                <a:cs typeface="Calibri" pitchFamily="34" charset="0"/>
              </a:rPr>
              <a:t>5.	Begin to assess high-Z PFCs + liquid lithium to develop high-duty-factor integrated PMI solutions for next-steps</a:t>
            </a:r>
            <a:endParaRPr kumimoji="0" lang="en-US" sz="2300" b="0" i="0" u="none" strike="noStrike" kern="0" cap="none" spc="0" normalizeH="0" baseline="0" noProof="0" dirty="0">
              <a:ln>
                <a:noFill/>
              </a:ln>
              <a:solidFill>
                <a:schemeClr val="tx1"/>
              </a:solidFill>
              <a:effectLst/>
              <a:uLnTx/>
              <a:uFillTx/>
              <a:latin typeface="+mn-lt"/>
              <a:cs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pPr>
              <a:defRPr/>
            </a:pPr>
            <a:fld id="{A0303E72-236E-4343-8ADE-EC89DE244755}" type="slidenum">
              <a:rPr lang="en-US"/>
              <a:pPr>
                <a:defRPr/>
              </a:pPr>
              <a:t>21</a:t>
            </a:fld>
            <a:endParaRPr lang="en-US"/>
          </a:p>
        </p:txBody>
      </p:sp>
      <p:sp>
        <p:nvSpPr>
          <p:cNvPr id="14339" name="Rectangle 2"/>
          <p:cNvSpPr>
            <a:spLocks noGrp="1" noChangeArrowheads="1"/>
          </p:cNvSpPr>
          <p:nvPr>
            <p:ph type="title"/>
          </p:nvPr>
        </p:nvSpPr>
        <p:spPr/>
        <p:txBody>
          <a:bodyPr/>
          <a:lstStyle/>
          <a:p>
            <a:r>
              <a:rPr lang="en-US" sz="2800" dirty="0" smtClean="0">
                <a:solidFill>
                  <a:srgbClr val="3333CC"/>
                </a:solidFill>
              </a:rPr>
              <a:t>NSTX Upgrade incorporates </a:t>
            </a:r>
            <a:r>
              <a:rPr lang="en-US" sz="2800" dirty="0" smtClean="0">
                <a:solidFill>
                  <a:srgbClr val="FF0000"/>
                </a:solidFill>
              </a:rPr>
              <a:t>2 new capabilities:</a:t>
            </a:r>
            <a:endParaRPr lang="en-US" sz="2800" dirty="0" smtClean="0">
              <a:solidFill>
                <a:srgbClr val="3333CC"/>
              </a:solidFill>
            </a:endParaRPr>
          </a:p>
        </p:txBody>
      </p:sp>
      <p:grpSp>
        <p:nvGrpSpPr>
          <p:cNvPr id="2" name="Group 63"/>
          <p:cNvGrpSpPr>
            <a:grpSpLocks noChangeAspect="1"/>
          </p:cNvGrpSpPr>
          <p:nvPr/>
        </p:nvGrpSpPr>
        <p:grpSpPr bwMode="auto">
          <a:xfrm>
            <a:off x="76200" y="990600"/>
            <a:ext cx="2438400" cy="3200400"/>
            <a:chOff x="0" y="990600"/>
            <a:chExt cx="2566736" cy="3368387"/>
          </a:xfrm>
        </p:grpSpPr>
        <p:pic>
          <p:nvPicPr>
            <p:cNvPr id="14371" name="Picture 42" descr="CS_comparison"/>
            <p:cNvPicPr>
              <a:picLocks noChangeAspect="1" noChangeArrowheads="1"/>
            </p:cNvPicPr>
            <p:nvPr/>
          </p:nvPicPr>
          <p:blipFill>
            <a:blip r:embed="rId3" cstate="print"/>
            <a:srcRect/>
            <a:stretch>
              <a:fillRect/>
            </a:stretch>
          </p:blipFill>
          <p:spPr bwMode="auto">
            <a:xfrm>
              <a:off x="76200" y="990600"/>
              <a:ext cx="2430463" cy="3276600"/>
            </a:xfrm>
            <a:prstGeom prst="rect">
              <a:avLst/>
            </a:prstGeom>
            <a:noFill/>
            <a:ln w="9525">
              <a:noFill/>
              <a:miter lim="800000"/>
              <a:headEnd/>
              <a:tailEnd/>
            </a:ln>
          </p:spPr>
        </p:pic>
        <p:sp>
          <p:nvSpPr>
            <p:cNvPr id="14372" name="Text Box 44"/>
            <p:cNvSpPr txBox="1">
              <a:spLocks noChangeArrowheads="1"/>
            </p:cNvSpPr>
            <p:nvPr/>
          </p:nvSpPr>
          <p:spPr bwMode="auto">
            <a:xfrm>
              <a:off x="1283368" y="3694838"/>
              <a:ext cx="1283368" cy="664149"/>
            </a:xfrm>
            <a:prstGeom prst="rect">
              <a:avLst/>
            </a:prstGeom>
            <a:solidFill>
              <a:schemeClr val="bg1"/>
            </a:solidFill>
            <a:ln w="9525">
              <a:noFill/>
              <a:miter lim="800000"/>
              <a:headEnd/>
              <a:tailEnd/>
            </a:ln>
          </p:spPr>
          <p:txBody>
            <a:bodyPr lIns="0" rIns="0" bIns="182880">
              <a:spAutoFit/>
            </a:bodyPr>
            <a:lstStyle/>
            <a:p>
              <a:pPr algn="ctr" eaLnBrk="0" hangingPunct="0">
                <a:spcBef>
                  <a:spcPct val="50000"/>
                </a:spcBef>
              </a:pPr>
              <a:r>
                <a:rPr lang="en-US" sz="1400" i="0" dirty="0">
                  <a:solidFill>
                    <a:srgbClr val="FF0000"/>
                  </a:solidFill>
                  <a:ea typeface="ＭＳ Ｐゴシック" pitchFamily="34" charset="-128"/>
                </a:rPr>
                <a:t>TF OD = 40cm</a:t>
              </a:r>
            </a:p>
            <a:p>
              <a:pPr algn="ctr" eaLnBrk="0" hangingPunct="0">
                <a:spcBef>
                  <a:spcPct val="50000"/>
                </a:spcBef>
              </a:pPr>
              <a:endParaRPr lang="en-US" sz="800" dirty="0">
                <a:solidFill>
                  <a:schemeClr val="accent2"/>
                </a:solidFill>
                <a:ea typeface="ＭＳ Ｐゴシック" pitchFamily="34" charset="-128"/>
              </a:endParaRPr>
            </a:p>
          </p:txBody>
        </p:sp>
        <p:sp>
          <p:nvSpPr>
            <p:cNvPr id="14373" name="Text Box 45"/>
            <p:cNvSpPr txBox="1">
              <a:spLocks noChangeArrowheads="1"/>
            </p:cNvSpPr>
            <p:nvPr/>
          </p:nvSpPr>
          <p:spPr bwMode="auto">
            <a:xfrm>
              <a:off x="68399" y="1027389"/>
              <a:ext cx="1110290" cy="524840"/>
            </a:xfrm>
            <a:prstGeom prst="rect">
              <a:avLst/>
            </a:prstGeom>
            <a:solidFill>
              <a:schemeClr val="bg1"/>
            </a:solidFill>
            <a:ln w="15875" algn="ctr">
              <a:noFill/>
              <a:miter lim="800000"/>
              <a:headEnd/>
              <a:tailEnd/>
            </a:ln>
          </p:spPr>
          <p:txBody>
            <a:bodyPr wrap="none" lIns="0" tIns="0" rIns="0" bIns="0">
              <a:spAutoFit/>
            </a:bodyPr>
            <a:lstStyle/>
            <a:p>
              <a:pPr algn="ctr">
                <a:lnSpc>
                  <a:spcPct val="80000"/>
                </a:lnSpc>
                <a:spcBef>
                  <a:spcPct val="20000"/>
                </a:spcBef>
              </a:pPr>
              <a:r>
                <a:rPr lang="en-US" sz="1800" b="0" i="0">
                  <a:latin typeface="Arial Narrow" pitchFamily="34" charset="0"/>
                  <a:ea typeface="ＭＳ Ｐゴシック" pitchFamily="34" charset="-128"/>
                </a:rPr>
                <a:t>Previous </a:t>
              </a:r>
            </a:p>
            <a:p>
              <a:pPr algn="ctr">
                <a:lnSpc>
                  <a:spcPct val="80000"/>
                </a:lnSpc>
                <a:spcBef>
                  <a:spcPct val="20000"/>
                </a:spcBef>
              </a:pPr>
              <a:r>
                <a:rPr lang="en-US" sz="1800" b="0" i="0">
                  <a:latin typeface="Arial Narrow" pitchFamily="34" charset="0"/>
                  <a:ea typeface="ＭＳ Ｐゴシック" pitchFamily="34" charset="-128"/>
                </a:rPr>
                <a:t>center-stack</a:t>
              </a:r>
            </a:p>
          </p:txBody>
        </p:sp>
        <p:sp>
          <p:nvSpPr>
            <p:cNvPr id="14374" name="Text Box 43"/>
            <p:cNvSpPr txBox="1">
              <a:spLocks noChangeArrowheads="1"/>
            </p:cNvSpPr>
            <p:nvPr/>
          </p:nvSpPr>
          <p:spPr bwMode="auto">
            <a:xfrm>
              <a:off x="0" y="3696231"/>
              <a:ext cx="1219200" cy="583156"/>
            </a:xfrm>
            <a:prstGeom prst="rect">
              <a:avLst/>
            </a:prstGeom>
            <a:solidFill>
              <a:schemeClr val="bg1"/>
            </a:solidFill>
            <a:ln w="9525">
              <a:solidFill>
                <a:schemeClr val="bg1"/>
              </a:solidFill>
              <a:miter lim="800000"/>
              <a:headEnd/>
              <a:tailEnd/>
            </a:ln>
          </p:spPr>
          <p:txBody>
            <a:bodyPr lIns="0" rIns="0">
              <a:spAutoFit/>
            </a:bodyPr>
            <a:lstStyle/>
            <a:p>
              <a:pPr algn="ctr" eaLnBrk="0" hangingPunct="0">
                <a:spcBef>
                  <a:spcPct val="50000"/>
                </a:spcBef>
              </a:pPr>
              <a:r>
                <a:rPr lang="en-US" b="0" i="0">
                  <a:solidFill>
                    <a:schemeClr val="accent2"/>
                  </a:solidFill>
                  <a:latin typeface="Arial" pitchFamily="34" charset="0"/>
                  <a:ea typeface="ＭＳ Ｐゴシック" pitchFamily="34" charset="-128"/>
                </a:rPr>
                <a:t>TF OD = 20cm </a:t>
              </a:r>
            </a:p>
            <a:p>
              <a:pPr algn="ctr" eaLnBrk="0" hangingPunct="0">
                <a:spcBef>
                  <a:spcPct val="50000"/>
                </a:spcBef>
              </a:pPr>
              <a:endParaRPr lang="en-US">
                <a:solidFill>
                  <a:schemeClr val="accent2"/>
                </a:solidFill>
                <a:latin typeface="Arial" pitchFamily="34" charset="0"/>
                <a:ea typeface="ＭＳ Ｐゴシック" pitchFamily="34" charset="-128"/>
              </a:endParaRPr>
            </a:p>
          </p:txBody>
        </p:sp>
      </p:grpSp>
      <p:pic>
        <p:nvPicPr>
          <p:cNvPr id="14351" name="Picture 4" descr="untitled"/>
          <p:cNvPicPr>
            <a:picLocks noChangeAspect="1" noChangeArrowheads="1"/>
          </p:cNvPicPr>
          <p:nvPr/>
        </p:nvPicPr>
        <p:blipFill>
          <a:blip r:embed="rId4" cstate="print"/>
          <a:srcRect/>
          <a:stretch>
            <a:fillRect/>
          </a:stretch>
        </p:blipFill>
        <p:spPr bwMode="auto">
          <a:xfrm>
            <a:off x="6324600" y="1201039"/>
            <a:ext cx="2649538" cy="2378302"/>
          </a:xfrm>
          <a:prstGeom prst="rect">
            <a:avLst/>
          </a:prstGeom>
          <a:noFill/>
          <a:ln w="9525">
            <a:noFill/>
            <a:miter lim="800000"/>
            <a:headEnd/>
            <a:tailEnd/>
          </a:ln>
        </p:spPr>
      </p:pic>
      <p:sp>
        <p:nvSpPr>
          <p:cNvPr id="46" name="Text Box 6"/>
          <p:cNvSpPr txBox="1">
            <a:spLocks noChangeArrowheads="1"/>
          </p:cNvSpPr>
          <p:nvPr/>
        </p:nvSpPr>
        <p:spPr bwMode="auto">
          <a:xfrm>
            <a:off x="6248400" y="3595687"/>
            <a:ext cx="2819400" cy="215444"/>
          </a:xfrm>
          <a:prstGeom prst="rect">
            <a:avLst/>
          </a:prstGeom>
          <a:noFill/>
          <a:ln w="15875" algn="ctr">
            <a:noFill/>
            <a:miter lim="800000"/>
            <a:headEnd/>
            <a:tailEnd/>
          </a:ln>
        </p:spPr>
        <p:txBody>
          <a:bodyPr wrap="square" lIns="0" tIns="0" rIns="0" bIns="0">
            <a:spAutoFit/>
          </a:bodyPr>
          <a:lstStyle/>
          <a:p>
            <a:pPr algn="ctr">
              <a:spcBef>
                <a:spcPct val="20000"/>
              </a:spcBef>
              <a:defRPr/>
            </a:pPr>
            <a:r>
              <a:rPr lang="en-US" sz="1400" i="0" dirty="0">
                <a:solidFill>
                  <a:schemeClr val="tx1"/>
                </a:solidFill>
                <a:latin typeface="Arial Narrow" pitchFamily="34" charset="0"/>
                <a:cs typeface="Arial" charset="0"/>
              </a:rPr>
              <a:t>Normalized e-</a:t>
            </a:r>
            <a:r>
              <a:rPr lang="en-US" sz="1400" i="0" dirty="0" err="1">
                <a:solidFill>
                  <a:schemeClr val="tx1"/>
                </a:solidFill>
                <a:latin typeface="Arial Narrow" pitchFamily="34" charset="0"/>
                <a:cs typeface="Arial" charset="0"/>
              </a:rPr>
              <a:t>collisionality</a:t>
            </a:r>
            <a:r>
              <a:rPr lang="en-US" sz="1400" i="0" dirty="0">
                <a:solidFill>
                  <a:schemeClr val="tx1"/>
                </a:solidFill>
                <a:latin typeface="Arial Narrow" pitchFamily="34" charset="0"/>
                <a:cs typeface="Arial" charset="0"/>
              </a:rPr>
              <a:t> </a:t>
            </a:r>
            <a:r>
              <a:rPr lang="en-US" i="0" dirty="0">
                <a:solidFill>
                  <a:schemeClr val="tx1"/>
                </a:solidFill>
                <a:latin typeface="Symbol" pitchFamily="18" charset="2"/>
                <a:cs typeface="Arial" charset="0"/>
              </a:rPr>
              <a:t>n</a:t>
            </a:r>
            <a:r>
              <a:rPr lang="en-US" i="0" baseline="-25000" dirty="0">
                <a:solidFill>
                  <a:schemeClr val="tx1"/>
                </a:solidFill>
                <a:latin typeface="Helvetica" charset="0"/>
                <a:cs typeface="Arial" charset="0"/>
              </a:rPr>
              <a:t>e</a:t>
            </a:r>
            <a:r>
              <a:rPr lang="en-US" i="0" dirty="0">
                <a:solidFill>
                  <a:schemeClr val="tx1"/>
                </a:solidFill>
                <a:latin typeface="Helvetica" charset="0"/>
                <a:cs typeface="Arial" charset="0"/>
              </a:rPr>
              <a:t>* </a:t>
            </a:r>
            <a:r>
              <a:rPr lang="en-US" i="0" dirty="0">
                <a:solidFill>
                  <a:schemeClr val="tx1"/>
                </a:solidFill>
                <a:latin typeface="Helvetica" charset="0"/>
                <a:cs typeface="Arial" charset="0"/>
                <a:sym typeface="Symbol" pitchFamily="18" charset="2"/>
              </a:rPr>
              <a:t> </a:t>
            </a:r>
            <a:r>
              <a:rPr lang="en-US" sz="1400" i="0" dirty="0">
                <a:solidFill>
                  <a:schemeClr val="tx1"/>
                </a:solidFill>
                <a:latin typeface="Arial Narrow" pitchFamily="34" charset="0"/>
                <a:cs typeface="Arial" charset="0"/>
                <a:sym typeface="Symbol" pitchFamily="18" charset="2"/>
              </a:rPr>
              <a:t>n</a:t>
            </a:r>
            <a:r>
              <a:rPr lang="en-US" sz="1400" i="0" baseline="-25000" dirty="0">
                <a:solidFill>
                  <a:schemeClr val="tx1"/>
                </a:solidFill>
                <a:latin typeface="Arial Narrow" pitchFamily="34" charset="0"/>
                <a:cs typeface="Arial" charset="0"/>
                <a:sym typeface="Symbol" pitchFamily="18" charset="2"/>
              </a:rPr>
              <a:t>e </a:t>
            </a:r>
            <a:r>
              <a:rPr lang="en-US" sz="1400" i="0" dirty="0">
                <a:solidFill>
                  <a:schemeClr val="tx1"/>
                </a:solidFill>
                <a:latin typeface="Arial Narrow" pitchFamily="34" charset="0"/>
                <a:cs typeface="Arial" charset="0"/>
                <a:sym typeface="Symbol" pitchFamily="18" charset="2"/>
              </a:rPr>
              <a:t>/</a:t>
            </a:r>
            <a:r>
              <a:rPr lang="en-US" sz="900" i="0" dirty="0">
                <a:solidFill>
                  <a:schemeClr val="tx1"/>
                </a:solidFill>
                <a:latin typeface="Arial Narrow" pitchFamily="34" charset="0"/>
                <a:cs typeface="Arial" charset="0"/>
                <a:sym typeface="Symbol" pitchFamily="18" charset="2"/>
              </a:rPr>
              <a:t> </a:t>
            </a:r>
            <a:r>
              <a:rPr lang="en-US" sz="1400" i="0" dirty="0">
                <a:solidFill>
                  <a:schemeClr val="tx1"/>
                </a:solidFill>
                <a:latin typeface="Arial Narrow" pitchFamily="34" charset="0"/>
                <a:cs typeface="Arial" charset="0"/>
                <a:sym typeface="Symbol" pitchFamily="18" charset="2"/>
              </a:rPr>
              <a:t>T</a:t>
            </a:r>
            <a:r>
              <a:rPr lang="en-US" sz="1400" i="0" baseline="-25000" dirty="0">
                <a:solidFill>
                  <a:schemeClr val="tx1"/>
                </a:solidFill>
                <a:latin typeface="Arial Narrow" pitchFamily="34" charset="0"/>
                <a:cs typeface="Arial" charset="0"/>
                <a:sym typeface="Symbol" pitchFamily="18" charset="2"/>
              </a:rPr>
              <a:t>e</a:t>
            </a:r>
            <a:r>
              <a:rPr lang="en-US" sz="1400" i="0" baseline="30000" dirty="0">
                <a:solidFill>
                  <a:schemeClr val="tx1"/>
                </a:solidFill>
                <a:latin typeface="Arial Narrow" pitchFamily="34" charset="0"/>
                <a:cs typeface="Arial" charset="0"/>
                <a:sym typeface="Symbol" pitchFamily="18" charset="2"/>
              </a:rPr>
              <a:t>2</a:t>
            </a:r>
            <a:endParaRPr lang="en-US" i="0" baseline="30000" dirty="0">
              <a:solidFill>
                <a:schemeClr val="tx1"/>
              </a:solidFill>
              <a:latin typeface="Arial Narrow" pitchFamily="34" charset="0"/>
              <a:cs typeface="Arial" charset="0"/>
              <a:sym typeface="Symbol" pitchFamily="18" charset="2"/>
            </a:endParaRPr>
          </a:p>
        </p:txBody>
      </p:sp>
      <p:sp>
        <p:nvSpPr>
          <p:cNvPr id="14353" name="Text Box 11"/>
          <p:cNvSpPr txBox="1">
            <a:spLocks noChangeArrowheads="1"/>
          </p:cNvSpPr>
          <p:nvPr/>
        </p:nvSpPr>
        <p:spPr bwMode="auto">
          <a:xfrm>
            <a:off x="6772486" y="2283558"/>
            <a:ext cx="647545" cy="431014"/>
          </a:xfrm>
          <a:prstGeom prst="rect">
            <a:avLst/>
          </a:prstGeom>
          <a:noFill/>
          <a:ln w="3175" algn="ctr">
            <a:noFill/>
            <a:miter lim="800000"/>
            <a:headEnd/>
            <a:tailEnd/>
          </a:ln>
        </p:spPr>
        <p:txBody>
          <a:bodyPr lIns="0" rIns="0">
            <a:spAutoFit/>
          </a:bodyPr>
          <a:lstStyle/>
          <a:p>
            <a:pPr algn="ctr">
              <a:spcBef>
                <a:spcPct val="20000"/>
              </a:spcBef>
            </a:pPr>
            <a:r>
              <a:rPr lang="en-US" sz="1100">
                <a:solidFill>
                  <a:schemeClr val="tx1"/>
                </a:solidFill>
              </a:rPr>
              <a:t>ITER-like scaling</a:t>
            </a:r>
          </a:p>
        </p:txBody>
      </p:sp>
      <p:sp>
        <p:nvSpPr>
          <p:cNvPr id="14354" name="Text Box 12"/>
          <p:cNvSpPr txBox="1">
            <a:spLocks noChangeArrowheads="1"/>
          </p:cNvSpPr>
          <p:nvPr/>
        </p:nvSpPr>
        <p:spPr bwMode="auto">
          <a:xfrm>
            <a:off x="6772485" y="1143000"/>
            <a:ext cx="771022" cy="464880"/>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100">
                <a:solidFill>
                  <a:srgbClr val="FF0000"/>
                </a:solidFill>
              </a:rPr>
              <a:t>ST-FNSF </a:t>
            </a:r>
          </a:p>
          <a:p>
            <a:pPr algn="ctr">
              <a:spcBef>
                <a:spcPct val="20000"/>
              </a:spcBef>
            </a:pPr>
            <a:endParaRPr lang="en-US" sz="1100">
              <a:solidFill>
                <a:srgbClr val="FF0000"/>
              </a:solidFill>
            </a:endParaRPr>
          </a:p>
        </p:txBody>
      </p:sp>
      <p:sp>
        <p:nvSpPr>
          <p:cNvPr id="14355" name="Arc 13"/>
          <p:cNvSpPr>
            <a:spLocks/>
          </p:cNvSpPr>
          <p:nvPr/>
        </p:nvSpPr>
        <p:spPr bwMode="auto">
          <a:xfrm rot="549913" flipH="1">
            <a:off x="6727967" y="2287608"/>
            <a:ext cx="1442136" cy="711330"/>
          </a:xfrm>
          <a:custGeom>
            <a:avLst/>
            <a:gdLst>
              <a:gd name="T0" fmla="*/ 0 w 20035"/>
              <a:gd name="T1" fmla="*/ 2147483647 h 21600"/>
              <a:gd name="T2" fmla="*/ 2147483647 w 20035"/>
              <a:gd name="T3" fmla="*/ 2147483647 h 21600"/>
              <a:gd name="T4" fmla="*/ 2147483647 w 20035"/>
              <a:gd name="T5" fmla="*/ 2147483647 h 21600"/>
              <a:gd name="T6" fmla="*/ 0 60000 65536"/>
              <a:gd name="T7" fmla="*/ 0 60000 65536"/>
              <a:gd name="T8" fmla="*/ 0 60000 65536"/>
              <a:gd name="T9" fmla="*/ 0 w 20035"/>
              <a:gd name="T10" fmla="*/ 0 h 21600"/>
              <a:gd name="T11" fmla="*/ 20035 w 20035"/>
              <a:gd name="T12" fmla="*/ 21600 h 21600"/>
            </a:gdLst>
            <a:ahLst/>
            <a:cxnLst>
              <a:cxn ang="T6">
                <a:pos x="T0" y="T1"/>
              </a:cxn>
              <a:cxn ang="T7">
                <a:pos x="T2" y="T3"/>
              </a:cxn>
              <a:cxn ang="T8">
                <a:pos x="T4" y="T5"/>
              </a:cxn>
            </a:cxnLst>
            <a:rect l="T9" t="T10" r="T11" b="T12"/>
            <a:pathLst>
              <a:path w="20035" h="21600" fill="none" extrusionOk="0">
                <a:moveTo>
                  <a:pt x="-1" y="6029"/>
                </a:moveTo>
                <a:cubicBezTo>
                  <a:pt x="4023" y="2160"/>
                  <a:pt x="9388" y="-1"/>
                  <a:pt x="14971" y="0"/>
                </a:cubicBezTo>
                <a:cubicBezTo>
                  <a:pt x="16676" y="0"/>
                  <a:pt x="18376" y="202"/>
                  <a:pt x="20034" y="602"/>
                </a:cubicBezTo>
              </a:path>
              <a:path w="20035" h="21600" stroke="0" extrusionOk="0">
                <a:moveTo>
                  <a:pt x="-1" y="6029"/>
                </a:moveTo>
                <a:cubicBezTo>
                  <a:pt x="4023" y="2160"/>
                  <a:pt x="9388" y="-1"/>
                  <a:pt x="14971" y="0"/>
                </a:cubicBezTo>
                <a:cubicBezTo>
                  <a:pt x="16676" y="0"/>
                  <a:pt x="18376" y="202"/>
                  <a:pt x="20034" y="602"/>
                </a:cubicBezTo>
                <a:lnTo>
                  <a:pt x="14971" y="21600"/>
                </a:lnTo>
                <a:close/>
              </a:path>
            </a:pathLst>
          </a:custGeom>
          <a:noFill/>
          <a:ln w="38100">
            <a:solidFill>
              <a:schemeClr val="tx1"/>
            </a:solidFill>
            <a:round/>
            <a:headEnd/>
            <a:tailEnd type="triangle" w="med" len="med"/>
          </a:ln>
        </p:spPr>
        <p:txBody>
          <a:bodyPr wrap="none" lIns="0" tIns="0" rIns="0" bIns="0" anchor="ctr"/>
          <a:lstStyle/>
          <a:p>
            <a:endParaRPr lang="en-US"/>
          </a:p>
        </p:txBody>
      </p:sp>
      <p:sp>
        <p:nvSpPr>
          <p:cNvPr id="14356" name="Line 14"/>
          <p:cNvSpPr>
            <a:spLocks noChangeShapeType="1"/>
          </p:cNvSpPr>
          <p:nvPr/>
        </p:nvSpPr>
        <p:spPr bwMode="auto">
          <a:xfrm>
            <a:off x="7549539" y="1894823"/>
            <a:ext cx="0" cy="518313"/>
          </a:xfrm>
          <a:prstGeom prst="line">
            <a:avLst/>
          </a:prstGeom>
          <a:noFill/>
          <a:ln w="19050">
            <a:solidFill>
              <a:srgbClr val="FF0000"/>
            </a:solidFill>
            <a:round/>
            <a:headEnd/>
            <a:tailEnd/>
          </a:ln>
        </p:spPr>
        <p:txBody>
          <a:bodyPr lIns="0" tIns="0" rIns="0" bIns="0"/>
          <a:lstStyle/>
          <a:p>
            <a:endParaRPr lang="en-US"/>
          </a:p>
        </p:txBody>
      </p:sp>
      <p:sp>
        <p:nvSpPr>
          <p:cNvPr id="14357" name="Line 15"/>
          <p:cNvSpPr>
            <a:spLocks noChangeShapeType="1"/>
          </p:cNvSpPr>
          <p:nvPr/>
        </p:nvSpPr>
        <p:spPr bwMode="auto">
          <a:xfrm>
            <a:off x="8197084" y="1894823"/>
            <a:ext cx="0" cy="647891"/>
          </a:xfrm>
          <a:prstGeom prst="line">
            <a:avLst/>
          </a:prstGeom>
          <a:noFill/>
          <a:ln w="19050">
            <a:solidFill>
              <a:srgbClr val="FF0000"/>
            </a:solidFill>
            <a:round/>
            <a:headEnd/>
            <a:tailEnd/>
          </a:ln>
        </p:spPr>
        <p:txBody>
          <a:bodyPr lIns="0" tIns="0" rIns="0" bIns="0"/>
          <a:lstStyle/>
          <a:p>
            <a:endParaRPr lang="en-US"/>
          </a:p>
        </p:txBody>
      </p:sp>
      <p:sp>
        <p:nvSpPr>
          <p:cNvPr id="14358" name="Line 16"/>
          <p:cNvSpPr>
            <a:spLocks noChangeShapeType="1"/>
          </p:cNvSpPr>
          <p:nvPr/>
        </p:nvSpPr>
        <p:spPr bwMode="auto">
          <a:xfrm>
            <a:off x="7161013" y="1700456"/>
            <a:ext cx="0" cy="518313"/>
          </a:xfrm>
          <a:prstGeom prst="line">
            <a:avLst/>
          </a:prstGeom>
          <a:noFill/>
          <a:ln w="19050">
            <a:solidFill>
              <a:srgbClr val="FF0000"/>
            </a:solidFill>
            <a:round/>
            <a:headEnd type="triangle" w="med" len="med"/>
            <a:tailEnd type="triangle" w="med" len="med"/>
          </a:ln>
        </p:spPr>
        <p:txBody>
          <a:bodyPr lIns="0" tIns="0" rIns="0" bIns="0"/>
          <a:lstStyle/>
          <a:p>
            <a:endParaRPr lang="en-US"/>
          </a:p>
        </p:txBody>
      </p:sp>
      <p:sp>
        <p:nvSpPr>
          <p:cNvPr id="14359" name="Text Box 17"/>
          <p:cNvSpPr txBox="1">
            <a:spLocks noChangeArrowheads="1"/>
          </p:cNvSpPr>
          <p:nvPr/>
        </p:nvSpPr>
        <p:spPr bwMode="auto">
          <a:xfrm>
            <a:off x="7111098" y="1865128"/>
            <a:ext cx="108978" cy="215508"/>
          </a:xfrm>
          <a:prstGeom prst="rect">
            <a:avLst/>
          </a:prstGeom>
          <a:solidFill>
            <a:schemeClr val="bg1"/>
          </a:solidFill>
          <a:ln w="15875" algn="ctr">
            <a:noFill/>
            <a:miter lim="800000"/>
            <a:headEnd/>
            <a:tailEnd/>
          </a:ln>
        </p:spPr>
        <p:txBody>
          <a:bodyPr wrap="none" lIns="0" tIns="0" rIns="0" bIns="0">
            <a:spAutoFit/>
          </a:bodyPr>
          <a:lstStyle/>
          <a:p>
            <a:pPr>
              <a:spcBef>
                <a:spcPct val="20000"/>
              </a:spcBef>
            </a:pPr>
            <a:r>
              <a:rPr lang="en-US" sz="1400" i="0">
                <a:solidFill>
                  <a:srgbClr val="FF0000"/>
                </a:solidFill>
              </a:rPr>
              <a:t>?</a:t>
            </a:r>
          </a:p>
        </p:txBody>
      </p:sp>
      <p:sp>
        <p:nvSpPr>
          <p:cNvPr id="14360" name="Text Box 18"/>
          <p:cNvSpPr txBox="1">
            <a:spLocks noChangeArrowheads="1"/>
          </p:cNvSpPr>
          <p:nvPr/>
        </p:nvSpPr>
        <p:spPr bwMode="auto">
          <a:xfrm>
            <a:off x="8166612" y="1353564"/>
            <a:ext cx="678018" cy="246294"/>
          </a:xfrm>
          <a:prstGeom prst="rect">
            <a:avLst/>
          </a:prstGeom>
          <a:solidFill>
            <a:schemeClr val="bg1"/>
          </a:solidFill>
          <a:ln w="15875" algn="ctr">
            <a:noFill/>
            <a:miter lim="800000"/>
            <a:headEnd/>
            <a:tailEnd/>
          </a:ln>
        </p:spPr>
        <p:txBody>
          <a:bodyPr lIns="0" tIns="0" rIns="0" bIns="0">
            <a:spAutoFit/>
          </a:bodyPr>
          <a:lstStyle/>
          <a:p>
            <a:pPr algn="ctr">
              <a:lnSpc>
                <a:spcPct val="80000"/>
              </a:lnSpc>
              <a:spcBef>
                <a:spcPct val="20000"/>
              </a:spcBef>
            </a:pPr>
            <a:r>
              <a:rPr lang="en-US" sz="1000" i="0" dirty="0">
                <a:solidFill>
                  <a:schemeClr val="tx1"/>
                </a:solidFill>
                <a:sym typeface="Math1"/>
              </a:rPr>
              <a:t> </a:t>
            </a:r>
            <a:r>
              <a:rPr lang="en-US" sz="1000" i="0" dirty="0">
                <a:solidFill>
                  <a:schemeClr val="tx1"/>
                </a:solidFill>
              </a:rPr>
              <a:t>constant q, </a:t>
            </a:r>
            <a:r>
              <a:rPr lang="en-US" sz="1000" i="0" dirty="0">
                <a:solidFill>
                  <a:schemeClr val="tx1"/>
                </a:solidFill>
                <a:latin typeface="Symbol" pitchFamily="18" charset="2"/>
              </a:rPr>
              <a:t>b</a:t>
            </a:r>
            <a:r>
              <a:rPr lang="en-US" sz="1000" i="0" dirty="0">
                <a:solidFill>
                  <a:schemeClr val="tx1"/>
                </a:solidFill>
                <a:latin typeface="Arial" pitchFamily="34" charset="0"/>
              </a:rPr>
              <a:t>, </a:t>
            </a:r>
            <a:r>
              <a:rPr lang="en-US" sz="1000" i="0" dirty="0">
                <a:solidFill>
                  <a:schemeClr val="tx1"/>
                </a:solidFill>
                <a:latin typeface="Symbol" pitchFamily="18" charset="2"/>
              </a:rPr>
              <a:t>r*</a:t>
            </a:r>
          </a:p>
        </p:txBody>
      </p:sp>
      <p:sp>
        <p:nvSpPr>
          <p:cNvPr id="14361" name="Text Box 19"/>
          <p:cNvSpPr txBox="1">
            <a:spLocks noChangeArrowheads="1"/>
          </p:cNvSpPr>
          <p:nvPr/>
        </p:nvSpPr>
        <p:spPr bwMode="auto">
          <a:xfrm>
            <a:off x="7480976" y="1640758"/>
            <a:ext cx="775467" cy="431014"/>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100" dirty="0">
                <a:solidFill>
                  <a:srgbClr val="FF0000"/>
                </a:solidFill>
              </a:rPr>
              <a:t>NSTX Upgrade</a:t>
            </a:r>
          </a:p>
        </p:txBody>
      </p:sp>
      <p:sp>
        <p:nvSpPr>
          <p:cNvPr id="14362" name="Line 20"/>
          <p:cNvSpPr>
            <a:spLocks noChangeShapeType="1"/>
          </p:cNvSpPr>
          <p:nvPr/>
        </p:nvSpPr>
        <p:spPr bwMode="auto">
          <a:xfrm flipH="1" flipV="1">
            <a:off x="6857872" y="1376510"/>
            <a:ext cx="1359844" cy="1230994"/>
          </a:xfrm>
          <a:prstGeom prst="line">
            <a:avLst/>
          </a:prstGeom>
          <a:noFill/>
          <a:ln w="38100">
            <a:solidFill>
              <a:srgbClr val="FF0000"/>
            </a:solidFill>
            <a:round/>
            <a:headEnd/>
            <a:tailEnd type="triangle" w="med" len="med"/>
          </a:ln>
        </p:spPr>
        <p:txBody>
          <a:bodyPr lIns="0" tIns="0" rIns="0" bIns="0"/>
          <a:lstStyle/>
          <a:p>
            <a:endParaRPr lang="en-US"/>
          </a:p>
        </p:txBody>
      </p:sp>
      <p:sp>
        <p:nvSpPr>
          <p:cNvPr id="14363" name="Line 21"/>
          <p:cNvSpPr>
            <a:spLocks noChangeShapeType="1"/>
          </p:cNvSpPr>
          <p:nvPr/>
        </p:nvSpPr>
        <p:spPr bwMode="auto">
          <a:xfrm>
            <a:off x="7549539" y="2172876"/>
            <a:ext cx="647545" cy="0"/>
          </a:xfrm>
          <a:prstGeom prst="line">
            <a:avLst/>
          </a:prstGeom>
          <a:noFill/>
          <a:ln w="9525">
            <a:solidFill>
              <a:srgbClr val="FF0000"/>
            </a:solidFill>
            <a:round/>
            <a:headEnd type="triangle" w="med" len="med"/>
            <a:tailEnd type="triangle" w="med" len="med"/>
          </a:ln>
        </p:spPr>
        <p:txBody>
          <a:bodyPr lIns="0" tIns="0" rIns="0" bIns="0"/>
          <a:lstStyle/>
          <a:p>
            <a:endParaRPr lang="en-US"/>
          </a:p>
        </p:txBody>
      </p:sp>
      <p:sp>
        <p:nvSpPr>
          <p:cNvPr id="59" name="Content Placeholder 2"/>
          <p:cNvSpPr txBox="1">
            <a:spLocks/>
          </p:cNvSpPr>
          <p:nvPr/>
        </p:nvSpPr>
        <p:spPr bwMode="auto">
          <a:xfrm>
            <a:off x="2667000" y="1371600"/>
            <a:ext cx="3352800" cy="2133600"/>
          </a:xfrm>
          <a:prstGeom prst="homePlate">
            <a:avLst>
              <a:gd name="adj" fmla="val 6730"/>
            </a:avLst>
          </a:prstGeom>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rIns="0"/>
          <a:lstStyle/>
          <a:p>
            <a:pPr marL="231775" indent="-231775" eaLnBrk="0" hangingPunct="0">
              <a:spcBef>
                <a:spcPct val="20000"/>
              </a:spcBef>
              <a:buFont typeface="Wingdings" pitchFamily="2" charset="2"/>
              <a:buChar char="Ø"/>
              <a:defRPr/>
            </a:pPr>
            <a:r>
              <a:rPr lang="en-US" sz="1800" i="0" kern="0" dirty="0" smtClean="0">
                <a:solidFill>
                  <a:schemeClr val="tx1"/>
                </a:solidFill>
                <a:latin typeface="Arial Narrow" pitchFamily="34" charset="0"/>
              </a:rPr>
              <a:t>Expect 2x higher T by doubling B</a:t>
            </a:r>
            <a:r>
              <a:rPr lang="en-US" sz="1800" i="0" kern="0" baseline="-25000" dirty="0" smtClean="0">
                <a:solidFill>
                  <a:schemeClr val="tx1"/>
                </a:solidFill>
                <a:latin typeface="Arial Narrow" pitchFamily="34" charset="0"/>
              </a:rPr>
              <a:t>T</a:t>
            </a:r>
            <a:r>
              <a:rPr lang="en-US" sz="1800" i="0" kern="0" dirty="0" smtClean="0">
                <a:solidFill>
                  <a:schemeClr val="tx1"/>
                </a:solidFill>
                <a:latin typeface="Arial Narrow" pitchFamily="34" charset="0"/>
              </a:rPr>
              <a:t>, I</a:t>
            </a:r>
            <a:r>
              <a:rPr lang="en-US" sz="1800" i="0" kern="0" baseline="-25000" dirty="0" smtClean="0">
                <a:solidFill>
                  <a:schemeClr val="tx1"/>
                </a:solidFill>
                <a:latin typeface="Arial Narrow" pitchFamily="34" charset="0"/>
              </a:rPr>
              <a:t>P</a:t>
            </a:r>
            <a:r>
              <a:rPr lang="en-US" sz="1800" i="0" kern="0" dirty="0" smtClean="0">
                <a:solidFill>
                  <a:schemeClr val="tx1"/>
                </a:solidFill>
                <a:latin typeface="Arial Narrow" pitchFamily="34" charset="0"/>
              </a:rPr>
              <a:t>, and NBI heating power</a:t>
            </a:r>
          </a:p>
          <a:p>
            <a:pPr marL="342900" lvl="1" indent="-114300" eaLnBrk="0" hangingPunct="0">
              <a:spcBef>
                <a:spcPct val="20000"/>
              </a:spcBef>
              <a:buFont typeface="Arial" pitchFamily="34" charset="0"/>
              <a:buChar char="•"/>
              <a:defRPr/>
            </a:pPr>
            <a:r>
              <a:rPr lang="en-US" sz="1600" i="0" kern="0" dirty="0" smtClean="0">
                <a:solidFill>
                  <a:schemeClr val="accent2"/>
                </a:solidFill>
                <a:latin typeface="Arial Narrow" pitchFamily="34" charset="0"/>
              </a:rPr>
              <a:t>Reduces </a:t>
            </a:r>
            <a:r>
              <a:rPr lang="en-US" sz="1600" i="0" kern="0" dirty="0" smtClean="0">
                <a:solidFill>
                  <a:schemeClr val="accent2"/>
                </a:solidFill>
                <a:latin typeface="Symbol" pitchFamily="18" charset="2"/>
              </a:rPr>
              <a:t>n</a:t>
            </a:r>
            <a:r>
              <a:rPr lang="en-US" sz="1600" i="0" kern="0" dirty="0" smtClean="0">
                <a:solidFill>
                  <a:schemeClr val="accent2"/>
                </a:solidFill>
                <a:latin typeface="Arial Narrow" pitchFamily="34" charset="0"/>
              </a:rPr>
              <a:t>* </a:t>
            </a:r>
            <a:r>
              <a:rPr lang="en-US" sz="1600" i="0" kern="0" dirty="0" smtClean="0">
                <a:solidFill>
                  <a:schemeClr val="accent2"/>
                </a:solidFill>
                <a:latin typeface="Arial Narrow" pitchFamily="34" charset="0"/>
                <a:sym typeface="Wingdings" pitchFamily="2" charset="2"/>
              </a:rPr>
              <a:t></a:t>
            </a:r>
            <a:r>
              <a:rPr lang="en-US" sz="1600" i="0" kern="0" dirty="0" smtClean="0">
                <a:solidFill>
                  <a:schemeClr val="accent2"/>
                </a:solidFill>
                <a:latin typeface="Arial Narrow" pitchFamily="34" charset="0"/>
              </a:rPr>
              <a:t> ST-FNSF values  to understand ST confinement</a:t>
            </a:r>
          </a:p>
          <a:p>
            <a:pPr marL="0" lvl="1" eaLnBrk="0" hangingPunct="0">
              <a:spcBef>
                <a:spcPct val="20000"/>
              </a:spcBef>
              <a:buFont typeface="Wingdings" pitchFamily="2" charset="2"/>
              <a:buChar char="Ø"/>
              <a:defRPr/>
            </a:pPr>
            <a:r>
              <a:rPr lang="en-US" sz="1800" i="0" kern="0" dirty="0" smtClean="0">
                <a:solidFill>
                  <a:schemeClr val="tx1"/>
                </a:solidFill>
                <a:latin typeface="Arial Narrow" pitchFamily="34" charset="0"/>
              </a:rPr>
              <a:t>5x </a:t>
            </a:r>
            <a:r>
              <a:rPr lang="en-US" sz="1800" i="0" kern="0" dirty="0">
                <a:solidFill>
                  <a:schemeClr val="tx1"/>
                </a:solidFill>
                <a:latin typeface="Arial Narrow" pitchFamily="34" charset="0"/>
              </a:rPr>
              <a:t>longer pulse-length</a:t>
            </a:r>
          </a:p>
          <a:p>
            <a:pPr marL="342900" lvl="1" indent="-114300" eaLnBrk="0" hangingPunct="0">
              <a:spcBef>
                <a:spcPct val="20000"/>
              </a:spcBef>
              <a:buFont typeface="Arial" pitchFamily="34" charset="0"/>
              <a:buChar char="•"/>
              <a:defRPr/>
            </a:pPr>
            <a:r>
              <a:rPr lang="en-US" sz="1600" i="0" kern="0" dirty="0">
                <a:solidFill>
                  <a:schemeClr val="accent2"/>
                </a:solidFill>
                <a:latin typeface="Arial Narrow" pitchFamily="34" charset="0"/>
              </a:rPr>
              <a:t>q(</a:t>
            </a:r>
            <a:r>
              <a:rPr lang="en-US" sz="1600" i="0" kern="0" dirty="0" err="1">
                <a:solidFill>
                  <a:schemeClr val="accent2"/>
                </a:solidFill>
                <a:latin typeface="Arial Narrow" pitchFamily="34" charset="0"/>
              </a:rPr>
              <a:t>r,t</a:t>
            </a:r>
            <a:r>
              <a:rPr lang="en-US" sz="1600" i="0" kern="0" dirty="0">
                <a:solidFill>
                  <a:schemeClr val="accent2"/>
                </a:solidFill>
                <a:latin typeface="Arial Narrow" pitchFamily="34" charset="0"/>
              </a:rPr>
              <a:t>) profile equilibration</a:t>
            </a:r>
          </a:p>
          <a:p>
            <a:pPr marL="342900" lvl="1" indent="-114300" eaLnBrk="0" hangingPunct="0">
              <a:spcBef>
                <a:spcPct val="20000"/>
              </a:spcBef>
              <a:buFont typeface="Arial" pitchFamily="34" charset="0"/>
              <a:buChar char="•"/>
              <a:defRPr/>
            </a:pPr>
            <a:r>
              <a:rPr lang="en-US" sz="1600" i="0" kern="0" dirty="0" smtClean="0">
                <a:solidFill>
                  <a:schemeClr val="accent2"/>
                </a:solidFill>
                <a:latin typeface="Arial Narrow" pitchFamily="34" charset="0"/>
              </a:rPr>
              <a:t>Test non-inductive ramp-up</a:t>
            </a:r>
            <a:endParaRPr lang="en-US" sz="1600" i="0" kern="0" dirty="0">
              <a:solidFill>
                <a:schemeClr val="accent2"/>
              </a:solidFill>
              <a:latin typeface="Arial Narrow" pitchFamily="34" charset="0"/>
            </a:endParaRPr>
          </a:p>
          <a:p>
            <a:pPr marL="342900" indent="-342900" eaLnBrk="0" hangingPunct="0">
              <a:spcBef>
                <a:spcPct val="20000"/>
              </a:spcBef>
              <a:defRPr/>
            </a:pPr>
            <a:endParaRPr lang="en-US" sz="1800" i="0" kern="0" dirty="0">
              <a:solidFill>
                <a:schemeClr val="tx1"/>
              </a:solidFill>
              <a:latin typeface="Arial Narrow" pitchFamily="34" charset="0"/>
            </a:endParaRPr>
          </a:p>
        </p:txBody>
      </p:sp>
      <p:sp>
        <p:nvSpPr>
          <p:cNvPr id="14350" name="Text Box 45"/>
          <p:cNvSpPr txBox="1">
            <a:spLocks noChangeArrowheads="1"/>
          </p:cNvSpPr>
          <p:nvPr/>
        </p:nvSpPr>
        <p:spPr bwMode="auto">
          <a:xfrm>
            <a:off x="1295400" y="1028700"/>
            <a:ext cx="1241425" cy="495300"/>
          </a:xfrm>
          <a:prstGeom prst="rect">
            <a:avLst/>
          </a:prstGeom>
          <a:solidFill>
            <a:schemeClr val="bg1"/>
          </a:solidFill>
          <a:ln w="15875" algn="ctr">
            <a:noFill/>
            <a:miter lim="800000"/>
            <a:headEnd/>
            <a:tailEnd/>
          </a:ln>
        </p:spPr>
        <p:txBody>
          <a:bodyPr wrap="none" lIns="0" tIns="0" rIns="0" bIns="0">
            <a:spAutoFit/>
          </a:bodyPr>
          <a:lstStyle/>
          <a:p>
            <a:pPr algn="ctr">
              <a:lnSpc>
                <a:spcPct val="70000"/>
              </a:lnSpc>
              <a:spcBef>
                <a:spcPct val="20000"/>
              </a:spcBef>
            </a:pPr>
            <a:r>
              <a:rPr lang="en-US" sz="2000" i="0">
                <a:solidFill>
                  <a:srgbClr val="FF0000"/>
                </a:solidFill>
                <a:latin typeface="Arial Narrow" pitchFamily="34" charset="0"/>
                <a:ea typeface="ＭＳ Ｐゴシック" pitchFamily="34" charset="-128"/>
              </a:rPr>
              <a:t>New</a:t>
            </a:r>
          </a:p>
          <a:p>
            <a:pPr algn="ctr">
              <a:lnSpc>
                <a:spcPct val="70000"/>
              </a:lnSpc>
              <a:spcBef>
                <a:spcPct val="20000"/>
              </a:spcBef>
            </a:pPr>
            <a:r>
              <a:rPr lang="en-US" sz="2000" i="0">
                <a:solidFill>
                  <a:srgbClr val="FF0000"/>
                </a:solidFill>
                <a:latin typeface="Arial Narrow" pitchFamily="34" charset="0"/>
                <a:ea typeface="ＭＳ Ｐゴシック" pitchFamily="34" charset="-128"/>
              </a:rPr>
              <a:t>center-stack</a:t>
            </a:r>
          </a:p>
        </p:txBody>
      </p:sp>
      <p:grpSp>
        <p:nvGrpSpPr>
          <p:cNvPr id="3" name="Group 54"/>
          <p:cNvGrpSpPr/>
          <p:nvPr/>
        </p:nvGrpSpPr>
        <p:grpSpPr>
          <a:xfrm>
            <a:off x="76200" y="3962400"/>
            <a:ext cx="8991600" cy="2565400"/>
            <a:chOff x="76200" y="3962400"/>
            <a:chExt cx="8991600" cy="2565400"/>
          </a:xfrm>
        </p:grpSpPr>
        <p:sp>
          <p:nvSpPr>
            <p:cNvPr id="36" name="Content Placeholder 2"/>
            <p:cNvSpPr txBox="1">
              <a:spLocks/>
            </p:cNvSpPr>
            <p:nvPr/>
          </p:nvSpPr>
          <p:spPr bwMode="auto">
            <a:xfrm>
              <a:off x="2667000" y="4419600"/>
              <a:ext cx="3276600" cy="1905000"/>
            </a:xfrm>
            <a:prstGeom prst="homePlate">
              <a:avLst>
                <a:gd name="adj" fmla="val 6578"/>
              </a:avLst>
            </a:prstGeom>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rIns="0"/>
            <a:lstStyle/>
            <a:p>
              <a:pPr marL="225425" lvl="1" indent="-225425" eaLnBrk="0" hangingPunct="0">
                <a:spcBef>
                  <a:spcPct val="20000"/>
                </a:spcBef>
                <a:buFont typeface="Wingdings" pitchFamily="2" charset="2"/>
                <a:buChar char="Ø"/>
                <a:defRPr/>
              </a:pPr>
              <a:r>
                <a:rPr lang="en-US" sz="1800" i="0" kern="0" dirty="0">
                  <a:solidFill>
                    <a:schemeClr val="tx1"/>
                  </a:solidFill>
                  <a:latin typeface="Arial Narrow" pitchFamily="34" charset="0"/>
                </a:rPr>
                <a:t>2x higher CD efficiency from larger tangency radius R</a:t>
              </a:r>
              <a:r>
                <a:rPr lang="en-US" sz="1800" i="0" kern="0" baseline="-25000" dirty="0">
                  <a:solidFill>
                    <a:schemeClr val="tx1"/>
                  </a:solidFill>
                  <a:latin typeface="Arial Narrow" pitchFamily="34" charset="0"/>
                </a:rPr>
                <a:t>TAN</a:t>
              </a:r>
            </a:p>
            <a:p>
              <a:pPr marL="225425" indent="-225425" eaLnBrk="0" hangingPunct="0">
                <a:spcBef>
                  <a:spcPct val="20000"/>
                </a:spcBef>
                <a:buFont typeface="Wingdings" pitchFamily="2" charset="2"/>
                <a:buChar char="Ø"/>
                <a:defRPr/>
              </a:pPr>
              <a:r>
                <a:rPr lang="en-US" sz="1800" i="0" kern="0" dirty="0">
                  <a:solidFill>
                    <a:schemeClr val="tx1"/>
                  </a:solidFill>
                  <a:latin typeface="Arial Narrow" pitchFamily="34" charset="0"/>
                </a:rPr>
                <a:t>100% non-inductive CD </a:t>
              </a:r>
              <a:r>
                <a:rPr lang="en-US" sz="1800" i="0" kern="0" dirty="0" smtClean="0">
                  <a:solidFill>
                    <a:schemeClr val="tx1"/>
                  </a:solidFill>
                  <a:latin typeface="Arial Narrow" pitchFamily="34" charset="0"/>
                </a:rPr>
                <a:t>with core q(r</a:t>
              </a:r>
              <a:r>
                <a:rPr lang="en-US" sz="1800" i="0" kern="0" dirty="0">
                  <a:solidFill>
                    <a:schemeClr val="tx1"/>
                  </a:solidFill>
                  <a:latin typeface="Arial Narrow" pitchFamily="34" charset="0"/>
                </a:rPr>
                <a:t>) profile controllable by:</a:t>
              </a:r>
            </a:p>
            <a:p>
              <a:pPr marL="338138" lvl="1" indent="-112713" eaLnBrk="0" hangingPunct="0">
                <a:spcBef>
                  <a:spcPct val="20000"/>
                </a:spcBef>
                <a:buFont typeface="Arial" pitchFamily="34" charset="0"/>
                <a:buChar char="•"/>
                <a:defRPr/>
              </a:pPr>
              <a:r>
                <a:rPr lang="en-US" sz="1600" i="0" kern="0" dirty="0">
                  <a:solidFill>
                    <a:schemeClr val="accent2"/>
                  </a:solidFill>
                  <a:latin typeface="Arial Narrow" pitchFamily="34" charset="0"/>
                </a:rPr>
                <a:t>NBI tangency radius</a:t>
              </a:r>
              <a:endParaRPr lang="en-US" sz="1600" i="0" kern="0" baseline="-25000" dirty="0">
                <a:solidFill>
                  <a:schemeClr val="accent2"/>
                </a:solidFill>
                <a:latin typeface="Arial Narrow" pitchFamily="34" charset="0"/>
              </a:endParaRPr>
            </a:p>
            <a:p>
              <a:pPr marL="338138" lvl="1" indent="-112713" eaLnBrk="0" hangingPunct="0">
                <a:spcBef>
                  <a:spcPct val="20000"/>
                </a:spcBef>
                <a:buFont typeface="Arial" pitchFamily="34" charset="0"/>
                <a:buChar char="•"/>
                <a:defRPr/>
              </a:pPr>
              <a:r>
                <a:rPr lang="en-US" sz="1600" i="0" kern="0" dirty="0">
                  <a:solidFill>
                    <a:schemeClr val="accent2"/>
                  </a:solidFill>
                  <a:latin typeface="Arial Narrow" pitchFamily="34" charset="0"/>
                </a:rPr>
                <a:t>Plasma </a:t>
              </a:r>
              <a:r>
                <a:rPr lang="en-US" sz="1600" i="0" kern="0" dirty="0" smtClean="0">
                  <a:solidFill>
                    <a:schemeClr val="accent2"/>
                  </a:solidFill>
                  <a:latin typeface="Arial Narrow" pitchFamily="34" charset="0"/>
                </a:rPr>
                <a:t>density, position </a:t>
              </a:r>
              <a:r>
                <a:rPr lang="en-US" i="0" kern="0" dirty="0" smtClean="0">
                  <a:solidFill>
                    <a:schemeClr val="accent2"/>
                  </a:solidFill>
                  <a:latin typeface="Arial Narrow" pitchFamily="34" charset="0"/>
                </a:rPr>
                <a:t>(not shown)</a:t>
              </a:r>
              <a:endParaRPr lang="en-US" sz="1600" i="0" kern="0" dirty="0">
                <a:solidFill>
                  <a:schemeClr val="accent2"/>
                </a:solidFill>
                <a:latin typeface="Arial Narrow" pitchFamily="34" charset="0"/>
              </a:endParaRPr>
            </a:p>
            <a:p>
              <a:pPr marL="338138" lvl="1" indent="-112713" eaLnBrk="0" hangingPunct="0">
                <a:spcBef>
                  <a:spcPct val="20000"/>
                </a:spcBef>
                <a:buFont typeface="Arial" pitchFamily="34" charset="0"/>
                <a:buChar char="•"/>
                <a:defRPr/>
              </a:pPr>
              <a:endParaRPr lang="en-US" sz="1600" i="0" kern="0" dirty="0">
                <a:solidFill>
                  <a:schemeClr val="accent2"/>
                </a:solidFill>
                <a:latin typeface="Arial Narrow" pitchFamily="34" charset="0"/>
              </a:endParaRPr>
            </a:p>
            <a:p>
              <a:pPr marL="342900" indent="-342900" eaLnBrk="0" hangingPunct="0">
                <a:spcBef>
                  <a:spcPct val="20000"/>
                </a:spcBef>
                <a:defRPr/>
              </a:pPr>
              <a:endParaRPr lang="en-US" sz="1800" i="0" kern="0" dirty="0">
                <a:solidFill>
                  <a:schemeClr val="tx1"/>
                </a:solidFill>
                <a:latin typeface="Arial Narrow" pitchFamily="34" charset="0"/>
              </a:endParaRPr>
            </a:p>
          </p:txBody>
        </p:sp>
        <p:grpSp>
          <p:nvGrpSpPr>
            <p:cNvPr id="4" name="Group 66"/>
            <p:cNvGrpSpPr>
              <a:grpSpLocks/>
            </p:cNvGrpSpPr>
            <p:nvPr/>
          </p:nvGrpSpPr>
          <p:grpSpPr bwMode="auto">
            <a:xfrm>
              <a:off x="76200" y="4260850"/>
              <a:ext cx="2530475" cy="2139950"/>
              <a:chOff x="137160" y="3962400"/>
              <a:chExt cx="2529840" cy="2139952"/>
            </a:xfrm>
          </p:grpSpPr>
          <p:pic>
            <p:nvPicPr>
              <p:cNvPr id="14364" name="Picture 47" descr="NBI_upgrade_topview"/>
              <p:cNvPicPr>
                <a:picLocks noChangeAspect="1" noChangeArrowheads="1"/>
              </p:cNvPicPr>
              <p:nvPr/>
            </p:nvPicPr>
            <p:blipFill>
              <a:blip r:embed="rId5" cstate="print"/>
              <a:srcRect/>
              <a:stretch>
                <a:fillRect/>
              </a:stretch>
            </p:blipFill>
            <p:spPr bwMode="auto">
              <a:xfrm rot="10800000">
                <a:off x="232801" y="3962400"/>
                <a:ext cx="2209408" cy="2102703"/>
              </a:xfrm>
              <a:prstGeom prst="rect">
                <a:avLst/>
              </a:prstGeom>
              <a:noFill/>
              <a:ln w="9525">
                <a:noFill/>
                <a:miter lim="800000"/>
                <a:headEnd/>
                <a:tailEnd/>
              </a:ln>
            </p:spPr>
          </p:pic>
          <p:sp>
            <p:nvSpPr>
              <p:cNvPr id="14365" name="Text Box 48"/>
              <p:cNvSpPr txBox="1">
                <a:spLocks noChangeArrowheads="1"/>
              </p:cNvSpPr>
              <p:nvPr/>
            </p:nvSpPr>
            <p:spPr bwMode="auto">
              <a:xfrm>
                <a:off x="1310641" y="5757446"/>
                <a:ext cx="1356359" cy="338554"/>
              </a:xfrm>
              <a:prstGeom prst="rect">
                <a:avLst/>
              </a:prstGeom>
              <a:solidFill>
                <a:schemeClr val="bg1"/>
              </a:solidFill>
              <a:ln w="15875" algn="ctr">
                <a:noFill/>
                <a:miter lim="800000"/>
                <a:headEnd/>
                <a:tailEnd/>
              </a:ln>
            </p:spPr>
            <p:txBody>
              <a:bodyPr lIns="0" tIns="91440" rIns="0" bIns="0">
                <a:spAutoFit/>
              </a:bodyPr>
              <a:lstStyle/>
              <a:p>
                <a:pPr algn="ctr">
                  <a:lnSpc>
                    <a:spcPct val="80000"/>
                  </a:lnSpc>
                  <a:spcBef>
                    <a:spcPct val="20000"/>
                  </a:spcBef>
                </a:pPr>
                <a:r>
                  <a:rPr lang="en-US" sz="2000" i="0">
                    <a:solidFill>
                      <a:srgbClr val="FF0000"/>
                    </a:solidFill>
                    <a:latin typeface="Arial Narrow" pitchFamily="34" charset="0"/>
                    <a:ea typeface="ＭＳ Ｐゴシック" pitchFamily="34" charset="-128"/>
                  </a:rPr>
                  <a:t> New 2</a:t>
                </a:r>
                <a:r>
                  <a:rPr lang="en-US" sz="2000" i="0" baseline="30000">
                    <a:solidFill>
                      <a:srgbClr val="FF0000"/>
                    </a:solidFill>
                    <a:latin typeface="Arial Narrow" pitchFamily="34" charset="0"/>
                    <a:ea typeface="ＭＳ Ｐゴシック" pitchFamily="34" charset="-128"/>
                  </a:rPr>
                  <a:t>nd</a:t>
                </a:r>
                <a:r>
                  <a:rPr lang="en-US" sz="2000" i="0">
                    <a:solidFill>
                      <a:srgbClr val="FF0000"/>
                    </a:solidFill>
                    <a:latin typeface="Arial Narrow" pitchFamily="34" charset="0"/>
                    <a:ea typeface="ＭＳ Ｐゴシック" pitchFamily="34" charset="-128"/>
                  </a:rPr>
                  <a:t> NBI</a:t>
                </a:r>
              </a:p>
            </p:txBody>
          </p:sp>
          <p:sp>
            <p:nvSpPr>
              <p:cNvPr id="14366" name="Text Box 51"/>
              <p:cNvSpPr txBox="1">
                <a:spLocks noChangeArrowheads="1"/>
              </p:cNvSpPr>
              <p:nvPr/>
            </p:nvSpPr>
            <p:spPr bwMode="auto">
              <a:xfrm>
                <a:off x="137160" y="5760720"/>
                <a:ext cx="1158240" cy="341632"/>
              </a:xfrm>
              <a:prstGeom prst="rect">
                <a:avLst/>
              </a:prstGeom>
              <a:solidFill>
                <a:schemeClr val="bg1"/>
              </a:solidFill>
              <a:ln w="15875" algn="ctr">
                <a:noFill/>
                <a:miter lim="800000"/>
                <a:headEnd/>
                <a:tailEnd/>
              </a:ln>
            </p:spPr>
            <p:txBody>
              <a:bodyPr lIns="0" tIns="91440" rIns="0" bIns="27432">
                <a:spAutoFit/>
              </a:bodyPr>
              <a:lstStyle/>
              <a:p>
                <a:pPr algn="ctr">
                  <a:lnSpc>
                    <a:spcPct val="80000"/>
                  </a:lnSpc>
                  <a:spcBef>
                    <a:spcPct val="20000"/>
                  </a:spcBef>
                </a:pPr>
                <a:r>
                  <a:rPr lang="en-US" sz="1800" b="0" i="0">
                    <a:latin typeface="Arial Narrow" pitchFamily="34" charset="0"/>
                    <a:ea typeface="ＭＳ Ｐゴシック" pitchFamily="34" charset="-128"/>
                    <a:cs typeface="Helvetica" pitchFamily="34" charset="0"/>
                  </a:rPr>
                  <a:t>Present NBI</a:t>
                </a:r>
              </a:p>
            </p:txBody>
          </p:sp>
        </p:grpSp>
        <p:pic>
          <p:nvPicPr>
            <p:cNvPr id="14367" name="Picture 10"/>
            <p:cNvPicPr>
              <a:picLocks noChangeAspect="1" noChangeArrowheads="1"/>
            </p:cNvPicPr>
            <p:nvPr/>
          </p:nvPicPr>
          <p:blipFill>
            <a:blip r:embed="rId6" cstate="print"/>
            <a:srcRect/>
            <a:stretch>
              <a:fillRect/>
            </a:stretch>
          </p:blipFill>
          <p:spPr bwMode="auto">
            <a:xfrm>
              <a:off x="6096000" y="4039224"/>
              <a:ext cx="2971800" cy="2488576"/>
            </a:xfrm>
            <a:prstGeom prst="rect">
              <a:avLst/>
            </a:prstGeom>
            <a:noFill/>
            <a:ln w="9525">
              <a:noFill/>
              <a:miter lim="800000"/>
              <a:headEnd/>
              <a:tailEnd/>
            </a:ln>
          </p:spPr>
        </p:pic>
        <p:sp>
          <p:nvSpPr>
            <p:cNvPr id="16" name="Text Box 28"/>
            <p:cNvSpPr txBox="1">
              <a:spLocks noChangeArrowheads="1"/>
            </p:cNvSpPr>
            <p:nvPr/>
          </p:nvSpPr>
          <p:spPr bwMode="auto">
            <a:xfrm>
              <a:off x="8153400" y="5410200"/>
              <a:ext cx="892175" cy="744050"/>
            </a:xfrm>
            <a:prstGeom prst="rect">
              <a:avLst/>
            </a:prstGeom>
            <a:solidFill>
              <a:srgbClr val="EAEAEA"/>
            </a:solidFill>
            <a:ln w="6350" algn="ctr">
              <a:solidFill>
                <a:schemeClr val="tx1"/>
              </a:solidFill>
              <a:miter lim="800000"/>
              <a:headEnd/>
              <a:tailEnd/>
            </a:ln>
          </p:spPr>
          <p:txBody>
            <a:bodyPr lIns="0" tIns="91440" rIns="0" bIns="0">
              <a:spAutoFit/>
            </a:bodyPr>
            <a:lstStyle/>
            <a:p>
              <a:pPr algn="ctr">
                <a:lnSpc>
                  <a:spcPct val="70000"/>
                </a:lnSpc>
                <a:spcBef>
                  <a:spcPct val="20000"/>
                </a:spcBef>
                <a:defRPr/>
              </a:pPr>
              <a:r>
                <a:rPr lang="en-US" sz="1100" i="0" dirty="0">
                  <a:solidFill>
                    <a:srgbClr val="009999"/>
                  </a:solidFill>
                  <a:latin typeface="Arial Narrow" pitchFamily="34" charset="0"/>
                  <a:cs typeface="Arial" charset="0"/>
                </a:rPr>
                <a:t>R</a:t>
              </a:r>
              <a:r>
                <a:rPr lang="en-US" sz="1100" i="0" baseline="-25000" dirty="0">
                  <a:solidFill>
                    <a:srgbClr val="009999"/>
                  </a:solidFill>
                  <a:latin typeface="Arial Narrow" pitchFamily="34" charset="0"/>
                  <a:cs typeface="Arial" charset="0"/>
                </a:rPr>
                <a:t>TAN </a:t>
              </a:r>
              <a:r>
                <a:rPr lang="en-US" sz="1100" i="0" dirty="0">
                  <a:solidFill>
                    <a:srgbClr val="009999"/>
                  </a:solidFill>
                  <a:latin typeface="Arial Narrow" pitchFamily="34" charset="0"/>
                  <a:cs typeface="Arial" charset="0"/>
                </a:rPr>
                <a:t>[cm]</a:t>
              </a:r>
            </a:p>
            <a:p>
              <a:pPr algn="ctr">
                <a:lnSpc>
                  <a:spcPct val="70000"/>
                </a:lnSpc>
                <a:spcBef>
                  <a:spcPct val="20000"/>
                </a:spcBef>
                <a:defRPr/>
              </a:pPr>
              <a:r>
                <a:rPr lang="en-US" sz="1050" i="0" baseline="30000" dirty="0">
                  <a:solidFill>
                    <a:srgbClr val="009999"/>
                  </a:solidFill>
                  <a:latin typeface="Arial Narrow" pitchFamily="34" charset="0"/>
                  <a:cs typeface="Arial" charset="0"/>
                </a:rPr>
                <a:t>__________________ </a:t>
              </a:r>
            </a:p>
            <a:p>
              <a:pPr algn="ctr">
                <a:lnSpc>
                  <a:spcPct val="70000"/>
                </a:lnSpc>
                <a:spcBef>
                  <a:spcPct val="20000"/>
                </a:spcBef>
                <a:defRPr/>
              </a:pPr>
              <a:r>
                <a:rPr lang="en-US" sz="1050" i="0" dirty="0">
                  <a:solidFill>
                    <a:schemeClr val="tx1"/>
                  </a:solidFill>
                  <a:latin typeface="Arial Narrow" pitchFamily="34" charset="0"/>
                  <a:cs typeface="Arial" charset="0"/>
                </a:rPr>
                <a:t> 50,  60, 70, 130</a:t>
              </a:r>
            </a:p>
            <a:p>
              <a:pPr algn="ctr">
                <a:lnSpc>
                  <a:spcPct val="70000"/>
                </a:lnSpc>
                <a:spcBef>
                  <a:spcPct val="20000"/>
                </a:spcBef>
                <a:defRPr/>
              </a:pPr>
              <a:r>
                <a:rPr lang="en-US" sz="1050" i="0" dirty="0">
                  <a:solidFill>
                    <a:srgbClr val="FF0000"/>
                  </a:solidFill>
                  <a:latin typeface="Arial Narrow" pitchFamily="34" charset="0"/>
                  <a:cs typeface="Arial" charset="0"/>
                </a:rPr>
                <a:t> 60,  70,120,130</a:t>
              </a:r>
            </a:p>
            <a:p>
              <a:pPr algn="ctr">
                <a:lnSpc>
                  <a:spcPct val="70000"/>
                </a:lnSpc>
                <a:spcBef>
                  <a:spcPct val="20000"/>
                </a:spcBef>
                <a:defRPr/>
              </a:pPr>
              <a:r>
                <a:rPr lang="en-US" sz="1050" i="0" dirty="0">
                  <a:solidFill>
                    <a:schemeClr val="accent2"/>
                  </a:solidFill>
                  <a:latin typeface="Arial Narrow" pitchFamily="34" charset="0"/>
                  <a:cs typeface="Arial" charset="0"/>
                </a:rPr>
                <a:t>70,110,120,130</a:t>
              </a:r>
            </a:p>
          </p:txBody>
        </p:sp>
        <p:grpSp>
          <p:nvGrpSpPr>
            <p:cNvPr id="5" name="Group 36"/>
            <p:cNvGrpSpPr/>
            <p:nvPr/>
          </p:nvGrpSpPr>
          <p:grpSpPr bwMode="auto">
            <a:xfrm>
              <a:off x="6662496" y="4551578"/>
              <a:ext cx="993699" cy="577595"/>
              <a:chOff x="5818188" y="3756025"/>
              <a:chExt cx="1019178" cy="601321"/>
            </a:xfrm>
            <a:solidFill>
              <a:schemeClr val="bg1"/>
            </a:solidFill>
          </p:grpSpPr>
          <p:grpSp>
            <p:nvGrpSpPr>
              <p:cNvPr id="6" name="Group 11"/>
              <p:cNvGrpSpPr>
                <a:grpSpLocks/>
              </p:cNvGrpSpPr>
              <p:nvPr/>
            </p:nvGrpSpPr>
            <p:grpSpPr bwMode="auto">
              <a:xfrm>
                <a:off x="5818188" y="3756025"/>
                <a:ext cx="825500" cy="579438"/>
                <a:chOff x="3739" y="3074"/>
                <a:chExt cx="371" cy="230"/>
              </a:xfrm>
              <a:grpFill/>
            </p:grpSpPr>
            <p:sp>
              <p:nvSpPr>
                <p:cNvPr id="21" name="Rectangle 12"/>
                <p:cNvSpPr>
                  <a:spLocks noChangeArrowheads="1"/>
                </p:cNvSpPr>
                <p:nvPr/>
              </p:nvSpPr>
              <p:spPr bwMode="auto">
                <a:xfrm>
                  <a:off x="3739" y="3074"/>
                  <a:ext cx="371" cy="230"/>
                </a:xfrm>
                <a:prstGeom prst="rect">
                  <a:avLst/>
                </a:prstGeom>
                <a:grpFill/>
                <a:ln w="9525">
                  <a:noFill/>
                  <a:miter lim="800000"/>
                  <a:headEnd/>
                  <a:tailEnd/>
                </a:ln>
              </p:spPr>
              <p:txBody>
                <a:bodyPr/>
                <a:lstStyle/>
                <a:p>
                  <a:pPr algn="ctr">
                    <a:spcBef>
                      <a:spcPct val="20000"/>
                    </a:spcBef>
                    <a:defRPr/>
                  </a:pPr>
                  <a:endParaRPr lang="en-US" sz="1600" i="0">
                    <a:latin typeface="Helvetica" charset="0"/>
                    <a:cs typeface="Arial" charset="0"/>
                  </a:endParaRPr>
                </a:p>
              </p:txBody>
            </p:sp>
            <p:sp>
              <p:nvSpPr>
                <p:cNvPr id="22" name="Rectangle 13"/>
                <p:cNvSpPr>
                  <a:spLocks noChangeArrowheads="1"/>
                </p:cNvSpPr>
                <p:nvPr/>
              </p:nvSpPr>
              <p:spPr bwMode="auto">
                <a:xfrm>
                  <a:off x="3739" y="3074"/>
                  <a:ext cx="371" cy="230"/>
                </a:xfrm>
                <a:prstGeom prst="rect">
                  <a:avLst/>
                </a:prstGeom>
                <a:grpFill/>
                <a:ln w="6350" cap="rnd">
                  <a:noFill/>
                  <a:miter lim="800000"/>
                  <a:headEnd/>
                  <a:tailEnd/>
                </a:ln>
              </p:spPr>
              <p:txBody>
                <a:bodyPr/>
                <a:lstStyle/>
                <a:p>
                  <a:pPr algn="ctr">
                    <a:spcBef>
                      <a:spcPct val="20000"/>
                    </a:spcBef>
                    <a:defRPr/>
                  </a:pPr>
                  <a:endParaRPr lang="en-US" sz="1600" i="0">
                    <a:latin typeface="Helvetica" charset="0"/>
                    <a:cs typeface="Arial" charset="0"/>
                  </a:endParaRPr>
                </a:p>
              </p:txBody>
            </p:sp>
          </p:grpSp>
          <p:sp>
            <p:nvSpPr>
              <p:cNvPr id="23" name="Freeform 15"/>
              <p:cNvSpPr>
                <a:spLocks noEditPoints="1"/>
              </p:cNvSpPr>
              <p:nvPr/>
            </p:nvSpPr>
            <p:spPr bwMode="auto">
              <a:xfrm>
                <a:off x="5897563" y="4256088"/>
                <a:ext cx="217487" cy="25400"/>
              </a:xfrm>
              <a:custGeom>
                <a:avLst/>
                <a:gdLst>
                  <a:gd name="T0" fmla="*/ 0 w 98"/>
                  <a:gd name="T1" fmla="*/ 0 h 9"/>
                  <a:gd name="T2" fmla="*/ 2147483647 w 98"/>
                  <a:gd name="T3" fmla="*/ 0 h 9"/>
                  <a:gd name="T4" fmla="*/ 2147483647 w 98"/>
                  <a:gd name="T5" fmla="*/ 2147483647 h 9"/>
                  <a:gd name="T6" fmla="*/ 0 w 98"/>
                  <a:gd name="T7" fmla="*/ 2147483647 h 9"/>
                  <a:gd name="T8" fmla="*/ 0 w 98"/>
                  <a:gd name="T9" fmla="*/ 0 h 9"/>
                  <a:gd name="T10" fmla="*/ 2147483647 w 98"/>
                  <a:gd name="T11" fmla="*/ 0 h 9"/>
                  <a:gd name="T12" fmla="*/ 2147483647 w 98"/>
                  <a:gd name="T13" fmla="*/ 0 h 9"/>
                  <a:gd name="T14" fmla="*/ 2147483647 w 98"/>
                  <a:gd name="T15" fmla="*/ 2147483647 h 9"/>
                  <a:gd name="T16" fmla="*/ 2147483647 w 98"/>
                  <a:gd name="T17" fmla="*/ 2147483647 h 9"/>
                  <a:gd name="T18" fmla="*/ 2147483647 w 9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9"/>
                  <a:gd name="T32" fmla="*/ 98 w 9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9">
                    <a:moveTo>
                      <a:pt x="0" y="0"/>
                    </a:moveTo>
                    <a:lnTo>
                      <a:pt x="36" y="0"/>
                    </a:lnTo>
                    <a:lnTo>
                      <a:pt x="36" y="9"/>
                    </a:lnTo>
                    <a:lnTo>
                      <a:pt x="0" y="9"/>
                    </a:lnTo>
                    <a:lnTo>
                      <a:pt x="0" y="0"/>
                    </a:lnTo>
                    <a:close/>
                    <a:moveTo>
                      <a:pt x="62" y="0"/>
                    </a:moveTo>
                    <a:lnTo>
                      <a:pt x="98" y="0"/>
                    </a:lnTo>
                    <a:lnTo>
                      <a:pt x="98" y="9"/>
                    </a:lnTo>
                    <a:lnTo>
                      <a:pt x="62" y="9"/>
                    </a:lnTo>
                    <a:lnTo>
                      <a:pt x="62" y="0"/>
                    </a:lnTo>
                    <a:close/>
                  </a:path>
                </a:pathLst>
              </a:custGeom>
              <a:solidFill>
                <a:schemeClr val="tx1"/>
              </a:solidFill>
              <a:ln w="0" cap="flat">
                <a:solidFill>
                  <a:srgbClr val="000000"/>
                </a:solidFill>
                <a:prstDash val="solid"/>
                <a:bevel/>
                <a:headEnd/>
                <a:tailEnd/>
              </a:ln>
            </p:spPr>
            <p:txBody>
              <a:bodyPr/>
              <a:lstStyle/>
              <a:p>
                <a:pPr>
                  <a:defRPr/>
                </a:pPr>
                <a:endParaRPr lang="en-US" sz="1600" i="0">
                  <a:latin typeface="Helvetica" charset="0"/>
                  <a:cs typeface="Arial" charset="0"/>
                </a:endParaRPr>
              </a:p>
            </p:txBody>
          </p:sp>
          <p:grpSp>
            <p:nvGrpSpPr>
              <p:cNvPr id="7" name="Group 39"/>
              <p:cNvGrpSpPr>
                <a:grpSpLocks/>
              </p:cNvGrpSpPr>
              <p:nvPr/>
            </p:nvGrpSpPr>
            <p:grpSpPr bwMode="auto">
              <a:xfrm>
                <a:off x="5867403" y="3783013"/>
                <a:ext cx="969963" cy="320675"/>
                <a:chOff x="3115" y="2129"/>
                <a:chExt cx="611" cy="202"/>
              </a:xfrm>
              <a:grpFill/>
            </p:grpSpPr>
            <p:sp>
              <p:nvSpPr>
                <p:cNvPr id="25" name="Line 14"/>
                <p:cNvSpPr>
                  <a:spLocks noChangeShapeType="1"/>
                </p:cNvSpPr>
                <p:nvPr/>
              </p:nvSpPr>
              <p:spPr bwMode="auto">
                <a:xfrm>
                  <a:off x="3134" y="2331"/>
                  <a:ext cx="148" cy="0"/>
                </a:xfrm>
                <a:prstGeom prst="line">
                  <a:avLst/>
                </a:prstGeom>
                <a:grpFill/>
                <a:ln w="12700">
                  <a:solidFill>
                    <a:srgbClr val="000000"/>
                  </a:solidFill>
                  <a:round/>
                  <a:headEnd/>
                  <a:tailEnd/>
                </a:ln>
              </p:spPr>
              <p:txBody>
                <a:bodyPr/>
                <a:lstStyle/>
                <a:p>
                  <a:pPr>
                    <a:defRPr/>
                  </a:pPr>
                  <a:endParaRPr lang="en-US" sz="1600" i="0">
                    <a:latin typeface="Helvetica" charset="0"/>
                    <a:cs typeface="Arial" charset="0"/>
                  </a:endParaRPr>
                </a:p>
              </p:txBody>
            </p:sp>
            <p:sp>
              <p:nvSpPr>
                <p:cNvPr id="26" name="Rectangle 16"/>
                <p:cNvSpPr>
                  <a:spLocks noChangeArrowheads="1"/>
                </p:cNvSpPr>
                <p:nvPr/>
              </p:nvSpPr>
              <p:spPr bwMode="auto">
                <a:xfrm>
                  <a:off x="3115" y="2129"/>
                  <a:ext cx="55" cy="107"/>
                </a:xfrm>
                <a:prstGeom prst="rect">
                  <a:avLst/>
                </a:prstGeom>
                <a:grpFill/>
                <a:ln w="9525">
                  <a:noFill/>
                  <a:miter lim="800000"/>
                  <a:headEnd/>
                  <a:tailEnd/>
                </a:ln>
              </p:spPr>
              <p:txBody>
                <a:bodyPr wrap="none" lIns="0" tIns="0" rIns="0" bIns="0">
                  <a:spAutoFit/>
                </a:bodyPr>
                <a:lstStyle/>
                <a:p>
                  <a:pPr>
                    <a:spcBef>
                      <a:spcPct val="20000"/>
                    </a:spcBef>
                    <a:defRPr/>
                  </a:pPr>
                  <a:r>
                    <a:rPr lang="en-US" sz="1100" i="0" dirty="0">
                      <a:solidFill>
                        <a:schemeClr val="tx1"/>
                      </a:solidFill>
                      <a:latin typeface="Arial" pitchFamily="34" charset="0"/>
                      <a:cs typeface="Arial" charset="0"/>
                    </a:rPr>
                    <a:t>n</a:t>
                  </a:r>
                  <a:endParaRPr lang="en-US" sz="2400" i="0" dirty="0">
                    <a:solidFill>
                      <a:schemeClr val="tx1"/>
                    </a:solidFill>
                    <a:latin typeface="Helvetica" charset="0"/>
                    <a:cs typeface="Arial" charset="0"/>
                  </a:endParaRPr>
                </a:p>
              </p:txBody>
            </p:sp>
            <p:sp>
              <p:nvSpPr>
                <p:cNvPr id="27" name="Rectangle 17"/>
                <p:cNvSpPr>
                  <a:spLocks noChangeArrowheads="1"/>
                </p:cNvSpPr>
                <p:nvPr/>
              </p:nvSpPr>
              <p:spPr bwMode="auto">
                <a:xfrm>
                  <a:off x="3165" y="2183"/>
                  <a:ext cx="44" cy="97"/>
                </a:xfrm>
                <a:prstGeom prst="rect">
                  <a:avLst/>
                </a:prstGeom>
                <a:grpFill/>
                <a:ln w="9525">
                  <a:noFill/>
                  <a:miter lim="800000"/>
                  <a:headEnd/>
                  <a:tailEnd/>
                </a:ln>
              </p:spPr>
              <p:txBody>
                <a:bodyPr wrap="none" lIns="0" tIns="0" rIns="0" bIns="0">
                  <a:spAutoFit/>
                </a:bodyPr>
                <a:lstStyle/>
                <a:p>
                  <a:pPr>
                    <a:spcBef>
                      <a:spcPct val="20000"/>
                    </a:spcBef>
                    <a:defRPr/>
                  </a:pPr>
                  <a:r>
                    <a:rPr lang="en-US" sz="1000" i="0">
                      <a:solidFill>
                        <a:schemeClr val="tx1"/>
                      </a:solidFill>
                      <a:latin typeface="Arial" pitchFamily="34" charset="0"/>
                      <a:cs typeface="Arial" charset="0"/>
                    </a:rPr>
                    <a:t>e</a:t>
                  </a:r>
                  <a:endParaRPr lang="en-US" sz="2400" i="0">
                    <a:solidFill>
                      <a:schemeClr val="tx1"/>
                    </a:solidFill>
                    <a:latin typeface="Helvetica" charset="0"/>
                    <a:cs typeface="Arial" charset="0"/>
                  </a:endParaRPr>
                </a:p>
              </p:txBody>
            </p:sp>
            <p:sp>
              <p:nvSpPr>
                <p:cNvPr id="28" name="Rectangle 18"/>
                <p:cNvSpPr>
                  <a:spLocks noChangeArrowheads="1"/>
                </p:cNvSpPr>
                <p:nvPr/>
              </p:nvSpPr>
              <p:spPr bwMode="auto">
                <a:xfrm>
                  <a:off x="3218" y="2129"/>
                  <a:ext cx="48" cy="107"/>
                </a:xfrm>
                <a:prstGeom prst="rect">
                  <a:avLst/>
                </a:prstGeom>
                <a:grpFill/>
                <a:ln w="9525">
                  <a:noFill/>
                  <a:miter lim="800000"/>
                  <a:headEnd/>
                  <a:tailEnd/>
                </a:ln>
              </p:spPr>
              <p:txBody>
                <a:bodyPr wrap="none" lIns="0" tIns="0" rIns="0" bIns="0">
                  <a:spAutoFit/>
                </a:bodyPr>
                <a:lstStyle/>
                <a:p>
                  <a:pPr>
                    <a:spcBef>
                      <a:spcPct val="20000"/>
                    </a:spcBef>
                    <a:defRPr/>
                  </a:pPr>
                  <a:r>
                    <a:rPr lang="en-US" sz="1100" i="0" dirty="0">
                      <a:solidFill>
                        <a:schemeClr val="tx1"/>
                      </a:solidFill>
                      <a:latin typeface="Arial" pitchFamily="34" charset="0"/>
                      <a:cs typeface="Arial" charset="0"/>
                    </a:rPr>
                    <a:t>/ </a:t>
                  </a:r>
                  <a:endParaRPr lang="en-US" sz="2400" i="0" dirty="0">
                    <a:solidFill>
                      <a:schemeClr val="tx1"/>
                    </a:solidFill>
                    <a:latin typeface="Helvetica" charset="0"/>
                    <a:cs typeface="Arial" charset="0"/>
                  </a:endParaRPr>
                </a:p>
              </p:txBody>
            </p:sp>
            <p:sp>
              <p:nvSpPr>
                <p:cNvPr id="29" name="Rectangle 19"/>
                <p:cNvSpPr>
                  <a:spLocks noChangeArrowheads="1"/>
                </p:cNvSpPr>
                <p:nvPr/>
              </p:nvSpPr>
              <p:spPr bwMode="auto">
                <a:xfrm>
                  <a:off x="3264" y="2129"/>
                  <a:ext cx="55" cy="107"/>
                </a:xfrm>
                <a:prstGeom prst="rect">
                  <a:avLst/>
                </a:prstGeom>
                <a:grpFill/>
                <a:ln w="9525">
                  <a:noFill/>
                  <a:miter lim="800000"/>
                  <a:headEnd/>
                  <a:tailEnd/>
                </a:ln>
              </p:spPr>
              <p:txBody>
                <a:bodyPr wrap="none" lIns="0" tIns="0" rIns="0" bIns="0">
                  <a:spAutoFit/>
                </a:bodyPr>
                <a:lstStyle/>
                <a:p>
                  <a:pPr>
                    <a:spcBef>
                      <a:spcPct val="20000"/>
                    </a:spcBef>
                    <a:defRPr/>
                  </a:pPr>
                  <a:r>
                    <a:rPr lang="en-US" sz="1100" i="0">
                      <a:solidFill>
                        <a:schemeClr val="tx1"/>
                      </a:solidFill>
                      <a:latin typeface="Arial" pitchFamily="34" charset="0"/>
                      <a:cs typeface="Arial" charset="0"/>
                    </a:rPr>
                    <a:t>n</a:t>
                  </a:r>
                  <a:endParaRPr lang="en-US" sz="2400" i="0">
                    <a:solidFill>
                      <a:schemeClr val="tx1"/>
                    </a:solidFill>
                    <a:latin typeface="Helvetica" charset="0"/>
                    <a:cs typeface="Arial" charset="0"/>
                  </a:endParaRPr>
                </a:p>
              </p:txBody>
            </p:sp>
            <p:sp>
              <p:nvSpPr>
                <p:cNvPr id="30" name="Rectangle 20"/>
                <p:cNvSpPr>
                  <a:spLocks noChangeArrowheads="1"/>
                </p:cNvSpPr>
                <p:nvPr/>
              </p:nvSpPr>
              <p:spPr bwMode="auto">
                <a:xfrm>
                  <a:off x="3315" y="2183"/>
                  <a:ext cx="411" cy="97"/>
                </a:xfrm>
                <a:prstGeom prst="rect">
                  <a:avLst/>
                </a:prstGeom>
                <a:grpFill/>
                <a:ln w="9525">
                  <a:noFill/>
                  <a:miter lim="800000"/>
                  <a:headEnd/>
                  <a:tailEnd/>
                </a:ln>
              </p:spPr>
              <p:txBody>
                <a:bodyPr wrap="none" lIns="0" tIns="0" rIns="0" bIns="0">
                  <a:spAutoFit/>
                </a:bodyPr>
                <a:lstStyle/>
                <a:p>
                  <a:pPr>
                    <a:spcBef>
                      <a:spcPct val="20000"/>
                    </a:spcBef>
                    <a:defRPr/>
                  </a:pPr>
                  <a:r>
                    <a:rPr lang="en-US" sz="1000" i="0" dirty="0">
                      <a:solidFill>
                        <a:schemeClr val="tx1"/>
                      </a:solidFill>
                      <a:latin typeface="Arial" pitchFamily="34" charset="0"/>
                      <a:cs typeface="Arial" charset="0"/>
                    </a:rPr>
                    <a:t>Greenwald</a:t>
                  </a:r>
                  <a:endParaRPr lang="en-US" sz="2400" i="0" dirty="0">
                    <a:solidFill>
                      <a:schemeClr val="tx1"/>
                    </a:solidFill>
                    <a:latin typeface="Helvetica" charset="0"/>
                    <a:cs typeface="Arial" charset="0"/>
                  </a:endParaRPr>
                </a:p>
              </p:txBody>
            </p:sp>
          </p:grpSp>
          <p:sp>
            <p:nvSpPr>
              <p:cNvPr id="31" name="Rectangle 21"/>
              <p:cNvSpPr>
                <a:spLocks noChangeArrowheads="1"/>
              </p:cNvSpPr>
              <p:nvPr/>
            </p:nvSpPr>
            <p:spPr bwMode="auto">
              <a:xfrm>
                <a:off x="6223000" y="4043363"/>
                <a:ext cx="262892" cy="161583"/>
              </a:xfrm>
              <a:prstGeom prst="rect">
                <a:avLst/>
              </a:prstGeom>
              <a:grpFill/>
              <a:ln w="9525">
                <a:noFill/>
                <a:miter lim="800000"/>
                <a:headEnd/>
                <a:tailEnd/>
              </a:ln>
            </p:spPr>
            <p:txBody>
              <a:bodyPr wrap="none" lIns="0" tIns="0" rIns="0" bIns="0">
                <a:spAutoFit/>
              </a:bodyPr>
              <a:lstStyle/>
              <a:p>
                <a:pPr>
                  <a:spcBef>
                    <a:spcPct val="20000"/>
                  </a:spcBef>
                  <a:defRPr/>
                </a:pPr>
                <a:r>
                  <a:rPr lang="en-US" sz="1050" i="0" dirty="0">
                    <a:solidFill>
                      <a:srgbClr val="000000"/>
                    </a:solidFill>
                    <a:latin typeface="Arial" pitchFamily="34" charset="0"/>
                    <a:cs typeface="Arial" charset="0"/>
                  </a:rPr>
                  <a:t>0.95</a:t>
                </a:r>
                <a:endParaRPr lang="en-US" sz="2000" i="0" dirty="0">
                  <a:latin typeface="Helvetica" charset="0"/>
                  <a:cs typeface="Arial" charset="0"/>
                </a:endParaRPr>
              </a:p>
            </p:txBody>
          </p:sp>
          <p:sp>
            <p:nvSpPr>
              <p:cNvPr id="32" name="Rectangle 22"/>
              <p:cNvSpPr>
                <a:spLocks noChangeArrowheads="1"/>
              </p:cNvSpPr>
              <p:nvPr/>
            </p:nvSpPr>
            <p:spPr bwMode="auto">
              <a:xfrm>
                <a:off x="6224588" y="4195763"/>
                <a:ext cx="262892" cy="161583"/>
              </a:xfrm>
              <a:prstGeom prst="rect">
                <a:avLst/>
              </a:prstGeom>
              <a:grpFill/>
              <a:ln w="9525">
                <a:noFill/>
                <a:miter lim="800000"/>
                <a:headEnd/>
                <a:tailEnd/>
              </a:ln>
            </p:spPr>
            <p:txBody>
              <a:bodyPr wrap="none" lIns="0" tIns="0" rIns="0" bIns="0">
                <a:spAutoFit/>
              </a:bodyPr>
              <a:lstStyle/>
              <a:p>
                <a:pPr>
                  <a:spcBef>
                    <a:spcPct val="20000"/>
                  </a:spcBef>
                  <a:defRPr/>
                </a:pPr>
                <a:r>
                  <a:rPr lang="en-US" sz="1050" i="0" dirty="0">
                    <a:solidFill>
                      <a:srgbClr val="000000"/>
                    </a:solidFill>
                    <a:latin typeface="Arial" pitchFamily="34" charset="0"/>
                    <a:cs typeface="Arial" charset="0"/>
                  </a:rPr>
                  <a:t>0.72</a:t>
                </a:r>
                <a:endParaRPr lang="en-US" sz="2000" i="0" dirty="0">
                  <a:latin typeface="Helvetica" charset="0"/>
                  <a:cs typeface="Arial" charset="0"/>
                </a:endParaRPr>
              </a:p>
            </p:txBody>
          </p:sp>
        </p:grpSp>
        <p:sp>
          <p:nvSpPr>
            <p:cNvPr id="51" name="Rectangle 50"/>
            <p:cNvSpPr/>
            <p:nvPr/>
          </p:nvSpPr>
          <p:spPr bwMode="auto">
            <a:xfrm>
              <a:off x="6629400" y="3962400"/>
              <a:ext cx="2133600" cy="3810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34" charset="0"/>
              </a:endParaRPr>
            </a:p>
          </p:txBody>
        </p:sp>
        <p:sp>
          <p:nvSpPr>
            <p:cNvPr id="52" name="TextBox 63"/>
            <p:cNvSpPr txBox="1">
              <a:spLocks noChangeArrowheads="1"/>
            </p:cNvSpPr>
            <p:nvPr/>
          </p:nvSpPr>
          <p:spPr bwMode="auto">
            <a:xfrm>
              <a:off x="6400800" y="4223367"/>
              <a:ext cx="2667000" cy="133883"/>
            </a:xfrm>
            <a:prstGeom prst="rect">
              <a:avLst/>
            </a:prstGeom>
            <a:noFill/>
            <a:ln w="3175">
              <a:noFill/>
              <a:headEnd/>
              <a:tailEnd/>
            </a:ln>
            <a:effectLst/>
          </p:spPr>
          <p:style>
            <a:lnRef idx="1">
              <a:schemeClr val="dk1"/>
            </a:lnRef>
            <a:fillRef idx="2">
              <a:schemeClr val="dk1"/>
            </a:fillRef>
            <a:effectRef idx="1">
              <a:schemeClr val="dk1"/>
            </a:effectRef>
            <a:fontRef idx="minor">
              <a:schemeClr val="dk1"/>
            </a:fontRef>
          </p:style>
          <p:txBody>
            <a:bodyPr wrap="square" lIns="0" tIns="18288" rIns="0" bIns="18288">
              <a:spAutoFit/>
            </a:bodyPr>
            <a:lstStyle/>
            <a:p>
              <a:pPr algn="ctr">
                <a:lnSpc>
                  <a:spcPct val="90000"/>
                </a:lnSpc>
                <a:spcBef>
                  <a:spcPct val="20000"/>
                </a:spcBef>
                <a:defRPr/>
              </a:pPr>
              <a:r>
                <a:rPr lang="en-US" sz="700" i="0" dirty="0">
                  <a:solidFill>
                    <a:schemeClr val="tx1"/>
                  </a:solidFill>
                  <a:latin typeface="Arial Narrow" pitchFamily="34" charset="0"/>
                  <a:cs typeface="Arial" charset="0"/>
                </a:rPr>
                <a:t>I</a:t>
              </a:r>
              <a:r>
                <a:rPr lang="en-US" sz="700" i="0" baseline="-25000" dirty="0">
                  <a:solidFill>
                    <a:schemeClr val="tx1"/>
                  </a:solidFill>
                  <a:latin typeface="Arial Narrow" pitchFamily="34" charset="0"/>
                  <a:cs typeface="Arial" charset="0"/>
                </a:rPr>
                <a:t>P</a:t>
              </a:r>
              <a:r>
                <a:rPr lang="en-US" sz="700" i="0" dirty="0">
                  <a:solidFill>
                    <a:schemeClr val="tx1"/>
                  </a:solidFill>
                  <a:latin typeface="Arial Narrow" pitchFamily="34" charset="0"/>
                  <a:cs typeface="Arial" charset="0"/>
                </a:rPr>
                <a:t>=0.95MA,  H</a:t>
              </a:r>
              <a:r>
                <a:rPr lang="en-US" sz="700" i="0" baseline="-25000" dirty="0">
                  <a:solidFill>
                    <a:schemeClr val="tx1"/>
                  </a:solidFill>
                  <a:latin typeface="Arial Narrow" pitchFamily="34" charset="0"/>
                  <a:cs typeface="Arial" charset="0"/>
                </a:rPr>
                <a:t>98y2</a:t>
              </a:r>
              <a:r>
                <a:rPr lang="en-US" sz="700" i="0" dirty="0">
                  <a:solidFill>
                    <a:schemeClr val="tx1"/>
                  </a:solidFill>
                  <a:latin typeface="Arial Narrow" pitchFamily="34" charset="0"/>
                  <a:cs typeface="Arial" charset="0"/>
                </a:rPr>
                <a:t>=1.2, </a:t>
              </a:r>
              <a:r>
                <a:rPr lang="en-US" sz="700" i="0" dirty="0" err="1">
                  <a:solidFill>
                    <a:schemeClr val="tx1"/>
                  </a:solidFill>
                  <a:latin typeface="Symbol" pitchFamily="18" charset="2"/>
                  <a:cs typeface="Arial" charset="0"/>
                </a:rPr>
                <a:t>b</a:t>
              </a:r>
              <a:r>
                <a:rPr lang="en-US" sz="700" i="0" baseline="-25000" dirty="0" err="1">
                  <a:solidFill>
                    <a:schemeClr val="tx1"/>
                  </a:solidFill>
                  <a:latin typeface="Arial Narrow" pitchFamily="34" charset="0"/>
                  <a:cs typeface="Arial" charset="0"/>
                </a:rPr>
                <a:t>N</a:t>
              </a:r>
              <a:r>
                <a:rPr lang="en-US" sz="700" i="0" dirty="0">
                  <a:solidFill>
                    <a:schemeClr val="tx1"/>
                  </a:solidFill>
                  <a:latin typeface="Arial Narrow" pitchFamily="34" charset="0"/>
                  <a:cs typeface="Arial" charset="0"/>
                </a:rPr>
                <a:t>=5, </a:t>
              </a:r>
              <a:r>
                <a:rPr lang="en-US" sz="700" i="0" dirty="0" err="1">
                  <a:solidFill>
                    <a:schemeClr val="tx1"/>
                  </a:solidFill>
                  <a:latin typeface="Symbol" pitchFamily="18" charset="2"/>
                  <a:cs typeface="Arial" charset="0"/>
                </a:rPr>
                <a:t>b</a:t>
              </a:r>
              <a:r>
                <a:rPr lang="en-US" sz="700" i="0" baseline="-25000" dirty="0" err="1">
                  <a:solidFill>
                    <a:schemeClr val="tx1"/>
                  </a:solidFill>
                  <a:latin typeface="Arial Narrow" pitchFamily="34" charset="0"/>
                  <a:cs typeface="Arial" charset="0"/>
                </a:rPr>
                <a:t>T</a:t>
              </a:r>
              <a:r>
                <a:rPr lang="en-US" sz="700" i="0" dirty="0">
                  <a:solidFill>
                    <a:schemeClr val="tx1"/>
                  </a:solidFill>
                  <a:latin typeface="Arial Narrow" pitchFamily="34" charset="0"/>
                  <a:cs typeface="Arial" charset="0"/>
                </a:rPr>
                <a:t> = </a:t>
              </a:r>
              <a:r>
                <a:rPr lang="en-US" sz="700" i="0" dirty="0" smtClean="0">
                  <a:solidFill>
                    <a:schemeClr val="tx1"/>
                  </a:solidFill>
                  <a:latin typeface="Arial Narrow" pitchFamily="34" charset="0"/>
                  <a:cs typeface="Arial" charset="0"/>
                </a:rPr>
                <a:t>10%, B</a:t>
              </a:r>
              <a:r>
                <a:rPr lang="en-US" sz="700" i="0" baseline="-25000" dirty="0" smtClean="0">
                  <a:solidFill>
                    <a:schemeClr val="tx1"/>
                  </a:solidFill>
                  <a:latin typeface="Arial Narrow" pitchFamily="34" charset="0"/>
                  <a:cs typeface="Arial" charset="0"/>
                </a:rPr>
                <a:t>T </a:t>
              </a:r>
              <a:r>
                <a:rPr lang="en-US" sz="700" i="0" dirty="0">
                  <a:solidFill>
                    <a:schemeClr val="tx1"/>
                  </a:solidFill>
                  <a:latin typeface="Arial Narrow" pitchFamily="34" charset="0"/>
                  <a:cs typeface="Arial" charset="0"/>
                </a:rPr>
                <a:t>= 1T, P</a:t>
              </a:r>
              <a:r>
                <a:rPr lang="en-US" sz="700" i="0" baseline="-25000" dirty="0">
                  <a:solidFill>
                    <a:schemeClr val="tx1"/>
                  </a:solidFill>
                  <a:latin typeface="Arial Narrow" pitchFamily="34" charset="0"/>
                  <a:cs typeface="Arial" charset="0"/>
                </a:rPr>
                <a:t>NBI </a:t>
              </a:r>
              <a:r>
                <a:rPr lang="en-US" sz="700" i="0" dirty="0">
                  <a:solidFill>
                    <a:schemeClr val="tx1"/>
                  </a:solidFill>
                  <a:latin typeface="Arial Narrow" pitchFamily="34" charset="0"/>
                  <a:cs typeface="Arial" charset="0"/>
                </a:rPr>
                <a:t>= 10MW, P</a:t>
              </a:r>
              <a:r>
                <a:rPr lang="en-US" sz="700" i="0" baseline="-25000" dirty="0">
                  <a:solidFill>
                    <a:schemeClr val="tx1"/>
                  </a:solidFill>
                  <a:latin typeface="Arial Narrow" pitchFamily="34" charset="0"/>
                  <a:cs typeface="Arial" charset="0"/>
                </a:rPr>
                <a:t>RF</a:t>
              </a:r>
              <a:r>
                <a:rPr lang="en-US" sz="700" i="0" dirty="0">
                  <a:solidFill>
                    <a:schemeClr val="tx1"/>
                  </a:solidFill>
                  <a:latin typeface="Arial Narrow" pitchFamily="34" charset="0"/>
                  <a:cs typeface="Arial" charset="0"/>
                </a:rPr>
                <a:t> = 4MW</a:t>
              </a:r>
            </a:p>
          </p:txBody>
        </p:sp>
      </p:grpSp>
      <p:sp>
        <p:nvSpPr>
          <p:cNvPr id="54" name="Text Box 19"/>
          <p:cNvSpPr txBox="1">
            <a:spLocks noChangeArrowheads="1"/>
          </p:cNvSpPr>
          <p:nvPr/>
        </p:nvSpPr>
        <p:spPr bwMode="auto">
          <a:xfrm>
            <a:off x="8305800" y="2133600"/>
            <a:ext cx="546867" cy="261610"/>
          </a:xfrm>
          <a:prstGeom prst="rect">
            <a:avLst/>
          </a:prstGeom>
          <a:solidFill>
            <a:srgbClr val="FFFF99"/>
          </a:solidFill>
          <a:ln w="3175" algn="ctr">
            <a:solidFill>
              <a:schemeClr val="tx1"/>
            </a:solidFill>
            <a:miter lim="800000"/>
            <a:headEnd/>
            <a:tailEnd/>
          </a:ln>
        </p:spPr>
        <p:txBody>
          <a:bodyPr wrap="square" lIns="0" rIns="0">
            <a:spAutoFit/>
          </a:bodyPr>
          <a:lstStyle/>
          <a:p>
            <a:pPr algn="ctr">
              <a:spcBef>
                <a:spcPct val="20000"/>
              </a:spcBef>
            </a:pPr>
            <a:r>
              <a:rPr lang="en-US" sz="1100" dirty="0" smtClean="0">
                <a:solidFill>
                  <a:srgbClr val="FF0000"/>
                </a:solidFill>
              </a:rPr>
              <a:t>NSTX</a:t>
            </a:r>
            <a:endParaRPr lang="en-US" sz="11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nSpc>
                <a:spcPct val="100000"/>
              </a:lnSpc>
            </a:pPr>
            <a:r>
              <a:rPr lang="en-US" sz="2400" dirty="0" smtClean="0"/>
              <a:t>5 year plan also includes longer-term facility enhancements to fully utilize Upgrade capabilities, support ITER and FNSF</a:t>
            </a:r>
            <a:endParaRPr lang="en-US" sz="2400" dirty="0"/>
          </a:p>
        </p:txBody>
      </p:sp>
      <p:sp>
        <p:nvSpPr>
          <p:cNvPr id="3" name="Content Placeholder 2"/>
          <p:cNvSpPr>
            <a:spLocks noGrp="1"/>
          </p:cNvSpPr>
          <p:nvPr>
            <p:ph idx="1"/>
          </p:nvPr>
        </p:nvSpPr>
        <p:spPr>
          <a:xfrm>
            <a:off x="0" y="1143000"/>
            <a:ext cx="4495800" cy="5334000"/>
          </a:xfrm>
        </p:spPr>
        <p:txBody>
          <a:bodyPr/>
          <a:lstStyle/>
          <a:p>
            <a:r>
              <a:rPr lang="en-US" b="1" dirty="0" smtClean="0">
                <a:latin typeface="Arial Narrow" pitchFamily="34" charset="0"/>
              </a:rPr>
              <a:t>Improved particle control tools</a:t>
            </a:r>
          </a:p>
          <a:p>
            <a:pPr marL="403225" lvl="1" indent="-174625"/>
            <a:r>
              <a:rPr lang="en-US" b="1" dirty="0" smtClean="0">
                <a:latin typeface="Arial Narrow" pitchFamily="34" charset="0"/>
              </a:rPr>
              <a:t>Control deuterium inventory and trigger rapid ELMs to expel impurities</a:t>
            </a:r>
          </a:p>
          <a:p>
            <a:pPr marL="403225" lvl="1" indent="-174625"/>
            <a:r>
              <a:rPr lang="en-US" b="1" dirty="0" smtClean="0">
                <a:latin typeface="Arial Narrow" pitchFamily="34" charset="0"/>
              </a:rPr>
              <a:t>Access low </a:t>
            </a:r>
            <a:r>
              <a:rPr lang="en-US" b="1" dirty="0" smtClean="0">
                <a:latin typeface="Symbol" pitchFamily="18" charset="2"/>
              </a:rPr>
              <a:t>n</a:t>
            </a:r>
            <a:r>
              <a:rPr lang="en-US" b="1" dirty="0" smtClean="0">
                <a:latin typeface="Arial Narrow" pitchFamily="34" charset="0"/>
              </a:rPr>
              <a:t>*, understand role of Li</a:t>
            </a:r>
          </a:p>
          <a:p>
            <a:endParaRPr lang="en-US" sz="2000" b="1" dirty="0" smtClean="0">
              <a:latin typeface="Arial Narrow" pitchFamily="34" charset="0"/>
            </a:endParaRPr>
          </a:p>
          <a:p>
            <a:endParaRPr lang="en-US" sz="300" b="1" dirty="0" smtClean="0">
              <a:latin typeface="Arial Narrow" pitchFamily="34" charset="0"/>
            </a:endParaRPr>
          </a:p>
          <a:p>
            <a:r>
              <a:rPr lang="en-US" b="1" dirty="0" smtClean="0">
                <a:latin typeface="Arial Narrow" pitchFamily="34" charset="0"/>
              </a:rPr>
              <a:t>Disruption avoidance, mitigation</a:t>
            </a:r>
          </a:p>
          <a:p>
            <a:pPr marL="403225" lvl="1" indent="-174625"/>
            <a:r>
              <a:rPr lang="en-US" sz="1800" b="1" dirty="0" smtClean="0">
                <a:latin typeface="Arial Narrow" pitchFamily="34" charset="0"/>
              </a:rPr>
              <a:t>3D sensors &amp; coils, massive gas injection</a:t>
            </a:r>
          </a:p>
          <a:p>
            <a:pPr marL="401638" lvl="1" indent="-173038"/>
            <a:endParaRPr lang="en-US" sz="1400" b="1" dirty="0" smtClean="0">
              <a:latin typeface="Arial Narrow" pitchFamily="34" charset="0"/>
            </a:endParaRPr>
          </a:p>
          <a:p>
            <a:pPr marL="401638" lvl="1" indent="-173038"/>
            <a:endParaRPr lang="en-US" sz="300" b="1" dirty="0" smtClean="0">
              <a:latin typeface="Arial Narrow" pitchFamily="34" charset="0"/>
            </a:endParaRPr>
          </a:p>
          <a:p>
            <a:r>
              <a:rPr lang="en-US" b="1" dirty="0" smtClean="0">
                <a:latin typeface="Arial Narrow" pitchFamily="34" charset="0"/>
              </a:rPr>
              <a:t>ECH to raise start-up plasma T</a:t>
            </a:r>
            <a:r>
              <a:rPr lang="en-US" b="1" baseline="-25000" dirty="0" smtClean="0">
                <a:latin typeface="Arial Narrow" pitchFamily="34" charset="0"/>
              </a:rPr>
              <a:t>e</a:t>
            </a:r>
            <a:r>
              <a:rPr lang="en-US" b="1" dirty="0" smtClean="0">
                <a:latin typeface="Arial Narrow" pitchFamily="34" charset="0"/>
              </a:rPr>
              <a:t> to enable FW+NBI+BS I</a:t>
            </a:r>
            <a:r>
              <a:rPr lang="en-US" b="1" baseline="-25000" dirty="0" smtClean="0">
                <a:latin typeface="Arial Narrow" pitchFamily="34" charset="0"/>
              </a:rPr>
              <a:t>P</a:t>
            </a:r>
            <a:r>
              <a:rPr lang="en-US" b="1" dirty="0" smtClean="0">
                <a:latin typeface="Arial Narrow" pitchFamily="34" charset="0"/>
              </a:rPr>
              <a:t> ramp-up</a:t>
            </a:r>
          </a:p>
          <a:p>
            <a:pPr marL="403225" lvl="1" indent="-174625"/>
            <a:r>
              <a:rPr lang="en-US" b="1" dirty="0" smtClean="0">
                <a:latin typeface="Arial Narrow" pitchFamily="34" charset="0"/>
              </a:rPr>
              <a:t>Also EBW-CD start-up, sustainment</a:t>
            </a:r>
          </a:p>
          <a:p>
            <a:endParaRPr lang="en-US" sz="600" b="1" dirty="0" smtClean="0">
              <a:latin typeface="Arial Narrow" pitchFamily="34" charset="0"/>
            </a:endParaRPr>
          </a:p>
          <a:p>
            <a:r>
              <a:rPr lang="en-US" b="1" dirty="0" smtClean="0">
                <a:latin typeface="Arial Narrow" pitchFamily="34" charset="0"/>
              </a:rPr>
              <a:t>Begin transition to high-Z PFCs, assess flowing liquid metals</a:t>
            </a:r>
          </a:p>
          <a:p>
            <a:pPr marL="403225" lvl="1" indent="-174625"/>
            <a:r>
              <a:rPr lang="en-US" b="1" dirty="0" smtClean="0">
                <a:latin typeface="Arial Narrow" pitchFamily="34" charset="0"/>
              </a:rPr>
              <a:t>Plus </a:t>
            </a:r>
            <a:r>
              <a:rPr lang="en-US" b="1" dirty="0" err="1" smtClean="0">
                <a:latin typeface="Arial Narrow" pitchFamily="34" charset="0"/>
              </a:rPr>
              <a:t>divertor</a:t>
            </a:r>
            <a:r>
              <a:rPr lang="en-US" b="1" dirty="0" smtClean="0">
                <a:latin typeface="Arial Narrow" pitchFamily="34" charset="0"/>
              </a:rPr>
              <a:t> Thomson, spectroscopy</a:t>
            </a:r>
            <a:endParaRPr lang="en-US" b="1" dirty="0">
              <a:latin typeface="Arial Narrow" pitchFamily="34" charset="0"/>
            </a:endParaRPr>
          </a:p>
        </p:txBody>
      </p:sp>
      <p:sp>
        <p:nvSpPr>
          <p:cNvPr id="4" name="Slide Number Placeholder 3"/>
          <p:cNvSpPr>
            <a:spLocks noGrp="1"/>
          </p:cNvSpPr>
          <p:nvPr>
            <p:ph type="sldNum" sz="quarter" idx="10"/>
          </p:nvPr>
        </p:nvSpPr>
        <p:spPr/>
        <p:txBody>
          <a:bodyPr/>
          <a:lstStyle/>
          <a:p>
            <a:pPr>
              <a:defRPr/>
            </a:pPr>
            <a:fld id="{D50EA5AC-81EB-4DD9-B75B-8EC6FB29C088}" type="slidenum">
              <a:rPr lang="en-US" smtClean="0"/>
              <a:pPr>
                <a:defRPr/>
              </a:pPr>
              <a:t>22</a:t>
            </a:fld>
            <a:endParaRPr lang="en-US"/>
          </a:p>
        </p:txBody>
      </p:sp>
      <p:grpSp>
        <p:nvGrpSpPr>
          <p:cNvPr id="5" name="Group 80"/>
          <p:cNvGrpSpPr/>
          <p:nvPr/>
        </p:nvGrpSpPr>
        <p:grpSpPr>
          <a:xfrm>
            <a:off x="6019800" y="3124200"/>
            <a:ext cx="1752600" cy="1219200"/>
            <a:chOff x="4419600" y="4191000"/>
            <a:chExt cx="1752600" cy="1219200"/>
          </a:xfrm>
        </p:grpSpPr>
        <p:pic>
          <p:nvPicPr>
            <p:cNvPr id="15" name="Picture 14"/>
            <p:cNvPicPr>
              <a:picLocks noChangeAspect="1"/>
            </p:cNvPicPr>
            <p:nvPr/>
          </p:nvPicPr>
          <p:blipFill rotWithShape="1">
            <a:blip r:embed="rId2" cstate="print">
              <a:extLst>
                <a:ext uri="{28A0092B-C50C-407E-A947-70E740481C1C}">
                  <a14:useLocalDpi xmlns="" xmlns:a14="http://schemas.microsoft.com/office/drawing/2010/main" val="0"/>
                </a:ext>
              </a:extLst>
            </a:blip>
            <a:srcRect r="50000"/>
            <a:stretch/>
          </p:blipFill>
          <p:spPr bwMode="auto">
            <a:xfrm>
              <a:off x="4800600" y="4249821"/>
              <a:ext cx="1066800" cy="1160379"/>
            </a:xfrm>
            <a:prstGeom prst="rect">
              <a:avLst/>
            </a:prstGeom>
            <a:noFill/>
          </p:spPr>
        </p:pic>
        <p:sp>
          <p:nvSpPr>
            <p:cNvPr id="16" name="Text Box 48"/>
            <p:cNvSpPr txBox="1">
              <a:spLocks noChangeArrowheads="1"/>
            </p:cNvSpPr>
            <p:nvPr/>
          </p:nvSpPr>
          <p:spPr bwMode="auto">
            <a:xfrm>
              <a:off x="4419600" y="4191000"/>
              <a:ext cx="1752600" cy="329321"/>
            </a:xfrm>
            <a:prstGeom prst="rect">
              <a:avLst/>
            </a:prstGeom>
            <a:solidFill>
              <a:schemeClr val="bg1"/>
            </a:solidFill>
            <a:ln w="15875" algn="ctr">
              <a:noFill/>
              <a:miter lim="800000"/>
              <a:headEnd/>
              <a:tailEnd/>
            </a:ln>
          </p:spPr>
          <p:txBody>
            <a:bodyPr wrap="square" lIns="0" tIns="0" rIns="0" bIns="45720" anchor="ctr">
              <a:spAutoFit/>
            </a:bodyPr>
            <a:lstStyle/>
            <a:p>
              <a:pPr algn="ctr">
                <a:lnSpc>
                  <a:spcPct val="80000"/>
                </a:lnSpc>
                <a:spcBef>
                  <a:spcPct val="20000"/>
                </a:spcBef>
              </a:pPr>
              <a:r>
                <a:rPr lang="en-US" sz="1400" i="0" dirty="0" err="1" smtClean="0">
                  <a:solidFill>
                    <a:schemeClr val="accent2"/>
                  </a:solidFill>
                  <a:latin typeface="Arial Narrow" pitchFamily="34" charset="0"/>
                  <a:ea typeface="ＭＳ Ｐゴシック" pitchFamily="34" charset="-128"/>
                </a:rPr>
                <a:t>Midplane</a:t>
              </a:r>
              <a:r>
                <a:rPr lang="en-US" sz="1400" i="0" dirty="0" smtClean="0">
                  <a:solidFill>
                    <a:srgbClr val="FF0000"/>
                  </a:solidFill>
                  <a:latin typeface="Arial Narrow" pitchFamily="34" charset="0"/>
                  <a:ea typeface="ＭＳ Ｐゴシック" pitchFamily="34" charset="-128"/>
                </a:rPr>
                <a:t> + off-</a:t>
              </a:r>
              <a:r>
                <a:rPr lang="en-US" sz="1400" i="0" dirty="0" err="1" smtClean="0">
                  <a:solidFill>
                    <a:srgbClr val="FF0000"/>
                  </a:solidFill>
                  <a:latin typeface="Arial Narrow" pitchFamily="34" charset="0"/>
                  <a:ea typeface="ＭＳ Ｐゴシック" pitchFamily="34" charset="-128"/>
                </a:rPr>
                <a:t>midplane</a:t>
              </a:r>
              <a:r>
                <a:rPr lang="en-US" sz="1400" i="0" dirty="0" smtClean="0">
                  <a:solidFill>
                    <a:srgbClr val="FF0000"/>
                  </a:solidFill>
                  <a:latin typeface="Arial Narrow" pitchFamily="34" charset="0"/>
                  <a:ea typeface="ＭＳ Ｐゴシック" pitchFamily="34" charset="-128"/>
                </a:rPr>
                <a:t> </a:t>
              </a:r>
              <a:r>
                <a:rPr lang="en-US" sz="900" i="0" dirty="0" smtClean="0">
                  <a:solidFill>
                    <a:schemeClr val="tx1"/>
                  </a:solidFill>
                  <a:latin typeface="Arial Narrow" pitchFamily="34" charset="0"/>
                  <a:ea typeface="ＭＳ Ｐゴシック" pitchFamily="34" charset="-128"/>
                </a:rPr>
                <a:t>non-</a:t>
              </a:r>
              <a:r>
                <a:rPr lang="en-US" sz="900" i="0" dirty="0" err="1" smtClean="0">
                  <a:solidFill>
                    <a:schemeClr val="tx1"/>
                  </a:solidFill>
                  <a:latin typeface="Arial Narrow" pitchFamily="34" charset="0"/>
                  <a:ea typeface="ＭＳ Ｐゴシック" pitchFamily="34" charset="-128"/>
                </a:rPr>
                <a:t>axisymmetric</a:t>
              </a:r>
              <a:r>
                <a:rPr lang="en-US" sz="900" i="0" dirty="0" smtClean="0">
                  <a:solidFill>
                    <a:schemeClr val="tx1"/>
                  </a:solidFill>
                  <a:latin typeface="Arial Narrow" pitchFamily="34" charset="0"/>
                  <a:ea typeface="ＭＳ Ｐゴシック" pitchFamily="34" charset="-128"/>
                </a:rPr>
                <a:t> control coils (NCC)</a:t>
              </a:r>
              <a:endParaRPr lang="en-US" i="0" baseline="-25000" dirty="0">
                <a:solidFill>
                  <a:schemeClr val="tx1"/>
                </a:solidFill>
                <a:latin typeface="Symbol" pitchFamily="18" charset="2"/>
                <a:ea typeface="ＭＳ Ｐゴシック" pitchFamily="34" charset="-128"/>
              </a:endParaRPr>
            </a:p>
          </p:txBody>
        </p:sp>
      </p:grpSp>
      <p:grpSp>
        <p:nvGrpSpPr>
          <p:cNvPr id="6" name="Group 64"/>
          <p:cNvGrpSpPr/>
          <p:nvPr/>
        </p:nvGrpSpPr>
        <p:grpSpPr>
          <a:xfrm>
            <a:off x="4495800" y="3124200"/>
            <a:ext cx="1238250" cy="981075"/>
            <a:chOff x="6076950" y="4343400"/>
            <a:chExt cx="1238250" cy="981075"/>
          </a:xfrm>
        </p:grpSpPr>
        <p:pic>
          <p:nvPicPr>
            <p:cNvPr id="22" name="Picture 3"/>
            <p:cNvPicPr>
              <a:picLocks noChangeAspect="1" noChangeArrowheads="1"/>
            </p:cNvPicPr>
            <p:nvPr/>
          </p:nvPicPr>
          <p:blipFill>
            <a:blip r:embed="rId3" cstate="print"/>
            <a:srcRect/>
            <a:stretch>
              <a:fillRect/>
            </a:stretch>
          </p:blipFill>
          <p:spPr bwMode="auto">
            <a:xfrm>
              <a:off x="6076950" y="4343400"/>
              <a:ext cx="1238250" cy="676275"/>
            </a:xfrm>
            <a:prstGeom prst="rect">
              <a:avLst/>
            </a:prstGeom>
            <a:noFill/>
            <a:ln w="9525">
              <a:noFill/>
              <a:miter lim="800000"/>
              <a:headEnd/>
              <a:tailEnd/>
            </a:ln>
          </p:spPr>
        </p:pic>
        <p:sp>
          <p:nvSpPr>
            <p:cNvPr id="23" name="Text Box 48"/>
            <p:cNvSpPr txBox="1">
              <a:spLocks noChangeArrowheads="1"/>
            </p:cNvSpPr>
            <p:nvPr/>
          </p:nvSpPr>
          <p:spPr bwMode="auto">
            <a:xfrm>
              <a:off x="6096000" y="4976687"/>
              <a:ext cx="1143000" cy="347788"/>
            </a:xfrm>
            <a:prstGeom prst="rect">
              <a:avLst/>
            </a:prstGeom>
            <a:solidFill>
              <a:schemeClr val="bg1"/>
            </a:solidFill>
            <a:ln w="15875" algn="ctr">
              <a:noFill/>
              <a:miter lim="800000"/>
              <a:headEnd/>
              <a:tailEnd/>
            </a:ln>
          </p:spPr>
          <p:txBody>
            <a:bodyPr wrap="square" lIns="0" tIns="45720" rIns="0" bIns="0" anchor="ctr">
              <a:spAutoFit/>
            </a:bodyPr>
            <a:lstStyle/>
            <a:p>
              <a:pPr algn="ctr">
                <a:lnSpc>
                  <a:spcPct val="70000"/>
                </a:lnSpc>
                <a:spcBef>
                  <a:spcPct val="20000"/>
                </a:spcBef>
              </a:pPr>
              <a:r>
                <a:rPr lang="en-US" sz="1400" i="0" dirty="0" smtClean="0">
                  <a:solidFill>
                    <a:schemeClr val="tx1"/>
                  </a:solidFill>
                  <a:latin typeface="Arial Narrow" pitchFamily="34" charset="0"/>
                  <a:ea typeface="ＭＳ Ｐゴシック" pitchFamily="34" charset="-128"/>
                </a:rPr>
                <a:t>Extended low-f MHD sensor set</a:t>
              </a:r>
              <a:endParaRPr lang="en-US" sz="1400" i="0" baseline="-25000" dirty="0">
                <a:solidFill>
                  <a:schemeClr val="tx1"/>
                </a:solidFill>
                <a:latin typeface="Symbol" pitchFamily="18" charset="2"/>
                <a:ea typeface="ＭＳ Ｐゴシック" pitchFamily="34" charset="-128"/>
              </a:endParaRPr>
            </a:p>
          </p:txBody>
        </p:sp>
      </p:grpSp>
      <p:grpSp>
        <p:nvGrpSpPr>
          <p:cNvPr id="7" name="Group 52"/>
          <p:cNvGrpSpPr/>
          <p:nvPr/>
        </p:nvGrpSpPr>
        <p:grpSpPr>
          <a:xfrm>
            <a:off x="5029200" y="4125802"/>
            <a:ext cx="1238551" cy="1589198"/>
            <a:chOff x="6953551" y="537700"/>
            <a:chExt cx="1238551" cy="1589198"/>
          </a:xfrm>
        </p:grpSpPr>
        <p:pic>
          <p:nvPicPr>
            <p:cNvPr id="25" name="Picture 19"/>
            <p:cNvPicPr>
              <a:picLocks noChangeAspect="1"/>
            </p:cNvPicPr>
            <p:nvPr/>
          </p:nvPicPr>
          <p:blipFill>
            <a:blip r:embed="rId4" cstate="print"/>
            <a:srcRect/>
            <a:stretch>
              <a:fillRect/>
            </a:stretch>
          </p:blipFill>
          <p:spPr bwMode="auto">
            <a:xfrm>
              <a:off x="7715551" y="537700"/>
              <a:ext cx="476551" cy="1589198"/>
            </a:xfrm>
            <a:prstGeom prst="rect">
              <a:avLst/>
            </a:prstGeom>
            <a:noFill/>
            <a:ln w="9525">
              <a:noFill/>
              <a:miter lim="800000"/>
              <a:headEnd/>
              <a:tailEnd/>
            </a:ln>
          </p:spPr>
        </p:pic>
        <p:sp>
          <p:nvSpPr>
            <p:cNvPr id="26" name="Rectangle 25"/>
            <p:cNvSpPr/>
            <p:nvPr/>
          </p:nvSpPr>
          <p:spPr>
            <a:xfrm>
              <a:off x="6953551" y="1060098"/>
              <a:ext cx="762000" cy="500522"/>
            </a:xfrm>
            <a:prstGeom prst="rect">
              <a:avLst/>
            </a:prstGeom>
            <a:solidFill>
              <a:schemeClr val="bg1"/>
            </a:solidFill>
          </p:spPr>
          <p:txBody>
            <a:bodyPr wrap="square" lIns="0" tIns="0" rIns="0">
              <a:spAutoFit/>
            </a:bodyPr>
            <a:lstStyle/>
            <a:p>
              <a:pPr algn="ctr" defTabSz="912813" eaLnBrk="0" hangingPunct="0">
                <a:lnSpc>
                  <a:spcPct val="70000"/>
                </a:lnSpc>
                <a:defRPr/>
              </a:pPr>
              <a:r>
                <a:rPr lang="en-US" sz="1400" i="0" dirty="0" smtClean="0">
                  <a:solidFill>
                    <a:schemeClr val="tx1"/>
                  </a:solidFill>
                  <a:latin typeface="Arial Narrow" charset="0"/>
                  <a:ea typeface="ＭＳ Ｐゴシック" charset="0"/>
                  <a:cs typeface="ＭＳ Ｐゴシック" charset="0"/>
                </a:rPr>
                <a:t>1-2MW</a:t>
              </a:r>
            </a:p>
            <a:p>
              <a:pPr algn="ctr" defTabSz="912813" eaLnBrk="0" hangingPunct="0">
                <a:lnSpc>
                  <a:spcPct val="70000"/>
                </a:lnSpc>
                <a:buFontTx/>
                <a:buNone/>
                <a:defRPr/>
              </a:pPr>
              <a:r>
                <a:rPr lang="en-US" sz="1400" i="0" dirty="0" smtClean="0">
                  <a:solidFill>
                    <a:schemeClr val="tx1"/>
                  </a:solidFill>
                  <a:latin typeface="Arial Narrow" charset="0"/>
                  <a:ea typeface="ＭＳ Ｐゴシック" charset="0"/>
                  <a:cs typeface="ＭＳ Ｐゴシック" charset="0"/>
                </a:rPr>
                <a:t>28 GHz</a:t>
              </a:r>
            </a:p>
            <a:p>
              <a:pPr algn="ctr" defTabSz="912813" eaLnBrk="0" hangingPunct="0">
                <a:lnSpc>
                  <a:spcPct val="70000"/>
                </a:lnSpc>
                <a:buFontTx/>
                <a:buNone/>
                <a:defRPr/>
              </a:pPr>
              <a:r>
                <a:rPr lang="en-US" sz="1400" i="0" dirty="0" err="1" smtClean="0">
                  <a:solidFill>
                    <a:schemeClr val="tx1"/>
                  </a:solidFill>
                  <a:latin typeface="Arial Narrow" charset="0"/>
                  <a:ea typeface="ＭＳ Ｐゴシック" charset="0"/>
                  <a:cs typeface="ＭＳ Ｐゴシック" charset="0"/>
                </a:rPr>
                <a:t>gyrotron</a:t>
              </a:r>
              <a:endParaRPr lang="en-US" sz="1400" i="0" dirty="0">
                <a:solidFill>
                  <a:schemeClr val="tx1"/>
                </a:solidFill>
                <a:effectLst>
                  <a:outerShdw blurRad="38100" dist="38100" dir="2700000" algn="tl">
                    <a:srgbClr val="DDDDDD"/>
                  </a:outerShdw>
                </a:effectLst>
                <a:latin typeface="Arial Narrow" charset="0"/>
                <a:ea typeface="ＭＳ Ｐゴシック" charset="0"/>
                <a:cs typeface="ＭＳ Ｐゴシック" charset="0"/>
              </a:endParaRPr>
            </a:p>
          </p:txBody>
        </p:sp>
      </p:grpSp>
      <p:grpSp>
        <p:nvGrpSpPr>
          <p:cNvPr id="8" name="Group 31"/>
          <p:cNvGrpSpPr/>
          <p:nvPr/>
        </p:nvGrpSpPr>
        <p:grpSpPr>
          <a:xfrm>
            <a:off x="6172200" y="1039782"/>
            <a:ext cx="1524000" cy="1703418"/>
            <a:chOff x="6473538" y="2500262"/>
            <a:chExt cx="1454728" cy="1606618"/>
          </a:xfrm>
        </p:grpSpPr>
        <p:pic>
          <p:nvPicPr>
            <p:cNvPr id="30" name="Picture 19"/>
            <p:cNvPicPr>
              <a:picLocks noChangeAspect="1" noChangeArrowheads="1"/>
            </p:cNvPicPr>
            <p:nvPr/>
          </p:nvPicPr>
          <p:blipFill>
            <a:blip r:embed="rId5" cstate="print"/>
            <a:srcRect l="5" r="55959"/>
            <a:stretch>
              <a:fillRect/>
            </a:stretch>
          </p:blipFill>
          <p:spPr bwMode="auto">
            <a:xfrm>
              <a:off x="6477000" y="2514600"/>
              <a:ext cx="1447800" cy="1592280"/>
            </a:xfrm>
            <a:prstGeom prst="rect">
              <a:avLst/>
            </a:prstGeom>
            <a:noFill/>
            <a:ln w="9525">
              <a:noFill/>
              <a:miter lim="800000"/>
              <a:headEnd/>
              <a:tailEnd/>
            </a:ln>
          </p:spPr>
        </p:pic>
        <p:sp>
          <p:nvSpPr>
            <p:cNvPr id="31" name="Text Box 48"/>
            <p:cNvSpPr txBox="1">
              <a:spLocks noChangeArrowheads="1"/>
            </p:cNvSpPr>
            <p:nvPr/>
          </p:nvSpPr>
          <p:spPr bwMode="auto">
            <a:xfrm>
              <a:off x="6473538" y="2500262"/>
              <a:ext cx="1454728" cy="290287"/>
            </a:xfrm>
            <a:prstGeom prst="rect">
              <a:avLst/>
            </a:prstGeom>
            <a:solidFill>
              <a:schemeClr val="bg1"/>
            </a:solidFill>
            <a:ln w="15875" algn="ctr">
              <a:noFill/>
              <a:miter lim="800000"/>
              <a:headEnd/>
              <a:tailEnd/>
            </a:ln>
          </p:spPr>
          <p:txBody>
            <a:bodyPr wrap="square" lIns="91440" tIns="45720" rIns="0" bIns="45720" anchor="ctr">
              <a:spAutoFit/>
            </a:bodyPr>
            <a:lstStyle/>
            <a:p>
              <a:pPr algn="ctr">
                <a:spcBef>
                  <a:spcPct val="20000"/>
                </a:spcBef>
              </a:pPr>
              <a:r>
                <a:rPr lang="en-US" sz="1400" i="0" dirty="0" err="1" smtClean="0">
                  <a:solidFill>
                    <a:schemeClr val="tx1"/>
                  </a:solidFill>
                  <a:latin typeface="Arial Narrow" pitchFamily="34" charset="0"/>
                  <a:ea typeface="ＭＳ Ｐゴシック" pitchFamily="34" charset="-128"/>
                </a:rPr>
                <a:t>Divertor</a:t>
              </a:r>
              <a:r>
                <a:rPr lang="en-US" sz="1400" i="0" dirty="0" smtClean="0">
                  <a:solidFill>
                    <a:schemeClr val="tx1"/>
                  </a:solidFill>
                  <a:latin typeface="Arial Narrow" pitchFamily="34" charset="0"/>
                  <a:ea typeface="ＭＳ Ｐゴシック" pitchFamily="34" charset="-128"/>
                </a:rPr>
                <a:t> </a:t>
              </a:r>
              <a:r>
                <a:rPr lang="en-US" sz="1400" i="0" dirty="0" err="1" smtClean="0">
                  <a:solidFill>
                    <a:schemeClr val="tx1"/>
                  </a:solidFill>
                  <a:latin typeface="Arial Narrow" pitchFamily="34" charset="0"/>
                  <a:ea typeface="ＭＳ Ｐゴシック" pitchFamily="34" charset="-128"/>
                </a:rPr>
                <a:t>cryo</a:t>
              </a:r>
              <a:r>
                <a:rPr lang="en-US" sz="1400" i="0" dirty="0" smtClean="0">
                  <a:solidFill>
                    <a:schemeClr val="tx1"/>
                  </a:solidFill>
                  <a:latin typeface="Arial Narrow" pitchFamily="34" charset="0"/>
                  <a:ea typeface="ＭＳ Ｐゴシック" pitchFamily="34" charset="-128"/>
                </a:rPr>
                <a:t>-pump</a:t>
              </a:r>
              <a:endParaRPr lang="en-US" sz="1400" i="0" dirty="0">
                <a:solidFill>
                  <a:schemeClr val="tx1"/>
                </a:solidFill>
                <a:latin typeface="Arial Narrow" pitchFamily="34" charset="0"/>
                <a:ea typeface="ＭＳ Ｐゴシック" pitchFamily="34" charset="-128"/>
              </a:endParaRPr>
            </a:p>
          </p:txBody>
        </p:sp>
      </p:grpSp>
      <p:grpSp>
        <p:nvGrpSpPr>
          <p:cNvPr id="9" name="Group 37"/>
          <p:cNvGrpSpPr/>
          <p:nvPr/>
        </p:nvGrpSpPr>
        <p:grpSpPr>
          <a:xfrm>
            <a:off x="4343400" y="1041654"/>
            <a:ext cx="1828800" cy="1625345"/>
            <a:chOff x="5032375" y="969637"/>
            <a:chExt cx="1752600" cy="1515583"/>
          </a:xfrm>
        </p:grpSpPr>
        <p:pic>
          <p:nvPicPr>
            <p:cNvPr id="33" name="Picture 32"/>
            <p:cNvPicPr>
              <a:picLocks noChangeAspect="1" noChangeArrowheads="1"/>
            </p:cNvPicPr>
            <p:nvPr/>
          </p:nvPicPr>
          <p:blipFill>
            <a:blip r:embed="rId6" cstate="print"/>
            <a:srcRect/>
            <a:stretch>
              <a:fillRect/>
            </a:stretch>
          </p:blipFill>
          <p:spPr bwMode="auto">
            <a:xfrm>
              <a:off x="5251450" y="1177467"/>
              <a:ext cx="1329811" cy="1307753"/>
            </a:xfrm>
            <a:prstGeom prst="rect">
              <a:avLst/>
            </a:prstGeom>
            <a:noFill/>
            <a:ln w="9525">
              <a:noFill/>
              <a:miter lim="800000"/>
              <a:headEnd/>
              <a:tailEnd/>
            </a:ln>
          </p:spPr>
        </p:pic>
        <p:sp>
          <p:nvSpPr>
            <p:cNvPr id="34" name="Text Box 48"/>
            <p:cNvSpPr txBox="1">
              <a:spLocks noChangeArrowheads="1"/>
            </p:cNvSpPr>
            <p:nvPr/>
          </p:nvSpPr>
          <p:spPr bwMode="auto">
            <a:xfrm>
              <a:off x="5032375" y="969637"/>
              <a:ext cx="1752600" cy="286992"/>
            </a:xfrm>
            <a:prstGeom prst="rect">
              <a:avLst/>
            </a:prstGeom>
            <a:solidFill>
              <a:schemeClr val="bg1"/>
            </a:solidFill>
            <a:ln w="15875" algn="ctr">
              <a:noFill/>
              <a:miter lim="800000"/>
              <a:headEnd/>
              <a:tailEnd/>
            </a:ln>
          </p:spPr>
          <p:txBody>
            <a:bodyPr wrap="square" lIns="91440" tIns="45720" rIns="91440" bIns="45720" anchor="ctr">
              <a:spAutoFit/>
            </a:bodyPr>
            <a:lstStyle/>
            <a:p>
              <a:pPr algn="ctr">
                <a:spcBef>
                  <a:spcPct val="20000"/>
                </a:spcBef>
              </a:pPr>
              <a:r>
                <a:rPr lang="en-US" sz="1400" i="0" dirty="0" smtClean="0">
                  <a:solidFill>
                    <a:schemeClr val="tx1"/>
                  </a:solidFill>
                  <a:latin typeface="Arial Narrow" pitchFamily="34" charset="0"/>
                  <a:ea typeface="ＭＳ Ｐゴシック" pitchFamily="34" charset="-128"/>
                </a:rPr>
                <a:t>Upward Li evaporator</a:t>
              </a:r>
              <a:endParaRPr lang="en-US" sz="1400" i="0" baseline="-25000" dirty="0">
                <a:solidFill>
                  <a:schemeClr val="tx1"/>
                </a:solidFill>
                <a:latin typeface="Arial Narrow" pitchFamily="34" charset="0"/>
                <a:ea typeface="ＭＳ Ｐゴシック" pitchFamily="34" charset="-128"/>
              </a:endParaRPr>
            </a:p>
          </p:txBody>
        </p:sp>
      </p:grpSp>
      <p:grpSp>
        <p:nvGrpSpPr>
          <p:cNvPr id="10" name="Group 28"/>
          <p:cNvGrpSpPr/>
          <p:nvPr/>
        </p:nvGrpSpPr>
        <p:grpSpPr>
          <a:xfrm>
            <a:off x="7772400" y="1066800"/>
            <a:ext cx="1219200" cy="1752600"/>
            <a:chOff x="6324600" y="990600"/>
            <a:chExt cx="1219200" cy="1752600"/>
          </a:xfrm>
        </p:grpSpPr>
        <p:pic>
          <p:nvPicPr>
            <p:cNvPr id="35" name="Picture 15"/>
            <p:cNvPicPr>
              <a:picLocks noChangeAspect="1" noChangeArrowheads="1"/>
            </p:cNvPicPr>
            <p:nvPr/>
          </p:nvPicPr>
          <p:blipFill>
            <a:blip r:embed="rId7" cstate="print"/>
            <a:srcRect/>
            <a:stretch>
              <a:fillRect/>
            </a:stretch>
          </p:blipFill>
          <p:spPr bwMode="auto">
            <a:xfrm>
              <a:off x="6629400" y="1346787"/>
              <a:ext cx="711369" cy="1396413"/>
            </a:xfrm>
            <a:prstGeom prst="rect">
              <a:avLst/>
            </a:prstGeom>
            <a:noFill/>
            <a:ln w="9525">
              <a:noFill/>
              <a:miter lim="800000"/>
              <a:headEnd/>
              <a:tailEnd/>
            </a:ln>
          </p:spPr>
        </p:pic>
        <p:sp>
          <p:nvSpPr>
            <p:cNvPr id="36" name="Text Box 48"/>
            <p:cNvSpPr txBox="1">
              <a:spLocks noChangeArrowheads="1"/>
            </p:cNvSpPr>
            <p:nvPr/>
          </p:nvSpPr>
          <p:spPr bwMode="auto">
            <a:xfrm>
              <a:off x="6324600" y="990600"/>
              <a:ext cx="1219200" cy="344710"/>
            </a:xfrm>
            <a:prstGeom prst="rect">
              <a:avLst/>
            </a:prstGeom>
            <a:solidFill>
              <a:schemeClr val="bg1"/>
            </a:solidFill>
            <a:ln w="15875" algn="ctr">
              <a:noFill/>
              <a:miter lim="800000"/>
              <a:headEnd/>
              <a:tailEnd/>
            </a:ln>
          </p:spPr>
          <p:txBody>
            <a:bodyPr wrap="square" lIns="0" tIns="0" rIns="0" bIns="0" anchor="ctr">
              <a:spAutoFit/>
            </a:bodyPr>
            <a:lstStyle/>
            <a:p>
              <a:pPr algn="ctr">
                <a:lnSpc>
                  <a:spcPct val="80000"/>
                </a:lnSpc>
                <a:spcBef>
                  <a:spcPct val="20000"/>
                </a:spcBef>
              </a:pPr>
              <a:r>
                <a:rPr lang="en-US" sz="1400" i="0" dirty="0" smtClean="0">
                  <a:solidFill>
                    <a:schemeClr val="tx1"/>
                  </a:solidFill>
                  <a:latin typeface="Arial Narrow" pitchFamily="34" charset="0"/>
                  <a:ea typeface="ＭＳ Ｐゴシック" pitchFamily="34" charset="-128"/>
                </a:rPr>
                <a:t>Li granule injector (LGI)</a:t>
              </a:r>
              <a:endParaRPr lang="en-US" sz="1400" i="0" baseline="-25000" dirty="0">
                <a:solidFill>
                  <a:schemeClr val="tx1"/>
                </a:solidFill>
                <a:latin typeface="Symbol" pitchFamily="18" charset="2"/>
                <a:ea typeface="ＭＳ Ｐゴシック" pitchFamily="34" charset="-128"/>
              </a:endParaRPr>
            </a:p>
          </p:txBody>
        </p:sp>
      </p:grpSp>
      <p:pic>
        <p:nvPicPr>
          <p:cNvPr id="37" name="Picture 36" descr="Picture6.png"/>
          <p:cNvPicPr>
            <a:picLocks noChangeAspect="1"/>
          </p:cNvPicPr>
          <p:nvPr/>
        </p:nvPicPr>
        <p:blipFill>
          <a:blip r:embed="rId8" cstate="print"/>
          <a:stretch>
            <a:fillRect/>
          </a:stretch>
        </p:blipFill>
        <p:spPr>
          <a:xfrm>
            <a:off x="7848600" y="2895600"/>
            <a:ext cx="1219200" cy="1608700"/>
          </a:xfrm>
          <a:prstGeom prst="rect">
            <a:avLst/>
          </a:prstGeom>
        </p:spPr>
      </p:pic>
      <p:grpSp>
        <p:nvGrpSpPr>
          <p:cNvPr id="11" name="Group 67"/>
          <p:cNvGrpSpPr/>
          <p:nvPr/>
        </p:nvGrpSpPr>
        <p:grpSpPr>
          <a:xfrm>
            <a:off x="4343400" y="5715000"/>
            <a:ext cx="1524000" cy="686494"/>
            <a:chOff x="6324600" y="5790506"/>
            <a:chExt cx="1524000" cy="686494"/>
          </a:xfrm>
        </p:grpSpPr>
        <p:pic>
          <p:nvPicPr>
            <p:cNvPr id="40" name="Picture 1"/>
            <p:cNvPicPr>
              <a:picLocks noChangeAspect="1" noChangeArrowheads="1"/>
            </p:cNvPicPr>
            <p:nvPr/>
          </p:nvPicPr>
          <p:blipFill>
            <a:blip r:embed="rId9" cstate="print"/>
            <a:srcRect/>
            <a:stretch>
              <a:fillRect/>
            </a:stretch>
          </p:blipFill>
          <p:spPr bwMode="auto">
            <a:xfrm>
              <a:off x="6840415" y="5791200"/>
              <a:ext cx="659423" cy="685800"/>
            </a:xfrm>
            <a:prstGeom prst="rect">
              <a:avLst/>
            </a:prstGeom>
            <a:noFill/>
            <a:ln w="9525">
              <a:noFill/>
              <a:miter lim="800000"/>
              <a:headEnd/>
              <a:tailEnd/>
            </a:ln>
          </p:spPr>
        </p:pic>
        <p:sp>
          <p:nvSpPr>
            <p:cNvPr id="41" name="TextBox 30"/>
            <p:cNvSpPr txBox="1">
              <a:spLocks noChangeArrowheads="1"/>
            </p:cNvSpPr>
            <p:nvPr/>
          </p:nvSpPr>
          <p:spPr bwMode="auto">
            <a:xfrm>
              <a:off x="6324600" y="5790506"/>
              <a:ext cx="1524000" cy="229294"/>
            </a:xfrm>
            <a:prstGeom prst="rect">
              <a:avLst/>
            </a:prstGeom>
            <a:solidFill>
              <a:schemeClr val="bg1"/>
            </a:solidFill>
            <a:ln w="9525">
              <a:noFill/>
              <a:miter lim="800000"/>
              <a:headEnd/>
              <a:tailEnd/>
            </a:ln>
          </p:spPr>
          <p:txBody>
            <a:bodyPr wrap="square" lIns="0" tIns="0" rIns="91440" bIns="45720">
              <a:spAutoFit/>
            </a:bodyPr>
            <a:lstStyle/>
            <a:p>
              <a:pPr algn="ctr">
                <a:lnSpc>
                  <a:spcPct val="85000"/>
                </a:lnSpc>
                <a:buFontTx/>
                <a:buNone/>
              </a:pPr>
              <a:r>
                <a:rPr lang="en-US" sz="1400" i="0" dirty="0" smtClean="0">
                  <a:solidFill>
                    <a:schemeClr val="tx1"/>
                  </a:solidFill>
                  <a:latin typeface="Arial Narrow" pitchFamily="34" charset="0"/>
                </a:rPr>
                <a:t>High-Z tiles</a:t>
              </a:r>
              <a:endParaRPr lang="en-US" sz="1400" i="0" dirty="0">
                <a:solidFill>
                  <a:schemeClr val="tx1"/>
                </a:solidFill>
                <a:latin typeface="Arial Narrow" pitchFamily="34" charset="0"/>
              </a:endParaRPr>
            </a:p>
          </p:txBody>
        </p:sp>
        <p:cxnSp>
          <p:nvCxnSpPr>
            <p:cNvPr id="42" name="Straight Arrow Connector 41"/>
            <p:cNvCxnSpPr/>
            <p:nvPr/>
          </p:nvCxnSpPr>
          <p:spPr bwMode="auto">
            <a:xfrm>
              <a:off x="6846277" y="6019800"/>
              <a:ext cx="87923" cy="152400"/>
            </a:xfrm>
            <a:prstGeom prst="straightConnector1">
              <a:avLst/>
            </a:prstGeom>
            <a:noFill/>
            <a:ln w="28575" cap="flat" cmpd="sng" algn="ctr">
              <a:solidFill>
                <a:srgbClr val="FF0000"/>
              </a:solidFill>
              <a:prstDash val="solid"/>
              <a:round/>
              <a:headEnd type="none" w="med" len="med"/>
              <a:tailEnd type="triangle" w="med" len="med"/>
            </a:ln>
            <a:effectLst/>
          </p:spPr>
        </p:cxnSp>
      </p:grpSp>
      <p:pic>
        <p:nvPicPr>
          <p:cNvPr id="43" name="Picture 1"/>
          <p:cNvPicPr>
            <a:picLocks noChangeAspect="1" noChangeArrowheads="1"/>
          </p:cNvPicPr>
          <p:nvPr/>
        </p:nvPicPr>
        <p:blipFill>
          <a:blip r:embed="rId10" cstate="print"/>
          <a:srcRect/>
          <a:stretch>
            <a:fillRect/>
          </a:stretch>
        </p:blipFill>
        <p:spPr bwMode="auto">
          <a:xfrm>
            <a:off x="7400925" y="5257800"/>
            <a:ext cx="1743075" cy="1219200"/>
          </a:xfrm>
          <a:prstGeom prst="rect">
            <a:avLst/>
          </a:prstGeom>
          <a:noFill/>
          <a:ln w="9525">
            <a:noFill/>
            <a:round/>
            <a:headEnd/>
            <a:tailEnd/>
          </a:ln>
        </p:spPr>
      </p:pic>
      <p:sp>
        <p:nvSpPr>
          <p:cNvPr id="46" name="Text Box 11"/>
          <p:cNvSpPr txBox="1">
            <a:spLocks noChangeArrowheads="1"/>
          </p:cNvSpPr>
          <p:nvPr/>
        </p:nvSpPr>
        <p:spPr bwMode="auto">
          <a:xfrm>
            <a:off x="5791200" y="5867400"/>
            <a:ext cx="1627188" cy="609600"/>
          </a:xfrm>
          <a:prstGeom prst="rect">
            <a:avLst/>
          </a:prstGeom>
          <a:noFill/>
          <a:ln w="36720">
            <a:noFill/>
            <a:round/>
            <a:headEnd/>
            <a:tailEnd/>
          </a:ln>
          <a:effectLst/>
        </p:spPr>
        <p:txBody>
          <a:bodyPr lIns="108360" tIns="63360" rIns="108360" bIns="63360">
            <a:noAutofit/>
          </a:bodyPr>
          <a:lstStyle/>
          <a:p>
            <a:pPr algn="r">
              <a:lnSpc>
                <a:spcPct val="80000"/>
              </a:lnSpc>
              <a:tabLst>
                <a:tab pos="723900" algn="l"/>
                <a:tab pos="1447800" algn="l"/>
                <a:tab pos="2171700" algn="l"/>
              </a:tabLst>
              <a:defRPr/>
            </a:pPr>
            <a:r>
              <a:rPr lang="en-US" sz="1400" b="1" i="0" dirty="0">
                <a:solidFill>
                  <a:schemeClr val="tx1"/>
                </a:solidFill>
                <a:latin typeface="Arial Narrow" pitchFamily="34" charset="0"/>
              </a:rPr>
              <a:t>Actively-supplied, capillary-restrained, gas-cooled LM-PFC</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smtClean="0"/>
              <a:t>Highest priority research goals for 5 year plan:</a:t>
            </a:r>
            <a:endParaRPr lang="en-US" sz="2000" dirty="0"/>
          </a:p>
        </p:txBody>
      </p:sp>
      <p:sp>
        <p:nvSpPr>
          <p:cNvPr id="3" name="Content Placeholder 2"/>
          <p:cNvSpPr>
            <a:spLocks noGrp="1"/>
          </p:cNvSpPr>
          <p:nvPr>
            <p:ph idx="1"/>
          </p:nvPr>
        </p:nvSpPr>
        <p:spPr>
          <a:xfrm>
            <a:off x="76200" y="1143000"/>
            <a:ext cx="8991600" cy="4572000"/>
          </a:xfrm>
        </p:spPr>
        <p:txBody>
          <a:bodyPr/>
          <a:lstStyle/>
          <a:p>
            <a:pPr marL="457200" indent="-457200">
              <a:buFont typeface="+mj-lt"/>
              <a:buAutoNum type="arabicPeriod"/>
            </a:pPr>
            <a:r>
              <a:rPr lang="en-US" dirty="0" smtClean="0"/>
              <a:t>Demonstrate 100% non-inductive sustainment at performance that extrapolates to ≥ 1MW/m</a:t>
            </a:r>
            <a:r>
              <a:rPr lang="en-US" baseline="30000" dirty="0" smtClean="0"/>
              <a:t>2</a:t>
            </a:r>
            <a:r>
              <a:rPr lang="en-US" dirty="0" smtClean="0"/>
              <a:t> neutron wall loading in FNSF</a:t>
            </a:r>
          </a:p>
          <a:p>
            <a:endParaRPr lang="en-US" sz="700" dirty="0" smtClean="0">
              <a:solidFill>
                <a:schemeClr val="bg1">
                  <a:lumMod val="85000"/>
                </a:schemeClr>
              </a:solidFill>
            </a:endParaRPr>
          </a:p>
          <a:p>
            <a:pPr marL="457200" indent="-457200">
              <a:buFont typeface="+mj-lt"/>
              <a:buAutoNum type="arabicPeriod" startAt="2"/>
            </a:pPr>
            <a:r>
              <a:rPr lang="en-US" dirty="0" smtClean="0"/>
              <a:t>Access reduced </a:t>
            </a:r>
            <a:r>
              <a:rPr lang="en-US" dirty="0" smtClean="0">
                <a:latin typeface="Symbol" pitchFamily="18" charset="2"/>
              </a:rPr>
              <a:t>n</a:t>
            </a:r>
            <a:r>
              <a:rPr lang="en-US" dirty="0" smtClean="0"/>
              <a:t>* and high-</a:t>
            </a:r>
            <a:r>
              <a:rPr lang="en-US" dirty="0" smtClean="0">
                <a:latin typeface="Symbol" pitchFamily="18" charset="2"/>
              </a:rPr>
              <a:t>b</a:t>
            </a:r>
            <a:r>
              <a:rPr lang="en-US" dirty="0" smtClean="0"/>
              <a:t> combined with ability to vary q and rotation to dramatically extend ST physics understanding</a:t>
            </a:r>
          </a:p>
          <a:p>
            <a:pPr marL="457200" indent="-457200">
              <a:buNone/>
            </a:pPr>
            <a:endParaRPr lang="en-US" sz="700" dirty="0" smtClean="0">
              <a:solidFill>
                <a:schemeClr val="bg1">
                  <a:lumMod val="85000"/>
                </a:schemeClr>
              </a:solidFill>
            </a:endParaRPr>
          </a:p>
          <a:p>
            <a:pPr marL="457200" indent="-457200">
              <a:buAutoNum type="arabicPeriod" startAt="3"/>
            </a:pPr>
            <a:r>
              <a:rPr lang="en-US" dirty="0" smtClean="0">
                <a:solidFill>
                  <a:schemeClr val="bg1">
                    <a:lumMod val="85000"/>
                  </a:schemeClr>
                </a:solidFill>
              </a:rPr>
              <a:t>Develop and understand non-inductive start-up and ramp-up </a:t>
            </a:r>
            <a:br>
              <a:rPr lang="en-US" dirty="0" smtClean="0">
                <a:solidFill>
                  <a:schemeClr val="bg1">
                    <a:lumMod val="85000"/>
                  </a:schemeClr>
                </a:solidFill>
              </a:rPr>
            </a:br>
            <a:r>
              <a:rPr lang="en-US" dirty="0" smtClean="0">
                <a:solidFill>
                  <a:schemeClr val="bg1">
                    <a:lumMod val="85000"/>
                  </a:schemeClr>
                </a:solidFill>
              </a:rPr>
              <a:t>(overdrive) to project to ST-FNSF with small/no solenoid</a:t>
            </a:r>
          </a:p>
          <a:p>
            <a:pPr>
              <a:buAutoNum type="arabicPeriod" startAt="3"/>
            </a:pPr>
            <a:endParaRPr lang="en-US" sz="700" dirty="0" smtClean="0">
              <a:solidFill>
                <a:schemeClr val="bg1">
                  <a:lumMod val="85000"/>
                </a:schemeClr>
              </a:solidFill>
            </a:endParaRPr>
          </a:p>
          <a:p>
            <a:pPr marL="457200" indent="-457200">
              <a:buNone/>
            </a:pPr>
            <a:r>
              <a:rPr lang="en-US" dirty="0" smtClean="0">
                <a:solidFill>
                  <a:schemeClr val="bg1">
                    <a:lumMod val="85000"/>
                  </a:schemeClr>
                </a:solidFill>
              </a:rPr>
              <a:t>4.	Develop and utilize high-flux-expansion “snowflake” </a:t>
            </a:r>
            <a:r>
              <a:rPr lang="en-US" dirty="0" err="1" smtClean="0">
                <a:solidFill>
                  <a:schemeClr val="bg1">
                    <a:lumMod val="85000"/>
                  </a:schemeClr>
                </a:solidFill>
              </a:rPr>
              <a:t>divertor</a:t>
            </a:r>
            <a:r>
              <a:rPr lang="en-US" dirty="0" smtClean="0">
                <a:solidFill>
                  <a:schemeClr val="bg1">
                    <a:lumMod val="85000"/>
                  </a:schemeClr>
                </a:solidFill>
              </a:rPr>
              <a:t> </a:t>
            </a:r>
            <a:br>
              <a:rPr lang="en-US" dirty="0" smtClean="0">
                <a:solidFill>
                  <a:schemeClr val="bg1">
                    <a:lumMod val="85000"/>
                  </a:schemeClr>
                </a:solidFill>
              </a:rPr>
            </a:br>
            <a:r>
              <a:rPr lang="en-US" dirty="0" smtClean="0">
                <a:solidFill>
                  <a:schemeClr val="bg1">
                    <a:lumMod val="85000"/>
                  </a:schemeClr>
                </a:solidFill>
              </a:rPr>
              <a:t>and </a:t>
            </a:r>
            <a:r>
              <a:rPr lang="en-US" dirty="0" err="1" smtClean="0">
                <a:solidFill>
                  <a:schemeClr val="bg1">
                    <a:lumMod val="85000"/>
                  </a:schemeClr>
                </a:solidFill>
              </a:rPr>
              <a:t>radiative</a:t>
            </a:r>
            <a:r>
              <a:rPr lang="en-US" dirty="0" smtClean="0">
                <a:solidFill>
                  <a:schemeClr val="bg1">
                    <a:lumMod val="85000"/>
                  </a:schemeClr>
                </a:solidFill>
              </a:rPr>
              <a:t> detachment for mitigating very high heat fluxes</a:t>
            </a:r>
          </a:p>
          <a:p>
            <a:endParaRPr lang="en-US" sz="700" dirty="0" smtClean="0">
              <a:solidFill>
                <a:schemeClr val="bg1">
                  <a:lumMod val="85000"/>
                </a:schemeClr>
              </a:solidFill>
            </a:endParaRPr>
          </a:p>
          <a:p>
            <a:pPr marL="457200" indent="-457200">
              <a:buNone/>
            </a:pPr>
            <a:r>
              <a:rPr lang="en-US" dirty="0" smtClean="0">
                <a:solidFill>
                  <a:schemeClr val="bg1">
                    <a:lumMod val="85000"/>
                  </a:schemeClr>
                </a:solidFill>
              </a:rPr>
              <a:t>5.	Begin to assess high-Z PFCs + liquid lithium to develop high-duty-factor integrated PMI solutions for next-steps</a:t>
            </a:r>
            <a:endParaRPr lang="en-US" dirty="0">
              <a:solidFill>
                <a:schemeClr val="bg1">
                  <a:lumMod val="85000"/>
                </a:schemeClr>
              </a:solidFill>
            </a:endParaRPr>
          </a:p>
        </p:txBody>
      </p:sp>
      <p:sp>
        <p:nvSpPr>
          <p:cNvPr id="5" name="Slide Number Placeholder 4"/>
          <p:cNvSpPr>
            <a:spLocks noGrp="1"/>
          </p:cNvSpPr>
          <p:nvPr>
            <p:ph type="sldNum" sz="quarter" idx="10"/>
          </p:nvPr>
        </p:nvSpPr>
        <p:spPr/>
        <p:txBody>
          <a:bodyPr/>
          <a:lstStyle/>
          <a:p>
            <a:pPr>
              <a:defRPr/>
            </a:pPr>
            <a:fld id="{07C317B6-8226-4E36-9643-9EDAD18AE5EB}"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TRANSP simulations support goal of accessing </a:t>
            </a:r>
            <a:br>
              <a:rPr lang="en-US" sz="2400" dirty="0" smtClean="0"/>
            </a:br>
            <a:r>
              <a:rPr lang="en-US" sz="2400" dirty="0" smtClean="0"/>
              <a:t>and controlling 100% non-inductive plasma operation</a:t>
            </a:r>
            <a:endParaRPr lang="en-US" sz="2400" dirty="0"/>
          </a:p>
        </p:txBody>
      </p:sp>
      <p:sp>
        <p:nvSpPr>
          <p:cNvPr id="18"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24</a:t>
            </a:fld>
            <a:endParaRPr lang="en-US" dirty="0"/>
          </a:p>
        </p:txBody>
      </p:sp>
      <p:grpSp>
        <p:nvGrpSpPr>
          <p:cNvPr id="3" name="Group 38"/>
          <p:cNvGrpSpPr/>
          <p:nvPr/>
        </p:nvGrpSpPr>
        <p:grpSpPr>
          <a:xfrm>
            <a:off x="4343400" y="2819400"/>
            <a:ext cx="4724400" cy="3500864"/>
            <a:chOff x="4419600" y="2061736"/>
            <a:chExt cx="4724400" cy="3500864"/>
          </a:xfrm>
        </p:grpSpPr>
        <p:pic>
          <p:nvPicPr>
            <p:cNvPr id="16" name="Picture 15" descr="HighNI.emf"/>
            <p:cNvPicPr>
              <a:picLocks noChangeAspect="1"/>
            </p:cNvPicPr>
            <p:nvPr/>
          </p:nvPicPr>
          <p:blipFill>
            <a:blip r:embed="rId2" cstate="print"/>
            <a:stretch>
              <a:fillRect/>
            </a:stretch>
          </p:blipFill>
          <p:spPr>
            <a:xfrm>
              <a:off x="4724400" y="2061736"/>
              <a:ext cx="4419600" cy="3500864"/>
            </a:xfrm>
            <a:prstGeom prst="rect">
              <a:avLst/>
            </a:prstGeom>
            <a:ln w="3175">
              <a:noFill/>
            </a:ln>
            <a:effectLst/>
          </p:spPr>
        </p:pic>
        <p:sp>
          <p:nvSpPr>
            <p:cNvPr id="17" name="TextBox 10"/>
            <p:cNvSpPr txBox="1">
              <a:spLocks noChangeArrowheads="1"/>
            </p:cNvSpPr>
            <p:nvPr/>
          </p:nvSpPr>
          <p:spPr bwMode="auto">
            <a:xfrm>
              <a:off x="5257800" y="2214136"/>
              <a:ext cx="3620060" cy="430887"/>
            </a:xfrm>
            <a:prstGeom prst="rect">
              <a:avLst/>
            </a:prstGeom>
            <a:solidFill>
              <a:schemeClr val="bg1"/>
            </a:solidFill>
            <a:ln w="9525">
              <a:noFill/>
              <a:miter lim="800000"/>
              <a:headEnd/>
              <a:tailEnd/>
            </a:ln>
          </p:spPr>
          <p:txBody>
            <a:bodyPr wrap="none" lIns="81994" tIns="91440" rIns="81994" bIns="91440">
              <a:spAutoFit/>
            </a:bodyPr>
            <a:lstStyle/>
            <a:p>
              <a:pPr algn="ctr"/>
              <a:r>
                <a:rPr lang="en-US" sz="1600" i="0" dirty="0">
                  <a:solidFill>
                    <a:srgbClr val="000000"/>
                  </a:solidFill>
                </a:rPr>
                <a:t>Contours of Non-Inductive Fraction</a:t>
              </a:r>
            </a:p>
          </p:txBody>
        </p:sp>
        <p:sp>
          <p:nvSpPr>
            <p:cNvPr id="20" name="Rectangle 19"/>
            <p:cNvSpPr/>
            <p:nvPr/>
          </p:nvSpPr>
          <p:spPr bwMode="auto">
            <a:xfrm>
              <a:off x="4800600" y="2438400"/>
              <a:ext cx="304800" cy="28194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mn-lt"/>
              </a:endParaRPr>
            </a:p>
          </p:txBody>
        </p:sp>
        <p:sp>
          <p:nvSpPr>
            <p:cNvPr id="21" name="TextBox 10"/>
            <p:cNvSpPr txBox="1">
              <a:spLocks noChangeArrowheads="1"/>
            </p:cNvSpPr>
            <p:nvPr/>
          </p:nvSpPr>
          <p:spPr bwMode="auto">
            <a:xfrm>
              <a:off x="4419600" y="3433336"/>
              <a:ext cx="720228" cy="553998"/>
            </a:xfrm>
            <a:prstGeom prst="rect">
              <a:avLst/>
            </a:prstGeom>
            <a:noFill/>
            <a:ln w="9525">
              <a:noFill/>
              <a:miter lim="800000"/>
              <a:headEnd/>
              <a:tailEnd/>
            </a:ln>
          </p:spPr>
          <p:txBody>
            <a:bodyPr wrap="none" lIns="81994" tIns="91440" rIns="81994" bIns="91440">
              <a:spAutoFit/>
            </a:bodyPr>
            <a:lstStyle/>
            <a:p>
              <a:pPr algn="ctr"/>
              <a:r>
                <a:rPr lang="en-US" sz="2400" i="0" dirty="0" smtClean="0">
                  <a:solidFill>
                    <a:srgbClr val="000000"/>
                  </a:solidFill>
                  <a:latin typeface="Arial Narrow" pitchFamily="34" charset="0"/>
                </a:rPr>
                <a:t>H</a:t>
              </a:r>
              <a:r>
                <a:rPr lang="en-US" sz="2400" i="0" baseline="-25000" dirty="0" smtClean="0">
                  <a:solidFill>
                    <a:srgbClr val="000000"/>
                  </a:solidFill>
                  <a:latin typeface="Arial Narrow" pitchFamily="34" charset="0"/>
                </a:rPr>
                <a:t>98y2</a:t>
              </a:r>
              <a:endParaRPr lang="en-US" sz="2400" i="0" baseline="-25000" dirty="0">
                <a:solidFill>
                  <a:srgbClr val="000000"/>
                </a:solidFill>
                <a:latin typeface="Arial Narrow" pitchFamily="34" charset="0"/>
              </a:endParaRPr>
            </a:p>
          </p:txBody>
        </p:sp>
      </p:grpSp>
      <p:sp>
        <p:nvSpPr>
          <p:cNvPr id="26" name="Content Placeholder 2"/>
          <p:cNvSpPr>
            <a:spLocks noGrp="1"/>
          </p:cNvSpPr>
          <p:nvPr>
            <p:ph idx="1"/>
          </p:nvPr>
        </p:nvSpPr>
        <p:spPr>
          <a:xfrm>
            <a:off x="76200" y="1447800"/>
            <a:ext cx="4267200" cy="1447800"/>
          </a:xfrm>
        </p:spPr>
        <p:txBody>
          <a:bodyPr/>
          <a:lstStyle/>
          <a:p>
            <a:pPr marL="231775" indent="-231775">
              <a:lnSpc>
                <a:spcPct val="90000"/>
              </a:lnSpc>
              <a:defRPr/>
            </a:pPr>
            <a:r>
              <a:rPr lang="en-US" sz="1800" dirty="0" smtClean="0">
                <a:cs typeface="Arial (Body)"/>
              </a:rPr>
              <a:t>Maximum sustained non-inductive fractions of 65% w/NBI at I</a:t>
            </a:r>
            <a:r>
              <a:rPr lang="en-US" sz="1800" baseline="-25000" dirty="0" smtClean="0">
                <a:cs typeface="Arial (Body)"/>
              </a:rPr>
              <a:t>P </a:t>
            </a:r>
            <a:r>
              <a:rPr lang="en-US" sz="1800" dirty="0" smtClean="0">
                <a:cs typeface="Arial (Body)"/>
              </a:rPr>
              <a:t>= 0.7 MA</a:t>
            </a:r>
          </a:p>
          <a:p>
            <a:pPr marL="231775" indent="-231775">
              <a:lnSpc>
                <a:spcPct val="90000"/>
              </a:lnSpc>
              <a:defRPr/>
            </a:pPr>
            <a:endParaRPr lang="en-US" sz="800" dirty="0" smtClean="0">
              <a:cs typeface="Arial (Body)"/>
            </a:endParaRPr>
          </a:p>
          <a:p>
            <a:pPr marL="231775" indent="-231775">
              <a:lnSpc>
                <a:spcPct val="90000"/>
              </a:lnSpc>
              <a:defRPr/>
            </a:pPr>
            <a:r>
              <a:rPr lang="en-US" sz="1800" dirty="0" smtClean="0">
                <a:cs typeface="Arial (Body)"/>
              </a:rPr>
              <a:t>70-100% non-inductive transiently with HHFW current-drive + bootstrap</a:t>
            </a:r>
          </a:p>
          <a:p>
            <a:pPr marL="231775" indent="-231775">
              <a:defRPr/>
            </a:pPr>
            <a:endParaRPr lang="en-US" sz="1800" dirty="0" smtClean="0">
              <a:cs typeface="Arial (Body)"/>
            </a:endParaRPr>
          </a:p>
        </p:txBody>
      </p:sp>
      <p:sp>
        <p:nvSpPr>
          <p:cNvPr id="27" name="TextBox 26"/>
          <p:cNvSpPr txBox="1"/>
          <p:nvPr/>
        </p:nvSpPr>
        <p:spPr>
          <a:xfrm>
            <a:off x="0" y="3657600"/>
            <a:ext cx="1219200" cy="1323439"/>
          </a:xfrm>
          <a:prstGeom prst="rect">
            <a:avLst/>
          </a:prstGeom>
          <a:solidFill>
            <a:schemeClr val="bg1"/>
          </a:solidFill>
        </p:spPr>
        <p:txBody>
          <a:bodyPr wrap="square" rtlCol="0">
            <a:spAutoFit/>
          </a:bodyPr>
          <a:lstStyle/>
          <a:p>
            <a:pPr algn="ctr">
              <a:buFontTx/>
              <a:buNone/>
            </a:pPr>
            <a:r>
              <a:rPr lang="en-US" sz="2000" i="0" dirty="0" smtClean="0">
                <a:solidFill>
                  <a:srgbClr val="000000"/>
                </a:solidFill>
                <a:latin typeface="Arial Narrow" pitchFamily="34" charset="0"/>
              </a:rPr>
              <a:t>Total non-inductive current fraction</a:t>
            </a:r>
            <a:endParaRPr lang="en-US" sz="2000" i="0" dirty="0">
              <a:solidFill>
                <a:srgbClr val="000000"/>
              </a:solidFill>
              <a:latin typeface="Arial Narrow" pitchFamily="34" charset="0"/>
            </a:endParaRPr>
          </a:p>
        </p:txBody>
      </p:sp>
      <p:grpSp>
        <p:nvGrpSpPr>
          <p:cNvPr id="4" name="Group 41"/>
          <p:cNvGrpSpPr/>
          <p:nvPr/>
        </p:nvGrpSpPr>
        <p:grpSpPr>
          <a:xfrm>
            <a:off x="1272190" y="3124200"/>
            <a:ext cx="2766410" cy="3048000"/>
            <a:chOff x="1272190" y="3124200"/>
            <a:chExt cx="2766410" cy="3244228"/>
          </a:xfrm>
        </p:grpSpPr>
        <p:sp>
          <p:nvSpPr>
            <p:cNvPr id="22" name="TextBox 21"/>
            <p:cNvSpPr txBox="1"/>
            <p:nvPr/>
          </p:nvSpPr>
          <p:spPr>
            <a:xfrm>
              <a:off x="2321858" y="6018429"/>
              <a:ext cx="840295" cy="338554"/>
            </a:xfrm>
            <a:prstGeom prst="rect">
              <a:avLst/>
            </a:prstGeom>
            <a:noFill/>
          </p:spPr>
          <p:txBody>
            <a:bodyPr wrap="none" rtlCol="0">
              <a:spAutoFit/>
            </a:bodyPr>
            <a:lstStyle/>
            <a:p>
              <a:pPr>
                <a:buFontTx/>
                <a:buNone/>
              </a:pPr>
              <a:r>
                <a:rPr lang="en-US" sz="1600" b="0" i="0" dirty="0" err="1" smtClean="0">
                  <a:solidFill>
                    <a:srgbClr val="000000"/>
                  </a:solidFill>
                  <a:latin typeface="+mn-lt"/>
                </a:rPr>
                <a:t>I</a:t>
              </a:r>
              <a:r>
                <a:rPr lang="en-US" sz="1600" b="0" i="0" baseline="-25000" dirty="0" err="1" smtClean="0">
                  <a:solidFill>
                    <a:srgbClr val="000000"/>
                  </a:solidFill>
                  <a:latin typeface="+mn-lt"/>
                </a:rPr>
                <a:t>p</a:t>
              </a:r>
              <a:r>
                <a:rPr lang="en-US" sz="1600" b="0" i="0" dirty="0" smtClean="0">
                  <a:solidFill>
                    <a:srgbClr val="000000"/>
                  </a:solidFill>
                  <a:latin typeface="+mn-lt"/>
                </a:rPr>
                <a:t> (MA)</a:t>
              </a:r>
              <a:endParaRPr lang="en-US" sz="1600" b="0" i="0" dirty="0">
                <a:solidFill>
                  <a:srgbClr val="000000"/>
                </a:solidFill>
                <a:latin typeface="+mn-lt"/>
              </a:endParaRPr>
            </a:p>
          </p:txBody>
        </p:sp>
        <p:pic>
          <p:nvPicPr>
            <p:cNvPr id="25" name="Picture 24" descr="Screen shot 2011-11-07 at 10.20.46 PM.png"/>
            <p:cNvPicPr>
              <a:picLocks noChangeAspect="1"/>
            </p:cNvPicPr>
            <p:nvPr/>
          </p:nvPicPr>
          <p:blipFill rotWithShape="1">
            <a:blip r:embed="rId3" cstate="print"/>
            <a:srcRect l="5613" r="52041"/>
            <a:stretch/>
          </p:blipFill>
          <p:spPr>
            <a:xfrm>
              <a:off x="1272190" y="3124200"/>
              <a:ext cx="2766410" cy="3244228"/>
            </a:xfrm>
            <a:prstGeom prst="rect">
              <a:avLst/>
            </a:prstGeom>
          </p:spPr>
        </p:pic>
        <p:sp>
          <p:nvSpPr>
            <p:cNvPr id="28" name="TextBox 27"/>
            <p:cNvSpPr txBox="1"/>
            <p:nvPr/>
          </p:nvSpPr>
          <p:spPr>
            <a:xfrm>
              <a:off x="2007181" y="3972723"/>
              <a:ext cx="1981200" cy="338554"/>
            </a:xfrm>
            <a:prstGeom prst="rect">
              <a:avLst/>
            </a:prstGeom>
            <a:noFill/>
          </p:spPr>
          <p:txBody>
            <a:bodyPr wrap="square" rtlCol="0">
              <a:spAutoFit/>
            </a:bodyPr>
            <a:lstStyle/>
            <a:p>
              <a:pPr algn="r">
                <a:buFontTx/>
                <a:buNone/>
              </a:pPr>
              <a:r>
                <a:rPr lang="en-US" sz="1600" i="0" dirty="0" smtClean="0">
                  <a:solidFill>
                    <a:srgbClr val="000000"/>
                  </a:solidFill>
                  <a:latin typeface="+mn-lt"/>
                </a:rPr>
                <a:t>NSTX Results</a:t>
              </a:r>
              <a:endParaRPr lang="en-US" sz="1600" i="0" dirty="0">
                <a:solidFill>
                  <a:srgbClr val="000000"/>
                </a:solidFill>
                <a:latin typeface="+mn-lt"/>
              </a:endParaRPr>
            </a:p>
          </p:txBody>
        </p:sp>
        <p:cxnSp>
          <p:nvCxnSpPr>
            <p:cNvPr id="29" name="Straight Arrow Connector 28"/>
            <p:cNvCxnSpPr/>
            <p:nvPr/>
          </p:nvCxnSpPr>
          <p:spPr bwMode="auto">
            <a:xfrm flipH="1">
              <a:off x="2724316" y="4294185"/>
              <a:ext cx="533400" cy="185655"/>
            </a:xfrm>
            <a:prstGeom prst="straightConnector1">
              <a:avLst/>
            </a:prstGeom>
            <a:noFill/>
            <a:ln w="15875" cap="flat" cmpd="sng" algn="ctr">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1819833" y="3227566"/>
              <a:ext cx="2168498" cy="338554"/>
            </a:xfrm>
            <a:prstGeom prst="rect">
              <a:avLst/>
            </a:prstGeom>
            <a:noFill/>
          </p:spPr>
          <p:txBody>
            <a:bodyPr wrap="square" rtlCol="0">
              <a:spAutoFit/>
            </a:bodyPr>
            <a:lstStyle/>
            <a:p>
              <a:pPr algn="r">
                <a:buFontTx/>
                <a:buNone/>
              </a:pPr>
              <a:r>
                <a:rPr lang="en-US" sz="1600" i="0" dirty="0" smtClean="0">
                  <a:solidFill>
                    <a:srgbClr val="FF0000"/>
                  </a:solidFill>
                  <a:latin typeface="+mn-lt"/>
                </a:rPr>
                <a:t>NSTX-U projections</a:t>
              </a:r>
              <a:endParaRPr lang="en-US" sz="1600" i="0" dirty="0">
                <a:solidFill>
                  <a:srgbClr val="FF0000"/>
                </a:solidFill>
                <a:latin typeface="+mn-lt"/>
              </a:endParaRPr>
            </a:p>
          </p:txBody>
        </p:sp>
        <p:sp>
          <p:nvSpPr>
            <p:cNvPr id="31" name="Rectangle 30"/>
            <p:cNvSpPr/>
            <p:nvPr/>
          </p:nvSpPr>
          <p:spPr bwMode="auto">
            <a:xfrm>
              <a:off x="1896033" y="4524775"/>
              <a:ext cx="228600" cy="283154"/>
            </a:xfrm>
            <a:prstGeom prst="rect">
              <a:avLst/>
            </a:prstGeom>
            <a:solidFill>
              <a:schemeClr val="bg1"/>
            </a:solidFill>
            <a:ln w="15875" cap="flat" cmpd="sng" algn="ctr">
              <a:noFill/>
              <a:prstDash val="solid"/>
              <a:round/>
              <a:headEnd type="none" w="med" len="med"/>
              <a:tailEnd type="triangle" w="med" len="med"/>
            </a:ln>
            <a:effectLst/>
            <a:extLst/>
          </p:spPr>
          <p:txBody>
            <a:bodyPr vert="horz" wrap="square" lIns="0" tIns="0" rIns="0" bIns="0" numCol="1" rtlCol="0" anchor="t" anchorCtr="0" compatLnSpc="1">
              <a:prstTxWarp prst="textNoShape">
                <a:avLst/>
              </a:prstTxWarp>
            </a:bodyPr>
            <a:lstStyle/>
            <a:p>
              <a:endParaRPr lang="en-US" b="0" i="0" smtClean="0">
                <a:latin typeface="+mn-lt"/>
              </a:endParaRPr>
            </a:p>
          </p:txBody>
        </p:sp>
        <p:sp>
          <p:nvSpPr>
            <p:cNvPr id="32" name="TextBox 31"/>
            <p:cNvSpPr txBox="1"/>
            <p:nvPr/>
          </p:nvSpPr>
          <p:spPr>
            <a:xfrm>
              <a:off x="1751405" y="5183019"/>
              <a:ext cx="2236976" cy="307777"/>
            </a:xfrm>
            <a:prstGeom prst="rect">
              <a:avLst/>
            </a:prstGeom>
            <a:noFill/>
          </p:spPr>
          <p:txBody>
            <a:bodyPr wrap="square" rtlCol="0">
              <a:spAutoFit/>
            </a:bodyPr>
            <a:lstStyle/>
            <a:p>
              <a:pPr algn="ctr">
                <a:buFontTx/>
                <a:buNone/>
              </a:pPr>
              <a:r>
                <a:rPr lang="en-US" sz="1400" i="0" dirty="0">
                  <a:solidFill>
                    <a:srgbClr val="9900FF"/>
                  </a:solidFill>
                  <a:latin typeface="+mn-lt"/>
                  <a:cs typeface="Arial" charset="0"/>
                </a:rPr>
                <a:t>via high harmonic FW</a:t>
              </a:r>
            </a:p>
          </p:txBody>
        </p:sp>
        <p:cxnSp>
          <p:nvCxnSpPr>
            <p:cNvPr id="33" name="Straight Arrow Connector 32"/>
            <p:cNvCxnSpPr/>
            <p:nvPr/>
          </p:nvCxnSpPr>
          <p:spPr bwMode="auto">
            <a:xfrm flipH="1" flipV="1">
              <a:off x="2031499" y="4294185"/>
              <a:ext cx="136583" cy="870547"/>
            </a:xfrm>
            <a:prstGeom prst="straightConnector1">
              <a:avLst/>
            </a:prstGeom>
            <a:noFill/>
            <a:ln w="15875" cap="flat" cmpd="sng" algn="ctr">
              <a:solidFill>
                <a:srgbClr val="9900FF"/>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4" name="Rectangle 33"/>
            <p:cNvSpPr/>
            <p:nvPr/>
          </p:nvSpPr>
          <p:spPr bwMode="auto">
            <a:xfrm>
              <a:off x="1980700" y="3623044"/>
              <a:ext cx="76200" cy="611784"/>
            </a:xfrm>
            <a:prstGeom prst="rect">
              <a:avLst/>
            </a:prstGeom>
            <a:solidFill>
              <a:srgbClr val="CC66FF"/>
            </a:solidFill>
            <a:ln w="15875" cap="flat" cmpd="sng" algn="ctr">
              <a:solidFill>
                <a:srgbClr val="9900FF"/>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mn-lt"/>
              </a:endParaRPr>
            </a:p>
          </p:txBody>
        </p:sp>
      </p:grpSp>
      <p:sp>
        <p:nvSpPr>
          <p:cNvPr id="36" name="TextBox 35"/>
          <p:cNvSpPr txBox="1"/>
          <p:nvPr/>
        </p:nvSpPr>
        <p:spPr>
          <a:xfrm>
            <a:off x="1143000" y="1066800"/>
            <a:ext cx="2124299" cy="400110"/>
          </a:xfrm>
          <a:prstGeom prst="rect">
            <a:avLst/>
          </a:prstGeom>
          <a:noFill/>
        </p:spPr>
        <p:txBody>
          <a:bodyPr wrap="none" rtlCol="0">
            <a:spAutoFit/>
          </a:bodyPr>
          <a:lstStyle/>
          <a:p>
            <a:r>
              <a:rPr lang="en-US" sz="2000" i="0" dirty="0" smtClean="0"/>
              <a:t>NSTX achieved:</a:t>
            </a:r>
            <a:endParaRPr lang="en-US" sz="2000" i="0" dirty="0"/>
          </a:p>
        </p:txBody>
      </p:sp>
      <p:sp>
        <p:nvSpPr>
          <p:cNvPr id="38" name="TextBox 37"/>
          <p:cNvSpPr txBox="1"/>
          <p:nvPr/>
        </p:nvSpPr>
        <p:spPr>
          <a:xfrm>
            <a:off x="5014229" y="1066800"/>
            <a:ext cx="3977371" cy="400110"/>
          </a:xfrm>
          <a:prstGeom prst="rect">
            <a:avLst/>
          </a:prstGeom>
          <a:noFill/>
        </p:spPr>
        <p:txBody>
          <a:bodyPr wrap="none" rtlCol="0">
            <a:spAutoFit/>
          </a:bodyPr>
          <a:lstStyle/>
          <a:p>
            <a:r>
              <a:rPr lang="en-US" sz="2000" i="0" dirty="0" smtClean="0"/>
              <a:t>NSTX-U projections (TRANSP):</a:t>
            </a:r>
            <a:endParaRPr lang="en-US" sz="2000" i="0" dirty="0"/>
          </a:p>
        </p:txBody>
      </p:sp>
      <p:sp>
        <p:nvSpPr>
          <p:cNvPr id="40" name="Content Placeholder 2"/>
          <p:cNvSpPr txBox="1">
            <a:spLocks/>
          </p:cNvSpPr>
          <p:nvPr/>
        </p:nvSpPr>
        <p:spPr bwMode="auto">
          <a:xfrm>
            <a:off x="4648200" y="1447800"/>
            <a:ext cx="4495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1775" marR="0" lvl="0" indent="-231775" algn="l" defTabSz="914400" rtl="0" eaLnBrk="0" fontAlgn="base" latinLnBrk="0" hangingPunct="0">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Arial (Body)"/>
              </a:rPr>
              <a:t>100% non-inductive at</a:t>
            </a:r>
            <a:r>
              <a:rPr kumimoji="0" lang="en-US" sz="1800" b="0" i="0" u="none" strike="noStrike" kern="0" cap="none" spc="0" normalizeH="0" noProof="0" dirty="0" smtClean="0">
                <a:ln>
                  <a:noFill/>
                </a:ln>
                <a:solidFill>
                  <a:schemeClr val="tx1"/>
                </a:solidFill>
                <a:effectLst/>
                <a:uLnTx/>
                <a:uFillTx/>
                <a:latin typeface="+mn-lt"/>
                <a:ea typeface="+mn-ea"/>
                <a:cs typeface="Arial (Body)"/>
              </a:rPr>
              <a:t> I</a:t>
            </a:r>
            <a:r>
              <a:rPr kumimoji="0" lang="en-US" sz="1800" b="0" i="0" u="none" strike="noStrike" kern="0" cap="none" spc="0" normalizeH="0" baseline="-25000" noProof="0" dirty="0" smtClean="0">
                <a:ln>
                  <a:noFill/>
                </a:ln>
                <a:solidFill>
                  <a:schemeClr val="tx1"/>
                </a:solidFill>
                <a:effectLst/>
                <a:uLnTx/>
                <a:uFillTx/>
                <a:latin typeface="+mn-lt"/>
                <a:ea typeface="+mn-ea"/>
                <a:cs typeface="Arial (Body)"/>
              </a:rPr>
              <a:t>P</a:t>
            </a:r>
            <a:r>
              <a:rPr kumimoji="0" lang="en-US" sz="1800" b="0" i="0" u="none" strike="noStrike" kern="0" cap="none" spc="0" normalizeH="0" noProof="0" dirty="0" smtClean="0">
                <a:ln>
                  <a:noFill/>
                </a:ln>
                <a:solidFill>
                  <a:schemeClr val="tx1"/>
                </a:solidFill>
                <a:effectLst/>
                <a:uLnTx/>
                <a:uFillTx/>
                <a:latin typeface="+mn-lt"/>
                <a:ea typeface="+mn-ea"/>
                <a:cs typeface="Arial (Body)"/>
              </a:rPr>
              <a:t> = 0.6-1.3MA for range of power, density, confinement</a:t>
            </a:r>
            <a:endParaRPr kumimoji="0" lang="en-US" sz="1800" b="0" i="0" u="none" strike="noStrike" kern="0" cap="none" spc="0" normalizeH="0" baseline="-25000" noProof="0" dirty="0" smtClean="0">
              <a:ln>
                <a:noFill/>
              </a:ln>
              <a:solidFill>
                <a:schemeClr val="tx1"/>
              </a:solidFill>
              <a:effectLst/>
              <a:uLnTx/>
              <a:uFillTx/>
              <a:latin typeface="+mn-lt"/>
              <a:ea typeface="+mn-ea"/>
              <a:cs typeface="Arial (Body)"/>
            </a:endParaRPr>
          </a:p>
        </p:txBody>
      </p:sp>
      <p:sp>
        <p:nvSpPr>
          <p:cNvPr id="41" name="TextBox 19"/>
          <p:cNvSpPr txBox="1">
            <a:spLocks noChangeArrowheads="1"/>
          </p:cNvSpPr>
          <p:nvPr/>
        </p:nvSpPr>
        <p:spPr bwMode="auto">
          <a:xfrm>
            <a:off x="5533102" y="2667000"/>
            <a:ext cx="3045725" cy="369247"/>
          </a:xfrm>
          <a:prstGeom prst="rect">
            <a:avLst/>
          </a:prstGeom>
          <a:noFill/>
          <a:ln w="9525">
            <a:noFill/>
            <a:miter lim="800000"/>
            <a:headEnd/>
            <a:tailEnd/>
          </a:ln>
        </p:spPr>
        <p:txBody>
          <a:bodyPr wrap="none" lIns="91354" tIns="45678" rIns="91354" bIns="45678">
            <a:spAutoFit/>
          </a:bodyPr>
          <a:lstStyle/>
          <a:p>
            <a:pPr algn="ctr"/>
            <a:r>
              <a:rPr lang="en-US" sz="1800" i="0" dirty="0" smtClean="0">
                <a:solidFill>
                  <a:srgbClr val="FF0000"/>
                </a:solidFill>
                <a:latin typeface="Arial Narrow" pitchFamily="34" charset="0"/>
              </a:rPr>
              <a:t>I</a:t>
            </a:r>
            <a:r>
              <a:rPr lang="en-US" sz="1800" i="0" baseline="-25000" dirty="0" smtClean="0">
                <a:solidFill>
                  <a:srgbClr val="FF0000"/>
                </a:solidFill>
                <a:latin typeface="Arial Narrow" pitchFamily="34" charset="0"/>
              </a:rPr>
              <a:t>P</a:t>
            </a:r>
            <a:r>
              <a:rPr lang="en-US" sz="1800" i="0" dirty="0" smtClean="0">
                <a:solidFill>
                  <a:srgbClr val="FF0000"/>
                </a:solidFill>
                <a:latin typeface="Arial Narrow" pitchFamily="34" charset="0"/>
              </a:rPr>
              <a:t>=1 </a:t>
            </a:r>
            <a:r>
              <a:rPr lang="en-US" sz="1800" i="0" dirty="0">
                <a:solidFill>
                  <a:srgbClr val="FF0000"/>
                </a:solidFill>
                <a:latin typeface="Arial Narrow" pitchFamily="34" charset="0"/>
              </a:rPr>
              <a:t>MA, </a:t>
            </a:r>
            <a:r>
              <a:rPr lang="en-US" sz="1800" i="0" dirty="0" smtClean="0">
                <a:solidFill>
                  <a:srgbClr val="FF0000"/>
                </a:solidFill>
                <a:latin typeface="Arial Narrow" pitchFamily="34" charset="0"/>
              </a:rPr>
              <a:t>B</a:t>
            </a:r>
            <a:r>
              <a:rPr lang="en-US" sz="1800" i="0" baseline="-25000" dirty="0" smtClean="0">
                <a:solidFill>
                  <a:srgbClr val="FF0000"/>
                </a:solidFill>
                <a:latin typeface="Arial Narrow" pitchFamily="34" charset="0"/>
              </a:rPr>
              <a:t>T</a:t>
            </a:r>
            <a:r>
              <a:rPr lang="en-US" sz="1800" i="0" dirty="0" smtClean="0">
                <a:solidFill>
                  <a:srgbClr val="FF0000"/>
                </a:solidFill>
                <a:latin typeface="Arial Narrow" pitchFamily="34" charset="0"/>
              </a:rPr>
              <a:t>=1.0 T, P</a:t>
            </a:r>
            <a:r>
              <a:rPr lang="en-US" sz="1800" i="0" baseline="-25000" dirty="0" smtClean="0">
                <a:solidFill>
                  <a:srgbClr val="FF0000"/>
                </a:solidFill>
                <a:latin typeface="Arial Narrow" pitchFamily="34" charset="0"/>
              </a:rPr>
              <a:t>NBI</a:t>
            </a:r>
            <a:r>
              <a:rPr lang="en-US" sz="1800" i="0" dirty="0" smtClean="0">
                <a:solidFill>
                  <a:srgbClr val="FF0000"/>
                </a:solidFill>
                <a:latin typeface="Arial Narrow" pitchFamily="34" charset="0"/>
              </a:rPr>
              <a:t>=12.6 </a:t>
            </a:r>
            <a:r>
              <a:rPr lang="en-US" sz="1800" i="0" dirty="0">
                <a:solidFill>
                  <a:srgbClr val="FF0000"/>
                </a:solidFill>
                <a:latin typeface="Arial Narrow" pitchFamily="34" charset="0"/>
              </a:rPr>
              <a:t>MW</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0"/>
            <a:ext cx="9144000" cy="838200"/>
          </a:xfrm>
        </p:spPr>
        <p:txBody>
          <a:bodyPr/>
          <a:lstStyle/>
          <a:p>
            <a:pPr>
              <a:lnSpc>
                <a:spcPct val="100000"/>
              </a:lnSpc>
            </a:pPr>
            <a:r>
              <a:rPr lang="en-US" sz="2400" dirty="0" smtClean="0"/>
              <a:t>NSTX-U is developing a range of profile control actuators for detailed physics studies, scenario optimization for FNSF</a:t>
            </a:r>
          </a:p>
        </p:txBody>
      </p:sp>
      <p:sp>
        <p:nvSpPr>
          <p:cNvPr id="28" name="Slide Number Placeholder 2"/>
          <p:cNvSpPr>
            <a:spLocks noGrp="1"/>
          </p:cNvSpPr>
          <p:nvPr>
            <p:ph type="sldNum" sz="quarter" idx="10"/>
          </p:nvPr>
        </p:nvSpPr>
        <p:spPr>
          <a:xfrm>
            <a:off x="8382000" y="6629400"/>
            <a:ext cx="762000" cy="152400"/>
          </a:xfrm>
        </p:spPr>
        <p:txBody>
          <a:bodyPr/>
          <a:lstStyle/>
          <a:p>
            <a:pPr>
              <a:defRPr/>
            </a:pPr>
            <a:fld id="{840A3E41-E516-459A-ACDE-67FFF70B2DCE}" type="slidenum">
              <a:rPr lang="en-US" smtClean="0"/>
              <a:pPr>
                <a:defRPr/>
              </a:pPr>
              <a:t>25</a:t>
            </a:fld>
            <a:endParaRPr lang="en-US"/>
          </a:p>
        </p:txBody>
      </p:sp>
      <p:sp>
        <p:nvSpPr>
          <p:cNvPr id="33795" name="Text Box 17"/>
          <p:cNvSpPr txBox="1">
            <a:spLocks noChangeArrowheads="1"/>
          </p:cNvSpPr>
          <p:nvPr/>
        </p:nvSpPr>
        <p:spPr bwMode="auto">
          <a:xfrm>
            <a:off x="5219303" y="1371600"/>
            <a:ext cx="3221037" cy="553998"/>
          </a:xfrm>
          <a:prstGeom prst="rect">
            <a:avLst/>
          </a:prstGeom>
          <a:noFill/>
          <a:ln w="15875">
            <a:noFill/>
            <a:miter lim="800000"/>
            <a:headEnd/>
            <a:tailEnd/>
          </a:ln>
        </p:spPr>
        <p:txBody>
          <a:bodyPr wrap="square" lIns="0" tIns="0" rIns="0" bIns="0">
            <a:spAutoFit/>
          </a:bodyPr>
          <a:lstStyle/>
          <a:p>
            <a:pPr algn="ctr"/>
            <a:r>
              <a:rPr lang="en-US" sz="1800" i="0" dirty="0">
                <a:solidFill>
                  <a:srgbClr val="000000"/>
                </a:solidFill>
              </a:rPr>
              <a:t>Torque Profiles From </a:t>
            </a:r>
            <a:endParaRPr lang="en-US" sz="1800" i="0" dirty="0" smtClean="0">
              <a:solidFill>
                <a:srgbClr val="000000"/>
              </a:solidFill>
            </a:endParaRPr>
          </a:p>
          <a:p>
            <a:pPr algn="ctr"/>
            <a:r>
              <a:rPr lang="en-US" sz="1800" i="0" dirty="0" smtClean="0">
                <a:solidFill>
                  <a:srgbClr val="000000"/>
                </a:solidFill>
              </a:rPr>
              <a:t>6 </a:t>
            </a:r>
            <a:r>
              <a:rPr lang="en-US" sz="1800" i="0" dirty="0">
                <a:solidFill>
                  <a:srgbClr val="000000"/>
                </a:solidFill>
              </a:rPr>
              <a:t>Different NB Sources</a:t>
            </a:r>
          </a:p>
        </p:txBody>
      </p:sp>
      <p:sp>
        <p:nvSpPr>
          <p:cNvPr id="33797" name="TextBox 10"/>
          <p:cNvSpPr txBox="1">
            <a:spLocks noChangeArrowheads="1"/>
          </p:cNvSpPr>
          <p:nvPr/>
        </p:nvSpPr>
        <p:spPr bwMode="auto">
          <a:xfrm>
            <a:off x="5181600" y="990600"/>
            <a:ext cx="3352800" cy="400050"/>
          </a:xfrm>
          <a:prstGeom prst="rect">
            <a:avLst/>
          </a:prstGeom>
          <a:noFill/>
          <a:ln w="9525">
            <a:noFill/>
            <a:miter lim="800000"/>
            <a:headEnd/>
            <a:tailEnd/>
          </a:ln>
        </p:spPr>
        <p:txBody>
          <a:bodyPr wrap="none" lIns="91376" tIns="45688" rIns="91376" bIns="45688">
            <a:spAutoFit/>
          </a:bodyPr>
          <a:lstStyle/>
          <a:p>
            <a:r>
              <a:rPr lang="en-US" sz="2000" i="0" dirty="0">
                <a:solidFill>
                  <a:srgbClr val="FF0000"/>
                </a:solidFill>
              </a:rPr>
              <a:t>Rotation Profile Actuators</a:t>
            </a:r>
          </a:p>
        </p:txBody>
      </p:sp>
      <p:grpSp>
        <p:nvGrpSpPr>
          <p:cNvPr id="2" name="Group 29"/>
          <p:cNvGrpSpPr>
            <a:grpSpLocks noChangeAspect="1"/>
          </p:cNvGrpSpPr>
          <p:nvPr/>
        </p:nvGrpSpPr>
        <p:grpSpPr>
          <a:xfrm>
            <a:off x="4724400" y="2057400"/>
            <a:ext cx="3619103" cy="3317875"/>
            <a:chOff x="630238" y="2636838"/>
            <a:chExt cx="2632075" cy="2413000"/>
          </a:xfrm>
        </p:grpSpPr>
        <p:sp>
          <p:nvSpPr>
            <p:cNvPr id="33796" name="Text Box 18"/>
            <p:cNvSpPr txBox="1">
              <a:spLocks noChangeArrowheads="1"/>
            </p:cNvSpPr>
            <p:nvPr/>
          </p:nvSpPr>
          <p:spPr bwMode="auto">
            <a:xfrm>
              <a:off x="787400" y="3675063"/>
              <a:ext cx="782266" cy="416524"/>
            </a:xfrm>
            <a:prstGeom prst="rect">
              <a:avLst/>
            </a:prstGeom>
            <a:noFill/>
            <a:ln w="15875">
              <a:noFill/>
              <a:miter lim="800000"/>
              <a:headEnd/>
              <a:tailEnd/>
            </a:ln>
          </p:spPr>
          <p:txBody>
            <a:bodyPr wrap="none" lIns="0" tIns="0" rIns="0" bIns="0">
              <a:spAutoFit/>
            </a:bodyPr>
            <a:lstStyle/>
            <a:p>
              <a:pPr marL="174625" indent="-174625">
                <a:lnSpc>
                  <a:spcPct val="70000"/>
                </a:lnSpc>
              </a:pPr>
              <a:r>
                <a:rPr lang="en-US" sz="1600"/>
                <a:t>Neutral </a:t>
              </a:r>
            </a:p>
            <a:p>
              <a:pPr marL="174625" indent="-174625">
                <a:lnSpc>
                  <a:spcPct val="70000"/>
                </a:lnSpc>
              </a:pPr>
              <a:r>
                <a:rPr lang="en-US" sz="1600"/>
                <a:t>Beams</a:t>
              </a:r>
            </a:p>
            <a:p>
              <a:pPr marL="174625" indent="-174625">
                <a:lnSpc>
                  <a:spcPct val="70000"/>
                </a:lnSpc>
              </a:pPr>
              <a:r>
                <a:rPr lang="en-US" sz="1600"/>
                <a:t>(TRANSP)</a:t>
              </a:r>
            </a:p>
          </p:txBody>
        </p:sp>
        <p:pic>
          <p:nvPicPr>
            <p:cNvPr id="33798" name="Picture 24" descr="Screen shot 2012-04-09 at 1.44.52 PM.png"/>
            <p:cNvPicPr>
              <a:picLocks noChangeAspect="1"/>
            </p:cNvPicPr>
            <p:nvPr/>
          </p:nvPicPr>
          <p:blipFill>
            <a:blip r:embed="rId2" cstate="print"/>
            <a:srcRect/>
            <a:stretch>
              <a:fillRect/>
            </a:stretch>
          </p:blipFill>
          <p:spPr bwMode="auto">
            <a:xfrm>
              <a:off x="630238" y="2636838"/>
              <a:ext cx="2632075" cy="2413000"/>
            </a:xfrm>
            <a:prstGeom prst="rect">
              <a:avLst/>
            </a:prstGeom>
            <a:noFill/>
            <a:ln w="9525">
              <a:noFill/>
              <a:miter lim="800000"/>
              <a:headEnd/>
              <a:tailEnd/>
            </a:ln>
          </p:spPr>
        </p:pic>
        <p:sp>
          <p:nvSpPr>
            <p:cNvPr id="33800" name="TextBox 32"/>
            <p:cNvSpPr txBox="1">
              <a:spLocks noChangeArrowheads="1"/>
            </p:cNvSpPr>
            <p:nvPr/>
          </p:nvSpPr>
          <p:spPr bwMode="auto">
            <a:xfrm>
              <a:off x="2016125" y="2697163"/>
              <a:ext cx="956348" cy="239296"/>
            </a:xfrm>
            <a:prstGeom prst="rect">
              <a:avLst/>
            </a:prstGeom>
            <a:noFill/>
            <a:ln w="9525">
              <a:noFill/>
              <a:miter lim="800000"/>
              <a:headEnd/>
              <a:tailEnd/>
            </a:ln>
          </p:spPr>
          <p:txBody>
            <a:bodyPr wrap="none" lIns="82012" tIns="41005" rIns="82012" bIns="41005">
              <a:spAutoFit/>
            </a:bodyPr>
            <a:lstStyle/>
            <a:p>
              <a:r>
                <a:rPr lang="en-US" sz="1600" dirty="0">
                  <a:solidFill>
                    <a:srgbClr val="B75DAC"/>
                  </a:solidFill>
                </a:rPr>
                <a:t>Largest </a:t>
              </a:r>
              <a:r>
                <a:rPr lang="en-US" sz="1600" dirty="0" err="1">
                  <a:solidFill>
                    <a:srgbClr val="B75DAC"/>
                  </a:solidFill>
                </a:rPr>
                <a:t>R</a:t>
              </a:r>
              <a:r>
                <a:rPr lang="en-US" sz="1600" baseline="-25000" dirty="0" err="1">
                  <a:solidFill>
                    <a:srgbClr val="B75DAC"/>
                  </a:solidFill>
                </a:rPr>
                <a:t>tan</a:t>
              </a:r>
              <a:endParaRPr lang="en-US" sz="1600" dirty="0">
                <a:solidFill>
                  <a:srgbClr val="B75DAC"/>
                </a:solidFill>
              </a:endParaRPr>
            </a:p>
          </p:txBody>
        </p:sp>
        <p:sp>
          <p:nvSpPr>
            <p:cNvPr id="33801" name="TextBox 33"/>
            <p:cNvSpPr txBox="1">
              <a:spLocks noChangeArrowheads="1"/>
            </p:cNvSpPr>
            <p:nvPr/>
          </p:nvSpPr>
          <p:spPr bwMode="auto">
            <a:xfrm>
              <a:off x="1714500" y="4311650"/>
              <a:ext cx="1135339" cy="263226"/>
            </a:xfrm>
            <a:prstGeom prst="rect">
              <a:avLst/>
            </a:prstGeom>
            <a:noFill/>
            <a:ln w="9525">
              <a:noFill/>
              <a:miter lim="800000"/>
              <a:headEnd/>
              <a:tailEnd/>
            </a:ln>
          </p:spPr>
          <p:txBody>
            <a:bodyPr wrap="none" lIns="82012" tIns="41005" rIns="82012" bIns="41005">
              <a:spAutoFit/>
            </a:bodyPr>
            <a:lstStyle/>
            <a:p>
              <a:r>
                <a:rPr lang="en-US" sz="1600" dirty="0">
                  <a:solidFill>
                    <a:srgbClr val="FF0000"/>
                  </a:solidFill>
                </a:rPr>
                <a:t>Smallest </a:t>
              </a:r>
              <a:r>
                <a:rPr lang="en-US" sz="1600" dirty="0" err="1">
                  <a:solidFill>
                    <a:srgbClr val="FF0000"/>
                  </a:solidFill>
                </a:rPr>
                <a:t>R</a:t>
              </a:r>
              <a:r>
                <a:rPr lang="en-US" sz="1600" baseline="-25000" dirty="0" err="1">
                  <a:solidFill>
                    <a:srgbClr val="FF0000"/>
                  </a:solidFill>
                </a:rPr>
                <a:t>tan</a:t>
              </a:r>
              <a:endParaRPr lang="en-US" sz="1600" dirty="0">
                <a:solidFill>
                  <a:srgbClr val="FF0000"/>
                </a:solidFill>
              </a:endParaRPr>
            </a:p>
          </p:txBody>
        </p:sp>
        <p:cxnSp>
          <p:nvCxnSpPr>
            <p:cNvPr id="33802" name="Straight Connector 35"/>
            <p:cNvCxnSpPr>
              <a:cxnSpLocks noChangeShapeType="1"/>
            </p:cNvCxnSpPr>
            <p:nvPr/>
          </p:nvCxnSpPr>
          <p:spPr bwMode="auto">
            <a:xfrm rot="16200000" flipV="1">
              <a:off x="1951038" y="4108450"/>
              <a:ext cx="336550" cy="69850"/>
            </a:xfrm>
            <a:prstGeom prst="line">
              <a:avLst/>
            </a:prstGeom>
            <a:noFill/>
            <a:ln w="15875">
              <a:solidFill>
                <a:srgbClr val="FF0000"/>
              </a:solidFill>
              <a:round/>
              <a:headEnd/>
              <a:tailEnd type="triangle" w="med" len="med"/>
            </a:ln>
          </p:spPr>
        </p:cxnSp>
        <p:cxnSp>
          <p:nvCxnSpPr>
            <p:cNvPr id="33803" name="Straight Connector 36"/>
            <p:cNvCxnSpPr>
              <a:cxnSpLocks noChangeShapeType="1"/>
            </p:cNvCxnSpPr>
            <p:nvPr/>
          </p:nvCxnSpPr>
          <p:spPr bwMode="auto">
            <a:xfrm rot="5400000">
              <a:off x="2413794" y="3013869"/>
              <a:ext cx="212725" cy="39687"/>
            </a:xfrm>
            <a:prstGeom prst="line">
              <a:avLst/>
            </a:prstGeom>
            <a:noFill/>
            <a:ln w="15875">
              <a:solidFill>
                <a:srgbClr val="910F7B"/>
              </a:solidFill>
              <a:round/>
              <a:headEnd/>
              <a:tailEnd type="triangle" w="med" len="med"/>
            </a:ln>
          </p:spPr>
        </p:cxnSp>
      </p:grpSp>
      <p:sp>
        <p:nvSpPr>
          <p:cNvPr id="26" name="TextBox 25"/>
          <p:cNvSpPr txBox="1"/>
          <p:nvPr/>
        </p:nvSpPr>
        <p:spPr>
          <a:xfrm>
            <a:off x="4953000" y="5391090"/>
            <a:ext cx="3647473" cy="400110"/>
          </a:xfrm>
          <a:prstGeom prst="rect">
            <a:avLst/>
          </a:prstGeom>
          <a:noFill/>
        </p:spPr>
        <p:txBody>
          <a:bodyPr wrap="none" rtlCol="0">
            <a:spAutoFit/>
          </a:bodyPr>
          <a:lstStyle/>
          <a:p>
            <a:pPr marL="115888" indent="-115888">
              <a:buFont typeface="Arial" pitchFamily="34" charset="0"/>
              <a:buChar char="•"/>
            </a:pPr>
            <a:r>
              <a:rPr lang="en-US" sz="2000" i="0" dirty="0" smtClean="0">
                <a:solidFill>
                  <a:schemeClr val="tx1"/>
                </a:solidFill>
              </a:rPr>
              <a:t>Also torques from 3D fields</a:t>
            </a:r>
            <a:endParaRPr lang="en-US" sz="2000" i="0" dirty="0">
              <a:solidFill>
                <a:schemeClr val="tx1"/>
              </a:solidFill>
            </a:endParaRPr>
          </a:p>
        </p:txBody>
      </p:sp>
      <p:sp>
        <p:nvSpPr>
          <p:cNvPr id="33809" name="TextBox 12"/>
          <p:cNvSpPr txBox="1">
            <a:spLocks noChangeArrowheads="1"/>
          </p:cNvSpPr>
          <p:nvPr/>
        </p:nvSpPr>
        <p:spPr bwMode="auto">
          <a:xfrm>
            <a:off x="304800" y="1447800"/>
            <a:ext cx="3733800" cy="369267"/>
          </a:xfrm>
          <a:prstGeom prst="rect">
            <a:avLst/>
          </a:prstGeom>
          <a:noFill/>
          <a:ln w="9525">
            <a:noFill/>
            <a:miter lim="800000"/>
            <a:headEnd/>
            <a:tailEnd/>
          </a:ln>
        </p:spPr>
        <p:txBody>
          <a:bodyPr lIns="91376" tIns="45688" rIns="91376" bIns="45688">
            <a:spAutoFit/>
          </a:bodyPr>
          <a:lstStyle/>
          <a:p>
            <a:pPr marL="115888" indent="-115888" algn="ctr"/>
            <a:r>
              <a:rPr lang="en-US" sz="1800" i="0" dirty="0">
                <a:solidFill>
                  <a:srgbClr val="000000"/>
                </a:solidFill>
              </a:rPr>
              <a:t>Variations in Beam </a:t>
            </a:r>
            <a:r>
              <a:rPr lang="en-US" sz="1800" i="0" dirty="0" smtClean="0">
                <a:solidFill>
                  <a:srgbClr val="000000"/>
                </a:solidFill>
              </a:rPr>
              <a:t>Sources</a:t>
            </a:r>
            <a:endParaRPr lang="en-US" sz="1800" i="0" dirty="0">
              <a:solidFill>
                <a:srgbClr val="000000"/>
              </a:solidFill>
            </a:endParaRPr>
          </a:p>
        </p:txBody>
      </p:sp>
      <p:grpSp>
        <p:nvGrpSpPr>
          <p:cNvPr id="3" name="Group 28"/>
          <p:cNvGrpSpPr>
            <a:grpSpLocks noChangeAspect="1"/>
          </p:cNvGrpSpPr>
          <p:nvPr/>
        </p:nvGrpSpPr>
        <p:grpSpPr>
          <a:xfrm>
            <a:off x="381000" y="1828800"/>
            <a:ext cx="3429199" cy="3427016"/>
            <a:chOff x="5778500" y="2613025"/>
            <a:chExt cx="2493963" cy="2492375"/>
          </a:xfrm>
        </p:grpSpPr>
        <p:pic>
          <p:nvPicPr>
            <p:cNvPr id="33806" name="Picture 3" descr="Fig29.pdf"/>
            <p:cNvPicPr>
              <a:picLocks noChangeAspect="1"/>
            </p:cNvPicPr>
            <p:nvPr/>
          </p:nvPicPr>
          <p:blipFill>
            <a:blip r:embed="rId3" cstate="print"/>
            <a:srcRect l="54314" t="33333" r="3987" b="34445"/>
            <a:stretch>
              <a:fillRect/>
            </a:stretch>
          </p:blipFill>
          <p:spPr bwMode="auto">
            <a:xfrm>
              <a:off x="5778500" y="2613025"/>
              <a:ext cx="2493963" cy="2492375"/>
            </a:xfrm>
            <a:prstGeom prst="rect">
              <a:avLst/>
            </a:prstGeom>
            <a:noFill/>
            <a:ln w="9525">
              <a:noFill/>
              <a:miter lim="800000"/>
              <a:headEnd/>
              <a:tailEnd/>
            </a:ln>
          </p:spPr>
        </p:pic>
        <p:sp>
          <p:nvSpPr>
            <p:cNvPr id="33812" name="Rectangle 17"/>
            <p:cNvSpPr>
              <a:spLocks noChangeArrowheads="1"/>
            </p:cNvSpPr>
            <p:nvPr/>
          </p:nvSpPr>
          <p:spPr bwMode="auto">
            <a:xfrm>
              <a:off x="6262688" y="2873375"/>
              <a:ext cx="1247775" cy="684213"/>
            </a:xfrm>
            <a:prstGeom prst="rect">
              <a:avLst/>
            </a:prstGeom>
            <a:solidFill>
              <a:schemeClr val="bg1"/>
            </a:solidFill>
            <a:ln w="15875">
              <a:solidFill>
                <a:schemeClr val="bg1"/>
              </a:solidFill>
              <a:round/>
              <a:headEnd/>
              <a:tailEnd type="triangle" w="med" len="med"/>
            </a:ln>
          </p:spPr>
          <p:txBody>
            <a:bodyPr lIns="0" tIns="0" rIns="0" bIns="0"/>
            <a:lstStyle/>
            <a:p>
              <a:pPr defTabSz="911225">
                <a:spcBef>
                  <a:spcPct val="20000"/>
                </a:spcBef>
                <a:buFontTx/>
                <a:buChar char="•"/>
              </a:pPr>
              <a:endParaRPr lang="en-US"/>
            </a:p>
          </p:txBody>
        </p:sp>
        <p:sp>
          <p:nvSpPr>
            <p:cNvPr id="33813" name="TextBox 16"/>
            <p:cNvSpPr txBox="1">
              <a:spLocks noChangeArrowheads="1"/>
            </p:cNvSpPr>
            <p:nvPr/>
          </p:nvSpPr>
          <p:spPr bwMode="auto">
            <a:xfrm>
              <a:off x="6249843" y="2843202"/>
              <a:ext cx="1191202" cy="761001"/>
            </a:xfrm>
            <a:prstGeom prst="rect">
              <a:avLst/>
            </a:prstGeom>
            <a:noFill/>
            <a:ln w="9525">
              <a:noFill/>
              <a:miter lim="800000"/>
              <a:headEnd/>
              <a:tailEnd/>
            </a:ln>
          </p:spPr>
          <p:txBody>
            <a:bodyPr wrap="square" lIns="91376" tIns="45688" rIns="91376" bIns="45688">
              <a:spAutoFit/>
            </a:bodyPr>
            <a:lstStyle/>
            <a:p>
              <a:r>
                <a:rPr lang="en-US" sz="1400" i="0" dirty="0">
                  <a:solidFill>
                    <a:schemeClr val="tx1"/>
                  </a:solidFill>
                </a:rPr>
                <a:t>800 kA and 1 T</a:t>
              </a:r>
            </a:p>
            <a:p>
              <a:r>
                <a:rPr lang="en-US" i="0" dirty="0">
                  <a:solidFill>
                    <a:srgbClr val="FF0000"/>
                  </a:solidFill>
                </a:rPr>
                <a:t>[50,60,70,130] cm</a:t>
              </a:r>
            </a:p>
            <a:p>
              <a:r>
                <a:rPr lang="en-US" i="0" dirty="0"/>
                <a:t>[50,60,120,130] cm</a:t>
              </a:r>
            </a:p>
            <a:p>
              <a:r>
                <a:rPr lang="en-US" i="0" dirty="0">
                  <a:solidFill>
                    <a:schemeClr val="tx1"/>
                  </a:solidFill>
                </a:rPr>
                <a:t>[60,70,110,120] cm</a:t>
              </a:r>
            </a:p>
            <a:p>
              <a:r>
                <a:rPr lang="en-US" i="0" dirty="0">
                  <a:solidFill>
                    <a:srgbClr val="008000"/>
                  </a:solidFill>
                </a:rPr>
                <a:t>[70,110,120,130] cm</a:t>
              </a:r>
            </a:p>
          </p:txBody>
        </p:sp>
      </p:grpSp>
      <p:sp>
        <p:nvSpPr>
          <p:cNvPr id="33814" name="TextBox 10"/>
          <p:cNvSpPr txBox="1">
            <a:spLocks noChangeArrowheads="1"/>
          </p:cNvSpPr>
          <p:nvPr/>
        </p:nvSpPr>
        <p:spPr bwMode="auto">
          <a:xfrm>
            <a:off x="990600" y="990600"/>
            <a:ext cx="2484437" cy="400050"/>
          </a:xfrm>
          <a:prstGeom prst="rect">
            <a:avLst/>
          </a:prstGeom>
          <a:noFill/>
          <a:ln w="9525">
            <a:noFill/>
            <a:miter lim="800000"/>
            <a:headEnd/>
            <a:tailEnd/>
          </a:ln>
        </p:spPr>
        <p:txBody>
          <a:bodyPr wrap="none" lIns="91376" tIns="45688" rIns="91376" bIns="45688">
            <a:spAutoFit/>
          </a:bodyPr>
          <a:lstStyle/>
          <a:p>
            <a:r>
              <a:rPr lang="en-US" sz="2000" i="0" dirty="0">
                <a:solidFill>
                  <a:srgbClr val="FF0000"/>
                </a:solidFill>
              </a:rPr>
              <a:t>q-Profile Actuators</a:t>
            </a:r>
          </a:p>
        </p:txBody>
      </p:sp>
      <p:sp>
        <p:nvSpPr>
          <p:cNvPr id="27" name="TextBox 26"/>
          <p:cNvSpPr txBox="1"/>
          <p:nvPr/>
        </p:nvSpPr>
        <p:spPr>
          <a:xfrm>
            <a:off x="126746" y="5391090"/>
            <a:ext cx="4064254" cy="400110"/>
          </a:xfrm>
          <a:prstGeom prst="rect">
            <a:avLst/>
          </a:prstGeom>
          <a:noFill/>
        </p:spPr>
        <p:txBody>
          <a:bodyPr wrap="none" rtlCol="0">
            <a:spAutoFit/>
          </a:bodyPr>
          <a:lstStyle/>
          <a:p>
            <a:pPr marL="115888" indent="-115888">
              <a:buFont typeface="Arial" pitchFamily="34" charset="0"/>
              <a:buChar char="•"/>
            </a:pPr>
            <a:r>
              <a:rPr lang="en-US" sz="2000" i="0" dirty="0" smtClean="0">
                <a:solidFill>
                  <a:schemeClr val="tx1"/>
                </a:solidFill>
              </a:rPr>
              <a:t>Also density and outboard gap</a:t>
            </a:r>
            <a:endParaRPr lang="en-US" sz="2000" i="0" dirty="0">
              <a:solidFill>
                <a:schemeClr val="tx1"/>
              </a:solidFill>
            </a:endParaRPr>
          </a:p>
        </p:txBody>
      </p:sp>
      <p:sp>
        <p:nvSpPr>
          <p:cNvPr id="31" name="Rectangle 30"/>
          <p:cNvSpPr/>
          <p:nvPr/>
        </p:nvSpPr>
        <p:spPr>
          <a:xfrm>
            <a:off x="1045102" y="4410870"/>
            <a:ext cx="2371162" cy="253916"/>
          </a:xfrm>
          <a:prstGeom prst="rect">
            <a:avLst/>
          </a:prstGeom>
          <a:noFill/>
        </p:spPr>
        <p:txBody>
          <a:bodyPr wrap="none">
            <a:spAutoFit/>
          </a:bodyPr>
          <a:lstStyle/>
          <a:p>
            <a:pPr algn="ctr"/>
            <a:r>
              <a:rPr lang="en-US" sz="1050" i="0" dirty="0" smtClean="0">
                <a:solidFill>
                  <a:srgbClr val="000000"/>
                </a:solidFill>
                <a:latin typeface="Arial Narrow" pitchFamily="34" charset="0"/>
              </a:rPr>
              <a:t>800 kA Partial Inductive, 87% &lt; </a:t>
            </a:r>
            <a:r>
              <a:rPr lang="en-US" sz="1050" i="0" dirty="0" err="1" smtClean="0">
                <a:solidFill>
                  <a:srgbClr val="000000"/>
                </a:solidFill>
                <a:latin typeface="Arial Narrow" pitchFamily="34" charset="0"/>
              </a:rPr>
              <a:t>f</a:t>
            </a:r>
            <a:r>
              <a:rPr lang="en-US" sz="1050" i="0" baseline="-25000" dirty="0" err="1" smtClean="0">
                <a:solidFill>
                  <a:srgbClr val="000000"/>
                </a:solidFill>
                <a:latin typeface="Arial Narrow" pitchFamily="34" charset="0"/>
              </a:rPr>
              <a:t>NI</a:t>
            </a:r>
            <a:r>
              <a:rPr lang="en-US" sz="1050" i="0" dirty="0" smtClean="0">
                <a:solidFill>
                  <a:srgbClr val="000000"/>
                </a:solidFill>
                <a:latin typeface="Arial Narrow" pitchFamily="34" charset="0"/>
              </a:rPr>
              <a:t> &lt; 100% </a:t>
            </a:r>
            <a:endParaRPr lang="en-US" sz="1050" i="0" dirty="0">
              <a:solidFill>
                <a:srgbClr val="000000"/>
              </a:solidFill>
              <a:latin typeface="Arial Narrow" pitchFamily="34" charset="0"/>
            </a:endParaRPr>
          </a:p>
        </p:txBody>
      </p:sp>
      <p:sp>
        <p:nvSpPr>
          <p:cNvPr id="25" name="Content Placeholder 2"/>
          <p:cNvSpPr txBox="1">
            <a:spLocks/>
          </p:cNvSpPr>
          <p:nvPr/>
        </p:nvSpPr>
        <p:spPr bwMode="auto">
          <a:xfrm>
            <a:off x="4724400" y="5867400"/>
            <a:ext cx="4343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90000"/>
              </a:lnSpc>
              <a:spcBef>
                <a:spcPct val="20000"/>
              </a:spcBef>
              <a:spcAft>
                <a:spcPct val="0"/>
              </a:spcAft>
              <a:buClrTx/>
              <a:buSzTx/>
              <a:buFontTx/>
              <a:buNone/>
              <a:tabLst/>
              <a:defRPr/>
            </a:pPr>
            <a:endParaRPr kumimoji="0" lang="en-US" sz="1800" i="0" u="none" strike="noStrike" kern="0" cap="none" spc="0" normalizeH="0" baseline="0" noProof="0" dirty="0">
              <a:ln>
                <a:noFill/>
              </a:ln>
              <a:solidFill>
                <a:schemeClr val="accent2"/>
              </a:solidFill>
              <a:effectLst/>
              <a:uLnTx/>
              <a:uFillTx/>
              <a:latin typeface="+mn-lt"/>
              <a:ea typeface="+mn-ea"/>
              <a:cs typeface="+mn-cs"/>
            </a:endParaRPr>
          </a:p>
        </p:txBody>
      </p:sp>
      <p:sp>
        <p:nvSpPr>
          <p:cNvPr id="29" name="TextBox 28"/>
          <p:cNvSpPr txBox="1"/>
          <p:nvPr/>
        </p:nvSpPr>
        <p:spPr>
          <a:xfrm>
            <a:off x="304801" y="6019800"/>
            <a:ext cx="3809999" cy="449354"/>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algn="ctr"/>
            <a:r>
              <a:rPr lang="en-US" sz="1400" i="0" dirty="0" smtClean="0">
                <a:solidFill>
                  <a:schemeClr val="tx1"/>
                </a:solidFill>
              </a:rPr>
              <a:t>Lehigh, General Atomics, Nova Photonics</a:t>
            </a:r>
          </a:p>
          <a:p>
            <a:pPr algn="ctr"/>
            <a:r>
              <a:rPr lang="en-US" sz="1400" i="0" dirty="0" smtClean="0">
                <a:solidFill>
                  <a:schemeClr val="tx1"/>
                </a:solidFill>
              </a:rPr>
              <a:t>(Lehigh: grad student + ORISE fellow)</a:t>
            </a:r>
          </a:p>
        </p:txBody>
      </p:sp>
      <p:sp>
        <p:nvSpPr>
          <p:cNvPr id="32" name="TextBox 31"/>
          <p:cNvSpPr txBox="1"/>
          <p:nvPr/>
        </p:nvSpPr>
        <p:spPr>
          <a:xfrm>
            <a:off x="5029201" y="6027646"/>
            <a:ext cx="3809999" cy="449354"/>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algn="ctr"/>
            <a:r>
              <a:rPr lang="en-US" sz="1400" i="0" dirty="0" smtClean="0">
                <a:solidFill>
                  <a:schemeClr val="tx1"/>
                </a:solidFill>
              </a:rPr>
              <a:t>Princeton Univ., Columbia Univ.</a:t>
            </a:r>
          </a:p>
          <a:p>
            <a:pPr algn="ctr"/>
            <a:r>
              <a:rPr lang="en-US" sz="1400" i="0" dirty="0" smtClean="0">
                <a:solidFill>
                  <a:schemeClr val="tx1"/>
                </a:solidFill>
              </a:rPr>
              <a:t>(Princeton: MAE grad student)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sz="1400" dirty="0" smtClean="0">
                <a:solidFill>
                  <a:srgbClr val="FF0000"/>
                </a:solidFill>
              </a:rPr>
              <a:t>Advanced Scenarios and Control (ASC) 5 Year Goal: </a:t>
            </a:r>
            <a:r>
              <a:rPr lang="en-US" sz="1800" dirty="0" smtClean="0"/>
              <a:t/>
            </a:r>
            <a:br>
              <a:rPr lang="en-US" sz="1800" dirty="0" smtClean="0"/>
            </a:br>
            <a:r>
              <a:rPr lang="en-US" sz="2400" dirty="0" smtClean="0"/>
              <a:t>Develop basis for steady-state operation/control for next-step STs, help resolve key scenario and control issues for ITER</a:t>
            </a:r>
            <a:endParaRPr lang="en-US" sz="2400" dirty="0"/>
          </a:p>
        </p:txBody>
      </p:sp>
      <p:sp>
        <p:nvSpPr>
          <p:cNvPr id="3" name="Content Placeholder 2"/>
          <p:cNvSpPr>
            <a:spLocks noGrp="1"/>
          </p:cNvSpPr>
          <p:nvPr>
            <p:ph idx="1"/>
          </p:nvPr>
        </p:nvSpPr>
        <p:spPr>
          <a:xfrm>
            <a:off x="76200" y="1600200"/>
            <a:ext cx="8991600" cy="4876800"/>
          </a:xfrm>
        </p:spPr>
        <p:txBody>
          <a:bodyPr/>
          <a:lstStyle/>
          <a:p>
            <a:pPr marL="457200" indent="-457200">
              <a:lnSpc>
                <a:spcPct val="90000"/>
              </a:lnSpc>
              <a:buFont typeface="+mj-lt"/>
              <a:buAutoNum type="arabicPeriod"/>
            </a:pPr>
            <a:r>
              <a:rPr lang="en-US" dirty="0" smtClean="0"/>
              <a:t>Develop and assess new physics scenarios</a:t>
            </a:r>
          </a:p>
          <a:p>
            <a:pPr lvl="1">
              <a:lnSpc>
                <a:spcPct val="90000"/>
              </a:lnSpc>
            </a:pPr>
            <a:r>
              <a:rPr lang="en-US" dirty="0" smtClean="0"/>
              <a:t>100% non-inductive operation</a:t>
            </a:r>
          </a:p>
          <a:p>
            <a:pPr lvl="1">
              <a:lnSpc>
                <a:spcPct val="90000"/>
              </a:lnSpc>
            </a:pPr>
            <a:r>
              <a:rPr lang="en-US" dirty="0" smtClean="0"/>
              <a:t>Lower </a:t>
            </a:r>
            <a:r>
              <a:rPr lang="en-US" dirty="0" smtClean="0">
                <a:latin typeface="Symbol" pitchFamily="18" charset="2"/>
              </a:rPr>
              <a:t>n</a:t>
            </a:r>
            <a:r>
              <a:rPr lang="en-US" dirty="0" smtClean="0"/>
              <a:t>*: high-current, partial-inductive scenarios, extend to long-pulse</a:t>
            </a:r>
          </a:p>
          <a:p>
            <a:pPr marL="457200" indent="-457200">
              <a:lnSpc>
                <a:spcPct val="90000"/>
              </a:lnSpc>
              <a:buFont typeface="+mj-lt"/>
              <a:buAutoNum type="arabicPeriod"/>
            </a:pPr>
            <a:endParaRPr lang="en-US" sz="1050" dirty="0" smtClean="0"/>
          </a:p>
          <a:p>
            <a:pPr marL="457200" indent="-457200">
              <a:lnSpc>
                <a:spcPct val="90000"/>
              </a:lnSpc>
              <a:buFont typeface="+mj-lt"/>
              <a:buAutoNum type="arabicPeriod"/>
            </a:pPr>
            <a:r>
              <a:rPr lang="en-US" dirty="0" smtClean="0"/>
              <a:t>Implement </a:t>
            </a:r>
            <a:r>
              <a:rPr lang="en-US" dirty="0" err="1" smtClean="0"/>
              <a:t>axisymmetric</a:t>
            </a:r>
            <a:r>
              <a:rPr lang="en-US" dirty="0" smtClean="0"/>
              <a:t> control algorithms and tools</a:t>
            </a:r>
          </a:p>
          <a:p>
            <a:pPr lvl="1">
              <a:lnSpc>
                <a:spcPct val="90000"/>
              </a:lnSpc>
            </a:pPr>
            <a:r>
              <a:rPr lang="en-US" dirty="0" smtClean="0"/>
              <a:t>Current and rotation profile control</a:t>
            </a:r>
          </a:p>
          <a:p>
            <a:pPr lvl="1">
              <a:lnSpc>
                <a:spcPct val="90000"/>
              </a:lnSpc>
            </a:pPr>
            <a:r>
              <a:rPr lang="en-US" dirty="0" smtClean="0"/>
              <a:t>Improved shape and vertical position control</a:t>
            </a:r>
          </a:p>
          <a:p>
            <a:pPr lvl="1">
              <a:lnSpc>
                <a:spcPct val="90000"/>
              </a:lnSpc>
            </a:pPr>
            <a:r>
              <a:rPr lang="en-US" dirty="0" smtClean="0"/>
              <a:t>Heat flux control for high-power scenarios</a:t>
            </a:r>
          </a:p>
          <a:p>
            <a:pPr marL="457200" indent="-457200">
              <a:lnSpc>
                <a:spcPct val="90000"/>
              </a:lnSpc>
              <a:buFont typeface="+mj-lt"/>
              <a:buAutoNum type="arabicPeriod"/>
            </a:pPr>
            <a:endParaRPr lang="en-US" sz="2000" dirty="0" smtClean="0"/>
          </a:p>
          <a:p>
            <a:pPr marL="457200" indent="-457200">
              <a:lnSpc>
                <a:spcPct val="90000"/>
              </a:lnSpc>
              <a:buFont typeface="+mj-lt"/>
              <a:buAutoNum type="arabicPeriod"/>
            </a:pPr>
            <a:endParaRPr lang="en-US" sz="2000" dirty="0" smtClean="0"/>
          </a:p>
          <a:p>
            <a:pPr marL="457200" indent="-457200">
              <a:lnSpc>
                <a:spcPct val="90000"/>
              </a:lnSpc>
              <a:buFont typeface="+mj-lt"/>
              <a:buAutoNum type="arabicPeriod"/>
            </a:pPr>
            <a:r>
              <a:rPr lang="en-US" dirty="0" smtClean="0"/>
              <a:t>Develop disruption avoidance by controlled plasma shutdown</a:t>
            </a:r>
          </a:p>
          <a:p>
            <a:pPr marL="457200" indent="-457200">
              <a:lnSpc>
                <a:spcPct val="90000"/>
              </a:lnSpc>
              <a:buFont typeface="+mj-lt"/>
              <a:buAutoNum type="arabicPeriod"/>
            </a:pPr>
            <a:endParaRPr lang="en-US" sz="2000" dirty="0" smtClean="0"/>
          </a:p>
          <a:p>
            <a:pPr marL="457200" indent="-457200">
              <a:lnSpc>
                <a:spcPct val="90000"/>
              </a:lnSpc>
              <a:buFont typeface="+mj-lt"/>
              <a:buAutoNum type="arabicPeriod"/>
            </a:pPr>
            <a:r>
              <a:rPr lang="en-US" dirty="0" smtClean="0"/>
              <a:t>Assess scenario physics for next-step devices</a:t>
            </a:r>
          </a:p>
          <a:p>
            <a:pPr>
              <a:lnSpc>
                <a:spcPct val="90000"/>
              </a:lnSpc>
              <a:buNone/>
            </a:pPr>
            <a:endParaRPr lang="en-US" dirty="0" smtClean="0"/>
          </a:p>
          <a:p>
            <a:pPr>
              <a:lnSpc>
                <a:spcPct val="90000"/>
              </a:lnSpc>
            </a:pPr>
            <a:endParaRPr lang="en-US" dirty="0" smtClean="0"/>
          </a:p>
        </p:txBody>
      </p:sp>
      <p:sp>
        <p:nvSpPr>
          <p:cNvPr id="4"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26</a:t>
            </a:fld>
            <a:endParaRPr lang="en-US" dirty="0"/>
          </a:p>
        </p:txBody>
      </p:sp>
      <p:sp>
        <p:nvSpPr>
          <p:cNvPr id="5" name="TextBox 4"/>
          <p:cNvSpPr txBox="1"/>
          <p:nvPr/>
        </p:nvSpPr>
        <p:spPr>
          <a:xfrm>
            <a:off x="76200" y="990600"/>
            <a:ext cx="1494320"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600" i="0" dirty="0" smtClean="0"/>
              <a:t>ASC Thrusts:</a:t>
            </a:r>
            <a:endParaRPr lang="en-US" sz="1600" i="0" dirty="0"/>
          </a:p>
        </p:txBody>
      </p:sp>
      <p:sp>
        <p:nvSpPr>
          <p:cNvPr id="7" name="TextBox 6"/>
          <p:cNvSpPr txBox="1"/>
          <p:nvPr/>
        </p:nvSpPr>
        <p:spPr>
          <a:xfrm>
            <a:off x="685800" y="4343400"/>
            <a:ext cx="7924800" cy="449354"/>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marL="114300" indent="-114300">
              <a:buFont typeface="Arial" pitchFamily="34" charset="0"/>
              <a:buChar char="•"/>
            </a:pPr>
            <a:r>
              <a:rPr lang="en-US" sz="1400" i="0" dirty="0" smtClean="0">
                <a:solidFill>
                  <a:schemeClr val="tx1"/>
                </a:solidFill>
              </a:rPr>
              <a:t>Snowflake </a:t>
            </a:r>
            <a:r>
              <a:rPr lang="en-US" sz="1400" i="0" dirty="0" err="1" smtClean="0">
                <a:solidFill>
                  <a:schemeClr val="tx1"/>
                </a:solidFill>
              </a:rPr>
              <a:t>divertor</a:t>
            </a:r>
            <a:r>
              <a:rPr lang="en-US" sz="1400" i="0" dirty="0" smtClean="0">
                <a:solidFill>
                  <a:schemeClr val="tx1"/>
                </a:solidFill>
              </a:rPr>
              <a:t> physics, control on DIII-D: V. </a:t>
            </a:r>
            <a:r>
              <a:rPr lang="en-US" sz="1400" i="0" dirty="0" err="1" smtClean="0">
                <a:solidFill>
                  <a:schemeClr val="tx1"/>
                </a:solidFill>
              </a:rPr>
              <a:t>Soukhanovskii</a:t>
            </a:r>
            <a:r>
              <a:rPr lang="en-US" sz="1400" i="0" dirty="0" smtClean="0">
                <a:solidFill>
                  <a:schemeClr val="tx1"/>
                </a:solidFill>
              </a:rPr>
              <a:t> (LLNL), </a:t>
            </a:r>
            <a:r>
              <a:rPr lang="en-US" sz="1400" i="0" dirty="0" err="1" smtClean="0">
                <a:solidFill>
                  <a:schemeClr val="tx1"/>
                </a:solidFill>
              </a:rPr>
              <a:t>Kolemen</a:t>
            </a:r>
            <a:r>
              <a:rPr lang="en-US" sz="1400" i="0" dirty="0" smtClean="0">
                <a:solidFill>
                  <a:schemeClr val="tx1"/>
                </a:solidFill>
              </a:rPr>
              <a:t> (PPPL)</a:t>
            </a:r>
          </a:p>
          <a:p>
            <a:pPr marL="114300" indent="-114300">
              <a:buFont typeface="Arial" pitchFamily="34" charset="0"/>
              <a:buChar char="•"/>
            </a:pPr>
            <a:r>
              <a:rPr lang="en-US" sz="1400" i="0" dirty="0" err="1" smtClean="0">
                <a:solidFill>
                  <a:schemeClr val="tx1"/>
                </a:solidFill>
              </a:rPr>
              <a:t>Radiative</a:t>
            </a:r>
            <a:r>
              <a:rPr lang="en-US" sz="1400" i="0" dirty="0" smtClean="0">
                <a:solidFill>
                  <a:schemeClr val="tx1"/>
                </a:solidFill>
              </a:rPr>
              <a:t> </a:t>
            </a:r>
            <a:r>
              <a:rPr lang="en-US" sz="1400" i="0" dirty="0" err="1" smtClean="0">
                <a:solidFill>
                  <a:schemeClr val="tx1"/>
                </a:solidFill>
              </a:rPr>
              <a:t>divertor</a:t>
            </a:r>
            <a:r>
              <a:rPr lang="en-US" sz="1400" i="0" dirty="0" smtClean="0">
                <a:solidFill>
                  <a:schemeClr val="tx1"/>
                </a:solidFill>
              </a:rPr>
              <a:t> control on DIII-D:  E. </a:t>
            </a:r>
            <a:r>
              <a:rPr lang="en-US" sz="1400" i="0" dirty="0" err="1" smtClean="0">
                <a:solidFill>
                  <a:schemeClr val="tx1"/>
                </a:solidFill>
              </a:rPr>
              <a:t>Kolemen</a:t>
            </a:r>
            <a:r>
              <a:rPr lang="en-US" sz="1400" i="0" dirty="0" smtClean="0">
                <a:solidFill>
                  <a:schemeClr val="tx1"/>
                </a:solidFill>
              </a:rPr>
              <a:t> (PPPL)</a:t>
            </a:r>
          </a:p>
        </p:txBody>
      </p:sp>
      <p:sp>
        <p:nvSpPr>
          <p:cNvPr id="8" name="TextBox 7"/>
          <p:cNvSpPr txBox="1"/>
          <p:nvPr/>
        </p:nvSpPr>
        <p:spPr>
          <a:xfrm>
            <a:off x="304800" y="6172200"/>
            <a:ext cx="8686800" cy="233910"/>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marL="115888" indent="-115888">
              <a:buFont typeface="Arial" pitchFamily="34" charset="0"/>
              <a:buChar char="•"/>
            </a:pPr>
            <a:r>
              <a:rPr lang="en-US" sz="1400" i="0" dirty="0" smtClean="0">
                <a:solidFill>
                  <a:schemeClr val="tx1"/>
                </a:solidFill>
              </a:rPr>
              <a:t>D. </a:t>
            </a:r>
            <a:r>
              <a:rPr lang="en-US" sz="1400" i="0" dirty="0" err="1" smtClean="0">
                <a:solidFill>
                  <a:schemeClr val="tx1"/>
                </a:solidFill>
              </a:rPr>
              <a:t>Battaglia</a:t>
            </a:r>
            <a:r>
              <a:rPr lang="en-US" sz="1400" i="0" dirty="0" smtClean="0">
                <a:solidFill>
                  <a:schemeClr val="tx1"/>
                </a:solidFill>
              </a:rPr>
              <a:t>, E. </a:t>
            </a:r>
            <a:r>
              <a:rPr lang="en-US" sz="1400" i="0" dirty="0" err="1" smtClean="0">
                <a:solidFill>
                  <a:schemeClr val="tx1"/>
                </a:solidFill>
              </a:rPr>
              <a:t>Kolemen</a:t>
            </a:r>
            <a:r>
              <a:rPr lang="en-US" sz="1400" i="0" dirty="0" smtClean="0">
                <a:solidFill>
                  <a:schemeClr val="tx1"/>
                </a:solidFill>
              </a:rPr>
              <a:t> (PPPL) are physics operators on DIII-D – maintaining skills for NSTX-U ops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15875"/>
            <a:ext cx="9144000" cy="822325"/>
          </a:xfrm>
        </p:spPr>
        <p:txBody>
          <a:bodyPr/>
          <a:lstStyle/>
          <a:p>
            <a:pPr eaLnBrk="1" hangingPunct="1">
              <a:lnSpc>
                <a:spcPct val="100000"/>
              </a:lnSpc>
            </a:pPr>
            <a:r>
              <a:rPr lang="en-US" sz="2400" dirty="0" smtClean="0">
                <a:ea typeface="ＭＳ Ｐゴシック" pitchFamily="34" charset="-128"/>
              </a:rPr>
              <a:t>Rapid TAE avalanches could impact NBI current-drive </a:t>
            </a:r>
            <a:br>
              <a:rPr lang="en-US" sz="2400" dirty="0" smtClean="0">
                <a:ea typeface="ＭＳ Ｐゴシック" pitchFamily="34" charset="-128"/>
              </a:rPr>
            </a:br>
            <a:r>
              <a:rPr lang="en-US" sz="2400" dirty="0" smtClean="0">
                <a:ea typeface="ＭＳ Ｐゴシック" pitchFamily="34" charset="-128"/>
              </a:rPr>
              <a:t>in advanced scenarios for NSTX-U, FNSF, ITER AT</a:t>
            </a:r>
          </a:p>
        </p:txBody>
      </p:sp>
      <p:sp>
        <p:nvSpPr>
          <p:cNvPr id="17" name="Slide Number Placeholder 2"/>
          <p:cNvSpPr>
            <a:spLocks noGrp="1"/>
          </p:cNvSpPr>
          <p:nvPr>
            <p:ph type="sldNum" sz="quarter" idx="10"/>
          </p:nvPr>
        </p:nvSpPr>
        <p:spPr>
          <a:xfrm>
            <a:off x="8382000" y="6629400"/>
            <a:ext cx="762000" cy="152400"/>
          </a:xfrm>
        </p:spPr>
        <p:txBody>
          <a:bodyPr/>
          <a:lstStyle/>
          <a:p>
            <a:pPr>
              <a:defRPr/>
            </a:pPr>
            <a:fld id="{12589718-1F80-4A60-959E-6AB8F9C5F99F}" type="slidenum">
              <a:rPr lang="en-US" smtClean="0"/>
              <a:pPr>
                <a:defRPr/>
              </a:pPr>
              <a:t>27</a:t>
            </a:fld>
            <a:endParaRPr lang="en-US"/>
          </a:p>
        </p:txBody>
      </p:sp>
      <p:grpSp>
        <p:nvGrpSpPr>
          <p:cNvPr id="2" name="Group 16"/>
          <p:cNvGrpSpPr>
            <a:grpSpLocks/>
          </p:cNvGrpSpPr>
          <p:nvPr/>
        </p:nvGrpSpPr>
        <p:grpSpPr bwMode="auto">
          <a:xfrm>
            <a:off x="307975" y="1986383"/>
            <a:ext cx="4467225" cy="3570206"/>
            <a:chOff x="1717675" y="1716528"/>
            <a:chExt cx="5860526" cy="4373073"/>
          </a:xfrm>
        </p:grpSpPr>
        <p:pic>
          <p:nvPicPr>
            <p:cNvPr id="19" name="Picture 11" descr="Screen shot 2011-06-21 at 9.30.44 AM.png"/>
            <p:cNvPicPr>
              <a:picLocks noChangeAspect="1"/>
            </p:cNvPicPr>
            <p:nvPr/>
          </p:nvPicPr>
          <p:blipFill>
            <a:blip r:embed="rId2" cstate="print"/>
            <a:srcRect b="8952"/>
            <a:stretch>
              <a:fillRect/>
            </a:stretch>
          </p:blipFill>
          <p:spPr bwMode="auto">
            <a:xfrm>
              <a:off x="1717675" y="1716528"/>
              <a:ext cx="5860526" cy="4046648"/>
            </a:xfrm>
            <a:prstGeom prst="rect">
              <a:avLst/>
            </a:prstGeom>
            <a:noFill/>
            <a:ln w="9525">
              <a:noFill/>
              <a:miter lim="800000"/>
              <a:headEnd/>
              <a:tailEnd/>
            </a:ln>
          </p:spPr>
        </p:pic>
        <p:sp>
          <p:nvSpPr>
            <p:cNvPr id="21" name="Rectangle 20"/>
            <p:cNvSpPr/>
            <p:nvPr/>
          </p:nvSpPr>
          <p:spPr bwMode="auto">
            <a:xfrm>
              <a:off x="5766311" y="2128761"/>
              <a:ext cx="1389116" cy="18531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p>
          </p:txBody>
        </p:sp>
        <p:sp>
          <p:nvSpPr>
            <p:cNvPr id="22" name="Rectangle 21"/>
            <p:cNvSpPr/>
            <p:nvPr/>
          </p:nvSpPr>
          <p:spPr bwMode="auto">
            <a:xfrm>
              <a:off x="2792313" y="2062648"/>
              <a:ext cx="2682430" cy="449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p>
          </p:txBody>
        </p:sp>
        <p:cxnSp>
          <p:nvCxnSpPr>
            <p:cNvPr id="23" name="Straight Connector 31"/>
            <p:cNvCxnSpPr>
              <a:cxnSpLocks noChangeShapeType="1"/>
            </p:cNvCxnSpPr>
            <p:nvPr/>
          </p:nvCxnSpPr>
          <p:spPr bwMode="auto">
            <a:xfrm rot="5400000">
              <a:off x="3111240" y="3466042"/>
              <a:ext cx="937131" cy="2069"/>
            </a:xfrm>
            <a:prstGeom prst="line">
              <a:avLst/>
            </a:prstGeom>
            <a:noFill/>
            <a:ln w="31750">
              <a:solidFill>
                <a:schemeClr val="tx1"/>
              </a:solidFill>
              <a:round/>
              <a:headEnd type="triangle" w="med" len="med"/>
              <a:tailEnd type="triangle" w="med" len="med"/>
            </a:ln>
          </p:spPr>
        </p:cxnSp>
        <p:sp>
          <p:nvSpPr>
            <p:cNvPr id="24" name="TextBox 33"/>
            <p:cNvSpPr txBox="1">
              <a:spLocks noChangeArrowheads="1"/>
            </p:cNvSpPr>
            <p:nvPr/>
          </p:nvSpPr>
          <p:spPr bwMode="auto">
            <a:xfrm>
              <a:off x="4550054" y="2402935"/>
              <a:ext cx="2674099" cy="1206351"/>
            </a:xfrm>
            <a:prstGeom prst="rect">
              <a:avLst/>
            </a:prstGeom>
            <a:noFill/>
            <a:ln w="9525">
              <a:noFill/>
              <a:miter lim="800000"/>
              <a:headEnd/>
              <a:tailEnd/>
            </a:ln>
          </p:spPr>
          <p:txBody>
            <a:bodyPr lIns="91429" tIns="45714" rIns="91429" bIns="45714">
              <a:spAutoFit/>
            </a:bodyPr>
            <a:lstStyle/>
            <a:p>
              <a:pPr algn="r">
                <a:defRPr/>
              </a:pPr>
              <a:r>
                <a:rPr lang="en-US" sz="1400" i="0" dirty="0">
                  <a:solidFill>
                    <a:schemeClr val="accent2"/>
                  </a:solidFill>
                  <a:latin typeface="+mn-lt"/>
                </a:rPr>
                <a:t>Discrepancy between </a:t>
              </a:r>
              <a:r>
                <a:rPr lang="en-US" sz="1400" i="0" dirty="0">
                  <a:solidFill>
                    <a:schemeClr val="tx1"/>
                  </a:solidFill>
                  <a:latin typeface="+mn-lt"/>
                </a:rPr>
                <a:t>reconstruction</a:t>
              </a:r>
              <a:r>
                <a:rPr lang="en-US" sz="1400" i="0" dirty="0">
                  <a:solidFill>
                    <a:srgbClr val="996633"/>
                  </a:solidFill>
                  <a:latin typeface="+mn-lt"/>
                </a:rPr>
                <a:t> </a:t>
              </a:r>
              <a:r>
                <a:rPr lang="en-US" sz="1400" i="0" dirty="0">
                  <a:solidFill>
                    <a:schemeClr val="accent2"/>
                  </a:solidFill>
                  <a:latin typeface="+mn-lt"/>
                </a:rPr>
                <a:t>and</a:t>
              </a:r>
              <a:r>
                <a:rPr lang="en-US" sz="1400" i="0" dirty="0">
                  <a:solidFill>
                    <a:srgbClr val="996633"/>
                  </a:solidFill>
                  <a:latin typeface="+mn-lt"/>
                </a:rPr>
                <a:t> </a:t>
              </a:r>
              <a:r>
                <a:rPr lang="en-US" sz="1400" i="0" dirty="0">
                  <a:solidFill>
                    <a:srgbClr val="008000"/>
                  </a:solidFill>
                  <a:latin typeface="+mn-lt"/>
                </a:rPr>
                <a:t>total</a:t>
              </a:r>
              <a:r>
                <a:rPr lang="en-US" sz="1400" i="0" dirty="0">
                  <a:solidFill>
                    <a:srgbClr val="996633"/>
                  </a:solidFill>
                  <a:latin typeface="+mn-lt"/>
                </a:rPr>
                <a:t>  </a:t>
              </a:r>
              <a:r>
                <a:rPr lang="en-US" sz="1400" i="0" dirty="0">
                  <a:solidFill>
                    <a:schemeClr val="accent2"/>
                  </a:solidFill>
                  <a:latin typeface="+mn-lt"/>
                </a:rPr>
                <a:t>assuming</a:t>
              </a:r>
            </a:p>
            <a:p>
              <a:pPr algn="r">
                <a:defRPr/>
              </a:pPr>
              <a:r>
                <a:rPr lang="en-US" sz="1400" i="0" dirty="0">
                  <a:solidFill>
                    <a:schemeClr val="accent2"/>
                  </a:solidFill>
                  <a:latin typeface="+mn-lt"/>
                </a:rPr>
                <a:t>classical J</a:t>
              </a:r>
              <a:r>
                <a:rPr lang="en-US" sz="1400" i="0" baseline="-25000" dirty="0">
                  <a:solidFill>
                    <a:schemeClr val="accent2"/>
                  </a:solidFill>
                  <a:latin typeface="+mn-lt"/>
                </a:rPr>
                <a:t>NBCD</a:t>
              </a:r>
              <a:endParaRPr lang="en-US" sz="1400" i="0" dirty="0">
                <a:solidFill>
                  <a:schemeClr val="accent2"/>
                </a:solidFill>
                <a:latin typeface="+mn-lt"/>
              </a:endParaRPr>
            </a:p>
          </p:txBody>
        </p:sp>
        <p:cxnSp>
          <p:nvCxnSpPr>
            <p:cNvPr id="25" name="Straight Connector 34"/>
            <p:cNvCxnSpPr>
              <a:cxnSpLocks noChangeShapeType="1"/>
            </p:cNvCxnSpPr>
            <p:nvPr/>
          </p:nvCxnSpPr>
          <p:spPr bwMode="auto">
            <a:xfrm flipV="1">
              <a:off x="3580841" y="3154481"/>
              <a:ext cx="1587084" cy="368128"/>
            </a:xfrm>
            <a:prstGeom prst="line">
              <a:avLst/>
            </a:prstGeom>
            <a:noFill/>
            <a:ln w="31750">
              <a:solidFill>
                <a:schemeClr val="tx1"/>
              </a:solidFill>
              <a:round/>
              <a:headEnd type="triangle" w="med" len="med"/>
              <a:tailEnd/>
            </a:ln>
          </p:spPr>
        </p:cxnSp>
        <p:sp>
          <p:nvSpPr>
            <p:cNvPr id="26" name="TextBox 12"/>
            <p:cNvSpPr txBox="1">
              <a:spLocks noChangeArrowheads="1"/>
            </p:cNvSpPr>
            <p:nvPr/>
          </p:nvSpPr>
          <p:spPr bwMode="auto">
            <a:xfrm>
              <a:off x="3998753" y="5637214"/>
              <a:ext cx="2300288" cy="452387"/>
            </a:xfrm>
            <a:prstGeom prst="rect">
              <a:avLst/>
            </a:prstGeom>
            <a:noFill/>
            <a:ln w="9525">
              <a:noFill/>
              <a:miter lim="800000"/>
              <a:headEnd/>
              <a:tailEnd/>
            </a:ln>
          </p:spPr>
          <p:txBody>
            <a:bodyPr>
              <a:spAutoFit/>
            </a:bodyPr>
            <a:lstStyle/>
            <a:p>
              <a:r>
                <a:rPr lang="en-US" sz="1800" i="0" dirty="0">
                  <a:solidFill>
                    <a:schemeClr val="tx1"/>
                  </a:solidFill>
                  <a:latin typeface="Calibri" pitchFamily="34" charset="0"/>
                </a:rPr>
                <a:t>Minor radius</a:t>
              </a:r>
            </a:p>
          </p:txBody>
        </p:sp>
        <p:sp>
          <p:nvSpPr>
            <p:cNvPr id="27" name="Rectangle 26"/>
            <p:cNvSpPr/>
            <p:nvPr/>
          </p:nvSpPr>
          <p:spPr bwMode="auto">
            <a:xfrm>
              <a:off x="2656943" y="1716528"/>
              <a:ext cx="4921258" cy="2391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p>
          </p:txBody>
        </p:sp>
      </p:grpSp>
      <p:sp>
        <p:nvSpPr>
          <p:cNvPr id="28" name="TextBox 17"/>
          <p:cNvSpPr txBox="1">
            <a:spLocks noChangeArrowheads="1"/>
          </p:cNvSpPr>
          <p:nvPr/>
        </p:nvSpPr>
        <p:spPr bwMode="auto">
          <a:xfrm>
            <a:off x="0" y="5632869"/>
            <a:ext cx="5113338" cy="615531"/>
          </a:xfrm>
          <a:prstGeom prst="rect">
            <a:avLst/>
          </a:prstGeom>
          <a:noFill/>
          <a:ln w="9525">
            <a:noFill/>
            <a:miter lim="800000"/>
            <a:headEnd/>
            <a:tailEnd/>
          </a:ln>
        </p:spPr>
        <p:txBody>
          <a:bodyPr lIns="91418" tIns="45709" rIns="91418" bIns="45709">
            <a:spAutoFit/>
          </a:bodyPr>
          <a:lstStyle/>
          <a:p>
            <a:pPr algn="ctr">
              <a:defRPr/>
            </a:pPr>
            <a:r>
              <a:rPr lang="en-US" sz="1600" i="0" dirty="0" smtClean="0">
                <a:solidFill>
                  <a:schemeClr val="tx1"/>
                </a:solidFill>
                <a:latin typeface="+mn-lt"/>
              </a:rPr>
              <a:t>700kA </a:t>
            </a:r>
            <a:r>
              <a:rPr lang="en-US" sz="1600" i="0" dirty="0">
                <a:solidFill>
                  <a:schemeClr val="tx1"/>
                </a:solidFill>
                <a:latin typeface="+mn-lt"/>
              </a:rPr>
              <a:t>high-</a:t>
            </a:r>
            <a:r>
              <a:rPr lang="en-US" sz="1600" i="0" dirty="0" err="1">
                <a:solidFill>
                  <a:schemeClr val="tx1"/>
                </a:solidFill>
                <a:latin typeface="Symbol" pitchFamily="18" charset="2"/>
              </a:rPr>
              <a:t>b</a:t>
            </a:r>
            <a:r>
              <a:rPr lang="en-US" sz="1600" i="0" baseline="-25000" dirty="0" err="1">
                <a:solidFill>
                  <a:schemeClr val="tx1"/>
                </a:solidFill>
                <a:latin typeface="+mn-lt"/>
              </a:rPr>
              <a:t>P</a:t>
            </a:r>
            <a:r>
              <a:rPr lang="en-US" sz="1600" i="0" dirty="0">
                <a:solidFill>
                  <a:schemeClr val="tx1"/>
                </a:solidFill>
                <a:latin typeface="+mn-lt"/>
              </a:rPr>
              <a:t> </a:t>
            </a:r>
            <a:r>
              <a:rPr lang="en-US" sz="1600" i="0" dirty="0" smtClean="0">
                <a:solidFill>
                  <a:schemeClr val="tx1"/>
                </a:solidFill>
                <a:latin typeface="+mn-lt"/>
              </a:rPr>
              <a:t>plasma with </a:t>
            </a:r>
            <a:r>
              <a:rPr lang="en-US" sz="1600" i="0" dirty="0">
                <a:solidFill>
                  <a:schemeClr val="tx1"/>
                </a:solidFill>
                <a:latin typeface="+mn-lt"/>
              </a:rPr>
              <a:t>rapid </a:t>
            </a:r>
            <a:endParaRPr lang="en-US" sz="1600" i="0" dirty="0" smtClean="0">
              <a:solidFill>
                <a:schemeClr val="tx1"/>
              </a:solidFill>
              <a:latin typeface="+mn-lt"/>
            </a:endParaRPr>
          </a:p>
          <a:p>
            <a:pPr algn="ctr">
              <a:defRPr/>
            </a:pPr>
            <a:r>
              <a:rPr lang="en-US" sz="1600" i="0" dirty="0" smtClean="0">
                <a:solidFill>
                  <a:schemeClr val="tx1"/>
                </a:solidFill>
                <a:latin typeface="+mn-lt"/>
              </a:rPr>
              <a:t>TAE avalanches has time-average </a:t>
            </a:r>
            <a:r>
              <a:rPr lang="en-US" sz="1800" i="0" dirty="0" smtClean="0">
                <a:solidFill>
                  <a:srgbClr val="FF5050"/>
                </a:solidFill>
                <a:latin typeface="+mn-lt"/>
              </a:rPr>
              <a:t>D</a:t>
            </a:r>
            <a:r>
              <a:rPr lang="en-US" sz="1800" i="0" baseline="-25000" dirty="0" smtClean="0">
                <a:solidFill>
                  <a:srgbClr val="FF5050"/>
                </a:solidFill>
                <a:latin typeface="+mn-lt"/>
              </a:rPr>
              <a:t>FI  </a:t>
            </a:r>
            <a:r>
              <a:rPr lang="en-US" sz="1800" i="0" dirty="0" smtClean="0">
                <a:solidFill>
                  <a:srgbClr val="FF5050"/>
                </a:solidFill>
                <a:latin typeface="+mn-lt"/>
              </a:rPr>
              <a:t>= 2-4m</a:t>
            </a:r>
            <a:r>
              <a:rPr lang="en-US" sz="1800" i="0" baseline="30000" dirty="0" smtClean="0">
                <a:solidFill>
                  <a:srgbClr val="FF5050"/>
                </a:solidFill>
                <a:latin typeface="+mn-lt"/>
              </a:rPr>
              <a:t>2</a:t>
            </a:r>
            <a:r>
              <a:rPr lang="en-US" sz="1800" i="0" dirty="0" smtClean="0">
                <a:solidFill>
                  <a:srgbClr val="FF5050"/>
                </a:solidFill>
                <a:latin typeface="+mn-lt"/>
              </a:rPr>
              <a:t>/s</a:t>
            </a:r>
            <a:endParaRPr lang="en-US" sz="1800" i="0" dirty="0">
              <a:solidFill>
                <a:srgbClr val="FF5050"/>
              </a:solidFill>
              <a:latin typeface="+mn-lt"/>
            </a:endParaRPr>
          </a:p>
        </p:txBody>
      </p:sp>
      <p:pic>
        <p:nvPicPr>
          <p:cNvPr id="29" name="Picture 1"/>
          <p:cNvPicPr>
            <a:picLocks noChangeAspect="1" noChangeArrowheads="1"/>
          </p:cNvPicPr>
          <p:nvPr/>
        </p:nvPicPr>
        <p:blipFill>
          <a:blip r:embed="rId3" cstate="print"/>
          <a:srcRect/>
          <a:stretch>
            <a:fillRect/>
          </a:stretch>
        </p:blipFill>
        <p:spPr bwMode="auto">
          <a:xfrm>
            <a:off x="5334000" y="1198561"/>
            <a:ext cx="3276599" cy="5381877"/>
          </a:xfrm>
          <a:prstGeom prst="rect">
            <a:avLst/>
          </a:prstGeom>
          <a:noFill/>
          <a:ln w="9525">
            <a:noFill/>
            <a:miter lim="800000"/>
            <a:headEnd/>
            <a:tailEnd/>
          </a:ln>
        </p:spPr>
      </p:pic>
      <p:sp>
        <p:nvSpPr>
          <p:cNvPr id="30" name="TextBox 17"/>
          <p:cNvSpPr txBox="1">
            <a:spLocks noChangeArrowheads="1"/>
          </p:cNvSpPr>
          <p:nvPr/>
        </p:nvSpPr>
        <p:spPr bwMode="auto">
          <a:xfrm>
            <a:off x="460375" y="1213270"/>
            <a:ext cx="4416425" cy="646113"/>
          </a:xfrm>
          <a:prstGeom prst="rect">
            <a:avLst/>
          </a:prstGeom>
          <a:noFill/>
          <a:ln w="9525">
            <a:noFill/>
            <a:miter lim="800000"/>
            <a:headEnd/>
            <a:tailEnd/>
          </a:ln>
        </p:spPr>
        <p:txBody>
          <a:bodyPr wrap="none" lIns="91429" tIns="45714" rIns="91429" bIns="45714">
            <a:spAutoFit/>
          </a:bodyPr>
          <a:lstStyle/>
          <a:p>
            <a:pPr algn="ctr"/>
            <a:r>
              <a:rPr lang="en-US" sz="1800" i="0" dirty="0">
                <a:ea typeface="ＭＳ Ｐゴシック" pitchFamily="34" charset="-128"/>
              </a:rPr>
              <a:t>NSTX:  rapid avalanches can lead to </a:t>
            </a:r>
            <a:br>
              <a:rPr lang="en-US" sz="1800" i="0" dirty="0">
                <a:ea typeface="ＭＳ Ｐゴシック" pitchFamily="34" charset="-128"/>
              </a:rPr>
            </a:br>
            <a:r>
              <a:rPr lang="en-US" sz="1800" i="0" dirty="0">
                <a:ea typeface="ＭＳ Ｐゴシック" pitchFamily="34" charset="-128"/>
              </a:rPr>
              <a:t>redistribution/loss of NBI current drive</a:t>
            </a:r>
            <a:endParaRPr lang="en-US" sz="1800" i="0" dirty="0"/>
          </a:p>
        </p:txBody>
      </p:sp>
      <p:sp>
        <p:nvSpPr>
          <p:cNvPr id="31" name="TextBox 20"/>
          <p:cNvSpPr txBox="1">
            <a:spLocks noChangeArrowheads="1"/>
          </p:cNvSpPr>
          <p:nvPr/>
        </p:nvSpPr>
        <p:spPr bwMode="auto">
          <a:xfrm>
            <a:off x="5715001" y="969962"/>
            <a:ext cx="3097213" cy="338138"/>
          </a:xfrm>
          <a:prstGeom prst="rect">
            <a:avLst/>
          </a:prstGeom>
          <a:noFill/>
          <a:ln w="9525">
            <a:noFill/>
            <a:miter lim="800000"/>
            <a:headEnd/>
            <a:tailEnd/>
          </a:ln>
        </p:spPr>
        <p:txBody>
          <a:bodyPr wrap="none" lIns="91429" tIns="45714" rIns="91429" bIns="45714">
            <a:spAutoFit/>
          </a:bodyPr>
          <a:lstStyle/>
          <a:p>
            <a:r>
              <a:rPr lang="en-US" sz="1600" i="0" dirty="0"/>
              <a:t>NSTX-U TRANSP simulations</a:t>
            </a:r>
          </a:p>
        </p:txBody>
      </p:sp>
      <p:sp>
        <p:nvSpPr>
          <p:cNvPr id="32" name="TextBox 31"/>
          <p:cNvSpPr txBox="1"/>
          <p:nvPr/>
        </p:nvSpPr>
        <p:spPr>
          <a:xfrm>
            <a:off x="6172200" y="3276600"/>
            <a:ext cx="2209800" cy="705337"/>
          </a:xfrm>
          <a:prstGeom prst="rect">
            <a:avLst/>
          </a:prstGeom>
          <a:ln/>
        </p:spPr>
        <p:style>
          <a:lnRef idx="1">
            <a:schemeClr val="dk1"/>
          </a:lnRef>
          <a:fillRef idx="2">
            <a:schemeClr val="dk1"/>
          </a:fillRef>
          <a:effectRef idx="1">
            <a:schemeClr val="dk1"/>
          </a:effectRef>
          <a:fontRef idx="minor">
            <a:schemeClr val="dk1"/>
          </a:fontRef>
        </p:style>
        <p:txBody>
          <a:bodyPr wrap="square" lIns="101870" tIns="50935" rIns="101870" bIns="50935">
            <a:spAutoFit/>
          </a:bodyPr>
          <a:lstStyle/>
          <a:p>
            <a:pPr marL="115888" indent="-115888">
              <a:lnSpc>
                <a:spcPct val="90000"/>
              </a:lnSpc>
              <a:buFont typeface="Arial" pitchFamily="34" charset="0"/>
              <a:buChar char="•"/>
              <a:defRPr/>
            </a:pPr>
            <a:r>
              <a:rPr lang="en-US" sz="1050" i="0" dirty="0" smtClean="0">
                <a:solidFill>
                  <a:srgbClr val="FF0000"/>
                </a:solidFill>
                <a:latin typeface="Arial Narrow" pitchFamily="34" charset="0"/>
                <a:cs typeface="Helvetica" charset="0"/>
              </a:rPr>
              <a:t>1 </a:t>
            </a:r>
            <a:r>
              <a:rPr lang="en-US" sz="1050" i="0" dirty="0">
                <a:solidFill>
                  <a:srgbClr val="FF0000"/>
                </a:solidFill>
                <a:latin typeface="Arial Narrow" pitchFamily="34" charset="0"/>
                <a:cs typeface="Helvetica" charset="0"/>
              </a:rPr>
              <a:t>MA, </a:t>
            </a:r>
            <a:r>
              <a:rPr lang="en-US" sz="1050" i="0" dirty="0" smtClean="0">
                <a:solidFill>
                  <a:srgbClr val="FF0000"/>
                </a:solidFill>
                <a:latin typeface="Arial Narrow" pitchFamily="34" charset="0"/>
                <a:cs typeface="Helvetica" charset="0"/>
              </a:rPr>
              <a:t>1T</a:t>
            </a:r>
            <a:r>
              <a:rPr lang="en-US" sz="1050" i="0" dirty="0">
                <a:solidFill>
                  <a:srgbClr val="FF0000"/>
                </a:solidFill>
                <a:latin typeface="Arial Narrow" pitchFamily="34" charset="0"/>
                <a:cs typeface="Helvetica" charset="0"/>
              </a:rPr>
              <a:t>, H</a:t>
            </a:r>
            <a:r>
              <a:rPr lang="en-US" sz="1050" i="0" baseline="-25000" dirty="0">
                <a:solidFill>
                  <a:srgbClr val="FF0000"/>
                </a:solidFill>
                <a:latin typeface="Arial Narrow" pitchFamily="34" charset="0"/>
                <a:cs typeface="Helvetica" charset="0"/>
              </a:rPr>
              <a:t>98</a:t>
            </a:r>
            <a:r>
              <a:rPr lang="en-US" sz="1050" i="0" dirty="0">
                <a:solidFill>
                  <a:srgbClr val="FF0000"/>
                </a:solidFill>
                <a:latin typeface="Arial Narrow" pitchFamily="34" charset="0"/>
                <a:cs typeface="Helvetica" charset="0"/>
              </a:rPr>
              <a:t>=1, </a:t>
            </a:r>
            <a:r>
              <a:rPr lang="en-US" sz="1050" i="0" dirty="0" smtClean="0">
                <a:solidFill>
                  <a:srgbClr val="FF0000"/>
                </a:solidFill>
                <a:latin typeface="Arial Narrow" pitchFamily="34" charset="0"/>
                <a:cs typeface="Helvetica" charset="0"/>
              </a:rPr>
              <a:t>near </a:t>
            </a:r>
            <a:r>
              <a:rPr lang="en-US" sz="1050" i="0" dirty="0">
                <a:solidFill>
                  <a:srgbClr val="FF0000"/>
                </a:solidFill>
                <a:latin typeface="Arial Narrow" pitchFamily="34" charset="0"/>
                <a:cs typeface="Helvetica" charset="0"/>
              </a:rPr>
              <a:t>non-inductive</a:t>
            </a:r>
            <a:endParaRPr lang="en-US" sz="1050" i="0" dirty="0">
              <a:solidFill>
                <a:srgbClr val="FF0000"/>
              </a:solidFill>
              <a:latin typeface="Arial Narrow" pitchFamily="34" charset="0"/>
            </a:endParaRPr>
          </a:p>
          <a:p>
            <a:pPr marL="115888" indent="-115888">
              <a:lnSpc>
                <a:spcPct val="90000"/>
              </a:lnSpc>
              <a:buFont typeface="Arial" pitchFamily="34" charset="0"/>
              <a:buChar char="•"/>
              <a:defRPr/>
            </a:pPr>
            <a:r>
              <a:rPr lang="en-US" sz="1100" i="0" dirty="0">
                <a:solidFill>
                  <a:srgbClr val="008000"/>
                </a:solidFill>
                <a:latin typeface="Arial Narrow" pitchFamily="34" charset="0"/>
              </a:rPr>
              <a:t>1.6 MA, </a:t>
            </a:r>
            <a:r>
              <a:rPr lang="en-US" sz="1100" i="0" dirty="0" smtClean="0">
                <a:solidFill>
                  <a:srgbClr val="008000"/>
                </a:solidFill>
                <a:latin typeface="Arial Narrow" pitchFamily="34" charset="0"/>
              </a:rPr>
              <a:t>1T, partial inductive</a:t>
            </a:r>
            <a:endParaRPr lang="en-US" sz="1100" i="0" dirty="0">
              <a:solidFill>
                <a:srgbClr val="008000"/>
              </a:solidFill>
              <a:latin typeface="Arial Narrow" pitchFamily="34" charset="0"/>
            </a:endParaRPr>
          </a:p>
          <a:p>
            <a:pPr marL="115888" indent="-115888">
              <a:lnSpc>
                <a:spcPct val="90000"/>
              </a:lnSpc>
              <a:buFont typeface="Arial" pitchFamily="34" charset="0"/>
              <a:buChar char="•"/>
              <a:defRPr/>
            </a:pPr>
            <a:r>
              <a:rPr lang="en-US" sz="1100" i="0" dirty="0">
                <a:solidFill>
                  <a:schemeClr val="accent2"/>
                </a:solidFill>
                <a:latin typeface="Arial Narrow" pitchFamily="34" charset="0"/>
              </a:rPr>
              <a:t>1.2 MA, </a:t>
            </a:r>
            <a:r>
              <a:rPr lang="en-US" sz="1100" i="0" dirty="0" smtClean="0">
                <a:solidFill>
                  <a:schemeClr val="accent2"/>
                </a:solidFill>
                <a:latin typeface="Arial Narrow" pitchFamily="34" charset="0"/>
              </a:rPr>
              <a:t>0.55T</a:t>
            </a:r>
            <a:r>
              <a:rPr lang="en-US" sz="1100" i="0" dirty="0">
                <a:solidFill>
                  <a:schemeClr val="accent2"/>
                </a:solidFill>
                <a:latin typeface="Arial Narrow" pitchFamily="34" charset="0"/>
              </a:rPr>
              <a:t>, high </a:t>
            </a:r>
            <a:r>
              <a:rPr lang="en-US" sz="1100" i="0" dirty="0" err="1">
                <a:solidFill>
                  <a:schemeClr val="accent2"/>
                </a:solidFill>
                <a:latin typeface="Symbol" pitchFamily="18" charset="2"/>
              </a:rPr>
              <a:t>b</a:t>
            </a:r>
            <a:r>
              <a:rPr lang="en-US" sz="1100" i="0" baseline="-25000" dirty="0" err="1">
                <a:solidFill>
                  <a:schemeClr val="accent2"/>
                </a:solidFill>
                <a:latin typeface="Arial Narrow" pitchFamily="34" charset="0"/>
              </a:rPr>
              <a:t>T</a:t>
            </a:r>
            <a:endParaRPr lang="en-US" sz="1100" i="0" dirty="0">
              <a:solidFill>
                <a:schemeClr val="accent2"/>
              </a:solidFill>
              <a:latin typeface="Arial Narrow" pitchFamily="34" charset="0"/>
            </a:endParaRPr>
          </a:p>
          <a:p>
            <a:pPr marL="115888" indent="-115888">
              <a:lnSpc>
                <a:spcPct val="90000"/>
              </a:lnSpc>
              <a:defRPr/>
            </a:pPr>
            <a:r>
              <a:rPr lang="en-US" sz="1100" i="0" dirty="0" smtClean="0">
                <a:solidFill>
                  <a:schemeClr val="tx1"/>
                </a:solidFill>
                <a:latin typeface="Arial Narrow" pitchFamily="34" charset="0"/>
              </a:rPr>
              <a:t>	All</a:t>
            </a:r>
            <a:r>
              <a:rPr lang="en-US" sz="1100" i="0" dirty="0">
                <a:solidFill>
                  <a:schemeClr val="tx1"/>
                </a:solidFill>
                <a:latin typeface="Arial Narrow" pitchFamily="34" charset="0"/>
              </a:rPr>
              <a:t>: </a:t>
            </a:r>
            <a:r>
              <a:rPr lang="en-US" sz="1100" i="0" dirty="0" err="1">
                <a:solidFill>
                  <a:schemeClr val="tx1"/>
                </a:solidFill>
                <a:latin typeface="Arial Narrow" pitchFamily="34" charset="0"/>
              </a:rPr>
              <a:t>f</a:t>
            </a:r>
            <a:r>
              <a:rPr lang="en-US" sz="1100" i="0" baseline="-25000" dirty="0" err="1">
                <a:solidFill>
                  <a:schemeClr val="tx1"/>
                </a:solidFill>
                <a:latin typeface="Arial Narrow" pitchFamily="34" charset="0"/>
              </a:rPr>
              <a:t>GW</a:t>
            </a:r>
            <a:r>
              <a:rPr lang="en-US" sz="1100" i="0" dirty="0">
                <a:solidFill>
                  <a:schemeClr val="tx1"/>
                </a:solidFill>
                <a:latin typeface="Arial Narrow" pitchFamily="34" charset="0"/>
              </a:rPr>
              <a:t>=0.7, H</a:t>
            </a:r>
            <a:r>
              <a:rPr lang="en-US" sz="1100" i="0" baseline="-25000" dirty="0">
                <a:solidFill>
                  <a:schemeClr val="tx1"/>
                </a:solidFill>
                <a:latin typeface="Arial Narrow" pitchFamily="34" charset="0"/>
              </a:rPr>
              <a:t>98</a:t>
            </a:r>
            <a:r>
              <a:rPr lang="en-US" sz="1100" i="0" dirty="0">
                <a:solidFill>
                  <a:schemeClr val="tx1"/>
                </a:solidFill>
                <a:latin typeface="Arial Narrow" pitchFamily="34" charset="0"/>
              </a:rPr>
              <a:t>=1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sz="1200" dirty="0" smtClean="0">
                <a:solidFill>
                  <a:srgbClr val="FF0000"/>
                </a:solidFill>
              </a:rPr>
              <a:t>Energetic Particle (EP) 5 Year Goal: </a:t>
            </a:r>
            <a:r>
              <a:rPr lang="en-US" sz="1600" dirty="0" smtClean="0"/>
              <a:t/>
            </a:r>
            <a:br>
              <a:rPr lang="en-US" sz="1600" dirty="0" smtClean="0"/>
            </a:br>
            <a:r>
              <a:rPr lang="en-US" sz="2400" dirty="0" smtClean="0"/>
              <a:t>Develop predictive capability for fast-ion transport caused by Alfven </a:t>
            </a:r>
            <a:r>
              <a:rPr lang="en-US" sz="2400" dirty="0" err="1" smtClean="0"/>
              <a:t>Eigenmodes</a:t>
            </a:r>
            <a:r>
              <a:rPr lang="en-US" sz="2400" dirty="0" smtClean="0"/>
              <a:t> (AEs), explore control of AE modes</a:t>
            </a:r>
            <a:endParaRPr lang="en-US" sz="2400" dirty="0"/>
          </a:p>
        </p:txBody>
      </p:sp>
      <p:sp>
        <p:nvSpPr>
          <p:cNvPr id="4"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28</a:t>
            </a:fld>
            <a:endParaRPr lang="en-US" dirty="0"/>
          </a:p>
        </p:txBody>
      </p:sp>
      <p:sp>
        <p:nvSpPr>
          <p:cNvPr id="5" name="Content Placeholder 2"/>
          <p:cNvSpPr txBox="1">
            <a:spLocks/>
          </p:cNvSpPr>
          <p:nvPr/>
        </p:nvSpPr>
        <p:spPr bwMode="auto">
          <a:xfrm>
            <a:off x="0" y="5562600"/>
            <a:ext cx="8991600" cy="8382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457200" marR="0" lvl="0" indent="-457200" algn="l" defTabSz="914400" rtl="0" eaLnBrk="0" fontAlgn="base" latinLnBrk="0" hangingPunct="0">
              <a:lnSpc>
                <a:spcPct val="100000"/>
              </a:lnSpc>
              <a:spcBef>
                <a:spcPct val="20000"/>
              </a:spcBef>
              <a:spcAft>
                <a:spcPct val="0"/>
              </a:spcAft>
              <a:buClrTx/>
              <a:buSzTx/>
              <a:buFont typeface="+mj-lt"/>
              <a:buAutoNum type="arabicPeriod" startAt="2"/>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Assess requirements for fast-ion phase-space engineering</a:t>
            </a:r>
          </a:p>
          <a:p>
            <a:pPr marL="742776" marR="0" lvl="1" indent="-285684"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AE spectroscopy, also </a:t>
            </a:r>
            <a:r>
              <a:rPr lang="en-US" sz="2000" b="0" i="0" kern="0" noProof="0" dirty="0" smtClean="0">
                <a:solidFill>
                  <a:schemeClr val="accent2"/>
                </a:solidFill>
                <a:latin typeface="+mn-lt"/>
                <a:cs typeface="Calibri" pitchFamily="34" charset="0"/>
              </a:rPr>
              <a:t>stability</a:t>
            </a:r>
            <a:r>
              <a:rPr kumimoji="0" lang="en-US" sz="2000" b="0" i="0" u="none" strike="noStrike" kern="0" cap="none" spc="0" normalizeH="0" noProof="0" dirty="0" smtClean="0">
                <a:ln>
                  <a:noFill/>
                </a:ln>
                <a:solidFill>
                  <a:schemeClr val="accent2"/>
                </a:solidFill>
                <a:effectLst/>
                <a:uLnTx/>
                <a:uFillTx/>
                <a:latin typeface="+mn-lt"/>
                <a:cs typeface="Calibri" pitchFamily="34" charset="0"/>
              </a:rPr>
              <a:t> control using NBI, q, rotation, 3D fields</a:t>
            </a: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1142733" marR="0" lvl="2" indent="-228546"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smtClean="0">
              <a:ln>
                <a:noFill/>
              </a:ln>
              <a:solidFill>
                <a:srgbClr val="FF0000"/>
              </a:solidFill>
              <a:effectLst/>
              <a:uLnTx/>
              <a:uFillTx/>
              <a:latin typeface="+mn-lt"/>
              <a:cs typeface="Calibri" pitchFamily="34" charset="0"/>
            </a:endParaRPr>
          </a:p>
          <a:p>
            <a:pPr marL="742776" marR="0" lvl="1" indent="-285684"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p:txBody>
      </p:sp>
      <p:pic>
        <p:nvPicPr>
          <p:cNvPr id="6" name="Picture 5" descr="ex_nstxu_fi_profs1.pn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 xmlns:w="http://schemas.openxmlformats.org/wordprocessingml/2006/main" xmlns:w10="urn:schemas-microsoft-com:office:word" xmlns:v="urn:schemas-microsoft-com:vml" xmlns:o="urn:schemas-microsoft-com:office:office"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5791200" y="1981200"/>
            <a:ext cx="3276600" cy="2057400"/>
          </a:xfrm>
          <a:prstGeom prst="rect">
            <a:avLst/>
          </a:prstGeom>
        </p:spPr>
      </p:pic>
      <p:sp>
        <p:nvSpPr>
          <p:cNvPr id="9" name="Content Placeholder 2"/>
          <p:cNvSpPr txBox="1">
            <a:spLocks/>
          </p:cNvSpPr>
          <p:nvPr/>
        </p:nvSpPr>
        <p:spPr bwMode="auto">
          <a:xfrm>
            <a:off x="0" y="1447800"/>
            <a:ext cx="8915400" cy="33528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Develop predictive tools for projections of *AE-induced fast ion transport in FNSF and ITER</a:t>
            </a:r>
          </a:p>
          <a:p>
            <a:pPr marL="742776" marR="0" lvl="1" indent="-285684"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742776" marR="0" lvl="1" indent="-285684"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742776" marR="0" lvl="1" indent="-285684"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742776" marR="0" lvl="1" indent="-285684"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742776" marR="0" lvl="1" indent="-285684"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742776" marR="0" lvl="1" indent="-285684"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Compare data to simulation, develop reduced models</a:t>
            </a:r>
          </a:p>
          <a:p>
            <a:pPr marL="914400" marR="0" lvl="2" indent="-169863"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ORBIT, NOVA-K, M3D-K, HYM to understand mode-induced transport</a:t>
            </a:r>
          </a:p>
        </p:txBody>
      </p:sp>
      <p:sp>
        <p:nvSpPr>
          <p:cNvPr id="10" name="Content Placeholder 2"/>
          <p:cNvSpPr txBox="1">
            <a:spLocks/>
          </p:cNvSpPr>
          <p:nvPr/>
        </p:nvSpPr>
        <p:spPr bwMode="auto">
          <a:xfrm>
            <a:off x="457200" y="2286000"/>
            <a:ext cx="5334000" cy="17526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285684" indent="-285684" eaLnBrk="0" hangingPunct="0">
              <a:spcBef>
                <a:spcPct val="20000"/>
              </a:spcBef>
              <a:buFontTx/>
              <a:buChar cha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Vary fast-ion instability drive</a:t>
            </a:r>
            <a:r>
              <a:rPr kumimoji="0" lang="en-US" sz="2000" b="0" i="0" u="none" strike="noStrike" kern="0" cap="none" spc="0" normalizeH="0" noProof="0" dirty="0" smtClean="0">
                <a:ln>
                  <a:noFill/>
                </a:ln>
                <a:solidFill>
                  <a:schemeClr val="accent2"/>
                </a:solidFill>
                <a:effectLst/>
                <a:uLnTx/>
                <a:uFillTx/>
                <a:latin typeface="+mn-lt"/>
                <a:cs typeface="Calibri" pitchFamily="34" charset="0"/>
              </a:rPr>
              <a:t> using </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NBI, q, rotation, 3D fields</a:t>
            </a:r>
          </a:p>
          <a:p>
            <a:pPr marL="285684" indent="-285684" eaLnBrk="0" hangingPunct="0">
              <a:spcBef>
                <a:spcPct val="20000"/>
              </a:spcBef>
              <a:buFontTx/>
              <a:buChar cha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Measure *AE mode structure</a:t>
            </a:r>
            <a:r>
              <a:rPr kumimoji="0" lang="en-US" sz="2000" b="0" i="0" u="none" strike="noStrike" kern="0" cap="none" spc="0" normalizeH="0" noProof="0" dirty="0" smtClean="0">
                <a:ln>
                  <a:noFill/>
                </a:ln>
                <a:solidFill>
                  <a:schemeClr val="accent2"/>
                </a:solidFill>
                <a:effectLst/>
                <a:uLnTx/>
                <a:uFillTx/>
                <a:latin typeface="+mn-lt"/>
                <a:cs typeface="Calibri" pitchFamily="34" charset="0"/>
              </a:rPr>
              <a:t> </a:t>
            </a:r>
          </a:p>
          <a:p>
            <a:pPr lvl="1" indent="-171450" eaLnBrk="0" hangingPunct="0">
              <a:spcBef>
                <a:spcPct val="20000"/>
              </a:spcBef>
              <a:buFont typeface="Arial" pitchFamily="34" charset="0"/>
              <a:buChar char="•"/>
            </a:pP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Magnetics, BES, </a:t>
            </a:r>
            <a:r>
              <a:rPr kumimoji="0" lang="en-US" sz="1800" b="0" i="0" u="none" strike="noStrike" kern="0" cap="none" spc="0" normalizeH="0" baseline="0" noProof="0" dirty="0" err="1" smtClean="0">
                <a:ln>
                  <a:noFill/>
                </a:ln>
                <a:solidFill>
                  <a:srgbClr val="FF0000"/>
                </a:solidFill>
                <a:effectLst/>
                <a:uLnTx/>
                <a:uFillTx/>
                <a:latin typeface="+mn-lt"/>
                <a:cs typeface="Calibri" pitchFamily="34" charset="0"/>
              </a:rPr>
              <a:t>reflectometry</a:t>
            </a:r>
            <a:endParaRPr kumimoji="0" lang="en-US" sz="1800" b="0" i="0" u="none" strike="noStrike" kern="0" cap="none" spc="0" normalizeH="0" baseline="0" noProof="0" dirty="0" smtClean="0">
              <a:ln>
                <a:noFill/>
              </a:ln>
              <a:solidFill>
                <a:srgbClr val="FF0000"/>
              </a:solidFill>
              <a:effectLst/>
              <a:uLnTx/>
              <a:uFillTx/>
              <a:latin typeface="+mn-lt"/>
              <a:cs typeface="Calibri" pitchFamily="34" charset="0"/>
            </a:endParaRPr>
          </a:p>
          <a:p>
            <a:pPr marL="285684" indent="-285684" eaLnBrk="0" hangingPunct="0">
              <a:spcBef>
                <a:spcPct val="20000"/>
              </a:spcBef>
              <a:buFontTx/>
              <a:buChar cha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Characterize fast ion </a:t>
            </a:r>
            <a:r>
              <a:rPr lang="en-US" sz="2000" b="0" i="0" kern="0" noProof="0" dirty="0" smtClean="0">
                <a:solidFill>
                  <a:schemeClr val="accent2"/>
                </a:solidFill>
                <a:latin typeface="+mn-lt"/>
                <a:cs typeface="Calibri" pitchFamily="34" charset="0"/>
              </a:rPr>
              <a:t>trans</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port vs. *AE type</a:t>
            </a:r>
          </a:p>
        </p:txBody>
      </p:sp>
      <p:sp>
        <p:nvSpPr>
          <p:cNvPr id="8" name="TextBox 7"/>
          <p:cNvSpPr txBox="1"/>
          <p:nvPr/>
        </p:nvSpPr>
        <p:spPr>
          <a:xfrm>
            <a:off x="58420" y="990600"/>
            <a:ext cx="1331903"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600" i="0" dirty="0" smtClean="0"/>
              <a:t>EP Thrusts:</a:t>
            </a:r>
            <a:endParaRPr lang="en-US" sz="1600" i="0" dirty="0"/>
          </a:p>
        </p:txBody>
      </p:sp>
      <p:sp>
        <p:nvSpPr>
          <p:cNvPr id="12" name="TextBox 11"/>
          <p:cNvSpPr txBox="1"/>
          <p:nvPr/>
        </p:nvSpPr>
        <p:spPr>
          <a:xfrm>
            <a:off x="381000" y="4960846"/>
            <a:ext cx="8229600" cy="449354"/>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marL="115888" indent="-115888">
              <a:buFont typeface="Arial" pitchFamily="34" charset="0"/>
              <a:buChar char="•"/>
            </a:pPr>
            <a:r>
              <a:rPr lang="en-US" sz="1400" i="0" dirty="0" smtClean="0">
                <a:solidFill>
                  <a:schemeClr val="tx1"/>
                </a:solidFill>
              </a:rPr>
              <a:t>DD fusion product/rate profile measurements on MAST:  W. </a:t>
            </a:r>
            <a:r>
              <a:rPr lang="en-US" sz="1400" i="0" dirty="0" err="1" smtClean="0">
                <a:solidFill>
                  <a:schemeClr val="tx1"/>
                </a:solidFill>
              </a:rPr>
              <a:t>Boeglin</a:t>
            </a:r>
            <a:r>
              <a:rPr lang="en-US" sz="1400" i="0" dirty="0" smtClean="0">
                <a:solidFill>
                  <a:schemeClr val="tx1"/>
                </a:solidFill>
              </a:rPr>
              <a:t> (FIU), D. Darrow (PPPL)</a:t>
            </a:r>
          </a:p>
          <a:p>
            <a:pPr marL="115888" indent="-115888">
              <a:buFont typeface="Arial" pitchFamily="34" charset="0"/>
              <a:buChar char="•"/>
            </a:pPr>
            <a:r>
              <a:rPr lang="en-US" sz="1400" i="0" dirty="0" smtClean="0">
                <a:solidFill>
                  <a:schemeClr val="tx1"/>
                </a:solidFill>
              </a:rPr>
              <a:t>TAE avalanche physics on MAST, DIII-D:  E. Fredrickson and M. </a:t>
            </a:r>
            <a:r>
              <a:rPr lang="en-US" sz="1400" i="0" dirty="0" err="1" smtClean="0">
                <a:solidFill>
                  <a:schemeClr val="tx1"/>
                </a:solidFill>
              </a:rPr>
              <a:t>Podestá</a:t>
            </a:r>
            <a:r>
              <a:rPr lang="en-US" sz="1400" i="0" dirty="0" smtClean="0">
                <a:solidFill>
                  <a:schemeClr val="tx1"/>
                </a:solidFill>
              </a:rPr>
              <a:t> (PPPL)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nSpc>
                <a:spcPct val="100000"/>
              </a:lnSpc>
            </a:pPr>
            <a:r>
              <a:rPr lang="en-US" sz="2200" dirty="0" smtClean="0"/>
              <a:t>NSTX/NSTX-U is making leading contributions to high-</a:t>
            </a:r>
            <a:r>
              <a:rPr lang="en-US" sz="2200" dirty="0" err="1" smtClean="0">
                <a:latin typeface="Symbol" pitchFamily="18" charset="2"/>
              </a:rPr>
              <a:t>b</a:t>
            </a:r>
            <a:r>
              <a:rPr lang="en-US" sz="2200" baseline="-25000" dirty="0" err="1" smtClean="0">
                <a:latin typeface="+mn-lt"/>
              </a:rPr>
              <a:t>N</a:t>
            </a:r>
            <a:r>
              <a:rPr lang="en-US" sz="2200" dirty="0" smtClean="0"/>
              <a:t> </a:t>
            </a:r>
            <a:br>
              <a:rPr lang="en-US" sz="2200" dirty="0" smtClean="0"/>
            </a:br>
            <a:r>
              <a:rPr lang="en-US" sz="2200" dirty="0" smtClean="0"/>
              <a:t>stability physics, and assessing possible 3D coil upgrades</a:t>
            </a:r>
            <a:endParaRPr lang="en-US" sz="2200" dirty="0" smtClean="0">
              <a:solidFill>
                <a:srgbClr val="800000"/>
              </a:solidFill>
            </a:endParaRPr>
          </a:p>
        </p:txBody>
      </p:sp>
      <p:sp>
        <p:nvSpPr>
          <p:cNvPr id="3076" name="Rectangle 207"/>
          <p:cNvSpPr>
            <a:spLocks noGrp="1" noChangeArrowheads="1"/>
          </p:cNvSpPr>
          <p:nvPr>
            <p:ph type="sldNum" sz="quarter" idx="10"/>
          </p:nvPr>
        </p:nvSpPr>
        <p:spPr/>
        <p:txBody>
          <a:bodyPr/>
          <a:lstStyle/>
          <a:p>
            <a:pPr>
              <a:defRPr/>
            </a:pPr>
            <a:fld id="{2E273C22-C402-4A32-AA5B-C300AC9D36CA}" type="slidenum">
              <a:rPr lang="en-US" smtClean="0">
                <a:ea typeface="ＭＳ Ｐゴシック" pitchFamily="34" charset="-128"/>
                <a:cs typeface="Arial" charset="0"/>
              </a:rPr>
              <a:pPr>
                <a:defRPr/>
              </a:pPr>
              <a:t>29</a:t>
            </a:fld>
            <a:endParaRPr lang="en-US" smtClean="0">
              <a:ea typeface="ＭＳ Ｐゴシック" pitchFamily="34" charset="-128"/>
              <a:cs typeface="Arial" charset="0"/>
            </a:endParaRPr>
          </a:p>
        </p:txBody>
      </p:sp>
      <p:sp>
        <p:nvSpPr>
          <p:cNvPr id="11" name="Content Placeholder 2"/>
          <p:cNvSpPr txBox="1">
            <a:spLocks/>
          </p:cNvSpPr>
          <p:nvPr/>
        </p:nvSpPr>
        <p:spPr bwMode="auto">
          <a:xfrm>
            <a:off x="4114800" y="3505200"/>
            <a:ext cx="4953000" cy="2971800"/>
          </a:xfrm>
          <a:prstGeom prst="rect">
            <a:avLst/>
          </a:prstGeom>
          <a:noFill/>
          <a:ln w="9525">
            <a:noFill/>
            <a:miter lim="800000"/>
            <a:headEnd/>
            <a:tailEnd/>
          </a:ln>
        </p:spPr>
        <p:txBody>
          <a:bodyPr vert="horz" wrap="square" lIns="91429" tIns="45714" rIns="0" bIns="45714"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1775" indent="-231775"/>
            <a:r>
              <a:rPr lang="en-US" b="0" i="0" dirty="0" smtClean="0"/>
              <a:t>Identified several off-</a:t>
            </a:r>
            <a:r>
              <a:rPr lang="en-US" b="0" i="0" dirty="0" err="1" smtClean="0"/>
              <a:t>midplane</a:t>
            </a:r>
            <a:r>
              <a:rPr lang="en-US" b="0" i="0" dirty="0" smtClean="0"/>
              <a:t> 3D coil sets favorable for profile and mode control</a:t>
            </a:r>
          </a:p>
          <a:p>
            <a:pPr marL="631825" lvl="1" indent="-231775"/>
            <a:r>
              <a:rPr lang="en-US" sz="1800" b="0" i="0" dirty="0" smtClean="0"/>
              <a:t>~40% increase in n=1 RWM </a:t>
            </a:r>
            <a:r>
              <a:rPr lang="en-US" sz="1800" b="0" i="0" dirty="0" err="1" smtClean="0">
                <a:latin typeface="Symbol" pitchFamily="18" charset="2"/>
              </a:rPr>
              <a:t>b</a:t>
            </a:r>
            <a:r>
              <a:rPr lang="en-US" sz="1800" b="0" i="0" baseline="-25000" dirty="0" err="1" smtClean="0"/>
              <a:t>active</a:t>
            </a:r>
            <a:r>
              <a:rPr lang="en-US" sz="1800" b="0" i="0" baseline="-25000" dirty="0" smtClean="0"/>
              <a:t> </a:t>
            </a:r>
            <a:r>
              <a:rPr lang="en-US" sz="1800" b="0" i="0" dirty="0" smtClean="0"/>
              <a:t>/ </a:t>
            </a:r>
            <a:r>
              <a:rPr lang="en-US" sz="1800" b="0" i="0" dirty="0" err="1" smtClean="0">
                <a:latin typeface="Symbol" pitchFamily="18" charset="2"/>
              </a:rPr>
              <a:t>b</a:t>
            </a:r>
            <a:r>
              <a:rPr lang="en-US" sz="1800" b="0" i="0" baseline="-25000" dirty="0" err="1" smtClean="0"/>
              <a:t>no</a:t>
            </a:r>
            <a:r>
              <a:rPr lang="en-US" sz="1800" b="0" i="0" baseline="-25000" dirty="0" smtClean="0"/>
              <a:t>-wall</a:t>
            </a:r>
          </a:p>
          <a:p>
            <a:pPr marL="631825" lvl="1" indent="-231775"/>
            <a:r>
              <a:rPr lang="en-US" sz="1800" b="0" i="0" dirty="0" smtClean="0"/>
              <a:t>~5x reduction in n=1 EF resonant torque</a:t>
            </a:r>
          </a:p>
          <a:p>
            <a:pPr marL="631825" lvl="1" indent="-231775"/>
            <a:r>
              <a:rPr lang="en-US" sz="1800" b="0" i="0" dirty="0" smtClean="0"/>
              <a:t>~10-100x variation in ratio of non-resonant to resonant n=3 torque in edge</a:t>
            </a:r>
          </a:p>
          <a:p>
            <a:pPr marL="800100" lvl="2" indent="-168275"/>
            <a:r>
              <a:rPr lang="en-US" sz="1600" b="0" i="0" dirty="0" smtClean="0"/>
              <a:t>Important for control, understanding of RMP ELM control, NTV rotation profile control</a:t>
            </a:r>
          </a:p>
          <a:p>
            <a:pPr marL="631825" lvl="1" indent="-231775"/>
            <a:endParaRPr lang="en-US" sz="1800" dirty="0" smtClean="0"/>
          </a:p>
        </p:txBody>
      </p:sp>
      <p:grpSp>
        <p:nvGrpSpPr>
          <p:cNvPr id="2" name="Group 16"/>
          <p:cNvGrpSpPr>
            <a:grpSpLocks noChangeAspect="1"/>
          </p:cNvGrpSpPr>
          <p:nvPr/>
        </p:nvGrpSpPr>
        <p:grpSpPr>
          <a:xfrm>
            <a:off x="76200" y="1104900"/>
            <a:ext cx="3733800" cy="2605102"/>
            <a:chOff x="74372" y="3352800"/>
            <a:chExt cx="2382868" cy="1828800"/>
          </a:xfrm>
        </p:grpSpPr>
        <p:pic>
          <p:nvPicPr>
            <p:cNvPr id="1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7805" y="3352800"/>
              <a:ext cx="2279435"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4"/>
            <p:cNvSpPr/>
            <p:nvPr/>
          </p:nvSpPr>
          <p:spPr bwMode="auto">
            <a:xfrm>
              <a:off x="167506" y="3447851"/>
              <a:ext cx="217497" cy="1456257"/>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000" b="1" i="1" u="none" strike="noStrike" cap="none" normalizeH="0" baseline="0" smtClean="0">
                <a:ln>
                  <a:noFill/>
                </a:ln>
                <a:solidFill>
                  <a:srgbClr val="1822CD"/>
                </a:solidFill>
                <a:effectLst/>
                <a:latin typeface="Helvetica" pitchFamily="-128" charset="0"/>
              </a:endParaRPr>
            </a:p>
          </p:txBody>
        </p:sp>
        <p:sp>
          <p:nvSpPr>
            <p:cNvPr id="16" name="TextBox 15"/>
            <p:cNvSpPr txBox="1"/>
            <p:nvPr/>
          </p:nvSpPr>
          <p:spPr>
            <a:xfrm rot="16200000">
              <a:off x="-395337" y="3938328"/>
              <a:ext cx="1319942" cy="380524"/>
            </a:xfrm>
            <a:prstGeom prst="rect">
              <a:avLst/>
            </a:prstGeom>
            <a:noFill/>
          </p:spPr>
          <p:txBody>
            <a:bodyPr wrap="none" rtlCol="0">
              <a:spAutoFit/>
            </a:bodyPr>
            <a:lstStyle/>
            <a:p>
              <a:pPr algn="ctr"/>
              <a:r>
                <a:rPr lang="en-US" sz="1400" i="0" dirty="0" smtClean="0">
                  <a:solidFill>
                    <a:schemeClr val="tx1"/>
                  </a:solidFill>
                </a:rPr>
                <a:t>Resonant Field </a:t>
              </a:r>
            </a:p>
            <a:p>
              <a:pPr algn="ctr"/>
              <a:r>
                <a:rPr lang="en-US" sz="1400" i="0" dirty="0" smtClean="0">
                  <a:solidFill>
                    <a:schemeClr val="tx1"/>
                  </a:solidFill>
                </a:rPr>
                <a:t>Amplification (G/G)</a:t>
              </a:r>
              <a:endParaRPr lang="en-US" sz="1400" i="0" dirty="0">
                <a:solidFill>
                  <a:schemeClr val="tx1"/>
                </a:solidFill>
              </a:endParaRPr>
            </a:p>
          </p:txBody>
        </p:sp>
      </p:grpSp>
      <p:sp>
        <p:nvSpPr>
          <p:cNvPr id="19" name="Content Placeholder 2"/>
          <p:cNvSpPr txBox="1">
            <a:spLocks/>
          </p:cNvSpPr>
          <p:nvPr/>
        </p:nvSpPr>
        <p:spPr bwMode="auto">
          <a:xfrm>
            <a:off x="4267200" y="1143000"/>
            <a:ext cx="4724400" cy="1295400"/>
          </a:xfrm>
          <a:prstGeom prst="rect">
            <a:avLst/>
          </a:prstGeom>
          <a:noFill/>
          <a:ln w="9525">
            <a:noFill/>
            <a:miter lim="800000"/>
            <a:headEnd/>
            <a:tailEnd/>
          </a:ln>
        </p:spPr>
        <p:txBody>
          <a:bodyPr vert="horz" wrap="square" lIns="91429" tIns="45714" rIns="0" bIns="45714"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1775" indent="-231775"/>
            <a:r>
              <a:rPr lang="en-US" b="0" i="0" dirty="0" smtClean="0"/>
              <a:t>n=1 MHD spectroscopy: high </a:t>
            </a:r>
            <a:r>
              <a:rPr lang="en-US" b="0" i="0" dirty="0" err="1" smtClean="0">
                <a:latin typeface="Symbol" pitchFamily="18" charset="2"/>
              </a:rPr>
              <a:t>b</a:t>
            </a:r>
            <a:r>
              <a:rPr lang="en-US" b="0" i="0" baseline="-25000" dirty="0" err="1" smtClean="0"/>
              <a:t>N</a:t>
            </a:r>
            <a:r>
              <a:rPr lang="en-US" b="0" i="0" dirty="0" smtClean="0"/>
              <a:t> can be more stable</a:t>
            </a:r>
          </a:p>
          <a:p>
            <a:pPr marL="631825" lvl="1" indent="-231775"/>
            <a:r>
              <a:rPr lang="en-US" b="0" i="0" dirty="0" smtClean="0">
                <a:sym typeface="Wingdings" pitchFamily="2" charset="2"/>
              </a:rPr>
              <a:t>Combination of rotation and current profile effects at high beta</a:t>
            </a:r>
          </a:p>
          <a:p>
            <a:pPr marL="631825" lvl="1" indent="-231775"/>
            <a:r>
              <a:rPr lang="en-US" b="0" i="0" dirty="0" smtClean="0">
                <a:sym typeface="Wingdings" pitchFamily="2" charset="2"/>
              </a:rPr>
              <a:t>Important for advanced scenarios</a:t>
            </a:r>
            <a:endParaRPr lang="en-US" dirty="0" smtClean="0"/>
          </a:p>
        </p:txBody>
      </p:sp>
      <p:pic>
        <p:nvPicPr>
          <p:cNvPr id="96" name="Picture 95" descr="Picture2.bmp"/>
          <p:cNvPicPr>
            <a:picLocks noChangeAspect="1"/>
          </p:cNvPicPr>
          <p:nvPr/>
        </p:nvPicPr>
        <p:blipFill>
          <a:blip r:embed="rId3" cstate="print"/>
          <a:stretch>
            <a:fillRect/>
          </a:stretch>
        </p:blipFill>
        <p:spPr>
          <a:xfrm>
            <a:off x="58642" y="4267200"/>
            <a:ext cx="4056158" cy="2107732"/>
          </a:xfrm>
          <a:prstGeom prst="rect">
            <a:avLst/>
          </a:prstGeom>
        </p:spPr>
      </p:pic>
      <p:sp>
        <p:nvSpPr>
          <p:cNvPr id="20" name="TextBox 19"/>
          <p:cNvSpPr txBox="1"/>
          <p:nvPr/>
        </p:nvSpPr>
        <p:spPr>
          <a:xfrm>
            <a:off x="1371600" y="3928646"/>
            <a:ext cx="1494320" cy="338554"/>
          </a:xfrm>
          <a:prstGeom prst="rect">
            <a:avLst/>
          </a:prstGeom>
          <a:noFill/>
        </p:spPr>
        <p:txBody>
          <a:bodyPr wrap="none" rtlCol="0">
            <a:spAutoFit/>
          </a:bodyPr>
          <a:lstStyle/>
          <a:p>
            <a:r>
              <a:rPr lang="en-US" sz="1600" i="0" dirty="0" smtClean="0">
                <a:solidFill>
                  <a:srgbClr val="FF0000"/>
                </a:solidFill>
              </a:rPr>
              <a:t>NCC options:</a:t>
            </a:r>
            <a:endParaRPr lang="en-US" sz="1600" i="0" dirty="0">
              <a:solidFill>
                <a:srgbClr val="FF0000"/>
              </a:solidFill>
            </a:endParaRPr>
          </a:p>
        </p:txBody>
      </p:sp>
    </p:spTree>
    <p:extLst>
      <p:ext uri="{BB962C8B-B14F-4D97-AF65-F5344CB8AC3E}">
        <p14:creationId xmlns="" xmlns:p14="http://schemas.microsoft.com/office/powerpoint/2010/main" val="1905302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965200" y="1066800"/>
            <a:ext cx="7188200" cy="5391150"/>
          </a:xfrm>
          <a:prstGeom prst="rect">
            <a:avLst/>
          </a:prstGeom>
          <a:solidFill>
            <a:srgbClr val="FFFFCC"/>
          </a:solidFill>
          <a:ln w="9525">
            <a:noFill/>
            <a:miter lim="800000"/>
            <a:headEnd/>
            <a:tailEnd/>
          </a:ln>
        </p:spPr>
      </p:pic>
      <p:sp>
        <p:nvSpPr>
          <p:cNvPr id="4099" name="TextBox 6"/>
          <p:cNvSpPr txBox="1">
            <a:spLocks noChangeArrowheads="1"/>
          </p:cNvSpPr>
          <p:nvPr/>
        </p:nvSpPr>
        <p:spPr bwMode="auto">
          <a:xfrm>
            <a:off x="876300" y="152400"/>
            <a:ext cx="7454900" cy="992188"/>
          </a:xfrm>
          <a:prstGeom prst="rect">
            <a:avLst/>
          </a:prstGeom>
          <a:noFill/>
          <a:ln w="9525">
            <a:noFill/>
            <a:miter lim="800000"/>
            <a:headEnd/>
            <a:tailEnd/>
          </a:ln>
        </p:spPr>
        <p:txBody>
          <a:bodyPr wrap="none">
            <a:spAutoFit/>
          </a:bodyPr>
          <a:lstStyle/>
          <a:p>
            <a:pPr marL="231775" indent="-231775" algn="ctr">
              <a:spcAft>
                <a:spcPts val="300"/>
              </a:spcAft>
            </a:pPr>
            <a:r>
              <a:rPr lang="en-US" sz="2800" b="1" i="0" dirty="0"/>
              <a:t>Significant progress continues to be made</a:t>
            </a:r>
          </a:p>
          <a:p>
            <a:pPr marL="231775" indent="-231775" algn="ctr">
              <a:spcAft>
                <a:spcPts val="300"/>
              </a:spcAft>
            </a:pPr>
            <a:endParaRPr lang="en-US" sz="2800" b="1" i="0" dirty="0"/>
          </a:p>
        </p:txBody>
      </p:sp>
      <p:sp>
        <p:nvSpPr>
          <p:cNvPr id="4100" name="TextBox 7"/>
          <p:cNvSpPr txBox="1">
            <a:spLocks noChangeArrowheads="1"/>
          </p:cNvSpPr>
          <p:nvPr/>
        </p:nvSpPr>
        <p:spPr bwMode="auto">
          <a:xfrm>
            <a:off x="152400" y="990600"/>
            <a:ext cx="3657600" cy="1092200"/>
          </a:xfrm>
          <a:prstGeom prst="rect">
            <a:avLst/>
          </a:prstGeom>
          <a:solidFill>
            <a:srgbClr val="FFFF00"/>
          </a:solidFill>
          <a:ln w="50800">
            <a:solidFill>
              <a:schemeClr val="tx1"/>
            </a:solidFill>
            <a:miter lim="800000"/>
            <a:headEnd/>
            <a:tailEnd/>
          </a:ln>
        </p:spPr>
        <p:txBody>
          <a:bodyPr>
            <a:spAutoFit/>
          </a:bodyPr>
          <a:lstStyle/>
          <a:p>
            <a:pPr marL="231775" indent="-231775">
              <a:spcAft>
                <a:spcPts val="300"/>
              </a:spcAft>
              <a:buFont typeface="Arial" pitchFamily="34" charset="0"/>
              <a:buChar char="•"/>
            </a:pPr>
            <a:r>
              <a:rPr lang="en-US" sz="2000" b="1" i="0"/>
              <a:t>Excellent safety record</a:t>
            </a:r>
          </a:p>
          <a:p>
            <a:pPr marL="231775" indent="-231775">
              <a:spcAft>
                <a:spcPts val="300"/>
              </a:spcAft>
              <a:buFont typeface="Arial" pitchFamily="34" charset="0"/>
              <a:buChar char="•"/>
            </a:pPr>
            <a:r>
              <a:rPr lang="en-US" sz="2000" b="1" i="0"/>
              <a:t>Good technical Progress</a:t>
            </a:r>
          </a:p>
          <a:p>
            <a:pPr marL="231775" indent="-231775">
              <a:spcAft>
                <a:spcPts val="300"/>
              </a:spcAft>
              <a:buFont typeface="Arial" pitchFamily="34" charset="0"/>
              <a:buChar char="•"/>
            </a:pPr>
            <a:r>
              <a:rPr lang="en-US" sz="2000" b="1" i="0"/>
              <a:t>On schedule and cost</a:t>
            </a:r>
          </a:p>
        </p:txBody>
      </p:sp>
      <p:sp>
        <p:nvSpPr>
          <p:cNvPr id="5" name="Slide Number Placeholder 6"/>
          <p:cNvSpPr>
            <a:spLocks noGrp="1"/>
          </p:cNvSpPr>
          <p:nvPr>
            <p:ph type="sldNum" sz="quarter" idx="10"/>
          </p:nvPr>
        </p:nvSpPr>
        <p:spPr>
          <a:xfrm>
            <a:off x="8382000" y="6629400"/>
            <a:ext cx="762000" cy="152400"/>
          </a:xfrm>
        </p:spPr>
        <p:txBody>
          <a:bodyPr anchor="ctr"/>
          <a:lstStyle/>
          <a:p>
            <a:pPr algn="r">
              <a:defRPr/>
            </a:pPr>
            <a:fld id="{55A5C58C-FD11-4B94-BFF4-CA8E3597B327}" type="slidenum">
              <a:rPr lang="en-US" sz="900" i="0" smtClean="0"/>
              <a:pPr algn="r">
                <a:defRPr/>
              </a:pPr>
              <a:t>3</a:t>
            </a:fld>
            <a:endParaRPr lang="en-US" sz="900" i="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NSTX experience in scenario development, high-beta, and 3D physics is having significant impact on KSTAR research</a:t>
            </a:r>
            <a:endParaRPr lang="en-US" dirty="0"/>
          </a:p>
        </p:txBody>
      </p:sp>
      <p:pic>
        <p:nvPicPr>
          <p:cNvPr id="6" name="Content Placeholder 33" descr="Picture1.emf"/>
          <p:cNvPicPr>
            <a:picLocks noChangeAspect="1"/>
          </p:cNvPicPr>
          <p:nvPr/>
        </p:nvPicPr>
        <p:blipFill>
          <a:blip r:embed="rId2" cstate="print"/>
          <a:stretch>
            <a:fillRect/>
          </a:stretch>
        </p:blipFill>
        <p:spPr bwMode="auto">
          <a:xfrm>
            <a:off x="152400" y="2806490"/>
            <a:ext cx="4267200" cy="3670510"/>
          </a:xfrm>
          <a:prstGeom prst="rect">
            <a:avLst/>
          </a:prstGeom>
          <a:noFill/>
          <a:ln w="9525">
            <a:noFill/>
            <a:miter lim="800000"/>
            <a:headEnd/>
            <a:tailEnd/>
          </a:ln>
        </p:spPr>
      </p:pic>
      <p:sp>
        <p:nvSpPr>
          <p:cNvPr id="9" name="TextBox 8"/>
          <p:cNvSpPr txBox="1"/>
          <p:nvPr/>
        </p:nvSpPr>
        <p:spPr>
          <a:xfrm>
            <a:off x="304800" y="1066800"/>
            <a:ext cx="3962400" cy="1495794"/>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marL="114300" indent="-114300">
              <a:buFont typeface="Arial" pitchFamily="34" charset="0"/>
              <a:buChar char="•"/>
            </a:pPr>
            <a:r>
              <a:rPr lang="en-US" sz="1600" i="0" dirty="0" smtClean="0">
                <a:solidFill>
                  <a:schemeClr val="tx1"/>
                </a:solidFill>
              </a:rPr>
              <a:t>Improved shape control, improved access to low </a:t>
            </a:r>
            <a:r>
              <a:rPr lang="en-US" sz="1600" i="0" dirty="0" err="1" smtClean="0">
                <a:solidFill>
                  <a:schemeClr val="tx1"/>
                </a:solidFill>
              </a:rPr>
              <a:t>l</a:t>
            </a:r>
            <a:r>
              <a:rPr lang="en-US" sz="1600" i="0" baseline="-25000" dirty="0" err="1" smtClean="0">
                <a:solidFill>
                  <a:schemeClr val="tx1"/>
                </a:solidFill>
              </a:rPr>
              <a:t>i</a:t>
            </a:r>
            <a:r>
              <a:rPr lang="en-US" sz="1600" i="0" dirty="0" smtClean="0">
                <a:solidFill>
                  <a:schemeClr val="tx1"/>
                </a:solidFill>
              </a:rPr>
              <a:t> + high </a:t>
            </a:r>
            <a:r>
              <a:rPr lang="en-US" sz="1600" i="0" dirty="0" smtClean="0">
                <a:solidFill>
                  <a:schemeClr val="tx1"/>
                </a:solidFill>
                <a:latin typeface="Symbol" pitchFamily="18" charset="2"/>
              </a:rPr>
              <a:t>k</a:t>
            </a:r>
            <a:r>
              <a:rPr lang="en-US" sz="1600" i="0" dirty="0" smtClean="0">
                <a:solidFill>
                  <a:schemeClr val="tx1"/>
                </a:solidFill>
              </a:rPr>
              <a:t>:  D. Mueller, D. </a:t>
            </a:r>
            <a:r>
              <a:rPr lang="en-US" sz="1600" i="0" dirty="0" err="1" smtClean="0">
                <a:solidFill>
                  <a:schemeClr val="tx1"/>
                </a:solidFill>
              </a:rPr>
              <a:t>Battaglia</a:t>
            </a:r>
            <a:r>
              <a:rPr lang="en-US" sz="1600" i="0" dirty="0" smtClean="0">
                <a:solidFill>
                  <a:schemeClr val="tx1"/>
                </a:solidFill>
              </a:rPr>
              <a:t>, E. </a:t>
            </a:r>
            <a:r>
              <a:rPr lang="en-US" sz="1600" i="0" dirty="0" err="1" smtClean="0">
                <a:solidFill>
                  <a:schemeClr val="tx1"/>
                </a:solidFill>
              </a:rPr>
              <a:t>Kolemen</a:t>
            </a:r>
            <a:r>
              <a:rPr lang="en-US" sz="1600" i="0" dirty="0" smtClean="0">
                <a:solidFill>
                  <a:schemeClr val="tx1"/>
                </a:solidFill>
              </a:rPr>
              <a:t> (PPPL)</a:t>
            </a:r>
          </a:p>
          <a:p>
            <a:pPr marL="114300" indent="-114300">
              <a:buFont typeface="Arial" pitchFamily="34" charset="0"/>
              <a:buChar char="•"/>
            </a:pPr>
            <a:endParaRPr lang="en-US" sz="1600" i="0" dirty="0" smtClean="0">
              <a:solidFill>
                <a:schemeClr val="tx1"/>
              </a:solidFill>
            </a:endParaRPr>
          </a:p>
          <a:p>
            <a:pPr marL="114300" indent="-114300">
              <a:buFont typeface="Arial" pitchFamily="34" charset="0"/>
              <a:buChar char="•"/>
            </a:pPr>
            <a:r>
              <a:rPr lang="en-US" sz="1600" i="0" dirty="0" smtClean="0">
                <a:solidFill>
                  <a:schemeClr val="tx1"/>
                </a:solidFill>
              </a:rPr>
              <a:t>Studying MHD stability near no-wall beta limit:  S. </a:t>
            </a:r>
            <a:r>
              <a:rPr lang="en-US" sz="1600" i="0" dirty="0" err="1" smtClean="0">
                <a:solidFill>
                  <a:schemeClr val="tx1"/>
                </a:solidFill>
              </a:rPr>
              <a:t>Sabbagh</a:t>
            </a:r>
            <a:r>
              <a:rPr lang="en-US" sz="1600" i="0" dirty="0" smtClean="0">
                <a:solidFill>
                  <a:schemeClr val="tx1"/>
                </a:solidFill>
              </a:rPr>
              <a:t> (CU)</a:t>
            </a:r>
          </a:p>
        </p:txBody>
      </p:sp>
      <p:sp>
        <p:nvSpPr>
          <p:cNvPr id="10" name="TextBox 9"/>
          <p:cNvSpPr txBox="1"/>
          <p:nvPr/>
        </p:nvSpPr>
        <p:spPr>
          <a:xfrm>
            <a:off x="4800600" y="1066800"/>
            <a:ext cx="4191000" cy="1249573"/>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marL="114300" indent="-114300">
              <a:buFont typeface="Arial" pitchFamily="34" charset="0"/>
              <a:buChar char="•"/>
            </a:pPr>
            <a:r>
              <a:rPr lang="en-US" sz="1600" i="0" dirty="0" smtClean="0">
                <a:solidFill>
                  <a:schemeClr val="tx1"/>
                </a:solidFill>
              </a:rPr>
              <a:t>Bounce-harmonic resonance in NTV observed in KSTAR for the first time in </a:t>
            </a:r>
            <a:r>
              <a:rPr lang="en-US" sz="1600" i="0" dirty="0" err="1" smtClean="0">
                <a:solidFill>
                  <a:schemeClr val="tx1"/>
                </a:solidFill>
              </a:rPr>
              <a:t>tokamak</a:t>
            </a:r>
            <a:r>
              <a:rPr lang="en-US" sz="1600" i="0" dirty="0" smtClean="0">
                <a:solidFill>
                  <a:schemeClr val="tx1"/>
                </a:solidFill>
              </a:rPr>
              <a:t>, and compared to theory/IPEC:  J-K Park (PPPL – 2010 ECRP) </a:t>
            </a:r>
          </a:p>
          <a:p>
            <a:pPr marL="114300" indent="-114300"/>
            <a:r>
              <a:rPr lang="en-US" sz="1600" dirty="0" smtClean="0">
                <a:solidFill>
                  <a:schemeClr val="tx1"/>
                </a:solidFill>
              </a:rPr>
              <a:t>	submitted to PRL</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6578" y="2624137"/>
            <a:ext cx="3578822" cy="37766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35" descr="opsps.KS2010kCut.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00411" y="2609770"/>
            <a:ext cx="1395589" cy="971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nSpc>
                <a:spcPct val="100000"/>
              </a:lnSpc>
            </a:pPr>
            <a:r>
              <a:rPr lang="en-US" sz="2400" dirty="0" smtClean="0"/>
              <a:t>NSTX has also making leading contributions </a:t>
            </a:r>
            <a:br>
              <a:rPr lang="en-US" sz="2400" dirty="0" smtClean="0"/>
            </a:br>
            <a:r>
              <a:rPr lang="en-US" sz="2400" dirty="0" smtClean="0"/>
              <a:t>to disruption warning research in support of ITER, FNSF</a:t>
            </a:r>
            <a:endParaRPr lang="en-US" sz="2400" dirty="0" smtClean="0">
              <a:solidFill>
                <a:srgbClr val="800000"/>
              </a:solidFill>
            </a:endParaRPr>
          </a:p>
        </p:txBody>
      </p:sp>
      <p:sp>
        <p:nvSpPr>
          <p:cNvPr id="3076" name="Rectangle 207"/>
          <p:cNvSpPr>
            <a:spLocks noGrp="1" noChangeArrowheads="1"/>
          </p:cNvSpPr>
          <p:nvPr>
            <p:ph type="sldNum" sz="quarter" idx="10"/>
          </p:nvPr>
        </p:nvSpPr>
        <p:spPr/>
        <p:txBody>
          <a:bodyPr/>
          <a:lstStyle/>
          <a:p>
            <a:pPr>
              <a:defRPr/>
            </a:pPr>
            <a:fld id="{2E273C22-C402-4A32-AA5B-C300AC9D36CA}" type="slidenum">
              <a:rPr lang="en-US" smtClean="0">
                <a:ea typeface="ＭＳ Ｐゴシック" pitchFamily="34" charset="-128"/>
                <a:cs typeface="Arial" charset="0"/>
              </a:rPr>
              <a:pPr>
                <a:defRPr/>
              </a:pPr>
              <a:t>31</a:t>
            </a:fld>
            <a:endParaRPr lang="en-US" smtClean="0">
              <a:ea typeface="ＭＳ Ｐゴシック" pitchFamily="34" charset="-128"/>
              <a:cs typeface="Arial" charset="0"/>
            </a:endParaRPr>
          </a:p>
        </p:txBody>
      </p:sp>
      <p:grpSp>
        <p:nvGrpSpPr>
          <p:cNvPr id="3" name="Group 17"/>
          <p:cNvGrpSpPr>
            <a:grpSpLocks noChangeAspect="1"/>
          </p:cNvGrpSpPr>
          <p:nvPr/>
        </p:nvGrpSpPr>
        <p:grpSpPr>
          <a:xfrm>
            <a:off x="4419600" y="1600200"/>
            <a:ext cx="4590226" cy="3352800"/>
            <a:chOff x="5286757" y="1066801"/>
            <a:chExt cx="3790414" cy="2768600"/>
          </a:xfrm>
        </p:grpSpPr>
        <p:pic>
          <p:nvPicPr>
            <p:cNvPr id="8" name="Picture 7" descr="Screen shot 2012-10-01 at 1.15.59 PM.png"/>
            <p:cNvPicPr/>
            <p:nvPr/>
          </p:nvPicPr>
          <p:blipFill>
            <a:blip r:embed="rId2" cstate="print"/>
            <a:stretch>
              <a:fillRect/>
            </a:stretch>
          </p:blipFill>
          <p:spPr>
            <a:xfrm>
              <a:off x="5286757" y="1066801"/>
              <a:ext cx="3790414" cy="2768600"/>
            </a:xfrm>
            <a:prstGeom prst="rect">
              <a:avLst/>
            </a:prstGeom>
          </p:spPr>
        </p:pic>
        <p:sp>
          <p:nvSpPr>
            <p:cNvPr id="2" name="TextBox 1"/>
            <p:cNvSpPr txBox="1"/>
            <p:nvPr/>
          </p:nvSpPr>
          <p:spPr>
            <a:xfrm>
              <a:off x="7154042" y="2795754"/>
              <a:ext cx="1539182" cy="338542"/>
            </a:xfrm>
            <a:prstGeom prst="rect">
              <a:avLst/>
            </a:prstGeom>
            <a:noFill/>
          </p:spPr>
          <p:txBody>
            <a:bodyPr wrap="none" lIns="91429" tIns="45714" rIns="91429" bIns="45714" rtlCol="0">
              <a:spAutoFit/>
            </a:bodyPr>
            <a:lstStyle/>
            <a:p>
              <a:r>
                <a:rPr lang="en-US" sz="1600" b="0" i="0" dirty="0" smtClean="0">
                  <a:solidFill>
                    <a:srgbClr val="004080"/>
                  </a:solidFill>
                  <a:latin typeface="+mn-lt"/>
                </a:rPr>
                <a:t>False positives</a:t>
              </a:r>
              <a:endParaRPr lang="en-US" sz="1600" b="0" i="0" dirty="0">
                <a:solidFill>
                  <a:srgbClr val="004080"/>
                </a:solidFill>
                <a:latin typeface="+mn-lt"/>
              </a:endParaRPr>
            </a:p>
          </p:txBody>
        </p:sp>
        <p:cxnSp>
          <p:nvCxnSpPr>
            <p:cNvPr id="4" name="Straight Arrow Connector 3"/>
            <p:cNvCxnSpPr/>
            <p:nvPr/>
          </p:nvCxnSpPr>
          <p:spPr bwMode="auto">
            <a:xfrm>
              <a:off x="7239000" y="3150477"/>
              <a:ext cx="1219200" cy="0"/>
            </a:xfrm>
            <a:prstGeom prst="straightConnector1">
              <a:avLst/>
            </a:prstGeom>
            <a:noFill/>
            <a:ln w="25400" cap="flat" cmpd="sng" algn="ctr">
              <a:solidFill>
                <a:srgbClr val="004080"/>
              </a:solidFill>
              <a:prstDash val="solid"/>
              <a:round/>
              <a:headEnd type="none" w="med" len="med"/>
              <a:tailEnd type="arrow"/>
            </a:ln>
            <a:effectLst>
              <a:outerShdw blurRad="50800" dist="38100" dir="2700000" algn="tl" rotWithShape="0">
                <a:srgbClr val="004080">
                  <a:alpha val="43000"/>
                </a:srgbClr>
              </a:outerShdw>
            </a:effectLst>
          </p:spPr>
        </p:cxnSp>
        <p:sp>
          <p:nvSpPr>
            <p:cNvPr id="6" name="TextBox 5"/>
            <p:cNvSpPr txBox="1"/>
            <p:nvPr/>
          </p:nvSpPr>
          <p:spPr>
            <a:xfrm>
              <a:off x="7238347" y="1169277"/>
              <a:ext cx="1635006" cy="1677372"/>
            </a:xfrm>
            <a:prstGeom prst="rect">
              <a:avLst/>
            </a:prstGeom>
            <a:solidFill>
              <a:schemeClr val="bg1"/>
            </a:solidFill>
          </p:spPr>
          <p:txBody>
            <a:bodyPr wrap="none" lIns="91429" tIns="45714" rIns="91429" bIns="45714" rtlCol="0">
              <a:spAutoFit/>
            </a:bodyPr>
            <a:lstStyle/>
            <a:p>
              <a:r>
                <a:rPr lang="en-US" sz="1800" b="0" i="0" dirty="0" smtClean="0">
                  <a:solidFill>
                    <a:srgbClr val="660066"/>
                  </a:solidFill>
                </a:rPr>
                <a:t>Neutron emission</a:t>
              </a:r>
            </a:p>
            <a:p>
              <a:r>
                <a:rPr lang="en-US" sz="1800" b="0" i="0" dirty="0" smtClean="0">
                  <a:solidFill>
                    <a:srgbClr val="660066"/>
                  </a:solidFill>
                </a:rPr>
                <a:t>RWM growth </a:t>
              </a:r>
            </a:p>
            <a:p>
              <a:r>
                <a:rPr lang="en-US" sz="1800" b="0" i="0" dirty="0" smtClean="0">
                  <a:solidFill>
                    <a:srgbClr val="660066"/>
                  </a:solidFill>
                </a:rPr>
                <a:t>Model locking</a:t>
              </a:r>
            </a:p>
            <a:p>
              <a:r>
                <a:rPr lang="en-US" sz="1800" b="0" i="0" dirty="0" err="1" smtClean="0">
                  <a:solidFill>
                    <a:srgbClr val="660066"/>
                  </a:solidFill>
                </a:rPr>
                <a:t>V</a:t>
              </a:r>
              <a:r>
                <a:rPr lang="en-US" sz="1800" b="0" i="0" baseline="-25000" dirty="0" err="1" smtClean="0">
                  <a:solidFill>
                    <a:srgbClr val="660066"/>
                  </a:solidFill>
                </a:rPr>
                <a:t>loop</a:t>
              </a:r>
              <a:r>
                <a:rPr lang="en-US" sz="1800" b="0" i="0" dirty="0" smtClean="0">
                  <a:solidFill>
                    <a:srgbClr val="660066"/>
                  </a:solidFill>
                </a:rPr>
                <a:t>,</a:t>
              </a:r>
              <a:r>
                <a:rPr lang="en-US" sz="1800" b="0" i="0" dirty="0">
                  <a:solidFill>
                    <a:srgbClr val="660066"/>
                  </a:solidFill>
                </a:rPr>
                <a:t> </a:t>
              </a:r>
              <a:r>
                <a:rPr lang="en-US" sz="1800" b="0" i="0" dirty="0" err="1" smtClean="0">
                  <a:solidFill>
                    <a:srgbClr val="660066"/>
                  </a:solidFill>
                </a:rPr>
                <a:t>v</a:t>
              </a:r>
              <a:r>
                <a:rPr lang="en-US" sz="1800" b="0" i="0" baseline="-25000" dirty="0" err="1" smtClean="0">
                  <a:solidFill>
                    <a:srgbClr val="660066"/>
                  </a:solidFill>
                  <a:latin typeface="Symbol" charset="2"/>
                  <a:cs typeface="Symbol" charset="2"/>
                </a:rPr>
                <a:t>f</a:t>
              </a:r>
              <a:r>
                <a:rPr lang="en-US" sz="1800" b="0" i="0" dirty="0">
                  <a:solidFill>
                    <a:srgbClr val="660066"/>
                  </a:solidFill>
                  <a:latin typeface="Symbol" charset="2"/>
                  <a:cs typeface="Symbol" charset="2"/>
                </a:rPr>
                <a:t>, </a:t>
              </a:r>
              <a:r>
                <a:rPr lang="en-US" sz="1800" b="0" i="0" dirty="0" err="1" smtClean="0">
                  <a:solidFill>
                    <a:srgbClr val="660066"/>
                  </a:solidFill>
                  <a:latin typeface="Symbol" charset="2"/>
                  <a:cs typeface="Symbol" charset="2"/>
                </a:rPr>
                <a:t>t</a:t>
              </a:r>
              <a:r>
                <a:rPr lang="en-US" sz="1800" b="0" i="0" baseline="-25000" dirty="0" err="1" smtClean="0">
                  <a:solidFill>
                    <a:srgbClr val="660066"/>
                  </a:solidFill>
                  <a:latin typeface="+mn-lt"/>
                  <a:cs typeface="Symbol" charset="2"/>
                </a:rPr>
                <a:t>E</a:t>
              </a:r>
              <a:endParaRPr lang="en-US" sz="1800" b="0" i="0" dirty="0">
                <a:solidFill>
                  <a:srgbClr val="660066"/>
                </a:solidFill>
                <a:latin typeface="+mn-lt"/>
              </a:endParaRPr>
            </a:p>
            <a:p>
              <a:r>
                <a:rPr lang="en-US" sz="1800" b="0" i="0" dirty="0" err="1" smtClean="0">
                  <a:solidFill>
                    <a:srgbClr val="660066"/>
                  </a:solidFill>
                </a:rPr>
                <a:t>dZ</a:t>
              </a:r>
              <a:r>
                <a:rPr lang="en-US" sz="1800" b="0" i="0" dirty="0" smtClean="0">
                  <a:solidFill>
                    <a:srgbClr val="660066"/>
                  </a:solidFill>
                </a:rPr>
                <a:t>/</a:t>
              </a:r>
              <a:r>
                <a:rPr lang="en-US" sz="1800" b="0" i="0" dirty="0" err="1" smtClean="0">
                  <a:solidFill>
                    <a:srgbClr val="660066"/>
                  </a:solidFill>
                </a:rPr>
                <a:t>dt</a:t>
              </a:r>
              <a:endParaRPr lang="en-US" sz="1800" b="0" i="0" dirty="0" smtClean="0">
                <a:solidFill>
                  <a:srgbClr val="660066"/>
                </a:solidFill>
              </a:endParaRPr>
            </a:p>
            <a:p>
              <a:r>
                <a:rPr lang="en-US" sz="1800" b="0" i="0" dirty="0" err="1">
                  <a:solidFill>
                    <a:srgbClr val="660066"/>
                  </a:solidFill>
                </a:rPr>
                <a:t>f</a:t>
              </a:r>
              <a:r>
                <a:rPr lang="en-US" sz="1800" b="0" i="0" baseline="-25000" dirty="0" err="1" smtClean="0">
                  <a:solidFill>
                    <a:srgbClr val="660066"/>
                  </a:solidFill>
                </a:rPr>
                <a:t>p</a:t>
              </a:r>
              <a:r>
                <a:rPr lang="en-US" sz="1800" b="0" i="0" dirty="0" smtClean="0">
                  <a:solidFill>
                    <a:srgbClr val="660066"/>
                  </a:solidFill>
                </a:rPr>
                <a:t>, </a:t>
              </a:r>
              <a:r>
                <a:rPr lang="en-US" sz="1800" b="0" i="0" dirty="0" err="1" smtClean="0">
                  <a:solidFill>
                    <a:srgbClr val="660066"/>
                  </a:solidFill>
                  <a:latin typeface="Brush Script MT Italic"/>
                  <a:cs typeface="Brush Script MT Italic"/>
                </a:rPr>
                <a:t>l</a:t>
              </a:r>
              <a:r>
                <a:rPr lang="en-US" sz="1800" b="0" i="0" baseline="-25000" dirty="0" err="1" smtClean="0">
                  <a:solidFill>
                    <a:srgbClr val="660066"/>
                  </a:solidFill>
                </a:rPr>
                <a:t>i</a:t>
              </a:r>
              <a:r>
                <a:rPr lang="en-US" sz="1800" b="0" i="0" baseline="-25000" dirty="0" smtClean="0">
                  <a:solidFill>
                    <a:srgbClr val="660066"/>
                  </a:solidFill>
                </a:rPr>
                <a:t>  </a:t>
              </a:r>
            </a:p>
            <a:p>
              <a:endParaRPr lang="en-US" sz="1800" b="0" i="0" dirty="0" smtClean="0">
                <a:solidFill>
                  <a:srgbClr val="660066"/>
                </a:solidFill>
              </a:endParaRPr>
            </a:p>
          </p:txBody>
        </p:sp>
      </p:grpSp>
      <p:sp>
        <p:nvSpPr>
          <p:cNvPr id="9" name="Content Placeholder 2"/>
          <p:cNvSpPr txBox="1">
            <a:spLocks/>
          </p:cNvSpPr>
          <p:nvPr/>
        </p:nvSpPr>
        <p:spPr bwMode="auto">
          <a:xfrm>
            <a:off x="76200" y="1219200"/>
            <a:ext cx="4343400" cy="3810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1775" indent="-231775"/>
            <a:r>
              <a:rPr lang="en-US" sz="2000" i="0" dirty="0" smtClean="0"/>
              <a:t>Disruption warning algorithms:</a:t>
            </a:r>
          </a:p>
          <a:p>
            <a:pPr marL="457200" lvl="1" indent="-228600"/>
            <a:r>
              <a:rPr lang="en-US" sz="1800" i="0" dirty="0" smtClean="0">
                <a:solidFill>
                  <a:srgbClr val="FF0000"/>
                </a:solidFill>
              </a:rPr>
              <a:t>Based </a:t>
            </a:r>
            <a:r>
              <a:rPr lang="en-US" sz="1800" i="0" dirty="0">
                <a:solidFill>
                  <a:srgbClr val="FF0000"/>
                </a:solidFill>
              </a:rPr>
              <a:t>on </a:t>
            </a:r>
            <a:r>
              <a:rPr lang="en-US" sz="1800" i="0" dirty="0" smtClean="0">
                <a:solidFill>
                  <a:srgbClr val="FF0000"/>
                </a:solidFill>
              </a:rPr>
              <a:t>sensors + physics-based </a:t>
            </a:r>
            <a:r>
              <a:rPr lang="en-US" sz="1800" i="0" dirty="0">
                <a:solidFill>
                  <a:srgbClr val="FF0000"/>
                </a:solidFill>
              </a:rPr>
              <a:t>variables </a:t>
            </a:r>
            <a:r>
              <a:rPr lang="en-US" sz="1800" i="0" dirty="0" smtClean="0">
                <a:solidFill>
                  <a:srgbClr val="FF0000"/>
                </a:solidFill>
              </a:rPr>
              <a:t>(not neural net)</a:t>
            </a:r>
            <a:endParaRPr lang="en-US" sz="1800" i="0" dirty="0">
              <a:solidFill>
                <a:srgbClr val="FF0000"/>
              </a:solidFill>
            </a:endParaRPr>
          </a:p>
          <a:p>
            <a:pPr marL="457200" lvl="1" indent="-228600"/>
            <a:r>
              <a:rPr lang="en-US" sz="1800" b="0" i="0" dirty="0"/>
              <a:t>&lt; 4% missed, 3% false </a:t>
            </a:r>
            <a:r>
              <a:rPr lang="en-US" sz="1800" b="0" i="0" dirty="0" smtClean="0"/>
              <a:t>positives</a:t>
            </a:r>
            <a:endParaRPr lang="en-US" sz="1800" b="0" i="0" dirty="0"/>
          </a:p>
          <a:p>
            <a:pPr marL="457200" lvl="1" indent="-228600"/>
            <a:r>
              <a:rPr lang="en-US" sz="1800" b="0" i="0" dirty="0" smtClean="0"/>
              <a:t>ITER requires 95-98% prediction success for VDE, thermal quench</a:t>
            </a:r>
          </a:p>
          <a:p>
            <a:pPr marL="457200" lvl="1" indent="-228600"/>
            <a:r>
              <a:rPr lang="en-US" sz="1800" b="0" i="0" dirty="0" smtClean="0"/>
              <a:t>Will also assess for ST-FNSF</a:t>
            </a:r>
          </a:p>
          <a:p>
            <a:pPr marL="231775" lvl="1" indent="-231775"/>
            <a:endParaRPr lang="en-US" sz="1800" b="0" i="0" dirty="0" smtClean="0"/>
          </a:p>
          <a:p>
            <a:pPr marL="231775" indent="-231775"/>
            <a:r>
              <a:rPr lang="en-US" sz="2000" i="0" dirty="0" smtClean="0"/>
              <a:t>Will use to trigger ramp-down and/or mitigation in NSTX-U</a:t>
            </a:r>
            <a:endParaRPr lang="en-US" sz="1400" dirty="0" smtClean="0"/>
          </a:p>
        </p:txBody>
      </p:sp>
      <p:sp>
        <p:nvSpPr>
          <p:cNvPr id="11" name="TextBox 10"/>
          <p:cNvSpPr txBox="1"/>
          <p:nvPr/>
        </p:nvSpPr>
        <p:spPr>
          <a:xfrm>
            <a:off x="304800" y="5334000"/>
            <a:ext cx="8763000" cy="757130"/>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marL="114300" indent="-114300">
              <a:buFont typeface="Arial" pitchFamily="34" charset="0"/>
              <a:buChar char="•"/>
            </a:pPr>
            <a:r>
              <a:rPr lang="en-US" sz="1600" i="0" dirty="0" smtClean="0">
                <a:solidFill>
                  <a:schemeClr val="tx1"/>
                </a:solidFill>
              </a:rPr>
              <a:t>Will assess applicability to ITER through ITPA Joint Activity – S. Gerhardt</a:t>
            </a:r>
          </a:p>
          <a:p>
            <a:pPr marL="114300" indent="-114300">
              <a:buFont typeface="Arial" pitchFamily="34" charset="0"/>
              <a:buChar char="•"/>
            </a:pPr>
            <a:endParaRPr lang="en-US" sz="1600" i="0" dirty="0" smtClean="0">
              <a:solidFill>
                <a:schemeClr val="tx1"/>
              </a:solidFill>
            </a:endParaRPr>
          </a:p>
          <a:p>
            <a:pPr marL="114300" indent="-114300">
              <a:buFont typeface="Arial" pitchFamily="34" charset="0"/>
              <a:buChar char="•"/>
            </a:pPr>
            <a:r>
              <a:rPr lang="en-US" sz="1600" i="0" dirty="0" smtClean="0">
                <a:solidFill>
                  <a:schemeClr val="tx1"/>
                </a:solidFill>
              </a:rPr>
              <a:t>Major topic at this week’s PPPL-led workshop on </a:t>
            </a:r>
            <a:r>
              <a:rPr lang="en-US" sz="1600" dirty="0" smtClean="0"/>
              <a:t>Theory and Simulation of Disruptions</a:t>
            </a:r>
            <a:endParaRPr lang="en-US" sz="1600" i="0" dirty="0" smtClean="0">
              <a:solidFill>
                <a:schemeClr val="tx1"/>
              </a:solidFill>
            </a:endParaRPr>
          </a:p>
        </p:txBody>
      </p:sp>
    </p:spTree>
    <p:extLst>
      <p:ext uri="{BB962C8B-B14F-4D97-AF65-F5344CB8AC3E}">
        <p14:creationId xmlns:p14="http://schemas.microsoft.com/office/powerpoint/2010/main" xmlns="" val="1905302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sz="1200" dirty="0" smtClean="0">
                <a:solidFill>
                  <a:srgbClr val="FF0000"/>
                </a:solidFill>
              </a:rPr>
              <a:t>Macroscopic Stability (MS) 5 Year Goal: </a:t>
            </a:r>
            <a:r>
              <a:rPr lang="en-US" sz="2400" dirty="0" smtClean="0"/>
              <a:t/>
            </a:r>
            <a:br>
              <a:rPr lang="en-US" sz="2400" dirty="0" smtClean="0"/>
            </a:br>
            <a:r>
              <a:rPr lang="en-US" sz="2400" dirty="0" smtClean="0"/>
              <a:t>Establish the physics and control capabilities needed for sustained stability of high performance ST plasmas </a:t>
            </a:r>
            <a:endParaRPr lang="en-US" sz="2400" dirty="0"/>
          </a:p>
        </p:txBody>
      </p:sp>
      <p:sp>
        <p:nvSpPr>
          <p:cNvPr id="3" name="Content Placeholder 2"/>
          <p:cNvSpPr>
            <a:spLocks noGrp="1"/>
          </p:cNvSpPr>
          <p:nvPr>
            <p:ph idx="1"/>
          </p:nvPr>
        </p:nvSpPr>
        <p:spPr>
          <a:xfrm>
            <a:off x="0" y="1447800"/>
            <a:ext cx="9144000" cy="3048000"/>
          </a:xfrm>
        </p:spPr>
        <p:txBody>
          <a:bodyPr/>
          <a:lstStyle/>
          <a:p>
            <a:pPr marL="457200" indent="-457200">
              <a:lnSpc>
                <a:spcPct val="95000"/>
              </a:lnSpc>
              <a:buFont typeface="+mj-lt"/>
              <a:buAutoNum type="arabicPeriod"/>
            </a:pPr>
            <a:r>
              <a:rPr lang="en-US" dirty="0" smtClean="0"/>
              <a:t>Understand and advance passive and active feedback control to sustain macroscopic stability</a:t>
            </a:r>
          </a:p>
          <a:p>
            <a:pPr lvl="1">
              <a:lnSpc>
                <a:spcPct val="95000"/>
              </a:lnSpc>
            </a:pPr>
            <a:r>
              <a:rPr lang="en-US" dirty="0" smtClean="0"/>
              <a:t>Study effects of reduced </a:t>
            </a:r>
            <a:r>
              <a:rPr lang="en-US" dirty="0" smtClean="0">
                <a:latin typeface="Symbol" pitchFamily="18" charset="2"/>
              </a:rPr>
              <a:t>n</a:t>
            </a:r>
            <a:r>
              <a:rPr lang="en-US" dirty="0" smtClean="0"/>
              <a:t>*, also q and rotation on LM, RWM, NTM</a:t>
            </a:r>
          </a:p>
          <a:p>
            <a:pPr lvl="1">
              <a:lnSpc>
                <a:spcPct val="95000"/>
              </a:lnSpc>
            </a:pPr>
            <a:r>
              <a:rPr lang="en-US" dirty="0" smtClean="0"/>
              <a:t>Advance RWM state-space control for EF, RWM for ITER, next-steps</a:t>
            </a:r>
          </a:p>
          <a:p>
            <a:pPr>
              <a:lnSpc>
                <a:spcPct val="95000"/>
              </a:lnSpc>
            </a:pPr>
            <a:endParaRPr lang="en-US" sz="1200" b="1" dirty="0" smtClean="0"/>
          </a:p>
          <a:p>
            <a:pPr marL="457200" indent="-457200">
              <a:lnSpc>
                <a:spcPct val="95000"/>
              </a:lnSpc>
              <a:buFont typeface="+mj-lt"/>
              <a:buAutoNum type="arabicPeriod" startAt="2"/>
            </a:pPr>
            <a:r>
              <a:rPr lang="en-US" dirty="0" smtClean="0"/>
              <a:t>Assess 3D field effects to provide basis for optimizing stability through rotation profile control by 3D fields </a:t>
            </a:r>
          </a:p>
          <a:p>
            <a:pPr lvl="1">
              <a:lnSpc>
                <a:spcPct val="95000"/>
              </a:lnSpc>
            </a:pPr>
            <a:r>
              <a:rPr lang="en-US" dirty="0" smtClean="0"/>
              <a:t>EF penetration, rotation damping, ELM triggering and suppression</a:t>
            </a:r>
          </a:p>
        </p:txBody>
      </p:sp>
      <p:sp>
        <p:nvSpPr>
          <p:cNvPr id="4" name="Slide Number Placeholder 4"/>
          <p:cNvSpPr>
            <a:spLocks noGrp="1"/>
          </p:cNvSpPr>
          <p:nvPr>
            <p:ph type="sldNum" sz="quarter" idx="10"/>
          </p:nvPr>
        </p:nvSpPr>
        <p:spPr>
          <a:xfrm>
            <a:off x="8382000" y="6629400"/>
            <a:ext cx="762000" cy="152400"/>
          </a:xfrm>
        </p:spPr>
        <p:txBody>
          <a:bodyPr/>
          <a:lstStyle/>
          <a:p>
            <a:pPr>
              <a:defRPr/>
            </a:pPr>
            <a:fld id="{07C317B6-8226-4E36-9643-9EDAD18AE5EB}" type="slidenum">
              <a:rPr lang="en-US" smtClean="0"/>
              <a:pPr>
                <a:defRPr/>
              </a:pPr>
              <a:t>32</a:t>
            </a:fld>
            <a:endParaRPr lang="en-US"/>
          </a:p>
        </p:txBody>
      </p:sp>
      <p:pic>
        <p:nvPicPr>
          <p:cNvPr id="5" name="Picture 4" descr="Picture6.png"/>
          <p:cNvPicPr>
            <a:picLocks noChangeAspect="1"/>
          </p:cNvPicPr>
          <p:nvPr/>
        </p:nvPicPr>
        <p:blipFill>
          <a:blip r:embed="rId2" cstate="print"/>
          <a:stretch>
            <a:fillRect/>
          </a:stretch>
        </p:blipFill>
        <p:spPr>
          <a:xfrm>
            <a:off x="7315200" y="4191000"/>
            <a:ext cx="1619412" cy="2136769"/>
          </a:xfrm>
          <a:prstGeom prst="rect">
            <a:avLst/>
          </a:prstGeom>
        </p:spPr>
      </p:pic>
      <p:sp>
        <p:nvSpPr>
          <p:cNvPr id="6" name="Content Placeholder 2"/>
          <p:cNvSpPr txBox="1">
            <a:spLocks/>
          </p:cNvSpPr>
          <p:nvPr/>
        </p:nvSpPr>
        <p:spPr bwMode="auto">
          <a:xfrm>
            <a:off x="0" y="4343400"/>
            <a:ext cx="7315200" cy="18288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457200" marR="0" lvl="0" indent="-457200" algn="l" defTabSz="914400" rtl="0" eaLnBrk="0" fontAlgn="base" latinLnBrk="0" hangingPunct="0">
              <a:lnSpc>
                <a:spcPct val="95000"/>
              </a:lnSpc>
              <a:spcBef>
                <a:spcPct val="20000"/>
              </a:spcBef>
              <a:spcAft>
                <a:spcPct val="0"/>
              </a:spcAft>
              <a:buClrTx/>
              <a:buSzTx/>
              <a:buFont typeface="+mj-lt"/>
              <a:buAutoNum type="arabicPeriod" startAt="3"/>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Understand disruption dynamics, develop prediction</a:t>
            </a:r>
            <a:r>
              <a:rPr kumimoji="0" lang="en-US" sz="2400" b="0" i="0" u="none" strike="noStrike" kern="0" cap="none" spc="0" normalizeH="0" noProof="0" dirty="0" smtClean="0">
                <a:ln>
                  <a:noFill/>
                </a:ln>
                <a:solidFill>
                  <a:schemeClr val="tx1"/>
                </a:solidFill>
                <a:effectLst/>
                <a:uLnTx/>
                <a:uFillTx/>
                <a:latin typeface="+mn-lt"/>
                <a:ea typeface="+mn-ea"/>
                <a:cs typeface="Calibri" pitchFamily="34" charset="0"/>
              </a:rPr>
              <a:t> and </a:t>
            </a: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detection, avoidance, mitigation</a:t>
            </a:r>
          </a:p>
          <a:p>
            <a:pPr marL="742776" marR="0" lvl="1" indent="-285684" algn="l" defTabSz="914400" rtl="0" eaLnBrk="0" fontAlgn="base" latinLnBrk="0" hangingPunct="0">
              <a:lnSpc>
                <a:spcPct val="95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Enhance measurements</a:t>
            </a:r>
            <a:r>
              <a:rPr kumimoji="0" lang="en-US" sz="2000" b="0" i="0" u="none" strike="noStrike" kern="0" cap="none" spc="0" normalizeH="0" noProof="0" dirty="0" smtClean="0">
                <a:ln>
                  <a:noFill/>
                </a:ln>
                <a:solidFill>
                  <a:schemeClr val="accent2"/>
                </a:solidFill>
                <a:effectLst/>
                <a:uLnTx/>
                <a:uFillTx/>
                <a:latin typeface="+mn-lt"/>
                <a:cs typeface="Calibri" pitchFamily="34" charset="0"/>
              </a:rPr>
              <a:t> of </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disruption heat loads, halos</a:t>
            </a:r>
          </a:p>
          <a:p>
            <a:pPr marL="742776" marR="0" lvl="1" indent="-285684" algn="l" defTabSz="914400" rtl="0" eaLnBrk="0" fontAlgn="base" latinLnBrk="0" hangingPunct="0">
              <a:lnSpc>
                <a:spcPct val="95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Develop novel particle delivery techniques for mitigation:</a:t>
            </a:r>
          </a:p>
          <a:p>
            <a:pPr marL="857250" marR="0" lvl="2" indent="-114300" algn="l" defTabSz="914400" rtl="0" eaLnBrk="0" fontAlgn="base" latinLnBrk="0" hangingPunct="0">
              <a:lnSpc>
                <a:spcPct val="95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rgbClr val="FF0000"/>
                </a:solidFill>
                <a:effectLst/>
                <a:uLnTx/>
                <a:uFillTx/>
                <a:latin typeface="+mn-lt"/>
                <a:cs typeface="Calibri" pitchFamily="34" charset="0"/>
              </a:rPr>
              <a:t> MGI in private-flux-region (PFR), electromagnetic particle injector</a:t>
            </a:r>
          </a:p>
          <a:p>
            <a:pPr marL="742776" marR="0" lvl="1" indent="-285684" algn="l" defTabSz="914400" rtl="0" eaLnBrk="0" fontAlgn="base" latinLnBrk="0" hangingPunct="0">
              <a:lnSpc>
                <a:spcPct val="95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p:txBody>
      </p:sp>
      <p:sp>
        <p:nvSpPr>
          <p:cNvPr id="7" name="TextBox 6"/>
          <p:cNvSpPr txBox="1"/>
          <p:nvPr/>
        </p:nvSpPr>
        <p:spPr>
          <a:xfrm>
            <a:off x="76912" y="990600"/>
            <a:ext cx="1370888"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600" i="0" dirty="0" smtClean="0"/>
              <a:t>MS Thrusts:</a:t>
            </a:r>
            <a:endParaRPr lang="en-US" sz="1600" i="0" dirty="0"/>
          </a:p>
        </p:txBody>
      </p:sp>
      <p:sp>
        <p:nvSpPr>
          <p:cNvPr id="8" name="TextBox 7"/>
          <p:cNvSpPr txBox="1"/>
          <p:nvPr/>
        </p:nvSpPr>
        <p:spPr>
          <a:xfrm>
            <a:off x="76200" y="6175369"/>
            <a:ext cx="7010400" cy="264688"/>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marL="114300" indent="-114300" algn="ctr">
              <a:buFont typeface="Arial" pitchFamily="34" charset="0"/>
              <a:buChar char="•"/>
            </a:pPr>
            <a:r>
              <a:rPr lang="en-US" sz="1600" i="0" dirty="0" smtClean="0">
                <a:solidFill>
                  <a:schemeClr val="tx1"/>
                </a:solidFill>
              </a:rPr>
              <a:t>R. Raman (U. Washington) collaborating on DIII-D MGI experiments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Beginning to test/utilize transport models to predict NSTX temperature profiles, identify possible missing physics</a:t>
            </a:r>
            <a:endParaRPr lang="en-US" sz="2400" dirty="0"/>
          </a:p>
        </p:txBody>
      </p:sp>
      <p:sp>
        <p:nvSpPr>
          <p:cNvPr id="3" name="Content Placeholder 2"/>
          <p:cNvSpPr>
            <a:spLocks noGrp="1"/>
          </p:cNvSpPr>
          <p:nvPr>
            <p:ph idx="1"/>
          </p:nvPr>
        </p:nvSpPr>
        <p:spPr>
          <a:xfrm>
            <a:off x="76200" y="5638800"/>
            <a:ext cx="9067800" cy="838200"/>
          </a:xfrm>
        </p:spPr>
        <p:txBody>
          <a:bodyPr/>
          <a:lstStyle/>
          <a:p>
            <a:r>
              <a:rPr lang="en-US" dirty="0" smtClean="0"/>
              <a:t>Over-prediction of core T</a:t>
            </a:r>
            <a:r>
              <a:rPr lang="en-US" baseline="-25000" dirty="0" smtClean="0"/>
              <a:t>e</a:t>
            </a:r>
            <a:r>
              <a:rPr lang="en-US" dirty="0" smtClean="0"/>
              <a:t> in NSTX may be due to transport from GAE/CAE modes not included in gyro-Landau-fluid model</a:t>
            </a:r>
          </a:p>
          <a:p>
            <a:endParaRPr lang="en-US" dirty="0"/>
          </a:p>
        </p:txBody>
      </p:sp>
      <p:grpSp>
        <p:nvGrpSpPr>
          <p:cNvPr id="4" name="Group 16"/>
          <p:cNvGrpSpPr>
            <a:grpSpLocks noChangeAspect="1"/>
          </p:cNvGrpSpPr>
          <p:nvPr/>
        </p:nvGrpSpPr>
        <p:grpSpPr>
          <a:xfrm>
            <a:off x="6756050" y="3376555"/>
            <a:ext cx="2285086" cy="2186045"/>
            <a:chOff x="6528816" y="2819400"/>
            <a:chExt cx="2538984" cy="2428939"/>
          </a:xfrm>
        </p:grpSpPr>
        <p:grpSp>
          <p:nvGrpSpPr>
            <p:cNvPr id="5" name="Group 7"/>
            <p:cNvGrpSpPr>
              <a:grpSpLocks noChangeAspect="1"/>
            </p:cNvGrpSpPr>
            <p:nvPr/>
          </p:nvGrpSpPr>
          <p:grpSpPr>
            <a:xfrm>
              <a:off x="6678967" y="2819400"/>
              <a:ext cx="2388833" cy="2428939"/>
              <a:chOff x="7086913" y="1333251"/>
              <a:chExt cx="1911066" cy="2095750"/>
            </a:xfrm>
          </p:grpSpPr>
          <p:pic>
            <p:nvPicPr>
              <p:cNvPr id="9" name="Picture 2" descr="C:\Users\yren\Documents\MATLAB\work_nstx\figure_save\te_prediction.png"/>
              <p:cNvPicPr>
                <a:picLocks noChangeAspect="1" noChangeArrowheads="1"/>
              </p:cNvPicPr>
              <p:nvPr/>
            </p:nvPicPr>
            <p:blipFill>
              <a:blip r:embed="rId2" cstate="print"/>
              <a:stretch>
                <a:fillRect/>
              </a:stretch>
            </p:blipFill>
            <p:spPr bwMode="auto">
              <a:xfrm>
                <a:off x="7086913" y="1333251"/>
                <a:ext cx="1911066" cy="2095750"/>
              </a:xfrm>
              <a:prstGeom prst="rect">
                <a:avLst/>
              </a:prstGeom>
              <a:noFill/>
            </p:spPr>
          </p:pic>
          <p:sp>
            <p:nvSpPr>
              <p:cNvPr id="10" name="TextBox 7"/>
              <p:cNvSpPr txBox="1">
                <a:spLocks noChangeArrowheads="1"/>
              </p:cNvSpPr>
              <p:nvPr/>
            </p:nvSpPr>
            <p:spPr bwMode="auto">
              <a:xfrm>
                <a:off x="8061643" y="1456582"/>
                <a:ext cx="800869" cy="295456"/>
              </a:xfrm>
              <a:prstGeom prst="rect">
                <a:avLst/>
              </a:prstGeom>
              <a:noFill/>
              <a:ln w="9525">
                <a:noFill/>
                <a:miter lim="800000"/>
                <a:headEnd/>
                <a:tailEnd/>
              </a:ln>
            </p:spPr>
            <p:txBody>
              <a:bodyPr wrap="none" lIns="91429" tIns="45714" rIns="91429" bIns="45714">
                <a:spAutoFit/>
              </a:bodyPr>
              <a:lstStyle/>
              <a:p>
                <a:r>
                  <a:rPr lang="en-US" sz="1800" i="0" dirty="0" smtClean="0">
                    <a:solidFill>
                      <a:schemeClr val="tx1"/>
                    </a:solidFill>
                  </a:rPr>
                  <a:t>T</a:t>
                </a:r>
                <a:r>
                  <a:rPr lang="en-US" sz="1800" i="0" baseline="-25000" dirty="0" smtClean="0">
                    <a:solidFill>
                      <a:schemeClr val="tx1"/>
                    </a:solidFill>
                  </a:rPr>
                  <a:t>e </a:t>
                </a:r>
                <a:r>
                  <a:rPr lang="en-US" sz="1800" i="0" dirty="0">
                    <a:solidFill>
                      <a:schemeClr val="tx1"/>
                    </a:solidFill>
                  </a:rPr>
                  <a:t>(</a:t>
                </a:r>
                <a:r>
                  <a:rPr lang="en-US" sz="1800" i="0" dirty="0" err="1">
                    <a:solidFill>
                      <a:schemeClr val="tx1"/>
                    </a:solidFill>
                  </a:rPr>
                  <a:t>keV</a:t>
                </a:r>
                <a:r>
                  <a:rPr lang="en-US" sz="1800" i="0" dirty="0">
                    <a:solidFill>
                      <a:schemeClr val="tx1"/>
                    </a:solidFill>
                  </a:rPr>
                  <a:t>)</a:t>
                </a:r>
                <a:endParaRPr lang="en-US" sz="1800" i="0" dirty="0">
                  <a:solidFill>
                    <a:srgbClr val="FF0000"/>
                  </a:solidFill>
                </a:endParaRPr>
              </a:p>
            </p:txBody>
          </p:sp>
        </p:grpSp>
        <p:sp>
          <p:nvSpPr>
            <p:cNvPr id="15" name="Rectangle 14"/>
            <p:cNvSpPr/>
            <p:nvPr/>
          </p:nvSpPr>
          <p:spPr bwMode="auto">
            <a:xfrm>
              <a:off x="6528816" y="2819400"/>
              <a:ext cx="457200" cy="19812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6" name="Rectangle 15"/>
            <p:cNvSpPr/>
            <p:nvPr/>
          </p:nvSpPr>
          <p:spPr bwMode="auto">
            <a:xfrm>
              <a:off x="6803136" y="4648200"/>
              <a:ext cx="152400" cy="2286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grpSp>
        <p:nvGrpSpPr>
          <p:cNvPr id="6" name="Group 17"/>
          <p:cNvGrpSpPr>
            <a:grpSpLocks noChangeAspect="1"/>
          </p:cNvGrpSpPr>
          <p:nvPr/>
        </p:nvGrpSpPr>
        <p:grpSpPr>
          <a:xfrm>
            <a:off x="4724400" y="3364469"/>
            <a:ext cx="2208434" cy="2198131"/>
            <a:chOff x="5076374" y="1358594"/>
            <a:chExt cx="1963053" cy="2136774"/>
          </a:xfrm>
          <a:solidFill>
            <a:schemeClr val="bg1"/>
          </a:solidFill>
        </p:grpSpPr>
        <p:pic>
          <p:nvPicPr>
            <p:cNvPr id="19" name="Picture 18" descr="collisionality_scan_Ti_pred_comparison_2"/>
            <p:cNvPicPr>
              <a:picLocks noChangeAspect="1" noChangeArrowheads="1"/>
            </p:cNvPicPr>
            <p:nvPr/>
          </p:nvPicPr>
          <p:blipFill>
            <a:blip r:embed="rId3" cstate="print"/>
            <a:stretch>
              <a:fillRect/>
            </a:stretch>
          </p:blipFill>
          <p:spPr bwMode="auto">
            <a:xfrm>
              <a:off x="5076374" y="1358594"/>
              <a:ext cx="1963053" cy="2136774"/>
            </a:xfrm>
            <a:prstGeom prst="rect">
              <a:avLst/>
            </a:prstGeom>
            <a:grpFill/>
            <a:ln w="9525">
              <a:noFill/>
              <a:miter lim="800000"/>
              <a:headEnd/>
              <a:tailEnd/>
            </a:ln>
          </p:spPr>
        </p:pic>
        <p:sp>
          <p:nvSpPr>
            <p:cNvPr id="20" name="TextBox 7"/>
            <p:cNvSpPr txBox="1">
              <a:spLocks noChangeArrowheads="1"/>
            </p:cNvSpPr>
            <p:nvPr/>
          </p:nvSpPr>
          <p:spPr bwMode="auto">
            <a:xfrm>
              <a:off x="6136406" y="1495397"/>
              <a:ext cx="777888" cy="295456"/>
            </a:xfrm>
            <a:prstGeom prst="rect">
              <a:avLst/>
            </a:prstGeom>
            <a:noFill/>
            <a:ln w="9525">
              <a:noFill/>
              <a:miter lim="800000"/>
              <a:headEnd/>
              <a:tailEnd/>
            </a:ln>
          </p:spPr>
          <p:txBody>
            <a:bodyPr wrap="none" lIns="91429" tIns="45714" rIns="91429" bIns="45714">
              <a:spAutoFit/>
            </a:bodyPr>
            <a:lstStyle/>
            <a:p>
              <a:r>
                <a:rPr lang="en-US" sz="1800" i="0" dirty="0" smtClean="0">
                  <a:solidFill>
                    <a:schemeClr val="tx1"/>
                  </a:solidFill>
                </a:rPr>
                <a:t>T</a:t>
              </a:r>
              <a:r>
                <a:rPr lang="en-US" sz="1800" i="0" baseline="-25000" dirty="0" smtClean="0">
                  <a:solidFill>
                    <a:schemeClr val="tx1"/>
                  </a:solidFill>
                </a:rPr>
                <a:t>i </a:t>
              </a:r>
              <a:r>
                <a:rPr lang="en-US" sz="1800" i="0" dirty="0" smtClean="0">
                  <a:solidFill>
                    <a:schemeClr val="tx1"/>
                  </a:solidFill>
                </a:rPr>
                <a:t>(</a:t>
              </a:r>
              <a:r>
                <a:rPr lang="en-US" sz="1800" i="0" dirty="0" err="1" smtClean="0">
                  <a:solidFill>
                    <a:schemeClr val="tx1"/>
                  </a:solidFill>
                </a:rPr>
                <a:t>keV</a:t>
              </a:r>
              <a:r>
                <a:rPr lang="en-US" sz="1800" i="0" dirty="0">
                  <a:solidFill>
                    <a:schemeClr val="tx1"/>
                  </a:solidFill>
                </a:rPr>
                <a:t>)</a:t>
              </a:r>
              <a:endParaRPr lang="en-US" sz="1800" i="0" dirty="0">
                <a:solidFill>
                  <a:srgbClr val="FF0000"/>
                </a:solidFill>
              </a:endParaRPr>
            </a:p>
          </p:txBody>
        </p:sp>
      </p:grpSp>
      <p:sp>
        <p:nvSpPr>
          <p:cNvPr id="21" name="Content Placeholder 2"/>
          <p:cNvSpPr txBox="1">
            <a:spLocks/>
          </p:cNvSpPr>
          <p:nvPr/>
        </p:nvSpPr>
        <p:spPr bwMode="auto">
          <a:xfrm>
            <a:off x="76200" y="3200400"/>
            <a:ext cx="4724400" cy="2362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342860" lvl="0" indent="-342860" eaLnBrk="0" hangingPunct="0">
              <a:lnSpc>
                <a:spcPct val="90000"/>
              </a:lnSpc>
              <a:spcBef>
                <a:spcPct val="20000"/>
              </a:spcBef>
              <a:buFontTx/>
              <a:buChar char="•"/>
            </a:pPr>
            <a:r>
              <a:rPr lang="en-US" sz="2400" b="0" i="0" kern="0" dirty="0" smtClean="0">
                <a:solidFill>
                  <a:schemeClr val="tx1"/>
                </a:solidFill>
                <a:latin typeface="+mn-lt"/>
                <a:cs typeface="+mn-cs"/>
              </a:rPr>
              <a:t>Utilizing neoclassical + drift wave models to simulate NSTX T</a:t>
            </a:r>
            <a:r>
              <a:rPr lang="en-US" sz="2400" b="0" i="0" kern="0" baseline="-25000" dirty="0" smtClean="0">
                <a:solidFill>
                  <a:schemeClr val="tx1"/>
                </a:solidFill>
                <a:latin typeface="+mn-lt"/>
                <a:cs typeface="+mn-cs"/>
              </a:rPr>
              <a:t>i</a:t>
            </a:r>
            <a:r>
              <a:rPr lang="en-US" sz="2400" b="0" i="0" kern="0" dirty="0" smtClean="0">
                <a:solidFill>
                  <a:schemeClr val="tx1"/>
                </a:solidFill>
                <a:latin typeface="+mn-lt"/>
                <a:cs typeface="+mn-cs"/>
              </a:rPr>
              <a:t> and T</a:t>
            </a:r>
            <a:r>
              <a:rPr lang="en-US" sz="2400" b="0" i="0" kern="0" baseline="-25000" dirty="0" smtClean="0">
                <a:solidFill>
                  <a:schemeClr val="tx1"/>
                </a:solidFill>
                <a:latin typeface="+mn-lt"/>
                <a:cs typeface="+mn-cs"/>
              </a:rPr>
              <a:t>e</a:t>
            </a:r>
            <a:r>
              <a:rPr lang="en-US" sz="2400" b="0" i="0" kern="0" dirty="0" smtClean="0">
                <a:solidFill>
                  <a:schemeClr val="tx1"/>
                </a:solidFill>
                <a:latin typeface="+mn-lt"/>
                <a:cs typeface="+mn-cs"/>
              </a:rPr>
              <a:t> profiles </a:t>
            </a:r>
            <a:r>
              <a:rPr lang="en-US" sz="1800" b="0" i="0" kern="0" dirty="0" smtClean="0">
                <a:solidFill>
                  <a:schemeClr val="tx1"/>
                </a:solidFill>
                <a:latin typeface="+mn-lt"/>
                <a:cs typeface="+mn-cs"/>
              </a:rPr>
              <a:t>(collaboration with GA)</a:t>
            </a:r>
            <a:endParaRPr lang="en-US" sz="2400" b="0" i="0" kern="0" dirty="0" smtClean="0">
              <a:solidFill>
                <a:schemeClr val="tx1"/>
              </a:solidFill>
              <a:latin typeface="+mn-lt"/>
              <a:cs typeface="+mn-cs"/>
            </a:endParaRPr>
          </a:p>
          <a:p>
            <a:pPr marL="571500" lvl="1" indent="-228600" eaLnBrk="0" hangingPunct="0">
              <a:spcBef>
                <a:spcPct val="20000"/>
              </a:spcBef>
              <a:buFontTx/>
              <a:buChar char="–"/>
            </a:pPr>
            <a:r>
              <a:rPr lang="en-US" sz="2000" b="0" i="0" kern="0" dirty="0" smtClean="0">
                <a:solidFill>
                  <a:schemeClr val="accent2"/>
                </a:solidFill>
                <a:latin typeface="+mn-lt"/>
              </a:rPr>
              <a:t>Need model for </a:t>
            </a:r>
            <a:r>
              <a:rPr lang="en-US" sz="2000" b="0" i="0" kern="0" dirty="0" smtClean="0">
                <a:solidFill>
                  <a:schemeClr val="accent2"/>
                </a:solidFill>
                <a:latin typeface="Symbol" pitchFamily="18" charset="2"/>
              </a:rPr>
              <a:t>c</a:t>
            </a:r>
            <a:r>
              <a:rPr lang="en-US" sz="2000" b="0" i="0" kern="0" dirty="0" smtClean="0">
                <a:solidFill>
                  <a:schemeClr val="accent2"/>
                </a:solidFill>
                <a:latin typeface="+mn-lt"/>
              </a:rPr>
              <a:t> in edge region</a:t>
            </a:r>
          </a:p>
          <a:p>
            <a:pPr marL="571500" lvl="1" indent="-228600" eaLnBrk="0" hangingPunct="0">
              <a:spcBef>
                <a:spcPct val="20000"/>
              </a:spcBef>
              <a:buFontTx/>
              <a:buChar char="–"/>
            </a:pPr>
            <a:r>
              <a:rPr lang="en-US" sz="2000" b="0" i="0" kern="0" dirty="0" smtClean="0">
                <a:solidFill>
                  <a:schemeClr val="accent2"/>
                </a:solidFill>
                <a:latin typeface="+mn-lt"/>
              </a:rPr>
              <a:t>Discrepancy in core T</a:t>
            </a:r>
            <a:r>
              <a:rPr lang="en-US" sz="2000" b="0" i="0" kern="0" baseline="-25000" dirty="0" smtClean="0">
                <a:solidFill>
                  <a:schemeClr val="accent2"/>
                </a:solidFill>
                <a:latin typeface="+mn-lt"/>
              </a:rPr>
              <a:t>e</a:t>
            </a:r>
            <a:r>
              <a:rPr lang="en-US" sz="2000" b="0" i="0" kern="0" dirty="0" smtClean="0">
                <a:solidFill>
                  <a:schemeClr val="accent2"/>
                </a:solidFill>
                <a:latin typeface="+mn-lt"/>
              </a:rPr>
              <a:t> prediction for beam-heated H-modes</a:t>
            </a:r>
          </a:p>
          <a:p>
            <a:pPr marL="342860" marR="0" lvl="0" indent="-34286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grpSp>
        <p:nvGrpSpPr>
          <p:cNvPr id="7" name="Group 27"/>
          <p:cNvGrpSpPr/>
          <p:nvPr/>
        </p:nvGrpSpPr>
        <p:grpSpPr>
          <a:xfrm>
            <a:off x="5867400" y="1066800"/>
            <a:ext cx="2286000" cy="2286000"/>
            <a:chOff x="5181600" y="1066800"/>
            <a:chExt cx="2286000" cy="2286000"/>
          </a:xfrm>
        </p:grpSpPr>
        <p:pic>
          <p:nvPicPr>
            <p:cNvPr id="22" name="Picture 7"/>
            <p:cNvPicPr>
              <a:picLocks noChangeAspect="1" noChangeArrowheads="1"/>
            </p:cNvPicPr>
            <p:nvPr/>
          </p:nvPicPr>
          <p:blipFill>
            <a:blip r:embed="rId4" cstate="print"/>
            <a:srcRect/>
            <a:stretch>
              <a:fillRect/>
            </a:stretch>
          </p:blipFill>
          <p:spPr bwMode="auto">
            <a:xfrm>
              <a:off x="5181600" y="1066800"/>
              <a:ext cx="2286000" cy="2091558"/>
            </a:xfrm>
            <a:prstGeom prst="rect">
              <a:avLst/>
            </a:prstGeom>
            <a:noFill/>
            <a:ln w="9525">
              <a:noFill/>
              <a:miter lim="800000"/>
              <a:headEnd/>
              <a:tailEnd/>
            </a:ln>
          </p:spPr>
        </p:pic>
        <p:sp>
          <p:nvSpPr>
            <p:cNvPr id="23" name="TextBox 22"/>
            <p:cNvSpPr txBox="1"/>
            <p:nvPr/>
          </p:nvSpPr>
          <p:spPr>
            <a:xfrm>
              <a:off x="6553200" y="3014246"/>
              <a:ext cx="609600" cy="338554"/>
            </a:xfrm>
            <a:prstGeom prst="rect">
              <a:avLst/>
            </a:prstGeom>
            <a:noFill/>
          </p:spPr>
          <p:txBody>
            <a:bodyPr wrap="square" rtlCol="0">
              <a:spAutoFit/>
            </a:bodyPr>
            <a:lstStyle/>
            <a:p>
              <a:pPr algn="ctr"/>
              <a:r>
                <a:rPr lang="en-US" sz="1600" i="0" dirty="0" smtClean="0">
                  <a:solidFill>
                    <a:schemeClr val="tx1"/>
                  </a:solidFill>
                  <a:latin typeface="+mn-lt"/>
                </a:rPr>
                <a:t>r/a</a:t>
              </a:r>
              <a:endParaRPr lang="en-US" sz="1600" i="0" dirty="0">
                <a:solidFill>
                  <a:schemeClr val="tx1"/>
                </a:solidFill>
                <a:latin typeface="+mn-lt"/>
              </a:endParaRPr>
            </a:p>
          </p:txBody>
        </p:sp>
        <p:sp>
          <p:nvSpPr>
            <p:cNvPr id="24" name="Rectangle 23"/>
            <p:cNvSpPr/>
            <p:nvPr/>
          </p:nvSpPr>
          <p:spPr bwMode="auto">
            <a:xfrm>
              <a:off x="6172200" y="1143000"/>
              <a:ext cx="152400" cy="1524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defTabSz="914293">
                <a:spcBef>
                  <a:spcPct val="20000"/>
                </a:spcBef>
                <a:buFontTx/>
                <a:buChar char="•"/>
              </a:pPr>
              <a:endParaRPr lang="en-US" dirty="0" smtClean="0">
                <a:latin typeface="Helvetica" pitchFamily="-128" charset="0"/>
              </a:endParaRPr>
            </a:p>
          </p:txBody>
        </p:sp>
        <p:sp>
          <p:nvSpPr>
            <p:cNvPr id="25" name="TextBox 24"/>
            <p:cNvSpPr txBox="1"/>
            <p:nvPr/>
          </p:nvSpPr>
          <p:spPr>
            <a:xfrm>
              <a:off x="6477000" y="1170801"/>
              <a:ext cx="838200" cy="276999"/>
            </a:xfrm>
            <a:prstGeom prst="rect">
              <a:avLst/>
            </a:prstGeom>
            <a:solidFill>
              <a:schemeClr val="bg1"/>
            </a:solidFill>
          </p:spPr>
          <p:txBody>
            <a:bodyPr wrap="square" lIns="0" tIns="0" rIns="0" bIns="0" rtlCol="0">
              <a:spAutoFit/>
            </a:bodyPr>
            <a:lstStyle/>
            <a:p>
              <a:r>
                <a:rPr lang="en-US" sz="1800" i="0" dirty="0" smtClean="0"/>
                <a:t>T</a:t>
              </a:r>
              <a:r>
                <a:rPr lang="en-US" sz="1800" i="0" baseline="-25000" dirty="0" smtClean="0"/>
                <a:t>e</a:t>
              </a:r>
              <a:r>
                <a:rPr lang="en-US" sz="1800" i="0" dirty="0" smtClean="0"/>
                <a:t> (</a:t>
              </a:r>
              <a:r>
                <a:rPr lang="en-US" sz="1800" i="0" dirty="0" err="1" smtClean="0"/>
                <a:t>keV</a:t>
              </a:r>
              <a:r>
                <a:rPr lang="en-US" sz="1800" i="0" dirty="0" smtClean="0"/>
                <a:t>)</a:t>
              </a:r>
              <a:endParaRPr lang="en-US" sz="1800" i="0" dirty="0"/>
            </a:p>
          </p:txBody>
        </p:sp>
        <p:sp>
          <p:nvSpPr>
            <p:cNvPr id="26" name="Right Arrow 25"/>
            <p:cNvSpPr/>
            <p:nvPr/>
          </p:nvSpPr>
          <p:spPr bwMode="auto">
            <a:xfrm rot="18182692">
              <a:off x="6222051" y="2168107"/>
              <a:ext cx="934400" cy="158395"/>
            </a:xfrm>
            <a:prstGeom prst="rightArrow">
              <a:avLst>
                <a:gd name="adj1" fmla="val 49748"/>
                <a:gd name="adj2" fmla="val 128014"/>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sp>
        <p:nvSpPr>
          <p:cNvPr id="27" name="Content Placeholder 2"/>
          <p:cNvSpPr txBox="1">
            <a:spLocks/>
          </p:cNvSpPr>
          <p:nvPr/>
        </p:nvSpPr>
        <p:spPr bwMode="auto">
          <a:xfrm>
            <a:off x="76200" y="990600"/>
            <a:ext cx="5486400" cy="21336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342860" lvl="0" indent="-342860" eaLnBrk="0" hangingPunct="0">
              <a:spcBef>
                <a:spcPct val="20000"/>
              </a:spcBef>
              <a:buFontTx/>
              <a:buChar char="•"/>
            </a:pPr>
            <a:r>
              <a:rPr lang="en-US" sz="2400" b="0" i="0" kern="0" dirty="0" smtClean="0">
                <a:solidFill>
                  <a:schemeClr val="tx1"/>
                </a:solidFill>
                <a:latin typeface="+mn-lt"/>
                <a:cs typeface="+mn-cs"/>
              </a:rPr>
              <a:t>NSTX H-modes showed broadening of T</a:t>
            </a:r>
            <a:r>
              <a:rPr lang="en-US" sz="2400" b="0" i="0" kern="0" baseline="-25000" dirty="0" smtClean="0">
                <a:solidFill>
                  <a:schemeClr val="tx1"/>
                </a:solidFill>
                <a:latin typeface="+mn-lt"/>
                <a:cs typeface="+mn-cs"/>
              </a:rPr>
              <a:t>e</a:t>
            </a:r>
            <a:r>
              <a:rPr lang="en-US" sz="2400" b="0" i="0" kern="0" dirty="0" smtClean="0">
                <a:solidFill>
                  <a:schemeClr val="tx1"/>
                </a:solidFill>
                <a:latin typeface="+mn-lt"/>
                <a:cs typeface="+mn-cs"/>
              </a:rPr>
              <a:t> profile as B</a:t>
            </a:r>
            <a:r>
              <a:rPr lang="en-US" sz="2400" b="0" i="0" kern="0" baseline="-25000" dirty="0" smtClean="0">
                <a:solidFill>
                  <a:schemeClr val="tx1"/>
                </a:solidFill>
                <a:latin typeface="+mn-lt"/>
                <a:cs typeface="+mn-cs"/>
              </a:rPr>
              <a:t>T</a:t>
            </a:r>
            <a:r>
              <a:rPr lang="en-US" sz="2400" b="0" i="0" kern="0" dirty="0" smtClean="0">
                <a:solidFill>
                  <a:schemeClr val="tx1"/>
                </a:solidFill>
                <a:latin typeface="+mn-lt"/>
                <a:cs typeface="+mn-cs"/>
              </a:rPr>
              <a:t> was increased</a:t>
            </a:r>
          </a:p>
          <a:p>
            <a:pPr marL="571500" lvl="1" indent="-228600" eaLnBrk="0" hangingPunct="0">
              <a:spcBef>
                <a:spcPct val="20000"/>
              </a:spcBef>
              <a:buFontTx/>
              <a:buChar char="–"/>
            </a:pPr>
            <a:r>
              <a:rPr lang="en-US" sz="2000" b="0" i="0" kern="0" dirty="0" smtClean="0">
                <a:solidFill>
                  <a:schemeClr val="accent2"/>
                </a:solidFill>
                <a:latin typeface="+mn-lt"/>
              </a:rPr>
              <a:t>Similar broadening trend observed with increased lithium deposition</a:t>
            </a:r>
          </a:p>
          <a:p>
            <a:pPr marL="571500" lvl="1" indent="-228600" eaLnBrk="0" hangingPunct="0">
              <a:spcBef>
                <a:spcPct val="20000"/>
              </a:spcBef>
              <a:buFontTx/>
              <a:buChar char="–"/>
            </a:pPr>
            <a:r>
              <a:rPr lang="en-US" sz="2000" b="0" i="0" kern="0" dirty="0" err="1" smtClean="0">
                <a:solidFill>
                  <a:srgbClr val="FF0000"/>
                </a:solidFill>
                <a:latin typeface="+mn-lt"/>
              </a:rPr>
              <a:t>B</a:t>
            </a:r>
            <a:r>
              <a:rPr lang="en-US" sz="2000" b="0" i="0" kern="0" baseline="-25000" dirty="0" err="1" smtClean="0">
                <a:solidFill>
                  <a:srgbClr val="FF0000"/>
                </a:solidFill>
                <a:latin typeface="+mn-lt"/>
              </a:rPr>
              <a:t>T</a:t>
            </a:r>
            <a:r>
              <a:rPr lang="en-US" sz="2000" b="0" i="0" kern="0" dirty="0" err="1" smtClean="0">
                <a:solidFill>
                  <a:srgbClr val="FF0000"/>
                </a:solidFill>
                <a:latin typeface="Symbol" pitchFamily="18" charset="2"/>
              </a:rPr>
              <a:t>t</a:t>
            </a:r>
            <a:r>
              <a:rPr lang="en-US" sz="2000" b="0" i="0" kern="0" baseline="-25000" dirty="0" err="1" smtClean="0">
                <a:solidFill>
                  <a:srgbClr val="FF0000"/>
                </a:solidFill>
                <a:latin typeface="+mn-lt"/>
              </a:rPr>
              <a:t>E</a:t>
            </a:r>
            <a:r>
              <a:rPr lang="en-US" sz="2000" b="0" i="0" kern="0" dirty="0" smtClean="0">
                <a:solidFill>
                  <a:srgbClr val="FF0000"/>
                </a:solidFill>
                <a:latin typeface="+mn-lt"/>
              </a:rPr>
              <a:t> scales as ~1/</a:t>
            </a:r>
            <a:r>
              <a:rPr lang="en-US" sz="2000" b="0" i="0" kern="0" dirty="0" smtClean="0">
                <a:solidFill>
                  <a:srgbClr val="FF0000"/>
                </a:solidFill>
                <a:latin typeface="Symbol" pitchFamily="18" charset="2"/>
              </a:rPr>
              <a:t>n</a:t>
            </a:r>
            <a:r>
              <a:rPr lang="en-US" sz="2000" b="0" i="0" kern="0" dirty="0" smtClean="0">
                <a:solidFill>
                  <a:srgbClr val="FF0000"/>
                </a:solidFill>
                <a:latin typeface="+mn-lt"/>
              </a:rPr>
              <a:t>* in both datasets</a:t>
            </a:r>
          </a:p>
          <a:p>
            <a:pPr marL="342860" marR="0" lvl="0" indent="-34286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29" name="Slide Number Placeholder 2"/>
          <p:cNvSpPr>
            <a:spLocks noGrp="1"/>
          </p:cNvSpPr>
          <p:nvPr>
            <p:ph type="sldNum" sz="quarter" idx="10"/>
          </p:nvPr>
        </p:nvSpPr>
        <p:spPr>
          <a:xfrm>
            <a:off x="8382000" y="6629400"/>
            <a:ext cx="762000" cy="152400"/>
          </a:xfrm>
        </p:spPr>
        <p:txBody>
          <a:bodyPr/>
          <a:lstStyle/>
          <a:p>
            <a:pPr>
              <a:defRPr/>
            </a:pPr>
            <a:fld id="{D638747E-09AD-4C3A-9D13-6024E79E9661}"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noFill/>
        </p:spPr>
        <p:txBody>
          <a:bodyPr/>
          <a:lstStyle/>
          <a:p>
            <a:r>
              <a:rPr lang="en-US" sz="2800" dirty="0"/>
              <a:t>UCLA </a:t>
            </a:r>
            <a:r>
              <a:rPr lang="en-US" sz="2800" dirty="0" smtClean="0"/>
              <a:t>successfully tested 288 </a:t>
            </a:r>
            <a:r>
              <a:rPr lang="en-US" sz="2800" dirty="0"/>
              <a:t>GHz </a:t>
            </a:r>
            <a:r>
              <a:rPr lang="en-US" sz="2800" dirty="0" smtClean="0"/>
              <a:t/>
            </a:r>
            <a:br>
              <a:rPr lang="en-US" sz="2800" dirty="0" smtClean="0"/>
            </a:br>
            <a:r>
              <a:rPr lang="en-US" sz="2800" dirty="0" err="1" smtClean="0"/>
              <a:t>polarimeter</a:t>
            </a:r>
            <a:r>
              <a:rPr lang="en-US" sz="2800" dirty="0" smtClean="0"/>
              <a:t> for </a:t>
            </a:r>
            <a:r>
              <a:rPr lang="en-US" sz="2800" dirty="0"/>
              <a:t>NSTX-U </a:t>
            </a:r>
            <a:r>
              <a:rPr lang="en-US" sz="2800" dirty="0" smtClean="0"/>
              <a:t>on </a:t>
            </a:r>
            <a:r>
              <a:rPr lang="en-US" sz="2800" dirty="0"/>
              <a:t>DIII-D</a:t>
            </a:r>
          </a:p>
        </p:txBody>
      </p:sp>
      <p:grpSp>
        <p:nvGrpSpPr>
          <p:cNvPr id="4" name="Group 11"/>
          <p:cNvGrpSpPr/>
          <p:nvPr/>
        </p:nvGrpSpPr>
        <p:grpSpPr>
          <a:xfrm>
            <a:off x="3429000" y="3886200"/>
            <a:ext cx="5257800" cy="2057400"/>
            <a:chOff x="2941638" y="3700463"/>
            <a:chExt cx="5903912" cy="2468030"/>
          </a:xfrm>
        </p:grpSpPr>
        <p:pic>
          <p:nvPicPr>
            <p:cNvPr id="6" name="Picture 17" descr="20121105_D3D_150161_synthetic_measurement_0p75T_0p3M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41638" y="3700463"/>
              <a:ext cx="2949575" cy="229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6" descr="20121105_D3D_150126_synthetic_measurement_2T_0p3M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91225" y="3700463"/>
              <a:ext cx="2854325"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5"/>
            <p:cNvSpPr>
              <a:spLocks noChangeArrowheads="1"/>
            </p:cNvSpPr>
            <p:nvPr/>
          </p:nvSpPr>
          <p:spPr bwMode="auto">
            <a:xfrm>
              <a:off x="5101702" y="3737509"/>
              <a:ext cx="633507" cy="276999"/>
            </a:xfrm>
            <a:prstGeom prst="rect">
              <a:avLst/>
            </a:prstGeom>
            <a:noFill/>
            <a:ln>
              <a:noFill/>
            </a:ln>
          </p:spPr>
          <p:txBody>
            <a:bodyPr wrap="none">
              <a:spAutoFit/>
            </a:bodyPr>
            <a:lstStyle/>
            <a:p>
              <a:r>
                <a:rPr lang="en-US" b="1" i="0" dirty="0">
                  <a:solidFill>
                    <a:srgbClr val="FF0200"/>
                  </a:solidFill>
                </a:rPr>
                <a:t>0.75 T</a:t>
              </a:r>
            </a:p>
          </p:txBody>
        </p:sp>
        <p:sp>
          <p:nvSpPr>
            <p:cNvPr id="9" name="Rectangle 26"/>
            <p:cNvSpPr>
              <a:spLocks noChangeArrowheads="1"/>
            </p:cNvSpPr>
            <p:nvPr/>
          </p:nvSpPr>
          <p:spPr bwMode="auto">
            <a:xfrm>
              <a:off x="8008414" y="3737509"/>
              <a:ext cx="543739" cy="276999"/>
            </a:xfrm>
            <a:prstGeom prst="rect">
              <a:avLst/>
            </a:prstGeom>
            <a:noFill/>
            <a:ln>
              <a:noFill/>
            </a:ln>
          </p:spPr>
          <p:txBody>
            <a:bodyPr wrap="none">
              <a:spAutoFit/>
            </a:bodyPr>
            <a:lstStyle/>
            <a:p>
              <a:r>
                <a:rPr lang="en-US" b="1" i="0" dirty="0">
                  <a:solidFill>
                    <a:srgbClr val="FF0200"/>
                  </a:solidFill>
                </a:rPr>
                <a:t>2.0 T</a:t>
              </a:r>
            </a:p>
          </p:txBody>
        </p:sp>
        <p:sp>
          <p:nvSpPr>
            <p:cNvPr id="10" name="Rectangle 27"/>
            <p:cNvSpPr>
              <a:spLocks noChangeArrowheads="1"/>
            </p:cNvSpPr>
            <p:nvPr/>
          </p:nvSpPr>
          <p:spPr bwMode="auto">
            <a:xfrm>
              <a:off x="3395663" y="5893855"/>
              <a:ext cx="2260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b="1" i="0" dirty="0">
                  <a:solidFill>
                    <a:srgbClr val="FF0200"/>
                  </a:solidFill>
                </a:rPr>
                <a:t>Faraday rotation dominated</a:t>
              </a:r>
            </a:p>
          </p:txBody>
        </p:sp>
        <p:sp>
          <p:nvSpPr>
            <p:cNvPr id="11" name="Rectangle 28"/>
            <p:cNvSpPr>
              <a:spLocks noChangeArrowheads="1"/>
            </p:cNvSpPr>
            <p:nvPr/>
          </p:nvSpPr>
          <p:spPr bwMode="auto">
            <a:xfrm>
              <a:off x="6165850" y="5893855"/>
              <a:ext cx="2628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b="1" i="0" dirty="0">
                  <a:solidFill>
                    <a:srgbClr val="FF0200"/>
                  </a:solidFill>
                </a:rPr>
                <a:t>Cotton-Mouton effect dominated</a:t>
              </a:r>
            </a:p>
          </p:txBody>
        </p:sp>
      </p:grpSp>
      <p:pic>
        <p:nvPicPr>
          <p:cNvPr id="17" name="Picture 19" descr="DIII-D.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153400" y="228600"/>
            <a:ext cx="866567" cy="488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6200" y="242441"/>
            <a:ext cx="795865" cy="367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3"/>
          <p:cNvGrpSpPr/>
          <p:nvPr/>
        </p:nvGrpSpPr>
        <p:grpSpPr>
          <a:xfrm>
            <a:off x="62757" y="1451500"/>
            <a:ext cx="3107164" cy="4270375"/>
            <a:chOff x="62757" y="1603906"/>
            <a:chExt cx="3107164" cy="4270375"/>
          </a:xfrm>
        </p:grpSpPr>
        <p:pic>
          <p:nvPicPr>
            <p:cNvPr id="5" name="Picture 15" descr="20121105_D3D_EFITs_3Z0_v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757" y="1603906"/>
              <a:ext cx="2844800" cy="427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5"/>
            <p:cNvSpPr>
              <a:spLocks noChangeArrowheads="1"/>
            </p:cNvSpPr>
            <p:nvPr/>
          </p:nvSpPr>
          <p:spPr bwMode="auto">
            <a:xfrm>
              <a:off x="2011681" y="3281680"/>
              <a:ext cx="1158240" cy="461665"/>
            </a:xfrm>
            <a:prstGeom prst="rect">
              <a:avLst/>
            </a:prstGeom>
            <a:noFill/>
            <a:ln>
              <a:noFill/>
            </a:ln>
          </p:spPr>
          <p:txBody>
            <a:bodyPr wrap="square">
              <a:spAutoFit/>
            </a:bodyPr>
            <a:lstStyle/>
            <a:p>
              <a:pPr algn="ctr"/>
              <a:r>
                <a:rPr lang="en-US" i="0" dirty="0" smtClean="0">
                  <a:solidFill>
                    <a:srgbClr val="C83A9A"/>
                  </a:solidFill>
                </a:rPr>
                <a:t>p</a:t>
              </a:r>
              <a:r>
                <a:rPr lang="en-US" b="1" i="0" dirty="0" smtClean="0">
                  <a:solidFill>
                    <a:srgbClr val="C83A9A"/>
                  </a:solidFill>
                </a:rPr>
                <a:t>olarimeter beam</a:t>
              </a:r>
              <a:endParaRPr lang="en-US" b="1" i="0" dirty="0">
                <a:solidFill>
                  <a:srgbClr val="C83A9A"/>
                </a:solidFill>
              </a:endParaRPr>
            </a:p>
          </p:txBody>
        </p:sp>
        <p:sp>
          <p:nvSpPr>
            <p:cNvPr id="14" name="Rectangle 13"/>
            <p:cNvSpPr/>
            <p:nvPr/>
          </p:nvSpPr>
          <p:spPr bwMode="auto">
            <a:xfrm>
              <a:off x="416560" y="3352800"/>
              <a:ext cx="91440" cy="335280"/>
            </a:xfrm>
            <a:prstGeom prst="rect">
              <a:avLst/>
            </a:prstGeom>
            <a:solidFill>
              <a:schemeClr val="tx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5" name="Rectangle 25"/>
            <p:cNvSpPr>
              <a:spLocks noChangeArrowheads="1"/>
            </p:cNvSpPr>
            <p:nvPr/>
          </p:nvSpPr>
          <p:spPr bwMode="auto">
            <a:xfrm>
              <a:off x="325119" y="3535680"/>
              <a:ext cx="833121" cy="276999"/>
            </a:xfrm>
            <a:prstGeom prst="rect">
              <a:avLst/>
            </a:prstGeom>
            <a:noFill/>
            <a:ln>
              <a:noFill/>
            </a:ln>
          </p:spPr>
          <p:txBody>
            <a:bodyPr wrap="square">
              <a:spAutoFit/>
            </a:bodyPr>
            <a:lstStyle/>
            <a:p>
              <a:pPr algn="ctr"/>
              <a:r>
                <a:rPr lang="en-US" i="0" dirty="0" smtClean="0">
                  <a:solidFill>
                    <a:schemeClr val="tx1"/>
                  </a:solidFill>
                </a:rPr>
                <a:t>mirror</a:t>
              </a:r>
              <a:endParaRPr lang="en-US" b="1" i="0" dirty="0">
                <a:solidFill>
                  <a:schemeClr val="tx1"/>
                </a:solidFill>
              </a:endParaRPr>
            </a:p>
          </p:txBody>
        </p:sp>
        <p:pic>
          <p:nvPicPr>
            <p:cNvPr id="27" name="Picture 19" descr="DIII-D.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30769" y="5082435"/>
              <a:ext cx="866567" cy="488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3200400" y="1299268"/>
            <a:ext cx="5799737" cy="2510732"/>
          </a:xfrm>
        </p:spPr>
        <p:txBody>
          <a:bodyPr>
            <a:noAutofit/>
          </a:bodyPr>
          <a:lstStyle/>
          <a:p>
            <a:pPr eaLnBrk="1" hangingPunct="1">
              <a:lnSpc>
                <a:spcPct val="90000"/>
              </a:lnSpc>
              <a:spcBef>
                <a:spcPts val="900"/>
              </a:spcBef>
            </a:pPr>
            <a:r>
              <a:rPr lang="en-US" sz="1800" dirty="0" smtClean="0"/>
              <a:t>Dedicated </a:t>
            </a:r>
            <a:r>
              <a:rPr lang="en-US" sz="1800" dirty="0"/>
              <a:t>DIII-D run </a:t>
            </a:r>
            <a:r>
              <a:rPr lang="en-US" sz="1800" dirty="0" smtClean="0"/>
              <a:t>time to test polarimeter over wide range of conditions: phase </a:t>
            </a:r>
            <a:r>
              <a:rPr lang="en-US" sz="1800" dirty="0"/>
              <a:t>response predicted to </a:t>
            </a:r>
            <a:r>
              <a:rPr lang="en-US" sz="1800" dirty="0" smtClean="0"/>
              <a:t>vary strongly </a:t>
            </a:r>
            <a:r>
              <a:rPr lang="en-US" sz="1800" dirty="0"/>
              <a:t>with vertical position and </a:t>
            </a:r>
            <a:r>
              <a:rPr lang="en-US" sz="1800" i="1" dirty="0"/>
              <a:t>B</a:t>
            </a:r>
            <a:r>
              <a:rPr lang="en-US" sz="1800" i="1" baseline="-25000" dirty="0"/>
              <a:t>T</a:t>
            </a:r>
            <a:r>
              <a:rPr lang="en-US" sz="1800" dirty="0" smtClean="0"/>
              <a:t>.</a:t>
            </a:r>
          </a:p>
          <a:p>
            <a:pPr lvl="1" eaLnBrk="1" hangingPunct="1">
              <a:lnSpc>
                <a:spcPct val="90000"/>
              </a:lnSpc>
              <a:spcBef>
                <a:spcPts val="900"/>
              </a:spcBef>
            </a:pPr>
            <a:r>
              <a:rPr lang="en-US" sz="1400" dirty="0" smtClean="0"/>
              <a:t>Moving plasma vertically </a:t>
            </a:r>
            <a:r>
              <a:rPr lang="en-US" sz="1400" dirty="0" smtClean="0">
                <a:sym typeface="Wingdings" pitchFamily="2" charset="2"/>
              </a:rPr>
              <a:t></a:t>
            </a:r>
            <a:r>
              <a:rPr lang="en-US" sz="1400" dirty="0" smtClean="0"/>
              <a:t> </a:t>
            </a:r>
            <a:r>
              <a:rPr lang="en-US" sz="1400" dirty="0"/>
              <a:t>Faraday </a:t>
            </a:r>
            <a:r>
              <a:rPr lang="en-US" sz="1400" dirty="0" smtClean="0"/>
              <a:t>rotation due to </a:t>
            </a:r>
            <a:r>
              <a:rPr lang="en-US" sz="1400" dirty="0" smtClean="0">
                <a:solidFill>
                  <a:schemeClr val="accent2"/>
                </a:solidFill>
              </a:rPr>
              <a:t>horizontal B ranges from weak to strong</a:t>
            </a:r>
          </a:p>
          <a:p>
            <a:pPr lvl="1" eaLnBrk="1" hangingPunct="1">
              <a:lnSpc>
                <a:spcPct val="90000"/>
              </a:lnSpc>
              <a:spcBef>
                <a:spcPts val="900"/>
              </a:spcBef>
            </a:pPr>
            <a:r>
              <a:rPr lang="en-US" sz="1400" dirty="0"/>
              <a:t>W</a:t>
            </a:r>
            <a:r>
              <a:rPr lang="en-US" sz="1400" dirty="0" smtClean="0"/>
              <a:t>ide </a:t>
            </a:r>
            <a:r>
              <a:rPr lang="en-US" sz="1400" dirty="0"/>
              <a:t>range of </a:t>
            </a:r>
            <a:r>
              <a:rPr lang="en-US" sz="1400" i="1" dirty="0"/>
              <a:t>B</a:t>
            </a:r>
            <a:r>
              <a:rPr lang="en-US" sz="1400" i="1" baseline="-25000" dirty="0"/>
              <a:t>T </a:t>
            </a:r>
            <a:r>
              <a:rPr lang="en-US" sz="1400" i="1" dirty="0" smtClean="0"/>
              <a:t> </a:t>
            </a:r>
            <a:r>
              <a:rPr lang="en-US" sz="1400" dirty="0" smtClean="0">
                <a:sym typeface="Wingdings" pitchFamily="2" charset="2"/>
              </a:rPr>
              <a:t></a:t>
            </a:r>
            <a:r>
              <a:rPr lang="en-US" sz="1400" dirty="0" smtClean="0"/>
              <a:t> </a:t>
            </a:r>
            <a:r>
              <a:rPr lang="en-US" sz="1400" dirty="0" smtClean="0">
                <a:solidFill>
                  <a:srgbClr val="3333CC"/>
                </a:solidFill>
              </a:rPr>
              <a:t>elliptization (Cotton-Mouton effect) ranges from </a:t>
            </a:r>
            <a:r>
              <a:rPr lang="en-US" sz="1400" dirty="0">
                <a:solidFill>
                  <a:srgbClr val="3333CC"/>
                </a:solidFill>
              </a:rPr>
              <a:t>weak to </a:t>
            </a:r>
            <a:r>
              <a:rPr lang="en-US" sz="1400" dirty="0" smtClean="0">
                <a:solidFill>
                  <a:srgbClr val="3333CC"/>
                </a:solidFill>
              </a:rPr>
              <a:t>strong</a:t>
            </a:r>
            <a:endParaRPr lang="en-US" sz="1400" dirty="0" smtClean="0">
              <a:solidFill>
                <a:schemeClr val="accent2"/>
              </a:solidFill>
            </a:endParaRPr>
          </a:p>
          <a:p>
            <a:pPr eaLnBrk="1" hangingPunct="1">
              <a:spcBef>
                <a:spcPts val="900"/>
              </a:spcBef>
            </a:pPr>
            <a:r>
              <a:rPr lang="en-US" sz="1600" dirty="0" smtClean="0"/>
              <a:t>Synthetic diagnostic calculations </a:t>
            </a:r>
            <a:r>
              <a:rPr lang="en-US" sz="1600" dirty="0" smtClean="0">
                <a:solidFill>
                  <a:srgbClr val="FF0200"/>
                </a:solidFill>
              </a:rPr>
              <a:t>agree with measured phase</a:t>
            </a:r>
            <a:r>
              <a:rPr lang="en-US" sz="1600" dirty="0" smtClean="0"/>
              <a:t> over wide range of </a:t>
            </a:r>
            <a:r>
              <a:rPr lang="en-US" sz="1600" i="1" dirty="0" smtClean="0"/>
              <a:t>B</a:t>
            </a:r>
            <a:r>
              <a:rPr lang="en-US" sz="1600" i="1" baseline="-25000" dirty="0" smtClean="0"/>
              <a:t>T </a:t>
            </a:r>
            <a:r>
              <a:rPr lang="en-US" sz="1600" dirty="0" smtClean="0"/>
              <a:t>(0.75-2.0 T), plasma height</a:t>
            </a:r>
          </a:p>
        </p:txBody>
      </p:sp>
      <p:sp>
        <p:nvSpPr>
          <p:cNvPr id="23" name="Content Placeholder 2"/>
          <p:cNvSpPr txBox="1">
            <a:spLocks/>
          </p:cNvSpPr>
          <p:nvPr/>
        </p:nvSpPr>
        <p:spPr bwMode="auto">
          <a:xfrm>
            <a:off x="304800" y="6096000"/>
            <a:ext cx="8534400" cy="381000"/>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100000"/>
              </a:lnSpc>
              <a:spcBef>
                <a:spcPct val="20000"/>
              </a:spcBef>
              <a:spcAft>
                <a:spcPct val="0"/>
              </a:spcAft>
              <a:buClrTx/>
              <a:buSzTx/>
              <a:buFontTx/>
              <a:buChar char="•"/>
              <a:tabLst/>
              <a:defRPr/>
            </a:pPr>
            <a:r>
              <a:rPr kumimoji="0" lang="en-US" sz="2000" i="0" u="none" strike="noStrike" kern="0" cap="none" spc="0" normalizeH="0" baseline="0" noProof="0" dirty="0" err="1" smtClean="0">
                <a:ln>
                  <a:noFill/>
                </a:ln>
                <a:solidFill>
                  <a:schemeClr val="accent2"/>
                </a:solidFill>
                <a:effectLst/>
                <a:uLnTx/>
                <a:uFillTx/>
                <a:latin typeface="+mn-lt"/>
                <a:ea typeface="+mn-ea"/>
                <a:cs typeface="+mn-cs"/>
              </a:rPr>
              <a:t>Polarimetry</a:t>
            </a:r>
            <a:r>
              <a:rPr kumimoji="0" lang="en-US" sz="2000" i="0" u="none" strike="noStrike" kern="0" cap="none" spc="0" normalizeH="0" baseline="0" noProof="0" dirty="0" smtClean="0">
                <a:ln>
                  <a:noFill/>
                </a:ln>
                <a:solidFill>
                  <a:schemeClr val="accent2"/>
                </a:solidFill>
                <a:effectLst/>
                <a:uLnTx/>
                <a:uFillTx/>
                <a:latin typeface="+mn-lt"/>
                <a:ea typeface="+mn-ea"/>
                <a:cs typeface="+mn-cs"/>
              </a:rPr>
              <a:t> planned to be used to measure </a:t>
            </a:r>
            <a:r>
              <a:rPr kumimoji="0" lang="en-US" sz="2000" i="0" u="none" strike="noStrike" kern="0" cap="none" spc="0" normalizeH="0" baseline="0" noProof="0" dirty="0" smtClean="0">
                <a:ln>
                  <a:noFill/>
                </a:ln>
                <a:solidFill>
                  <a:schemeClr val="accent2"/>
                </a:solidFill>
                <a:effectLst/>
                <a:uLnTx/>
                <a:uFillTx/>
                <a:latin typeface="Symbol" pitchFamily="18" charset="2"/>
                <a:cs typeface="+mn-cs"/>
              </a:rPr>
              <a:t>m</a:t>
            </a:r>
            <a:r>
              <a:rPr kumimoji="0" lang="en-US" sz="2000" i="0" u="none" strike="noStrike" kern="0" cap="none" spc="0" normalizeH="0" baseline="0" noProof="0" dirty="0" smtClean="0">
                <a:ln>
                  <a:noFill/>
                </a:ln>
                <a:solidFill>
                  <a:schemeClr val="accent2"/>
                </a:solidFill>
                <a:effectLst/>
                <a:uLnTx/>
                <a:uFillTx/>
                <a:latin typeface="+mn-lt"/>
                <a:ea typeface="+mn-ea"/>
                <a:cs typeface="+mn-cs"/>
              </a:rPr>
              <a:t>-tearing </a:t>
            </a:r>
            <a:r>
              <a:rPr kumimoji="0" lang="en-US" sz="2000" i="0" u="none" strike="noStrike" kern="0" cap="none" spc="0" normalizeH="0" baseline="0" noProof="0" dirty="0" smtClean="0">
                <a:ln>
                  <a:noFill/>
                </a:ln>
                <a:solidFill>
                  <a:schemeClr val="accent2"/>
                </a:solidFill>
                <a:effectLst/>
                <a:uLnTx/>
                <a:uFillTx/>
                <a:latin typeface="Symbol" pitchFamily="18" charset="2"/>
                <a:cs typeface="+mn-cs"/>
              </a:rPr>
              <a:t>d</a:t>
            </a:r>
            <a:r>
              <a:rPr kumimoji="0" lang="en-US" sz="2000" i="0" u="none" strike="noStrike" kern="0" cap="none" spc="0" normalizeH="0" baseline="0" noProof="0" dirty="0" smtClean="0">
                <a:ln>
                  <a:noFill/>
                </a:ln>
                <a:solidFill>
                  <a:schemeClr val="accent2"/>
                </a:solidFill>
                <a:effectLst/>
                <a:uLnTx/>
                <a:uFillTx/>
                <a:latin typeface="+mn-lt"/>
                <a:ea typeface="+mn-ea"/>
                <a:cs typeface="+mn-cs"/>
              </a:rPr>
              <a:t>B in NSTX-U</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i="0" u="none" strike="noStrike" kern="0" cap="none" spc="0" normalizeH="0" baseline="0" noProof="0" dirty="0">
              <a:ln>
                <a:noFill/>
              </a:ln>
              <a:solidFill>
                <a:srgbClr val="FF0000"/>
              </a:solidFill>
              <a:effectLst/>
              <a:uLnTx/>
              <a:uFillTx/>
              <a:latin typeface="+mn-lt"/>
              <a:ea typeface="+mn-ea"/>
              <a:cs typeface="+mn-cs"/>
            </a:endParaRPr>
          </a:p>
        </p:txBody>
      </p:sp>
      <p:sp>
        <p:nvSpPr>
          <p:cNvPr id="28" name="TextBox 27"/>
          <p:cNvSpPr txBox="1"/>
          <p:nvPr/>
        </p:nvSpPr>
        <p:spPr>
          <a:xfrm>
            <a:off x="3810000" y="990600"/>
            <a:ext cx="4800600" cy="233910"/>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algn="ctr"/>
            <a:r>
              <a:rPr lang="en-US" sz="1400" i="0" dirty="0" smtClean="0">
                <a:solidFill>
                  <a:schemeClr val="tx1"/>
                </a:solidFill>
              </a:rPr>
              <a:t>UCLA Graduate Student:  J. Zhang – Thesis Project</a:t>
            </a:r>
          </a:p>
        </p:txBody>
      </p:sp>
      <p:sp>
        <p:nvSpPr>
          <p:cNvPr id="22"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34</a:t>
            </a:fld>
            <a:endParaRPr lang="en-US" dirty="0"/>
          </a:p>
        </p:txBody>
      </p:sp>
    </p:spTree>
    <p:extLst>
      <p:ext uri="{BB962C8B-B14F-4D97-AF65-F5344CB8AC3E}">
        <p14:creationId xmlns="" xmlns:p14="http://schemas.microsoft.com/office/powerpoint/2010/main" val="3417863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sz="1200" dirty="0" smtClean="0">
                <a:solidFill>
                  <a:srgbClr val="FF0000"/>
                </a:solidFill>
              </a:rPr>
              <a:t>Transport and Turbulence (TT) 5 Year Goal: </a:t>
            </a:r>
            <a:r>
              <a:rPr lang="en-US" sz="1600" dirty="0" smtClean="0"/>
              <a:t/>
            </a:r>
            <a:br>
              <a:rPr lang="en-US" sz="1600" dirty="0" smtClean="0"/>
            </a:br>
            <a:r>
              <a:rPr lang="en-US" sz="2400" dirty="0" smtClean="0"/>
              <a:t>Establish predictive capability for transport in next-step devices focusing on the ST high-β + low-</a:t>
            </a:r>
            <a:r>
              <a:rPr lang="en-US" sz="2400" dirty="0" err="1" smtClean="0"/>
              <a:t>collisionality</a:t>
            </a:r>
            <a:r>
              <a:rPr lang="en-US" sz="2400" dirty="0" smtClean="0"/>
              <a:t> regime</a:t>
            </a:r>
            <a:endParaRPr lang="en-US" sz="2400" dirty="0"/>
          </a:p>
        </p:txBody>
      </p:sp>
      <p:sp>
        <p:nvSpPr>
          <p:cNvPr id="3" name="Content Placeholder 2"/>
          <p:cNvSpPr>
            <a:spLocks noGrp="1"/>
          </p:cNvSpPr>
          <p:nvPr>
            <p:ph idx="1"/>
          </p:nvPr>
        </p:nvSpPr>
        <p:spPr>
          <a:xfrm>
            <a:off x="0" y="1676400"/>
            <a:ext cx="8915400" cy="838200"/>
          </a:xfrm>
        </p:spPr>
        <p:txBody>
          <a:bodyPr/>
          <a:lstStyle/>
          <a:p>
            <a:pPr marL="457200" indent="-457200">
              <a:lnSpc>
                <a:spcPct val="95000"/>
              </a:lnSpc>
              <a:buFont typeface="+mj-lt"/>
              <a:buAutoNum type="arabicPeriod"/>
            </a:pPr>
            <a:r>
              <a:rPr lang="en-US" dirty="0" smtClean="0"/>
              <a:t>Characterize H-mode global energy confinement scaling in the lower </a:t>
            </a:r>
            <a:r>
              <a:rPr lang="en-US" dirty="0" err="1" smtClean="0"/>
              <a:t>collisionality</a:t>
            </a:r>
            <a:r>
              <a:rPr lang="en-US" dirty="0" smtClean="0"/>
              <a:t> regime of NSTX-U</a:t>
            </a:r>
          </a:p>
        </p:txBody>
      </p:sp>
      <p:sp>
        <p:nvSpPr>
          <p:cNvPr id="4" name="Slide Number Placeholder 4"/>
          <p:cNvSpPr>
            <a:spLocks noGrp="1"/>
          </p:cNvSpPr>
          <p:nvPr>
            <p:ph type="sldNum" sz="quarter" idx="10"/>
          </p:nvPr>
        </p:nvSpPr>
        <p:spPr>
          <a:xfrm>
            <a:off x="8382000" y="6629400"/>
            <a:ext cx="762000" cy="152400"/>
          </a:xfrm>
        </p:spPr>
        <p:txBody>
          <a:bodyPr/>
          <a:lstStyle/>
          <a:p>
            <a:pPr>
              <a:defRPr/>
            </a:pPr>
            <a:fld id="{07C317B6-8226-4E36-9643-9EDAD18AE5EB}" type="slidenum">
              <a:rPr lang="en-US" smtClean="0"/>
              <a:pPr>
                <a:defRPr/>
              </a:pPr>
              <a:t>35</a:t>
            </a:fld>
            <a:endParaRPr lang="en-US"/>
          </a:p>
        </p:txBody>
      </p:sp>
      <p:sp>
        <p:nvSpPr>
          <p:cNvPr id="6" name="Content Placeholder 2"/>
          <p:cNvSpPr txBox="1">
            <a:spLocks/>
          </p:cNvSpPr>
          <p:nvPr/>
        </p:nvSpPr>
        <p:spPr bwMode="auto">
          <a:xfrm>
            <a:off x="0" y="5105400"/>
            <a:ext cx="9144000" cy="4572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742950" lvl="1" indent="-285750" eaLnBrk="0" hangingPunct="0">
              <a:lnSpc>
                <a:spcPct val="95000"/>
              </a:lnSpc>
              <a:spcBef>
                <a:spcPct val="20000"/>
              </a:spcBef>
              <a:buFont typeface="Helvetica" pitchFamily="34" charset="0"/>
              <a:buChar char="–"/>
              <a:tabLst>
                <a:tab pos="742950" algn="l"/>
              </a:tabLst>
              <a:defRPr/>
            </a:pPr>
            <a:r>
              <a:rPr lang="en-US" sz="2000" i="0" kern="0" dirty="0" smtClean="0">
                <a:solidFill>
                  <a:schemeClr val="accent2"/>
                </a:solidFill>
                <a:latin typeface="+mn-lt"/>
                <a:cs typeface="Calibri" pitchFamily="34" charset="0"/>
              </a:rPr>
              <a:t>Builds on identification of ETG w/ </a:t>
            </a:r>
            <a:r>
              <a:rPr lang="en-US" sz="2000" i="0" kern="0" dirty="0" smtClean="0">
                <a:solidFill>
                  <a:schemeClr val="accent2"/>
                </a:solidFill>
                <a:cs typeface="Calibri" pitchFamily="34" charset="0"/>
              </a:rPr>
              <a:t>novel </a:t>
            </a:r>
            <a:r>
              <a:rPr lang="en-US" sz="2000" i="0" kern="0" dirty="0" smtClean="0">
                <a:solidFill>
                  <a:schemeClr val="accent2"/>
                </a:solidFill>
                <a:latin typeface="+mn-lt"/>
                <a:cs typeface="Calibri" pitchFamily="34" charset="0"/>
              </a:rPr>
              <a:t>high-</a:t>
            </a:r>
            <a:r>
              <a:rPr lang="en-US" sz="2000" i="0" kern="0" dirty="0" err="1" smtClean="0">
                <a:solidFill>
                  <a:schemeClr val="accent2"/>
                </a:solidFill>
                <a:latin typeface="+mn-lt"/>
                <a:cs typeface="Calibri" pitchFamily="34" charset="0"/>
              </a:rPr>
              <a:t>k</a:t>
            </a:r>
            <a:r>
              <a:rPr lang="en-US" sz="2000" i="0" kern="0" baseline="-25000" dirty="0" err="1" smtClean="0">
                <a:solidFill>
                  <a:schemeClr val="accent2"/>
                </a:solidFill>
                <a:latin typeface="+mn-lt"/>
                <a:cs typeface="Calibri" pitchFamily="34" charset="0"/>
              </a:rPr>
              <a:t>r</a:t>
            </a:r>
            <a:r>
              <a:rPr lang="en-US" sz="2000" i="0" kern="0" dirty="0" smtClean="0">
                <a:solidFill>
                  <a:schemeClr val="accent2"/>
                </a:solidFill>
                <a:latin typeface="+mn-lt"/>
                <a:cs typeface="Calibri" pitchFamily="34" charset="0"/>
              </a:rPr>
              <a:t> scattering in NSTX</a:t>
            </a:r>
          </a:p>
          <a:p>
            <a:pPr marL="742950" lvl="1" indent="-285750" eaLnBrk="0" hangingPunct="0">
              <a:lnSpc>
                <a:spcPct val="95000"/>
              </a:lnSpc>
              <a:spcBef>
                <a:spcPct val="20000"/>
              </a:spcBef>
              <a:buFont typeface="Helvetica" pitchFamily="34" charset="0"/>
              <a:buChar char="–"/>
              <a:tabLst>
                <a:tab pos="742950" algn="l"/>
              </a:tabLst>
              <a:defRPr/>
            </a:pPr>
            <a:endParaRPr kumimoji="0" lang="en-US" sz="1400" b="0" i="0" u="none" strike="noStrike" kern="0" cap="none" spc="0" normalizeH="0" baseline="0" noProof="0" dirty="0" smtClean="0">
              <a:ln>
                <a:noFill/>
              </a:ln>
              <a:solidFill>
                <a:schemeClr val="tx1"/>
              </a:solidFill>
              <a:effectLst/>
              <a:uLnTx/>
              <a:uFillTx/>
              <a:latin typeface="+mn-lt"/>
              <a:ea typeface="+mn-ea"/>
              <a:cs typeface="Calibri" pitchFamily="34" charset="0"/>
            </a:endParaRPr>
          </a:p>
          <a:p>
            <a:pPr marL="457200" marR="0" lvl="0" indent="-457200" algn="l" defTabSz="914400" rtl="0" eaLnBrk="0" fontAlgn="base" latinLnBrk="0" hangingPunct="0">
              <a:lnSpc>
                <a:spcPct val="95000"/>
              </a:lnSpc>
              <a:spcBef>
                <a:spcPct val="20000"/>
              </a:spcBef>
              <a:spcAft>
                <a:spcPct val="0"/>
              </a:spcAft>
              <a:buClrTx/>
              <a:buSzTx/>
              <a:buFont typeface="+mj-lt"/>
              <a:buAutoNum type="arabicPeriod" startAt="3"/>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Establish and validate reduced transport models</a:t>
            </a:r>
          </a:p>
        </p:txBody>
      </p:sp>
      <p:pic>
        <p:nvPicPr>
          <p:cNvPr id="3074" name="Picture 2" descr="C:\Users\jmenard\Documents\My Files\PPPL\Projects\NSTX\Program\5 year planning\2014-2018\Chapter text\Chapter_00_Coverpage_ToC_ExecSumm\Coverpage and web figures\Figure source\highk.emf"/>
          <p:cNvPicPr>
            <a:picLocks noChangeAspect="1" noChangeArrowheads="1"/>
          </p:cNvPicPr>
          <p:nvPr/>
        </p:nvPicPr>
        <p:blipFill>
          <a:blip r:embed="rId2" cstate="print"/>
          <a:srcRect/>
          <a:stretch>
            <a:fillRect/>
          </a:stretch>
        </p:blipFill>
        <p:spPr bwMode="auto">
          <a:xfrm>
            <a:off x="5675375" y="2362200"/>
            <a:ext cx="3468625" cy="2514600"/>
          </a:xfrm>
          <a:prstGeom prst="rect">
            <a:avLst/>
          </a:prstGeom>
          <a:noFill/>
        </p:spPr>
      </p:pic>
      <p:sp>
        <p:nvSpPr>
          <p:cNvPr id="9" name="Content Placeholder 2"/>
          <p:cNvSpPr txBox="1">
            <a:spLocks/>
          </p:cNvSpPr>
          <p:nvPr/>
        </p:nvSpPr>
        <p:spPr bwMode="auto">
          <a:xfrm>
            <a:off x="0" y="2590800"/>
            <a:ext cx="6248400" cy="30480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457200" marR="0" lvl="0" indent="-457200" algn="l" defTabSz="914400" rtl="0" eaLnBrk="0" fontAlgn="base" latinLnBrk="0" hangingPunct="0">
              <a:lnSpc>
                <a:spcPct val="95000"/>
              </a:lnSpc>
              <a:spcBef>
                <a:spcPct val="20000"/>
              </a:spcBef>
              <a:spcAft>
                <a:spcPct val="0"/>
              </a:spcAft>
              <a:buClrTx/>
              <a:buSzTx/>
              <a:buFont typeface="+mj-lt"/>
              <a:buAutoNum type="arabicPeriod" startAt="2"/>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Identify modes causing</a:t>
            </a:r>
            <a:r>
              <a:rPr kumimoji="0" lang="en-US" sz="2400" b="0" i="0" u="none" strike="noStrike" kern="0" cap="none" spc="0" normalizeH="0" noProof="0" dirty="0" smtClean="0">
                <a:ln>
                  <a:noFill/>
                </a:ln>
                <a:solidFill>
                  <a:schemeClr val="tx1"/>
                </a:solidFill>
                <a:effectLst/>
                <a:uLnTx/>
                <a:uFillTx/>
                <a:latin typeface="+mn-lt"/>
                <a:ea typeface="+mn-ea"/>
                <a:cs typeface="Calibri" pitchFamily="34" charset="0"/>
              </a:rPr>
              <a:t> </a:t>
            </a: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anomalous electron thermal, momentum, particle/impurity transport</a:t>
            </a:r>
          </a:p>
          <a:p>
            <a:pPr marL="742776" marR="0" lvl="1" indent="-285684" algn="l" defTabSz="914400" rtl="0" eaLnBrk="0" fontAlgn="base" latinLnBrk="0" hangingPunct="0">
              <a:lnSpc>
                <a:spcPct val="95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Exploit</a:t>
            </a:r>
            <a:r>
              <a:rPr kumimoji="0" lang="en-US" sz="2000" b="0" i="0" u="none" strike="noStrike" kern="0" cap="none" spc="0" normalizeH="0" noProof="0" dirty="0" smtClean="0">
                <a:ln>
                  <a:noFill/>
                </a:ln>
                <a:solidFill>
                  <a:schemeClr val="accent2"/>
                </a:solidFill>
                <a:effectLst/>
                <a:uLnTx/>
                <a:uFillTx/>
                <a:latin typeface="+mn-lt"/>
                <a:cs typeface="Calibri" pitchFamily="34" charset="0"/>
              </a:rPr>
              <a:t> </a:t>
            </a:r>
            <a:r>
              <a:rPr lang="en-US" sz="2000" b="0" i="0" kern="0" dirty="0" smtClean="0">
                <a:solidFill>
                  <a:schemeClr val="accent2"/>
                </a:solidFill>
                <a:latin typeface="+mn-lt"/>
                <a:cs typeface="Calibri" pitchFamily="34" charset="0"/>
              </a:rPr>
              <a:t>scaling dependencies of modes</a:t>
            </a: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798513" marR="0" lvl="2" indent="-109538" algn="l" defTabSz="914400" rtl="0" eaLnBrk="0" fontAlgn="base" latinLnBrk="0" hangingPunct="0">
              <a:lnSpc>
                <a:spcPct val="95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Example: </a:t>
            </a:r>
            <a:r>
              <a:rPr kumimoji="0" lang="en-US" sz="1800" b="0" i="0" u="none" strike="noStrike" kern="0" cap="none" spc="0" normalizeH="0" baseline="0" noProof="0" dirty="0" smtClean="0">
                <a:ln>
                  <a:noFill/>
                </a:ln>
                <a:solidFill>
                  <a:srgbClr val="FF0000"/>
                </a:solidFill>
                <a:effectLst/>
                <a:uLnTx/>
                <a:uFillTx/>
                <a:latin typeface="Symbol" pitchFamily="18" charset="2"/>
                <a:cs typeface="Calibri" pitchFamily="34" charset="0"/>
              </a:rPr>
              <a:t>m</a:t>
            </a: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-tearing </a:t>
            </a:r>
            <a:r>
              <a:rPr kumimoji="0" lang="en-US" sz="1800" b="0" i="0" u="none" strike="noStrike" kern="0" cap="none" spc="0" normalizeH="0" baseline="0" noProof="0" dirty="0" err="1" smtClean="0">
                <a:ln>
                  <a:noFill/>
                </a:ln>
                <a:solidFill>
                  <a:srgbClr val="FF0000"/>
                </a:solidFill>
                <a:effectLst/>
                <a:uLnTx/>
                <a:uFillTx/>
                <a:latin typeface="Symbol" pitchFamily="18" charset="2"/>
                <a:cs typeface="Calibri" pitchFamily="34" charset="0"/>
              </a:rPr>
              <a:t>c</a:t>
            </a:r>
            <a:r>
              <a:rPr kumimoji="0" lang="en-US" sz="1800" b="0" i="0" u="none" strike="noStrike" kern="0" cap="none" spc="0" normalizeH="0" baseline="-25000" noProof="0" dirty="0" err="1" smtClean="0">
                <a:ln>
                  <a:noFill/>
                </a:ln>
                <a:solidFill>
                  <a:srgbClr val="FF0000"/>
                </a:solidFill>
                <a:effectLst/>
                <a:uLnTx/>
                <a:uFillTx/>
                <a:latin typeface="+mn-lt"/>
                <a:cs typeface="Calibri" pitchFamily="34" charset="0"/>
              </a:rPr>
              <a:t>e</a:t>
            </a: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 </a:t>
            </a:r>
            <a:r>
              <a:rPr lang="en-US" sz="1800" b="0" i="0" kern="0" dirty="0" smtClean="0">
                <a:solidFill>
                  <a:srgbClr val="FF0000"/>
                </a:solidFill>
                <a:latin typeface="+mn-lt"/>
                <a:cs typeface="Calibri" pitchFamily="34" charset="0"/>
                <a:sym typeface="Symbol"/>
              </a:rPr>
              <a:t>~</a:t>
            </a: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 </a:t>
            </a:r>
            <a:r>
              <a:rPr kumimoji="0" lang="en-US" sz="1800" b="0" i="0" u="none" strike="noStrike" kern="0" cap="none" spc="0" normalizeH="0" baseline="0" noProof="0" dirty="0" smtClean="0">
                <a:ln>
                  <a:noFill/>
                </a:ln>
                <a:solidFill>
                  <a:srgbClr val="FF0000"/>
                </a:solidFill>
                <a:effectLst/>
                <a:uLnTx/>
                <a:uFillTx/>
                <a:latin typeface="Symbol" pitchFamily="18" charset="2"/>
                <a:cs typeface="Calibri" pitchFamily="34" charset="0"/>
              </a:rPr>
              <a:t>n</a:t>
            </a:r>
            <a:r>
              <a:rPr kumimoji="0" lang="en-US" sz="1800" b="0" i="0" u="none" strike="noStrike" kern="0" cap="none" spc="0" normalizeH="0" baseline="30000" noProof="0" dirty="0" smtClean="0">
                <a:ln>
                  <a:noFill/>
                </a:ln>
                <a:solidFill>
                  <a:srgbClr val="FF0000"/>
                </a:solidFill>
                <a:effectLst/>
                <a:uLnTx/>
                <a:uFillTx/>
                <a:latin typeface="+mn-lt"/>
                <a:cs typeface="Calibri" pitchFamily="34" charset="0"/>
              </a:rPr>
              <a:t>1</a:t>
            </a: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 ETG </a:t>
            </a:r>
            <a:r>
              <a:rPr kumimoji="0" lang="en-US" sz="1800" b="0" i="0" u="none" strike="noStrike" kern="0" cap="none" spc="0" normalizeH="0" baseline="0" noProof="0" dirty="0" err="1" smtClean="0">
                <a:ln>
                  <a:noFill/>
                </a:ln>
                <a:solidFill>
                  <a:srgbClr val="FF0000"/>
                </a:solidFill>
                <a:effectLst/>
                <a:uLnTx/>
                <a:uFillTx/>
                <a:latin typeface="Symbol" pitchFamily="18" charset="2"/>
                <a:cs typeface="Calibri" pitchFamily="34" charset="0"/>
              </a:rPr>
              <a:t>c</a:t>
            </a:r>
            <a:r>
              <a:rPr kumimoji="0" lang="en-US" sz="1800" b="0" i="0" u="none" strike="noStrike" kern="0" cap="none" spc="0" normalizeH="0" baseline="-25000" noProof="0" dirty="0" err="1" smtClean="0">
                <a:ln>
                  <a:noFill/>
                </a:ln>
                <a:solidFill>
                  <a:srgbClr val="FF0000"/>
                </a:solidFill>
                <a:effectLst/>
                <a:uLnTx/>
                <a:uFillTx/>
                <a:latin typeface="+mn-lt"/>
                <a:cs typeface="Calibri" pitchFamily="34" charset="0"/>
              </a:rPr>
              <a:t>e</a:t>
            </a: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 ~ </a:t>
            </a:r>
            <a:r>
              <a:rPr kumimoji="0" lang="en-US" sz="1800" b="0" i="0" u="none" strike="noStrike" kern="0" cap="none" spc="0" normalizeH="0" baseline="0" noProof="0" dirty="0" smtClean="0">
                <a:ln>
                  <a:noFill/>
                </a:ln>
                <a:solidFill>
                  <a:srgbClr val="FF0000"/>
                </a:solidFill>
                <a:effectLst/>
                <a:uLnTx/>
                <a:uFillTx/>
                <a:latin typeface="Symbol" pitchFamily="18" charset="2"/>
                <a:cs typeface="Calibri" pitchFamily="34" charset="0"/>
              </a:rPr>
              <a:t>n</a:t>
            </a:r>
            <a:r>
              <a:rPr kumimoji="0" lang="en-US" sz="1800" b="0" i="0" u="none" strike="noStrike" kern="0" cap="none" spc="0" normalizeH="0" baseline="30000" noProof="0" dirty="0" smtClean="0">
                <a:ln>
                  <a:noFill/>
                </a:ln>
                <a:solidFill>
                  <a:srgbClr val="FF0000"/>
                </a:solidFill>
                <a:effectLst/>
                <a:uLnTx/>
                <a:uFillTx/>
                <a:latin typeface="+mn-lt"/>
                <a:cs typeface="Calibri" pitchFamily="34" charset="0"/>
              </a:rPr>
              <a:t>0</a:t>
            </a:r>
          </a:p>
          <a:p>
            <a:pPr marL="742776" marR="0" lvl="1" indent="-285684" algn="l" defTabSz="914400" rtl="0" eaLnBrk="0" fontAlgn="base" latinLnBrk="0" hangingPunct="0">
              <a:lnSpc>
                <a:spcPct val="95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Relate predicted turbulence to data: </a:t>
            </a:r>
          </a:p>
          <a:p>
            <a:pPr marL="801688" lvl="2" indent="-112713" eaLnBrk="0" hangingPunct="0">
              <a:lnSpc>
                <a:spcPct val="95000"/>
              </a:lnSpc>
              <a:spcBef>
                <a:spcPct val="20000"/>
              </a:spcBef>
              <a:buFont typeface="Arial" pitchFamily="34" charset="0"/>
              <a:buChar char="•"/>
              <a:defRPr/>
            </a:pPr>
            <a:r>
              <a:rPr lang="en-US" sz="1800" b="0" i="0" kern="0" dirty="0" smtClean="0">
                <a:solidFill>
                  <a:srgbClr val="FF0000"/>
                </a:solidFill>
                <a:cs typeface="Calibri" pitchFamily="34" charset="0"/>
              </a:rPr>
              <a:t>Low-k (BES), </a:t>
            </a:r>
            <a:r>
              <a:rPr lang="en-US" sz="1800" b="0" i="0" kern="0" dirty="0" smtClean="0">
                <a:solidFill>
                  <a:srgbClr val="FF0000"/>
                </a:solidFill>
                <a:latin typeface="Symbol" pitchFamily="18" charset="2"/>
                <a:cs typeface="Calibri" pitchFamily="34" charset="0"/>
              </a:rPr>
              <a:t>d</a:t>
            </a:r>
            <a:r>
              <a:rPr lang="en-US" sz="1800" b="0" i="0" kern="0" dirty="0" smtClean="0">
                <a:solidFill>
                  <a:srgbClr val="FF0000"/>
                </a:solidFill>
                <a:cs typeface="Calibri" pitchFamily="34" charset="0"/>
              </a:rPr>
              <a:t>B (</a:t>
            </a:r>
            <a:r>
              <a:rPr lang="en-US" sz="1800" b="0" i="0" kern="0" dirty="0" err="1" smtClean="0">
                <a:solidFill>
                  <a:srgbClr val="FF0000"/>
                </a:solidFill>
                <a:cs typeface="Calibri" pitchFamily="34" charset="0"/>
              </a:rPr>
              <a:t>polarimetry</a:t>
            </a:r>
            <a:r>
              <a:rPr lang="en-US" sz="1800" b="0" i="0" kern="0" dirty="0" smtClean="0">
                <a:solidFill>
                  <a:srgbClr val="FF0000"/>
                </a:solidFill>
                <a:cs typeface="Calibri" pitchFamily="34" charset="0"/>
              </a:rPr>
              <a:t>), high </a:t>
            </a:r>
            <a:r>
              <a:rPr lang="en-US" sz="1800" b="0" i="0" kern="0" dirty="0" err="1" smtClean="0">
                <a:solidFill>
                  <a:srgbClr val="FF0000"/>
                </a:solidFill>
                <a:cs typeface="Calibri" pitchFamily="34" charset="0"/>
              </a:rPr>
              <a:t>k</a:t>
            </a:r>
            <a:r>
              <a:rPr lang="en-US" sz="1800" b="0" i="0" kern="0" baseline="-25000" dirty="0" err="1" smtClean="0">
                <a:solidFill>
                  <a:srgbClr val="FF0000"/>
                </a:solidFill>
                <a:cs typeface="Calibri" pitchFamily="34" charset="0"/>
              </a:rPr>
              <a:t>r</a:t>
            </a:r>
            <a:r>
              <a:rPr lang="en-US" sz="1800" b="0" i="0" kern="0" dirty="0" smtClean="0">
                <a:solidFill>
                  <a:srgbClr val="FF0000"/>
                </a:solidFill>
                <a:cs typeface="Calibri" pitchFamily="34" charset="0"/>
              </a:rPr>
              <a:t> &amp; </a:t>
            </a:r>
            <a:r>
              <a:rPr lang="en-US" sz="1800" b="0" i="0" kern="0" dirty="0" err="1" smtClean="0">
                <a:solidFill>
                  <a:srgbClr val="FF0000"/>
                </a:solidFill>
                <a:cs typeface="Calibri" pitchFamily="34" charset="0"/>
              </a:rPr>
              <a:t>k</a:t>
            </a:r>
            <a:r>
              <a:rPr lang="en-US" sz="1800" b="0" i="0" kern="0" baseline="-25000" dirty="0" err="1" smtClean="0">
                <a:solidFill>
                  <a:srgbClr val="FF0000"/>
                </a:solidFill>
                <a:latin typeface="Symbol" pitchFamily="18" charset="2"/>
                <a:cs typeface="Calibri" pitchFamily="34" charset="0"/>
              </a:rPr>
              <a:t>q</a:t>
            </a:r>
            <a:r>
              <a:rPr lang="en-US" sz="1800" b="0" i="0" kern="0" dirty="0" smtClean="0">
                <a:solidFill>
                  <a:srgbClr val="FF0000"/>
                </a:solidFill>
                <a:cs typeface="Calibri" pitchFamily="34" charset="0"/>
              </a:rPr>
              <a:t> (</a:t>
            </a:r>
            <a:r>
              <a:rPr lang="en-US" sz="1800" b="0" i="0" kern="0" dirty="0" smtClean="0">
                <a:solidFill>
                  <a:srgbClr val="FF0000"/>
                </a:solidFill>
                <a:latin typeface="Symbol" pitchFamily="18" charset="2"/>
                <a:cs typeface="Calibri" pitchFamily="34" charset="0"/>
              </a:rPr>
              <a:t>m</a:t>
            </a:r>
            <a:r>
              <a:rPr lang="en-US" sz="1800" b="0" i="0" kern="0" dirty="0" smtClean="0">
                <a:solidFill>
                  <a:srgbClr val="FF0000"/>
                </a:solidFill>
                <a:cs typeface="Calibri" pitchFamily="34" charset="0"/>
              </a:rPr>
              <a:t>-wave)</a:t>
            </a:r>
          </a:p>
        </p:txBody>
      </p:sp>
      <p:sp>
        <p:nvSpPr>
          <p:cNvPr id="8" name="TextBox 7"/>
          <p:cNvSpPr txBox="1"/>
          <p:nvPr/>
        </p:nvSpPr>
        <p:spPr>
          <a:xfrm>
            <a:off x="58420" y="990600"/>
            <a:ext cx="1313180"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600" i="0" dirty="0" smtClean="0"/>
              <a:t>TT Thrusts:</a:t>
            </a:r>
            <a:endParaRPr lang="en-US" sz="1600" i="0" dirty="0"/>
          </a:p>
        </p:txBody>
      </p:sp>
      <p:sp>
        <p:nvSpPr>
          <p:cNvPr id="13" name="Right Arrow 12"/>
          <p:cNvSpPr/>
          <p:nvPr/>
        </p:nvSpPr>
        <p:spPr bwMode="auto">
          <a:xfrm rot="19632319">
            <a:off x="6186077" y="4670302"/>
            <a:ext cx="413898" cy="173036"/>
          </a:xfrm>
          <a:prstGeom prst="rightArrow">
            <a:avLst>
              <a:gd name="adj1" fmla="val 73585"/>
              <a:gd name="adj2" fmla="val 50000"/>
            </a:avLst>
          </a:prstGeom>
          <a:solidFill>
            <a:schemeClr val="bg1">
              <a:lumMod val="75000"/>
            </a:schemeClr>
          </a:solid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dirty="0" smtClean="0">
              <a:ln>
                <a:noFill/>
              </a:ln>
              <a:solidFill>
                <a:srgbClr val="1822CD"/>
              </a:solidFill>
              <a:effectLst/>
              <a:latin typeface="Helvetica" pitchFamily="-12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smtClean="0"/>
              <a:t>Highest priority research goals for 5 year plan:</a:t>
            </a:r>
            <a:endParaRPr lang="en-US" sz="2000" dirty="0"/>
          </a:p>
        </p:txBody>
      </p:sp>
      <p:sp>
        <p:nvSpPr>
          <p:cNvPr id="3" name="Content Placeholder 2"/>
          <p:cNvSpPr>
            <a:spLocks noGrp="1"/>
          </p:cNvSpPr>
          <p:nvPr>
            <p:ph idx="1"/>
          </p:nvPr>
        </p:nvSpPr>
        <p:spPr>
          <a:xfrm>
            <a:off x="76200" y="1143000"/>
            <a:ext cx="8991600" cy="4572000"/>
          </a:xfrm>
        </p:spPr>
        <p:txBody>
          <a:bodyPr/>
          <a:lstStyle/>
          <a:p>
            <a:pPr marL="457200" indent="-457200">
              <a:buFont typeface="+mj-lt"/>
              <a:buAutoNum type="arabicPeriod"/>
            </a:pPr>
            <a:r>
              <a:rPr lang="en-US" dirty="0" smtClean="0">
                <a:solidFill>
                  <a:schemeClr val="bg1">
                    <a:lumMod val="85000"/>
                  </a:schemeClr>
                </a:solidFill>
              </a:rPr>
              <a:t>Demonstrate 100% non-inductive sustainment at performance that extrapolates to ≥ 1MW/m</a:t>
            </a:r>
            <a:r>
              <a:rPr lang="en-US" baseline="30000" dirty="0" smtClean="0">
                <a:solidFill>
                  <a:schemeClr val="bg1">
                    <a:lumMod val="85000"/>
                  </a:schemeClr>
                </a:solidFill>
              </a:rPr>
              <a:t>2</a:t>
            </a:r>
            <a:r>
              <a:rPr lang="en-US" dirty="0" smtClean="0">
                <a:solidFill>
                  <a:schemeClr val="bg1">
                    <a:lumMod val="85000"/>
                  </a:schemeClr>
                </a:solidFill>
              </a:rPr>
              <a:t> neutron wall loading in FNSF</a:t>
            </a:r>
          </a:p>
          <a:p>
            <a:endParaRPr lang="en-US" sz="700" dirty="0" smtClean="0">
              <a:solidFill>
                <a:schemeClr val="bg1">
                  <a:lumMod val="85000"/>
                </a:schemeClr>
              </a:solidFill>
            </a:endParaRPr>
          </a:p>
          <a:p>
            <a:pPr marL="457200" indent="-457200">
              <a:buFont typeface="+mj-lt"/>
              <a:buAutoNum type="arabicPeriod" startAt="2"/>
            </a:pPr>
            <a:r>
              <a:rPr lang="en-US" dirty="0" smtClean="0">
                <a:solidFill>
                  <a:schemeClr val="bg1">
                    <a:lumMod val="85000"/>
                  </a:schemeClr>
                </a:solidFill>
              </a:rPr>
              <a:t>Access reduced </a:t>
            </a:r>
            <a:r>
              <a:rPr lang="en-US" dirty="0" smtClean="0">
                <a:solidFill>
                  <a:schemeClr val="bg1">
                    <a:lumMod val="85000"/>
                  </a:schemeClr>
                </a:solidFill>
                <a:latin typeface="Symbol" pitchFamily="18" charset="2"/>
              </a:rPr>
              <a:t>n</a:t>
            </a:r>
            <a:r>
              <a:rPr lang="en-US" dirty="0" smtClean="0">
                <a:solidFill>
                  <a:schemeClr val="bg1">
                    <a:lumMod val="85000"/>
                  </a:schemeClr>
                </a:solidFill>
              </a:rPr>
              <a:t>* and high-</a:t>
            </a:r>
            <a:r>
              <a:rPr lang="en-US" dirty="0" smtClean="0">
                <a:solidFill>
                  <a:schemeClr val="bg1">
                    <a:lumMod val="85000"/>
                  </a:schemeClr>
                </a:solidFill>
                <a:latin typeface="Symbol" pitchFamily="18" charset="2"/>
              </a:rPr>
              <a:t>b</a:t>
            </a:r>
            <a:r>
              <a:rPr lang="en-US" dirty="0" smtClean="0">
                <a:solidFill>
                  <a:schemeClr val="bg1">
                    <a:lumMod val="85000"/>
                  </a:schemeClr>
                </a:solidFill>
              </a:rPr>
              <a:t> combined with ability to vary q and rotation to dramatically extend ST physics understanding</a:t>
            </a:r>
          </a:p>
          <a:p>
            <a:pPr marL="457200" indent="-457200">
              <a:buNone/>
            </a:pPr>
            <a:endParaRPr lang="en-US" sz="700" dirty="0" smtClean="0">
              <a:solidFill>
                <a:schemeClr val="bg1">
                  <a:lumMod val="85000"/>
                </a:schemeClr>
              </a:solidFill>
            </a:endParaRPr>
          </a:p>
          <a:p>
            <a:pPr marL="457200" indent="-457200">
              <a:buAutoNum type="arabicPeriod" startAt="3"/>
            </a:pPr>
            <a:r>
              <a:rPr lang="en-US" dirty="0" smtClean="0"/>
              <a:t>Develop and understand non-inductive start-up and ramp-up </a:t>
            </a:r>
            <a:br>
              <a:rPr lang="en-US" dirty="0" smtClean="0"/>
            </a:br>
            <a:r>
              <a:rPr lang="en-US" dirty="0" smtClean="0"/>
              <a:t>(overdrive) to project to ST-FNSF with small/no solenoid</a:t>
            </a:r>
          </a:p>
          <a:p>
            <a:pPr>
              <a:buAutoNum type="arabicPeriod" startAt="3"/>
            </a:pPr>
            <a:endParaRPr lang="en-US" sz="700" dirty="0" smtClean="0">
              <a:solidFill>
                <a:schemeClr val="bg1">
                  <a:lumMod val="85000"/>
                </a:schemeClr>
              </a:solidFill>
            </a:endParaRPr>
          </a:p>
          <a:p>
            <a:pPr marL="457200" indent="-457200">
              <a:buNone/>
            </a:pPr>
            <a:r>
              <a:rPr lang="en-US" dirty="0" smtClean="0">
                <a:solidFill>
                  <a:schemeClr val="bg1">
                    <a:lumMod val="85000"/>
                  </a:schemeClr>
                </a:solidFill>
              </a:rPr>
              <a:t>4.	Develop and utilize high-flux-expansion “snowflake” </a:t>
            </a:r>
            <a:r>
              <a:rPr lang="en-US" dirty="0" err="1" smtClean="0">
                <a:solidFill>
                  <a:schemeClr val="bg1">
                    <a:lumMod val="85000"/>
                  </a:schemeClr>
                </a:solidFill>
              </a:rPr>
              <a:t>divertor</a:t>
            </a:r>
            <a:r>
              <a:rPr lang="en-US" dirty="0" smtClean="0">
                <a:solidFill>
                  <a:schemeClr val="bg1">
                    <a:lumMod val="85000"/>
                  </a:schemeClr>
                </a:solidFill>
              </a:rPr>
              <a:t> </a:t>
            </a:r>
            <a:br>
              <a:rPr lang="en-US" dirty="0" smtClean="0">
                <a:solidFill>
                  <a:schemeClr val="bg1">
                    <a:lumMod val="85000"/>
                  </a:schemeClr>
                </a:solidFill>
              </a:rPr>
            </a:br>
            <a:r>
              <a:rPr lang="en-US" dirty="0" smtClean="0">
                <a:solidFill>
                  <a:schemeClr val="bg1">
                    <a:lumMod val="85000"/>
                  </a:schemeClr>
                </a:solidFill>
              </a:rPr>
              <a:t>and </a:t>
            </a:r>
            <a:r>
              <a:rPr lang="en-US" dirty="0" err="1" smtClean="0">
                <a:solidFill>
                  <a:schemeClr val="bg1">
                    <a:lumMod val="85000"/>
                  </a:schemeClr>
                </a:solidFill>
              </a:rPr>
              <a:t>radiative</a:t>
            </a:r>
            <a:r>
              <a:rPr lang="en-US" dirty="0" smtClean="0">
                <a:solidFill>
                  <a:schemeClr val="bg1">
                    <a:lumMod val="85000"/>
                  </a:schemeClr>
                </a:solidFill>
              </a:rPr>
              <a:t> detachment for mitigating very high heat fluxes</a:t>
            </a:r>
          </a:p>
          <a:p>
            <a:endParaRPr lang="en-US" sz="700" dirty="0" smtClean="0">
              <a:solidFill>
                <a:schemeClr val="bg1">
                  <a:lumMod val="85000"/>
                </a:schemeClr>
              </a:solidFill>
            </a:endParaRPr>
          </a:p>
          <a:p>
            <a:pPr marL="457200" indent="-457200">
              <a:buNone/>
            </a:pPr>
            <a:r>
              <a:rPr lang="en-US" dirty="0" smtClean="0">
                <a:solidFill>
                  <a:schemeClr val="bg1">
                    <a:lumMod val="85000"/>
                  </a:schemeClr>
                </a:solidFill>
              </a:rPr>
              <a:t>5.	Begin to assess high-Z PFCs + liquid lithium to develop high-duty-factor integrated PMI solutions for next-steps</a:t>
            </a:r>
            <a:endParaRPr lang="en-US" dirty="0">
              <a:solidFill>
                <a:schemeClr val="bg1">
                  <a:lumMod val="85000"/>
                </a:schemeClr>
              </a:solidFill>
            </a:endParaRPr>
          </a:p>
        </p:txBody>
      </p:sp>
      <p:sp>
        <p:nvSpPr>
          <p:cNvPr id="5" name="Slide Number Placeholder 4"/>
          <p:cNvSpPr>
            <a:spLocks noGrp="1"/>
          </p:cNvSpPr>
          <p:nvPr>
            <p:ph type="sldNum" sz="quarter" idx="10"/>
          </p:nvPr>
        </p:nvSpPr>
        <p:spPr/>
        <p:txBody>
          <a:bodyPr/>
          <a:lstStyle/>
          <a:p>
            <a:pPr>
              <a:defRPr/>
            </a:pPr>
            <a:fld id="{07C317B6-8226-4E36-9643-9EDAD18AE5EB}" type="slidenum">
              <a:rPr lang="en-US" smtClean="0"/>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Simulations support non-inductive start-up/ramp-up strategy</a:t>
            </a:r>
            <a:endParaRPr lang="en-US" sz="2400" dirty="0"/>
          </a:p>
        </p:txBody>
      </p:sp>
      <p:sp>
        <p:nvSpPr>
          <p:cNvPr id="3" name="Content Placeholder 2"/>
          <p:cNvSpPr>
            <a:spLocks noGrp="1"/>
          </p:cNvSpPr>
          <p:nvPr>
            <p:ph idx="1"/>
          </p:nvPr>
        </p:nvSpPr>
        <p:spPr>
          <a:xfrm>
            <a:off x="4495800" y="990600"/>
            <a:ext cx="4648200" cy="1524000"/>
          </a:xfrm>
        </p:spPr>
        <p:txBody>
          <a:bodyPr rIns="0"/>
          <a:lstStyle/>
          <a:p>
            <a:pPr marL="171450" indent="-171450"/>
            <a:r>
              <a:rPr lang="en-US" sz="2000" dirty="0" smtClean="0"/>
              <a:t>TRANSP:  NSTX-U more tangential NBI </a:t>
            </a:r>
            <a:r>
              <a:rPr lang="en-US" sz="2000" dirty="0" smtClean="0">
                <a:sym typeface="Wingdings" pitchFamily="2" charset="2"/>
              </a:rPr>
              <a:t> </a:t>
            </a:r>
            <a:r>
              <a:rPr lang="en-US" sz="2000" dirty="0" smtClean="0"/>
              <a:t>3-4x higher CD at low I</a:t>
            </a:r>
            <a:r>
              <a:rPr lang="en-US" sz="2000" baseline="-25000" dirty="0" smtClean="0"/>
              <a:t>P </a:t>
            </a:r>
            <a:r>
              <a:rPr lang="en-US" sz="1800" dirty="0" smtClean="0"/>
              <a:t>(0.4MA)</a:t>
            </a:r>
            <a:endParaRPr lang="en-US" sz="2000" dirty="0" smtClean="0"/>
          </a:p>
          <a:p>
            <a:pPr marL="171450" indent="-171450"/>
            <a:endParaRPr lang="en-US" sz="600" dirty="0" smtClean="0"/>
          </a:p>
          <a:p>
            <a:pPr marL="171450" indent="-171450"/>
            <a:r>
              <a:rPr lang="en-US" sz="2000" dirty="0" smtClean="0"/>
              <a:t>TSC: non-inductive ramp-up from 0.4MA to 1MA possible w/ BS + NBI</a:t>
            </a:r>
          </a:p>
        </p:txBody>
      </p:sp>
      <p:pic>
        <p:nvPicPr>
          <p:cNvPr id="4" name="Picture 2"/>
          <p:cNvPicPr>
            <a:picLocks noChangeAspect="1" noChangeArrowheads="1"/>
          </p:cNvPicPr>
          <p:nvPr/>
        </p:nvPicPr>
        <p:blipFill>
          <a:blip r:embed="rId2" cstate="print"/>
          <a:srcRect/>
          <a:stretch>
            <a:fillRect/>
          </a:stretch>
        </p:blipFill>
        <p:spPr bwMode="auto">
          <a:xfrm>
            <a:off x="5230987" y="2695575"/>
            <a:ext cx="3303413" cy="3095625"/>
          </a:xfrm>
          <a:prstGeom prst="rect">
            <a:avLst/>
          </a:prstGeom>
          <a:noFill/>
          <a:ln w="9525">
            <a:noFill/>
            <a:miter lim="800000"/>
            <a:headEnd/>
            <a:tailEnd/>
          </a:ln>
        </p:spPr>
      </p:pic>
      <p:sp>
        <p:nvSpPr>
          <p:cNvPr id="5" name="Content Placeholder 2"/>
          <p:cNvSpPr txBox="1">
            <a:spLocks/>
          </p:cNvSpPr>
          <p:nvPr/>
        </p:nvSpPr>
        <p:spPr bwMode="auto">
          <a:xfrm>
            <a:off x="76200" y="990600"/>
            <a:ext cx="4495800" cy="762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171450" marR="0" lvl="0" indent="-17145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smtClean="0">
                <a:ln>
                  <a:noFill/>
                </a:ln>
                <a:solidFill>
                  <a:schemeClr val="tx1"/>
                </a:solidFill>
                <a:effectLst/>
                <a:uLnTx/>
                <a:uFillTx/>
                <a:latin typeface="+mn-lt"/>
                <a:ea typeface="+mn-ea"/>
                <a:cs typeface="+mn-cs"/>
              </a:rPr>
              <a:t>TSC code (2D) successfully simulates CHI I</a:t>
            </a:r>
            <a:r>
              <a:rPr kumimoji="0" lang="en-US" sz="1900" b="0" i="0" u="none" strike="noStrike" kern="0" cap="none" spc="0" normalizeH="0" baseline="-25000" noProof="0" dirty="0" smtClean="0">
                <a:ln>
                  <a:noFill/>
                </a:ln>
                <a:solidFill>
                  <a:schemeClr val="tx1"/>
                </a:solidFill>
                <a:effectLst/>
                <a:uLnTx/>
                <a:uFillTx/>
                <a:latin typeface="+mn-lt"/>
                <a:ea typeface="+mn-ea"/>
                <a:cs typeface="+mn-cs"/>
              </a:rPr>
              <a:t>P</a:t>
            </a:r>
            <a:r>
              <a:rPr kumimoji="0" lang="en-US" sz="1900" b="0" i="0" u="none" strike="noStrike" kern="0" cap="none" spc="0" normalizeH="0" baseline="0" noProof="0" dirty="0" smtClean="0">
                <a:ln>
                  <a:noFill/>
                </a:ln>
                <a:solidFill>
                  <a:schemeClr val="tx1"/>
                </a:solidFill>
                <a:effectLst/>
                <a:uLnTx/>
                <a:uFillTx/>
                <a:latin typeface="+mn-lt"/>
                <a:ea typeface="+mn-ea"/>
                <a:cs typeface="+mn-cs"/>
              </a:rPr>
              <a:t> ~200kA achieved in NSTX</a:t>
            </a:r>
          </a:p>
          <a:p>
            <a:pPr marL="342860" marR="0" lvl="0" indent="-34286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bwMode="auto">
          <a:xfrm>
            <a:off x="76200" y="4572000"/>
            <a:ext cx="4724400" cy="762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171450" marR="0" lvl="0" indent="-171450" algn="l" defTabSz="914400" rtl="0" eaLnBrk="0" fontAlgn="base" latinLnBrk="0" hangingPunct="0">
              <a:lnSpc>
                <a:spcPct val="100000"/>
              </a:lnSpc>
              <a:spcBef>
                <a:spcPct val="20000"/>
              </a:spcBef>
              <a:spcAft>
                <a:spcPct val="0"/>
              </a:spcAft>
              <a:buClrTx/>
              <a:buSzTx/>
              <a:buFontTx/>
              <a:buChar char="•"/>
              <a:tabLst/>
              <a:defRPr/>
            </a:pPr>
            <a:r>
              <a:rPr lang="en-US" sz="2000" b="0" i="0" kern="0" noProof="0" dirty="0" smtClean="0">
                <a:solidFill>
                  <a:schemeClr val="tx1"/>
                </a:solidFill>
                <a:latin typeface="+mn-lt"/>
                <a:cs typeface="+mn-cs"/>
              </a:rPr>
              <a:t>TSC + </a:t>
            </a:r>
            <a:r>
              <a:rPr kumimoji="0" lang="en-US" sz="2000" b="0" i="0" u="none" strike="noStrike" kern="0" cap="none" spc="0" normalizeH="0" noProof="0" dirty="0" smtClean="0">
                <a:ln>
                  <a:noFill/>
                </a:ln>
                <a:solidFill>
                  <a:schemeClr val="tx1"/>
                </a:solidFill>
                <a:effectLst/>
                <a:uLnTx/>
                <a:uFillTx/>
                <a:latin typeface="+mn-lt"/>
                <a:ea typeface="+mn-ea"/>
                <a:cs typeface="+mn-cs"/>
              </a:rPr>
              <a:t>tools included in 5 year plan support CHI I</a:t>
            </a:r>
            <a:r>
              <a:rPr kumimoji="0" lang="en-US" sz="2000" b="0" i="0" u="none" strike="noStrike" kern="0" cap="none" spc="0" normalizeH="0" baseline="-25000" noProof="0" dirty="0" smtClean="0">
                <a:ln>
                  <a:noFill/>
                </a:ln>
                <a:solidFill>
                  <a:schemeClr val="tx1"/>
                </a:solidFill>
                <a:effectLst/>
                <a:uLnTx/>
                <a:uFillTx/>
                <a:latin typeface="+mn-lt"/>
                <a:ea typeface="+mn-ea"/>
                <a:cs typeface="+mn-cs"/>
              </a:rPr>
              <a:t>P</a:t>
            </a:r>
            <a:r>
              <a:rPr kumimoji="0" lang="en-US" sz="2000" b="0" i="0" u="none" strike="noStrike" kern="0" cap="none" spc="0" normalizeH="0" noProof="0" dirty="0" smtClean="0">
                <a:ln>
                  <a:noFill/>
                </a:ln>
                <a:solidFill>
                  <a:schemeClr val="tx1"/>
                </a:solidFill>
                <a:effectLst/>
                <a:uLnTx/>
                <a:uFillTx/>
                <a:latin typeface="+mn-lt"/>
                <a:ea typeface="+mn-ea"/>
                <a:cs typeface="+mn-cs"/>
              </a:rPr>
              <a:t> </a:t>
            </a:r>
            <a:r>
              <a:rPr kumimoji="0" lang="en-US" sz="2000" b="0" i="0" u="none" strike="noStrike" kern="0" cap="none" spc="0" normalizeH="0" noProof="0" dirty="0" smtClean="0">
                <a:ln>
                  <a:noFill/>
                </a:ln>
                <a:solidFill>
                  <a:schemeClr val="tx1"/>
                </a:solidFill>
                <a:effectLst/>
                <a:uLnTx/>
                <a:uFillTx/>
                <a:latin typeface="+mn-lt"/>
                <a:ea typeface="+mn-ea"/>
                <a:cs typeface="+mn-cs"/>
                <a:sym typeface="Wingdings" pitchFamily="2" charset="2"/>
              </a:rPr>
              <a:t> 400kA in NSTX-U</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860" marR="0" lvl="0" indent="-342860" algn="l"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0" cap="none" spc="0" normalizeH="0" baseline="0" noProof="0" dirty="0">
              <a:ln>
                <a:noFill/>
              </a:ln>
              <a:solidFill>
                <a:schemeClr val="tx1"/>
              </a:solidFill>
              <a:effectLst/>
              <a:uLnTx/>
              <a:uFillTx/>
              <a:latin typeface="+mn-lt"/>
              <a:ea typeface="+mn-ea"/>
              <a:cs typeface="+mn-cs"/>
            </a:endParaRPr>
          </a:p>
        </p:txBody>
      </p:sp>
      <p:pic>
        <p:nvPicPr>
          <p:cNvPr id="7" name="Picture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 y="1828800"/>
            <a:ext cx="952707" cy="2547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a:grpSpLocks noChangeAspect="1"/>
          </p:cNvGrpSpPr>
          <p:nvPr/>
        </p:nvGrpSpPr>
        <p:grpSpPr>
          <a:xfrm>
            <a:off x="986339" y="1893948"/>
            <a:ext cx="3204661" cy="2373252"/>
            <a:chOff x="5045394" y="1329654"/>
            <a:chExt cx="4005827" cy="2966564"/>
          </a:xfrm>
        </p:grpSpPr>
        <p:pic>
          <p:nvPicPr>
            <p:cNvPr id="9"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t="3597" b="-1"/>
            <a:stretch/>
          </p:blipFill>
          <p:spPr>
            <a:xfrm>
              <a:off x="5519956" y="1573105"/>
              <a:ext cx="3531265" cy="2362730"/>
            </a:xfrm>
            <a:prstGeom prst="rect">
              <a:avLst/>
            </a:prstGeom>
          </p:spPr>
        </p:pic>
        <p:sp>
          <p:nvSpPr>
            <p:cNvPr id="10" name="TextBox 9"/>
            <p:cNvSpPr txBox="1"/>
            <p:nvPr/>
          </p:nvSpPr>
          <p:spPr>
            <a:xfrm>
              <a:off x="5385033" y="3884636"/>
              <a:ext cx="228600" cy="288540"/>
            </a:xfrm>
            <a:prstGeom prst="rect">
              <a:avLst/>
            </a:prstGeom>
            <a:noFill/>
          </p:spPr>
          <p:txBody>
            <a:bodyPr wrap="square" rtlCol="0">
              <a:spAutoFit/>
            </a:bodyPr>
            <a:lstStyle/>
            <a:p>
              <a:pPr>
                <a:buNone/>
              </a:pPr>
              <a:r>
                <a:rPr lang="en-US" sz="900" i="0" dirty="0">
                  <a:solidFill>
                    <a:schemeClr val="tx1"/>
                  </a:solidFill>
                </a:rPr>
                <a:t>0</a:t>
              </a:r>
              <a:endParaRPr lang="en-US" sz="900" i="0" dirty="0" smtClean="0">
                <a:solidFill>
                  <a:schemeClr val="tx1"/>
                </a:solidFill>
              </a:endParaRPr>
            </a:p>
          </p:txBody>
        </p:sp>
        <p:sp>
          <p:nvSpPr>
            <p:cNvPr id="11" name="TextBox 10"/>
            <p:cNvSpPr txBox="1"/>
            <p:nvPr/>
          </p:nvSpPr>
          <p:spPr>
            <a:xfrm>
              <a:off x="5749255" y="1329654"/>
              <a:ext cx="846589" cy="327012"/>
            </a:xfrm>
            <a:prstGeom prst="rect">
              <a:avLst/>
            </a:prstGeom>
            <a:noFill/>
          </p:spPr>
          <p:txBody>
            <a:bodyPr wrap="square" rtlCol="0">
              <a:spAutoFit/>
            </a:bodyPr>
            <a:lstStyle/>
            <a:p>
              <a:pPr>
                <a:buNone/>
              </a:pPr>
              <a:r>
                <a:rPr lang="en-US" sz="1050" i="0" dirty="0" smtClean="0">
                  <a:solidFill>
                    <a:srgbClr val="0000FF"/>
                  </a:solidFill>
                </a:rPr>
                <a:t>1.0 </a:t>
              </a:r>
              <a:r>
                <a:rPr lang="en-US" sz="1050" i="0" dirty="0" err="1" smtClean="0">
                  <a:solidFill>
                    <a:srgbClr val="0000FF"/>
                  </a:solidFill>
                </a:rPr>
                <a:t>ms</a:t>
              </a:r>
              <a:endParaRPr lang="en-US" sz="1050" i="0" dirty="0" smtClean="0">
                <a:solidFill>
                  <a:srgbClr val="0000FF"/>
                </a:solidFill>
              </a:endParaRPr>
            </a:p>
          </p:txBody>
        </p:sp>
        <p:sp>
          <p:nvSpPr>
            <p:cNvPr id="12" name="TextBox 11"/>
            <p:cNvSpPr txBox="1"/>
            <p:nvPr/>
          </p:nvSpPr>
          <p:spPr>
            <a:xfrm>
              <a:off x="6900645" y="1329654"/>
              <a:ext cx="846589" cy="327012"/>
            </a:xfrm>
            <a:prstGeom prst="rect">
              <a:avLst/>
            </a:prstGeom>
            <a:noFill/>
          </p:spPr>
          <p:txBody>
            <a:bodyPr wrap="square" rtlCol="0">
              <a:spAutoFit/>
            </a:bodyPr>
            <a:lstStyle/>
            <a:p>
              <a:pPr>
                <a:buNone/>
              </a:pPr>
              <a:r>
                <a:rPr lang="en-US" sz="1050" i="0" dirty="0" smtClean="0">
                  <a:solidFill>
                    <a:srgbClr val="0000FF"/>
                  </a:solidFill>
                </a:rPr>
                <a:t>1.6 </a:t>
              </a:r>
              <a:r>
                <a:rPr lang="en-US" sz="1050" i="0" dirty="0" err="1" smtClean="0">
                  <a:solidFill>
                    <a:srgbClr val="0000FF"/>
                  </a:solidFill>
                </a:rPr>
                <a:t>ms</a:t>
              </a:r>
              <a:endParaRPr lang="en-US" sz="1050" i="0" dirty="0" smtClean="0">
                <a:solidFill>
                  <a:srgbClr val="0000FF"/>
                </a:solidFill>
              </a:endParaRPr>
            </a:p>
          </p:txBody>
        </p:sp>
        <p:sp>
          <p:nvSpPr>
            <p:cNvPr id="13" name="TextBox 12"/>
            <p:cNvSpPr txBox="1"/>
            <p:nvPr/>
          </p:nvSpPr>
          <p:spPr>
            <a:xfrm>
              <a:off x="8073493" y="1329654"/>
              <a:ext cx="846589" cy="327012"/>
            </a:xfrm>
            <a:prstGeom prst="rect">
              <a:avLst/>
            </a:prstGeom>
            <a:noFill/>
          </p:spPr>
          <p:txBody>
            <a:bodyPr wrap="square" rtlCol="0">
              <a:spAutoFit/>
            </a:bodyPr>
            <a:lstStyle/>
            <a:p>
              <a:pPr>
                <a:buNone/>
              </a:pPr>
              <a:r>
                <a:rPr lang="en-US" sz="1050" i="0" dirty="0" smtClean="0">
                  <a:solidFill>
                    <a:srgbClr val="0000FF"/>
                  </a:solidFill>
                </a:rPr>
                <a:t>2.7 </a:t>
              </a:r>
              <a:r>
                <a:rPr lang="en-US" sz="1050" i="0" dirty="0" err="1" smtClean="0">
                  <a:solidFill>
                    <a:srgbClr val="0000FF"/>
                  </a:solidFill>
                </a:rPr>
                <a:t>ms</a:t>
              </a:r>
              <a:endParaRPr lang="en-US" sz="1050" i="0" dirty="0" smtClean="0">
                <a:solidFill>
                  <a:srgbClr val="0000FF"/>
                </a:solidFill>
              </a:endParaRPr>
            </a:p>
          </p:txBody>
        </p:sp>
        <p:sp>
          <p:nvSpPr>
            <p:cNvPr id="14" name="TextBox 13"/>
            <p:cNvSpPr txBox="1"/>
            <p:nvPr/>
          </p:nvSpPr>
          <p:spPr>
            <a:xfrm>
              <a:off x="5884878" y="3886201"/>
              <a:ext cx="228600" cy="288540"/>
            </a:xfrm>
            <a:prstGeom prst="rect">
              <a:avLst/>
            </a:prstGeom>
            <a:noFill/>
          </p:spPr>
          <p:txBody>
            <a:bodyPr wrap="square" rtlCol="0">
              <a:spAutoFit/>
            </a:bodyPr>
            <a:lstStyle/>
            <a:p>
              <a:pPr>
                <a:buNone/>
              </a:pPr>
              <a:r>
                <a:rPr lang="en-US" sz="900" i="0" dirty="0" smtClean="0">
                  <a:solidFill>
                    <a:schemeClr val="tx1"/>
                  </a:solidFill>
                </a:rPr>
                <a:t>1</a:t>
              </a:r>
            </a:p>
          </p:txBody>
        </p:sp>
        <p:sp>
          <p:nvSpPr>
            <p:cNvPr id="15" name="TextBox 14"/>
            <p:cNvSpPr txBox="1"/>
            <p:nvPr/>
          </p:nvSpPr>
          <p:spPr>
            <a:xfrm>
              <a:off x="6384023" y="3886201"/>
              <a:ext cx="228600" cy="288540"/>
            </a:xfrm>
            <a:prstGeom prst="rect">
              <a:avLst/>
            </a:prstGeom>
            <a:noFill/>
          </p:spPr>
          <p:txBody>
            <a:bodyPr wrap="square" rtlCol="0">
              <a:spAutoFit/>
            </a:bodyPr>
            <a:lstStyle/>
            <a:p>
              <a:pPr>
                <a:buNone/>
              </a:pPr>
              <a:r>
                <a:rPr lang="en-US" sz="900" i="0" dirty="0" smtClean="0">
                  <a:solidFill>
                    <a:schemeClr val="tx1"/>
                  </a:solidFill>
                </a:rPr>
                <a:t>2</a:t>
              </a:r>
            </a:p>
          </p:txBody>
        </p:sp>
        <p:sp>
          <p:nvSpPr>
            <p:cNvPr id="16" name="TextBox 15"/>
            <p:cNvSpPr txBox="1"/>
            <p:nvPr/>
          </p:nvSpPr>
          <p:spPr>
            <a:xfrm>
              <a:off x="6595846" y="3886201"/>
              <a:ext cx="228600" cy="288540"/>
            </a:xfrm>
            <a:prstGeom prst="rect">
              <a:avLst/>
            </a:prstGeom>
            <a:noFill/>
          </p:spPr>
          <p:txBody>
            <a:bodyPr wrap="square" rtlCol="0">
              <a:spAutoFit/>
            </a:bodyPr>
            <a:lstStyle/>
            <a:p>
              <a:pPr>
                <a:buNone/>
              </a:pPr>
              <a:r>
                <a:rPr lang="en-US" sz="900" i="0" dirty="0">
                  <a:solidFill>
                    <a:schemeClr val="tx1"/>
                  </a:solidFill>
                </a:rPr>
                <a:t>0</a:t>
              </a:r>
              <a:endParaRPr lang="en-US" sz="900" i="0" dirty="0" smtClean="0">
                <a:solidFill>
                  <a:schemeClr val="tx1"/>
                </a:solidFill>
              </a:endParaRPr>
            </a:p>
          </p:txBody>
        </p:sp>
        <p:sp>
          <p:nvSpPr>
            <p:cNvPr id="17" name="TextBox 16"/>
            <p:cNvSpPr txBox="1"/>
            <p:nvPr/>
          </p:nvSpPr>
          <p:spPr>
            <a:xfrm>
              <a:off x="7070522" y="3887761"/>
              <a:ext cx="228600" cy="288540"/>
            </a:xfrm>
            <a:prstGeom prst="rect">
              <a:avLst/>
            </a:prstGeom>
            <a:noFill/>
          </p:spPr>
          <p:txBody>
            <a:bodyPr wrap="square" rtlCol="0">
              <a:spAutoFit/>
            </a:bodyPr>
            <a:lstStyle/>
            <a:p>
              <a:pPr>
                <a:buNone/>
              </a:pPr>
              <a:r>
                <a:rPr lang="en-US" sz="900" i="0" dirty="0" smtClean="0">
                  <a:solidFill>
                    <a:schemeClr val="tx1"/>
                  </a:solidFill>
                </a:rPr>
                <a:t>1</a:t>
              </a:r>
            </a:p>
          </p:txBody>
        </p:sp>
        <p:sp>
          <p:nvSpPr>
            <p:cNvPr id="18" name="TextBox 17"/>
            <p:cNvSpPr txBox="1"/>
            <p:nvPr/>
          </p:nvSpPr>
          <p:spPr>
            <a:xfrm>
              <a:off x="7578056" y="3887761"/>
              <a:ext cx="228600" cy="288540"/>
            </a:xfrm>
            <a:prstGeom prst="rect">
              <a:avLst/>
            </a:prstGeom>
            <a:noFill/>
          </p:spPr>
          <p:txBody>
            <a:bodyPr wrap="square" rtlCol="0">
              <a:spAutoFit/>
            </a:bodyPr>
            <a:lstStyle/>
            <a:p>
              <a:pPr>
                <a:buNone/>
              </a:pPr>
              <a:r>
                <a:rPr lang="en-US" sz="900" i="0" dirty="0" smtClean="0">
                  <a:solidFill>
                    <a:schemeClr val="tx1"/>
                  </a:solidFill>
                </a:rPr>
                <a:t>2</a:t>
              </a:r>
            </a:p>
          </p:txBody>
        </p:sp>
        <p:sp>
          <p:nvSpPr>
            <p:cNvPr id="19" name="TextBox 18"/>
            <p:cNvSpPr txBox="1"/>
            <p:nvPr/>
          </p:nvSpPr>
          <p:spPr>
            <a:xfrm>
              <a:off x="7764012" y="3886201"/>
              <a:ext cx="228600" cy="288540"/>
            </a:xfrm>
            <a:prstGeom prst="rect">
              <a:avLst/>
            </a:prstGeom>
            <a:noFill/>
          </p:spPr>
          <p:txBody>
            <a:bodyPr wrap="square" rtlCol="0">
              <a:spAutoFit/>
            </a:bodyPr>
            <a:lstStyle/>
            <a:p>
              <a:pPr>
                <a:buNone/>
              </a:pPr>
              <a:r>
                <a:rPr lang="en-US" sz="900" i="0" dirty="0">
                  <a:solidFill>
                    <a:schemeClr val="tx1"/>
                  </a:solidFill>
                </a:rPr>
                <a:t>0</a:t>
              </a:r>
              <a:endParaRPr lang="en-US" sz="900" i="0" dirty="0" smtClean="0">
                <a:solidFill>
                  <a:schemeClr val="tx1"/>
                </a:solidFill>
              </a:endParaRPr>
            </a:p>
          </p:txBody>
        </p:sp>
        <p:sp>
          <p:nvSpPr>
            <p:cNvPr id="20" name="TextBox 19"/>
            <p:cNvSpPr txBox="1"/>
            <p:nvPr/>
          </p:nvSpPr>
          <p:spPr>
            <a:xfrm>
              <a:off x="8247078" y="3887761"/>
              <a:ext cx="228600" cy="288540"/>
            </a:xfrm>
            <a:prstGeom prst="rect">
              <a:avLst/>
            </a:prstGeom>
            <a:noFill/>
          </p:spPr>
          <p:txBody>
            <a:bodyPr wrap="square" rtlCol="0">
              <a:spAutoFit/>
            </a:bodyPr>
            <a:lstStyle/>
            <a:p>
              <a:pPr>
                <a:buNone/>
              </a:pPr>
              <a:r>
                <a:rPr lang="en-US" sz="900" i="0" dirty="0" smtClean="0">
                  <a:solidFill>
                    <a:schemeClr val="tx1"/>
                  </a:solidFill>
                </a:rPr>
                <a:t>1</a:t>
              </a:r>
            </a:p>
          </p:txBody>
        </p:sp>
        <p:sp>
          <p:nvSpPr>
            <p:cNvPr id="21" name="TextBox 20"/>
            <p:cNvSpPr txBox="1"/>
            <p:nvPr/>
          </p:nvSpPr>
          <p:spPr>
            <a:xfrm>
              <a:off x="8737833" y="3887761"/>
              <a:ext cx="228600" cy="288540"/>
            </a:xfrm>
            <a:prstGeom prst="rect">
              <a:avLst/>
            </a:prstGeom>
            <a:noFill/>
          </p:spPr>
          <p:txBody>
            <a:bodyPr wrap="square" rtlCol="0">
              <a:spAutoFit/>
            </a:bodyPr>
            <a:lstStyle/>
            <a:p>
              <a:pPr>
                <a:buNone/>
              </a:pPr>
              <a:r>
                <a:rPr lang="en-US" sz="900" i="0" dirty="0" smtClean="0">
                  <a:solidFill>
                    <a:schemeClr val="tx1"/>
                  </a:solidFill>
                </a:rPr>
                <a:t>2</a:t>
              </a:r>
            </a:p>
          </p:txBody>
        </p:sp>
        <p:sp>
          <p:nvSpPr>
            <p:cNvPr id="22" name="TextBox 21"/>
            <p:cNvSpPr txBox="1"/>
            <p:nvPr/>
          </p:nvSpPr>
          <p:spPr>
            <a:xfrm>
              <a:off x="8366971" y="4007678"/>
              <a:ext cx="616241" cy="288540"/>
            </a:xfrm>
            <a:prstGeom prst="rect">
              <a:avLst/>
            </a:prstGeom>
            <a:noFill/>
          </p:spPr>
          <p:txBody>
            <a:bodyPr wrap="square" rtlCol="0">
              <a:spAutoFit/>
            </a:bodyPr>
            <a:lstStyle/>
            <a:p>
              <a:pPr>
                <a:buNone/>
              </a:pPr>
              <a:r>
                <a:rPr lang="en-US" sz="900" i="0" dirty="0" smtClean="0">
                  <a:solidFill>
                    <a:schemeClr val="tx1"/>
                  </a:solidFill>
                </a:rPr>
                <a:t>R (m)</a:t>
              </a:r>
            </a:p>
          </p:txBody>
        </p:sp>
        <p:sp>
          <p:nvSpPr>
            <p:cNvPr id="23" name="TextBox 22"/>
            <p:cNvSpPr txBox="1"/>
            <p:nvPr/>
          </p:nvSpPr>
          <p:spPr>
            <a:xfrm>
              <a:off x="7207193" y="4006980"/>
              <a:ext cx="616241" cy="288540"/>
            </a:xfrm>
            <a:prstGeom prst="rect">
              <a:avLst/>
            </a:prstGeom>
            <a:noFill/>
          </p:spPr>
          <p:txBody>
            <a:bodyPr wrap="square" rtlCol="0">
              <a:spAutoFit/>
            </a:bodyPr>
            <a:lstStyle/>
            <a:p>
              <a:pPr>
                <a:buNone/>
              </a:pPr>
              <a:r>
                <a:rPr lang="en-US" sz="900" i="0" dirty="0" smtClean="0">
                  <a:solidFill>
                    <a:schemeClr val="tx1"/>
                  </a:solidFill>
                </a:rPr>
                <a:t>R (m)</a:t>
              </a:r>
            </a:p>
          </p:txBody>
        </p:sp>
        <p:sp>
          <p:nvSpPr>
            <p:cNvPr id="24" name="TextBox 23"/>
            <p:cNvSpPr txBox="1"/>
            <p:nvPr/>
          </p:nvSpPr>
          <p:spPr>
            <a:xfrm>
              <a:off x="5996382" y="4006980"/>
              <a:ext cx="616241" cy="288540"/>
            </a:xfrm>
            <a:prstGeom prst="rect">
              <a:avLst/>
            </a:prstGeom>
            <a:noFill/>
          </p:spPr>
          <p:txBody>
            <a:bodyPr wrap="square" rtlCol="0">
              <a:spAutoFit/>
            </a:bodyPr>
            <a:lstStyle/>
            <a:p>
              <a:pPr>
                <a:buNone/>
              </a:pPr>
              <a:r>
                <a:rPr lang="en-US" sz="900" i="0" dirty="0" smtClean="0">
                  <a:solidFill>
                    <a:schemeClr val="tx1"/>
                  </a:solidFill>
                </a:rPr>
                <a:t>R (m)</a:t>
              </a:r>
            </a:p>
          </p:txBody>
        </p:sp>
        <p:sp>
          <p:nvSpPr>
            <p:cNvPr id="25" name="TextBox 24"/>
            <p:cNvSpPr txBox="1"/>
            <p:nvPr/>
          </p:nvSpPr>
          <p:spPr>
            <a:xfrm>
              <a:off x="5308136" y="2632745"/>
              <a:ext cx="381000" cy="288540"/>
            </a:xfrm>
            <a:prstGeom prst="rect">
              <a:avLst/>
            </a:prstGeom>
            <a:noFill/>
          </p:spPr>
          <p:txBody>
            <a:bodyPr wrap="square" rtlCol="0">
              <a:spAutoFit/>
            </a:bodyPr>
            <a:lstStyle/>
            <a:p>
              <a:pPr>
                <a:buNone/>
              </a:pPr>
              <a:r>
                <a:rPr lang="en-US" sz="900" i="0" dirty="0" smtClean="0">
                  <a:solidFill>
                    <a:schemeClr val="tx1"/>
                  </a:solidFill>
                </a:rPr>
                <a:t>0</a:t>
              </a:r>
            </a:p>
          </p:txBody>
        </p:sp>
        <p:sp>
          <p:nvSpPr>
            <p:cNvPr id="26" name="TextBox 25"/>
            <p:cNvSpPr txBox="1"/>
            <p:nvPr/>
          </p:nvSpPr>
          <p:spPr>
            <a:xfrm>
              <a:off x="5257801" y="3625980"/>
              <a:ext cx="381000" cy="288540"/>
            </a:xfrm>
            <a:prstGeom prst="rect">
              <a:avLst/>
            </a:prstGeom>
            <a:noFill/>
          </p:spPr>
          <p:txBody>
            <a:bodyPr wrap="square" rtlCol="0">
              <a:spAutoFit/>
            </a:bodyPr>
            <a:lstStyle/>
            <a:p>
              <a:pPr>
                <a:buNone/>
              </a:pPr>
              <a:r>
                <a:rPr lang="en-US" sz="900" i="0" dirty="0" smtClean="0">
                  <a:solidFill>
                    <a:schemeClr val="tx1"/>
                  </a:solidFill>
                </a:rPr>
                <a:t>-2</a:t>
              </a:r>
            </a:p>
          </p:txBody>
        </p:sp>
        <p:sp>
          <p:nvSpPr>
            <p:cNvPr id="27" name="TextBox 26"/>
            <p:cNvSpPr txBox="1"/>
            <p:nvPr/>
          </p:nvSpPr>
          <p:spPr>
            <a:xfrm>
              <a:off x="5308833" y="2125210"/>
              <a:ext cx="381000" cy="288540"/>
            </a:xfrm>
            <a:prstGeom prst="rect">
              <a:avLst/>
            </a:prstGeom>
            <a:noFill/>
          </p:spPr>
          <p:txBody>
            <a:bodyPr wrap="square" rtlCol="0">
              <a:spAutoFit/>
            </a:bodyPr>
            <a:lstStyle/>
            <a:p>
              <a:pPr>
                <a:buNone/>
              </a:pPr>
              <a:r>
                <a:rPr lang="en-US" sz="900" i="0" dirty="0">
                  <a:solidFill>
                    <a:schemeClr val="tx1"/>
                  </a:solidFill>
                </a:rPr>
                <a:t>1</a:t>
              </a:r>
              <a:endParaRPr lang="en-US" sz="900" i="0" dirty="0" smtClean="0">
                <a:solidFill>
                  <a:schemeClr val="tx1"/>
                </a:solidFill>
              </a:endParaRPr>
            </a:p>
          </p:txBody>
        </p:sp>
        <p:sp>
          <p:nvSpPr>
            <p:cNvPr id="28" name="TextBox 27"/>
            <p:cNvSpPr txBox="1"/>
            <p:nvPr/>
          </p:nvSpPr>
          <p:spPr>
            <a:xfrm>
              <a:off x="5308833" y="1619612"/>
              <a:ext cx="381000" cy="288540"/>
            </a:xfrm>
            <a:prstGeom prst="rect">
              <a:avLst/>
            </a:prstGeom>
            <a:noFill/>
          </p:spPr>
          <p:txBody>
            <a:bodyPr wrap="square" rtlCol="0">
              <a:spAutoFit/>
            </a:bodyPr>
            <a:lstStyle/>
            <a:p>
              <a:pPr>
                <a:buNone/>
              </a:pPr>
              <a:r>
                <a:rPr lang="en-US" sz="900" i="0" dirty="0" smtClean="0">
                  <a:solidFill>
                    <a:schemeClr val="tx1"/>
                  </a:solidFill>
                </a:rPr>
                <a:t>2</a:t>
              </a:r>
            </a:p>
          </p:txBody>
        </p:sp>
        <p:sp>
          <p:nvSpPr>
            <p:cNvPr id="29" name="TextBox 28"/>
            <p:cNvSpPr txBox="1"/>
            <p:nvPr/>
          </p:nvSpPr>
          <p:spPr>
            <a:xfrm>
              <a:off x="5257801" y="3124200"/>
              <a:ext cx="381000" cy="288540"/>
            </a:xfrm>
            <a:prstGeom prst="rect">
              <a:avLst/>
            </a:prstGeom>
            <a:noFill/>
          </p:spPr>
          <p:txBody>
            <a:bodyPr wrap="square" rtlCol="0">
              <a:spAutoFit/>
            </a:bodyPr>
            <a:lstStyle/>
            <a:p>
              <a:pPr>
                <a:buNone/>
              </a:pPr>
              <a:r>
                <a:rPr lang="en-US" sz="900" i="0" dirty="0" smtClean="0">
                  <a:solidFill>
                    <a:schemeClr val="tx1"/>
                  </a:solidFill>
                </a:rPr>
                <a:t>-1</a:t>
              </a:r>
            </a:p>
          </p:txBody>
        </p:sp>
        <p:sp>
          <p:nvSpPr>
            <p:cNvPr id="30" name="TextBox 29"/>
            <p:cNvSpPr txBox="1"/>
            <p:nvPr/>
          </p:nvSpPr>
          <p:spPr>
            <a:xfrm rot="16200000">
              <a:off x="4876296" y="2640661"/>
              <a:ext cx="607502" cy="269305"/>
            </a:xfrm>
            <a:prstGeom prst="rect">
              <a:avLst/>
            </a:prstGeom>
            <a:noFill/>
          </p:spPr>
          <p:txBody>
            <a:bodyPr wrap="square" rtlCol="0">
              <a:spAutoFit/>
            </a:bodyPr>
            <a:lstStyle/>
            <a:p>
              <a:pPr>
                <a:buNone/>
              </a:pPr>
              <a:r>
                <a:rPr lang="en-US" sz="800" i="0" dirty="0" smtClean="0">
                  <a:solidFill>
                    <a:schemeClr val="tx1"/>
                  </a:solidFill>
                </a:rPr>
                <a:t>Z (m)</a:t>
              </a:r>
            </a:p>
          </p:txBody>
        </p:sp>
      </p:grpSp>
      <p:sp>
        <p:nvSpPr>
          <p:cNvPr id="31" name="Content Placeholder 2"/>
          <p:cNvSpPr txBox="1">
            <a:spLocks/>
          </p:cNvSpPr>
          <p:nvPr/>
        </p:nvSpPr>
        <p:spPr bwMode="auto">
          <a:xfrm>
            <a:off x="228600" y="5257800"/>
            <a:ext cx="4114800" cy="6096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228600" marR="0" lvl="1" indent="-228600" algn="l" defTabSz="914400" rtl="0" eaLnBrk="0" fontAlgn="base" latinLnBrk="0" hangingPunct="0">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chemeClr val="accent2"/>
                </a:solidFill>
                <a:effectLst/>
                <a:uLnTx/>
                <a:uFillTx/>
                <a:latin typeface="+mn-lt"/>
              </a:rPr>
              <a:t>Higher injector flux, </a:t>
            </a:r>
            <a:r>
              <a:rPr kumimoji="0" lang="en-US" sz="1400" b="0" i="0" u="none" strike="noStrike" kern="0" cap="none" spc="0" normalizeH="0" baseline="0" noProof="0" dirty="0" err="1" smtClean="0">
                <a:ln>
                  <a:noFill/>
                </a:ln>
                <a:solidFill>
                  <a:schemeClr val="accent2"/>
                </a:solidFill>
                <a:effectLst/>
                <a:uLnTx/>
                <a:uFillTx/>
                <a:latin typeface="+mn-lt"/>
              </a:rPr>
              <a:t>toroidal</a:t>
            </a:r>
            <a:r>
              <a:rPr kumimoji="0" lang="en-US" sz="1400" b="0" i="0" u="none" strike="noStrike" kern="0" cap="none" spc="0" normalizeH="0" baseline="0" noProof="0" dirty="0" smtClean="0">
                <a:ln>
                  <a:noFill/>
                </a:ln>
                <a:solidFill>
                  <a:schemeClr val="accent2"/>
                </a:solidFill>
                <a:effectLst/>
                <a:uLnTx/>
                <a:uFillTx/>
                <a:latin typeface="+mn-lt"/>
              </a:rPr>
              <a:t> field, CHI voltage</a:t>
            </a:r>
          </a:p>
          <a:p>
            <a:pPr marL="228600" marR="0" lvl="1" indent="-228600" algn="l" defTabSz="914400" rtl="0" eaLnBrk="0" fontAlgn="base" latinLnBrk="0" hangingPunct="0">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chemeClr val="accent2"/>
                </a:solidFill>
                <a:effectLst/>
                <a:uLnTx/>
                <a:uFillTx/>
                <a:latin typeface="+mn-lt"/>
              </a:rPr>
              <a:t>1MW 28GHz</a:t>
            </a:r>
            <a:r>
              <a:rPr kumimoji="0" lang="en-US" sz="1400" b="0" i="0" u="none" strike="noStrike" kern="0" cap="none" spc="0" normalizeH="0" noProof="0" dirty="0" smtClean="0">
                <a:ln>
                  <a:noFill/>
                </a:ln>
                <a:solidFill>
                  <a:schemeClr val="accent2"/>
                </a:solidFill>
                <a:effectLst/>
                <a:uLnTx/>
                <a:uFillTx/>
                <a:latin typeface="+mn-lt"/>
              </a:rPr>
              <a:t> </a:t>
            </a:r>
            <a:r>
              <a:rPr kumimoji="0" lang="en-US" sz="1400" b="0" i="0" u="none" strike="noStrike" kern="0" cap="none" spc="0" normalizeH="0" baseline="0" noProof="0" dirty="0" smtClean="0">
                <a:ln>
                  <a:noFill/>
                </a:ln>
                <a:solidFill>
                  <a:schemeClr val="accent2"/>
                </a:solidFill>
                <a:effectLst/>
                <a:uLnTx/>
                <a:uFillTx/>
                <a:latin typeface="+mn-lt"/>
              </a:rPr>
              <a:t>ECH </a:t>
            </a:r>
            <a:r>
              <a:rPr kumimoji="0" lang="en-US" b="0" i="0" u="none" strike="noStrike" kern="0" cap="none" spc="0" normalizeH="0" baseline="0" noProof="0" dirty="0" smtClean="0">
                <a:ln>
                  <a:noFill/>
                </a:ln>
                <a:solidFill>
                  <a:schemeClr val="accent2"/>
                </a:solidFill>
                <a:effectLst/>
                <a:uLnTx/>
                <a:uFillTx/>
                <a:latin typeface="+mn-lt"/>
              </a:rPr>
              <a:t>(increases T</a:t>
            </a:r>
            <a:r>
              <a:rPr kumimoji="0" lang="en-US" b="0" i="0" u="none" strike="noStrike" kern="0" cap="none" spc="0" normalizeH="0" baseline="-25000" noProof="0" dirty="0" smtClean="0">
                <a:ln>
                  <a:noFill/>
                </a:ln>
                <a:solidFill>
                  <a:schemeClr val="accent2"/>
                </a:solidFill>
                <a:effectLst/>
                <a:uLnTx/>
                <a:uFillTx/>
                <a:latin typeface="+mn-lt"/>
              </a:rPr>
              <a:t>e</a:t>
            </a:r>
            <a:r>
              <a:rPr kumimoji="0" lang="en-US" b="0" i="0" u="none" strike="noStrike" kern="0" cap="none" spc="0" normalizeH="0" baseline="0" noProof="0" dirty="0" smtClean="0">
                <a:ln>
                  <a:noFill/>
                </a:ln>
                <a:solidFill>
                  <a:schemeClr val="accent2"/>
                </a:solidFill>
                <a:effectLst/>
                <a:uLnTx/>
                <a:uFillTx/>
                <a:latin typeface="+mn-lt"/>
              </a:rPr>
              <a:t>)</a:t>
            </a:r>
            <a:endParaRPr kumimoji="0" lang="en-US" sz="1400" b="0" i="0" u="none" strike="noStrike" kern="0" cap="none" spc="0" normalizeH="0" baseline="0" noProof="0" dirty="0" smtClean="0">
              <a:ln>
                <a:noFill/>
              </a:ln>
              <a:solidFill>
                <a:schemeClr val="accent2"/>
              </a:solidFill>
              <a:effectLst/>
              <a:uLnTx/>
              <a:uFillTx/>
              <a:latin typeface="+mn-lt"/>
            </a:endParaRPr>
          </a:p>
        </p:txBody>
      </p:sp>
      <p:sp>
        <p:nvSpPr>
          <p:cNvPr id="33" name="Content Placeholder 2"/>
          <p:cNvSpPr txBox="1">
            <a:spLocks/>
          </p:cNvSpPr>
          <p:nvPr/>
        </p:nvSpPr>
        <p:spPr bwMode="auto">
          <a:xfrm>
            <a:off x="4572000" y="5791200"/>
            <a:ext cx="4572000" cy="685800"/>
          </a:xfrm>
          <a:prstGeom prst="rect">
            <a:avLst/>
          </a:prstGeom>
          <a:noFill/>
          <a:ln w="9525">
            <a:noFill/>
            <a:miter lim="800000"/>
            <a:headEnd/>
            <a:tailEnd/>
          </a:ln>
        </p:spPr>
        <p:txBody>
          <a:bodyPr vert="horz" wrap="square" lIns="91429" tIns="45714" rIns="0" bIns="45714" numCol="1" anchor="t" anchorCtr="0" compatLnSpc="1">
            <a:prstTxWarp prst="textNoShape">
              <a:avLst/>
            </a:prstTxWarp>
          </a:bodyPr>
          <a:lstStyle/>
          <a:p>
            <a:pPr marL="171450" marR="0" lvl="0" indent="-17145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FF0000"/>
                </a:solidFill>
                <a:effectLst/>
                <a:uLnTx/>
                <a:uFillTx/>
                <a:latin typeface="+mn-lt"/>
                <a:ea typeface="+mn-ea"/>
                <a:cs typeface="+mn-cs"/>
              </a:rPr>
              <a:t>But, RF heating (ECH and/or HHFW)</a:t>
            </a:r>
            <a:r>
              <a:rPr kumimoji="0" lang="en-US" sz="2000" b="0" i="0" u="none" strike="noStrike" kern="0" cap="none" spc="0" normalizeH="0" noProof="0" dirty="0" smtClean="0">
                <a:ln>
                  <a:noFill/>
                </a:ln>
                <a:solidFill>
                  <a:srgbClr val="FF0000"/>
                </a:solidFill>
                <a:effectLst/>
                <a:uLnTx/>
                <a:uFillTx/>
                <a:latin typeface="+mn-lt"/>
                <a:ea typeface="+mn-ea"/>
                <a:cs typeface="+mn-cs"/>
              </a:rPr>
              <a:t> </a:t>
            </a:r>
            <a:r>
              <a:rPr kumimoji="0" lang="en-US" sz="2000" b="0" i="0" u="none" strike="noStrike" kern="0" cap="none" spc="0" normalizeH="0" baseline="0" noProof="0" dirty="0" smtClean="0">
                <a:ln>
                  <a:noFill/>
                </a:ln>
                <a:solidFill>
                  <a:srgbClr val="FF0000"/>
                </a:solidFill>
                <a:effectLst/>
                <a:uLnTx/>
                <a:uFillTx/>
                <a:latin typeface="+mn-lt"/>
                <a:ea typeface="+mn-ea"/>
                <a:cs typeface="+mn-cs"/>
              </a:rPr>
              <a:t>of CHI likely required to</a:t>
            </a:r>
            <a:r>
              <a:rPr kumimoji="0" lang="en-US" sz="2000" b="0" i="0" u="none" strike="noStrike" kern="0" cap="none" spc="0" normalizeH="0" noProof="0" dirty="0" smtClean="0">
                <a:ln>
                  <a:noFill/>
                </a:ln>
                <a:solidFill>
                  <a:srgbClr val="FF0000"/>
                </a:solidFill>
                <a:effectLst/>
                <a:uLnTx/>
                <a:uFillTx/>
                <a:latin typeface="+mn-lt"/>
                <a:ea typeface="+mn-ea"/>
                <a:cs typeface="+mn-cs"/>
              </a:rPr>
              <a:t> couple to NBI</a:t>
            </a:r>
            <a:endParaRPr kumimoji="0" lang="en-US" sz="2000" b="0" i="0" u="none" strike="noStrike" kern="0" cap="none" spc="0" normalizeH="0" baseline="0" noProof="0" dirty="0" smtClean="0">
              <a:ln>
                <a:noFill/>
              </a:ln>
              <a:solidFill>
                <a:srgbClr val="FF0000"/>
              </a:solidFill>
              <a:effectLst/>
              <a:uLnTx/>
              <a:uFillTx/>
              <a:latin typeface="+mn-lt"/>
              <a:ea typeface="+mn-ea"/>
              <a:cs typeface="+mn-cs"/>
            </a:endParaRPr>
          </a:p>
        </p:txBody>
      </p:sp>
      <p:sp>
        <p:nvSpPr>
          <p:cNvPr id="34"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txBox="1">
            <a:spLocks noChangeArrowheads="1"/>
          </p:cNvSpPr>
          <p:nvPr/>
        </p:nvSpPr>
        <p:spPr bwMode="auto">
          <a:xfrm>
            <a:off x="0" y="1227626"/>
            <a:ext cx="4766235" cy="4850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spcBef>
                <a:spcPct val="20000"/>
              </a:spcBef>
              <a:buClr>
                <a:srgbClr val="010000"/>
              </a:buClr>
              <a:buFontTx/>
              <a:buChar char="•"/>
            </a:pPr>
            <a:r>
              <a:rPr lang="en-US" sz="2400" b="0" i="0" dirty="0" smtClean="0">
                <a:solidFill>
                  <a:schemeClr val="tx1"/>
                </a:solidFill>
              </a:rPr>
              <a:t>Preliminary </a:t>
            </a:r>
            <a:r>
              <a:rPr lang="en-US" sz="2400" b="0" i="0" dirty="0">
                <a:solidFill>
                  <a:schemeClr val="tx1"/>
                </a:solidFill>
              </a:rPr>
              <a:t>design completed (January 2013) </a:t>
            </a:r>
          </a:p>
          <a:p>
            <a:pPr lvl="1">
              <a:spcBef>
                <a:spcPct val="20000"/>
              </a:spcBef>
              <a:buClr>
                <a:srgbClr val="010000"/>
              </a:buClr>
              <a:buFontTx/>
              <a:buChar char="–"/>
            </a:pPr>
            <a:r>
              <a:rPr lang="en-US" sz="2000" b="0" i="0" dirty="0">
                <a:solidFill>
                  <a:schemeClr val="accent2"/>
                </a:solidFill>
                <a:ea typeface="ＭＳ Ｐゴシック" charset="0"/>
                <a:cs typeface="ＭＳ Ｐゴシック" charset="0"/>
              </a:rPr>
              <a:t>Now </a:t>
            </a:r>
            <a:r>
              <a:rPr lang="en-US" sz="2000" b="0" i="0" dirty="0" smtClean="0">
                <a:solidFill>
                  <a:schemeClr val="accent2"/>
                </a:solidFill>
                <a:ea typeface="ＭＳ Ｐゴシック" charset="0"/>
                <a:cs typeface="ＭＳ Ｐゴシック" charset="0"/>
              </a:rPr>
              <a:t>working on finalizing design and cost estimates</a:t>
            </a:r>
          </a:p>
          <a:p>
            <a:pPr lvl="1">
              <a:spcBef>
                <a:spcPct val="20000"/>
              </a:spcBef>
              <a:buClr>
                <a:srgbClr val="010000"/>
              </a:buClr>
              <a:buFontTx/>
              <a:buChar char="–"/>
            </a:pPr>
            <a:endParaRPr lang="en-US" sz="1050" b="0" i="0" dirty="0">
              <a:solidFill>
                <a:schemeClr val="accent2"/>
              </a:solidFill>
              <a:ea typeface="ＭＳ Ｐゴシック" charset="0"/>
              <a:cs typeface="ＭＳ Ｐゴシック" charset="0"/>
            </a:endParaRPr>
          </a:p>
          <a:p>
            <a:pPr>
              <a:spcBef>
                <a:spcPct val="20000"/>
              </a:spcBef>
              <a:buClr>
                <a:srgbClr val="010000"/>
              </a:buClr>
              <a:buFontTx/>
              <a:buChar char="•"/>
            </a:pPr>
            <a:r>
              <a:rPr lang="en-US" sz="2400" b="0" i="0" dirty="0" smtClean="0">
                <a:solidFill>
                  <a:schemeClr val="tx1"/>
                </a:solidFill>
              </a:rPr>
              <a:t>Electrode mounted on top of divertor plate</a:t>
            </a:r>
            <a:endParaRPr lang="en-US" sz="2400" b="0" i="0" dirty="0">
              <a:solidFill>
                <a:schemeClr val="tx1"/>
              </a:solidFill>
            </a:endParaRPr>
          </a:p>
          <a:p>
            <a:pPr lvl="1">
              <a:spcBef>
                <a:spcPct val="20000"/>
              </a:spcBef>
              <a:buClr>
                <a:srgbClr val="010000"/>
              </a:buClr>
              <a:buFontTx/>
              <a:buChar char="–"/>
            </a:pPr>
            <a:r>
              <a:rPr lang="en-US" sz="2000" b="0" i="0" dirty="0">
                <a:solidFill>
                  <a:schemeClr val="accent2"/>
                </a:solidFill>
                <a:ea typeface="ＭＳ Ｐゴシック" charset="0"/>
                <a:cs typeface="ＭＳ Ｐゴシック" charset="0"/>
              </a:rPr>
              <a:t>Insulators not part of vacuum structure</a:t>
            </a:r>
          </a:p>
          <a:p>
            <a:pPr lvl="1">
              <a:spcBef>
                <a:spcPct val="20000"/>
              </a:spcBef>
              <a:buClr>
                <a:srgbClr val="010000"/>
              </a:buClr>
              <a:buFontTx/>
              <a:buChar char="–"/>
            </a:pPr>
            <a:r>
              <a:rPr lang="en-US" sz="2000" b="0" i="0" dirty="0">
                <a:solidFill>
                  <a:schemeClr val="accent2"/>
                </a:solidFill>
                <a:ea typeface="ＭＳ Ｐゴシック" charset="0"/>
                <a:cs typeface="ＭＳ Ｐゴシック" charset="0"/>
              </a:rPr>
              <a:t>CHI operation at up to </a:t>
            </a:r>
            <a:r>
              <a:rPr lang="en-US" sz="2000" b="0" i="0" dirty="0" smtClean="0">
                <a:solidFill>
                  <a:schemeClr val="accent2"/>
                </a:solidFill>
                <a:ea typeface="ＭＳ Ｐゴシック" charset="0"/>
                <a:cs typeface="ＭＳ Ｐゴシック" charset="0"/>
              </a:rPr>
              <a:t>3kV </a:t>
            </a:r>
            <a:endParaRPr lang="en-US" sz="2000" b="0" i="0" dirty="0">
              <a:solidFill>
                <a:schemeClr val="accent2"/>
              </a:solidFill>
              <a:ea typeface="ＭＳ Ｐゴシック" charset="0"/>
              <a:cs typeface="ＭＳ Ｐゴシック" charset="0"/>
            </a:endParaRPr>
          </a:p>
          <a:p>
            <a:pPr lvl="1">
              <a:spcBef>
                <a:spcPct val="20000"/>
              </a:spcBef>
              <a:buClr>
                <a:srgbClr val="010000"/>
              </a:buClr>
              <a:buFontTx/>
              <a:buChar char="–"/>
            </a:pPr>
            <a:r>
              <a:rPr lang="en-US" sz="2000" b="0" i="0" dirty="0">
                <a:solidFill>
                  <a:schemeClr val="accent2"/>
                </a:solidFill>
                <a:ea typeface="ＭＳ Ｐゴシック" charset="0"/>
                <a:cs typeface="ＭＳ Ｐゴシック" charset="0"/>
              </a:rPr>
              <a:t>Metallic electrodes (SS + </a:t>
            </a:r>
            <a:r>
              <a:rPr lang="en-US" sz="2000" b="0" i="0" dirty="0" smtClean="0">
                <a:solidFill>
                  <a:schemeClr val="accent2"/>
                </a:solidFill>
                <a:ea typeface="ＭＳ Ｐゴシック" charset="0"/>
                <a:cs typeface="ＭＳ Ｐゴシック" charset="0"/>
              </a:rPr>
              <a:t>Mo/W</a:t>
            </a:r>
            <a:r>
              <a:rPr lang="en-US" sz="2000" b="0" i="0" dirty="0">
                <a:solidFill>
                  <a:schemeClr val="accent2"/>
                </a:solidFill>
                <a:ea typeface="ＭＳ Ｐゴシック" charset="0"/>
                <a:cs typeface="ＭＳ Ｐゴシック" charset="0"/>
              </a:rPr>
              <a:t>)</a:t>
            </a:r>
          </a:p>
          <a:p>
            <a:pPr lvl="2">
              <a:spcBef>
                <a:spcPct val="20000"/>
              </a:spcBef>
              <a:buClr>
                <a:srgbClr val="010000"/>
              </a:buClr>
              <a:buFontTx/>
              <a:buChar char="•"/>
            </a:pPr>
            <a:r>
              <a:rPr lang="en-US" sz="1800" b="0" i="0" dirty="0">
                <a:solidFill>
                  <a:srgbClr val="FF0000"/>
                </a:solidFill>
                <a:ea typeface="ＭＳ Ｐゴシック" charset="0"/>
                <a:cs typeface="ＭＳ Ｐゴシック" charset="0"/>
              </a:rPr>
              <a:t>Provides </a:t>
            </a:r>
            <a:r>
              <a:rPr lang="en-US" sz="1800" b="0" i="0" dirty="0" smtClean="0">
                <a:solidFill>
                  <a:srgbClr val="FF0000"/>
                </a:solidFill>
                <a:ea typeface="ＭＳ Ｐゴシック" charset="0"/>
                <a:cs typeface="ＭＳ Ｐゴシック" charset="0"/>
              </a:rPr>
              <a:t>data </a:t>
            </a:r>
            <a:r>
              <a:rPr lang="en-US" sz="1800" b="0" i="0" dirty="0">
                <a:solidFill>
                  <a:srgbClr val="FF0000"/>
                </a:solidFill>
                <a:ea typeface="ＭＳ Ｐゴシック" charset="0"/>
                <a:cs typeface="ＭＳ Ｐゴシック" charset="0"/>
              </a:rPr>
              <a:t>for NSTX-U metal </a:t>
            </a:r>
            <a:r>
              <a:rPr lang="en-US" sz="1800" b="0" i="0" dirty="0" smtClean="0">
                <a:solidFill>
                  <a:srgbClr val="FF0000"/>
                </a:solidFill>
                <a:ea typeface="ＭＳ Ｐゴシック" charset="0"/>
                <a:cs typeface="ＭＳ Ｐゴシック" charset="0"/>
              </a:rPr>
              <a:t>electrodes (high-Z tiles)</a:t>
            </a:r>
          </a:p>
          <a:p>
            <a:pPr lvl="1">
              <a:spcBef>
                <a:spcPct val="20000"/>
              </a:spcBef>
              <a:buClr>
                <a:srgbClr val="010000"/>
              </a:buClr>
              <a:buFontTx/>
              <a:buChar char="•"/>
            </a:pPr>
            <a:r>
              <a:rPr lang="en-US" sz="1800" b="0" i="0" dirty="0" smtClean="0">
                <a:solidFill>
                  <a:schemeClr val="accent2"/>
                </a:solidFill>
                <a:ea typeface="ＭＳ Ｐゴシック" charset="0"/>
                <a:cs typeface="ＭＳ Ｐゴシック" charset="0"/>
              </a:rPr>
              <a:t>Also informs ST-FNSF CHI design</a:t>
            </a:r>
            <a:endParaRPr lang="en-US" sz="1800" b="0" i="0" dirty="0">
              <a:solidFill>
                <a:schemeClr val="accent2"/>
              </a:solidFill>
              <a:ea typeface="ＭＳ Ｐゴシック" charset="0"/>
              <a:cs typeface="ＭＳ Ｐゴシック" charset="0"/>
            </a:endParaRPr>
          </a:p>
          <a:p>
            <a:pPr lvl="2">
              <a:spcBef>
                <a:spcPct val="20000"/>
              </a:spcBef>
              <a:buClr>
                <a:srgbClr val="010000"/>
              </a:buClr>
            </a:pPr>
            <a:endParaRPr lang="en-US" sz="1800" b="0" i="0" dirty="0">
              <a:solidFill>
                <a:srgbClr val="FF0000"/>
              </a:solidFill>
              <a:ea typeface="ＭＳ Ｐゴシック" charset="0"/>
              <a:cs typeface="ＭＳ Ｐゴシック" charset="0"/>
            </a:endParaRPr>
          </a:p>
          <a:p>
            <a:pPr lvl="2">
              <a:spcBef>
                <a:spcPct val="20000"/>
              </a:spcBef>
              <a:buClr>
                <a:srgbClr val="010000"/>
              </a:buClr>
            </a:pPr>
            <a:endParaRPr lang="en-US" sz="1800" b="0" i="0" dirty="0">
              <a:solidFill>
                <a:srgbClr val="FF0000"/>
              </a:solidFill>
              <a:ea typeface="ＭＳ Ｐゴシック" charset="0"/>
              <a:cs typeface="ＭＳ Ｐゴシック" charset="0"/>
            </a:endParaRPr>
          </a:p>
          <a:p>
            <a:pPr lvl="2">
              <a:spcBef>
                <a:spcPct val="20000"/>
              </a:spcBef>
              <a:buClr>
                <a:srgbClr val="010000"/>
              </a:buClr>
            </a:pPr>
            <a:endParaRPr lang="en-US" sz="2000" b="0" i="0" dirty="0">
              <a:solidFill>
                <a:schemeClr val="accent2"/>
              </a:solidFill>
              <a:ea typeface="ＭＳ Ｐゴシック" charset="0"/>
              <a:cs typeface="ＭＳ Ｐゴシック" charset="0"/>
            </a:endParaRPr>
          </a:p>
          <a:p>
            <a:pPr lvl="2">
              <a:spcBef>
                <a:spcPct val="20000"/>
              </a:spcBef>
              <a:buClr>
                <a:srgbClr val="010000"/>
              </a:buClr>
            </a:pPr>
            <a:endParaRPr lang="en-US" sz="1800" b="0" i="0" dirty="0">
              <a:solidFill>
                <a:srgbClr val="FF0000"/>
              </a:solidFill>
              <a:ea typeface="ＭＳ Ｐゴシック" charset="0"/>
              <a:cs typeface="ＭＳ Ｐゴシック" charset="0"/>
            </a:endParaRPr>
          </a:p>
          <a:p>
            <a:pPr lvl="2">
              <a:spcBef>
                <a:spcPct val="20000"/>
              </a:spcBef>
              <a:buClr>
                <a:srgbClr val="010000"/>
              </a:buClr>
            </a:pPr>
            <a:endParaRPr lang="en-US" sz="1800" b="0" i="0" dirty="0">
              <a:solidFill>
                <a:srgbClr val="FF0000"/>
              </a:solidFill>
              <a:ea typeface="ＭＳ Ｐゴシック" charset="0"/>
              <a:cs typeface="ＭＳ Ｐゴシック" charset="0"/>
            </a:endParaRPr>
          </a:p>
          <a:p>
            <a:pPr>
              <a:spcBef>
                <a:spcPct val="20000"/>
              </a:spcBef>
              <a:buClr>
                <a:srgbClr val="010000"/>
              </a:buClr>
            </a:pPr>
            <a:endParaRPr lang="en-US" sz="2800" b="0" i="0" dirty="0">
              <a:solidFill>
                <a:schemeClr val="tx1"/>
              </a:solidFill>
            </a:endParaRPr>
          </a:p>
          <a:p>
            <a:pPr lvl="2">
              <a:spcBef>
                <a:spcPct val="20000"/>
              </a:spcBef>
              <a:buClr>
                <a:srgbClr val="010000"/>
              </a:buClr>
            </a:pPr>
            <a:endParaRPr lang="en-US" sz="1800" b="0" i="0" dirty="0">
              <a:solidFill>
                <a:srgbClr val="FF0000"/>
              </a:solidFill>
              <a:ea typeface="ＭＳ Ｐゴシック" charset="0"/>
              <a:cs typeface="ＭＳ Ｐゴシック" charset="0"/>
            </a:endParaRPr>
          </a:p>
        </p:txBody>
      </p:sp>
      <p:sp>
        <p:nvSpPr>
          <p:cNvPr id="25605" name="Rectangle 2"/>
          <p:cNvSpPr txBox="1">
            <a:spLocks noChangeArrowheads="1"/>
          </p:cNvSpPr>
          <p:nvPr/>
        </p:nvSpPr>
        <p:spPr bwMode="auto">
          <a:xfrm>
            <a:off x="0" y="0"/>
            <a:ext cx="9144000" cy="914400"/>
          </a:xfrm>
          <a:prstGeom prst="rect">
            <a:avLst/>
          </a:prstGeom>
          <a:solidFill>
            <a:srgbClr val="F8F8F8">
              <a:alpha val="5098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200" b="1" i="1">
                <a:solidFill>
                  <a:srgbClr val="1822CD"/>
                </a:solidFill>
                <a:latin typeface="Helvetica" charset="0"/>
                <a:ea typeface="ＭＳ Ｐゴシック" charset="0"/>
                <a:cs typeface="Arial" charset="0"/>
              </a:defRPr>
            </a:lvl1pPr>
            <a:lvl2pPr marL="37931725" indent="-37474525" eaLnBrk="0" hangingPunct="0">
              <a:defRPr sz="1200" b="1" i="1">
                <a:solidFill>
                  <a:srgbClr val="1822CD"/>
                </a:solidFill>
                <a:latin typeface="Helvetica" charset="0"/>
                <a:ea typeface="Arial" charset="0"/>
                <a:cs typeface="Arial" charset="0"/>
              </a:defRPr>
            </a:lvl2pPr>
            <a:lvl3pPr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ctr"/>
            <a:r>
              <a:rPr lang="en-US" sz="2800" i="0" dirty="0">
                <a:solidFill>
                  <a:schemeClr val="accent2"/>
                </a:solidFill>
                <a:latin typeface="Arial" charset="0"/>
                <a:cs typeface="ＭＳ Ｐゴシック" charset="0"/>
              </a:rPr>
              <a:t>CHI design for </a:t>
            </a:r>
            <a:r>
              <a:rPr lang="en-US" sz="2800" i="0" dirty="0" smtClean="0">
                <a:solidFill>
                  <a:schemeClr val="accent2"/>
                </a:solidFill>
                <a:latin typeface="Arial" charset="0"/>
                <a:cs typeface="ＭＳ Ｐゴシック" charset="0"/>
              </a:rPr>
              <a:t>QUEST </a:t>
            </a:r>
            <a:r>
              <a:rPr lang="en-US" sz="2800" i="0" dirty="0">
                <a:solidFill>
                  <a:schemeClr val="accent2"/>
                </a:solidFill>
                <a:latin typeface="Arial" charset="0"/>
                <a:cs typeface="ＭＳ Ｐゴシック" charset="0"/>
              </a:rPr>
              <a:t>supports NSTX-U </a:t>
            </a:r>
            <a:r>
              <a:rPr lang="en-US" sz="2800" i="0" dirty="0" smtClean="0">
                <a:solidFill>
                  <a:schemeClr val="accent2"/>
                </a:solidFill>
                <a:latin typeface="Arial" charset="0"/>
                <a:cs typeface="ＭＳ Ｐゴシック" charset="0"/>
              </a:rPr>
              <a:t>research</a:t>
            </a:r>
          </a:p>
          <a:p>
            <a:pPr algn="ctr"/>
            <a:r>
              <a:rPr lang="en-US" sz="2000" i="0" dirty="0" smtClean="0">
                <a:solidFill>
                  <a:schemeClr val="accent2"/>
                </a:solidFill>
                <a:latin typeface="Arial" charset="0"/>
                <a:cs typeface="ＭＳ Ｐゴシック" charset="0"/>
              </a:rPr>
              <a:t>(Collaboration with Kyushu University - Japan)</a:t>
            </a:r>
            <a:endParaRPr lang="en-US" sz="2000" i="0" dirty="0">
              <a:solidFill>
                <a:schemeClr val="accent2"/>
              </a:solidFill>
              <a:latin typeface="Arial" charset="0"/>
              <a:cs typeface="ＭＳ Ｐゴシック" charset="0"/>
            </a:endParaRPr>
          </a:p>
        </p:txBody>
      </p:sp>
      <p:pic>
        <p:nvPicPr>
          <p:cNvPr id="4" name="Picture 3"/>
          <p:cNvPicPr>
            <a:picLocks noChangeAspect="1"/>
          </p:cNvPicPr>
          <p:nvPr/>
        </p:nvPicPr>
        <p:blipFill>
          <a:blip r:embed="rId2" cstate="print"/>
          <a:stretch>
            <a:fillRect/>
          </a:stretch>
        </p:blipFill>
        <p:spPr>
          <a:xfrm>
            <a:off x="4567395" y="1105755"/>
            <a:ext cx="4456430" cy="4445381"/>
          </a:xfrm>
          <a:prstGeom prst="rect">
            <a:avLst/>
          </a:prstGeom>
        </p:spPr>
      </p:pic>
      <p:sp>
        <p:nvSpPr>
          <p:cNvPr id="5" name="TextBox 4"/>
          <p:cNvSpPr txBox="1"/>
          <p:nvPr/>
        </p:nvSpPr>
        <p:spPr>
          <a:xfrm>
            <a:off x="3962400" y="6166890"/>
            <a:ext cx="4800600" cy="233910"/>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r>
              <a:rPr lang="en-US" sz="1400" i="0" dirty="0" smtClean="0">
                <a:solidFill>
                  <a:schemeClr val="tx1"/>
                </a:solidFill>
              </a:rPr>
              <a:t>Collaboration led by R. Raman – Univ. Washington</a:t>
            </a:r>
          </a:p>
        </p:txBody>
      </p:sp>
      <p:sp>
        <p:nvSpPr>
          <p:cNvPr id="6" name="Slide Number Placeholder 6"/>
          <p:cNvSpPr>
            <a:spLocks noGrp="1"/>
          </p:cNvSpPr>
          <p:nvPr>
            <p:ph type="sldNum" sz="quarter" idx="10"/>
          </p:nvPr>
        </p:nvSpPr>
        <p:spPr>
          <a:xfrm>
            <a:off x="8382000" y="6629400"/>
            <a:ext cx="762000" cy="152400"/>
          </a:xfrm>
        </p:spPr>
        <p:txBody>
          <a:bodyPr anchor="ctr"/>
          <a:lstStyle/>
          <a:p>
            <a:pPr algn="r">
              <a:defRPr/>
            </a:pPr>
            <a:fld id="{55A5C58C-FD11-4B94-BFF4-CA8E3597B327}" type="slidenum">
              <a:rPr lang="en-US" sz="900" i="0" smtClean="0"/>
              <a:pPr algn="r">
                <a:defRPr/>
              </a:pPr>
              <a:t>38</a:t>
            </a:fld>
            <a:endParaRPr lang="en-US" sz="900" i="0" dirty="0"/>
          </a:p>
        </p:txBody>
      </p:sp>
    </p:spTree>
    <p:extLst>
      <p:ext uri="{BB962C8B-B14F-4D97-AF65-F5344CB8AC3E}">
        <p14:creationId xmlns:p14="http://schemas.microsoft.com/office/powerpoint/2010/main" xmlns="" val="2434360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sz="1200" dirty="0" smtClean="0">
                <a:solidFill>
                  <a:srgbClr val="FF0000"/>
                </a:solidFill>
              </a:rPr>
              <a:t>Plasma Start-up and Ramp-up (PSR) 5 Year Goal: </a:t>
            </a:r>
            <a:r>
              <a:rPr lang="en-US" sz="1600" dirty="0" smtClean="0"/>
              <a:t/>
            </a:r>
            <a:br>
              <a:rPr lang="en-US" sz="1600" dirty="0" smtClean="0"/>
            </a:br>
            <a:r>
              <a:rPr lang="en-US" sz="2400" dirty="0" smtClean="0"/>
              <a:t>Develop and understand non-inductive start-up/ramp-up </a:t>
            </a:r>
            <a:br>
              <a:rPr lang="en-US" sz="2400" dirty="0" smtClean="0"/>
            </a:br>
            <a:r>
              <a:rPr lang="en-US" sz="2400" dirty="0" smtClean="0"/>
              <a:t>to project to ST-FNSF operation with small or no solenoid</a:t>
            </a:r>
            <a:endParaRPr lang="en-US" sz="2400" dirty="0"/>
          </a:p>
        </p:txBody>
      </p:sp>
      <p:sp>
        <p:nvSpPr>
          <p:cNvPr id="3" name="Content Placeholder 2"/>
          <p:cNvSpPr>
            <a:spLocks noGrp="1"/>
          </p:cNvSpPr>
          <p:nvPr>
            <p:ph idx="1"/>
          </p:nvPr>
        </p:nvSpPr>
        <p:spPr>
          <a:xfrm>
            <a:off x="76200" y="2362200"/>
            <a:ext cx="7010400" cy="1828800"/>
          </a:xfrm>
        </p:spPr>
        <p:txBody>
          <a:bodyPr lIns="0"/>
          <a:lstStyle/>
          <a:p>
            <a:pPr lvl="1">
              <a:lnSpc>
                <a:spcPct val="95000"/>
              </a:lnSpc>
            </a:pPr>
            <a:r>
              <a:rPr lang="en-US" dirty="0" smtClean="0"/>
              <a:t>Assess impact of new gap geometry, PF coil positions</a:t>
            </a:r>
          </a:p>
          <a:p>
            <a:pPr lvl="1">
              <a:lnSpc>
                <a:spcPct val="95000"/>
              </a:lnSpc>
            </a:pPr>
            <a:r>
              <a:rPr lang="en-US" dirty="0" smtClean="0"/>
              <a:t>Increase CHI closed-flux I</a:t>
            </a:r>
            <a:r>
              <a:rPr lang="en-US" baseline="-25000" dirty="0" smtClean="0"/>
              <a:t>P</a:t>
            </a:r>
            <a:r>
              <a:rPr lang="en-US" dirty="0" smtClean="0"/>
              <a:t> from 200kA </a:t>
            </a:r>
            <a:r>
              <a:rPr lang="en-US" dirty="0" smtClean="0">
                <a:sym typeface="Wingdings" pitchFamily="2" charset="2"/>
              </a:rPr>
              <a:t> 300-400kA</a:t>
            </a:r>
            <a:endParaRPr lang="en-US" dirty="0" smtClean="0"/>
          </a:p>
          <a:p>
            <a:pPr lvl="1">
              <a:lnSpc>
                <a:spcPct val="95000"/>
              </a:lnSpc>
            </a:pPr>
            <a:r>
              <a:rPr lang="en-US" dirty="0" smtClean="0"/>
              <a:t>Assess NBI H&amp;CD in 300-400kA </a:t>
            </a:r>
            <a:r>
              <a:rPr lang="en-US" dirty="0" err="1" smtClean="0"/>
              <a:t>ohmic</a:t>
            </a:r>
            <a:r>
              <a:rPr lang="en-US" dirty="0" smtClean="0"/>
              <a:t> target</a:t>
            </a:r>
          </a:p>
          <a:p>
            <a:pPr lvl="1">
              <a:lnSpc>
                <a:spcPct val="95000"/>
              </a:lnSpc>
            </a:pPr>
            <a:r>
              <a:rPr lang="en-US" dirty="0" smtClean="0"/>
              <a:t>Attempt NBI + bootstrap ramp-up: </a:t>
            </a:r>
            <a:r>
              <a:rPr lang="en-US" dirty="0" smtClean="0">
                <a:latin typeface="Symbol" pitchFamily="18" charset="2"/>
              </a:rPr>
              <a:t>D</a:t>
            </a:r>
            <a:r>
              <a:rPr lang="en-US" dirty="0" smtClean="0"/>
              <a:t>I</a:t>
            </a:r>
            <a:r>
              <a:rPr lang="en-US" baseline="-25000" dirty="0" smtClean="0"/>
              <a:t>P</a:t>
            </a:r>
            <a:r>
              <a:rPr lang="en-US" dirty="0" smtClean="0"/>
              <a:t> ~ 100-400kA</a:t>
            </a:r>
          </a:p>
        </p:txBody>
      </p:sp>
      <p:sp>
        <p:nvSpPr>
          <p:cNvPr id="4"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39</a:t>
            </a:fld>
            <a:endParaRPr lang="en-US" dirty="0"/>
          </a:p>
        </p:txBody>
      </p:sp>
      <p:sp>
        <p:nvSpPr>
          <p:cNvPr id="5" name="Content Placeholder 2"/>
          <p:cNvSpPr txBox="1">
            <a:spLocks/>
          </p:cNvSpPr>
          <p:nvPr/>
        </p:nvSpPr>
        <p:spPr bwMode="auto">
          <a:xfrm>
            <a:off x="152400" y="4343400"/>
            <a:ext cx="8915400" cy="18288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457200" marR="0" lvl="0" indent="-457200" algn="l" defTabSz="914400" rtl="0" eaLnBrk="0" fontAlgn="base" latinLnBrk="0" hangingPunct="0">
              <a:lnSpc>
                <a:spcPct val="95000"/>
              </a:lnSpc>
              <a:spcBef>
                <a:spcPct val="20000"/>
              </a:spcBef>
              <a:spcAft>
                <a:spcPct val="0"/>
              </a:spcAft>
              <a:buClrTx/>
              <a:buSzTx/>
              <a:buFont typeface="+mj-lt"/>
              <a:buAutoNum type="arabicPeriod" startAt="2"/>
              <a:tabLst/>
              <a:defRPr/>
            </a:pPr>
            <a:r>
              <a:rPr lang="en-US" sz="2400" b="0" i="0" kern="0" dirty="0" smtClean="0">
                <a:solidFill>
                  <a:schemeClr val="tx1"/>
                </a:solidFill>
                <a:latin typeface="+mn-lt"/>
                <a:cs typeface="Calibri" pitchFamily="34" charset="0"/>
              </a:rPr>
              <a:t>Later years</a:t>
            </a: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 Ramp-up CHI plasma using ECH + </a:t>
            </a:r>
            <a:r>
              <a:rPr lang="en-US" sz="2400" b="0" i="0" kern="0" dirty="0" smtClean="0">
                <a:solidFill>
                  <a:schemeClr val="tx1"/>
                </a:solidFill>
                <a:latin typeface="+mn-lt"/>
                <a:cs typeface="Calibri" pitchFamily="34" charset="0"/>
              </a:rPr>
              <a:t>HHFW + </a:t>
            </a: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NBI, test “plasma gun” (point-</a:t>
            </a:r>
            <a:r>
              <a:rPr kumimoji="0" lang="en-US" sz="2400" b="0" i="0" u="none" strike="noStrike" kern="0" cap="none" spc="0" normalizeH="0" baseline="0" noProof="0" dirty="0" err="1" smtClean="0">
                <a:ln>
                  <a:noFill/>
                </a:ln>
                <a:solidFill>
                  <a:schemeClr val="tx1"/>
                </a:solidFill>
                <a:effectLst/>
                <a:uLnTx/>
                <a:uFillTx/>
                <a:latin typeface="+mn-lt"/>
                <a:ea typeface="+mn-ea"/>
                <a:cs typeface="Calibri" pitchFamily="34" charset="0"/>
              </a:rPr>
              <a:t>helicity</a:t>
            </a:r>
            <a:r>
              <a:rPr kumimoji="0" lang="en-US" sz="2400" b="0" i="0" u="none" strike="noStrike" kern="0" cap="none" spc="0" normalizeH="0" noProof="0" dirty="0" smtClean="0">
                <a:ln>
                  <a:noFill/>
                </a:ln>
                <a:solidFill>
                  <a:schemeClr val="tx1"/>
                </a:solidFill>
                <a:effectLst/>
                <a:uLnTx/>
                <a:uFillTx/>
                <a:latin typeface="+mn-lt"/>
                <a:ea typeface="+mn-ea"/>
                <a:cs typeface="Calibri" pitchFamily="34" charset="0"/>
              </a:rPr>
              <a:t> source) </a:t>
            </a: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start-up</a:t>
            </a:r>
          </a:p>
          <a:p>
            <a:pPr marL="574675" marR="0" lvl="1" indent="-287338" algn="l" defTabSz="914400" rtl="0" eaLnBrk="0" fontAlgn="base" latinLnBrk="0" hangingPunct="0">
              <a:lnSpc>
                <a:spcPct val="95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Maximize levels of CHI-produced I</a:t>
            </a:r>
            <a:r>
              <a:rPr kumimoji="0" lang="en-US" sz="2000" b="0" i="0" u="none" strike="noStrike" kern="0" cap="none" spc="0" normalizeH="0" baseline="-25000" noProof="0" dirty="0" smtClean="0">
                <a:ln>
                  <a:noFill/>
                </a:ln>
                <a:solidFill>
                  <a:schemeClr val="accent2"/>
                </a:solidFill>
                <a:effectLst/>
                <a:uLnTx/>
                <a:uFillTx/>
                <a:latin typeface="+mn-lt"/>
                <a:cs typeface="Calibri" pitchFamily="34" charset="0"/>
              </a:rPr>
              <a:t>P</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 extend with ECH and HHFW</a:t>
            </a:r>
          </a:p>
          <a:p>
            <a:pPr marL="574675" lvl="1" indent="-287338" eaLnBrk="0" hangingPunct="0">
              <a:lnSpc>
                <a:spcPct val="95000"/>
              </a:lnSpc>
              <a:spcBef>
                <a:spcPct val="20000"/>
              </a:spcBef>
              <a:buFontTx/>
              <a:buChar char="–"/>
              <a:defRPr/>
            </a:pPr>
            <a:r>
              <a:rPr lang="en-US" sz="2000" b="0" i="0" kern="0" dirty="0" smtClean="0">
                <a:solidFill>
                  <a:schemeClr val="accent2"/>
                </a:solidFill>
                <a:cs typeface="Calibri" pitchFamily="34" charset="0"/>
              </a:rPr>
              <a:t>Test NBI coupling to heated CHI, attempt</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 full non-</a:t>
            </a:r>
            <a:r>
              <a:rPr kumimoji="0" lang="en-US" sz="2000" b="0" i="0" u="none" strike="noStrike" kern="0" cap="none" spc="0" normalizeH="0" baseline="0" noProof="0" dirty="0" err="1" smtClean="0">
                <a:ln>
                  <a:noFill/>
                </a:ln>
                <a:solidFill>
                  <a:schemeClr val="accent2"/>
                </a:solidFill>
                <a:effectLst/>
                <a:uLnTx/>
                <a:uFillTx/>
                <a:latin typeface="+mn-lt"/>
                <a:cs typeface="Calibri" pitchFamily="34" charset="0"/>
              </a:rPr>
              <a:t>solenoidal</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 start-up</a:t>
            </a:r>
          </a:p>
          <a:p>
            <a:pPr marL="574675" marR="0" lvl="1" indent="-287338" algn="l" defTabSz="914400" rtl="0" eaLnBrk="0" fontAlgn="base" latinLnBrk="0" hangingPunct="0">
              <a:lnSpc>
                <a:spcPct val="95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Commission,</a:t>
            </a:r>
            <a:r>
              <a:rPr kumimoji="0" lang="en-US" sz="2000" b="0" i="0" u="none" strike="noStrike" kern="0" cap="none" spc="0" normalizeH="0" noProof="0" dirty="0" smtClean="0">
                <a:ln>
                  <a:noFill/>
                </a:ln>
                <a:solidFill>
                  <a:schemeClr val="accent2"/>
                </a:solidFill>
                <a:effectLst/>
                <a:uLnTx/>
                <a:uFillTx/>
                <a:latin typeface="+mn-lt"/>
                <a:cs typeface="Calibri" pitchFamily="34" charset="0"/>
              </a:rPr>
              <a:t> </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test plasma </a:t>
            </a:r>
            <a:r>
              <a:rPr lang="en-US" sz="2000" b="0" i="0" kern="0" dirty="0" smtClean="0">
                <a:solidFill>
                  <a:schemeClr val="accent2"/>
                </a:solidFill>
                <a:latin typeface="+mn-lt"/>
                <a:cs typeface="Calibri" pitchFamily="34" charset="0"/>
              </a:rPr>
              <a:t>guns </a:t>
            </a:r>
            <a:r>
              <a:rPr lang="en-US" sz="1800" b="0" i="0" kern="0" dirty="0" smtClean="0">
                <a:solidFill>
                  <a:schemeClr val="accent2"/>
                </a:solidFill>
                <a:latin typeface="+mn-lt"/>
                <a:cs typeface="Calibri" pitchFamily="34" charset="0"/>
              </a:rPr>
              <a:t>(being developing on Pegasus) </a:t>
            </a:r>
            <a:r>
              <a:rPr lang="en-US" sz="2000" b="0" i="0" kern="0" dirty="0" smtClean="0">
                <a:solidFill>
                  <a:schemeClr val="accent2"/>
                </a:solidFill>
                <a:latin typeface="+mn-lt"/>
                <a:cs typeface="Calibri" pitchFamily="34" charset="0"/>
              </a:rPr>
              <a:t>on NSTX-U</a:t>
            </a: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342820" marR="0" lvl="0" indent="-342820" algn="l" defTabSz="914400" rtl="0" eaLnBrk="0" fontAlgn="base" latinLnBrk="0" hangingPunct="0">
              <a:lnSpc>
                <a:spcPct val="95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endParaRPr>
          </a:p>
          <a:p>
            <a:pPr marL="342820" marR="0" lvl="0" indent="-342820" algn="l" defTabSz="914400" rtl="0" eaLnBrk="0" fontAlgn="base" latinLnBrk="0" hangingPunct="0">
              <a:lnSpc>
                <a:spcPct val="95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endParaRPr>
          </a:p>
        </p:txBody>
      </p:sp>
      <p:pic>
        <p:nvPicPr>
          <p:cNvPr id="6" name="Picture 5" descr="STW-Fig-4.pn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62800" y="1463041"/>
            <a:ext cx="1905000" cy="2727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76200" y="1600200"/>
            <a:ext cx="7620000" cy="9144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457200" marR="0" lvl="0" indent="-457200" algn="l" defTabSz="914400" rtl="0" eaLnBrk="0" fontAlgn="base" latinLnBrk="0" hangingPunct="0">
              <a:lnSpc>
                <a:spcPct val="95000"/>
              </a:lnSpc>
              <a:spcBef>
                <a:spcPct val="20000"/>
              </a:spcBef>
              <a:spcAft>
                <a:spcPct val="0"/>
              </a:spcAft>
              <a:buClrTx/>
              <a:buSzTx/>
              <a:buFont typeface="+mj-lt"/>
              <a:buAutoNum type="arabicPeriod"/>
              <a:tabLst/>
              <a:defRPr/>
            </a:pPr>
            <a:r>
              <a:rPr lang="en-US" sz="2400" b="0" i="0" kern="0" dirty="0" smtClean="0">
                <a:solidFill>
                  <a:schemeClr val="tx1"/>
                </a:solidFill>
                <a:latin typeface="+mn-lt"/>
                <a:cs typeface="Calibri" pitchFamily="34" charset="0"/>
              </a:rPr>
              <a:t>Initial years:  </a:t>
            </a: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Establish, extend solenoid-free plasma start-up, test NBI+BS</a:t>
            </a:r>
            <a:r>
              <a:rPr kumimoji="0" lang="en-US" sz="2400" b="0" i="0" u="none" strike="noStrike" kern="0" cap="none" spc="0" normalizeH="0" noProof="0" dirty="0" smtClean="0">
                <a:ln>
                  <a:noFill/>
                </a:ln>
                <a:solidFill>
                  <a:schemeClr val="tx1"/>
                </a:solidFill>
                <a:effectLst/>
                <a:uLnTx/>
                <a:uFillTx/>
                <a:latin typeface="+mn-lt"/>
                <a:ea typeface="+mn-ea"/>
                <a:cs typeface="Calibri" pitchFamily="34" charset="0"/>
              </a:rPr>
              <a:t> over-drive </a:t>
            </a: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ramp-up</a:t>
            </a:r>
          </a:p>
        </p:txBody>
      </p:sp>
      <p:sp>
        <p:nvSpPr>
          <p:cNvPr id="8" name="TextBox 7"/>
          <p:cNvSpPr txBox="1"/>
          <p:nvPr/>
        </p:nvSpPr>
        <p:spPr>
          <a:xfrm>
            <a:off x="58420" y="990600"/>
            <a:ext cx="1483098"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600" i="0" dirty="0" smtClean="0"/>
              <a:t>PSR Thrusts:</a:t>
            </a:r>
            <a:endParaRPr lang="en-US" sz="1600" i="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066800" y="990600"/>
            <a:ext cx="7315200" cy="5486400"/>
          </a:xfrm>
          <a:prstGeom prst="rect">
            <a:avLst/>
          </a:prstGeom>
          <a:noFill/>
          <a:ln w="9525">
            <a:noFill/>
            <a:miter lim="800000"/>
            <a:headEnd/>
            <a:tailEnd/>
          </a:ln>
        </p:spPr>
      </p:pic>
      <p:sp>
        <p:nvSpPr>
          <p:cNvPr id="5123" name="TextBox 16"/>
          <p:cNvSpPr txBox="1">
            <a:spLocks noChangeArrowheads="1"/>
          </p:cNvSpPr>
          <p:nvPr/>
        </p:nvSpPr>
        <p:spPr bwMode="auto">
          <a:xfrm>
            <a:off x="152400" y="990600"/>
            <a:ext cx="6781800" cy="1251625"/>
          </a:xfrm>
          <a:prstGeom prst="rect">
            <a:avLst/>
          </a:prstGeom>
          <a:solidFill>
            <a:srgbClr val="FFFF00"/>
          </a:solidFill>
          <a:ln w="44450">
            <a:solidFill>
              <a:schemeClr val="tx1"/>
            </a:solidFill>
            <a:miter lim="800000"/>
            <a:headEnd/>
            <a:tailEnd/>
          </a:ln>
        </p:spPr>
        <p:txBody>
          <a:bodyPr wrap="square">
            <a:spAutoFit/>
          </a:bodyPr>
          <a:lstStyle/>
          <a:p>
            <a:pPr marL="284163" indent="-228600">
              <a:spcBef>
                <a:spcPts val="200"/>
              </a:spcBef>
              <a:buFont typeface="Arial" pitchFamily="34" charset="0"/>
              <a:buChar char="•"/>
            </a:pPr>
            <a:r>
              <a:rPr lang="en-US" sz="1800" b="1" i="0" dirty="0"/>
              <a:t>All 3 High Voltage Enclosures (HVE’s) relocated to the </a:t>
            </a:r>
            <a:r>
              <a:rPr lang="en-US" sz="1800" b="1" i="0" dirty="0" smtClean="0"/>
              <a:t>NSTX-U </a:t>
            </a:r>
            <a:r>
              <a:rPr lang="en-US" sz="1800" b="1" i="0" dirty="0"/>
              <a:t>Test Cell ! </a:t>
            </a:r>
          </a:p>
          <a:p>
            <a:pPr marL="284163" indent="-228600">
              <a:spcBef>
                <a:spcPts val="200"/>
              </a:spcBef>
              <a:buFont typeface="Arial" pitchFamily="34" charset="0"/>
              <a:buChar char="•"/>
            </a:pPr>
            <a:r>
              <a:rPr lang="en-US" sz="1800" b="1" i="0" dirty="0"/>
              <a:t>NB water piping installation underway </a:t>
            </a:r>
          </a:p>
          <a:p>
            <a:pPr marL="284163" indent="-228600">
              <a:spcBef>
                <a:spcPts val="200"/>
              </a:spcBef>
              <a:buFont typeface="Arial" pitchFamily="34" charset="0"/>
              <a:buChar char="•"/>
            </a:pPr>
            <a:r>
              <a:rPr lang="en-US" sz="1800" b="1" i="0" dirty="0"/>
              <a:t>Electrical cable installation contract in procurement</a:t>
            </a:r>
          </a:p>
        </p:txBody>
      </p:sp>
      <p:sp>
        <p:nvSpPr>
          <p:cNvPr id="17" name="Rectangle 2"/>
          <p:cNvSpPr txBox="1">
            <a:spLocks noChangeArrowheads="1"/>
          </p:cNvSpPr>
          <p:nvPr/>
        </p:nvSpPr>
        <p:spPr>
          <a:xfrm>
            <a:off x="0" y="0"/>
            <a:ext cx="9144000" cy="838200"/>
          </a:xfrm>
          <a:prstGeom prst="rect">
            <a:avLst/>
          </a:prstGeom>
        </p:spPr>
        <p:txBody>
          <a:bodyPr anchor="ctr"/>
          <a:lstStyle/>
          <a:p>
            <a:pPr algn="ctr">
              <a:defRPr/>
            </a:pPr>
            <a:r>
              <a:rPr lang="en-US" sz="3200" b="1" i="0" dirty="0">
                <a:latin typeface="+mj-lt"/>
                <a:ea typeface="+mj-ea"/>
                <a:cs typeface="+mj-cs"/>
              </a:rPr>
              <a:t>Neutral beam </a:t>
            </a:r>
            <a:r>
              <a:rPr lang="en-US" sz="3200" b="1" i="0" dirty="0" smtClean="0">
                <a:latin typeface="+mj-lt"/>
                <a:ea typeface="+mj-ea"/>
                <a:cs typeface="+mj-cs"/>
              </a:rPr>
              <a:t>installation</a:t>
            </a:r>
            <a:endParaRPr lang="en-US" sz="1600" b="1" i="0" dirty="0">
              <a:latin typeface="+mj-lt"/>
              <a:ea typeface="+mj-ea"/>
              <a:cs typeface="+mj-cs"/>
            </a:endParaRPr>
          </a:p>
        </p:txBody>
      </p:sp>
      <p:sp>
        <p:nvSpPr>
          <p:cNvPr id="7" name="Slide Number Placeholder 6"/>
          <p:cNvSpPr txBox="1">
            <a:spLocks/>
          </p:cNvSpPr>
          <p:nvPr/>
        </p:nvSpPr>
        <p:spPr>
          <a:xfrm>
            <a:off x="8382000" y="6629400"/>
            <a:ext cx="762000" cy="152400"/>
          </a:xfrm>
          <a:prstGeom prst="rect">
            <a:avLst/>
          </a:prstGeom>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55A5C58C-FD11-4B94-BFF4-CA8E3597B327}" type="slidenum">
              <a:rPr kumimoji="0" lang="en-US" sz="900" b="1" i="0" u="none" strike="noStrike" kern="1200" cap="none" spc="0" normalizeH="0" baseline="0" noProof="0" smtClean="0">
                <a:ln>
                  <a:noFill/>
                </a:ln>
                <a:solidFill>
                  <a:srgbClr val="1822CD"/>
                </a:solidFill>
                <a:effectLst/>
                <a:uLnTx/>
                <a:uFillTx/>
                <a:latin typeface="Helvetica"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900" b="1" i="0" u="none" strike="noStrike" kern="1200" cap="none" spc="0" normalizeH="0" baseline="0" noProof="0" dirty="0">
              <a:ln>
                <a:noFill/>
              </a:ln>
              <a:solidFill>
                <a:srgbClr val="1822CD"/>
              </a:solidFill>
              <a:effectLst/>
              <a:uLnTx/>
              <a:uFillTx/>
              <a:latin typeface="Helvetica" charset="0"/>
              <a:ea typeface="+mn-ea"/>
              <a:cs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ea typeface="ＭＳ Ｐゴシック" pitchFamily="34" charset="-128"/>
              </a:rPr>
              <a:t>HHFW can efficiently heat low I</a:t>
            </a:r>
            <a:r>
              <a:rPr lang="en-US" sz="2400" baseline="-25000" dirty="0" smtClean="0">
                <a:ea typeface="ＭＳ Ｐゴシック" pitchFamily="34" charset="-128"/>
              </a:rPr>
              <a:t>P</a:t>
            </a:r>
            <a:r>
              <a:rPr lang="en-US" sz="2400" dirty="0" smtClean="0">
                <a:ea typeface="ＭＳ Ｐゴシック" pitchFamily="34" charset="-128"/>
              </a:rPr>
              <a:t> targets for plasma start-up</a:t>
            </a:r>
            <a:endParaRPr lang="en-US" sz="2400" dirty="0"/>
          </a:p>
        </p:txBody>
      </p:sp>
      <p:sp>
        <p:nvSpPr>
          <p:cNvPr id="3" name="Content Placeholder 2"/>
          <p:cNvSpPr>
            <a:spLocks noGrp="1"/>
          </p:cNvSpPr>
          <p:nvPr>
            <p:ph idx="1"/>
          </p:nvPr>
        </p:nvSpPr>
        <p:spPr>
          <a:xfrm>
            <a:off x="152400" y="1219200"/>
            <a:ext cx="4343400" cy="1828800"/>
          </a:xfrm>
        </p:spPr>
        <p:txBody>
          <a:bodyPr/>
          <a:lstStyle/>
          <a:p>
            <a:r>
              <a:rPr lang="en-US" sz="2000" dirty="0" smtClean="0"/>
              <a:t>NSTX high-harmonic fast-wave (HHFW) antenna will also be utilized on NSTX-U</a:t>
            </a:r>
          </a:p>
          <a:p>
            <a:pPr lvl="1"/>
            <a:r>
              <a:rPr lang="en-US" sz="1800" dirty="0" smtClean="0"/>
              <a:t>12 strap, 30MHz, P</a:t>
            </a:r>
            <a:r>
              <a:rPr lang="en-US" sz="1800" baseline="-25000" dirty="0" smtClean="0"/>
              <a:t>RF</a:t>
            </a:r>
            <a:r>
              <a:rPr lang="en-US" sz="1800" dirty="0" smtClean="0"/>
              <a:t> ≤ 6MW</a:t>
            </a:r>
          </a:p>
          <a:p>
            <a:pPr lvl="1"/>
            <a:r>
              <a:rPr lang="en-US" sz="1800" dirty="0" smtClean="0"/>
              <a:t>HHFW:  highest ST T</a:t>
            </a:r>
            <a:r>
              <a:rPr lang="en-US" sz="1800" baseline="-25000" dirty="0" smtClean="0"/>
              <a:t>e</a:t>
            </a:r>
            <a:r>
              <a:rPr lang="en-US" sz="1800" dirty="0" smtClean="0"/>
              <a:t>(0) ~ 6keV</a:t>
            </a:r>
          </a:p>
          <a:p>
            <a:endParaRPr lang="en-US" sz="2000" dirty="0"/>
          </a:p>
        </p:txBody>
      </p:sp>
      <p:sp>
        <p:nvSpPr>
          <p:cNvPr id="4" name="Slide Number Placeholder 3"/>
          <p:cNvSpPr>
            <a:spLocks noGrp="1"/>
          </p:cNvSpPr>
          <p:nvPr>
            <p:ph type="sldNum" sz="quarter" idx="10"/>
          </p:nvPr>
        </p:nvSpPr>
        <p:spPr/>
        <p:txBody>
          <a:bodyPr/>
          <a:lstStyle/>
          <a:p>
            <a:pPr>
              <a:defRPr/>
            </a:pPr>
            <a:fld id="{1073E3AF-4E4B-4CA6-A7DE-01BFBA5367D4}" type="slidenum">
              <a:rPr lang="en-US" smtClean="0"/>
              <a:pPr>
                <a:defRPr/>
              </a:pPr>
              <a:t>40</a:t>
            </a:fld>
            <a:endParaRPr lang="en-US"/>
          </a:p>
        </p:txBody>
      </p:sp>
      <p:pic>
        <p:nvPicPr>
          <p:cNvPr id="5" name="Picture 79" descr="HHFW Antenna Photos After Double Feed Upgrade.jpg"/>
          <p:cNvPicPr>
            <a:picLocks noChangeAspect="1"/>
          </p:cNvPicPr>
          <p:nvPr/>
        </p:nvPicPr>
        <p:blipFill>
          <a:blip r:embed="rId2" cstate="print"/>
          <a:srcRect b="8450"/>
          <a:stretch>
            <a:fillRect/>
          </a:stretch>
        </p:blipFill>
        <p:spPr bwMode="auto">
          <a:xfrm>
            <a:off x="5105400" y="1143000"/>
            <a:ext cx="3200400" cy="1848625"/>
          </a:xfrm>
          <a:prstGeom prst="rect">
            <a:avLst/>
          </a:prstGeom>
          <a:noFill/>
          <a:ln w="9525">
            <a:noFill/>
            <a:miter lim="800000"/>
            <a:headEnd/>
            <a:tailEnd/>
          </a:ln>
        </p:spPr>
      </p:pic>
      <p:sp>
        <p:nvSpPr>
          <p:cNvPr id="6" name="Content Placeholder 2"/>
          <p:cNvSpPr txBox="1">
            <a:spLocks/>
          </p:cNvSpPr>
          <p:nvPr/>
        </p:nvSpPr>
        <p:spPr bwMode="auto">
          <a:xfrm>
            <a:off x="152400" y="3429000"/>
            <a:ext cx="4419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5425" marR="0" lvl="0" indent="-22542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T</a:t>
            </a:r>
            <a:r>
              <a:rPr kumimoji="0" lang="en-US" sz="2000" b="0" i="0" u="none" strike="noStrike" kern="0" cap="none" spc="0" normalizeH="0" baseline="-25000" noProof="0" dirty="0" smtClean="0">
                <a:ln>
                  <a:noFill/>
                </a:ln>
                <a:solidFill>
                  <a:schemeClr val="tx1"/>
                </a:solidFill>
                <a:effectLst/>
                <a:uLnTx/>
                <a:uFillTx/>
                <a:latin typeface="+mn-lt"/>
                <a:ea typeface="+mn-ea"/>
                <a:cs typeface="+mn-cs"/>
              </a:rPr>
              <a:t>e</a:t>
            </a:r>
            <a:r>
              <a:rPr kumimoji="0" lang="en-US" sz="2000" b="0" i="0" u="none" strike="noStrike" kern="0" cap="none" spc="0" normalizeH="0" baseline="0" noProof="0" dirty="0" smtClean="0">
                <a:ln>
                  <a:noFill/>
                </a:ln>
                <a:solidFill>
                  <a:schemeClr val="tx1"/>
                </a:solidFill>
                <a:effectLst/>
                <a:uLnTx/>
                <a:uFillTx/>
                <a:latin typeface="+mn-lt"/>
                <a:ea typeface="+mn-ea"/>
                <a:cs typeface="+mn-cs"/>
              </a:rPr>
              <a:t>(0)=3keV RF-heated H-mode at I</a:t>
            </a:r>
            <a:r>
              <a:rPr kumimoji="0" lang="en-US" sz="2000" b="0" i="0" u="none" strike="noStrike" kern="0" cap="none" spc="0" normalizeH="0" baseline="-25000" noProof="0" dirty="0" smtClean="0">
                <a:ln>
                  <a:noFill/>
                </a:ln>
                <a:solidFill>
                  <a:schemeClr val="tx1"/>
                </a:solidFill>
                <a:effectLst/>
                <a:uLnTx/>
                <a:uFillTx/>
                <a:latin typeface="+mn-lt"/>
                <a:ea typeface="+mn-ea"/>
                <a:cs typeface="+mn-cs"/>
              </a:rPr>
              <a:t>P</a:t>
            </a:r>
            <a:r>
              <a:rPr kumimoji="0" lang="en-US" sz="2000" b="0" i="0" u="none" strike="noStrike" kern="0" cap="none" spc="0" normalizeH="0" baseline="0" noProof="0" dirty="0" smtClean="0">
                <a:ln>
                  <a:noFill/>
                </a:ln>
                <a:solidFill>
                  <a:schemeClr val="tx1"/>
                </a:solidFill>
                <a:effectLst/>
                <a:uLnTx/>
                <a:uFillTx/>
                <a:latin typeface="+mn-lt"/>
                <a:ea typeface="+mn-ea"/>
                <a:cs typeface="+mn-cs"/>
              </a:rPr>
              <a:t> = 300kA with only P</a:t>
            </a:r>
            <a:r>
              <a:rPr kumimoji="0" lang="en-US" sz="2000" b="0" i="0" u="none" strike="noStrike" kern="0" cap="none" spc="0" normalizeH="0" baseline="-25000" noProof="0" dirty="0" smtClean="0">
                <a:ln>
                  <a:noFill/>
                </a:ln>
                <a:solidFill>
                  <a:schemeClr val="tx1"/>
                </a:solidFill>
                <a:effectLst/>
                <a:uLnTx/>
                <a:uFillTx/>
                <a:latin typeface="+mn-lt"/>
                <a:ea typeface="+mn-ea"/>
                <a:cs typeface="+mn-cs"/>
              </a:rPr>
              <a:t>RF</a:t>
            </a:r>
            <a:r>
              <a:rPr kumimoji="0" lang="en-US" sz="2000" b="0" i="0" u="none" strike="noStrike" kern="0" cap="none" spc="0" normalizeH="0" baseline="0" noProof="0" dirty="0" smtClean="0">
                <a:ln>
                  <a:noFill/>
                </a:ln>
                <a:solidFill>
                  <a:schemeClr val="tx1"/>
                </a:solidFill>
                <a:effectLst/>
                <a:uLnTx/>
                <a:uFillTx/>
                <a:latin typeface="+mn-lt"/>
                <a:ea typeface="+mn-ea"/>
                <a:cs typeface="+mn-cs"/>
              </a:rPr>
              <a:t> = 1.4MW</a:t>
            </a:r>
          </a:p>
        </p:txBody>
      </p:sp>
      <p:pic>
        <p:nvPicPr>
          <p:cNvPr id="7" name="Picture 3"/>
          <p:cNvPicPr>
            <a:picLocks noChangeAspect="1" noChangeArrowheads="1"/>
          </p:cNvPicPr>
          <p:nvPr/>
        </p:nvPicPr>
        <p:blipFill>
          <a:blip r:embed="rId3" cstate="print"/>
          <a:srcRect/>
          <a:stretch>
            <a:fillRect/>
          </a:stretch>
        </p:blipFill>
        <p:spPr bwMode="auto">
          <a:xfrm>
            <a:off x="4648200" y="4169664"/>
            <a:ext cx="4343400" cy="22860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152400" y="4114800"/>
            <a:ext cx="3759200" cy="2362200"/>
          </a:xfrm>
          <a:prstGeom prst="rect">
            <a:avLst/>
          </a:prstGeom>
          <a:noFill/>
          <a:ln w="9525">
            <a:noFill/>
            <a:miter lim="800000"/>
            <a:headEnd/>
            <a:tailEnd/>
          </a:ln>
        </p:spPr>
      </p:pic>
      <p:sp>
        <p:nvSpPr>
          <p:cNvPr id="9" name="Rectangle 79"/>
          <p:cNvSpPr>
            <a:spLocks noChangeArrowheads="1"/>
          </p:cNvSpPr>
          <p:nvPr/>
        </p:nvSpPr>
        <p:spPr bwMode="auto">
          <a:xfrm>
            <a:off x="4429125" y="5487987"/>
            <a:ext cx="179536" cy="184666"/>
          </a:xfrm>
          <a:prstGeom prst="rect">
            <a:avLst/>
          </a:prstGeom>
          <a:noFill/>
          <a:ln w="15875">
            <a:noFill/>
            <a:miter lim="800000"/>
            <a:headEnd/>
            <a:tailEnd/>
          </a:ln>
        </p:spPr>
        <p:txBody>
          <a:bodyPr wrap="none" lIns="0" tIns="0" rIns="0" bIns="0">
            <a:spAutoFit/>
          </a:bodyPr>
          <a:lstStyle/>
          <a:p>
            <a:pPr marL="177800" indent="-177800">
              <a:spcBef>
                <a:spcPct val="20000"/>
              </a:spcBef>
              <a:buFontTx/>
              <a:buChar char="•"/>
            </a:pPr>
            <a:endParaRPr lang="en-US" b="0"/>
          </a:p>
        </p:txBody>
      </p:sp>
      <p:sp>
        <p:nvSpPr>
          <p:cNvPr id="10" name="Content Placeholder 2"/>
          <p:cNvSpPr txBox="1">
            <a:spLocks/>
          </p:cNvSpPr>
          <p:nvPr/>
        </p:nvSpPr>
        <p:spPr bwMode="auto">
          <a:xfrm>
            <a:off x="5257800" y="3505200"/>
            <a:ext cx="3657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5425" marR="0" lvl="0" indent="-225425" algn="l" defTabSz="914400" rtl="0" eaLnBrk="0" fontAlgn="base" latinLnBrk="0" hangingPunct="0">
              <a:lnSpc>
                <a:spcPct val="8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Non-inductive fraction ≥ 70%</a:t>
            </a:r>
          </a:p>
          <a:p>
            <a:pPr marL="628650" marR="0" lvl="1" indent="-231775" algn="l" defTabSz="914400" rtl="0" eaLnBrk="0" fontAlgn="base" latinLnBrk="0" hangingPunct="0">
              <a:lnSpc>
                <a:spcPct val="80000"/>
              </a:lnSpc>
              <a:spcBef>
                <a:spcPct val="20000"/>
              </a:spcBef>
              <a:spcAft>
                <a:spcPct val="0"/>
              </a:spcAft>
              <a:buClrTx/>
              <a:buSzTx/>
              <a:buFontTx/>
              <a:buChar char="–"/>
              <a:tabLst/>
              <a:defRPr/>
            </a:pPr>
            <a:r>
              <a:rPr kumimoji="0" lang="en-US" sz="1800" b="0" i="0" u="none" strike="noStrike" kern="0" cap="none" spc="0" normalizeH="0" baseline="0" noProof="0" dirty="0" err="1" smtClean="0">
                <a:ln>
                  <a:noFill/>
                </a:ln>
                <a:solidFill>
                  <a:srgbClr val="FF0000"/>
                </a:solidFill>
                <a:effectLst/>
                <a:uLnTx/>
                <a:uFillTx/>
                <a:latin typeface="+mn-lt"/>
              </a:rPr>
              <a:t>f</a:t>
            </a:r>
            <a:r>
              <a:rPr kumimoji="0" lang="en-US" sz="1800" b="0" i="0" u="none" strike="noStrike" kern="0" cap="none" spc="0" normalizeH="0" baseline="-25000" noProof="0" dirty="0" err="1" smtClean="0">
                <a:ln>
                  <a:noFill/>
                </a:ln>
                <a:solidFill>
                  <a:srgbClr val="FF0000"/>
                </a:solidFill>
                <a:effectLst/>
                <a:uLnTx/>
                <a:uFillTx/>
                <a:latin typeface="+mn-lt"/>
              </a:rPr>
              <a:t>BS</a:t>
            </a:r>
            <a:r>
              <a:rPr kumimoji="0" lang="en-US" sz="1800" b="0" i="0" u="none" strike="noStrike" kern="0" cap="none" spc="0" normalizeH="0" baseline="0" noProof="0" dirty="0" smtClean="0">
                <a:ln>
                  <a:noFill/>
                </a:ln>
                <a:solidFill>
                  <a:srgbClr val="FF0000"/>
                </a:solidFill>
                <a:effectLst/>
                <a:uLnTx/>
                <a:uFillTx/>
                <a:latin typeface="+mn-lt"/>
              </a:rPr>
              <a:t> ~50%,  </a:t>
            </a:r>
            <a:r>
              <a:rPr kumimoji="0" lang="en-US" sz="1800" b="0" i="0" u="none" strike="noStrike" kern="0" cap="none" spc="0" normalizeH="0" baseline="0" noProof="0" dirty="0" err="1" smtClean="0">
                <a:ln>
                  <a:noFill/>
                </a:ln>
                <a:solidFill>
                  <a:srgbClr val="FF0000"/>
                </a:solidFill>
                <a:effectLst/>
                <a:uLnTx/>
                <a:uFillTx/>
                <a:latin typeface="+mn-lt"/>
              </a:rPr>
              <a:t>f</a:t>
            </a:r>
            <a:r>
              <a:rPr kumimoji="0" lang="en-US" sz="1800" b="0" i="0" u="none" strike="noStrike" kern="0" cap="none" spc="0" normalizeH="0" baseline="-25000" noProof="0" dirty="0" err="1" smtClean="0">
                <a:ln>
                  <a:noFill/>
                </a:ln>
                <a:solidFill>
                  <a:srgbClr val="FF0000"/>
                </a:solidFill>
                <a:effectLst/>
                <a:uLnTx/>
                <a:uFillTx/>
                <a:latin typeface="+mn-lt"/>
              </a:rPr>
              <a:t>RFCD</a:t>
            </a:r>
            <a:r>
              <a:rPr kumimoji="0" lang="en-US" sz="1800" b="0" i="0" u="none" strike="noStrike" kern="0" cap="none" spc="0" normalizeH="0" baseline="0" noProof="0" dirty="0" smtClean="0">
                <a:ln>
                  <a:noFill/>
                </a:ln>
                <a:solidFill>
                  <a:srgbClr val="FF0000"/>
                </a:solidFill>
                <a:effectLst/>
                <a:uLnTx/>
                <a:uFillTx/>
                <a:latin typeface="+mn-lt"/>
              </a:rPr>
              <a:t> ~ 20-35% </a:t>
            </a:r>
            <a:endParaRPr kumimoji="0" lang="en-US" sz="1800" b="0" i="0" u="none" strike="noStrike" kern="0" cap="none" spc="0" normalizeH="0" baseline="0" noProof="0" dirty="0">
              <a:ln>
                <a:noFill/>
              </a:ln>
              <a:solidFill>
                <a:srgbClr val="FF0000"/>
              </a:solidFill>
              <a:effectLst/>
              <a:uLnTx/>
              <a:uFillTx/>
              <a:latin typeface="+mn-lt"/>
            </a:endParaRPr>
          </a:p>
        </p:txBody>
      </p:sp>
      <p:sp>
        <p:nvSpPr>
          <p:cNvPr id="12" name="Right Arrow 11"/>
          <p:cNvSpPr/>
          <p:nvPr/>
        </p:nvSpPr>
        <p:spPr bwMode="auto">
          <a:xfrm rot="10800000" flipH="1">
            <a:off x="3810000" y="4953000"/>
            <a:ext cx="761999" cy="381000"/>
          </a:xfrm>
          <a:prstGeom prst="rightArrow">
            <a:avLst>
              <a:gd name="adj1" fmla="val 73585"/>
              <a:gd name="adj2" fmla="val 50000"/>
            </a:avLst>
          </a:prstGeom>
          <a:solidFill>
            <a:schemeClr val="bg1">
              <a:lumMod val="75000"/>
            </a:schemeClr>
          </a:solid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dirty="0" smtClean="0">
              <a:ln>
                <a:noFill/>
              </a:ln>
              <a:solidFill>
                <a:srgbClr val="1822CD"/>
              </a:solidFill>
              <a:effectLst/>
              <a:latin typeface="Helvetica" pitchFamily="-12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1" name="Straight Connector 10"/>
          <p:cNvCxnSpPr>
            <a:cxnSpLocks noChangeShapeType="1"/>
          </p:cNvCxnSpPr>
          <p:nvPr/>
        </p:nvCxnSpPr>
        <p:spPr bwMode="auto">
          <a:xfrm>
            <a:off x="0" y="0"/>
            <a:ext cx="914400" cy="0"/>
          </a:xfrm>
          <a:prstGeom prst="line">
            <a:avLst/>
          </a:prstGeom>
          <a:noFill/>
          <a:ln w="0">
            <a:solidFill>
              <a:srgbClr val="FBFFFF"/>
            </a:solidFill>
            <a:round/>
            <a:headEnd/>
            <a:tailEnd/>
          </a:ln>
        </p:spPr>
      </p:cxnSp>
      <p:cxnSp>
        <p:nvCxnSpPr>
          <p:cNvPr id="15362" name="Straight Connector 5"/>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363" name="Straight Connector 6"/>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364" name="Straight Connector 7"/>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365" name="Straight Connector 8"/>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366" name="Straight Connector 9"/>
          <p:cNvCxnSpPr>
            <a:cxnSpLocks noChangeShapeType="1"/>
          </p:cNvCxnSpPr>
          <p:nvPr/>
        </p:nvCxnSpPr>
        <p:spPr bwMode="auto">
          <a:xfrm>
            <a:off x="0" y="0"/>
            <a:ext cx="0" cy="457200"/>
          </a:xfrm>
          <a:prstGeom prst="line">
            <a:avLst/>
          </a:prstGeom>
          <a:noFill/>
          <a:ln w="0">
            <a:solidFill>
              <a:srgbClr val="FDFFFF"/>
            </a:solidFill>
            <a:round/>
            <a:headEnd/>
            <a:tailEnd/>
          </a:ln>
        </p:spPr>
      </p:cxnSp>
      <p:pic>
        <p:nvPicPr>
          <p:cNvPr id="15367" name="Picture 1" descr="MAST_EBW_nf10_2_022004.png"/>
          <p:cNvPicPr>
            <a:picLocks noChangeAspect="1"/>
          </p:cNvPicPr>
          <p:nvPr/>
        </p:nvPicPr>
        <p:blipFill>
          <a:blip r:embed="rId3" cstate="print"/>
          <a:srcRect/>
          <a:stretch>
            <a:fillRect/>
          </a:stretch>
        </p:blipFill>
        <p:spPr bwMode="auto">
          <a:xfrm>
            <a:off x="5621338" y="1092200"/>
            <a:ext cx="3235325" cy="3444875"/>
          </a:xfrm>
          <a:prstGeom prst="rect">
            <a:avLst/>
          </a:prstGeom>
          <a:noFill/>
          <a:ln w="9525">
            <a:noFill/>
            <a:miter lim="800000"/>
            <a:headEnd/>
            <a:tailEnd/>
          </a:ln>
        </p:spPr>
      </p:pic>
      <p:pic>
        <p:nvPicPr>
          <p:cNvPr id="15368" name="Picture 9" descr="100_2070"/>
          <p:cNvPicPr>
            <a:picLocks noChangeAspect="1" noChangeArrowheads="1"/>
          </p:cNvPicPr>
          <p:nvPr/>
        </p:nvPicPr>
        <p:blipFill>
          <a:blip r:embed="rId4" cstate="print"/>
          <a:srcRect l="15152" t="14854" r="16489" b="13666"/>
          <a:stretch>
            <a:fillRect/>
          </a:stretch>
        </p:blipFill>
        <p:spPr bwMode="auto">
          <a:xfrm>
            <a:off x="152400" y="1066800"/>
            <a:ext cx="3109913" cy="2438400"/>
          </a:xfrm>
          <a:prstGeom prst="rect">
            <a:avLst/>
          </a:prstGeom>
          <a:noFill/>
          <a:ln w="9525">
            <a:noFill/>
            <a:miter lim="800000"/>
            <a:headEnd/>
            <a:tailEnd/>
          </a:ln>
        </p:spPr>
      </p:pic>
      <p:sp>
        <p:nvSpPr>
          <p:cNvPr id="15369" name="Content Placeholder 2"/>
          <p:cNvSpPr txBox="1">
            <a:spLocks/>
          </p:cNvSpPr>
          <p:nvPr/>
        </p:nvSpPr>
        <p:spPr bwMode="auto">
          <a:xfrm>
            <a:off x="152400" y="4597400"/>
            <a:ext cx="8915400" cy="1770063"/>
          </a:xfrm>
          <a:prstGeom prst="rect">
            <a:avLst/>
          </a:prstGeom>
          <a:noFill/>
          <a:ln w="9525">
            <a:noFill/>
            <a:miter lim="800000"/>
            <a:headEnd/>
            <a:tailEnd/>
          </a:ln>
        </p:spPr>
        <p:txBody>
          <a:bodyPr/>
          <a:lstStyle/>
          <a:p>
            <a:pPr marL="174625" indent="-174625" eaLnBrk="0" hangingPunct="0">
              <a:spcBef>
                <a:spcPts val="600"/>
              </a:spcBef>
              <a:buFont typeface="Arial" pitchFamily="34" charset="0"/>
              <a:buChar char="•"/>
            </a:pPr>
            <a:r>
              <a:rPr lang="en-US" sz="1800" b="0" i="0" dirty="0">
                <a:solidFill>
                  <a:schemeClr val="tx1"/>
                </a:solidFill>
                <a:latin typeface="Arial" pitchFamily="34" charset="0"/>
              </a:rPr>
              <a:t>28 GHz O-mode weakly absorbed (&lt; 2%) below n</a:t>
            </a:r>
            <a:r>
              <a:rPr lang="en-US" sz="1800" b="0" i="0" baseline="-25000" dirty="0">
                <a:solidFill>
                  <a:schemeClr val="tx1"/>
                </a:solidFill>
                <a:latin typeface="Arial" pitchFamily="34" charset="0"/>
              </a:rPr>
              <a:t>e</a:t>
            </a:r>
            <a:r>
              <a:rPr lang="en-US" sz="1800" b="0" i="0" dirty="0">
                <a:solidFill>
                  <a:schemeClr val="tx1"/>
                </a:solidFill>
                <a:latin typeface="Arial" pitchFamily="34" charset="0"/>
              </a:rPr>
              <a:t> ~ 1 x 10</a:t>
            </a:r>
            <a:r>
              <a:rPr lang="en-US" sz="1800" b="0" i="0" baseline="30000" dirty="0">
                <a:solidFill>
                  <a:schemeClr val="tx1"/>
                </a:solidFill>
                <a:latin typeface="Arial" pitchFamily="34" charset="0"/>
              </a:rPr>
              <a:t>19</a:t>
            </a:r>
            <a:r>
              <a:rPr lang="en-US" sz="1800" b="0" i="0" dirty="0">
                <a:solidFill>
                  <a:schemeClr val="tx1"/>
                </a:solidFill>
                <a:latin typeface="Arial" pitchFamily="34" charset="0"/>
              </a:rPr>
              <a:t> m</a:t>
            </a:r>
            <a:r>
              <a:rPr lang="en-US" sz="1800" b="0" i="0" baseline="30000" dirty="0">
                <a:solidFill>
                  <a:schemeClr val="tx1"/>
                </a:solidFill>
                <a:latin typeface="Arial" pitchFamily="34" charset="0"/>
              </a:rPr>
              <a:t>-3</a:t>
            </a:r>
            <a:r>
              <a:rPr lang="en-US" sz="1800" b="0" i="0" dirty="0">
                <a:solidFill>
                  <a:schemeClr val="tx1"/>
                </a:solidFill>
                <a:latin typeface="Arial" pitchFamily="34" charset="0"/>
              </a:rPr>
              <a:t> cut off</a:t>
            </a:r>
          </a:p>
          <a:p>
            <a:pPr marL="174625" indent="-174625" eaLnBrk="0" hangingPunct="0">
              <a:spcBef>
                <a:spcPts val="600"/>
              </a:spcBef>
              <a:buFont typeface="Arial" pitchFamily="34" charset="0"/>
              <a:buChar char="•"/>
            </a:pPr>
            <a:r>
              <a:rPr lang="en-US" sz="1800" b="0" i="0" dirty="0">
                <a:solidFill>
                  <a:schemeClr val="tx1"/>
                </a:solidFill>
                <a:latin typeface="Arial" pitchFamily="34" charset="0"/>
              </a:rPr>
              <a:t>Polarizer on center column converts to X-Mode that then 100% converts to EBWs </a:t>
            </a:r>
          </a:p>
          <a:p>
            <a:pPr marL="174625" indent="-174625" eaLnBrk="0" hangingPunct="0">
              <a:spcBef>
                <a:spcPts val="600"/>
              </a:spcBef>
              <a:buFont typeface="Arial" pitchFamily="34" charset="0"/>
              <a:buChar char="•"/>
            </a:pPr>
            <a:r>
              <a:rPr lang="en-US" sz="1800" b="0" i="0" dirty="0">
                <a:solidFill>
                  <a:schemeClr val="tx1"/>
                </a:solidFill>
                <a:latin typeface="Arial" pitchFamily="34" charset="0"/>
              </a:rPr>
              <a:t>Previously achieved I</a:t>
            </a:r>
            <a:r>
              <a:rPr lang="en-US" sz="1800" b="0" i="0" baseline="-25000" dirty="0">
                <a:solidFill>
                  <a:schemeClr val="tx1"/>
                </a:solidFill>
                <a:latin typeface="Arial" pitchFamily="34" charset="0"/>
              </a:rPr>
              <a:t>p</a:t>
            </a:r>
            <a:r>
              <a:rPr lang="en-US" sz="1800" b="0" i="0" dirty="0">
                <a:solidFill>
                  <a:schemeClr val="tx1"/>
                </a:solidFill>
                <a:latin typeface="Arial" pitchFamily="34" charset="0"/>
              </a:rPr>
              <a:t>~33 kA but arcs in waveguide limited RF power [Sept 2009]</a:t>
            </a:r>
          </a:p>
          <a:p>
            <a:pPr marL="174625" indent="-174625" eaLnBrk="0" hangingPunct="0">
              <a:spcBef>
                <a:spcPts val="600"/>
              </a:spcBef>
              <a:buFont typeface="Arial" pitchFamily="34" charset="0"/>
              <a:buChar char="•"/>
            </a:pPr>
            <a:r>
              <a:rPr lang="en-US" sz="1800" i="0" dirty="0">
                <a:solidFill>
                  <a:srgbClr val="FF0000"/>
                </a:solidFill>
                <a:latin typeface="Arial" pitchFamily="34" charset="0"/>
              </a:rPr>
              <a:t>During two one-week EBW start-up campaigns in 2013 coupled 70-100 kW for 300-400 ms achieving </a:t>
            </a:r>
            <a:r>
              <a:rPr lang="en-US" sz="1800" i="0" dirty="0" err="1">
                <a:solidFill>
                  <a:srgbClr val="FF0000"/>
                </a:solidFill>
                <a:latin typeface="Arial" pitchFamily="34" charset="0"/>
              </a:rPr>
              <a:t>I</a:t>
            </a:r>
            <a:r>
              <a:rPr lang="en-US" sz="1800" i="0" baseline="-25000" dirty="0" err="1">
                <a:solidFill>
                  <a:srgbClr val="FF0000"/>
                </a:solidFill>
                <a:latin typeface="Arial" pitchFamily="34" charset="0"/>
              </a:rPr>
              <a:t>p</a:t>
            </a:r>
            <a:r>
              <a:rPr lang="en-US" sz="1800" i="0" dirty="0">
                <a:solidFill>
                  <a:srgbClr val="FF0000"/>
                </a:solidFill>
                <a:latin typeface="Arial" pitchFamily="34" charset="0"/>
              </a:rPr>
              <a:t> = 50-75 kA</a:t>
            </a:r>
            <a:endParaRPr lang="en-US" sz="2000" dirty="0">
              <a:solidFill>
                <a:srgbClr val="FF0000"/>
              </a:solidFill>
              <a:latin typeface="Arial" pitchFamily="34" charset="0"/>
            </a:endParaRPr>
          </a:p>
        </p:txBody>
      </p:sp>
      <p:sp>
        <p:nvSpPr>
          <p:cNvPr id="15370" name="TextBox 16"/>
          <p:cNvSpPr txBox="1">
            <a:spLocks noChangeArrowheads="1"/>
          </p:cNvSpPr>
          <p:nvPr/>
        </p:nvSpPr>
        <p:spPr bwMode="auto">
          <a:xfrm>
            <a:off x="279400" y="3598863"/>
            <a:ext cx="2582863" cy="830262"/>
          </a:xfrm>
          <a:prstGeom prst="rect">
            <a:avLst/>
          </a:prstGeom>
          <a:noFill/>
          <a:ln w="9525">
            <a:noFill/>
            <a:miter lim="800000"/>
            <a:headEnd/>
            <a:tailEnd/>
          </a:ln>
        </p:spPr>
        <p:txBody>
          <a:bodyPr>
            <a:spAutoFit/>
          </a:bodyPr>
          <a:lstStyle/>
          <a:p>
            <a:pPr marL="0" lvl="1" algn="ctr">
              <a:buFontTx/>
              <a:buNone/>
            </a:pPr>
            <a:r>
              <a:rPr lang="en-US" sz="1600" b="0" i="0">
                <a:solidFill>
                  <a:srgbClr val="660066"/>
                </a:solidFill>
                <a:latin typeface="Arial" pitchFamily="34" charset="0"/>
              </a:rPr>
              <a:t>Grooved reflecting polarizer machined into center column in MAST </a:t>
            </a:r>
          </a:p>
        </p:txBody>
      </p:sp>
      <p:pic>
        <p:nvPicPr>
          <p:cNvPr id="15371" name="Picture 3" descr="MAST_center_column.png"/>
          <p:cNvPicPr>
            <a:picLocks noChangeAspect="1"/>
          </p:cNvPicPr>
          <p:nvPr/>
        </p:nvPicPr>
        <p:blipFill>
          <a:blip r:embed="rId5" cstate="print"/>
          <a:srcRect l="11453" t="3915" r="16801" b="7443"/>
          <a:stretch>
            <a:fillRect/>
          </a:stretch>
        </p:blipFill>
        <p:spPr bwMode="auto">
          <a:xfrm>
            <a:off x="3048000" y="1981200"/>
            <a:ext cx="2312988" cy="2139950"/>
          </a:xfrm>
          <a:prstGeom prst="rect">
            <a:avLst/>
          </a:prstGeom>
          <a:noFill/>
          <a:ln w="9525">
            <a:noFill/>
            <a:miter lim="800000"/>
            <a:headEnd/>
            <a:tailEnd/>
          </a:ln>
        </p:spPr>
      </p:pic>
      <p:cxnSp>
        <p:nvCxnSpPr>
          <p:cNvPr id="15372" name="Straight Arrow Connector 5"/>
          <p:cNvCxnSpPr>
            <a:cxnSpLocks noChangeShapeType="1"/>
          </p:cNvCxnSpPr>
          <p:nvPr/>
        </p:nvCxnSpPr>
        <p:spPr bwMode="auto">
          <a:xfrm>
            <a:off x="2057400" y="1905000"/>
            <a:ext cx="2362200" cy="1143000"/>
          </a:xfrm>
          <a:prstGeom prst="straightConnector1">
            <a:avLst/>
          </a:prstGeom>
          <a:noFill/>
          <a:ln w="22225">
            <a:solidFill>
              <a:srgbClr val="FF1C28"/>
            </a:solidFill>
            <a:round/>
            <a:headEnd/>
            <a:tailEnd type="arrow" w="med" len="med"/>
          </a:ln>
        </p:spPr>
      </p:cxnSp>
      <p:sp>
        <p:nvSpPr>
          <p:cNvPr id="15374" name="Rectangle 43"/>
          <p:cNvSpPr>
            <a:spLocks noChangeArrowheads="1"/>
          </p:cNvSpPr>
          <p:nvPr/>
        </p:nvSpPr>
        <p:spPr bwMode="auto">
          <a:xfrm>
            <a:off x="17463" y="0"/>
            <a:ext cx="9144000" cy="889000"/>
          </a:xfrm>
          <a:prstGeom prst="rect">
            <a:avLst/>
          </a:prstGeom>
          <a:noFill/>
          <a:ln w="9525">
            <a:noFill/>
            <a:miter lim="800000"/>
            <a:headEnd/>
            <a:tailEnd/>
          </a:ln>
        </p:spPr>
        <p:txBody>
          <a:bodyPr/>
          <a:lstStyle/>
          <a:p>
            <a:pPr algn="ctr" eaLnBrk="0" hangingPunct="0">
              <a:spcBef>
                <a:spcPct val="0"/>
              </a:spcBef>
              <a:buFontTx/>
              <a:buNone/>
            </a:pPr>
            <a:r>
              <a:rPr lang="en-US" altLang="zh-CN" sz="2400" i="0" dirty="0">
                <a:solidFill>
                  <a:srgbClr val="3333CC"/>
                </a:solidFill>
                <a:cs typeface="Arial" pitchFamily="34" charset="0"/>
              </a:rPr>
              <a:t>MAST: 28 GHz EBW start-up campaign in 2013 used new </a:t>
            </a:r>
            <a:endParaRPr lang="en-US" altLang="zh-CN" sz="2400" i="0" dirty="0" smtClean="0">
              <a:solidFill>
                <a:srgbClr val="3333CC"/>
              </a:solidFill>
              <a:cs typeface="Arial" pitchFamily="34" charset="0"/>
            </a:endParaRPr>
          </a:p>
          <a:p>
            <a:pPr algn="ctr" eaLnBrk="0" hangingPunct="0">
              <a:spcBef>
                <a:spcPct val="0"/>
              </a:spcBef>
              <a:buFontTx/>
              <a:buNone/>
            </a:pPr>
            <a:r>
              <a:rPr lang="en-US" altLang="zh-CN" sz="2400" i="0" dirty="0" smtClean="0">
                <a:solidFill>
                  <a:srgbClr val="3333CC"/>
                </a:solidFill>
                <a:cs typeface="Arial" pitchFamily="34" charset="0"/>
              </a:rPr>
              <a:t>low-loss </a:t>
            </a:r>
            <a:r>
              <a:rPr lang="en-US" altLang="zh-CN" sz="2400" i="0" dirty="0">
                <a:solidFill>
                  <a:srgbClr val="3333CC"/>
                </a:solidFill>
                <a:cs typeface="Arial" pitchFamily="34" charset="0"/>
              </a:rPr>
              <a:t>transmission line to achieve record plasma current</a:t>
            </a:r>
            <a:endParaRPr lang="en-US" sz="2400" i="0" dirty="0">
              <a:solidFill>
                <a:srgbClr val="0000FF"/>
              </a:solidFill>
              <a:latin typeface="Helvetica Neue" charset="0"/>
            </a:endParaRPr>
          </a:p>
        </p:txBody>
      </p:sp>
      <p:sp>
        <p:nvSpPr>
          <p:cNvPr id="16" name="TextBox 15"/>
          <p:cNvSpPr txBox="1"/>
          <p:nvPr/>
        </p:nvSpPr>
        <p:spPr>
          <a:xfrm>
            <a:off x="5181600" y="6166890"/>
            <a:ext cx="3124200" cy="233910"/>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algn="ctr"/>
            <a:r>
              <a:rPr lang="en-US" sz="1400" i="0" dirty="0" smtClean="0">
                <a:solidFill>
                  <a:schemeClr val="tx1"/>
                </a:solidFill>
              </a:rPr>
              <a:t>G. Taylor (PPPL), with ORNL</a:t>
            </a:r>
          </a:p>
        </p:txBody>
      </p:sp>
      <p:sp>
        <p:nvSpPr>
          <p:cNvPr id="17" name="Slide Number Placeholder 6"/>
          <p:cNvSpPr txBox="1">
            <a:spLocks/>
          </p:cNvSpPr>
          <p:nvPr/>
        </p:nvSpPr>
        <p:spPr>
          <a:xfrm>
            <a:off x="8382000" y="6629400"/>
            <a:ext cx="762000" cy="152400"/>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A5C58C-FD11-4B94-BFF4-CA8E3597B327}" type="slidenum">
              <a:rPr kumimoji="0" lang="en-US" sz="900" b="1" i="0" u="none" strike="noStrike" kern="1200" cap="none" spc="0" normalizeH="0" baseline="0" noProof="0" smtClean="0">
                <a:ln>
                  <a:noFill/>
                </a:ln>
                <a:solidFill>
                  <a:srgbClr val="1822CD"/>
                </a:solidFill>
                <a:effectLst/>
                <a:uLnTx/>
                <a:uFillTx/>
                <a:latin typeface="Arial" pitchFamily="34" charset="0"/>
                <a:ea typeface="Gulim" pitchFamily="34" charset="-127"/>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900" b="1" i="0" u="none" strike="noStrike" kern="1200" cap="none" spc="0" normalizeH="0" baseline="0" noProof="0" dirty="0">
              <a:ln>
                <a:noFill/>
              </a:ln>
              <a:solidFill>
                <a:srgbClr val="1822CD"/>
              </a:solidFill>
              <a:effectLst/>
              <a:uLnTx/>
              <a:uFillTx/>
              <a:latin typeface="Arial" pitchFamily="34" charset="0"/>
              <a:ea typeface="Gulim" pitchFamily="34" charset="-127"/>
              <a:cs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sz="1200" dirty="0" smtClean="0">
                <a:solidFill>
                  <a:srgbClr val="FF0000"/>
                </a:solidFill>
              </a:rPr>
              <a:t>Radio-frequency Heating and Current Drive (RF) 5 Year Goal: </a:t>
            </a:r>
            <a:r>
              <a:rPr lang="en-US" sz="1600" dirty="0" smtClean="0"/>
              <a:t/>
            </a:r>
            <a:br>
              <a:rPr lang="en-US" sz="1600" dirty="0" smtClean="0"/>
            </a:br>
            <a:r>
              <a:rPr lang="en-US" sz="2400" dirty="0" smtClean="0"/>
              <a:t>Provide and understand heating and current-drive for full non-inductive (NI) start-up and ramp-up in support of FNSF</a:t>
            </a:r>
            <a:endParaRPr lang="en-US" sz="2400" dirty="0"/>
          </a:p>
        </p:txBody>
      </p:sp>
      <p:sp>
        <p:nvSpPr>
          <p:cNvPr id="4"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42</a:t>
            </a:fld>
            <a:endParaRPr lang="en-US" dirty="0"/>
          </a:p>
        </p:txBody>
      </p:sp>
      <p:grpSp>
        <p:nvGrpSpPr>
          <p:cNvPr id="3" name="Group 5"/>
          <p:cNvGrpSpPr/>
          <p:nvPr/>
        </p:nvGrpSpPr>
        <p:grpSpPr>
          <a:xfrm>
            <a:off x="5777523" y="3005554"/>
            <a:ext cx="3290277" cy="2209800"/>
            <a:chOff x="5701323" y="2438400"/>
            <a:chExt cx="3290277" cy="2286000"/>
          </a:xfrm>
        </p:grpSpPr>
        <p:pic>
          <p:nvPicPr>
            <p:cNvPr id="7" name="Picture 2"/>
            <p:cNvPicPr>
              <a:picLocks noChangeAspect="1" noChangeArrowheads="1"/>
            </p:cNvPicPr>
            <p:nvPr/>
          </p:nvPicPr>
          <p:blipFill>
            <a:blip r:embed="rId2" cstate="print"/>
            <a:srcRect/>
            <a:stretch>
              <a:fillRect/>
            </a:stretch>
          </p:blipFill>
          <p:spPr bwMode="auto">
            <a:xfrm>
              <a:off x="5701323" y="2438400"/>
              <a:ext cx="2604477" cy="2286000"/>
            </a:xfrm>
            <a:prstGeom prst="rect">
              <a:avLst/>
            </a:prstGeom>
            <a:noFill/>
            <a:ln w="9525">
              <a:noFill/>
              <a:miter lim="800000"/>
              <a:headEnd/>
              <a:tailEnd/>
            </a:ln>
          </p:spPr>
        </p:pic>
        <p:pic>
          <p:nvPicPr>
            <p:cNvPr id="8" name="Picture 8" descr="28GHz_Gyrotron_2.tif"/>
            <p:cNvPicPr>
              <a:picLocks noChangeAspect="1"/>
            </p:cNvPicPr>
            <p:nvPr/>
          </p:nvPicPr>
          <p:blipFill>
            <a:blip r:embed="rId3" cstate="print">
              <a:lum bright="20000" contrast="30000"/>
            </a:blip>
            <a:srcRect/>
            <a:stretch>
              <a:fillRect/>
            </a:stretch>
          </p:blipFill>
          <p:spPr bwMode="auto">
            <a:xfrm>
              <a:off x="8391380" y="2530475"/>
              <a:ext cx="600220" cy="1889125"/>
            </a:xfrm>
            <a:prstGeom prst="rect">
              <a:avLst/>
            </a:prstGeom>
            <a:noFill/>
            <a:ln w="9525">
              <a:noFill/>
              <a:miter lim="800000"/>
              <a:headEnd/>
              <a:tailEnd/>
            </a:ln>
          </p:spPr>
        </p:pic>
      </p:grpSp>
      <p:sp>
        <p:nvSpPr>
          <p:cNvPr id="10" name="Content Placeholder 2"/>
          <p:cNvSpPr txBox="1">
            <a:spLocks/>
          </p:cNvSpPr>
          <p:nvPr/>
        </p:nvSpPr>
        <p:spPr bwMode="auto">
          <a:xfrm>
            <a:off x="76200" y="1828800"/>
            <a:ext cx="8915400" cy="47244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457200" marR="0" lvl="0" indent="-457200" algn="l" defTabSz="914400" rtl="0" eaLnBrk="0" fontAlgn="base" latinLnBrk="0" hangingPunct="0">
              <a:lnSpc>
                <a:spcPct val="95000"/>
              </a:lnSpc>
              <a:spcBef>
                <a:spcPct val="20000"/>
              </a:spcBef>
              <a:spcAft>
                <a:spcPct val="0"/>
              </a:spcAft>
              <a:buClrTx/>
              <a:buSzTx/>
              <a:buFont typeface="+mj-lt"/>
              <a:buAutoNum type="arabicPeriod"/>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Develop HHFW and EC heating for fully non-inductive plasma current start-up and ramp-up</a:t>
            </a:r>
          </a:p>
          <a:p>
            <a:pPr marL="742776" marR="0" lvl="1" indent="-285684" algn="l" defTabSz="914400" rtl="0" eaLnBrk="0" fontAlgn="base" latinLnBrk="0" hangingPunct="0">
              <a:lnSpc>
                <a:spcPct val="95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Extend HHFW to higher power (3-4MW), demonstrate HHFW-driven 100% non-inductive at 300-400kA</a:t>
            </a:r>
          </a:p>
          <a:p>
            <a:pPr marL="1142733" marR="0" lvl="2" indent="-228546" algn="l" defTabSz="914400" rtl="0" eaLnBrk="0" fontAlgn="base" latinLnBrk="0" hangingPunct="0">
              <a:lnSpc>
                <a:spcPct val="95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Goal: </a:t>
            </a:r>
            <a:r>
              <a:rPr lang="en-US" sz="1800" b="0" i="0" kern="0" noProof="0" dirty="0" smtClean="0">
                <a:solidFill>
                  <a:srgbClr val="FF0000"/>
                </a:solidFill>
                <a:latin typeface="+mn-lt"/>
                <a:cs typeface="Calibri" pitchFamily="34" charset="0"/>
              </a:rPr>
              <a:t>maintain </a:t>
            </a: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I</a:t>
            </a:r>
            <a:r>
              <a:rPr kumimoji="0" lang="en-US" sz="1800" b="0" i="0" u="none" strike="noStrike" kern="0" cap="none" spc="0" normalizeH="0" baseline="-25000" noProof="0" dirty="0" smtClean="0">
                <a:ln>
                  <a:noFill/>
                </a:ln>
                <a:solidFill>
                  <a:srgbClr val="FF0000"/>
                </a:solidFill>
                <a:effectLst/>
                <a:uLnTx/>
                <a:uFillTx/>
                <a:latin typeface="+mn-lt"/>
                <a:cs typeface="Calibri" pitchFamily="34" charset="0"/>
              </a:rPr>
              <a:t>P</a:t>
            </a: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 </a:t>
            </a:r>
            <a:r>
              <a:rPr kumimoji="0" lang="en-US" sz="1800" b="0" i="0" u="none" strike="noStrike" kern="0" cap="none" spc="0" normalizeH="0" noProof="0" dirty="0" smtClean="0">
                <a:ln>
                  <a:noFill/>
                </a:ln>
                <a:solidFill>
                  <a:srgbClr val="FF0000"/>
                </a:solidFill>
                <a:effectLst/>
                <a:uLnTx/>
                <a:uFillTx/>
                <a:latin typeface="+mn-lt"/>
                <a:cs typeface="Calibri" pitchFamily="34" charset="0"/>
              </a:rPr>
              <a:t> to</a:t>
            </a: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 confine 2</a:t>
            </a:r>
            <a:r>
              <a:rPr kumimoji="0" lang="en-US" sz="1800" b="0" i="0" u="none" strike="noStrike" kern="0" cap="none" spc="0" normalizeH="0" baseline="30000" noProof="0" dirty="0" smtClean="0">
                <a:ln>
                  <a:noFill/>
                </a:ln>
                <a:solidFill>
                  <a:srgbClr val="FF0000"/>
                </a:solidFill>
                <a:effectLst/>
                <a:uLnTx/>
                <a:uFillTx/>
                <a:latin typeface="+mn-lt"/>
                <a:cs typeface="Calibri" pitchFamily="34" charset="0"/>
              </a:rPr>
              <a:t>nd</a:t>
            </a:r>
            <a:r>
              <a:rPr kumimoji="0" lang="en-US" sz="1800" b="0" i="0" u="none" strike="noStrike" kern="0" cap="none" spc="0" normalizeH="0" baseline="0" noProof="0" dirty="0" smtClean="0">
                <a:ln>
                  <a:noFill/>
                </a:ln>
                <a:solidFill>
                  <a:srgbClr val="FF0000"/>
                </a:solidFill>
                <a:effectLst/>
                <a:uLnTx/>
                <a:uFillTx/>
                <a:latin typeface="+mn-lt"/>
                <a:cs typeface="Calibri" pitchFamily="34" charset="0"/>
              </a:rPr>
              <a:t> NBI fast-ions</a:t>
            </a:r>
          </a:p>
          <a:p>
            <a:pPr marL="1142733" marR="0" lvl="2" indent="-228546" algn="l" defTabSz="914400" rtl="0" eaLnBrk="0" fontAlgn="base" latinLnBrk="0" hangingPunct="0">
              <a:lnSpc>
                <a:spcPct val="95000"/>
              </a:lnSpc>
              <a:spcBef>
                <a:spcPct val="20000"/>
              </a:spcBef>
              <a:spcAft>
                <a:spcPct val="0"/>
              </a:spcAft>
              <a:buClrTx/>
              <a:buSzTx/>
              <a:buFontTx/>
              <a:buChar char="•"/>
              <a:tabLst/>
              <a:defRPr/>
            </a:pPr>
            <a:endParaRPr kumimoji="0" lang="en-US" sz="1800" b="0" i="0" u="none" strike="noStrike" kern="0" cap="none" spc="0" normalizeH="0" baseline="0" noProof="0" dirty="0" smtClean="0">
              <a:ln>
                <a:noFill/>
              </a:ln>
              <a:solidFill>
                <a:srgbClr val="FF0000"/>
              </a:solidFill>
              <a:effectLst/>
              <a:uLnTx/>
              <a:uFillTx/>
              <a:latin typeface="+mn-lt"/>
              <a:cs typeface="Calibri" pitchFamily="34" charset="0"/>
            </a:endParaRPr>
          </a:p>
          <a:p>
            <a:pPr marL="742776" marR="0" lvl="1" indent="-285684" algn="l" defTabSz="914400" rtl="0" eaLnBrk="0" fontAlgn="base" latinLnBrk="0" hangingPunct="0">
              <a:lnSpc>
                <a:spcPct val="95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742776" marR="0" lvl="1" indent="-285684" algn="l" defTabSz="914400" rtl="0" eaLnBrk="0" fontAlgn="base" latinLnBrk="0" hangingPunct="0">
              <a:lnSpc>
                <a:spcPct val="95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742776" marR="0" lvl="1" indent="-285684" algn="l" defTabSz="914400" rtl="0" eaLnBrk="0" fontAlgn="base" latinLnBrk="0" hangingPunct="0">
              <a:lnSpc>
                <a:spcPct val="95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cs typeface="Calibri" pitchFamily="34" charset="0"/>
            </a:endParaRPr>
          </a:p>
          <a:p>
            <a:pPr marL="342820" marR="0" lvl="0" indent="-342820" algn="l" defTabSz="914400" rtl="0" eaLnBrk="0" fontAlgn="base" latinLnBrk="0" hangingPunct="0">
              <a:lnSpc>
                <a:spcPct val="95000"/>
              </a:lnSpc>
              <a:spcBef>
                <a:spcPct val="20000"/>
              </a:spcBef>
              <a:spcAft>
                <a:spcPct val="0"/>
              </a:spcAft>
              <a:buClrTx/>
              <a:buSzTx/>
              <a:buFontTx/>
              <a:buChar char="•"/>
              <a:tabLst/>
              <a:defRPr/>
            </a:pPr>
            <a:endParaRPr kumimoji="0" lang="en-US" sz="800" b="1" i="0" u="none" strike="noStrike" kern="0" cap="none" spc="0" normalizeH="0" baseline="0" noProof="0" dirty="0" smtClean="0">
              <a:ln>
                <a:noFill/>
              </a:ln>
              <a:solidFill>
                <a:schemeClr val="tx1"/>
              </a:solidFill>
              <a:effectLst/>
              <a:uLnTx/>
              <a:uFillTx/>
              <a:latin typeface="+mn-lt"/>
              <a:ea typeface="+mn-ea"/>
              <a:cs typeface="Calibri" pitchFamily="34" charset="0"/>
            </a:endParaRPr>
          </a:p>
          <a:p>
            <a:pPr marL="457200" marR="0" lvl="0" indent="-457200" algn="l" defTabSz="914400" rtl="0" eaLnBrk="0" fontAlgn="base" latinLnBrk="0" hangingPunct="0">
              <a:lnSpc>
                <a:spcPct val="95000"/>
              </a:lnSpc>
              <a:spcBef>
                <a:spcPct val="20000"/>
              </a:spcBef>
              <a:spcAft>
                <a:spcPct val="0"/>
              </a:spcAft>
              <a:buClrTx/>
              <a:buSzTx/>
              <a:buFont typeface="+mj-lt"/>
              <a:buAutoNum type="arabicPeriod" startAt="2"/>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Calibri" pitchFamily="34" charset="0"/>
            </a:endParaRPr>
          </a:p>
          <a:p>
            <a:pPr marL="457200" marR="0" lvl="0" indent="-457200" algn="l" defTabSz="914400" rtl="0" eaLnBrk="0" fontAlgn="base" latinLnBrk="0" hangingPunct="0">
              <a:lnSpc>
                <a:spcPct val="95000"/>
              </a:lnSpc>
              <a:spcBef>
                <a:spcPct val="20000"/>
              </a:spcBef>
              <a:spcAft>
                <a:spcPct val="0"/>
              </a:spcAft>
              <a:buClrTx/>
              <a:buSzTx/>
              <a:buFont typeface="+mj-lt"/>
              <a:buAutoNum type="arabicPeriod" startAt="2"/>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Validate advanced RF codes for NSTX-U,  predict RF performance in ITER and FNSF</a:t>
            </a:r>
          </a:p>
        </p:txBody>
      </p:sp>
      <p:sp>
        <p:nvSpPr>
          <p:cNvPr id="11" name="Content Placeholder 2"/>
          <p:cNvSpPr txBox="1">
            <a:spLocks/>
          </p:cNvSpPr>
          <p:nvPr/>
        </p:nvSpPr>
        <p:spPr bwMode="auto">
          <a:xfrm>
            <a:off x="0" y="3691354"/>
            <a:ext cx="5562600" cy="1371600"/>
          </a:xfrm>
          <a:prstGeom prst="rect">
            <a:avLst/>
          </a:prstGeom>
          <a:noFill/>
          <a:ln w="9525">
            <a:noFill/>
            <a:miter lim="800000"/>
            <a:headEnd/>
            <a:tailEnd/>
          </a:ln>
        </p:spPr>
        <p:txBody>
          <a:bodyPr vert="horz" wrap="square" lIns="182880" tIns="45709" rIns="91418" bIns="45709" numCol="1" anchor="t" anchorCtr="0" compatLnSpc="1">
            <a:prstTxWarp prst="textNoShape">
              <a:avLst/>
            </a:prstTxWarp>
          </a:bodyPr>
          <a:lstStyle/>
          <a:p>
            <a:pPr marL="742776" lvl="1" indent="-285684" eaLnBrk="0" hangingPunct="0">
              <a:lnSpc>
                <a:spcPct val="95000"/>
              </a:lnSpc>
              <a:spcBef>
                <a:spcPct val="20000"/>
              </a:spcBef>
              <a:buFontTx/>
              <a:buChar cha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Use ECH (~1MW, </a:t>
            </a:r>
            <a:r>
              <a:rPr lang="en-US" sz="2000" b="0" i="0" kern="0" dirty="0" smtClean="0">
                <a:solidFill>
                  <a:schemeClr val="accent2"/>
                </a:solidFill>
                <a:latin typeface="+mn-lt"/>
                <a:cs typeface="Calibri" pitchFamily="34" charset="0"/>
              </a:rPr>
              <a:t>28GHz), then HHFW </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to increase T</a:t>
            </a:r>
            <a:r>
              <a:rPr kumimoji="0" lang="en-US" sz="2000" b="0" i="0" u="none" strike="noStrike" kern="0" cap="none" spc="0" normalizeH="0" baseline="-25000" noProof="0" dirty="0" smtClean="0">
                <a:ln>
                  <a:noFill/>
                </a:ln>
                <a:solidFill>
                  <a:schemeClr val="accent2"/>
                </a:solidFill>
                <a:effectLst/>
                <a:uLnTx/>
                <a:uFillTx/>
                <a:latin typeface="+mn-lt"/>
                <a:cs typeface="Calibri" pitchFamily="34" charset="0"/>
              </a:rPr>
              <a:t>e</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 of CHI plasmas </a:t>
            </a:r>
            <a:r>
              <a:rPr kumimoji="0" lang="en-US" sz="2000" b="0" i="0" u="none" strike="noStrike" kern="0" cap="none" spc="0" normalizeH="0" baseline="0" noProof="0" dirty="0" err="1" smtClean="0">
                <a:ln>
                  <a:noFill/>
                </a:ln>
                <a:solidFill>
                  <a:schemeClr val="accent2"/>
                </a:solidFill>
                <a:effectLst/>
                <a:uLnTx/>
                <a:uFillTx/>
                <a:latin typeface="+mn-lt"/>
                <a:cs typeface="Calibri" pitchFamily="34" charset="0"/>
              </a:rPr>
              <a:t>fo</a:t>
            </a:r>
            <a:r>
              <a:rPr lang="en-US" sz="2000" b="0" i="0" kern="0" dirty="0" smtClean="0">
                <a:solidFill>
                  <a:schemeClr val="accent2"/>
                </a:solidFill>
                <a:latin typeface="+mn-lt"/>
                <a:cs typeface="Calibri" pitchFamily="34" charset="0"/>
              </a:rPr>
              <a:t>r NBI</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 </a:t>
            </a:r>
          </a:p>
          <a:p>
            <a:pPr marL="742776" marR="0" lvl="1" indent="-285684" algn="l" defTabSz="914400" rtl="0" eaLnBrk="0" fontAlgn="base" latinLnBrk="0" hangingPunct="0">
              <a:lnSpc>
                <a:spcPct val="95000"/>
              </a:lnSpc>
              <a:spcBef>
                <a:spcPct val="20000"/>
              </a:spcBef>
              <a:spcAft>
                <a:spcPct val="0"/>
              </a:spcAft>
              <a:buClrTx/>
              <a:buSzTx/>
              <a:buFontTx/>
              <a:buChar char="–"/>
              <a:tabLst/>
              <a:defRPr/>
            </a:pPr>
            <a:r>
              <a:rPr kumimoji="0" lang="en-US" sz="2000" b="0" i="0" u="none" strike="noStrike" kern="0" cap="none" spc="0" normalizeH="0" baseline="0" noProof="0" dirty="0" err="1" smtClean="0">
                <a:ln>
                  <a:noFill/>
                </a:ln>
                <a:solidFill>
                  <a:schemeClr val="accent2"/>
                </a:solidFill>
                <a:effectLst/>
                <a:uLnTx/>
                <a:uFillTx/>
                <a:latin typeface="+mn-lt"/>
                <a:cs typeface="Calibri" pitchFamily="34" charset="0"/>
              </a:rPr>
              <a:t>Tes</a:t>
            </a:r>
            <a:r>
              <a:rPr lang="en-US" sz="2000" b="0" i="0" kern="0" dirty="0" smtClean="0">
                <a:solidFill>
                  <a:schemeClr val="accent2"/>
                </a:solidFill>
                <a:latin typeface="+mn-lt"/>
                <a:cs typeface="Calibri" pitchFamily="34" charset="0"/>
              </a:rPr>
              <a:t>t h</a:t>
            </a:r>
            <a:r>
              <a:rPr kumimoji="0" lang="en-US" sz="2000" b="0" i="0" u="none" strike="noStrike" kern="0" cap="none" spc="0" normalizeH="0" baseline="0" noProof="0" dirty="0" err="1" smtClean="0">
                <a:ln>
                  <a:noFill/>
                </a:ln>
                <a:solidFill>
                  <a:schemeClr val="accent2"/>
                </a:solidFill>
                <a:effectLst/>
                <a:uLnTx/>
                <a:uFillTx/>
                <a:latin typeface="+mn-lt"/>
                <a:cs typeface="Calibri" pitchFamily="34" charset="0"/>
              </a:rPr>
              <a:t>igh</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-power EBW to generate start-up current - builds on MAST results</a:t>
            </a:r>
          </a:p>
        </p:txBody>
      </p:sp>
      <p:sp>
        <p:nvSpPr>
          <p:cNvPr id="12" name="Right Arrow 11"/>
          <p:cNvSpPr/>
          <p:nvPr/>
        </p:nvSpPr>
        <p:spPr bwMode="auto">
          <a:xfrm rot="10800000" flipH="1">
            <a:off x="5257800" y="4072353"/>
            <a:ext cx="457200" cy="228600"/>
          </a:xfrm>
          <a:prstGeom prst="rightArrow">
            <a:avLst>
              <a:gd name="adj1" fmla="val 73585"/>
              <a:gd name="adj2" fmla="val 50000"/>
            </a:avLst>
          </a:prstGeom>
          <a:solidFill>
            <a:schemeClr val="bg1">
              <a:lumMod val="75000"/>
            </a:schemeClr>
          </a:solid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3" name="TextBox 12"/>
          <p:cNvSpPr txBox="1"/>
          <p:nvPr/>
        </p:nvSpPr>
        <p:spPr>
          <a:xfrm>
            <a:off x="58420" y="1219200"/>
            <a:ext cx="1335622"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600" i="0" dirty="0" smtClean="0"/>
              <a:t>RF Thrusts:</a:t>
            </a:r>
            <a:endParaRPr lang="en-US" sz="1600" i="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smtClean="0"/>
              <a:t>Highest priority research goals for 5 year plan:</a:t>
            </a:r>
            <a:endParaRPr lang="en-US" sz="2000" dirty="0"/>
          </a:p>
        </p:txBody>
      </p:sp>
      <p:sp>
        <p:nvSpPr>
          <p:cNvPr id="3" name="Content Placeholder 2"/>
          <p:cNvSpPr>
            <a:spLocks noGrp="1"/>
          </p:cNvSpPr>
          <p:nvPr>
            <p:ph idx="1"/>
          </p:nvPr>
        </p:nvSpPr>
        <p:spPr>
          <a:xfrm>
            <a:off x="76200" y="1143000"/>
            <a:ext cx="8991600" cy="4572000"/>
          </a:xfrm>
        </p:spPr>
        <p:txBody>
          <a:bodyPr/>
          <a:lstStyle/>
          <a:p>
            <a:pPr marL="457200" indent="-457200">
              <a:buFont typeface="+mj-lt"/>
              <a:buAutoNum type="arabicPeriod"/>
            </a:pPr>
            <a:r>
              <a:rPr lang="en-US" dirty="0" smtClean="0">
                <a:solidFill>
                  <a:schemeClr val="bg1">
                    <a:lumMod val="85000"/>
                  </a:schemeClr>
                </a:solidFill>
              </a:rPr>
              <a:t>Demonstrate 100% non-inductive sustainment at performance that extrapolates to ≥ 1MW/m</a:t>
            </a:r>
            <a:r>
              <a:rPr lang="en-US" baseline="30000" dirty="0" smtClean="0">
                <a:solidFill>
                  <a:schemeClr val="bg1">
                    <a:lumMod val="85000"/>
                  </a:schemeClr>
                </a:solidFill>
              </a:rPr>
              <a:t>2</a:t>
            </a:r>
            <a:r>
              <a:rPr lang="en-US" dirty="0" smtClean="0">
                <a:solidFill>
                  <a:schemeClr val="bg1">
                    <a:lumMod val="85000"/>
                  </a:schemeClr>
                </a:solidFill>
              </a:rPr>
              <a:t> neutron wall loading in FNSF</a:t>
            </a:r>
          </a:p>
          <a:p>
            <a:endParaRPr lang="en-US" sz="700" dirty="0" smtClean="0">
              <a:solidFill>
                <a:schemeClr val="bg1">
                  <a:lumMod val="85000"/>
                </a:schemeClr>
              </a:solidFill>
            </a:endParaRPr>
          </a:p>
          <a:p>
            <a:pPr marL="457200" indent="-457200">
              <a:buFont typeface="+mj-lt"/>
              <a:buAutoNum type="arabicPeriod" startAt="2"/>
            </a:pPr>
            <a:r>
              <a:rPr lang="en-US" dirty="0" smtClean="0">
                <a:solidFill>
                  <a:schemeClr val="bg1">
                    <a:lumMod val="85000"/>
                  </a:schemeClr>
                </a:solidFill>
              </a:rPr>
              <a:t>Access reduced </a:t>
            </a:r>
            <a:r>
              <a:rPr lang="en-US" dirty="0" smtClean="0">
                <a:solidFill>
                  <a:schemeClr val="bg1">
                    <a:lumMod val="85000"/>
                  </a:schemeClr>
                </a:solidFill>
                <a:latin typeface="Symbol" pitchFamily="18" charset="2"/>
              </a:rPr>
              <a:t>n</a:t>
            </a:r>
            <a:r>
              <a:rPr lang="en-US" dirty="0" smtClean="0">
                <a:solidFill>
                  <a:schemeClr val="bg1">
                    <a:lumMod val="85000"/>
                  </a:schemeClr>
                </a:solidFill>
              </a:rPr>
              <a:t>* and high-</a:t>
            </a:r>
            <a:r>
              <a:rPr lang="en-US" dirty="0" smtClean="0">
                <a:solidFill>
                  <a:schemeClr val="bg1">
                    <a:lumMod val="85000"/>
                  </a:schemeClr>
                </a:solidFill>
                <a:latin typeface="Symbol" pitchFamily="18" charset="2"/>
              </a:rPr>
              <a:t>b</a:t>
            </a:r>
            <a:r>
              <a:rPr lang="en-US" dirty="0" smtClean="0">
                <a:solidFill>
                  <a:schemeClr val="bg1">
                    <a:lumMod val="85000"/>
                  </a:schemeClr>
                </a:solidFill>
              </a:rPr>
              <a:t> combined with ability to vary q and rotation to dramatically extend ST physics understanding</a:t>
            </a:r>
          </a:p>
          <a:p>
            <a:pPr marL="457200" indent="-457200">
              <a:buNone/>
            </a:pPr>
            <a:endParaRPr lang="en-US" sz="700" dirty="0" smtClean="0">
              <a:solidFill>
                <a:schemeClr val="bg1">
                  <a:lumMod val="85000"/>
                </a:schemeClr>
              </a:solidFill>
            </a:endParaRPr>
          </a:p>
          <a:p>
            <a:pPr marL="457200" indent="-457200">
              <a:buAutoNum type="arabicPeriod" startAt="3"/>
            </a:pPr>
            <a:r>
              <a:rPr lang="en-US" dirty="0" smtClean="0">
                <a:solidFill>
                  <a:schemeClr val="bg1">
                    <a:lumMod val="85000"/>
                  </a:schemeClr>
                </a:solidFill>
              </a:rPr>
              <a:t>Develop and understand non-inductive start-up and ramp-up </a:t>
            </a:r>
            <a:br>
              <a:rPr lang="en-US" dirty="0" smtClean="0">
                <a:solidFill>
                  <a:schemeClr val="bg1">
                    <a:lumMod val="85000"/>
                  </a:schemeClr>
                </a:solidFill>
              </a:rPr>
            </a:br>
            <a:r>
              <a:rPr lang="en-US" dirty="0" smtClean="0">
                <a:solidFill>
                  <a:schemeClr val="bg1">
                    <a:lumMod val="85000"/>
                  </a:schemeClr>
                </a:solidFill>
              </a:rPr>
              <a:t>(overdrive) to project to ST-FNSF with small/no solenoid</a:t>
            </a:r>
          </a:p>
          <a:p>
            <a:pPr>
              <a:buAutoNum type="arabicPeriod" startAt="3"/>
            </a:pPr>
            <a:endParaRPr lang="en-US" sz="700" dirty="0" smtClean="0">
              <a:solidFill>
                <a:schemeClr val="bg1">
                  <a:lumMod val="85000"/>
                </a:schemeClr>
              </a:solidFill>
            </a:endParaRPr>
          </a:p>
          <a:p>
            <a:pPr marL="457200" indent="-457200">
              <a:buNone/>
            </a:pPr>
            <a:r>
              <a:rPr lang="en-US" dirty="0" smtClean="0"/>
              <a:t>4.	Develop and utilize high-flux-expansion “snowflake” </a:t>
            </a:r>
            <a:r>
              <a:rPr lang="en-US" dirty="0" err="1" smtClean="0"/>
              <a:t>divertor</a:t>
            </a:r>
            <a:r>
              <a:rPr lang="en-US" dirty="0" smtClean="0"/>
              <a:t> </a:t>
            </a:r>
            <a:br>
              <a:rPr lang="en-US" dirty="0" smtClean="0"/>
            </a:br>
            <a:r>
              <a:rPr lang="en-US" dirty="0" smtClean="0"/>
              <a:t>and </a:t>
            </a:r>
            <a:r>
              <a:rPr lang="en-US" dirty="0" err="1" smtClean="0"/>
              <a:t>radiative</a:t>
            </a:r>
            <a:r>
              <a:rPr lang="en-US" dirty="0" smtClean="0"/>
              <a:t> detachment for mitigating very high heat fluxes</a:t>
            </a:r>
          </a:p>
          <a:p>
            <a:endParaRPr lang="en-US" sz="700" dirty="0" smtClean="0">
              <a:solidFill>
                <a:schemeClr val="bg1">
                  <a:lumMod val="85000"/>
                </a:schemeClr>
              </a:solidFill>
            </a:endParaRPr>
          </a:p>
          <a:p>
            <a:pPr marL="457200" indent="-457200">
              <a:buNone/>
            </a:pPr>
            <a:r>
              <a:rPr lang="en-US" dirty="0" smtClean="0"/>
              <a:t>5.	Begin to assess high-Z PFCs + liquid lithium to develop high-duty-factor integrated PMI solutions for next-steps</a:t>
            </a:r>
            <a:endParaRPr lang="en-US" dirty="0"/>
          </a:p>
        </p:txBody>
      </p:sp>
      <p:sp>
        <p:nvSpPr>
          <p:cNvPr id="5" name="Slide Number Placeholder 4"/>
          <p:cNvSpPr>
            <a:spLocks noGrp="1"/>
          </p:cNvSpPr>
          <p:nvPr>
            <p:ph type="sldNum" sz="quarter" idx="10"/>
          </p:nvPr>
        </p:nvSpPr>
        <p:spPr/>
        <p:txBody>
          <a:bodyPr/>
          <a:lstStyle/>
          <a:p>
            <a:pPr>
              <a:defRPr/>
            </a:pPr>
            <a:fld id="{07C317B6-8226-4E36-9643-9EDAD18AE5EB}"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400" dirty="0" smtClean="0"/>
              <a:t>Pedestal width scaling differs from conventional aspect ratio</a:t>
            </a:r>
            <a:endParaRPr lang="en-US" sz="2400" dirty="0"/>
          </a:p>
        </p:txBody>
      </p:sp>
      <p:sp>
        <p:nvSpPr>
          <p:cNvPr id="3" name="Content Placeholder 2"/>
          <p:cNvSpPr>
            <a:spLocks noGrp="1"/>
          </p:cNvSpPr>
          <p:nvPr>
            <p:ph idx="1"/>
          </p:nvPr>
        </p:nvSpPr>
        <p:spPr>
          <a:xfrm>
            <a:off x="4343400" y="2133600"/>
            <a:ext cx="4876800" cy="3352800"/>
          </a:xfrm>
        </p:spPr>
        <p:txBody>
          <a:bodyPr/>
          <a:lstStyle/>
          <a:p>
            <a:pPr marL="228600" indent="-228600">
              <a:buFont typeface="Arial" pitchFamily="34" charset="0"/>
              <a:buChar char="•"/>
            </a:pPr>
            <a:r>
              <a:rPr lang="en-US" dirty="0" smtClean="0"/>
              <a:t>Pedestal width scaling </a:t>
            </a:r>
            <a:r>
              <a:rPr lang="en-US" dirty="0" err="1" smtClean="0">
                <a:latin typeface="Symbol" pitchFamily="18" charset="2"/>
              </a:rPr>
              <a:t>b</a:t>
            </a:r>
            <a:r>
              <a:rPr lang="en-US" baseline="-25000" dirty="0" err="1" smtClean="0">
                <a:latin typeface="Symbol" pitchFamily="18" charset="2"/>
              </a:rPr>
              <a:t>q</a:t>
            </a:r>
            <a:r>
              <a:rPr lang="en-US" baseline="30000" dirty="0" err="1" smtClean="0">
                <a:latin typeface="Symbol" pitchFamily="18" charset="2"/>
              </a:rPr>
              <a:t>a</a:t>
            </a:r>
            <a:r>
              <a:rPr lang="en-US" dirty="0" smtClean="0"/>
              <a:t> applies to multiple machines</a:t>
            </a:r>
          </a:p>
          <a:p>
            <a:pPr marL="228600" indent="-228600">
              <a:spcBef>
                <a:spcPts val="300"/>
              </a:spcBef>
              <a:buFont typeface="Arial" pitchFamily="34" charset="0"/>
              <a:buChar char="•"/>
            </a:pPr>
            <a:endParaRPr lang="en-US" dirty="0" smtClean="0"/>
          </a:p>
          <a:p>
            <a:pPr marL="228600" indent="-228600">
              <a:spcBef>
                <a:spcPts val="300"/>
              </a:spcBef>
              <a:buFont typeface="Arial" pitchFamily="34" charset="0"/>
              <a:buChar char="•"/>
            </a:pPr>
            <a:r>
              <a:rPr lang="en-US" dirty="0" smtClean="0"/>
              <a:t>NSTX pedestal width is larger</a:t>
            </a:r>
          </a:p>
          <a:p>
            <a:pPr marL="400050" lvl="1" indent="-171450"/>
            <a:r>
              <a:rPr lang="en-US" dirty="0" smtClean="0"/>
              <a:t>Data </a:t>
            </a:r>
            <a:r>
              <a:rPr lang="en-US" dirty="0" smtClean="0">
                <a:sym typeface="Wingdings" pitchFamily="2" charset="2"/>
              </a:rPr>
              <a:t> </a:t>
            </a:r>
            <a:r>
              <a:rPr lang="en-US" dirty="0" smtClean="0"/>
              <a:t>stronger scaling: ~</a:t>
            </a:r>
            <a:r>
              <a:rPr lang="en-US" dirty="0" err="1" smtClean="0">
                <a:latin typeface="Symbol" pitchFamily="18" charset="2"/>
              </a:rPr>
              <a:t>b</a:t>
            </a:r>
            <a:r>
              <a:rPr lang="en-US" baseline="-25000" dirty="0" err="1" smtClean="0">
                <a:latin typeface="Symbol" pitchFamily="18" charset="2"/>
              </a:rPr>
              <a:t>q</a:t>
            </a:r>
            <a:r>
              <a:rPr lang="en-US" dirty="0" smtClean="0"/>
              <a:t> vs. </a:t>
            </a:r>
            <a:r>
              <a:rPr lang="en-US" dirty="0" smtClean="0">
                <a:latin typeface="Symbol" pitchFamily="18" charset="2"/>
              </a:rPr>
              <a:t>b</a:t>
            </a:r>
            <a:r>
              <a:rPr lang="en-US" baseline="-25000" dirty="0" smtClean="0">
                <a:latin typeface="Symbol" pitchFamily="18" charset="2"/>
              </a:rPr>
              <a:t>q</a:t>
            </a:r>
            <a:r>
              <a:rPr lang="en-US" baseline="30000" dirty="0" smtClean="0"/>
              <a:t>0.5</a:t>
            </a:r>
            <a:endParaRPr lang="en-US" sz="3200" dirty="0" smtClean="0"/>
          </a:p>
          <a:p>
            <a:pPr marL="400050" lvl="1" indent="-171450">
              <a:spcBef>
                <a:spcPts val="0"/>
              </a:spcBef>
            </a:pPr>
            <a:r>
              <a:rPr lang="en-US" dirty="0" smtClean="0"/>
              <a:t>Preliminary EPED calculations: ~</a:t>
            </a:r>
            <a:r>
              <a:rPr lang="en-US" dirty="0" smtClean="0">
                <a:latin typeface="Symbol" pitchFamily="18" charset="2"/>
              </a:rPr>
              <a:t>b</a:t>
            </a:r>
            <a:r>
              <a:rPr lang="en-US" baseline="-25000" dirty="0" smtClean="0">
                <a:latin typeface="Symbol" pitchFamily="18" charset="2"/>
              </a:rPr>
              <a:t>q</a:t>
            </a:r>
            <a:r>
              <a:rPr lang="en-US" baseline="30000" dirty="0" smtClean="0"/>
              <a:t>0.8</a:t>
            </a:r>
            <a:endParaRPr lang="en-US" dirty="0" smtClean="0"/>
          </a:p>
          <a:p>
            <a:pPr marL="400050" lvl="1" indent="-171450">
              <a:spcBef>
                <a:spcPts val="0"/>
              </a:spcBef>
            </a:pPr>
            <a:r>
              <a:rPr lang="en-US" dirty="0" smtClean="0"/>
              <a:t>Measured low-k turbulence correlation lengths consistent with XGC1 turbulence predictions</a:t>
            </a:r>
            <a:endParaRPr lang="en-US" sz="2400" dirty="0"/>
          </a:p>
        </p:txBody>
      </p:sp>
      <p:grpSp>
        <p:nvGrpSpPr>
          <p:cNvPr id="11" name="Group 31"/>
          <p:cNvGrpSpPr>
            <a:grpSpLocks noChangeAspect="1"/>
          </p:cNvGrpSpPr>
          <p:nvPr/>
        </p:nvGrpSpPr>
        <p:grpSpPr>
          <a:xfrm>
            <a:off x="76200" y="1833168"/>
            <a:ext cx="4335192" cy="3729432"/>
            <a:chOff x="102279" y="1002268"/>
            <a:chExt cx="4188591" cy="3603315"/>
          </a:xfrm>
        </p:grpSpPr>
        <p:pic>
          <p:nvPicPr>
            <p:cNvPr id="4" name="Picture 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1656" y="4370987"/>
              <a:ext cx="636587" cy="234596"/>
            </a:xfrm>
            <a:prstGeom prst="rect">
              <a:avLst/>
            </a:prstGeom>
            <a:solidFill>
              <a:schemeClr val="bg1"/>
            </a:solidFill>
            <a:ln>
              <a:noFill/>
            </a:ln>
          </p:spPr>
        </p:pic>
        <p:sp>
          <p:nvSpPr>
            <p:cNvPr id="5" name="TextBox 4"/>
            <p:cNvSpPr txBox="1"/>
            <p:nvPr/>
          </p:nvSpPr>
          <p:spPr>
            <a:xfrm>
              <a:off x="1424272" y="1002268"/>
              <a:ext cx="2456513" cy="376171"/>
            </a:xfrm>
            <a:prstGeom prst="rect">
              <a:avLst/>
            </a:prstGeom>
            <a:solidFill>
              <a:schemeClr val="bg1"/>
            </a:solidFill>
          </p:spPr>
          <p:txBody>
            <a:bodyPr wrap="none" rtlCol="0">
              <a:spAutoFit/>
            </a:bodyPr>
            <a:lstStyle/>
            <a:p>
              <a:pPr algn="ctr">
                <a:buFontTx/>
                <a:buNone/>
              </a:pPr>
              <a:r>
                <a:rPr lang="en-US" sz="1600" b="0" i="0" u="sng" dirty="0" smtClean="0">
                  <a:solidFill>
                    <a:srgbClr val="0000FF"/>
                  </a:solidFill>
                </a:rPr>
                <a:t>Pedestal width scaling</a:t>
              </a:r>
              <a:endParaRPr lang="en-US" sz="1600" b="0" i="0" u="sng" dirty="0">
                <a:solidFill>
                  <a:srgbClr val="0000FF"/>
                </a:solidFill>
              </a:endParaRPr>
            </a:p>
          </p:txBody>
        </p:sp>
        <p:sp>
          <p:nvSpPr>
            <p:cNvPr id="6" name="TextBox 5"/>
            <p:cNvSpPr txBox="1"/>
            <p:nvPr/>
          </p:nvSpPr>
          <p:spPr>
            <a:xfrm>
              <a:off x="3352800" y="2571809"/>
              <a:ext cx="795816" cy="341974"/>
            </a:xfrm>
            <a:prstGeom prst="rect">
              <a:avLst/>
            </a:prstGeom>
            <a:noFill/>
          </p:spPr>
          <p:txBody>
            <a:bodyPr wrap="square" rtlCol="0">
              <a:spAutoFit/>
            </a:bodyPr>
            <a:lstStyle/>
            <a:p>
              <a:pPr>
                <a:buFontTx/>
                <a:buNone/>
              </a:pPr>
              <a:r>
                <a:rPr lang="en-US" sz="1400" b="0" i="0" dirty="0" smtClean="0">
                  <a:solidFill>
                    <a:srgbClr val="009900"/>
                  </a:solidFill>
                </a:rPr>
                <a:t>C-Mod</a:t>
              </a:r>
              <a:endParaRPr lang="en-US" sz="1400" b="0" i="0" dirty="0">
                <a:solidFill>
                  <a:srgbClr val="009900"/>
                </a:solidFill>
              </a:endParaRPr>
            </a:p>
          </p:txBody>
        </p:sp>
        <p:sp>
          <p:nvSpPr>
            <p:cNvPr id="7" name="TextBox 6"/>
            <p:cNvSpPr txBox="1"/>
            <p:nvPr/>
          </p:nvSpPr>
          <p:spPr>
            <a:xfrm>
              <a:off x="3495054" y="3097775"/>
              <a:ext cx="795816" cy="341974"/>
            </a:xfrm>
            <a:prstGeom prst="rect">
              <a:avLst/>
            </a:prstGeom>
            <a:noFill/>
          </p:spPr>
          <p:txBody>
            <a:bodyPr wrap="square" rtlCol="0">
              <a:spAutoFit/>
            </a:bodyPr>
            <a:lstStyle/>
            <a:p>
              <a:pPr>
                <a:buFontTx/>
                <a:buNone/>
              </a:pPr>
              <a:r>
                <a:rPr lang="en-US" sz="1400" b="0" i="0" dirty="0" smtClean="0">
                  <a:solidFill>
                    <a:srgbClr val="FF0000"/>
                  </a:solidFill>
                </a:rPr>
                <a:t>DIII-D</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11332" b="9950"/>
            <a:stretch/>
          </p:blipFill>
          <p:spPr>
            <a:xfrm>
              <a:off x="824888" y="1319638"/>
              <a:ext cx="3277339" cy="2944585"/>
            </a:xfrm>
            <a:prstGeom prst="rect">
              <a:avLst/>
            </a:prstGeom>
          </p:spPr>
        </p:pic>
        <p:sp>
          <p:nvSpPr>
            <p:cNvPr id="9" name="TextBox 8"/>
            <p:cNvSpPr txBox="1"/>
            <p:nvPr/>
          </p:nvSpPr>
          <p:spPr>
            <a:xfrm>
              <a:off x="696227" y="4191414"/>
              <a:ext cx="495300" cy="307777"/>
            </a:xfrm>
            <a:prstGeom prst="rect">
              <a:avLst/>
            </a:prstGeom>
            <a:noFill/>
          </p:spPr>
          <p:txBody>
            <a:bodyPr wrap="square" rtlCol="0">
              <a:spAutoFit/>
            </a:bodyPr>
            <a:lstStyle/>
            <a:p>
              <a:pPr>
                <a:buNone/>
              </a:pPr>
              <a:r>
                <a:rPr lang="en-US" b="0" i="0" dirty="0" smtClean="0">
                  <a:solidFill>
                    <a:schemeClr val="tx1"/>
                  </a:solidFill>
                </a:rPr>
                <a:t>0.1</a:t>
              </a:r>
            </a:p>
          </p:txBody>
        </p:sp>
        <p:sp>
          <p:nvSpPr>
            <p:cNvPr id="10" name="TextBox 9"/>
            <p:cNvSpPr txBox="1"/>
            <p:nvPr/>
          </p:nvSpPr>
          <p:spPr>
            <a:xfrm>
              <a:off x="3789480" y="4191414"/>
              <a:ext cx="495300" cy="307777"/>
            </a:xfrm>
            <a:prstGeom prst="rect">
              <a:avLst/>
            </a:prstGeom>
            <a:noFill/>
          </p:spPr>
          <p:txBody>
            <a:bodyPr wrap="square" rtlCol="0">
              <a:spAutoFit/>
            </a:bodyPr>
            <a:lstStyle/>
            <a:p>
              <a:pPr>
                <a:buNone/>
              </a:pPr>
              <a:r>
                <a:rPr lang="en-US" b="0" i="0" dirty="0" smtClean="0">
                  <a:solidFill>
                    <a:schemeClr val="tx1"/>
                  </a:solidFill>
                </a:rPr>
                <a:t>0.9</a:t>
              </a:r>
            </a:p>
          </p:txBody>
        </p:sp>
        <p:grpSp>
          <p:nvGrpSpPr>
            <p:cNvPr id="24" name="Group 7"/>
            <p:cNvGrpSpPr/>
            <p:nvPr/>
          </p:nvGrpSpPr>
          <p:grpSpPr>
            <a:xfrm>
              <a:off x="366344" y="1160584"/>
              <a:ext cx="533400" cy="3141784"/>
              <a:chOff x="304800" y="1143000"/>
              <a:chExt cx="533400" cy="3141784"/>
            </a:xfrm>
          </p:grpSpPr>
          <p:sp>
            <p:nvSpPr>
              <p:cNvPr id="12" name="TextBox 11"/>
              <p:cNvSpPr txBox="1"/>
              <p:nvPr/>
            </p:nvSpPr>
            <p:spPr>
              <a:xfrm>
                <a:off x="304800" y="3281287"/>
                <a:ext cx="533400" cy="307777"/>
              </a:xfrm>
              <a:prstGeom prst="rect">
                <a:avLst/>
              </a:prstGeom>
              <a:noFill/>
            </p:spPr>
            <p:txBody>
              <a:bodyPr wrap="square" rtlCol="0">
                <a:spAutoFit/>
              </a:bodyPr>
              <a:lstStyle/>
              <a:p>
                <a:pPr>
                  <a:buNone/>
                </a:pPr>
                <a:r>
                  <a:rPr lang="en-US" b="0" i="0" dirty="0" smtClean="0">
                    <a:solidFill>
                      <a:schemeClr val="tx1"/>
                    </a:solidFill>
                  </a:rPr>
                  <a:t>0.04</a:t>
                </a:r>
              </a:p>
            </p:txBody>
          </p:sp>
          <p:sp>
            <p:nvSpPr>
              <p:cNvPr id="13" name="TextBox 12"/>
              <p:cNvSpPr txBox="1"/>
              <p:nvPr/>
            </p:nvSpPr>
            <p:spPr>
              <a:xfrm>
                <a:off x="304800" y="2567352"/>
                <a:ext cx="533400" cy="307777"/>
              </a:xfrm>
              <a:prstGeom prst="rect">
                <a:avLst/>
              </a:prstGeom>
              <a:noFill/>
            </p:spPr>
            <p:txBody>
              <a:bodyPr wrap="square" rtlCol="0">
                <a:spAutoFit/>
              </a:bodyPr>
              <a:lstStyle/>
              <a:p>
                <a:pPr>
                  <a:buNone/>
                </a:pPr>
                <a:r>
                  <a:rPr lang="en-US" b="0" i="0" dirty="0" smtClean="0">
                    <a:solidFill>
                      <a:schemeClr val="tx1"/>
                    </a:solidFill>
                  </a:rPr>
                  <a:t>0.08</a:t>
                </a:r>
              </a:p>
            </p:txBody>
          </p:sp>
          <p:sp>
            <p:nvSpPr>
              <p:cNvPr id="14" name="TextBox 13"/>
              <p:cNvSpPr txBox="1"/>
              <p:nvPr/>
            </p:nvSpPr>
            <p:spPr>
              <a:xfrm>
                <a:off x="304800" y="1875647"/>
                <a:ext cx="533400" cy="307777"/>
              </a:xfrm>
              <a:prstGeom prst="rect">
                <a:avLst/>
              </a:prstGeom>
              <a:noFill/>
            </p:spPr>
            <p:txBody>
              <a:bodyPr wrap="square" rtlCol="0">
                <a:spAutoFit/>
              </a:bodyPr>
              <a:lstStyle/>
              <a:p>
                <a:pPr>
                  <a:buNone/>
                </a:pPr>
                <a:r>
                  <a:rPr lang="en-US" b="0" i="0" dirty="0" smtClean="0">
                    <a:solidFill>
                      <a:schemeClr val="tx1"/>
                    </a:solidFill>
                  </a:rPr>
                  <a:t>0.12</a:t>
                </a:r>
              </a:p>
            </p:txBody>
          </p:sp>
          <p:sp>
            <p:nvSpPr>
              <p:cNvPr id="15" name="TextBox 14"/>
              <p:cNvSpPr txBox="1"/>
              <p:nvPr/>
            </p:nvSpPr>
            <p:spPr>
              <a:xfrm>
                <a:off x="304800" y="1143000"/>
                <a:ext cx="533400" cy="307777"/>
              </a:xfrm>
              <a:prstGeom prst="rect">
                <a:avLst/>
              </a:prstGeom>
              <a:noFill/>
            </p:spPr>
            <p:txBody>
              <a:bodyPr wrap="square" rtlCol="0">
                <a:spAutoFit/>
              </a:bodyPr>
              <a:lstStyle/>
              <a:p>
                <a:pPr>
                  <a:buNone/>
                </a:pPr>
                <a:r>
                  <a:rPr lang="en-US" b="0" i="0" dirty="0" smtClean="0">
                    <a:solidFill>
                      <a:schemeClr val="tx1"/>
                    </a:solidFill>
                  </a:rPr>
                  <a:t>0.16</a:t>
                </a:r>
              </a:p>
            </p:txBody>
          </p:sp>
          <p:sp>
            <p:nvSpPr>
              <p:cNvPr id="16" name="TextBox 15"/>
              <p:cNvSpPr txBox="1"/>
              <p:nvPr/>
            </p:nvSpPr>
            <p:spPr>
              <a:xfrm>
                <a:off x="304800" y="3977007"/>
                <a:ext cx="533400" cy="307777"/>
              </a:xfrm>
              <a:prstGeom prst="rect">
                <a:avLst/>
              </a:prstGeom>
              <a:noFill/>
            </p:spPr>
            <p:txBody>
              <a:bodyPr wrap="square" rtlCol="0">
                <a:spAutoFit/>
              </a:bodyPr>
              <a:lstStyle/>
              <a:p>
                <a:pPr>
                  <a:buNone/>
                </a:pPr>
                <a:r>
                  <a:rPr lang="en-US" b="0" i="0" dirty="0" smtClean="0">
                    <a:solidFill>
                      <a:schemeClr val="tx1"/>
                    </a:solidFill>
                  </a:rPr>
                  <a:t>0.00</a:t>
                </a:r>
              </a:p>
            </p:txBody>
          </p:sp>
        </p:grpSp>
        <p:sp>
          <p:nvSpPr>
            <p:cNvPr id="17" name="TextBox 4"/>
            <p:cNvSpPr txBox="1">
              <a:spLocks noChangeArrowheads="1"/>
            </p:cNvSpPr>
            <p:nvPr/>
          </p:nvSpPr>
          <p:spPr bwMode="auto">
            <a:xfrm rot="16200000">
              <a:off x="-686933" y="2519016"/>
              <a:ext cx="1920397" cy="341974"/>
            </a:xfrm>
            <a:prstGeom prst="rect">
              <a:avLst/>
            </a:prstGeom>
            <a:solidFill>
              <a:schemeClr val="bg1"/>
            </a:solidFill>
            <a:ln w="9525">
              <a:noFill/>
              <a:miter lim="800000"/>
              <a:headEnd/>
              <a:tailEnd/>
            </a:ln>
          </p:spPr>
          <p:txBody>
            <a:bodyPr wrap="none">
              <a:spAutoFit/>
            </a:bodyPr>
            <a:lstStyle/>
            <a:p>
              <a:pPr>
                <a:buFontTx/>
                <a:buNone/>
              </a:pPr>
              <a:r>
                <a:rPr lang="en-US" sz="1400" b="0" i="0" dirty="0" smtClean="0">
                  <a:solidFill>
                    <a:schemeClr val="tx1"/>
                  </a:solidFill>
                  <a:cs typeface="Helvetica" pitchFamily="34" charset="0"/>
                </a:rPr>
                <a:t>Pedestal width (</a:t>
              </a:r>
              <a:r>
                <a:rPr lang="en-US" sz="1400" b="0" i="0" dirty="0" err="1" smtClean="0">
                  <a:solidFill>
                    <a:schemeClr val="tx1"/>
                  </a:solidFill>
                  <a:latin typeface="Symbol" pitchFamily="18" charset="2"/>
                  <a:cs typeface="Calibri" pitchFamily="34" charset="0"/>
                </a:rPr>
                <a:t>y</a:t>
              </a:r>
              <a:r>
                <a:rPr lang="en-US" sz="1400" b="0" i="0" baseline="-25000" dirty="0" err="1">
                  <a:solidFill>
                    <a:schemeClr val="tx1"/>
                  </a:solidFill>
                  <a:cs typeface="Helvetica" pitchFamily="34" charset="0"/>
                </a:rPr>
                <a:t>N</a:t>
              </a:r>
              <a:r>
                <a:rPr lang="en-US" sz="1400" b="0" i="0" dirty="0" smtClean="0">
                  <a:solidFill>
                    <a:schemeClr val="tx1"/>
                  </a:solidFill>
                  <a:cs typeface="Helvetica" pitchFamily="34" charset="0"/>
                </a:rPr>
                <a:t>)</a:t>
              </a:r>
              <a:endParaRPr lang="en-US" sz="1400" b="0" i="0" dirty="0">
                <a:solidFill>
                  <a:schemeClr val="tx1"/>
                </a:solidFill>
                <a:cs typeface="Helvetica" pitchFamily="34" charset="0"/>
              </a:endParaRPr>
            </a:p>
          </p:txBody>
        </p:sp>
        <p:sp>
          <p:nvSpPr>
            <p:cNvPr id="18" name="TextBox 17"/>
            <p:cNvSpPr txBox="1"/>
            <p:nvPr/>
          </p:nvSpPr>
          <p:spPr>
            <a:xfrm>
              <a:off x="1474176" y="4191414"/>
              <a:ext cx="495300" cy="307777"/>
            </a:xfrm>
            <a:prstGeom prst="rect">
              <a:avLst/>
            </a:prstGeom>
            <a:noFill/>
          </p:spPr>
          <p:txBody>
            <a:bodyPr wrap="square" rtlCol="0">
              <a:spAutoFit/>
            </a:bodyPr>
            <a:lstStyle/>
            <a:p>
              <a:pPr>
                <a:buNone/>
              </a:pPr>
              <a:r>
                <a:rPr lang="en-US" b="0" i="0" dirty="0" smtClean="0">
                  <a:solidFill>
                    <a:schemeClr val="tx1"/>
                  </a:solidFill>
                </a:rPr>
                <a:t>0.3</a:t>
              </a:r>
            </a:p>
          </p:txBody>
        </p:sp>
        <p:sp>
          <p:nvSpPr>
            <p:cNvPr id="19" name="TextBox 18"/>
            <p:cNvSpPr txBox="1"/>
            <p:nvPr/>
          </p:nvSpPr>
          <p:spPr>
            <a:xfrm>
              <a:off x="2247900" y="4191414"/>
              <a:ext cx="495300" cy="307777"/>
            </a:xfrm>
            <a:prstGeom prst="rect">
              <a:avLst/>
            </a:prstGeom>
            <a:noFill/>
          </p:spPr>
          <p:txBody>
            <a:bodyPr wrap="square" rtlCol="0">
              <a:spAutoFit/>
            </a:bodyPr>
            <a:lstStyle/>
            <a:p>
              <a:pPr>
                <a:buNone/>
              </a:pPr>
              <a:r>
                <a:rPr lang="en-US" b="0" i="0" dirty="0" smtClean="0">
                  <a:solidFill>
                    <a:schemeClr val="tx1"/>
                  </a:solidFill>
                </a:rPr>
                <a:t>0.5</a:t>
              </a:r>
            </a:p>
          </p:txBody>
        </p:sp>
        <p:sp>
          <p:nvSpPr>
            <p:cNvPr id="20" name="TextBox 19"/>
            <p:cNvSpPr txBox="1"/>
            <p:nvPr/>
          </p:nvSpPr>
          <p:spPr>
            <a:xfrm>
              <a:off x="3018692" y="4191414"/>
              <a:ext cx="495300" cy="307777"/>
            </a:xfrm>
            <a:prstGeom prst="rect">
              <a:avLst/>
            </a:prstGeom>
            <a:noFill/>
          </p:spPr>
          <p:txBody>
            <a:bodyPr wrap="square" rtlCol="0">
              <a:spAutoFit/>
            </a:bodyPr>
            <a:lstStyle/>
            <a:p>
              <a:pPr>
                <a:buNone/>
              </a:pPr>
              <a:r>
                <a:rPr lang="en-US" b="0" i="0" dirty="0" smtClean="0">
                  <a:solidFill>
                    <a:schemeClr val="tx1"/>
                  </a:solidFill>
                </a:rPr>
                <a:t>0.7</a:t>
              </a:r>
            </a:p>
          </p:txBody>
        </p:sp>
        <p:sp>
          <p:nvSpPr>
            <p:cNvPr id="21" name="Rectangle 20"/>
            <p:cNvSpPr/>
            <p:nvPr/>
          </p:nvSpPr>
          <p:spPr bwMode="auto">
            <a:xfrm>
              <a:off x="990494" y="1344988"/>
              <a:ext cx="1624560" cy="329590"/>
            </a:xfrm>
            <a:prstGeom prst="rect">
              <a:avLst/>
            </a:prstGeom>
            <a:solidFill>
              <a:schemeClr val="bg1"/>
            </a:solidFill>
            <a:ln w="15875" cap="flat" cmpd="sng" algn="ctr">
              <a:solidFill>
                <a:schemeClr val="bg1"/>
              </a:solidFill>
              <a:prstDash val="solid"/>
              <a:round/>
              <a:headEnd type="non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0" i="0" u="none" strike="noStrike" cap="none" normalizeH="0" baseline="0" smtClean="0">
                <a:ln>
                  <a:noFill/>
                </a:ln>
                <a:solidFill>
                  <a:srgbClr val="1822CD"/>
                </a:solidFill>
                <a:effectLst/>
                <a:latin typeface="Helvetica" pitchFamily="34" charset="0"/>
              </a:endParaRPr>
            </a:p>
          </p:txBody>
        </p:sp>
        <p:sp>
          <p:nvSpPr>
            <p:cNvPr id="22" name="Rectangle 21"/>
            <p:cNvSpPr/>
            <p:nvPr/>
          </p:nvSpPr>
          <p:spPr bwMode="auto">
            <a:xfrm>
              <a:off x="990600" y="1674385"/>
              <a:ext cx="1585728" cy="147920"/>
            </a:xfrm>
            <a:prstGeom prst="rect">
              <a:avLst/>
            </a:prstGeom>
            <a:solidFill>
              <a:schemeClr val="bg1"/>
            </a:solidFill>
            <a:ln w="15875" cap="flat" cmpd="sng" algn="ctr">
              <a:solidFill>
                <a:schemeClr val="bg1"/>
              </a:solidFill>
              <a:prstDash val="solid"/>
              <a:round/>
              <a:headEnd type="non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0" i="0" u="none" strike="noStrike" cap="none" normalizeH="0" baseline="0" smtClean="0">
                <a:ln>
                  <a:noFill/>
                </a:ln>
                <a:solidFill>
                  <a:srgbClr val="1822CD"/>
                </a:solidFill>
                <a:effectLst/>
                <a:latin typeface="Helvetica" pitchFamily="34" charset="0"/>
              </a:endParaRPr>
            </a:p>
          </p:txBody>
        </p:sp>
        <p:sp>
          <p:nvSpPr>
            <p:cNvPr id="23" name="Rectangle 22"/>
            <p:cNvSpPr/>
            <p:nvPr/>
          </p:nvSpPr>
          <p:spPr bwMode="auto">
            <a:xfrm>
              <a:off x="2192212" y="3670704"/>
              <a:ext cx="1844918" cy="401297"/>
            </a:xfrm>
            <a:prstGeom prst="rect">
              <a:avLst/>
            </a:prstGeom>
            <a:solidFill>
              <a:schemeClr val="bg1"/>
            </a:solidFill>
            <a:ln w="15875" cap="flat" cmpd="sng" algn="ctr">
              <a:solidFill>
                <a:schemeClr val="bg1"/>
              </a:solidFill>
              <a:prstDash val="solid"/>
              <a:round/>
              <a:headEnd type="non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0" i="0" u="none" strike="noStrike" cap="none" normalizeH="0" baseline="0" smtClean="0">
                <a:ln>
                  <a:noFill/>
                </a:ln>
                <a:solidFill>
                  <a:srgbClr val="1822CD"/>
                </a:solidFill>
                <a:effectLst/>
                <a:latin typeface="Helvetica" pitchFamily="34" charset="0"/>
              </a:endParaRPr>
            </a:p>
          </p:txBody>
        </p:sp>
        <p:grpSp>
          <p:nvGrpSpPr>
            <p:cNvPr id="32" name="Group 12"/>
            <p:cNvGrpSpPr/>
            <p:nvPr/>
          </p:nvGrpSpPr>
          <p:grpSpPr>
            <a:xfrm>
              <a:off x="2372806" y="3512093"/>
              <a:ext cx="1434162" cy="308597"/>
              <a:chOff x="2410192" y="3625360"/>
              <a:chExt cx="1434162" cy="308597"/>
            </a:xfrm>
          </p:grpSpPr>
          <p:sp>
            <p:nvSpPr>
              <p:cNvPr id="25" name="Rectangle 24"/>
              <p:cNvSpPr/>
              <p:nvPr/>
            </p:nvSpPr>
            <p:spPr>
              <a:xfrm>
                <a:off x="2410192" y="3626180"/>
                <a:ext cx="1231427" cy="307777"/>
              </a:xfrm>
              <a:prstGeom prst="rect">
                <a:avLst/>
              </a:prstGeom>
            </p:spPr>
            <p:txBody>
              <a:bodyPr wrap="none">
                <a:spAutoFit/>
              </a:bodyPr>
              <a:lstStyle/>
              <a:p>
                <a:pPr>
                  <a:buNone/>
                </a:pPr>
                <a:r>
                  <a:rPr lang="en-US" b="0" i="0" dirty="0" smtClean="0">
                    <a:solidFill>
                      <a:schemeClr val="tx1"/>
                    </a:solidFill>
                    <a:cs typeface="Helvetica" pitchFamily="34" charset="0"/>
                  </a:rPr>
                  <a:t>~ 0.08 (</a:t>
                </a:r>
                <a:r>
                  <a:rPr lang="en-US" b="0" i="0" dirty="0" err="1" smtClean="0">
                    <a:solidFill>
                      <a:schemeClr val="tx1"/>
                    </a:solidFill>
                    <a:latin typeface="Symbol" pitchFamily="18" charset="2"/>
                  </a:rPr>
                  <a:t>b</a:t>
                </a:r>
                <a:r>
                  <a:rPr lang="en-US" b="0" i="0" baseline="-25000" dirty="0" err="1" smtClean="0">
                    <a:solidFill>
                      <a:schemeClr val="tx1"/>
                    </a:solidFill>
                    <a:latin typeface="Symbol" pitchFamily="18" charset="2"/>
                  </a:rPr>
                  <a:t>q</a:t>
                </a:r>
                <a:r>
                  <a:rPr lang="en-US" b="0" i="0" baseline="30000" dirty="0" err="1" smtClean="0">
                    <a:solidFill>
                      <a:schemeClr val="tx1"/>
                    </a:solidFill>
                    <a:cs typeface="Helvetica" pitchFamily="34" charset="0"/>
                  </a:rPr>
                  <a:t>ped</a:t>
                </a:r>
                <a:r>
                  <a:rPr lang="en-US" b="0" i="0" dirty="0" smtClean="0">
                    <a:solidFill>
                      <a:schemeClr val="tx1"/>
                    </a:solidFill>
                    <a:cs typeface="Helvetica" pitchFamily="34" charset="0"/>
                  </a:rPr>
                  <a:t>)</a:t>
                </a:r>
                <a:endParaRPr lang="en-US" b="0" i="0" baseline="30000" dirty="0">
                  <a:solidFill>
                    <a:schemeClr val="tx1"/>
                  </a:solidFill>
                  <a:cs typeface="Helvetica" pitchFamily="34" charset="0"/>
                </a:endParaRPr>
              </a:p>
            </p:txBody>
          </p:sp>
          <p:sp>
            <p:nvSpPr>
              <p:cNvPr id="26" name="Rectangle 25"/>
              <p:cNvSpPr/>
              <p:nvPr/>
            </p:nvSpPr>
            <p:spPr>
              <a:xfrm>
                <a:off x="3428999" y="3625360"/>
                <a:ext cx="415355" cy="284978"/>
              </a:xfrm>
              <a:prstGeom prst="rect">
                <a:avLst/>
              </a:prstGeom>
            </p:spPr>
            <p:txBody>
              <a:bodyPr wrap="none">
                <a:spAutoFit/>
              </a:bodyPr>
              <a:lstStyle/>
              <a:p>
                <a:pPr>
                  <a:buNone/>
                </a:pPr>
                <a:r>
                  <a:rPr lang="en-US" sz="1600" b="0" i="0" baseline="30000" dirty="0" smtClean="0">
                    <a:solidFill>
                      <a:schemeClr val="tx1"/>
                    </a:solidFill>
                    <a:cs typeface="Helvetica" pitchFamily="34" charset="0"/>
                  </a:rPr>
                  <a:t>0.5</a:t>
                </a:r>
                <a:endParaRPr lang="en-US" sz="1600" b="0" i="0" baseline="30000" dirty="0">
                  <a:solidFill>
                    <a:schemeClr val="tx1"/>
                  </a:solidFill>
                  <a:cs typeface="Helvetica" pitchFamily="34" charset="0"/>
                </a:endParaRPr>
              </a:p>
            </p:txBody>
          </p:sp>
        </p:grpSp>
        <p:sp>
          <p:nvSpPr>
            <p:cNvPr id="27" name="Rectangle 26"/>
            <p:cNvSpPr/>
            <p:nvPr/>
          </p:nvSpPr>
          <p:spPr bwMode="auto">
            <a:xfrm>
              <a:off x="1021744" y="1629622"/>
              <a:ext cx="1494384" cy="426411"/>
            </a:xfrm>
            <a:prstGeom prst="rect">
              <a:avLst/>
            </a:prstGeom>
            <a:solidFill>
              <a:srgbClr val="FFFFCC"/>
            </a:solidFill>
            <a:ln w="15875" cap="flat" cmpd="sng" algn="ctr">
              <a:solidFill>
                <a:srgbClr val="0000FF"/>
              </a:solidFill>
              <a:prstDash val="solid"/>
              <a:round/>
              <a:headEnd type="non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0" i="0" u="none" strike="noStrike" cap="none" normalizeH="0" baseline="0" smtClean="0">
                <a:ln>
                  <a:noFill/>
                </a:ln>
                <a:solidFill>
                  <a:srgbClr val="1822CD"/>
                </a:solidFill>
                <a:effectLst/>
                <a:latin typeface="Helvetica" pitchFamily="34" charset="0"/>
              </a:endParaRPr>
            </a:p>
          </p:txBody>
        </p:sp>
        <p:cxnSp>
          <p:nvCxnSpPr>
            <p:cNvPr id="28" name="Straight Arrow Connector 27"/>
            <p:cNvCxnSpPr/>
            <p:nvPr/>
          </p:nvCxnSpPr>
          <p:spPr bwMode="auto">
            <a:xfrm>
              <a:off x="1959328" y="2056034"/>
              <a:ext cx="555272" cy="279790"/>
            </a:xfrm>
            <a:prstGeom prst="straightConnector1">
              <a:avLst/>
            </a:prstGeom>
            <a:noFill/>
            <a:ln w="15875" cap="flat" cmpd="sng" algn="ctr">
              <a:solidFill>
                <a:srgbClr val="0000FF"/>
              </a:solidFill>
              <a:prstDash val="solid"/>
              <a:round/>
              <a:headEnd type="none" w="med" len="med"/>
              <a:tailEnd type="arrow"/>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9" name="Rectangle 28"/>
            <p:cNvSpPr/>
            <p:nvPr/>
          </p:nvSpPr>
          <p:spPr>
            <a:xfrm>
              <a:off x="1012952" y="1686702"/>
              <a:ext cx="1193703" cy="376171"/>
            </a:xfrm>
            <a:prstGeom prst="rect">
              <a:avLst/>
            </a:prstGeom>
          </p:spPr>
          <p:txBody>
            <a:bodyPr wrap="none">
              <a:spAutoFit/>
            </a:bodyPr>
            <a:lstStyle/>
            <a:p>
              <a:pPr>
                <a:buNone/>
              </a:pPr>
              <a:r>
                <a:rPr lang="en-US" sz="1600" b="0" i="0" dirty="0" smtClean="0">
                  <a:cs typeface="Helvetica" pitchFamily="34" charset="0"/>
                </a:rPr>
                <a:t>0.4 (</a:t>
              </a:r>
              <a:r>
                <a:rPr lang="en-US" sz="1600" b="0" i="0" dirty="0" err="1" smtClean="0">
                  <a:latin typeface="Symbol" pitchFamily="18" charset="2"/>
                </a:rPr>
                <a:t>b</a:t>
              </a:r>
              <a:r>
                <a:rPr lang="en-US" sz="1600" b="0" i="0" baseline="-25000" dirty="0" err="1" smtClean="0">
                  <a:latin typeface="Symbol" pitchFamily="18" charset="2"/>
                </a:rPr>
                <a:t>q</a:t>
              </a:r>
              <a:r>
                <a:rPr lang="en-US" sz="1600" b="0" i="0" baseline="30000" dirty="0" err="1" smtClean="0">
                  <a:cs typeface="Helvetica" pitchFamily="34" charset="0"/>
                </a:rPr>
                <a:t>ped</a:t>
              </a:r>
              <a:r>
                <a:rPr lang="en-US" sz="1600" b="0" i="0" dirty="0" smtClean="0">
                  <a:cs typeface="Helvetica" pitchFamily="34" charset="0"/>
                </a:rPr>
                <a:t>)</a:t>
              </a:r>
              <a:endParaRPr lang="en-US" sz="1600" b="0" i="0" baseline="30000" dirty="0">
                <a:cs typeface="Helvetica" pitchFamily="34" charset="0"/>
              </a:endParaRPr>
            </a:p>
          </p:txBody>
        </p:sp>
        <p:sp>
          <p:nvSpPr>
            <p:cNvPr id="30" name="Rectangle 29"/>
            <p:cNvSpPr/>
            <p:nvPr/>
          </p:nvSpPr>
          <p:spPr>
            <a:xfrm>
              <a:off x="1980610" y="1680086"/>
              <a:ext cx="583814" cy="338554"/>
            </a:xfrm>
            <a:prstGeom prst="rect">
              <a:avLst/>
            </a:prstGeom>
          </p:spPr>
          <p:txBody>
            <a:bodyPr wrap="none">
              <a:spAutoFit/>
            </a:bodyPr>
            <a:lstStyle/>
            <a:p>
              <a:pPr>
                <a:buNone/>
              </a:pPr>
              <a:r>
                <a:rPr lang="en-US" sz="2000" b="0" i="0" baseline="30000" dirty="0" smtClean="0">
                  <a:cs typeface="Helvetica" pitchFamily="34" charset="0"/>
                </a:rPr>
                <a:t>1.05</a:t>
              </a:r>
              <a:endParaRPr lang="en-US" sz="2000" b="0" i="0" baseline="30000" dirty="0">
                <a:cs typeface="Helvetica" pitchFamily="34" charset="0"/>
              </a:endParaRPr>
            </a:p>
          </p:txBody>
        </p:sp>
        <p:sp>
          <p:nvSpPr>
            <p:cNvPr id="31" name="TextBox 30"/>
            <p:cNvSpPr txBox="1"/>
            <p:nvPr/>
          </p:nvSpPr>
          <p:spPr>
            <a:xfrm>
              <a:off x="2861784" y="1752600"/>
              <a:ext cx="795816" cy="649750"/>
            </a:xfrm>
            <a:prstGeom prst="rect">
              <a:avLst/>
            </a:prstGeom>
            <a:noFill/>
          </p:spPr>
          <p:txBody>
            <a:bodyPr wrap="square" rtlCol="0">
              <a:spAutoFit/>
            </a:bodyPr>
            <a:lstStyle/>
            <a:p>
              <a:pPr>
                <a:buFontTx/>
                <a:buNone/>
              </a:pPr>
              <a:r>
                <a:rPr lang="en-US" sz="1600" b="0" i="0" dirty="0" smtClean="0">
                  <a:solidFill>
                    <a:schemeClr val="tx1"/>
                  </a:solidFill>
                </a:rPr>
                <a:t>NSTX</a:t>
              </a:r>
              <a:endParaRPr lang="en-US" sz="1600" b="0" i="0" dirty="0">
                <a:solidFill>
                  <a:schemeClr val="tx1"/>
                </a:solidFill>
              </a:endParaRPr>
            </a:p>
          </p:txBody>
        </p:sp>
      </p:grpSp>
      <p:sp>
        <p:nvSpPr>
          <p:cNvPr id="45"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152400" y="1143001"/>
            <a:ext cx="4572000" cy="4648200"/>
          </a:xfrm>
        </p:spPr>
        <p:txBody>
          <a:bodyPr/>
          <a:lstStyle/>
          <a:p>
            <a:pPr fontAlgn="base">
              <a:spcAft>
                <a:spcPct val="0"/>
              </a:spcAft>
              <a:buFont typeface="Arial" charset="0"/>
              <a:buChar char="•"/>
            </a:pPr>
            <a:r>
              <a:rPr lang="en-US" sz="2000" dirty="0" smtClean="0">
                <a:ea typeface="ＭＳ Ｐゴシック" pitchFamily="1" charset="-128"/>
              </a:rPr>
              <a:t>Kinetic effects drive non-</a:t>
            </a:r>
            <a:r>
              <a:rPr lang="en-US" sz="2000" dirty="0" err="1" smtClean="0">
                <a:ea typeface="ＭＳ Ｐゴシック" pitchFamily="1" charset="-128"/>
              </a:rPr>
              <a:t>Maxwellian</a:t>
            </a:r>
            <a:r>
              <a:rPr lang="en-US" sz="2000" dirty="0" smtClean="0">
                <a:ea typeface="ＭＳ Ｐゴシック" pitchFamily="1" charset="-128"/>
              </a:rPr>
              <a:t> ion energy distributions in a high-T</a:t>
            </a:r>
            <a:r>
              <a:rPr lang="en-US" sz="2000" baseline="-25000" dirty="0" smtClean="0">
                <a:ea typeface="ＭＳ Ｐゴシック" pitchFamily="1" charset="-128"/>
              </a:rPr>
              <a:t>i</a:t>
            </a:r>
            <a:r>
              <a:rPr lang="en-US" sz="2000" dirty="0" smtClean="0">
                <a:ea typeface="ＭＳ Ｐゴシック" pitchFamily="1" charset="-128"/>
              </a:rPr>
              <a:t> pedestal</a:t>
            </a:r>
          </a:p>
          <a:p>
            <a:pPr lvl="1">
              <a:buFont typeface="Arial" charset="0"/>
              <a:buChar char="•"/>
            </a:pPr>
            <a:r>
              <a:rPr lang="en-US" sz="1800" dirty="0" smtClean="0">
                <a:ea typeface="ＭＳ Ｐゴシック" pitchFamily="1" charset="-128"/>
              </a:rPr>
              <a:t>Ion temperature anisotropy</a:t>
            </a:r>
          </a:p>
          <a:p>
            <a:pPr lvl="1">
              <a:buFont typeface="Arial" charset="0"/>
              <a:buChar char="•"/>
            </a:pPr>
            <a:r>
              <a:rPr lang="en-US" sz="1800" dirty="0" smtClean="0">
                <a:ea typeface="ＭＳ Ｐゴシック" pitchFamily="1" charset="-128"/>
              </a:rPr>
              <a:t>T</a:t>
            </a:r>
            <a:r>
              <a:rPr lang="en-US" sz="1800" baseline="-25000" dirty="0" smtClean="0">
                <a:ea typeface="ＭＳ Ｐゴシック" pitchFamily="1" charset="-128"/>
              </a:rPr>
              <a:t>i</a:t>
            </a:r>
            <a:r>
              <a:rPr lang="en-US" sz="1800" dirty="0" smtClean="0">
                <a:ea typeface="ＭＳ Ｐゴシック" pitchFamily="1" charset="-128"/>
              </a:rPr>
              <a:t> &gt; T</a:t>
            </a:r>
            <a:r>
              <a:rPr lang="en-US" sz="1800" baseline="-25000" dirty="0" smtClean="0">
                <a:ea typeface="ＭＳ Ｐゴシック" pitchFamily="1" charset="-128"/>
              </a:rPr>
              <a:t>e</a:t>
            </a:r>
            <a:r>
              <a:rPr lang="en-US" sz="1800" dirty="0" smtClean="0">
                <a:ea typeface="ＭＳ Ｐゴシック" pitchFamily="1" charset="-128"/>
              </a:rPr>
              <a:t> in SOL</a:t>
            </a:r>
          </a:p>
          <a:p>
            <a:pPr lvl="1">
              <a:buFont typeface="Arial" charset="0"/>
              <a:buChar char="•"/>
            </a:pPr>
            <a:r>
              <a:rPr lang="en-US" sz="1800" dirty="0" smtClean="0">
                <a:ea typeface="ＭＳ Ｐゴシック" pitchFamily="1" charset="-128"/>
              </a:rPr>
              <a:t>Increasing impurity T</a:t>
            </a:r>
            <a:r>
              <a:rPr lang="en-US" sz="1800" baseline="-25000" dirty="0" smtClean="0">
                <a:ea typeface="ＭＳ Ｐゴシック" pitchFamily="1" charset="-128"/>
              </a:rPr>
              <a:t>i</a:t>
            </a:r>
            <a:r>
              <a:rPr lang="en-US" sz="1800" dirty="0" smtClean="0">
                <a:ea typeface="ＭＳ Ｐゴシック" pitchFamily="1" charset="-128"/>
              </a:rPr>
              <a:t> in SOL</a:t>
            </a:r>
          </a:p>
          <a:p>
            <a:pPr lvl="1">
              <a:buFont typeface="Arial" charset="0"/>
              <a:buChar char="•"/>
            </a:pPr>
            <a:r>
              <a:rPr lang="en-US" sz="1800" dirty="0" err="1" smtClean="0">
                <a:ea typeface="ＭＳ Ｐゴシック" pitchFamily="1" charset="-128"/>
              </a:rPr>
              <a:t>Poloidal</a:t>
            </a:r>
            <a:r>
              <a:rPr lang="en-US" sz="1800" dirty="0" smtClean="0">
                <a:ea typeface="ＭＳ Ｐゴシック" pitchFamily="1" charset="-128"/>
              </a:rPr>
              <a:t> asymmetry in flows, temperatures and densities</a:t>
            </a:r>
          </a:p>
          <a:p>
            <a:pPr lvl="1">
              <a:buFont typeface="Arial" charset="0"/>
              <a:buChar char="•"/>
            </a:pPr>
            <a:endParaRPr lang="en-US" sz="700" dirty="0" smtClean="0">
              <a:ea typeface="ＭＳ Ｐゴシック" pitchFamily="1" charset="-128"/>
            </a:endParaRPr>
          </a:p>
          <a:p>
            <a:pPr fontAlgn="base">
              <a:spcAft>
                <a:spcPct val="0"/>
              </a:spcAft>
              <a:buFont typeface="Arial" charset="0"/>
              <a:buChar char="•"/>
            </a:pPr>
            <a:r>
              <a:rPr lang="en-US" sz="2000" dirty="0" smtClean="0">
                <a:ea typeface="ＭＳ Ｐゴシック" pitchFamily="1" charset="-128"/>
              </a:rPr>
              <a:t>Improved interpretation of diagnostics modifies inferred pedestal pressure and transport</a:t>
            </a:r>
          </a:p>
          <a:p>
            <a:pPr lvl="1">
              <a:buFont typeface="Arial" charset="0"/>
              <a:buChar char="•"/>
            </a:pPr>
            <a:r>
              <a:rPr lang="en-US" sz="1800" dirty="0" smtClean="0">
                <a:ea typeface="ＭＳ Ｐゴシック" pitchFamily="1" charset="-128"/>
              </a:rPr>
              <a:t>Important for equilibrium reconstructions, pedestal stability and transport calculations</a:t>
            </a:r>
          </a:p>
        </p:txBody>
      </p:sp>
      <p:sp>
        <p:nvSpPr>
          <p:cNvPr id="16387" name="Title 2"/>
          <p:cNvSpPr>
            <a:spLocks noGrp="1"/>
          </p:cNvSpPr>
          <p:nvPr>
            <p:ph type="title" idx="4294967295"/>
          </p:nvPr>
        </p:nvSpPr>
        <p:spPr>
          <a:xfrm>
            <a:off x="0" y="0"/>
            <a:ext cx="9144000" cy="914400"/>
          </a:xfrm>
        </p:spPr>
        <p:txBody>
          <a:bodyPr/>
          <a:lstStyle/>
          <a:p>
            <a:r>
              <a:rPr lang="en-US" dirty="0" smtClean="0">
                <a:ea typeface="ＭＳ Ｐゴシック" pitchFamily="1" charset="-128"/>
              </a:rPr>
              <a:t>Synthetic diagnostics linked to XGC0 confirm </a:t>
            </a:r>
            <a:br>
              <a:rPr lang="en-US" dirty="0" smtClean="0">
                <a:ea typeface="ＭＳ Ｐゴシック" pitchFamily="1" charset="-128"/>
              </a:rPr>
            </a:br>
            <a:r>
              <a:rPr lang="en-US" dirty="0" smtClean="0">
                <a:ea typeface="ＭＳ Ｐゴシック" pitchFamily="1" charset="-128"/>
              </a:rPr>
              <a:t>kinetic effects in high-T</a:t>
            </a:r>
            <a:r>
              <a:rPr lang="en-US" baseline="-25000" dirty="0" smtClean="0">
                <a:ea typeface="ＭＳ Ｐゴシック" pitchFamily="1" charset="-128"/>
              </a:rPr>
              <a:t>i</a:t>
            </a:r>
            <a:r>
              <a:rPr lang="en-US" dirty="0" smtClean="0">
                <a:ea typeface="ＭＳ Ｐゴシック" pitchFamily="1" charset="-128"/>
              </a:rPr>
              <a:t> pedestals (QH-mode on DIII-D)</a:t>
            </a:r>
          </a:p>
        </p:txBody>
      </p:sp>
      <p:pic>
        <p:nvPicPr>
          <p:cNvPr id="16388" name="Picture 7"/>
          <p:cNvPicPr>
            <a:picLocks noChangeAspect="1"/>
          </p:cNvPicPr>
          <p:nvPr/>
        </p:nvPicPr>
        <p:blipFill>
          <a:blip r:embed="rId2" cstate="print"/>
          <a:srcRect/>
          <a:stretch>
            <a:fillRect/>
          </a:stretch>
        </p:blipFill>
        <p:spPr bwMode="auto">
          <a:xfrm>
            <a:off x="4968875" y="1203325"/>
            <a:ext cx="3946525" cy="2497138"/>
          </a:xfrm>
          <a:prstGeom prst="rect">
            <a:avLst/>
          </a:prstGeom>
          <a:noFill/>
          <a:ln w="9525">
            <a:noFill/>
            <a:miter lim="800000"/>
            <a:headEnd/>
            <a:tailEnd/>
          </a:ln>
        </p:spPr>
      </p:pic>
      <p:sp>
        <p:nvSpPr>
          <p:cNvPr id="9" name="Rectangle 8"/>
          <p:cNvSpPr/>
          <p:nvPr/>
        </p:nvSpPr>
        <p:spPr bwMode="auto">
          <a:xfrm>
            <a:off x="6022975" y="2959100"/>
            <a:ext cx="1162050" cy="398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i="0"/>
          </a:p>
        </p:txBody>
      </p:sp>
      <p:sp>
        <p:nvSpPr>
          <p:cNvPr id="16390" name="TextBox 9"/>
          <p:cNvSpPr txBox="1">
            <a:spLocks noChangeArrowheads="1"/>
          </p:cNvSpPr>
          <p:nvPr/>
        </p:nvSpPr>
        <p:spPr bwMode="auto">
          <a:xfrm>
            <a:off x="5659437" y="2484438"/>
            <a:ext cx="1333500" cy="661987"/>
          </a:xfrm>
          <a:prstGeom prst="rect">
            <a:avLst/>
          </a:prstGeom>
          <a:noFill/>
          <a:ln w="9525">
            <a:noFill/>
            <a:miter lim="800000"/>
            <a:headEnd/>
            <a:tailEnd/>
          </a:ln>
        </p:spPr>
        <p:txBody>
          <a:bodyPr>
            <a:spAutoFit/>
          </a:bodyPr>
          <a:lstStyle/>
          <a:p>
            <a:pPr>
              <a:spcAft>
                <a:spcPts val="600"/>
              </a:spcAft>
            </a:pPr>
            <a:r>
              <a:rPr lang="en-US" sz="1600" b="1" i="0">
                <a:solidFill>
                  <a:srgbClr val="0000FF"/>
                </a:solidFill>
              </a:rPr>
              <a:t>CER Tang</a:t>
            </a:r>
          </a:p>
          <a:p>
            <a:pPr>
              <a:spcAft>
                <a:spcPts val="600"/>
              </a:spcAft>
            </a:pPr>
            <a:r>
              <a:rPr lang="en-US" sz="1600" b="1" i="0">
                <a:solidFill>
                  <a:srgbClr val="FF0000"/>
                </a:solidFill>
              </a:rPr>
              <a:t>Tang fit</a:t>
            </a:r>
            <a:r>
              <a:rPr lang="en-US" sz="1600" b="1" i="0">
                <a:solidFill>
                  <a:srgbClr val="0000FF"/>
                </a:solidFill>
              </a:rPr>
              <a:t> </a:t>
            </a:r>
          </a:p>
        </p:txBody>
      </p:sp>
      <p:sp>
        <p:nvSpPr>
          <p:cNvPr id="16391" name="TextBox 10"/>
          <p:cNvSpPr txBox="1">
            <a:spLocks noChangeArrowheads="1"/>
          </p:cNvSpPr>
          <p:nvPr/>
        </p:nvSpPr>
        <p:spPr bwMode="auto">
          <a:xfrm>
            <a:off x="5659437" y="1330325"/>
            <a:ext cx="1333500" cy="661988"/>
          </a:xfrm>
          <a:prstGeom prst="rect">
            <a:avLst/>
          </a:prstGeom>
          <a:noFill/>
          <a:ln w="9525">
            <a:noFill/>
            <a:miter lim="800000"/>
            <a:headEnd/>
            <a:tailEnd/>
          </a:ln>
        </p:spPr>
        <p:txBody>
          <a:bodyPr>
            <a:spAutoFit/>
          </a:bodyPr>
          <a:lstStyle/>
          <a:p>
            <a:pPr>
              <a:spcAft>
                <a:spcPts val="600"/>
              </a:spcAft>
            </a:pPr>
            <a:r>
              <a:rPr lang="en-US" sz="1600" b="1" i="0"/>
              <a:t>CER Vert</a:t>
            </a:r>
          </a:p>
          <a:p>
            <a:pPr>
              <a:spcAft>
                <a:spcPts val="600"/>
              </a:spcAft>
            </a:pPr>
            <a:r>
              <a:rPr lang="en-US" sz="1600" b="1" i="0">
                <a:solidFill>
                  <a:srgbClr val="FFA216"/>
                </a:solidFill>
              </a:rPr>
              <a:t>Vert fit</a:t>
            </a:r>
          </a:p>
        </p:txBody>
      </p:sp>
      <p:sp>
        <p:nvSpPr>
          <p:cNvPr id="16392" name="TextBox 6"/>
          <p:cNvSpPr txBox="1">
            <a:spLocks noChangeArrowheads="1"/>
          </p:cNvSpPr>
          <p:nvPr/>
        </p:nvSpPr>
        <p:spPr bwMode="auto">
          <a:xfrm>
            <a:off x="5583237" y="1018401"/>
            <a:ext cx="3216275" cy="338554"/>
          </a:xfrm>
          <a:prstGeom prst="rect">
            <a:avLst/>
          </a:prstGeom>
          <a:noFill/>
          <a:ln w="9525">
            <a:noFill/>
            <a:miter lim="800000"/>
            <a:headEnd/>
            <a:tailEnd/>
          </a:ln>
        </p:spPr>
        <p:txBody>
          <a:bodyPr wrap="square">
            <a:spAutoFit/>
          </a:bodyPr>
          <a:lstStyle/>
          <a:p>
            <a:pPr algn="ctr"/>
            <a:r>
              <a:rPr lang="en-US" sz="1600" i="0" dirty="0"/>
              <a:t>Measurement: CER C</a:t>
            </a:r>
            <a:r>
              <a:rPr lang="en-US" sz="1600" i="0" baseline="30000" dirty="0"/>
              <a:t>+6</a:t>
            </a:r>
            <a:r>
              <a:rPr lang="en-US" sz="1600" i="0" dirty="0"/>
              <a:t> T</a:t>
            </a:r>
            <a:r>
              <a:rPr lang="en-US" sz="1600" i="0" baseline="-25000" dirty="0"/>
              <a:t>i</a:t>
            </a:r>
          </a:p>
        </p:txBody>
      </p:sp>
      <p:grpSp>
        <p:nvGrpSpPr>
          <p:cNvPr id="2" name="Group 21"/>
          <p:cNvGrpSpPr>
            <a:grpSpLocks/>
          </p:cNvGrpSpPr>
          <p:nvPr/>
        </p:nvGrpSpPr>
        <p:grpSpPr bwMode="auto">
          <a:xfrm>
            <a:off x="5218112" y="3886200"/>
            <a:ext cx="3581400" cy="2567149"/>
            <a:chOff x="436291" y="961018"/>
            <a:chExt cx="4332559" cy="3107083"/>
          </a:xfrm>
        </p:grpSpPr>
        <p:grpSp>
          <p:nvGrpSpPr>
            <p:cNvPr id="3" name="Group 15"/>
            <p:cNvGrpSpPr>
              <a:grpSpLocks/>
            </p:cNvGrpSpPr>
            <p:nvPr/>
          </p:nvGrpSpPr>
          <p:grpSpPr bwMode="auto">
            <a:xfrm>
              <a:off x="796925" y="1328738"/>
              <a:ext cx="3971925" cy="2566987"/>
              <a:chOff x="788544" y="1368361"/>
              <a:chExt cx="3971948" cy="2567642"/>
            </a:xfrm>
          </p:grpSpPr>
          <p:pic>
            <p:nvPicPr>
              <p:cNvPr id="16401" name="Picture 12"/>
              <p:cNvPicPr>
                <a:picLocks noChangeAspect="1"/>
              </p:cNvPicPr>
              <p:nvPr/>
            </p:nvPicPr>
            <p:blipFill>
              <a:blip r:embed="rId3" cstate="print"/>
              <a:srcRect t="3033"/>
              <a:stretch>
                <a:fillRect/>
              </a:stretch>
            </p:blipFill>
            <p:spPr bwMode="auto">
              <a:xfrm>
                <a:off x="788544" y="1368361"/>
                <a:ext cx="3971948" cy="2567642"/>
              </a:xfrm>
              <a:prstGeom prst="rect">
                <a:avLst/>
              </a:prstGeom>
              <a:noFill/>
              <a:ln w="9525">
                <a:noFill/>
                <a:miter lim="800000"/>
                <a:headEnd/>
                <a:tailEnd/>
              </a:ln>
            </p:spPr>
          </p:pic>
          <p:cxnSp>
            <p:nvCxnSpPr>
              <p:cNvPr id="15" name="Straight Connector 14"/>
              <p:cNvCxnSpPr/>
              <p:nvPr/>
            </p:nvCxnSpPr>
            <p:spPr>
              <a:xfrm rot="5400000" flipH="1" flipV="1">
                <a:off x="2413892" y="2435232"/>
                <a:ext cx="2027585"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16395" name="TextBox 16"/>
            <p:cNvSpPr txBox="1">
              <a:spLocks noChangeArrowheads="1"/>
            </p:cNvSpPr>
            <p:nvPr/>
          </p:nvSpPr>
          <p:spPr bwMode="auto">
            <a:xfrm>
              <a:off x="2592388" y="3621089"/>
              <a:ext cx="619372" cy="447012"/>
            </a:xfrm>
            <a:prstGeom prst="rect">
              <a:avLst/>
            </a:prstGeom>
            <a:noFill/>
            <a:ln w="9525">
              <a:noFill/>
              <a:miter lim="800000"/>
              <a:headEnd/>
              <a:tailEnd/>
            </a:ln>
          </p:spPr>
          <p:txBody>
            <a:bodyPr>
              <a:spAutoFit/>
            </a:bodyPr>
            <a:lstStyle/>
            <a:p>
              <a:r>
                <a:rPr lang="en-US" sz="1800" i="0" dirty="0" err="1">
                  <a:latin typeface="Times" charset="0"/>
                </a:rPr>
                <a:t>ψ</a:t>
              </a:r>
              <a:r>
                <a:rPr lang="en-US" sz="1800" i="0" baseline="-25000" dirty="0" err="1">
                  <a:latin typeface="+mn-lt"/>
                  <a:cs typeface="Times" charset="0"/>
                </a:rPr>
                <a:t>N</a:t>
              </a:r>
              <a:endParaRPr lang="en-US" sz="1800" i="0" baseline="-25000" dirty="0">
                <a:latin typeface="+mn-lt"/>
                <a:cs typeface="Times" charset="0"/>
              </a:endParaRPr>
            </a:p>
          </p:txBody>
        </p:sp>
        <p:sp>
          <p:nvSpPr>
            <p:cNvPr id="16396" name="TextBox 17"/>
            <p:cNvSpPr txBox="1">
              <a:spLocks noChangeArrowheads="1"/>
            </p:cNvSpPr>
            <p:nvPr/>
          </p:nvSpPr>
          <p:spPr bwMode="auto">
            <a:xfrm>
              <a:off x="3365426" y="2033588"/>
              <a:ext cx="964956" cy="372510"/>
            </a:xfrm>
            <a:prstGeom prst="rect">
              <a:avLst/>
            </a:prstGeom>
            <a:noFill/>
            <a:ln w="9525">
              <a:noFill/>
              <a:miter lim="800000"/>
              <a:headEnd/>
              <a:tailEnd/>
            </a:ln>
          </p:spPr>
          <p:txBody>
            <a:bodyPr>
              <a:spAutoFit/>
            </a:bodyPr>
            <a:lstStyle/>
            <a:p>
              <a:r>
                <a:rPr lang="en-US" sz="1400" b="1" i="0" dirty="0" err="1"/>
                <a:t>T</a:t>
              </a:r>
              <a:r>
                <a:rPr lang="en-US" sz="1400" b="1" i="0" baseline="-25000" dirty="0" err="1"/>
                <a:t>perp</a:t>
              </a:r>
              <a:endParaRPr lang="en-US" sz="1400" b="1" i="0" baseline="-25000" dirty="0"/>
            </a:p>
          </p:txBody>
        </p:sp>
        <p:sp>
          <p:nvSpPr>
            <p:cNvPr id="16397" name="TextBox 18"/>
            <p:cNvSpPr txBox="1">
              <a:spLocks noChangeArrowheads="1"/>
            </p:cNvSpPr>
            <p:nvPr/>
          </p:nvSpPr>
          <p:spPr bwMode="auto">
            <a:xfrm>
              <a:off x="3690938" y="2718821"/>
              <a:ext cx="780834" cy="372510"/>
            </a:xfrm>
            <a:prstGeom prst="rect">
              <a:avLst/>
            </a:prstGeom>
            <a:noFill/>
            <a:ln w="9525">
              <a:noFill/>
              <a:miter lim="800000"/>
              <a:headEnd/>
              <a:tailEnd/>
            </a:ln>
          </p:spPr>
          <p:txBody>
            <a:bodyPr>
              <a:spAutoFit/>
            </a:bodyPr>
            <a:lstStyle/>
            <a:p>
              <a:r>
                <a:rPr lang="en-US" sz="1400" b="1" i="0" dirty="0" err="1">
                  <a:solidFill>
                    <a:srgbClr val="3366FF"/>
                  </a:solidFill>
                </a:rPr>
                <a:t>T</a:t>
              </a:r>
              <a:r>
                <a:rPr lang="en-US" sz="1400" b="1" i="0" baseline="-25000" dirty="0" err="1">
                  <a:solidFill>
                    <a:srgbClr val="3366FF"/>
                  </a:solidFill>
                </a:rPr>
                <a:t>para</a:t>
              </a:r>
              <a:endParaRPr lang="en-US" sz="1400" b="1" i="0" baseline="-25000" dirty="0">
                <a:solidFill>
                  <a:srgbClr val="3366FF"/>
                </a:solidFill>
              </a:endParaRPr>
            </a:p>
          </p:txBody>
        </p:sp>
        <p:sp>
          <p:nvSpPr>
            <p:cNvPr id="16398" name="TextBox 19"/>
            <p:cNvSpPr txBox="1">
              <a:spLocks noChangeArrowheads="1"/>
            </p:cNvSpPr>
            <p:nvPr/>
          </p:nvSpPr>
          <p:spPr bwMode="auto">
            <a:xfrm>
              <a:off x="1136800" y="2759794"/>
              <a:ext cx="2554138" cy="633266"/>
            </a:xfrm>
            <a:prstGeom prst="rect">
              <a:avLst/>
            </a:prstGeom>
            <a:noFill/>
            <a:ln w="9525">
              <a:noFill/>
              <a:miter lim="800000"/>
              <a:headEnd/>
              <a:tailEnd/>
            </a:ln>
          </p:spPr>
          <p:txBody>
            <a:bodyPr>
              <a:spAutoFit/>
            </a:bodyPr>
            <a:lstStyle/>
            <a:p>
              <a:r>
                <a:rPr lang="en-US" sz="1400" i="0"/>
                <a:t>Solid: Outboard</a:t>
              </a:r>
            </a:p>
            <a:p>
              <a:r>
                <a:rPr lang="en-US" sz="1400" i="0"/>
                <a:t>Dotted: Inboard</a:t>
              </a:r>
            </a:p>
          </p:txBody>
        </p:sp>
        <p:sp>
          <p:nvSpPr>
            <p:cNvPr id="21" name="TextBox 20"/>
            <p:cNvSpPr txBox="1"/>
            <p:nvPr/>
          </p:nvSpPr>
          <p:spPr>
            <a:xfrm>
              <a:off x="436291" y="2066268"/>
              <a:ext cx="521261" cy="739284"/>
            </a:xfrm>
            <a:prstGeom prst="rect">
              <a:avLst/>
            </a:prstGeom>
            <a:noFill/>
          </p:spPr>
          <p:txBody>
            <a:bodyPr vert="vert270">
              <a:spAutoFit/>
            </a:bodyPr>
            <a:lstStyle/>
            <a:p>
              <a:pPr algn="ctr">
                <a:defRPr/>
              </a:pPr>
              <a:r>
                <a:rPr lang="en-US" sz="1600" i="0" dirty="0">
                  <a:ea typeface="ＭＳ Ｐゴシック" charset="-128"/>
                  <a:cs typeface="ＭＳ Ｐゴシック" charset="-128"/>
                </a:rPr>
                <a:t>keV</a:t>
              </a:r>
            </a:p>
          </p:txBody>
        </p:sp>
        <p:sp>
          <p:nvSpPr>
            <p:cNvPr id="16400" name="TextBox 22"/>
            <p:cNvSpPr txBox="1">
              <a:spLocks noChangeArrowheads="1"/>
            </p:cNvSpPr>
            <p:nvPr/>
          </p:nvSpPr>
          <p:spPr bwMode="auto">
            <a:xfrm>
              <a:off x="988808" y="961018"/>
              <a:ext cx="3780042" cy="409760"/>
            </a:xfrm>
            <a:prstGeom prst="rect">
              <a:avLst/>
            </a:prstGeom>
            <a:noFill/>
            <a:ln w="9525">
              <a:noFill/>
              <a:miter lim="800000"/>
              <a:headEnd/>
              <a:tailEnd/>
            </a:ln>
          </p:spPr>
          <p:txBody>
            <a:bodyPr>
              <a:spAutoFit/>
            </a:bodyPr>
            <a:lstStyle/>
            <a:p>
              <a:pPr algn="ctr"/>
              <a:r>
                <a:rPr lang="en-US" sz="1600" i="0" dirty="0"/>
                <a:t>Simulation: XGC0 C</a:t>
              </a:r>
              <a:r>
                <a:rPr lang="en-US" sz="1600" i="0" baseline="30000" dirty="0"/>
                <a:t>+6</a:t>
              </a:r>
              <a:r>
                <a:rPr lang="en-US" sz="1600" i="0" dirty="0"/>
                <a:t> T</a:t>
              </a:r>
              <a:r>
                <a:rPr lang="en-US" sz="1600" i="0" baseline="-25000" dirty="0"/>
                <a:t>i</a:t>
              </a:r>
            </a:p>
          </p:txBody>
        </p:sp>
      </p:grpSp>
      <p:sp>
        <p:nvSpPr>
          <p:cNvPr id="19" name="TextBox 18"/>
          <p:cNvSpPr txBox="1"/>
          <p:nvPr/>
        </p:nvSpPr>
        <p:spPr>
          <a:xfrm>
            <a:off x="228600" y="5867400"/>
            <a:ext cx="5029200" cy="449354"/>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algn="ctr"/>
            <a:r>
              <a:rPr lang="en-US" sz="1400" i="0" dirty="0" smtClean="0">
                <a:solidFill>
                  <a:schemeClr val="tx1"/>
                </a:solidFill>
              </a:rPr>
              <a:t>APS-DPP 2013 invited talk on XGC0 kinetic neoclassical for DIII-D and NSTX – D. </a:t>
            </a:r>
            <a:r>
              <a:rPr lang="en-US" sz="1400" i="0" dirty="0" err="1" smtClean="0">
                <a:solidFill>
                  <a:schemeClr val="tx1"/>
                </a:solidFill>
              </a:rPr>
              <a:t>Battaglia</a:t>
            </a:r>
            <a:r>
              <a:rPr lang="en-US" sz="1400" i="0" dirty="0" smtClean="0">
                <a:solidFill>
                  <a:schemeClr val="tx1"/>
                </a:solidFill>
              </a:rPr>
              <a:t>, C-S Chang (PPPL)</a:t>
            </a:r>
            <a:endParaRPr lang="en-US" sz="1400" i="0" dirty="0">
              <a:solidFill>
                <a:schemeClr val="tx1"/>
              </a:solidFill>
            </a:endParaRPr>
          </a:p>
        </p:txBody>
      </p:sp>
      <p:sp>
        <p:nvSpPr>
          <p:cNvPr id="20" name="Slide Number Placeholder 6"/>
          <p:cNvSpPr txBox="1">
            <a:spLocks/>
          </p:cNvSpPr>
          <p:nvPr/>
        </p:nvSpPr>
        <p:spPr>
          <a:xfrm>
            <a:off x="8382000" y="6629400"/>
            <a:ext cx="762000" cy="152400"/>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A5C58C-FD11-4B94-BFF4-CA8E3597B327}" type="slidenum">
              <a:rPr kumimoji="0" lang="en-US" sz="900" b="1" i="0" u="none" strike="noStrike" kern="1200" cap="none" spc="0" normalizeH="0" baseline="0" noProof="0" smtClean="0">
                <a:ln>
                  <a:noFill/>
                </a:ln>
                <a:solidFill>
                  <a:srgbClr val="1822CD"/>
                </a:solidFill>
                <a:effectLst/>
                <a:uLnTx/>
                <a:uFillTx/>
                <a:latin typeface="Arial" pitchFamily="34" charset="0"/>
                <a:ea typeface="Gulim" pitchFamily="34" charset="-127"/>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900" b="1" i="0" u="none" strike="noStrike" kern="1200" cap="none" spc="0" normalizeH="0" baseline="0" noProof="0" dirty="0">
              <a:ln>
                <a:noFill/>
              </a:ln>
              <a:solidFill>
                <a:srgbClr val="1822CD"/>
              </a:solidFill>
              <a:effectLst/>
              <a:uLnTx/>
              <a:uFillTx/>
              <a:latin typeface="Arial" pitchFamily="34" charset="0"/>
              <a:ea typeface="Gulim" pitchFamily="34" charset="-127"/>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Snowflake </a:t>
            </a:r>
            <a:r>
              <a:rPr lang="en-US" sz="2400" dirty="0" err="1" smtClean="0"/>
              <a:t>divertor</a:t>
            </a:r>
            <a:r>
              <a:rPr lang="en-US" sz="2400" dirty="0" smtClean="0"/>
              <a:t> effective for heat flux mitigation</a:t>
            </a:r>
            <a:endParaRPr lang="en-US" sz="2400" dirty="0"/>
          </a:p>
        </p:txBody>
      </p:sp>
      <p:sp>
        <p:nvSpPr>
          <p:cNvPr id="3" name="Content Placeholder 2"/>
          <p:cNvSpPr>
            <a:spLocks noGrp="1"/>
          </p:cNvSpPr>
          <p:nvPr>
            <p:ph idx="1"/>
          </p:nvPr>
        </p:nvSpPr>
        <p:spPr>
          <a:xfrm>
            <a:off x="152400" y="1236452"/>
            <a:ext cx="8839200" cy="1887748"/>
          </a:xfrm>
        </p:spPr>
        <p:txBody>
          <a:bodyPr/>
          <a:lstStyle/>
          <a:p>
            <a:pPr lvl="0"/>
            <a:r>
              <a:rPr lang="en-US" dirty="0" smtClean="0">
                <a:ea typeface="ＭＳ Ｐゴシック" pitchFamily="34" charset="-128"/>
              </a:rPr>
              <a:t>NSTX: can reduce heat flux by 2-4× via partial detachment</a:t>
            </a:r>
          </a:p>
          <a:p>
            <a:endParaRPr lang="en-US" sz="1200" dirty="0" smtClean="0"/>
          </a:p>
          <a:p>
            <a:r>
              <a:rPr lang="en-US" dirty="0" smtClean="0"/>
              <a:t>Snowflake </a:t>
            </a:r>
            <a:r>
              <a:rPr lang="en-US" dirty="0" smtClean="0">
                <a:sym typeface="Wingdings" pitchFamily="2" charset="2"/>
              </a:rPr>
              <a:t></a:t>
            </a:r>
            <a:r>
              <a:rPr lang="en-US" dirty="0" smtClean="0"/>
              <a:t> additional x-point near primary x-point </a:t>
            </a:r>
          </a:p>
          <a:p>
            <a:pPr lvl="1"/>
            <a:r>
              <a:rPr lang="en-US" dirty="0" smtClean="0"/>
              <a:t>NSTX:  High flux expansion = 40-60 lowers incident q</a:t>
            </a:r>
            <a:r>
              <a:rPr lang="en-US" baseline="-25000" dirty="0" smtClean="0">
                <a:latin typeface="Symbol" pitchFamily="18" charset="2"/>
              </a:rPr>
              <a:t></a:t>
            </a:r>
          </a:p>
          <a:p>
            <a:pPr lvl="1"/>
            <a:r>
              <a:rPr lang="en-US" dirty="0" smtClean="0"/>
              <a:t>Longer field-line-length promotes temperature drop, detachment</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73E3AF-4E4B-4CA6-A7DE-01BFBA5367D4}" type="slidenum">
              <a:rPr lang="en-US" smtClean="0"/>
              <a:pPr>
                <a:defRPr/>
              </a:pPr>
              <a:t>46</a:t>
            </a:fld>
            <a:endParaRPr lang="en-US"/>
          </a:p>
        </p:txBody>
      </p:sp>
      <p:grpSp>
        <p:nvGrpSpPr>
          <p:cNvPr id="5" name="Group 22"/>
          <p:cNvGrpSpPr>
            <a:grpSpLocks noChangeAspect="1"/>
          </p:cNvGrpSpPr>
          <p:nvPr/>
        </p:nvGrpSpPr>
        <p:grpSpPr>
          <a:xfrm>
            <a:off x="152399" y="3419362"/>
            <a:ext cx="4806944" cy="2600438"/>
            <a:chOff x="4800600" y="3868358"/>
            <a:chExt cx="4038600" cy="2184780"/>
          </a:xfrm>
        </p:grpSpPr>
        <p:pic>
          <p:nvPicPr>
            <p:cNvPr id="6" name="Picture 3"/>
            <p:cNvPicPr>
              <a:picLocks noChangeAspect="1" noChangeArrowheads="1"/>
            </p:cNvPicPr>
            <p:nvPr/>
          </p:nvPicPr>
          <p:blipFill>
            <a:blip r:embed="rId2" cstate="print"/>
            <a:srcRect/>
            <a:stretch>
              <a:fillRect/>
            </a:stretch>
          </p:blipFill>
          <p:spPr bwMode="auto">
            <a:xfrm>
              <a:off x="6827838" y="3919538"/>
              <a:ext cx="1887537" cy="2039937"/>
            </a:xfrm>
            <a:prstGeom prst="rect">
              <a:avLst/>
            </a:prstGeom>
            <a:noFill/>
            <a:ln w="9525">
              <a:noFill/>
              <a:miter lim="800000"/>
              <a:headEnd/>
              <a:tailEnd/>
            </a:ln>
          </p:spPr>
        </p:pic>
        <p:sp>
          <p:nvSpPr>
            <p:cNvPr id="7" name="Rectangle 30"/>
            <p:cNvSpPr>
              <a:spLocks noChangeArrowheads="1"/>
            </p:cNvSpPr>
            <p:nvPr/>
          </p:nvSpPr>
          <p:spPr bwMode="auto">
            <a:xfrm>
              <a:off x="6840538" y="3919538"/>
              <a:ext cx="133350" cy="2057400"/>
            </a:xfrm>
            <a:prstGeom prst="rect">
              <a:avLst/>
            </a:prstGeom>
            <a:solidFill>
              <a:schemeClr val="bg1"/>
            </a:solidFill>
            <a:ln w="0" algn="ctr">
              <a:solidFill>
                <a:schemeClr val="bg1"/>
              </a:solidFill>
              <a:round/>
              <a:headEnd/>
              <a:tailEnd type="triangle" w="med" len="med"/>
            </a:ln>
          </p:spPr>
          <p:txBody>
            <a:bodyPr lIns="0" tIns="0" rIns="0" bIns="0"/>
            <a:lstStyle/>
            <a:p>
              <a:pPr algn="ctr">
                <a:spcBef>
                  <a:spcPct val="20000"/>
                </a:spcBef>
                <a:buFontTx/>
                <a:buChar char="•"/>
              </a:pPr>
              <a:endParaRPr lang="en-US" sz="1100"/>
            </a:p>
          </p:txBody>
        </p:sp>
        <p:sp>
          <p:nvSpPr>
            <p:cNvPr id="8" name="TextBox 7"/>
            <p:cNvSpPr txBox="1"/>
            <p:nvPr/>
          </p:nvSpPr>
          <p:spPr bwMode="auto">
            <a:xfrm>
              <a:off x="6934200" y="3868359"/>
              <a:ext cx="1842052" cy="356842"/>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800" i="0" dirty="0">
                  <a:solidFill>
                    <a:srgbClr val="000000"/>
                  </a:solidFill>
                  <a:latin typeface="Arial Narrow" pitchFamily="34" charset="0"/>
                  <a:cs typeface="Arial" charset="0"/>
                </a:rPr>
                <a:t>Snowflake </a:t>
              </a:r>
              <a:r>
                <a:rPr lang="en-US" sz="1800" i="0" dirty="0" err="1">
                  <a:solidFill>
                    <a:srgbClr val="000000"/>
                  </a:solidFill>
                  <a:latin typeface="Arial Narrow" pitchFamily="34" charset="0"/>
                  <a:cs typeface="Arial" charset="0"/>
                </a:rPr>
                <a:t>Divertor</a:t>
              </a:r>
              <a:endParaRPr lang="en-US" sz="1800" i="0" dirty="0">
                <a:solidFill>
                  <a:srgbClr val="000000"/>
                </a:solidFill>
                <a:latin typeface="Arial Narrow" pitchFamily="34" charset="0"/>
                <a:cs typeface="Arial" charset="0"/>
              </a:endParaRPr>
            </a:p>
          </p:txBody>
        </p:sp>
        <p:grpSp>
          <p:nvGrpSpPr>
            <p:cNvPr id="9" name="Group 33"/>
            <p:cNvGrpSpPr>
              <a:grpSpLocks/>
            </p:cNvGrpSpPr>
            <p:nvPr/>
          </p:nvGrpSpPr>
          <p:grpSpPr bwMode="auto">
            <a:xfrm>
              <a:off x="4800600" y="3868358"/>
              <a:ext cx="2057400" cy="2108580"/>
              <a:chOff x="1295400" y="933267"/>
              <a:chExt cx="2226365" cy="2343333"/>
            </a:xfrm>
          </p:grpSpPr>
          <p:pic>
            <p:nvPicPr>
              <p:cNvPr id="11" name="Picture 2"/>
              <p:cNvPicPr>
                <a:picLocks noChangeAspect="1" noChangeArrowheads="1"/>
              </p:cNvPicPr>
              <p:nvPr/>
            </p:nvPicPr>
            <p:blipFill>
              <a:blip r:embed="rId3" cstate="print"/>
              <a:srcRect/>
              <a:stretch>
                <a:fillRect/>
              </a:stretch>
            </p:blipFill>
            <p:spPr bwMode="auto">
              <a:xfrm>
                <a:off x="1295400" y="990600"/>
                <a:ext cx="2226365" cy="2286000"/>
              </a:xfrm>
              <a:prstGeom prst="rect">
                <a:avLst/>
              </a:prstGeom>
              <a:noFill/>
              <a:ln w="9525">
                <a:noFill/>
                <a:miter lim="800000"/>
                <a:headEnd/>
                <a:tailEnd/>
              </a:ln>
            </p:spPr>
          </p:pic>
          <p:sp>
            <p:nvSpPr>
              <p:cNvPr id="12" name="Rectangle 29"/>
              <p:cNvSpPr>
                <a:spLocks noChangeArrowheads="1"/>
              </p:cNvSpPr>
              <p:nvPr/>
            </p:nvSpPr>
            <p:spPr bwMode="auto">
              <a:xfrm>
                <a:off x="1316736" y="990600"/>
                <a:ext cx="152400" cy="2286000"/>
              </a:xfrm>
              <a:prstGeom prst="rect">
                <a:avLst/>
              </a:prstGeom>
              <a:solidFill>
                <a:schemeClr val="bg1"/>
              </a:solidFill>
              <a:ln w="0" algn="ctr">
                <a:solidFill>
                  <a:schemeClr val="bg1"/>
                </a:solidFill>
                <a:round/>
                <a:headEnd/>
                <a:tailEnd type="triangle" w="med" len="med"/>
              </a:ln>
            </p:spPr>
            <p:txBody>
              <a:bodyPr lIns="0" tIns="0" rIns="0" bIns="0"/>
              <a:lstStyle/>
              <a:p>
                <a:pPr>
                  <a:spcBef>
                    <a:spcPct val="20000"/>
                  </a:spcBef>
                  <a:buFontTx/>
                  <a:buChar char="•"/>
                </a:pPr>
                <a:endParaRPr lang="en-US" sz="1100"/>
              </a:p>
            </p:txBody>
          </p:sp>
          <p:sp>
            <p:nvSpPr>
              <p:cNvPr id="13" name="TextBox 12"/>
              <p:cNvSpPr txBox="1"/>
              <p:nvPr/>
            </p:nvSpPr>
            <p:spPr>
              <a:xfrm>
                <a:off x="1460316" y="933267"/>
                <a:ext cx="2057864" cy="396570"/>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800" i="0" dirty="0">
                    <a:solidFill>
                      <a:srgbClr val="000000"/>
                    </a:solidFill>
                    <a:latin typeface="Arial Narrow" pitchFamily="34" charset="0"/>
                    <a:cs typeface="Arial" charset="0"/>
                  </a:rPr>
                  <a:t>Standard </a:t>
                </a:r>
                <a:r>
                  <a:rPr lang="en-US" sz="1800" i="0" dirty="0" err="1">
                    <a:solidFill>
                      <a:srgbClr val="000000"/>
                    </a:solidFill>
                    <a:latin typeface="Arial Narrow" pitchFamily="34" charset="0"/>
                    <a:cs typeface="Arial" charset="0"/>
                  </a:rPr>
                  <a:t>Divertor</a:t>
                </a:r>
                <a:endParaRPr lang="en-US" sz="1800" i="0" dirty="0">
                  <a:solidFill>
                    <a:srgbClr val="000000"/>
                  </a:solidFill>
                  <a:latin typeface="Arial Narrow" pitchFamily="34" charset="0"/>
                  <a:cs typeface="Arial" charset="0"/>
                </a:endParaRPr>
              </a:p>
            </p:txBody>
          </p:sp>
        </p:grpSp>
        <p:sp>
          <p:nvSpPr>
            <p:cNvPr id="10" name="Rectangle 39"/>
            <p:cNvSpPr>
              <a:spLocks noChangeArrowheads="1"/>
            </p:cNvSpPr>
            <p:nvPr/>
          </p:nvSpPr>
          <p:spPr bwMode="auto">
            <a:xfrm>
              <a:off x="4953000" y="5443538"/>
              <a:ext cx="3886200" cy="6096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a:p>
          </p:txBody>
        </p:sp>
      </p:grpSp>
      <p:pic>
        <p:nvPicPr>
          <p:cNvPr id="14" name="Picture 3"/>
          <p:cNvPicPr>
            <a:picLocks noChangeAspect="1" noChangeArrowheads="1"/>
          </p:cNvPicPr>
          <p:nvPr/>
        </p:nvPicPr>
        <p:blipFill>
          <a:blip r:embed="rId4" cstate="print"/>
          <a:srcRect/>
          <a:stretch>
            <a:fillRect/>
          </a:stretch>
        </p:blipFill>
        <p:spPr bwMode="auto">
          <a:xfrm>
            <a:off x="5257800" y="3343162"/>
            <a:ext cx="3810000" cy="23628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snowflake and </a:t>
            </a:r>
            <a:r>
              <a:rPr lang="en-US" dirty="0" err="1" smtClean="0"/>
              <a:t>radiative</a:t>
            </a:r>
            <a:r>
              <a:rPr lang="en-US" dirty="0" smtClean="0"/>
              <a:t> detachment </a:t>
            </a:r>
            <a:br>
              <a:rPr lang="en-US" dirty="0" smtClean="0"/>
            </a:br>
            <a:r>
              <a:rPr lang="en-US" dirty="0" smtClean="0"/>
              <a:t>control on DIII-D in preparation for usage on NSTX-U</a:t>
            </a:r>
            <a:endParaRPr lang="en-US" dirty="0"/>
          </a:p>
        </p:txBody>
      </p:sp>
      <p:sp>
        <p:nvSpPr>
          <p:cNvPr id="3" name="Content Placeholder 2"/>
          <p:cNvSpPr>
            <a:spLocks noGrp="1"/>
          </p:cNvSpPr>
          <p:nvPr>
            <p:ph idx="1"/>
          </p:nvPr>
        </p:nvSpPr>
        <p:spPr>
          <a:xfrm>
            <a:off x="152400" y="990600"/>
            <a:ext cx="4038600" cy="1600200"/>
          </a:xfrm>
        </p:spPr>
        <p:txBody>
          <a:bodyPr/>
          <a:lstStyle/>
          <a:p>
            <a:pPr marL="228600" indent="-228600"/>
            <a:r>
              <a:rPr lang="en-US" sz="2000" dirty="0" smtClean="0"/>
              <a:t>Significant heat flux reduction between and during ELMs in DIII-D snowflake</a:t>
            </a:r>
          </a:p>
          <a:p>
            <a:pPr marL="228600" lvl="0" indent="-228600"/>
            <a:r>
              <a:rPr lang="en-US" sz="2000" dirty="0" smtClean="0"/>
              <a:t>New </a:t>
            </a:r>
            <a:r>
              <a:rPr lang="en-US" sz="2000" dirty="0" err="1" smtClean="0"/>
              <a:t>expts</a:t>
            </a:r>
            <a:r>
              <a:rPr lang="en-US" sz="2000" dirty="0" smtClean="0"/>
              <a:t> scheduled for July</a:t>
            </a:r>
          </a:p>
          <a:p>
            <a:pPr marL="403225" lvl="1" indent="-174625"/>
            <a:r>
              <a:rPr lang="en-US" sz="1600" dirty="0" smtClean="0"/>
              <a:t>1</a:t>
            </a:r>
            <a:r>
              <a:rPr lang="en-US" sz="1600" baseline="30000" dirty="0" smtClean="0"/>
              <a:t>st</a:t>
            </a:r>
            <a:r>
              <a:rPr lang="en-US" sz="1600" dirty="0" smtClean="0"/>
              <a:t> tests of magnetic feedback control</a:t>
            </a:r>
          </a:p>
          <a:p>
            <a:endParaRPr lang="en-US" sz="2000" dirty="0"/>
          </a:p>
        </p:txBody>
      </p:sp>
      <p:grpSp>
        <p:nvGrpSpPr>
          <p:cNvPr id="18" name="Group 17"/>
          <p:cNvGrpSpPr/>
          <p:nvPr/>
        </p:nvGrpSpPr>
        <p:grpSpPr>
          <a:xfrm>
            <a:off x="499668" y="3657600"/>
            <a:ext cx="3005532" cy="2578493"/>
            <a:chOff x="754380" y="3942152"/>
            <a:chExt cx="3005532" cy="2578493"/>
          </a:xfrm>
          <a:solidFill>
            <a:schemeClr val="bg1"/>
          </a:solidFill>
        </p:grpSpPr>
        <p:pic>
          <p:nvPicPr>
            <p:cNvPr id="19" name="Picture 18" descr="eps13-elms-h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54380" y="4170752"/>
              <a:ext cx="2845704" cy="2349893"/>
            </a:xfrm>
            <a:prstGeom prst="rect">
              <a:avLst/>
            </a:prstGeom>
            <a:grpFill/>
          </p:spPr>
        </p:pic>
        <p:sp>
          <p:nvSpPr>
            <p:cNvPr id="20" name="Rectangle 19"/>
            <p:cNvSpPr/>
            <p:nvPr/>
          </p:nvSpPr>
          <p:spPr>
            <a:xfrm>
              <a:off x="783829" y="3942152"/>
              <a:ext cx="2671283" cy="276999"/>
            </a:xfrm>
            <a:prstGeom prst="rect">
              <a:avLst/>
            </a:prstGeom>
            <a:grpFill/>
          </p:spPr>
          <p:txBody>
            <a:bodyPr wrap="none">
              <a:spAutoFit/>
            </a:bodyPr>
            <a:lstStyle/>
            <a:p>
              <a:pPr>
                <a:buNone/>
              </a:pPr>
              <a:r>
                <a:rPr lang="en-US" sz="1400" i="0" dirty="0" smtClean="0">
                  <a:solidFill>
                    <a:schemeClr val="tx1"/>
                  </a:solidFill>
                  <a:latin typeface="+mn-lt"/>
                </a:rPr>
                <a:t>Detached - Standard   </a:t>
              </a:r>
              <a:r>
                <a:rPr lang="en-US" sz="1400" i="0" dirty="0" smtClean="0">
                  <a:solidFill>
                    <a:srgbClr val="FF0000"/>
                  </a:solidFill>
                  <a:latin typeface="+mn-lt"/>
                </a:rPr>
                <a:t>Snowflake</a:t>
              </a:r>
              <a:endParaRPr lang="en-US" sz="1400" i="0" dirty="0">
                <a:solidFill>
                  <a:srgbClr val="FF0000"/>
                </a:solidFill>
                <a:latin typeface="+mn-lt"/>
              </a:endParaRPr>
            </a:p>
          </p:txBody>
        </p:sp>
        <p:sp>
          <p:nvSpPr>
            <p:cNvPr id="21" name="Rectangle 20"/>
            <p:cNvSpPr/>
            <p:nvPr/>
          </p:nvSpPr>
          <p:spPr>
            <a:xfrm>
              <a:off x="2769312" y="5303676"/>
              <a:ext cx="990600" cy="253916"/>
            </a:xfrm>
            <a:prstGeom prst="rect">
              <a:avLst/>
            </a:prstGeom>
            <a:ln w="3175"/>
          </p:spPr>
          <p:style>
            <a:lnRef idx="2">
              <a:schemeClr val="accent4"/>
            </a:lnRef>
            <a:fillRef idx="1">
              <a:schemeClr val="lt1"/>
            </a:fillRef>
            <a:effectRef idx="0">
              <a:schemeClr val="accent4"/>
            </a:effectRef>
            <a:fontRef idx="minor">
              <a:schemeClr val="dk1"/>
            </a:fontRef>
          </p:style>
          <p:txBody>
            <a:bodyPr wrap="square">
              <a:spAutoFit/>
            </a:bodyPr>
            <a:lstStyle/>
            <a:p>
              <a:pPr algn="ctr">
                <a:buNone/>
              </a:pPr>
              <a:r>
                <a:rPr lang="en-US" sz="1050" i="0" dirty="0" smtClean="0">
                  <a:solidFill>
                    <a:srgbClr val="0000FF"/>
                  </a:solidFill>
                  <a:latin typeface="+mn-lt"/>
                </a:rPr>
                <a:t>n</a:t>
              </a:r>
              <a:r>
                <a:rPr lang="en-US" sz="1050" i="0" baseline="-25000" dirty="0" smtClean="0">
                  <a:solidFill>
                    <a:srgbClr val="0000FF"/>
                  </a:solidFill>
                  <a:latin typeface="+mn-lt"/>
                </a:rPr>
                <a:t>e </a:t>
              </a:r>
              <a:r>
                <a:rPr lang="en-US" sz="1050" i="0" dirty="0" smtClean="0">
                  <a:solidFill>
                    <a:srgbClr val="0000FF"/>
                  </a:solidFill>
                  <a:latin typeface="+mn-lt"/>
                </a:rPr>
                <a:t>/ </a:t>
              </a:r>
              <a:r>
                <a:rPr lang="en-US" sz="1050" i="0" dirty="0" err="1" smtClean="0">
                  <a:solidFill>
                    <a:srgbClr val="0000FF"/>
                  </a:solidFill>
                  <a:latin typeface="+mn-lt"/>
                </a:rPr>
                <a:t>n</a:t>
              </a:r>
              <a:r>
                <a:rPr lang="en-US" sz="1050" i="0" baseline="-25000" dirty="0" err="1" smtClean="0">
                  <a:solidFill>
                    <a:srgbClr val="0000FF"/>
                  </a:solidFill>
                  <a:latin typeface="+mn-lt"/>
                </a:rPr>
                <a:t>G</a:t>
              </a:r>
              <a:r>
                <a:rPr lang="en-US" sz="1050" i="0" dirty="0" smtClean="0">
                  <a:solidFill>
                    <a:srgbClr val="0000FF"/>
                  </a:solidFill>
                  <a:latin typeface="+mn-lt"/>
                </a:rPr>
                <a:t> </a:t>
              </a:r>
              <a:r>
                <a:rPr lang="en-US" sz="1050" i="0" dirty="0">
                  <a:solidFill>
                    <a:srgbClr val="0000FF"/>
                  </a:solidFill>
                  <a:latin typeface="+mn-lt"/>
                </a:rPr>
                <a:t>= </a:t>
              </a:r>
              <a:r>
                <a:rPr lang="en-US" sz="1050" i="0" dirty="0" smtClean="0">
                  <a:solidFill>
                    <a:srgbClr val="0000FF"/>
                  </a:solidFill>
                  <a:latin typeface="+mn-lt"/>
                </a:rPr>
                <a:t>0.60 </a:t>
              </a:r>
              <a:endParaRPr lang="en-US" sz="1050" i="0" dirty="0">
                <a:solidFill>
                  <a:srgbClr val="0000FF"/>
                </a:solidFill>
                <a:latin typeface="+mn-lt"/>
              </a:endParaRPr>
            </a:p>
          </p:txBody>
        </p:sp>
        <p:sp>
          <p:nvSpPr>
            <p:cNvPr id="22" name="Rectangle 21"/>
            <p:cNvSpPr/>
            <p:nvPr/>
          </p:nvSpPr>
          <p:spPr>
            <a:xfrm>
              <a:off x="960120" y="5656652"/>
              <a:ext cx="824071" cy="249299"/>
            </a:xfrm>
            <a:prstGeom prst="rect">
              <a:avLst/>
            </a:prstGeom>
            <a:grpFill/>
          </p:spPr>
          <p:txBody>
            <a:bodyPr wrap="none">
              <a:spAutoFit/>
            </a:bodyPr>
            <a:lstStyle/>
            <a:p>
              <a:pPr>
                <a:buNone/>
              </a:pPr>
              <a:r>
                <a:rPr lang="en-US" i="0" dirty="0" smtClean="0">
                  <a:solidFill>
                    <a:schemeClr val="tx1"/>
                  </a:solidFill>
                </a:rPr>
                <a:t>Peak ELM</a:t>
              </a:r>
              <a:endParaRPr lang="en-US" i="0" dirty="0">
                <a:solidFill>
                  <a:schemeClr val="tx1"/>
                </a:solidFill>
              </a:endParaRPr>
            </a:p>
          </p:txBody>
        </p:sp>
      </p:grpSp>
      <p:pic>
        <p:nvPicPr>
          <p:cNvPr id="120837" name="Picture 5"/>
          <p:cNvPicPr>
            <a:picLocks noChangeAspect="1" noChangeArrowheads="1"/>
          </p:cNvPicPr>
          <p:nvPr/>
        </p:nvPicPr>
        <p:blipFill>
          <a:blip r:embed="rId3" cstate="print"/>
          <a:srcRect/>
          <a:stretch>
            <a:fillRect/>
          </a:stretch>
        </p:blipFill>
        <p:spPr bwMode="auto">
          <a:xfrm>
            <a:off x="914400" y="2667000"/>
            <a:ext cx="2286000" cy="1000504"/>
          </a:xfrm>
          <a:prstGeom prst="rect">
            <a:avLst/>
          </a:prstGeom>
          <a:noFill/>
          <a:ln w="9525">
            <a:noFill/>
            <a:miter lim="800000"/>
            <a:headEnd/>
            <a:tailEnd/>
          </a:ln>
        </p:spPr>
      </p:pic>
      <p:sp>
        <p:nvSpPr>
          <p:cNvPr id="27" name="Content Placeholder 2"/>
          <p:cNvSpPr txBox="1">
            <a:spLocks/>
          </p:cNvSpPr>
          <p:nvPr/>
        </p:nvSpPr>
        <p:spPr bwMode="auto">
          <a:xfrm>
            <a:off x="4800600" y="990600"/>
            <a:ext cx="4343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Real-time </a:t>
            </a:r>
            <a:r>
              <a:rPr lang="en-US" sz="2000" b="0" i="0" kern="0" dirty="0" err="1" smtClean="0">
                <a:solidFill>
                  <a:schemeClr val="tx1"/>
                </a:solidFill>
                <a:latin typeface="+mn-lt"/>
                <a:cs typeface="+mn-cs"/>
              </a:rPr>
              <a:t>divertor</a:t>
            </a:r>
            <a:r>
              <a:rPr lang="en-US" sz="2000" b="0" i="0" kern="0" dirty="0" smtClean="0">
                <a:solidFill>
                  <a:schemeClr val="tx1"/>
                </a:solidFill>
                <a:latin typeface="+mn-lt"/>
                <a:cs typeface="+mn-cs"/>
              </a:rPr>
              <a:t> radiation / detachment control developed, s</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ustained</a:t>
            </a:r>
            <a:r>
              <a:rPr kumimoji="0" lang="en-US" sz="2000" b="0" i="0" u="none" strike="noStrike" kern="0" cap="none" spc="0" normalizeH="0" noProof="0" dirty="0" smtClean="0">
                <a:ln>
                  <a:noFill/>
                </a:ln>
                <a:solidFill>
                  <a:schemeClr val="tx1"/>
                </a:solidFill>
                <a:effectLst/>
                <a:uLnTx/>
                <a:uFillTx/>
                <a:latin typeface="+mn-lt"/>
                <a:ea typeface="+mn-ea"/>
                <a:cs typeface="+mn-cs"/>
              </a:rPr>
              <a:t> detachment achieved</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pic>
        <p:nvPicPr>
          <p:cNvPr id="120839" name="Picture 7"/>
          <p:cNvPicPr>
            <a:picLocks noChangeAspect="1" noChangeArrowheads="1"/>
          </p:cNvPicPr>
          <p:nvPr/>
        </p:nvPicPr>
        <p:blipFill>
          <a:blip r:embed="rId4" cstate="print"/>
          <a:srcRect/>
          <a:stretch>
            <a:fillRect/>
          </a:stretch>
        </p:blipFill>
        <p:spPr bwMode="auto">
          <a:xfrm>
            <a:off x="4648200" y="2088505"/>
            <a:ext cx="4234727" cy="1645295"/>
          </a:xfrm>
          <a:prstGeom prst="rect">
            <a:avLst/>
          </a:prstGeom>
          <a:noFill/>
          <a:ln w="9525">
            <a:noFill/>
            <a:miter lim="800000"/>
            <a:headEnd/>
            <a:tailEnd/>
          </a:ln>
        </p:spPr>
      </p:pic>
      <p:sp>
        <p:nvSpPr>
          <p:cNvPr id="31" name="Content Placeholder 2"/>
          <p:cNvSpPr txBox="1">
            <a:spLocks/>
          </p:cNvSpPr>
          <p:nvPr/>
        </p:nvSpPr>
        <p:spPr bwMode="auto">
          <a:xfrm>
            <a:off x="4724400" y="3810000"/>
            <a:ext cx="43434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lvl="0" indent="-228600" eaLnBrk="0" hangingPunct="0">
              <a:spcBef>
                <a:spcPct val="20000"/>
              </a:spcBef>
              <a:buFontTx/>
              <a:buChar char="•"/>
            </a:pPr>
            <a:r>
              <a:rPr lang="en-US" sz="2000" b="0" i="0" kern="0" dirty="0" smtClean="0">
                <a:solidFill>
                  <a:schemeClr val="tx1"/>
                </a:solidFill>
                <a:latin typeface="+mn-lt"/>
                <a:cs typeface="+mn-cs"/>
              </a:rPr>
              <a:t>Real-time diagnostics: </a:t>
            </a:r>
            <a:r>
              <a:rPr lang="en-US" sz="2000" b="0" i="0" kern="0" dirty="0" err="1" smtClean="0">
                <a:solidFill>
                  <a:schemeClr val="tx1"/>
                </a:solidFill>
                <a:latin typeface="+mn-lt"/>
                <a:cs typeface="+mn-cs"/>
              </a:rPr>
              <a:t>bolometry</a:t>
            </a:r>
            <a:r>
              <a:rPr lang="en-US" sz="2000" b="0" i="0" kern="0" dirty="0" smtClean="0">
                <a:solidFill>
                  <a:schemeClr val="tx1"/>
                </a:solidFill>
                <a:latin typeface="+mn-lt"/>
                <a:cs typeface="+mn-cs"/>
              </a:rPr>
              <a:t>, D</a:t>
            </a:r>
            <a:r>
              <a:rPr lang="en-US" sz="2000" b="0" i="0" kern="0" baseline="-25000" dirty="0" smtClean="0">
                <a:solidFill>
                  <a:schemeClr val="tx1"/>
                </a:solidFill>
                <a:latin typeface="Symbol" pitchFamily="18" charset="2"/>
                <a:cs typeface="+mn-cs"/>
              </a:rPr>
              <a:t>b</a:t>
            </a:r>
            <a:r>
              <a:rPr lang="en-US" sz="2000" b="0" i="0" kern="0" dirty="0" smtClean="0">
                <a:solidFill>
                  <a:schemeClr val="tx1"/>
                </a:solidFill>
                <a:latin typeface="+mn-lt"/>
                <a:cs typeface="+mn-cs"/>
              </a:rPr>
              <a:t>, </a:t>
            </a:r>
            <a:r>
              <a:rPr lang="en-US" sz="2000" b="0" i="0" kern="0" dirty="0" err="1" smtClean="0">
                <a:solidFill>
                  <a:schemeClr val="tx1"/>
                </a:solidFill>
                <a:latin typeface="+mn-lt"/>
                <a:cs typeface="+mn-cs"/>
              </a:rPr>
              <a:t>interferometry</a:t>
            </a:r>
            <a:r>
              <a:rPr lang="en-US" sz="2000" b="0" i="0" kern="0" dirty="0" smtClean="0">
                <a:solidFill>
                  <a:schemeClr val="tx1"/>
                </a:solidFill>
                <a:latin typeface="+mn-lt"/>
                <a:cs typeface="+mn-cs"/>
              </a:rPr>
              <a:t>, Thomson (</a:t>
            </a:r>
            <a:r>
              <a:rPr lang="en-US" sz="2000" b="0" i="0" kern="0" dirty="0" err="1" smtClean="0">
                <a:solidFill>
                  <a:schemeClr val="tx1"/>
                </a:solidFill>
                <a:latin typeface="+mn-lt"/>
                <a:cs typeface="+mn-cs"/>
              </a:rPr>
              <a:t>divertor</a:t>
            </a:r>
            <a:r>
              <a:rPr lang="en-US" sz="2000" b="0" i="0" kern="0" dirty="0" smtClean="0">
                <a:solidFill>
                  <a:schemeClr val="tx1"/>
                </a:solidFill>
                <a:latin typeface="+mn-lt"/>
                <a:cs typeface="+mn-cs"/>
              </a:rPr>
              <a:t>, core, tangential)</a:t>
            </a:r>
          </a:p>
          <a:p>
            <a:pPr marL="228600" lvl="0" indent="-228600" eaLnBrk="0" hangingPunct="0">
              <a:spcBef>
                <a:spcPct val="20000"/>
              </a:spcBef>
              <a:buFontTx/>
              <a:buChar char="•"/>
            </a:pPr>
            <a:endParaRPr lang="en-US" sz="500" b="0" i="0" kern="0" dirty="0" smtClean="0">
              <a:solidFill>
                <a:schemeClr val="tx1"/>
              </a:solidFill>
              <a:latin typeface="+mn-lt"/>
              <a:cs typeface="+mn-cs"/>
            </a:endParaRPr>
          </a:p>
          <a:p>
            <a:pPr marL="228600" lvl="0" indent="-228600" eaLnBrk="0" hangingPunct="0">
              <a:spcBef>
                <a:spcPct val="20000"/>
              </a:spcBef>
              <a:buFontTx/>
              <a:buChar char="•"/>
            </a:pPr>
            <a:r>
              <a:rPr lang="en-US" sz="2000" b="0" i="0" kern="0" dirty="0" smtClean="0">
                <a:solidFill>
                  <a:schemeClr val="tx1"/>
                </a:solidFill>
                <a:latin typeface="+mn-lt"/>
                <a:cs typeface="+mn-cs"/>
              </a:rPr>
              <a:t>Actuators: D</a:t>
            </a:r>
            <a:r>
              <a:rPr lang="en-US" sz="2000" b="0" i="0" kern="0" baseline="-25000" dirty="0" smtClean="0">
                <a:solidFill>
                  <a:schemeClr val="tx1"/>
                </a:solidFill>
                <a:latin typeface="+mn-lt"/>
                <a:cs typeface="+mn-cs"/>
              </a:rPr>
              <a:t>2</a:t>
            </a:r>
            <a:r>
              <a:rPr lang="en-US" sz="2000" b="0" i="0" kern="0" dirty="0" smtClean="0">
                <a:solidFill>
                  <a:schemeClr val="tx1"/>
                </a:solidFill>
                <a:latin typeface="+mn-lt"/>
                <a:cs typeface="+mn-cs"/>
              </a:rPr>
              <a:t> and Ne gas puffing to obtain desired level of detachment and/or radiation. </a:t>
            </a:r>
          </a:p>
        </p:txBody>
      </p:sp>
      <p:sp>
        <p:nvSpPr>
          <p:cNvPr id="32" name="TextBox 31"/>
          <p:cNvSpPr txBox="1"/>
          <p:nvPr/>
        </p:nvSpPr>
        <p:spPr>
          <a:xfrm>
            <a:off x="5867400" y="6096000"/>
            <a:ext cx="1828800" cy="233910"/>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algn="ctr"/>
            <a:r>
              <a:rPr lang="en-US" sz="1400" i="0" dirty="0" smtClean="0">
                <a:solidFill>
                  <a:schemeClr val="tx1"/>
                </a:solidFill>
              </a:rPr>
              <a:t>E. </a:t>
            </a:r>
            <a:r>
              <a:rPr lang="en-US" sz="1400" i="0" dirty="0" err="1" smtClean="0">
                <a:solidFill>
                  <a:schemeClr val="tx1"/>
                </a:solidFill>
              </a:rPr>
              <a:t>Kolemen</a:t>
            </a:r>
            <a:r>
              <a:rPr lang="en-US" sz="1400" i="0" dirty="0" smtClean="0">
                <a:solidFill>
                  <a:schemeClr val="tx1"/>
                </a:solidFill>
              </a:rPr>
              <a:t> (PPPL)</a:t>
            </a:r>
            <a:endParaRPr lang="en-US" sz="1400" i="0" dirty="0">
              <a:solidFill>
                <a:schemeClr val="tx1"/>
              </a:solidFill>
            </a:endParaRPr>
          </a:p>
        </p:txBody>
      </p:sp>
      <p:sp>
        <p:nvSpPr>
          <p:cNvPr id="33" name="TextBox 32"/>
          <p:cNvSpPr txBox="1"/>
          <p:nvPr/>
        </p:nvSpPr>
        <p:spPr>
          <a:xfrm>
            <a:off x="762000" y="6248400"/>
            <a:ext cx="2286000" cy="233910"/>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pPr algn="ctr"/>
            <a:r>
              <a:rPr lang="en-US" sz="1400" i="0" dirty="0" smtClean="0">
                <a:solidFill>
                  <a:schemeClr val="tx1"/>
                </a:solidFill>
              </a:rPr>
              <a:t>V. </a:t>
            </a:r>
            <a:r>
              <a:rPr lang="en-US" sz="1400" i="0" dirty="0" err="1" smtClean="0">
                <a:solidFill>
                  <a:schemeClr val="tx1"/>
                </a:solidFill>
              </a:rPr>
              <a:t>Soukhanovskii</a:t>
            </a:r>
            <a:r>
              <a:rPr lang="en-US" sz="1400" i="0" dirty="0" smtClean="0">
                <a:solidFill>
                  <a:schemeClr val="tx1"/>
                </a:solidFill>
              </a:rPr>
              <a:t> (LLNL)</a:t>
            </a:r>
            <a:endParaRPr lang="en-US" sz="1400" i="0" dirty="0">
              <a:solidFill>
                <a:schemeClr val="tx1"/>
              </a:solidFill>
            </a:endParaRPr>
          </a:p>
        </p:txBody>
      </p:sp>
      <p:sp>
        <p:nvSpPr>
          <p:cNvPr id="15" name="Slide Number Placeholder 6"/>
          <p:cNvSpPr txBox="1">
            <a:spLocks/>
          </p:cNvSpPr>
          <p:nvPr/>
        </p:nvSpPr>
        <p:spPr>
          <a:xfrm>
            <a:off x="8382000" y="6629400"/>
            <a:ext cx="762000" cy="152400"/>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A5C58C-FD11-4B94-BFF4-CA8E3597B327}" type="slidenum">
              <a:rPr kumimoji="0" lang="en-US" sz="900" b="1" i="0" u="none" strike="noStrike" kern="1200" cap="none" spc="0" normalizeH="0" baseline="0" noProof="0" smtClean="0">
                <a:ln>
                  <a:noFill/>
                </a:ln>
                <a:solidFill>
                  <a:srgbClr val="1822CD"/>
                </a:solidFill>
                <a:effectLst/>
                <a:uLnTx/>
                <a:uFillTx/>
                <a:latin typeface="Arial" pitchFamily="34" charset="0"/>
                <a:ea typeface="Gulim" pitchFamily="34" charset="-127"/>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900" b="1" i="0" u="none" strike="noStrike" kern="1200" cap="none" spc="0" normalizeH="0" baseline="0" noProof="0" dirty="0">
              <a:ln>
                <a:noFill/>
              </a:ln>
              <a:solidFill>
                <a:srgbClr val="1822CD"/>
              </a:solidFill>
              <a:effectLst/>
              <a:uLnTx/>
              <a:uFillTx/>
              <a:latin typeface="Arial" pitchFamily="34" charset="0"/>
              <a:ea typeface="Gulim" pitchFamily="34" charset="-127"/>
              <a:cs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sz="1400" dirty="0" smtClean="0">
                <a:solidFill>
                  <a:srgbClr val="FF0000"/>
                </a:solidFill>
              </a:rPr>
              <a:t>Boundary Physics (BP) 5 Year Goal: </a:t>
            </a:r>
            <a:r>
              <a:rPr lang="en-US" sz="1800" dirty="0" smtClean="0"/>
              <a:t/>
            </a:r>
            <a:br>
              <a:rPr lang="en-US" sz="1800" dirty="0" smtClean="0"/>
            </a:br>
            <a:r>
              <a:rPr lang="en-US" sz="2400" dirty="0" smtClean="0"/>
              <a:t>Develop and understand integrated plasma exhaust solutions </a:t>
            </a:r>
            <a:br>
              <a:rPr lang="en-US" sz="2400" dirty="0" smtClean="0"/>
            </a:br>
            <a:r>
              <a:rPr lang="en-US" sz="2400" dirty="0" smtClean="0"/>
              <a:t>compatible with high core performance for FNSF and ITER</a:t>
            </a:r>
            <a:endParaRPr lang="en-US" sz="2400" dirty="0"/>
          </a:p>
        </p:txBody>
      </p:sp>
      <p:sp>
        <p:nvSpPr>
          <p:cNvPr id="3" name="Content Placeholder 2"/>
          <p:cNvSpPr>
            <a:spLocks noGrp="1"/>
          </p:cNvSpPr>
          <p:nvPr>
            <p:ph idx="1"/>
          </p:nvPr>
        </p:nvSpPr>
        <p:spPr>
          <a:xfrm>
            <a:off x="0" y="1447800"/>
            <a:ext cx="9144000" cy="4648200"/>
          </a:xfrm>
        </p:spPr>
        <p:txBody>
          <a:bodyPr/>
          <a:lstStyle/>
          <a:p>
            <a:pPr marL="457200" indent="-457200">
              <a:lnSpc>
                <a:spcPct val="95000"/>
              </a:lnSpc>
              <a:buFont typeface="+mj-lt"/>
              <a:buAutoNum type="arabicPeriod"/>
            </a:pPr>
            <a:r>
              <a:rPr lang="en-US" dirty="0" smtClean="0"/>
              <a:t>Assess, optimize, control pedestal structure, transport, stability</a:t>
            </a:r>
          </a:p>
          <a:p>
            <a:pPr marL="457200" indent="-457200">
              <a:lnSpc>
                <a:spcPct val="95000"/>
              </a:lnSpc>
              <a:buFont typeface="+mj-lt"/>
              <a:buAutoNum type="arabicPeriod"/>
            </a:pPr>
            <a:endParaRPr lang="en-US" sz="700" dirty="0" smtClean="0"/>
          </a:p>
          <a:p>
            <a:pPr marL="457200" indent="-457200">
              <a:lnSpc>
                <a:spcPct val="95000"/>
              </a:lnSpc>
              <a:buFont typeface="+mj-lt"/>
              <a:buAutoNum type="arabicPeriod"/>
            </a:pPr>
            <a:endParaRPr lang="en-US" sz="1000" dirty="0" smtClean="0"/>
          </a:p>
          <a:p>
            <a:pPr marL="457200" indent="-457200">
              <a:lnSpc>
                <a:spcPct val="95000"/>
              </a:lnSpc>
              <a:buFont typeface="+mj-lt"/>
              <a:buAutoNum type="arabicPeriod"/>
            </a:pPr>
            <a:r>
              <a:rPr lang="en-US" dirty="0" smtClean="0"/>
              <a:t>Assess and control </a:t>
            </a:r>
            <a:r>
              <a:rPr lang="en-US" dirty="0" err="1" smtClean="0"/>
              <a:t>divertor</a:t>
            </a:r>
            <a:r>
              <a:rPr lang="en-US" dirty="0" smtClean="0"/>
              <a:t> heat fluxes</a:t>
            </a:r>
          </a:p>
          <a:p>
            <a:pPr lvl="1">
              <a:lnSpc>
                <a:spcPct val="95000"/>
              </a:lnSpc>
            </a:pPr>
            <a:r>
              <a:rPr lang="en-US" dirty="0" smtClean="0"/>
              <a:t>Measure SOL widths at lower </a:t>
            </a:r>
            <a:r>
              <a:rPr lang="en-US" dirty="0" smtClean="0">
                <a:latin typeface="Symbol" pitchFamily="18" charset="2"/>
              </a:rPr>
              <a:t></a:t>
            </a:r>
            <a:r>
              <a:rPr lang="en-US" dirty="0" smtClean="0"/>
              <a:t>, higher B</a:t>
            </a:r>
            <a:r>
              <a:rPr lang="en-US" baseline="-25000" dirty="0" smtClean="0"/>
              <a:t>T</a:t>
            </a:r>
            <a:r>
              <a:rPr lang="en-US" dirty="0" smtClean="0"/>
              <a:t>, I</a:t>
            </a:r>
            <a:r>
              <a:rPr lang="en-US" baseline="-25000" dirty="0" smtClean="0"/>
              <a:t>P</a:t>
            </a:r>
            <a:r>
              <a:rPr lang="en-US" dirty="0" smtClean="0"/>
              <a:t>, P</a:t>
            </a:r>
            <a:r>
              <a:rPr lang="en-US" baseline="-25000" dirty="0" smtClean="0"/>
              <a:t>SOL</a:t>
            </a:r>
            <a:endParaRPr lang="en-US" dirty="0" smtClean="0"/>
          </a:p>
          <a:p>
            <a:pPr marL="798513" lvl="2" indent="-171450">
              <a:lnSpc>
                <a:spcPct val="95000"/>
              </a:lnSpc>
            </a:pPr>
            <a:r>
              <a:rPr lang="en-US" dirty="0" smtClean="0"/>
              <a:t>Compare data to fluid and gyro-kinetic models </a:t>
            </a:r>
          </a:p>
          <a:p>
            <a:pPr lvl="1">
              <a:lnSpc>
                <a:spcPct val="95000"/>
              </a:lnSpc>
            </a:pPr>
            <a:r>
              <a:rPr lang="en-US" dirty="0" smtClean="0"/>
              <a:t>Assess, control, optimize snowflake </a:t>
            </a:r>
            <a:r>
              <a:rPr lang="en-US" dirty="0" err="1" smtClean="0"/>
              <a:t>divertor</a:t>
            </a:r>
            <a:endParaRPr lang="en-US" dirty="0" smtClean="0"/>
          </a:p>
          <a:p>
            <a:pPr lvl="1">
              <a:lnSpc>
                <a:spcPct val="95000"/>
              </a:lnSpc>
            </a:pPr>
            <a:r>
              <a:rPr lang="en-US" dirty="0" smtClean="0"/>
              <a:t>Develop highly-radiating </a:t>
            </a:r>
            <a:r>
              <a:rPr lang="en-US" dirty="0" err="1" smtClean="0"/>
              <a:t>divertor</a:t>
            </a:r>
            <a:r>
              <a:rPr lang="en-US" dirty="0" smtClean="0"/>
              <a:t> w/ feedback control</a:t>
            </a:r>
          </a:p>
          <a:p>
            <a:pPr lvl="1">
              <a:lnSpc>
                <a:spcPct val="95000"/>
              </a:lnSpc>
            </a:pPr>
            <a:r>
              <a:rPr lang="en-US" dirty="0" smtClean="0"/>
              <a:t>Assess impact of high-Z tile row(s) on core impurities</a:t>
            </a:r>
          </a:p>
          <a:p>
            <a:pPr lvl="1">
              <a:lnSpc>
                <a:spcPct val="95000"/>
              </a:lnSpc>
            </a:pPr>
            <a:endParaRPr lang="en-US" sz="1800" dirty="0" smtClean="0"/>
          </a:p>
          <a:p>
            <a:pPr marL="457200" indent="-457200">
              <a:lnSpc>
                <a:spcPct val="95000"/>
              </a:lnSpc>
              <a:buFont typeface="+mj-lt"/>
              <a:buAutoNum type="arabicPeriod"/>
            </a:pPr>
            <a:r>
              <a:rPr lang="en-US" dirty="0" smtClean="0"/>
              <a:t>Establish and compare long-pulse particle control methods</a:t>
            </a:r>
          </a:p>
          <a:p>
            <a:pPr lvl="1">
              <a:lnSpc>
                <a:spcPct val="95000"/>
              </a:lnSpc>
            </a:pPr>
            <a:r>
              <a:rPr lang="en-US" dirty="0" smtClean="0"/>
              <a:t>Validate </a:t>
            </a:r>
            <a:r>
              <a:rPr lang="en-US" dirty="0" err="1" smtClean="0"/>
              <a:t>cryo</a:t>
            </a:r>
            <a:r>
              <a:rPr lang="en-US" dirty="0" smtClean="0"/>
              <a:t>-pump physics design, assess density control</a:t>
            </a:r>
          </a:p>
          <a:p>
            <a:pPr lvl="1">
              <a:lnSpc>
                <a:spcPct val="95000"/>
              </a:lnSpc>
            </a:pPr>
            <a:r>
              <a:rPr lang="en-US" dirty="0" smtClean="0"/>
              <a:t>Compare </a:t>
            </a:r>
            <a:r>
              <a:rPr lang="en-US" dirty="0" err="1" smtClean="0"/>
              <a:t>cryo</a:t>
            </a:r>
            <a:r>
              <a:rPr lang="en-US" dirty="0" smtClean="0"/>
              <a:t> to lithium coatings for n</a:t>
            </a:r>
            <a:r>
              <a:rPr lang="en-US" baseline="-25000" dirty="0" smtClean="0"/>
              <a:t>e</a:t>
            </a:r>
            <a:r>
              <a:rPr lang="en-US" dirty="0" smtClean="0"/>
              <a:t>, impurity, </a:t>
            </a:r>
            <a:r>
              <a:rPr lang="en-US" dirty="0" smtClean="0">
                <a:latin typeface="Symbol" pitchFamily="18" charset="2"/>
                <a:sym typeface="Wingdings" pitchFamily="2" charset="2"/>
              </a:rPr>
              <a:t>n</a:t>
            </a:r>
            <a:r>
              <a:rPr lang="en-US" dirty="0" smtClean="0">
                <a:sym typeface="Wingdings" pitchFamily="2" charset="2"/>
              </a:rPr>
              <a:t>*</a:t>
            </a:r>
            <a:r>
              <a:rPr lang="en-US" dirty="0" smtClean="0"/>
              <a:t> control</a:t>
            </a:r>
            <a:endParaRPr lang="en-US" dirty="0"/>
          </a:p>
        </p:txBody>
      </p:sp>
      <p:sp>
        <p:nvSpPr>
          <p:cNvPr id="4"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48</a:t>
            </a:fld>
            <a:endParaRPr lang="en-US" dirty="0"/>
          </a:p>
        </p:txBody>
      </p:sp>
      <p:pic>
        <p:nvPicPr>
          <p:cNvPr id="7" name="Picture 6" descr="lambda_q.png"/>
          <p:cNvPicPr>
            <a:picLocks noChangeAspect="1"/>
          </p:cNvPicPr>
          <p:nvPr/>
        </p:nvPicPr>
        <p:blipFill>
          <a:blip r:embed="rId2" cstate="print"/>
          <a:stretch>
            <a:fillRect/>
          </a:stretch>
        </p:blipFill>
        <p:spPr>
          <a:xfrm>
            <a:off x="6781800" y="2057400"/>
            <a:ext cx="2209800" cy="2514600"/>
          </a:xfrm>
          <a:prstGeom prst="rect">
            <a:avLst/>
          </a:prstGeom>
        </p:spPr>
      </p:pic>
      <p:sp>
        <p:nvSpPr>
          <p:cNvPr id="6" name="TextBox 5"/>
          <p:cNvSpPr txBox="1"/>
          <p:nvPr/>
        </p:nvSpPr>
        <p:spPr>
          <a:xfrm>
            <a:off x="58420" y="1033046"/>
            <a:ext cx="1343125"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600" i="0" dirty="0" smtClean="0"/>
              <a:t>BP Thrusts:</a:t>
            </a:r>
            <a:endParaRPr lang="en-US" sz="1600" i="0" dirty="0"/>
          </a:p>
        </p:txBody>
      </p:sp>
      <p:pic>
        <p:nvPicPr>
          <p:cNvPr id="9" name="Picture 19"/>
          <p:cNvPicPr>
            <a:picLocks noChangeAspect="1" noChangeArrowheads="1"/>
          </p:cNvPicPr>
          <p:nvPr/>
        </p:nvPicPr>
        <p:blipFill>
          <a:blip r:embed="rId3" cstate="print"/>
          <a:srcRect l="5" r="55959"/>
          <a:stretch>
            <a:fillRect/>
          </a:stretch>
        </p:blipFill>
        <p:spPr bwMode="auto">
          <a:xfrm>
            <a:off x="7620000" y="5136133"/>
            <a:ext cx="1219200" cy="13408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Plasma confinement increases continuously with increasing lithium coatings; Li may also be means of heat flux mitigation</a:t>
            </a:r>
            <a:endParaRPr lang="en-US" sz="2400" dirty="0"/>
          </a:p>
        </p:txBody>
      </p:sp>
      <p:sp>
        <p:nvSpPr>
          <p:cNvPr id="3" name="Content Placeholder 2"/>
          <p:cNvSpPr>
            <a:spLocks noGrp="1"/>
          </p:cNvSpPr>
          <p:nvPr>
            <p:ph idx="1"/>
          </p:nvPr>
        </p:nvSpPr>
        <p:spPr>
          <a:xfrm>
            <a:off x="76200" y="4191000"/>
            <a:ext cx="4648200" cy="1905000"/>
          </a:xfrm>
        </p:spPr>
        <p:txBody>
          <a:bodyPr/>
          <a:lstStyle/>
          <a:p>
            <a:pPr marL="228600" indent="-228600"/>
            <a:r>
              <a:rPr lang="en-US" sz="1800" dirty="0" smtClean="0"/>
              <a:t>Global parameters improve</a:t>
            </a:r>
          </a:p>
          <a:p>
            <a:pPr marL="457200" lvl="1" indent="-228600"/>
            <a:r>
              <a:rPr lang="en-US" sz="1600" dirty="0" smtClean="0"/>
              <a:t>H98(y,2) increases from ~0.9 </a:t>
            </a:r>
            <a:r>
              <a:rPr lang="en-US" sz="1600" dirty="0" smtClean="0">
                <a:sym typeface="Wingdings" pitchFamily="2" charset="2"/>
              </a:rPr>
              <a:t></a:t>
            </a:r>
            <a:r>
              <a:rPr lang="en-US" sz="1600" dirty="0" smtClean="0"/>
              <a:t> </a:t>
            </a:r>
            <a:r>
              <a:rPr lang="en-US" sz="1600" dirty="0" smtClean="0">
                <a:sym typeface="Wingdings" pitchFamily="2" charset="2"/>
              </a:rPr>
              <a:t>1.3-1.4</a:t>
            </a:r>
            <a:endParaRPr lang="en-US" sz="1600" dirty="0" smtClean="0"/>
          </a:p>
          <a:p>
            <a:pPr marL="457200" lvl="1" indent="-228600"/>
            <a:r>
              <a:rPr lang="en-US" sz="1600" dirty="0" smtClean="0"/>
              <a:t>No core Li accumulation</a:t>
            </a:r>
          </a:p>
          <a:p>
            <a:pPr marL="228600" indent="-228600">
              <a:lnSpc>
                <a:spcPct val="90000"/>
              </a:lnSpc>
            </a:pPr>
            <a:r>
              <a:rPr lang="en-US" sz="1800" dirty="0" smtClean="0"/>
              <a:t>ELM frequency declines to zero</a:t>
            </a:r>
          </a:p>
          <a:p>
            <a:pPr marL="228600" indent="-228600">
              <a:lnSpc>
                <a:spcPct val="90000"/>
              </a:lnSpc>
            </a:pPr>
            <a:r>
              <a:rPr lang="en-US" sz="1800" dirty="0" smtClean="0"/>
              <a:t>Edge transport declines</a:t>
            </a:r>
          </a:p>
          <a:p>
            <a:pPr marL="228600" indent="-228600">
              <a:lnSpc>
                <a:spcPct val="90000"/>
              </a:lnSpc>
            </a:pPr>
            <a:r>
              <a:rPr lang="en-US" sz="1800" dirty="0" smtClean="0">
                <a:ea typeface="ＭＳ Ｐゴシック" pitchFamily="34" charset="-128"/>
              </a:rPr>
              <a:t>High </a:t>
            </a:r>
            <a:r>
              <a:rPr lang="en-US" sz="1800" dirty="0" err="1" smtClean="0">
                <a:latin typeface="Symbol" pitchFamily="18" charset="2"/>
                <a:ea typeface="ＭＳ Ｐゴシック" pitchFamily="34" charset="-128"/>
              </a:rPr>
              <a:t>t</a:t>
            </a:r>
            <a:r>
              <a:rPr lang="en-US" sz="1800" baseline="-25000" dirty="0" err="1" smtClean="0">
                <a:ea typeface="ＭＳ Ｐゴシック" pitchFamily="34" charset="-128"/>
              </a:rPr>
              <a:t>E</a:t>
            </a:r>
            <a:r>
              <a:rPr lang="en-US" sz="1800" dirty="0" smtClean="0">
                <a:ea typeface="ＭＳ Ｐゴシック" pitchFamily="34" charset="-128"/>
              </a:rPr>
              <a:t> critical for FNSF, next-steps</a:t>
            </a:r>
          </a:p>
          <a:p>
            <a:pPr marL="228600" indent="-228600"/>
            <a:endParaRPr lang="en-US" sz="1800" dirty="0" smtClean="0"/>
          </a:p>
          <a:p>
            <a:endParaRPr lang="en-US" sz="1800" dirty="0"/>
          </a:p>
        </p:txBody>
      </p:sp>
      <p:sp>
        <p:nvSpPr>
          <p:cNvPr id="8" name="Content Placeholder 2"/>
          <p:cNvSpPr txBox="1">
            <a:spLocks/>
          </p:cNvSpPr>
          <p:nvPr/>
        </p:nvSpPr>
        <p:spPr bwMode="auto">
          <a:xfrm>
            <a:off x="152400" y="6096000"/>
            <a:ext cx="4191000" cy="381000"/>
          </a:xfrm>
          <a:prstGeom prst="rect">
            <a:avLst/>
          </a:prstGeom>
          <a:noFill/>
          <a:ln w="9525">
            <a:noFill/>
            <a:miter lim="800000"/>
            <a:headEnd/>
            <a:tailEnd/>
          </a:ln>
        </p:spPr>
        <p:txBody>
          <a:bodyPr/>
          <a:lstStyle/>
          <a:p>
            <a:pPr marL="228600" indent="-228600" eaLnBrk="0" hangingPunct="0">
              <a:lnSpc>
                <a:spcPct val="80000"/>
              </a:lnSpc>
              <a:spcBef>
                <a:spcPct val="20000"/>
              </a:spcBef>
              <a:defRPr/>
            </a:pPr>
            <a:r>
              <a:rPr lang="en-US" sz="2000" b="0" i="0" kern="0" dirty="0">
                <a:solidFill>
                  <a:srgbClr val="FF0000"/>
                </a:solidFill>
                <a:latin typeface="+mn-lt"/>
                <a:ea typeface="ＭＳ Ｐゴシック" pitchFamily="34" charset="-128"/>
                <a:cs typeface="+mn-cs"/>
              </a:rPr>
              <a:t>	</a:t>
            </a:r>
            <a:r>
              <a:rPr lang="en-US" sz="2400" i="0" kern="0" dirty="0" smtClean="0">
                <a:solidFill>
                  <a:srgbClr val="FF0000"/>
                </a:solidFill>
                <a:latin typeface="+mn-lt"/>
                <a:ea typeface="ＭＳ Ｐゴシック" pitchFamily="34" charset="-128"/>
                <a:cs typeface="+mn-cs"/>
              </a:rPr>
              <a:t>What </a:t>
            </a:r>
            <a:r>
              <a:rPr lang="en-US" sz="2400" i="0" kern="0" dirty="0">
                <a:solidFill>
                  <a:srgbClr val="FF0000"/>
                </a:solidFill>
                <a:latin typeface="+mn-lt"/>
                <a:ea typeface="ＭＳ Ｐゴシック" pitchFamily="34" charset="-128"/>
                <a:cs typeface="+mn-cs"/>
              </a:rPr>
              <a:t>is </a:t>
            </a:r>
            <a:r>
              <a:rPr lang="en-US" sz="2400" i="0" kern="0" dirty="0" err="1">
                <a:solidFill>
                  <a:srgbClr val="FF0000"/>
                </a:solidFill>
                <a:latin typeface="Symbol" pitchFamily="18" charset="2"/>
                <a:ea typeface="ＭＳ Ｐゴシック" pitchFamily="34" charset="-128"/>
                <a:cs typeface="+mn-cs"/>
              </a:rPr>
              <a:t>t</a:t>
            </a:r>
            <a:r>
              <a:rPr lang="en-US" sz="2400" i="0" kern="0" baseline="-25000" dirty="0" err="1">
                <a:solidFill>
                  <a:srgbClr val="FF0000"/>
                </a:solidFill>
                <a:latin typeface="+mn-lt"/>
                <a:ea typeface="ＭＳ Ｐゴシック" pitchFamily="34" charset="-128"/>
                <a:cs typeface="+mn-cs"/>
              </a:rPr>
              <a:t>E</a:t>
            </a:r>
            <a:r>
              <a:rPr lang="en-US" sz="2400" i="0" kern="0" dirty="0">
                <a:solidFill>
                  <a:srgbClr val="FF0000"/>
                </a:solidFill>
                <a:latin typeface="+mn-lt"/>
                <a:ea typeface="ＭＳ Ｐゴシック" pitchFamily="34" charset="-128"/>
                <a:cs typeface="+mn-cs"/>
              </a:rPr>
              <a:t> upper bound?</a:t>
            </a:r>
            <a:endParaRPr lang="en-US" sz="2000" i="0" kern="0" dirty="0">
              <a:solidFill>
                <a:srgbClr val="FF0000"/>
              </a:solidFill>
              <a:latin typeface="+mn-lt"/>
              <a:ea typeface="ＭＳ Ｐゴシック" pitchFamily="34" charset="-128"/>
              <a:cs typeface="+mn-cs"/>
            </a:endParaRPr>
          </a:p>
        </p:txBody>
      </p:sp>
      <p:grpSp>
        <p:nvGrpSpPr>
          <p:cNvPr id="4" name="Group 21"/>
          <p:cNvGrpSpPr/>
          <p:nvPr/>
        </p:nvGrpSpPr>
        <p:grpSpPr>
          <a:xfrm>
            <a:off x="139426" y="762000"/>
            <a:ext cx="4280174" cy="3248799"/>
            <a:chOff x="139373" y="709248"/>
            <a:chExt cx="4356427" cy="3453951"/>
          </a:xfrm>
        </p:grpSpPr>
        <p:pic>
          <p:nvPicPr>
            <p:cNvPr id="18" name="Picture 17"/>
            <p:cNvPicPr>
              <a:picLocks noChangeAspect="1" noChangeArrowheads="1"/>
            </p:cNvPicPr>
            <p:nvPr/>
          </p:nvPicPr>
          <p:blipFill rotWithShape="1">
            <a:blip r:embed="rId2" cstate="print"/>
            <a:srcRect l="6749" b="10542"/>
            <a:stretch/>
          </p:blipFill>
          <p:spPr bwMode="auto">
            <a:xfrm>
              <a:off x="457200" y="984226"/>
              <a:ext cx="4038600" cy="2673374"/>
            </a:xfrm>
            <a:prstGeom prst="rect">
              <a:avLst/>
            </a:prstGeom>
            <a:noFill/>
            <a:ln w="9525">
              <a:noFill/>
              <a:miter lim="800000"/>
              <a:headEnd/>
              <a:tailEnd/>
            </a:ln>
          </p:spPr>
        </p:pic>
        <p:sp>
          <p:nvSpPr>
            <p:cNvPr id="19" name="TextBox 18"/>
            <p:cNvSpPr txBox="1"/>
            <p:nvPr/>
          </p:nvSpPr>
          <p:spPr>
            <a:xfrm rot="16200000">
              <a:off x="-1260579" y="2109200"/>
              <a:ext cx="3144489" cy="344585"/>
            </a:xfrm>
            <a:prstGeom prst="rect">
              <a:avLst/>
            </a:prstGeom>
            <a:noFill/>
          </p:spPr>
          <p:txBody>
            <a:bodyPr wrap="square" rtlCol="0">
              <a:spAutoFit/>
            </a:bodyPr>
            <a:lstStyle/>
            <a:p>
              <a:pPr>
                <a:buFontTx/>
                <a:buNone/>
              </a:pPr>
              <a:r>
                <a:rPr lang="en-US" sz="1600" i="0" dirty="0" smtClean="0">
                  <a:solidFill>
                    <a:srgbClr val="000000"/>
                  </a:solidFill>
                  <a:latin typeface="Arial Narrow" pitchFamily="34" charset="0"/>
                </a:rPr>
                <a:t>Energy Confinement Time (</a:t>
              </a:r>
              <a:r>
                <a:rPr lang="en-US" sz="1600" i="0" dirty="0" err="1" smtClean="0">
                  <a:solidFill>
                    <a:srgbClr val="000000"/>
                  </a:solidFill>
                  <a:latin typeface="Arial Narrow" pitchFamily="34" charset="0"/>
                </a:rPr>
                <a:t>ms</a:t>
              </a:r>
              <a:r>
                <a:rPr lang="en-US" sz="1600" i="0" dirty="0" smtClean="0">
                  <a:solidFill>
                    <a:srgbClr val="000000"/>
                  </a:solidFill>
                  <a:latin typeface="Arial Narrow" pitchFamily="34" charset="0"/>
                </a:rPr>
                <a:t>)</a:t>
              </a:r>
              <a:endParaRPr lang="en-US" sz="1600" i="0" dirty="0">
                <a:solidFill>
                  <a:srgbClr val="000000"/>
                </a:solidFill>
                <a:latin typeface="Arial Narrow" pitchFamily="34" charset="0"/>
              </a:endParaRPr>
            </a:p>
          </p:txBody>
        </p:sp>
        <p:sp>
          <p:nvSpPr>
            <p:cNvPr id="20" name="TextBox 19"/>
            <p:cNvSpPr txBox="1"/>
            <p:nvPr/>
          </p:nvSpPr>
          <p:spPr>
            <a:xfrm>
              <a:off x="695481" y="3581400"/>
              <a:ext cx="3777390" cy="392654"/>
            </a:xfrm>
            <a:prstGeom prst="rect">
              <a:avLst/>
            </a:prstGeom>
            <a:solidFill>
              <a:schemeClr val="bg1"/>
            </a:solidFill>
          </p:spPr>
          <p:txBody>
            <a:bodyPr wrap="none" rtlCol="0">
              <a:spAutoFit/>
            </a:bodyPr>
            <a:lstStyle/>
            <a:p>
              <a:pPr>
                <a:buFontTx/>
                <a:buNone/>
              </a:pPr>
              <a:r>
                <a:rPr lang="en-US" sz="1800" i="0" dirty="0" smtClean="0">
                  <a:solidFill>
                    <a:srgbClr val="000000"/>
                  </a:solidFill>
                  <a:latin typeface="Arial Narrow" pitchFamily="34" charset="0"/>
                </a:rPr>
                <a:t>Pre-discharge lithium evaporation (mg)</a:t>
              </a:r>
              <a:endParaRPr lang="en-US" sz="1800" i="0" dirty="0">
                <a:solidFill>
                  <a:srgbClr val="000000"/>
                </a:solidFill>
                <a:latin typeface="Arial Narrow" pitchFamily="34" charset="0"/>
              </a:endParaRPr>
            </a:p>
          </p:txBody>
        </p:sp>
        <p:sp>
          <p:nvSpPr>
            <p:cNvPr id="21" name="TextBox 15"/>
            <p:cNvSpPr txBox="1">
              <a:spLocks noChangeArrowheads="1"/>
            </p:cNvSpPr>
            <p:nvPr/>
          </p:nvSpPr>
          <p:spPr bwMode="auto">
            <a:xfrm>
              <a:off x="1083269" y="3886200"/>
              <a:ext cx="30099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algn="ctr" eaLnBrk="1" hangingPunct="1">
                <a:buNone/>
              </a:pPr>
              <a:r>
                <a:rPr lang="en-US" sz="1100" b="0" i="0" dirty="0" smtClean="0">
                  <a:solidFill>
                    <a:srgbClr val="9900CC"/>
                  </a:solidFill>
                </a:rPr>
                <a:t>R. Maingi, et al., </a:t>
              </a:r>
              <a:r>
                <a:rPr lang="it-IT" sz="1100" b="0" i="0" dirty="0">
                  <a:solidFill>
                    <a:srgbClr val="9900CC"/>
                  </a:solidFill>
                </a:rPr>
                <a:t>PRL </a:t>
              </a:r>
              <a:r>
                <a:rPr lang="it-IT" sz="1100" b="0" i="0" dirty="0" smtClean="0">
                  <a:solidFill>
                    <a:srgbClr val="9900CC"/>
                  </a:solidFill>
                </a:rPr>
                <a:t>107</a:t>
              </a:r>
              <a:r>
                <a:rPr lang="it-IT" sz="1100" b="0" i="0" dirty="0">
                  <a:solidFill>
                    <a:srgbClr val="9900CC"/>
                  </a:solidFill>
                </a:rPr>
                <a:t> </a:t>
              </a:r>
              <a:r>
                <a:rPr lang="it-IT" sz="1100" b="0" i="0" dirty="0" smtClean="0">
                  <a:solidFill>
                    <a:srgbClr val="9900CC"/>
                  </a:solidFill>
                </a:rPr>
                <a:t>(2011) 145004</a:t>
              </a:r>
              <a:endParaRPr lang="en-US" sz="1100" b="0" i="0" dirty="0">
                <a:solidFill>
                  <a:srgbClr val="9900CC"/>
                </a:solidFill>
              </a:endParaRPr>
            </a:p>
          </p:txBody>
        </p:sp>
      </p:grpSp>
      <p:sp>
        <p:nvSpPr>
          <p:cNvPr id="23"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49</a:t>
            </a:fld>
            <a:endParaRPr lang="en-US" dirty="0"/>
          </a:p>
        </p:txBody>
      </p:sp>
      <p:grpSp>
        <p:nvGrpSpPr>
          <p:cNvPr id="5" name="Group 16"/>
          <p:cNvGrpSpPr/>
          <p:nvPr/>
        </p:nvGrpSpPr>
        <p:grpSpPr>
          <a:xfrm>
            <a:off x="4648200" y="990600"/>
            <a:ext cx="4419600" cy="5562600"/>
            <a:chOff x="4648200" y="990600"/>
            <a:chExt cx="4419600" cy="5562600"/>
          </a:xfrm>
        </p:grpSpPr>
        <p:pic>
          <p:nvPicPr>
            <p:cNvPr id="9" name="Picture 9" descr="Gray Divertor q, Tsurf and bolometry for 0.8MA, 4MW 150 and 300mg lithium discharges (141255 and 138240) ver2.pdf"/>
            <p:cNvPicPr>
              <a:picLocks noChangeAspect="1"/>
            </p:cNvPicPr>
            <p:nvPr/>
          </p:nvPicPr>
          <p:blipFill>
            <a:blip r:embed="rId3" cstate="print"/>
            <a:srcRect l="2515" r="6705" b="7227"/>
            <a:stretch>
              <a:fillRect/>
            </a:stretch>
          </p:blipFill>
          <p:spPr bwMode="auto">
            <a:xfrm>
              <a:off x="4835525" y="990600"/>
              <a:ext cx="4025900" cy="3817938"/>
            </a:xfrm>
            <a:prstGeom prst="rect">
              <a:avLst/>
            </a:prstGeom>
            <a:noFill/>
            <a:ln w="9525">
              <a:noFill/>
              <a:miter lim="800000"/>
              <a:headEnd/>
              <a:tailEnd/>
            </a:ln>
          </p:spPr>
        </p:pic>
        <p:sp>
          <p:nvSpPr>
            <p:cNvPr id="11" name="TextBox 10"/>
            <p:cNvSpPr txBox="1"/>
            <p:nvPr/>
          </p:nvSpPr>
          <p:spPr>
            <a:xfrm>
              <a:off x="5715000" y="1371600"/>
              <a:ext cx="2819400" cy="646113"/>
            </a:xfrm>
            <a:prstGeom prst="rect">
              <a:avLst/>
            </a:prstGeom>
            <a:noFill/>
          </p:spPr>
          <p:txBody>
            <a:bodyPr>
              <a:spAutoFit/>
            </a:bodyPr>
            <a:lstStyle/>
            <a:p>
              <a:pPr>
                <a:defRPr/>
              </a:pPr>
              <a:r>
                <a:rPr lang="en-US" b="0" i="0" dirty="0" smtClean="0">
                  <a:solidFill>
                    <a:srgbClr val="000000"/>
                  </a:solidFill>
                  <a:latin typeface="+mn-lt"/>
                  <a:cs typeface="Arial" charset="0"/>
                </a:rPr>
                <a:t>ELM-free discharges</a:t>
              </a:r>
              <a:endParaRPr lang="en-US" b="0" i="0" dirty="0">
                <a:solidFill>
                  <a:srgbClr val="000000"/>
                </a:solidFill>
                <a:latin typeface="+mn-lt"/>
                <a:cs typeface="Arial" charset="0"/>
              </a:endParaRPr>
            </a:p>
            <a:p>
              <a:pPr>
                <a:defRPr/>
              </a:pPr>
              <a:r>
                <a:rPr lang="en-US" b="0" i="0" dirty="0" smtClean="0">
                  <a:solidFill>
                    <a:srgbClr val="000000"/>
                  </a:solidFill>
                  <a:latin typeface="+mn-lt"/>
                  <a:cs typeface="Arial" charset="0"/>
                </a:rPr>
                <a:t>I</a:t>
              </a:r>
              <a:r>
                <a:rPr lang="en-US" sz="1600" b="0" i="0" baseline="-25000" dirty="0" smtClean="0">
                  <a:solidFill>
                    <a:srgbClr val="000000"/>
                  </a:solidFill>
                  <a:latin typeface="+mn-lt"/>
                  <a:cs typeface="Arial" charset="0"/>
                </a:rPr>
                <a:t>P</a:t>
              </a:r>
              <a:r>
                <a:rPr lang="en-US" b="0" i="0" dirty="0" smtClean="0">
                  <a:solidFill>
                    <a:srgbClr val="000000"/>
                  </a:solidFill>
                  <a:latin typeface="+mn-lt"/>
                  <a:cs typeface="Arial" charset="0"/>
                </a:rPr>
                <a:t> </a:t>
              </a:r>
              <a:r>
                <a:rPr lang="en-US" b="0" i="0" dirty="0">
                  <a:solidFill>
                    <a:srgbClr val="000000"/>
                  </a:solidFill>
                  <a:latin typeface="+mn-lt"/>
                  <a:cs typeface="Arial" charset="0"/>
                </a:rPr>
                <a:t>= 0 .8 MA, </a:t>
              </a:r>
              <a:r>
                <a:rPr lang="en-US" b="0" i="0" dirty="0" smtClean="0">
                  <a:solidFill>
                    <a:srgbClr val="000000"/>
                  </a:solidFill>
                  <a:latin typeface="+mn-lt"/>
                  <a:cs typeface="Arial" charset="0"/>
                </a:rPr>
                <a:t>P</a:t>
              </a:r>
              <a:r>
                <a:rPr lang="en-US" sz="1600" b="0" i="0" baseline="-25000" dirty="0" smtClean="0">
                  <a:solidFill>
                    <a:srgbClr val="000000"/>
                  </a:solidFill>
                  <a:latin typeface="+mn-lt"/>
                </a:rPr>
                <a:t>NBI</a:t>
              </a:r>
              <a:r>
                <a:rPr lang="en-US" b="0" i="0" dirty="0" smtClean="0">
                  <a:solidFill>
                    <a:srgbClr val="000000"/>
                  </a:solidFill>
                  <a:latin typeface="+mn-lt"/>
                  <a:cs typeface="Arial" charset="0"/>
                </a:rPr>
                <a:t> </a:t>
              </a:r>
              <a:r>
                <a:rPr lang="en-US" b="0" i="0" dirty="0">
                  <a:solidFill>
                    <a:srgbClr val="000000"/>
                  </a:solidFill>
                  <a:latin typeface="+mn-lt"/>
                  <a:cs typeface="Arial" charset="0"/>
                </a:rPr>
                <a:t>~ 4 MW</a:t>
              </a:r>
            </a:p>
            <a:p>
              <a:pPr>
                <a:defRPr/>
              </a:pPr>
              <a:r>
                <a:rPr lang="en-US" b="0" i="0" dirty="0">
                  <a:solidFill>
                    <a:srgbClr val="000000"/>
                  </a:solidFill>
                  <a:latin typeface="+mn-lt"/>
                </a:rPr>
                <a:t>H</a:t>
              </a:r>
              <a:r>
                <a:rPr lang="en-US" b="0" i="0" dirty="0" smtClean="0">
                  <a:solidFill>
                    <a:srgbClr val="000000"/>
                  </a:solidFill>
                  <a:latin typeface="+mn-lt"/>
                  <a:cs typeface="Arial" charset="0"/>
                </a:rPr>
                <a:t>igh </a:t>
              </a:r>
              <a:r>
                <a:rPr lang="en-US" b="0" i="0" dirty="0">
                  <a:solidFill>
                    <a:srgbClr val="000000"/>
                  </a:solidFill>
                  <a:latin typeface="Symbol" charset="2"/>
                  <a:cs typeface="Symbol" charset="2"/>
                </a:rPr>
                <a:t>d</a:t>
              </a:r>
              <a:r>
                <a:rPr lang="en-US" b="0" i="0" dirty="0">
                  <a:solidFill>
                    <a:srgbClr val="000000"/>
                  </a:solidFill>
                  <a:latin typeface="+mn-lt"/>
                  <a:cs typeface="Arial" charset="0"/>
                </a:rPr>
                <a:t>, </a:t>
              </a:r>
              <a:r>
                <a:rPr lang="en-US" b="0" i="0" dirty="0" err="1">
                  <a:solidFill>
                    <a:srgbClr val="000000"/>
                  </a:solidFill>
                  <a:latin typeface="+mn-lt"/>
                  <a:cs typeface="Arial" charset="0"/>
                </a:rPr>
                <a:t>f</a:t>
              </a:r>
              <a:r>
                <a:rPr lang="en-US" sz="1600" b="0" i="0" baseline="-25000" dirty="0" err="1">
                  <a:solidFill>
                    <a:srgbClr val="000000"/>
                  </a:solidFill>
                  <a:latin typeface="+mn-lt"/>
                  <a:cs typeface="Arial" charset="0"/>
                </a:rPr>
                <a:t>exp</a:t>
              </a:r>
              <a:r>
                <a:rPr lang="en-US" b="0" i="0" dirty="0">
                  <a:solidFill>
                    <a:srgbClr val="000000"/>
                  </a:solidFill>
                  <a:latin typeface="+mn-lt"/>
                  <a:cs typeface="Arial" charset="0"/>
                </a:rPr>
                <a:t> ~20</a:t>
              </a:r>
            </a:p>
          </p:txBody>
        </p:sp>
        <p:sp>
          <p:nvSpPr>
            <p:cNvPr id="12" name="TextBox 11"/>
            <p:cNvSpPr txBox="1"/>
            <p:nvPr/>
          </p:nvSpPr>
          <p:spPr>
            <a:xfrm>
              <a:off x="6038850" y="990600"/>
              <a:ext cx="533400" cy="184150"/>
            </a:xfrm>
            <a:prstGeom prst="rect">
              <a:avLst/>
            </a:prstGeom>
            <a:solidFill>
              <a:srgbClr val="FFFFFF"/>
            </a:solidFill>
          </p:spPr>
          <p:txBody>
            <a:bodyPr lIns="0" tIns="0" rIns="0" bIns="0">
              <a:spAutoFit/>
            </a:bodyPr>
            <a:lstStyle/>
            <a:p>
              <a:pPr>
                <a:defRPr/>
              </a:pPr>
              <a:r>
                <a:rPr lang="en-US" b="0" i="0" dirty="0">
                  <a:solidFill>
                    <a:srgbClr val="000000"/>
                  </a:solidFill>
                  <a:latin typeface="+mn-lt"/>
                  <a:cs typeface="Arial" charset="0"/>
                </a:rPr>
                <a:t>150 mg</a:t>
              </a:r>
            </a:p>
          </p:txBody>
        </p:sp>
        <p:sp>
          <p:nvSpPr>
            <p:cNvPr id="13" name="TextBox 12"/>
            <p:cNvSpPr txBox="1"/>
            <p:nvPr/>
          </p:nvSpPr>
          <p:spPr>
            <a:xfrm>
              <a:off x="7181850" y="990600"/>
              <a:ext cx="533400" cy="184150"/>
            </a:xfrm>
            <a:prstGeom prst="rect">
              <a:avLst/>
            </a:prstGeom>
            <a:solidFill>
              <a:srgbClr val="FFFFFF"/>
            </a:solidFill>
          </p:spPr>
          <p:txBody>
            <a:bodyPr lIns="0" tIns="0" rIns="0" bIns="0">
              <a:spAutoFit/>
            </a:bodyPr>
            <a:lstStyle/>
            <a:p>
              <a:pPr>
                <a:defRPr/>
              </a:pPr>
              <a:r>
                <a:rPr lang="en-US" b="0" i="0" dirty="0">
                  <a:solidFill>
                    <a:srgbClr val="000000"/>
                  </a:solidFill>
                  <a:latin typeface="+mn-lt"/>
                  <a:cs typeface="Arial" charset="0"/>
                </a:rPr>
                <a:t>300 mg</a:t>
              </a:r>
            </a:p>
          </p:txBody>
        </p:sp>
        <p:sp>
          <p:nvSpPr>
            <p:cNvPr id="16" name="Content Placeholder 2"/>
            <p:cNvSpPr txBox="1">
              <a:spLocks/>
            </p:cNvSpPr>
            <p:nvPr/>
          </p:nvSpPr>
          <p:spPr bwMode="auto">
            <a:xfrm>
              <a:off x="4648200" y="4876800"/>
              <a:ext cx="44196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Increased Li deposition</a:t>
              </a:r>
              <a:r>
                <a:rPr kumimoji="0" lang="en-US" sz="1800" b="0" i="0" u="none" strike="noStrike" kern="0" cap="none" spc="0" normalizeH="0" noProof="0" dirty="0" smtClean="0">
                  <a:ln>
                    <a:noFill/>
                  </a:ln>
                  <a:solidFill>
                    <a:schemeClr val="tx1"/>
                  </a:solidFill>
                  <a:effectLst/>
                  <a:uLnTx/>
                  <a:uFillTx/>
                  <a:latin typeface="+mn-lt"/>
                  <a:ea typeface="+mn-ea"/>
                  <a:cs typeface="+mn-cs"/>
                </a:rPr>
                <a:t> may be advantageous for power handling</a:t>
              </a: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457200" marR="0" lvl="1" indent="-228600" algn="l" defTabSz="914400" rtl="0" eaLnBrk="0" fontAlgn="base" latinLnBrk="0" hangingPunct="0">
                <a:lnSpc>
                  <a:spcPct val="9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chemeClr val="accent2"/>
                  </a:solidFill>
                  <a:effectLst/>
                  <a:uLnTx/>
                  <a:uFillTx/>
                  <a:latin typeface="+mn-lt"/>
                </a:rPr>
                <a:t>Lower peak </a:t>
              </a:r>
              <a:r>
                <a:rPr kumimoji="0" lang="en-US" sz="1400" b="0" i="0" u="none" strike="noStrike" kern="0" cap="none" spc="0" normalizeH="0" baseline="0" noProof="0" dirty="0" err="1" smtClean="0">
                  <a:ln>
                    <a:noFill/>
                  </a:ln>
                  <a:solidFill>
                    <a:schemeClr val="accent2"/>
                  </a:solidFill>
                  <a:effectLst/>
                  <a:uLnTx/>
                  <a:uFillTx/>
                  <a:latin typeface="+mn-lt"/>
                </a:rPr>
                <a:t>divertor</a:t>
              </a:r>
              <a:r>
                <a:rPr kumimoji="0" lang="en-US" sz="1400" b="0" i="0" u="none" strike="noStrike" kern="0" cap="none" spc="0" normalizeH="0" baseline="0" noProof="0" dirty="0" smtClean="0">
                  <a:ln>
                    <a:noFill/>
                  </a:ln>
                  <a:solidFill>
                    <a:schemeClr val="accent2"/>
                  </a:solidFill>
                  <a:effectLst/>
                  <a:uLnTx/>
                  <a:uFillTx/>
                  <a:latin typeface="+mn-lt"/>
                </a:rPr>
                <a:t> heat flux</a:t>
              </a:r>
              <a:r>
                <a:rPr kumimoji="0" lang="en-US" sz="1400" b="0" i="0" u="none" strike="noStrike" kern="0" cap="none" spc="0" normalizeH="0" noProof="0" dirty="0" smtClean="0">
                  <a:ln>
                    <a:noFill/>
                  </a:ln>
                  <a:solidFill>
                    <a:schemeClr val="accent2"/>
                  </a:solidFill>
                  <a:effectLst/>
                  <a:uLnTx/>
                  <a:uFillTx/>
                  <a:latin typeface="+mn-lt"/>
                </a:rPr>
                <a:t> and </a:t>
              </a:r>
              <a:r>
                <a:rPr kumimoji="0" lang="en-US" sz="1400" b="0" i="0" u="none" strike="noStrike" kern="0" cap="none" spc="0" normalizeH="0" noProof="0" dirty="0" err="1" smtClean="0">
                  <a:ln>
                    <a:noFill/>
                  </a:ln>
                  <a:solidFill>
                    <a:schemeClr val="accent2"/>
                  </a:solidFill>
                  <a:effectLst/>
                  <a:uLnTx/>
                  <a:uFillTx/>
                  <a:latin typeface="+mn-lt"/>
                </a:rPr>
                <a:t>T</a:t>
              </a:r>
              <a:r>
                <a:rPr kumimoji="0" lang="en-US" sz="1400" b="0" i="0" u="none" strike="noStrike" kern="0" cap="none" spc="0" normalizeH="0" baseline="-25000" noProof="0" dirty="0" err="1" smtClean="0">
                  <a:ln>
                    <a:noFill/>
                  </a:ln>
                  <a:solidFill>
                    <a:schemeClr val="accent2"/>
                  </a:solidFill>
                  <a:effectLst/>
                  <a:uLnTx/>
                  <a:uFillTx/>
                  <a:latin typeface="+mn-lt"/>
                </a:rPr>
                <a:t>surface</a:t>
              </a:r>
              <a:endParaRPr kumimoji="0" lang="en-US" sz="1400" b="0" i="0" u="none" strike="noStrike" kern="0" cap="none" spc="0" normalizeH="0" baseline="-25000" noProof="0" dirty="0" smtClean="0">
                <a:ln>
                  <a:noFill/>
                </a:ln>
                <a:solidFill>
                  <a:schemeClr val="accent2"/>
                </a:solidFill>
                <a:effectLst/>
                <a:uLnTx/>
                <a:uFillTx/>
                <a:latin typeface="+mn-lt"/>
              </a:endParaRPr>
            </a:p>
            <a:p>
              <a:pPr marL="457200" marR="0" lvl="1" indent="-228600" algn="l" defTabSz="914400" rtl="0" eaLnBrk="0" fontAlgn="base" latinLnBrk="0" hangingPunct="0">
                <a:lnSpc>
                  <a:spcPct val="90000"/>
                </a:lnSpc>
                <a:spcBef>
                  <a:spcPct val="20000"/>
                </a:spcBef>
                <a:spcAft>
                  <a:spcPct val="0"/>
                </a:spcAft>
                <a:buClrTx/>
                <a:buSzTx/>
                <a:buFontTx/>
                <a:buChar char="–"/>
                <a:tabLst/>
                <a:defRPr/>
              </a:pPr>
              <a:r>
                <a:rPr lang="en-US" sz="1400" b="0" i="0" kern="0" dirty="0" smtClean="0">
                  <a:solidFill>
                    <a:schemeClr val="accent2"/>
                  </a:solidFill>
                  <a:latin typeface="+mn-lt"/>
                </a:rPr>
                <a:t>Increased </a:t>
              </a:r>
              <a:r>
                <a:rPr lang="en-US" sz="1400" b="0" i="0" kern="0" dirty="0" err="1" smtClean="0">
                  <a:solidFill>
                    <a:schemeClr val="accent2"/>
                  </a:solidFill>
                  <a:latin typeface="+mn-lt"/>
                </a:rPr>
                <a:t>divertor</a:t>
              </a:r>
              <a:r>
                <a:rPr lang="en-US" sz="1400" b="0" i="0" kern="0" dirty="0" smtClean="0">
                  <a:solidFill>
                    <a:schemeClr val="accent2"/>
                  </a:solidFill>
                  <a:latin typeface="+mn-lt"/>
                </a:rPr>
                <a:t> radiation</a:t>
              </a:r>
              <a:endParaRPr kumimoji="0" lang="en-US" sz="1400" b="0" i="0" u="none" strike="noStrike" kern="0" cap="none" spc="0" normalizeH="0" baseline="0" noProof="0" dirty="0" smtClean="0">
                <a:ln>
                  <a:noFill/>
                </a:ln>
                <a:solidFill>
                  <a:schemeClr val="accent2"/>
                </a:solidFill>
                <a:effectLst/>
                <a:uLnTx/>
                <a:uFillTx/>
                <a:latin typeface="+mn-lt"/>
              </a:endParaRPr>
            </a:p>
            <a:p>
              <a:pPr marL="228600" marR="0" lvl="0" indent="-228600" algn="l" defTabSz="914400" rtl="0" eaLnBrk="0" fontAlgn="base" latinLnBrk="0" hangingPunct="0">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May require threshold Li level</a:t>
              </a:r>
            </a:p>
            <a:p>
              <a:pPr marL="228600" marR="0" lvl="0" indent="-228600" algn="l" defTabSz="914400" rtl="0" eaLnBrk="0" fontAlgn="base" latinLnBrk="0" hangingPunct="0">
                <a:lnSpc>
                  <a:spcPct val="90000"/>
                </a:lnSpc>
                <a:spcBef>
                  <a:spcPct val="20000"/>
                </a:spcBef>
                <a:spcAft>
                  <a:spcPct val="0"/>
                </a:spcAft>
                <a:buClrTx/>
                <a:buSzTx/>
                <a:buFontTx/>
                <a:buChar char="•"/>
                <a:tabLst/>
                <a:defRPr/>
              </a:pPr>
              <a:r>
                <a:rPr lang="en-US" sz="1800" b="0" i="0" kern="0" dirty="0" smtClean="0">
                  <a:solidFill>
                    <a:schemeClr val="tx1"/>
                  </a:solidFill>
                  <a:latin typeface="+mn-lt"/>
                  <a:cs typeface="+mn-cs"/>
                </a:rPr>
                <a:t>Motivates “vapor-shielding” research</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304800" y="0"/>
            <a:ext cx="8677275" cy="863600"/>
          </a:xfrm>
        </p:spPr>
        <p:txBody>
          <a:bodyPr/>
          <a:lstStyle/>
          <a:p>
            <a:pPr eaLnBrk="1" hangingPunct="1"/>
            <a:r>
              <a:rPr lang="en-US" sz="2800" dirty="0" err="1" smtClean="0"/>
              <a:t>Centerstack</a:t>
            </a:r>
            <a:r>
              <a:rPr lang="en-US" sz="2800" dirty="0" smtClean="0"/>
              <a:t> is the critical path and highest risk</a:t>
            </a:r>
          </a:p>
        </p:txBody>
      </p:sp>
      <p:sp>
        <p:nvSpPr>
          <p:cNvPr id="6147" name="Content Placeholder 4"/>
          <p:cNvSpPr>
            <a:spLocks noGrp="1"/>
          </p:cNvSpPr>
          <p:nvPr>
            <p:ph idx="1"/>
          </p:nvPr>
        </p:nvSpPr>
        <p:spPr>
          <a:xfrm>
            <a:off x="2667000" y="914400"/>
            <a:ext cx="6324600" cy="5761038"/>
          </a:xfrm>
        </p:spPr>
        <p:txBody>
          <a:bodyPr/>
          <a:lstStyle/>
          <a:p>
            <a:pPr eaLnBrk="1" hangingPunct="1">
              <a:lnSpc>
                <a:spcPct val="95000"/>
              </a:lnSpc>
            </a:pPr>
            <a:r>
              <a:rPr lang="en-US" sz="2400" b="1" dirty="0" smtClean="0"/>
              <a:t>Components &amp; Hardware</a:t>
            </a:r>
          </a:p>
          <a:p>
            <a:pPr lvl="1" eaLnBrk="1" hangingPunct="1">
              <a:lnSpc>
                <a:spcPct val="95000"/>
              </a:lnSpc>
            </a:pPr>
            <a:r>
              <a:rPr lang="en-US" sz="2000" dirty="0" smtClean="0">
                <a:ea typeface="MS PGothic" pitchFamily="34" charset="-128"/>
              </a:rPr>
              <a:t>Flex connectors  delivered</a:t>
            </a:r>
          </a:p>
          <a:p>
            <a:pPr lvl="1" eaLnBrk="1" hangingPunct="1">
              <a:lnSpc>
                <a:spcPct val="95000"/>
              </a:lnSpc>
            </a:pPr>
            <a:r>
              <a:rPr lang="en-US" sz="2000" dirty="0" smtClean="0">
                <a:ea typeface="MS PGothic" pitchFamily="34" charset="-128"/>
              </a:rPr>
              <a:t>PF 1b,a,c coils- Awarded. </a:t>
            </a:r>
            <a:endParaRPr lang="en-US" sz="2000" b="1" i="1" dirty="0" smtClean="0">
              <a:solidFill>
                <a:srgbClr val="FF0000"/>
              </a:solidFill>
              <a:ea typeface="MS PGothic" pitchFamily="34" charset="-128"/>
            </a:endParaRPr>
          </a:p>
          <a:p>
            <a:pPr lvl="1" eaLnBrk="1" hangingPunct="1">
              <a:lnSpc>
                <a:spcPct val="95000"/>
              </a:lnSpc>
            </a:pPr>
            <a:r>
              <a:rPr lang="en-US" sz="2000" dirty="0" smtClean="0">
                <a:ea typeface="MS PGothic" pitchFamily="34" charset="-128"/>
              </a:rPr>
              <a:t>PFC Tiles-delivered and being machined</a:t>
            </a:r>
          </a:p>
          <a:p>
            <a:pPr lvl="1" eaLnBrk="1" hangingPunct="1">
              <a:lnSpc>
                <a:spcPct val="95000"/>
              </a:lnSpc>
            </a:pPr>
            <a:r>
              <a:rPr lang="en-US" sz="2000" dirty="0" smtClean="0">
                <a:ea typeface="MS PGothic" pitchFamily="34" charset="-128"/>
              </a:rPr>
              <a:t>Casing - delivered</a:t>
            </a:r>
            <a:endParaRPr lang="en-US" sz="2000" b="1" dirty="0" smtClean="0">
              <a:ea typeface="MS PGothic" pitchFamily="34" charset="-128"/>
            </a:endParaRPr>
          </a:p>
          <a:p>
            <a:pPr eaLnBrk="1" hangingPunct="1">
              <a:lnSpc>
                <a:spcPct val="95000"/>
              </a:lnSpc>
            </a:pPr>
            <a:r>
              <a:rPr lang="en-US" sz="2400" b="1" dirty="0" smtClean="0"/>
              <a:t>Inner TF Bundle</a:t>
            </a:r>
          </a:p>
          <a:p>
            <a:pPr lvl="1" eaLnBrk="1" hangingPunct="1">
              <a:lnSpc>
                <a:spcPct val="95000"/>
              </a:lnSpc>
            </a:pPr>
            <a:r>
              <a:rPr lang="en-US" sz="2000" dirty="0" smtClean="0">
                <a:ea typeface="MS PGothic" pitchFamily="34" charset="-128"/>
              </a:rPr>
              <a:t>VPI 4 Quadrants- Completed</a:t>
            </a:r>
          </a:p>
          <a:p>
            <a:pPr lvl="1" eaLnBrk="1" hangingPunct="1">
              <a:lnSpc>
                <a:spcPct val="95000"/>
              </a:lnSpc>
            </a:pPr>
            <a:r>
              <a:rPr lang="en-US" sz="2000" dirty="0" smtClean="0">
                <a:ea typeface="MS PGothic" pitchFamily="34" charset="-128"/>
              </a:rPr>
              <a:t>VPI Full Bundle- </a:t>
            </a:r>
            <a:r>
              <a:rPr lang="en-US" sz="2000" b="1" i="1" dirty="0" smtClean="0">
                <a:solidFill>
                  <a:srgbClr val="FF0000"/>
                </a:solidFill>
                <a:ea typeface="MS PGothic" pitchFamily="34" charset="-128"/>
              </a:rPr>
              <a:t>August 2013</a:t>
            </a:r>
            <a:endParaRPr lang="en-US" sz="2000" b="1" i="1" dirty="0" smtClean="0">
              <a:ea typeface="MS PGothic" pitchFamily="34" charset="-128"/>
            </a:endParaRPr>
          </a:p>
          <a:p>
            <a:pPr eaLnBrk="1" hangingPunct="1">
              <a:lnSpc>
                <a:spcPct val="95000"/>
              </a:lnSpc>
            </a:pPr>
            <a:r>
              <a:rPr lang="en-US" sz="2400" b="1" dirty="0" smtClean="0"/>
              <a:t>OH Solenoid</a:t>
            </a:r>
          </a:p>
          <a:p>
            <a:pPr lvl="1" eaLnBrk="1" hangingPunct="1">
              <a:lnSpc>
                <a:spcPct val="95000"/>
              </a:lnSpc>
            </a:pPr>
            <a:r>
              <a:rPr lang="en-US" sz="2000" dirty="0" smtClean="0">
                <a:ea typeface="MS PGothic" pitchFamily="34" charset="-128"/>
              </a:rPr>
              <a:t>OH Conductor delivered</a:t>
            </a:r>
          </a:p>
          <a:p>
            <a:pPr lvl="1" eaLnBrk="1" hangingPunct="1">
              <a:lnSpc>
                <a:spcPct val="95000"/>
              </a:lnSpc>
            </a:pPr>
            <a:r>
              <a:rPr lang="en-US" sz="2000" dirty="0" smtClean="0">
                <a:ea typeface="MS PGothic" pitchFamily="34" charset="-128"/>
              </a:rPr>
              <a:t>Begin winding OH solenoid-</a:t>
            </a:r>
            <a:r>
              <a:rPr lang="en-US" sz="2000" dirty="0" smtClean="0">
                <a:solidFill>
                  <a:srgbClr val="FF0000"/>
                </a:solidFill>
                <a:ea typeface="MS PGothic" pitchFamily="34" charset="-128"/>
              </a:rPr>
              <a:t> </a:t>
            </a:r>
            <a:r>
              <a:rPr lang="en-US" sz="2000" b="1" i="1" dirty="0" smtClean="0">
                <a:solidFill>
                  <a:srgbClr val="FF0000"/>
                </a:solidFill>
                <a:ea typeface="MS PGothic" pitchFamily="34" charset="-128"/>
              </a:rPr>
              <a:t>September 2013</a:t>
            </a:r>
          </a:p>
          <a:p>
            <a:pPr lvl="1" eaLnBrk="1" hangingPunct="1">
              <a:lnSpc>
                <a:spcPct val="95000"/>
              </a:lnSpc>
            </a:pPr>
            <a:r>
              <a:rPr lang="en-US" sz="2000" dirty="0" smtClean="0">
                <a:ea typeface="MS PGothic" pitchFamily="34" charset="-128"/>
              </a:rPr>
              <a:t>OH Mold -  </a:t>
            </a:r>
            <a:r>
              <a:rPr lang="en-US" sz="2000" b="1" i="1" dirty="0" smtClean="0">
                <a:solidFill>
                  <a:srgbClr val="FF0000"/>
                </a:solidFill>
                <a:ea typeface="MS PGothic" pitchFamily="34" charset="-128"/>
              </a:rPr>
              <a:t>Delivery August</a:t>
            </a:r>
          </a:p>
          <a:p>
            <a:pPr lvl="1" eaLnBrk="1" hangingPunct="1">
              <a:lnSpc>
                <a:spcPct val="95000"/>
              </a:lnSpc>
            </a:pPr>
            <a:r>
              <a:rPr lang="en-US" sz="2000" dirty="0" smtClean="0">
                <a:ea typeface="MS PGothic" pitchFamily="34" charset="-128"/>
              </a:rPr>
              <a:t>VPI OH – </a:t>
            </a:r>
            <a:r>
              <a:rPr lang="en-US" sz="2000" b="1" i="1" dirty="0" smtClean="0">
                <a:solidFill>
                  <a:srgbClr val="FF0000"/>
                </a:solidFill>
                <a:ea typeface="MS PGothic" pitchFamily="34" charset="-128"/>
              </a:rPr>
              <a:t>January 2014</a:t>
            </a:r>
          </a:p>
          <a:p>
            <a:pPr eaLnBrk="1" hangingPunct="1">
              <a:lnSpc>
                <a:spcPct val="95000"/>
              </a:lnSpc>
            </a:pPr>
            <a:r>
              <a:rPr lang="en-US" sz="2400" b="1" dirty="0" err="1" smtClean="0"/>
              <a:t>Centerstack</a:t>
            </a:r>
            <a:r>
              <a:rPr lang="en-US" sz="2400" b="1" dirty="0" smtClean="0"/>
              <a:t> Assembly- </a:t>
            </a:r>
          </a:p>
          <a:p>
            <a:pPr lvl="1" eaLnBrk="1" hangingPunct="1">
              <a:lnSpc>
                <a:spcPct val="95000"/>
              </a:lnSpc>
            </a:pPr>
            <a:r>
              <a:rPr lang="en-US" sz="2000" dirty="0" smtClean="0">
                <a:ea typeface="MS PGothic" pitchFamily="34" charset="-128"/>
              </a:rPr>
              <a:t>Delivery to NSTX TC </a:t>
            </a:r>
            <a:r>
              <a:rPr lang="en-US" sz="2000" b="1" i="1" dirty="0" smtClean="0">
                <a:solidFill>
                  <a:srgbClr val="FF0000"/>
                </a:solidFill>
                <a:ea typeface="MS PGothic" pitchFamily="34" charset="-128"/>
              </a:rPr>
              <a:t>May 2014</a:t>
            </a:r>
          </a:p>
          <a:p>
            <a:pPr lvl="1" eaLnBrk="1" hangingPunct="1">
              <a:lnSpc>
                <a:spcPct val="95000"/>
              </a:lnSpc>
              <a:buFont typeface="Arial" pitchFamily="34" charset="0"/>
              <a:buNone/>
            </a:pPr>
            <a:endParaRPr lang="en-US" sz="2000" b="1" dirty="0" smtClean="0">
              <a:solidFill>
                <a:srgbClr val="FF0000"/>
              </a:solidFill>
              <a:ea typeface="MS PGothic" pitchFamily="34" charset="-128"/>
            </a:endParaRPr>
          </a:p>
          <a:p>
            <a:pPr lvl="1" eaLnBrk="1" hangingPunct="1">
              <a:lnSpc>
                <a:spcPct val="95000"/>
              </a:lnSpc>
            </a:pPr>
            <a:endParaRPr lang="en-US" sz="2000" b="1" dirty="0" smtClean="0">
              <a:solidFill>
                <a:srgbClr val="FF0000"/>
              </a:solidFill>
              <a:ea typeface="MS PGothic" pitchFamily="34" charset="-128"/>
            </a:endParaRPr>
          </a:p>
          <a:p>
            <a:pPr lvl="1" eaLnBrk="1" hangingPunct="1">
              <a:lnSpc>
                <a:spcPct val="95000"/>
              </a:lnSpc>
            </a:pPr>
            <a:endParaRPr lang="en-US" sz="3200" dirty="0" smtClean="0">
              <a:solidFill>
                <a:srgbClr val="FF0000"/>
              </a:solidFill>
              <a:ea typeface="MS PGothic" pitchFamily="34" charset="-128"/>
            </a:endParaRPr>
          </a:p>
        </p:txBody>
      </p:sp>
      <p:pic>
        <p:nvPicPr>
          <p:cNvPr id="6148" name="Picture 5" descr="center-stack-oh-coil.jpg"/>
          <p:cNvPicPr>
            <a:picLocks noChangeAspect="1"/>
          </p:cNvPicPr>
          <p:nvPr/>
        </p:nvPicPr>
        <p:blipFill>
          <a:blip r:embed="rId2" cstate="print">
            <a:lum bright="20000"/>
          </a:blip>
          <a:srcRect/>
          <a:stretch>
            <a:fillRect/>
          </a:stretch>
        </p:blipFill>
        <p:spPr bwMode="auto">
          <a:xfrm>
            <a:off x="203032" y="971550"/>
            <a:ext cx="1854368" cy="5581650"/>
          </a:xfrm>
          <a:prstGeom prst="rect">
            <a:avLst/>
          </a:prstGeom>
          <a:noFill/>
          <a:ln w="9525">
            <a:noFill/>
            <a:miter lim="800000"/>
            <a:headEnd/>
            <a:tailEnd/>
          </a:ln>
        </p:spPr>
      </p:pic>
      <p:cxnSp>
        <p:nvCxnSpPr>
          <p:cNvPr id="7" name="Straight Arrow Connector 6"/>
          <p:cNvCxnSpPr/>
          <p:nvPr/>
        </p:nvCxnSpPr>
        <p:spPr>
          <a:xfrm flipH="1">
            <a:off x="1524000" y="1447800"/>
            <a:ext cx="1497014" cy="0"/>
          </a:xfrm>
          <a:prstGeom prst="straightConnector1">
            <a:avLst/>
          </a:prstGeom>
          <a:ln w="25400">
            <a:solidFill>
              <a:srgbClr val="FF0000"/>
            </a:solidFill>
            <a:tailEnd type="stealth" w="sm" len="lg"/>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524000" y="2209800"/>
            <a:ext cx="1524000" cy="533400"/>
          </a:xfrm>
          <a:prstGeom prst="straightConnector1">
            <a:avLst/>
          </a:prstGeom>
          <a:ln w="25400">
            <a:solidFill>
              <a:srgbClr val="FF0000"/>
            </a:solidFill>
            <a:tailEnd type="stealth"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447800" y="1905000"/>
            <a:ext cx="1600200" cy="457200"/>
          </a:xfrm>
          <a:prstGeom prst="straightConnector1">
            <a:avLst/>
          </a:prstGeom>
          <a:ln w="25400">
            <a:solidFill>
              <a:srgbClr val="FF0000"/>
            </a:solidFill>
            <a:tailEnd type="stealth" w="sm"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371600" y="2590800"/>
            <a:ext cx="1676400" cy="609600"/>
          </a:xfrm>
          <a:prstGeom prst="straightConnector1">
            <a:avLst/>
          </a:prstGeom>
          <a:ln w="25400">
            <a:solidFill>
              <a:srgbClr val="FF0000"/>
            </a:solidFill>
            <a:tailEnd type="stealth"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295400" y="4191000"/>
            <a:ext cx="1295400" cy="533400"/>
          </a:xfrm>
          <a:prstGeom prst="straightConnector1">
            <a:avLst/>
          </a:prstGeom>
          <a:ln w="25400">
            <a:solidFill>
              <a:srgbClr val="FF0000"/>
            </a:solidFill>
            <a:tailEnd type="stealth"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1219200" y="3048000"/>
            <a:ext cx="1447800" cy="533400"/>
          </a:xfrm>
          <a:prstGeom prst="straightConnector1">
            <a:avLst/>
          </a:prstGeom>
          <a:ln w="25400">
            <a:solidFill>
              <a:srgbClr val="FF0000"/>
            </a:solidFill>
            <a:tailEnd type="stealth" w="sm" len="lg"/>
          </a:ln>
        </p:spPr>
        <p:style>
          <a:lnRef idx="2">
            <a:schemeClr val="accent1"/>
          </a:lnRef>
          <a:fillRef idx="0">
            <a:schemeClr val="accent1"/>
          </a:fillRef>
          <a:effectRef idx="1">
            <a:schemeClr val="accent1"/>
          </a:effectRef>
          <a:fontRef idx="minor">
            <a:schemeClr val="tx1"/>
          </a:fontRef>
        </p:style>
      </p:cxnSp>
      <p:sp>
        <p:nvSpPr>
          <p:cNvPr id="14"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sz="1200" dirty="0" smtClean="0">
                <a:solidFill>
                  <a:srgbClr val="FF0000"/>
                </a:solidFill>
              </a:rPr>
              <a:t>Materials and PFCs (MP) 5 Year Goal: </a:t>
            </a:r>
            <a:r>
              <a:rPr lang="en-US" sz="1600" dirty="0" smtClean="0"/>
              <a:t/>
            </a:r>
            <a:br>
              <a:rPr lang="en-US" sz="1600" dirty="0" smtClean="0"/>
            </a:br>
            <a:r>
              <a:rPr lang="en-US" sz="2400" dirty="0" smtClean="0"/>
              <a:t>Initiate comparative assessment of high-Z and liquid metal PFCs for long-pulse high-power-density next-step devices </a:t>
            </a:r>
            <a:endParaRPr lang="en-US" sz="2400" dirty="0"/>
          </a:p>
        </p:txBody>
      </p:sp>
      <p:sp>
        <p:nvSpPr>
          <p:cNvPr id="3" name="Content Placeholder 2"/>
          <p:cNvSpPr>
            <a:spLocks noGrp="1"/>
          </p:cNvSpPr>
          <p:nvPr>
            <p:ph idx="1"/>
          </p:nvPr>
        </p:nvSpPr>
        <p:spPr>
          <a:xfrm>
            <a:off x="0" y="3886200"/>
            <a:ext cx="5257800" cy="1752600"/>
          </a:xfrm>
        </p:spPr>
        <p:txBody>
          <a:bodyPr lIns="91440"/>
          <a:lstStyle/>
          <a:p>
            <a:pPr marL="457200" indent="-457200">
              <a:lnSpc>
                <a:spcPct val="90000"/>
              </a:lnSpc>
              <a:buFont typeface="+mj-lt"/>
              <a:buAutoNum type="arabicPeriod" startAt="3"/>
            </a:pPr>
            <a:r>
              <a:rPr lang="en-US" dirty="0" smtClean="0"/>
              <a:t>Establish the science of continuous vapor-shielding</a:t>
            </a:r>
          </a:p>
          <a:p>
            <a:pPr lvl="1">
              <a:lnSpc>
                <a:spcPct val="90000"/>
              </a:lnSpc>
            </a:pPr>
            <a:r>
              <a:rPr lang="en-US" dirty="0" smtClean="0"/>
              <a:t>Continue studies of Li vapor-shielding in linear plasma device Magnum-PSI</a:t>
            </a:r>
          </a:p>
          <a:p>
            <a:pPr lvl="1">
              <a:lnSpc>
                <a:spcPct val="90000"/>
              </a:lnSpc>
            </a:pPr>
            <a:r>
              <a:rPr lang="en-US" dirty="0" smtClean="0"/>
              <a:t>Extend Magnum results to NSTX-U</a:t>
            </a:r>
          </a:p>
        </p:txBody>
      </p:sp>
      <p:sp>
        <p:nvSpPr>
          <p:cNvPr id="4"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50</a:t>
            </a:fld>
            <a:endParaRPr lang="en-US" dirty="0"/>
          </a:p>
        </p:txBody>
      </p:sp>
      <p:sp>
        <p:nvSpPr>
          <p:cNvPr id="5" name="Content Placeholder 2"/>
          <p:cNvSpPr txBox="1">
            <a:spLocks/>
          </p:cNvSpPr>
          <p:nvPr/>
        </p:nvSpPr>
        <p:spPr bwMode="auto">
          <a:xfrm>
            <a:off x="0" y="1447800"/>
            <a:ext cx="9144000" cy="23622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Understand Li surface-science at extended PFC operation</a:t>
            </a:r>
          </a:p>
          <a:p>
            <a:pPr marL="742776" marR="0" lvl="1" indent="-285684" algn="l" defTabSz="914400" rtl="0" eaLnBrk="0" fontAlgn="base" latinLnBrk="0" hangingPunct="0">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a:t>
            </a:r>
            <a:r>
              <a:rPr lang="en-US" sz="2000" b="0" i="0" kern="0" dirty="0" smtClean="0">
                <a:solidFill>
                  <a:schemeClr val="accent2"/>
                </a:solidFill>
                <a:latin typeface="+mn-lt"/>
                <a:cs typeface="Calibri" pitchFamily="34" charset="0"/>
              </a:rPr>
              <a:t>Atoms to </a:t>
            </a:r>
            <a:r>
              <a:rPr lang="en-US" sz="2000" b="0" i="0" kern="0" dirty="0" err="1" smtClean="0">
                <a:solidFill>
                  <a:schemeClr val="accent2"/>
                </a:solidFill>
                <a:latin typeface="+mn-lt"/>
                <a:cs typeface="Calibri" pitchFamily="34" charset="0"/>
              </a:rPr>
              <a:t>tokamaks</a:t>
            </a:r>
            <a:r>
              <a:rPr lang="en-US" sz="2000" b="0" i="0" kern="0" dirty="0" smtClean="0">
                <a:solidFill>
                  <a:schemeClr val="accent2"/>
                </a:solidFill>
                <a:latin typeface="+mn-lt"/>
                <a:cs typeface="Calibri" pitchFamily="34" charset="0"/>
              </a:rPr>
              <a:t>” c</a:t>
            </a:r>
            <a:r>
              <a:rPr kumimoji="0" lang="en-US" sz="2000" b="0" i="0" u="none" strike="noStrike" kern="0" cap="none" spc="0" normalizeH="0" baseline="0" noProof="0" dirty="0" err="1" smtClean="0">
                <a:ln>
                  <a:noFill/>
                </a:ln>
                <a:solidFill>
                  <a:schemeClr val="accent2"/>
                </a:solidFill>
                <a:effectLst/>
                <a:uLnTx/>
                <a:uFillTx/>
                <a:latin typeface="+mn-lt"/>
                <a:cs typeface="Calibri" pitchFamily="34" charset="0"/>
              </a:rPr>
              <a:t>ollaboration</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 with PU</a:t>
            </a: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endParaRPr kumimoji="0" lang="en-US" sz="600" b="0" i="0" u="none" strike="noStrike" kern="0" cap="none" spc="0" normalizeH="0" baseline="0" noProof="0" dirty="0" smtClean="0">
              <a:ln>
                <a:noFill/>
              </a:ln>
              <a:solidFill>
                <a:schemeClr val="tx1"/>
              </a:solidFill>
              <a:effectLst/>
              <a:uLnTx/>
              <a:uFillTx/>
              <a:latin typeface="+mn-lt"/>
              <a:ea typeface="+mn-ea"/>
              <a:cs typeface="Calibri"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endParaRPr lang="en-US" sz="600" b="0" i="0" kern="0" dirty="0" smtClean="0">
              <a:solidFill>
                <a:schemeClr val="tx1"/>
              </a:solidFill>
              <a:latin typeface="+mn-lt"/>
              <a:cs typeface="Calibri"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endParaRPr kumimoji="0" lang="en-US" sz="600" b="0" i="0" u="none" strike="noStrike" kern="0" cap="none" spc="0" normalizeH="0" baseline="0" noProof="0" dirty="0" smtClean="0">
              <a:ln>
                <a:noFill/>
              </a:ln>
              <a:solidFill>
                <a:schemeClr val="tx1"/>
              </a:solidFill>
              <a:effectLst/>
              <a:uLnTx/>
              <a:uFillTx/>
              <a:latin typeface="+mn-lt"/>
              <a:ea typeface="+mn-ea"/>
              <a:cs typeface="Calibri"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endParaRPr lang="en-US" sz="600" b="0" i="0" kern="0" dirty="0" smtClean="0">
              <a:solidFill>
                <a:schemeClr val="tx1"/>
              </a:solidFill>
              <a:latin typeface="+mn-lt"/>
              <a:cs typeface="Calibri"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endParaRPr kumimoji="0" lang="en-US" sz="600" b="0" i="0" u="none" strike="noStrike" kern="0" cap="none" spc="0" normalizeH="0" baseline="0" noProof="0" dirty="0" smtClean="0">
              <a:ln>
                <a:noFill/>
              </a:ln>
              <a:solidFill>
                <a:schemeClr val="tx1"/>
              </a:solidFill>
              <a:effectLst/>
              <a:uLnTx/>
              <a:uFillTx/>
              <a:latin typeface="+mn-lt"/>
              <a:ea typeface="+mn-ea"/>
              <a:cs typeface="Calibri"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endParaRPr lang="en-US" sz="600" b="0" i="0" kern="0" dirty="0" smtClean="0">
              <a:solidFill>
                <a:schemeClr val="tx1"/>
              </a:solidFill>
              <a:latin typeface="+mn-lt"/>
              <a:cs typeface="Calibri"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endParaRPr kumimoji="0" lang="en-US" sz="600" b="0" i="0" u="none" strike="noStrike" kern="0" cap="none" spc="0" normalizeH="0" baseline="0" noProof="0" dirty="0" smtClean="0">
              <a:ln>
                <a:noFill/>
              </a:ln>
              <a:solidFill>
                <a:schemeClr val="tx1"/>
              </a:solidFill>
              <a:effectLst/>
              <a:uLnTx/>
              <a:uFillTx/>
              <a:latin typeface="+mn-lt"/>
              <a:ea typeface="+mn-ea"/>
              <a:cs typeface="Calibri"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endParaRPr lang="en-US" sz="600" b="0" i="0" kern="0" dirty="0" smtClean="0">
              <a:solidFill>
                <a:schemeClr val="tx1"/>
              </a:solidFill>
              <a:latin typeface="+mn-lt"/>
              <a:cs typeface="Calibri"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endParaRPr kumimoji="0" lang="en-US" sz="600" b="0" i="0" u="none" strike="noStrike" kern="0" cap="none" spc="0" normalizeH="0" baseline="0" noProof="0" dirty="0" smtClean="0">
              <a:ln>
                <a:noFill/>
              </a:ln>
              <a:solidFill>
                <a:schemeClr val="tx1"/>
              </a:solidFill>
              <a:effectLst/>
              <a:uLnTx/>
              <a:uFillTx/>
              <a:latin typeface="+mn-lt"/>
              <a:ea typeface="+mn-ea"/>
              <a:cs typeface="Calibri"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mj-lt"/>
              <a:buAutoNum type="arabicPeriod"/>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Assess </a:t>
            </a:r>
            <a:r>
              <a:rPr kumimoji="0" lang="en-US" sz="2400" b="0" i="0" u="none" strike="noStrike" kern="0" cap="none" spc="0" normalizeH="0" baseline="0" noProof="0" dirty="0" err="1" smtClean="0">
                <a:ln>
                  <a:noFill/>
                </a:ln>
                <a:solidFill>
                  <a:schemeClr val="tx1"/>
                </a:solidFill>
                <a:effectLst/>
                <a:uLnTx/>
                <a:uFillTx/>
                <a:latin typeface="+mn-lt"/>
                <a:ea typeface="+mn-ea"/>
                <a:cs typeface="Calibri" pitchFamily="34" charset="0"/>
              </a:rPr>
              <a:t>tokamak</a:t>
            </a:r>
            <a:r>
              <a:rPr kumimoji="0" lang="en-US" sz="2400" b="0" i="0" u="none" strike="noStrike" kern="0" cap="none" spc="0" normalizeH="0" baseline="0" noProof="0" dirty="0" smtClean="0">
                <a:ln>
                  <a:noFill/>
                </a:ln>
                <a:solidFill>
                  <a:schemeClr val="tx1"/>
                </a:solidFill>
                <a:effectLst/>
                <a:uLnTx/>
                <a:uFillTx/>
                <a:latin typeface="+mn-lt"/>
                <a:ea typeface="+mn-ea"/>
                <a:cs typeface="Calibri" pitchFamily="34" charset="0"/>
              </a:rPr>
              <a:t>-induced material migration and evolution</a:t>
            </a:r>
          </a:p>
          <a:p>
            <a:pPr marL="742776" marR="0" lvl="1" indent="-285684" algn="l" defTabSz="914400" rtl="0" eaLnBrk="0" fontAlgn="base" latinLnBrk="0" hangingPunct="0">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QCMs, marker-tiles,</a:t>
            </a:r>
            <a:r>
              <a:rPr kumimoji="0" lang="en-US" sz="2000" b="0" i="0" u="none" strike="noStrike" kern="0" cap="none" spc="0" normalizeH="0" noProof="0" dirty="0" smtClean="0">
                <a:ln>
                  <a:noFill/>
                </a:ln>
                <a:solidFill>
                  <a:schemeClr val="accent2"/>
                </a:solidFill>
                <a:effectLst/>
                <a:uLnTx/>
                <a:uFillTx/>
                <a:latin typeface="+mn-lt"/>
                <a:cs typeface="Calibri" pitchFamily="34" charset="0"/>
              </a:rPr>
              <a:t> </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MAPP + QCM for shot-to-shot analysis of migration</a:t>
            </a:r>
          </a:p>
          <a:p>
            <a:pPr marL="742776" marR="0" lvl="1" indent="-285684" algn="l" defTabSz="914400" rtl="0" eaLnBrk="0" fontAlgn="base" latinLnBrk="0" hangingPunct="0">
              <a:lnSpc>
                <a:spcPct val="95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accent2"/>
              </a:solidFill>
              <a:effectLst/>
              <a:uLnTx/>
              <a:uFillTx/>
              <a:latin typeface="+mn-lt"/>
              <a:cs typeface="Calibri" pitchFamily="34" charset="0"/>
            </a:endParaRPr>
          </a:p>
        </p:txBody>
      </p:sp>
      <p:pic>
        <p:nvPicPr>
          <p:cNvPr id="6" name="Picture 3"/>
          <p:cNvPicPr>
            <a:picLocks noChangeAspect="1" noChangeArrowheads="1"/>
          </p:cNvPicPr>
          <p:nvPr/>
        </p:nvPicPr>
        <p:blipFill>
          <a:blip r:embed="rId2" cstate="print"/>
          <a:srcRect/>
          <a:stretch>
            <a:fillRect/>
          </a:stretch>
        </p:blipFill>
        <p:spPr bwMode="auto">
          <a:xfrm>
            <a:off x="6251009" y="3886200"/>
            <a:ext cx="2740591" cy="1806440"/>
          </a:xfrm>
          <a:prstGeom prst="rect">
            <a:avLst/>
          </a:prstGeom>
          <a:noFill/>
          <a:ln w="9525">
            <a:noFill/>
            <a:round/>
            <a:headEnd/>
            <a:tailEnd/>
          </a:ln>
        </p:spPr>
      </p:pic>
      <p:pic>
        <p:nvPicPr>
          <p:cNvPr id="4099" name="Picture 3"/>
          <p:cNvPicPr>
            <a:picLocks noChangeAspect="1" noChangeArrowheads="1"/>
          </p:cNvPicPr>
          <p:nvPr/>
        </p:nvPicPr>
        <p:blipFill>
          <a:blip r:embed="rId3" cstate="print"/>
          <a:srcRect/>
          <a:stretch>
            <a:fillRect/>
          </a:stretch>
        </p:blipFill>
        <p:spPr bwMode="auto">
          <a:xfrm>
            <a:off x="6477000" y="1828800"/>
            <a:ext cx="2630837" cy="1066800"/>
          </a:xfrm>
          <a:prstGeom prst="rect">
            <a:avLst/>
          </a:prstGeom>
          <a:noFill/>
          <a:ln w="9525">
            <a:noFill/>
            <a:miter lim="800000"/>
            <a:headEnd/>
            <a:tailEnd/>
          </a:ln>
        </p:spPr>
      </p:pic>
      <p:sp>
        <p:nvSpPr>
          <p:cNvPr id="10" name="Right Arrow 9"/>
          <p:cNvSpPr/>
          <p:nvPr/>
        </p:nvSpPr>
        <p:spPr bwMode="auto">
          <a:xfrm>
            <a:off x="6096000" y="2438400"/>
            <a:ext cx="457200" cy="228600"/>
          </a:xfrm>
          <a:prstGeom prst="rightArrow">
            <a:avLst>
              <a:gd name="adj1" fmla="val 65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1" name="Right Arrow 10"/>
          <p:cNvSpPr/>
          <p:nvPr/>
        </p:nvSpPr>
        <p:spPr bwMode="auto">
          <a:xfrm>
            <a:off x="5638800" y="4724400"/>
            <a:ext cx="609600" cy="304800"/>
          </a:xfrm>
          <a:prstGeom prst="rightArrow">
            <a:avLst>
              <a:gd name="adj1" fmla="val 65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2" name="TextBox 11"/>
          <p:cNvSpPr txBox="1"/>
          <p:nvPr/>
        </p:nvSpPr>
        <p:spPr>
          <a:xfrm>
            <a:off x="58420" y="990600"/>
            <a:ext cx="1367169"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600" i="0" dirty="0" smtClean="0"/>
              <a:t>MP Thrusts:</a:t>
            </a:r>
            <a:endParaRPr lang="en-US" sz="1600" i="0" dirty="0"/>
          </a:p>
        </p:txBody>
      </p:sp>
      <p:sp>
        <p:nvSpPr>
          <p:cNvPr id="14" name="Content Placeholder 2"/>
          <p:cNvSpPr txBox="1">
            <a:spLocks/>
          </p:cNvSpPr>
          <p:nvPr/>
        </p:nvSpPr>
        <p:spPr bwMode="auto">
          <a:xfrm>
            <a:off x="0" y="6096000"/>
            <a:ext cx="9144000" cy="4572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457200" marR="0" lvl="0" indent="-457200" algn="l" defTabSz="914400" rtl="0" eaLnBrk="0" fontAlgn="base" latinLnBrk="0" hangingPunct="0">
              <a:lnSpc>
                <a:spcPct val="95000"/>
              </a:lnSpc>
              <a:spcBef>
                <a:spcPct val="20000"/>
              </a:spcBef>
              <a:spcAft>
                <a:spcPct val="0"/>
              </a:spcAft>
              <a:buClrTx/>
              <a:buSzTx/>
              <a:buFont typeface="Arial" pitchFamily="34" charset="0"/>
              <a:buChar char="•"/>
              <a:tabLst/>
              <a:defRPr/>
            </a:pPr>
            <a:r>
              <a:rPr kumimoji="0" lang="en-US" sz="2300" b="0" i="0" u="none" strike="noStrike" kern="0" cap="none" spc="0" normalizeH="0" baseline="0" noProof="0" dirty="0" smtClean="0">
                <a:ln>
                  <a:noFill/>
                </a:ln>
                <a:solidFill>
                  <a:schemeClr val="tx1"/>
                </a:solidFill>
                <a:effectLst/>
                <a:uLnTx/>
                <a:uFillTx/>
                <a:latin typeface="+mn-lt"/>
                <a:ea typeface="+mn-ea"/>
                <a:cs typeface="Calibri" pitchFamily="34" charset="0"/>
              </a:rPr>
              <a:t>Lab-based R&amp;D:</a:t>
            </a:r>
            <a:r>
              <a:rPr kumimoji="0" lang="en-US" sz="2300" b="0" i="0" u="none" strike="noStrike" kern="0" cap="none" spc="0" normalizeH="0" noProof="0" dirty="0" smtClean="0">
                <a:ln>
                  <a:noFill/>
                </a:ln>
                <a:solidFill>
                  <a:schemeClr val="tx1"/>
                </a:solidFill>
                <a:effectLst/>
                <a:uLnTx/>
                <a:uFillTx/>
                <a:latin typeface="+mn-lt"/>
                <a:ea typeface="+mn-ea"/>
                <a:cs typeface="Calibri" pitchFamily="34" charset="0"/>
              </a:rPr>
              <a:t> </a:t>
            </a:r>
            <a:r>
              <a:rPr lang="en-US" sz="2300" b="0" i="0" kern="0" dirty="0" smtClean="0">
                <a:solidFill>
                  <a:schemeClr val="tx1"/>
                </a:solidFill>
                <a:latin typeface="+mn-lt"/>
                <a:cs typeface="Calibri" pitchFamily="34" charset="0"/>
              </a:rPr>
              <a:t>flowing Li </a:t>
            </a:r>
            <a:r>
              <a:rPr lang="en-US" sz="2300" b="0" i="0" kern="0" noProof="0" dirty="0" smtClean="0">
                <a:solidFill>
                  <a:schemeClr val="tx1"/>
                </a:solidFill>
                <a:latin typeface="+mn-lt"/>
                <a:cs typeface="Calibri" pitchFamily="34" charset="0"/>
              </a:rPr>
              <a:t>loops</a:t>
            </a:r>
            <a:r>
              <a:rPr lang="en-US" sz="2300" b="0" i="0" kern="0" dirty="0" smtClean="0">
                <a:solidFill>
                  <a:schemeClr val="tx1"/>
                </a:solidFill>
                <a:latin typeface="+mn-lt"/>
                <a:cs typeface="Calibri" pitchFamily="34" charset="0"/>
              </a:rPr>
              <a:t>,</a:t>
            </a:r>
            <a:r>
              <a:rPr lang="en-US" sz="2300" b="0" i="0" kern="0" noProof="0" dirty="0" smtClean="0">
                <a:solidFill>
                  <a:schemeClr val="tx1"/>
                </a:solidFill>
                <a:latin typeface="+mn-lt"/>
                <a:cs typeface="Calibri" pitchFamily="34" charset="0"/>
              </a:rPr>
              <a:t> </a:t>
            </a:r>
            <a:r>
              <a:rPr kumimoji="0" lang="en-US" sz="2300" b="0" i="0" u="none" strike="noStrike" kern="0" cap="none" spc="0" normalizeH="0" baseline="0" noProof="0" dirty="0" smtClean="0">
                <a:ln>
                  <a:noFill/>
                </a:ln>
                <a:solidFill>
                  <a:schemeClr val="tx1"/>
                </a:solidFill>
                <a:effectLst/>
                <a:uLnTx/>
                <a:uFillTx/>
                <a:latin typeface="+mn-lt"/>
                <a:ea typeface="+mn-ea"/>
                <a:cs typeface="Calibri" pitchFamily="34" charset="0"/>
              </a:rPr>
              <a:t>capillary</a:t>
            </a:r>
            <a:r>
              <a:rPr lang="en-US" sz="2300" b="0" i="0" kern="0" noProof="0" dirty="0" smtClean="0">
                <a:solidFill>
                  <a:schemeClr val="tx1"/>
                </a:solidFill>
                <a:latin typeface="+mn-lt"/>
                <a:cs typeface="Calibri" pitchFamily="34" charset="0"/>
              </a:rPr>
              <a:t>-</a:t>
            </a:r>
            <a:r>
              <a:rPr kumimoji="0" lang="en-US" sz="2300" b="0" i="0" u="none" strike="noStrike" kern="0" cap="none" spc="0" normalizeH="0" noProof="0" dirty="0" smtClean="0">
                <a:ln>
                  <a:noFill/>
                </a:ln>
                <a:solidFill>
                  <a:schemeClr val="tx1"/>
                </a:solidFill>
                <a:effectLst/>
                <a:uLnTx/>
                <a:uFillTx/>
                <a:latin typeface="+mn-lt"/>
                <a:ea typeface="+mn-ea"/>
                <a:cs typeface="Calibri" pitchFamily="34" charset="0"/>
              </a:rPr>
              <a:t>restrained Li surfaces</a:t>
            </a:r>
            <a:endParaRPr kumimoji="0" lang="en-US" sz="2300" b="0" i="0" u="none" strike="noStrike" kern="0" cap="none" spc="0" normalizeH="0" baseline="0" noProof="0" dirty="0" smtClean="0">
              <a:ln>
                <a:noFill/>
              </a:ln>
              <a:solidFill>
                <a:schemeClr val="tx1"/>
              </a:solidFill>
              <a:effectLst/>
              <a:uLnTx/>
              <a:uFillTx/>
              <a:latin typeface="+mn-lt"/>
              <a:ea typeface="+mn-ea"/>
              <a:cs typeface="Calibri" pitchFamily="34" charset="0"/>
            </a:endParaRPr>
          </a:p>
          <a:p>
            <a:pPr marL="742776" marR="0" lvl="1" indent="-285684" algn="l" defTabSz="914400" rtl="0" eaLnBrk="0" fontAlgn="base" latinLnBrk="0" hangingPunct="0">
              <a:lnSpc>
                <a:spcPct val="95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accent2"/>
              </a:solidFill>
              <a:effectLst/>
              <a:uLnTx/>
              <a:uFillTx/>
              <a:latin typeface="+mn-lt"/>
              <a:cs typeface="Calibri" pitchFamily="34" charset="0"/>
            </a:endParaRPr>
          </a:p>
        </p:txBody>
      </p:sp>
      <p:sp>
        <p:nvSpPr>
          <p:cNvPr id="15" name="TextBox 14"/>
          <p:cNvSpPr txBox="1"/>
          <p:nvPr/>
        </p:nvSpPr>
        <p:spPr>
          <a:xfrm>
            <a:off x="533400" y="5715000"/>
            <a:ext cx="6400800" cy="233910"/>
          </a:xfrm>
          <a:prstGeom prst="rect">
            <a:avLst/>
          </a:prstGeom>
          <a:solidFill>
            <a:srgbClr val="CCECFF"/>
          </a:solidFill>
        </p:spPr>
        <p:style>
          <a:lnRef idx="1">
            <a:schemeClr val="accent2"/>
          </a:lnRef>
          <a:fillRef idx="2">
            <a:schemeClr val="accent2"/>
          </a:fillRef>
          <a:effectRef idx="1">
            <a:schemeClr val="accent2"/>
          </a:effectRef>
          <a:fontRef idx="minor">
            <a:schemeClr val="dk1"/>
          </a:fontRef>
        </p:style>
        <p:txBody>
          <a:bodyPr wrap="square" tIns="0" bIns="18288" rtlCol="0">
            <a:spAutoFit/>
          </a:bodyPr>
          <a:lstStyle/>
          <a:p>
            <a:r>
              <a:rPr lang="en-US" sz="1400" i="0" dirty="0" smtClean="0">
                <a:solidFill>
                  <a:schemeClr val="tx1"/>
                </a:solidFill>
              </a:rPr>
              <a:t>Magnum-PSI collaboration:  M. </a:t>
            </a:r>
            <a:r>
              <a:rPr lang="en-US" sz="1400" i="0" dirty="0" err="1" smtClean="0">
                <a:solidFill>
                  <a:schemeClr val="tx1"/>
                </a:solidFill>
              </a:rPr>
              <a:t>Jaworski</a:t>
            </a:r>
            <a:r>
              <a:rPr lang="en-US" sz="1400" i="0" dirty="0" smtClean="0">
                <a:solidFill>
                  <a:schemeClr val="tx1"/>
                </a:solidFill>
              </a:rPr>
              <a:t>, T. Abrams (grad student) (PPPL)</a:t>
            </a:r>
            <a:endParaRPr lang="en-US" sz="1400" i="0" dirty="0">
              <a:solidFill>
                <a:schemeClr val="tx1"/>
              </a:solidFill>
            </a:endParaRPr>
          </a:p>
        </p:txBody>
      </p:sp>
      <p:sp>
        <p:nvSpPr>
          <p:cNvPr id="16" name="Content Placeholder 2"/>
          <p:cNvSpPr txBox="1">
            <a:spLocks/>
          </p:cNvSpPr>
          <p:nvPr/>
        </p:nvSpPr>
        <p:spPr bwMode="auto">
          <a:xfrm>
            <a:off x="0" y="2133600"/>
            <a:ext cx="6705600" cy="9144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742776" marR="0" lvl="1" indent="-285684" algn="l" defTabSz="914400" rtl="0" eaLnBrk="0" fontAlgn="base" latinLnBrk="0" hangingPunct="0">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Materials Analysis Particle Probe (MAPP)</a:t>
            </a:r>
            <a:r>
              <a:rPr kumimoji="0" lang="en-US" sz="2000" b="0" i="0" u="none" strike="noStrike" kern="0" cap="none" spc="0" normalizeH="0" noProof="0" dirty="0" smtClean="0">
                <a:ln>
                  <a:noFill/>
                </a:ln>
                <a:solidFill>
                  <a:schemeClr val="accent2"/>
                </a:solidFill>
                <a:effectLst/>
                <a:uLnTx/>
                <a:uFillTx/>
                <a:latin typeface="+mn-lt"/>
                <a:cs typeface="Calibri" pitchFamily="34" charset="0"/>
              </a:rPr>
              <a:t> (Purdue - J.P. </a:t>
            </a:r>
            <a:r>
              <a:rPr kumimoji="0" lang="en-US" sz="2000" b="0" i="0" u="none" strike="noStrike" kern="0" cap="none" spc="0" normalizeH="0" noProof="0" dirty="0" err="1" smtClean="0">
                <a:ln>
                  <a:noFill/>
                </a:ln>
                <a:solidFill>
                  <a:schemeClr val="accent2"/>
                </a:solidFill>
                <a:effectLst/>
                <a:uLnTx/>
                <a:uFillTx/>
                <a:latin typeface="+mn-lt"/>
                <a:cs typeface="Calibri" pitchFamily="34" charset="0"/>
              </a:rPr>
              <a:t>Allain</a:t>
            </a:r>
            <a:r>
              <a:rPr lang="en-US" sz="2000" b="0" i="0" kern="0" dirty="0" smtClean="0">
                <a:solidFill>
                  <a:schemeClr val="accent2"/>
                </a:solidFill>
                <a:latin typeface="+mn-lt"/>
                <a:cs typeface="Calibri" pitchFamily="34" charset="0"/>
              </a:rPr>
              <a:t>, </a:t>
            </a:r>
            <a:r>
              <a:rPr kumimoji="0" lang="en-US" sz="2000" b="0" i="0" u="none" strike="noStrike" kern="0" cap="none" spc="0" normalizeH="0" noProof="0" dirty="0" smtClean="0">
                <a:ln>
                  <a:noFill/>
                </a:ln>
                <a:solidFill>
                  <a:schemeClr val="accent2"/>
                </a:solidFill>
                <a:effectLst/>
                <a:uLnTx/>
                <a:uFillTx/>
                <a:latin typeface="+mn-lt"/>
                <a:cs typeface="Calibri" pitchFamily="34" charset="0"/>
              </a:rPr>
              <a:t>2010 ECRP</a:t>
            </a:r>
            <a:r>
              <a:rPr lang="en-US" sz="2000" b="0" i="0" kern="0" dirty="0" smtClean="0">
                <a:solidFill>
                  <a:schemeClr val="accent2"/>
                </a:solidFill>
                <a:latin typeface="+mn-lt"/>
                <a:cs typeface="Calibri" pitchFamily="34" charset="0"/>
              </a:rPr>
              <a:t>) </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to </a:t>
            </a:r>
            <a:r>
              <a:rPr lang="en-US" sz="2000" b="0" i="0" kern="0" noProof="0" dirty="0" smtClean="0">
                <a:solidFill>
                  <a:schemeClr val="accent2"/>
                </a:solidFill>
                <a:latin typeface="+mn-lt"/>
                <a:cs typeface="Calibri" pitchFamily="34" charset="0"/>
              </a:rPr>
              <a:t>identify</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 in-situ between-shot surface composition (LTX</a:t>
            </a:r>
            <a:r>
              <a:rPr kumimoji="0" lang="en-US" sz="2000" b="0" i="0" u="none" strike="noStrike" kern="0" cap="none" spc="0" normalizeH="0" noProof="0" dirty="0" smtClean="0">
                <a:ln>
                  <a:noFill/>
                </a:ln>
                <a:solidFill>
                  <a:schemeClr val="accent2"/>
                </a:solidFill>
                <a:effectLst/>
                <a:uLnTx/>
                <a:uFillTx/>
                <a:latin typeface="+mn-lt"/>
                <a:cs typeface="Calibri" pitchFamily="34" charset="0"/>
                <a:sym typeface="Wingdings" pitchFamily="2" charset="2"/>
              </a:rPr>
              <a:t></a:t>
            </a:r>
            <a:r>
              <a:rPr kumimoji="0" lang="en-US" sz="2000" b="0" i="0" u="none" strike="noStrike" kern="0" cap="none" spc="0" normalizeH="0" baseline="0" noProof="0" dirty="0" smtClean="0">
                <a:ln>
                  <a:noFill/>
                </a:ln>
                <a:solidFill>
                  <a:schemeClr val="accent2"/>
                </a:solidFill>
                <a:effectLst/>
                <a:uLnTx/>
                <a:uFillTx/>
                <a:latin typeface="+mn-lt"/>
                <a:cs typeface="Calibri" pitchFamily="34" charset="0"/>
              </a:rPr>
              <a:t>NSTX-U)</a:t>
            </a:r>
            <a:endParaRPr kumimoji="0" lang="en-US" sz="600" b="0" i="0" u="none" strike="noStrike" kern="0" cap="none" spc="0" normalizeH="0" baseline="0" noProof="0" dirty="0" smtClean="0">
              <a:ln>
                <a:noFill/>
              </a:ln>
              <a:solidFill>
                <a:schemeClr val="tx1"/>
              </a:solidFill>
              <a:effectLst/>
              <a:uLnTx/>
              <a:uFillTx/>
              <a:latin typeface="+mn-lt"/>
              <a:ea typeface="+mn-ea"/>
              <a:cs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Collaboration plans have been developed to utilize MIT expertise in boundary, RF, transport, disruptions on NSTX-U</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0" y="990600"/>
            <a:ext cx="9144000" cy="5562600"/>
          </a:xfrm>
          <a:prstGeom prst="rect">
            <a:avLst/>
          </a:prstGeom>
          <a:noFill/>
          <a:ln w="9525">
            <a:noFill/>
            <a:miter lim="800000"/>
            <a:headEnd/>
            <a:tailEnd/>
          </a:ln>
        </p:spPr>
      </p:pic>
      <p:sp>
        <p:nvSpPr>
          <p:cNvPr id="7" name="Slide Number Placeholder 6"/>
          <p:cNvSpPr txBox="1">
            <a:spLocks/>
          </p:cNvSpPr>
          <p:nvPr/>
        </p:nvSpPr>
        <p:spPr>
          <a:xfrm>
            <a:off x="8382000" y="6629400"/>
            <a:ext cx="762000" cy="152400"/>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A5C58C-FD11-4B94-BFF4-CA8E3597B327}" type="slidenum">
              <a:rPr kumimoji="0" lang="en-US" sz="900" b="1" i="0" u="none" strike="noStrike" kern="1200" cap="none" spc="0" normalizeH="0" baseline="0" noProof="0" smtClean="0">
                <a:ln>
                  <a:noFill/>
                </a:ln>
                <a:solidFill>
                  <a:srgbClr val="1822CD"/>
                </a:solidFill>
                <a:effectLst/>
                <a:uLnTx/>
                <a:uFillTx/>
                <a:latin typeface="Arial" pitchFamily="34" charset="0"/>
                <a:ea typeface="Gulim" pitchFamily="34" charset="-127"/>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900" b="1" i="0" u="none" strike="noStrike" kern="1200" cap="none" spc="0" normalizeH="0" baseline="0" noProof="0" dirty="0">
              <a:ln>
                <a:noFill/>
              </a:ln>
              <a:solidFill>
                <a:srgbClr val="1822CD"/>
              </a:solidFill>
              <a:effectLst/>
              <a:uLnTx/>
              <a:uFillTx/>
              <a:latin typeface="Arial" pitchFamily="34" charset="0"/>
              <a:ea typeface="Gulim" pitchFamily="34" charset="-127"/>
              <a:cs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nSpc>
                <a:spcPct val="100000"/>
              </a:lnSpc>
            </a:pPr>
            <a:r>
              <a:rPr lang="en-US" sz="2800" dirty="0" smtClean="0"/>
              <a:t>Summary: NSTX-U 5 year plan goals embody </a:t>
            </a:r>
            <a:br>
              <a:rPr lang="en-US" sz="2800" dirty="0" smtClean="0"/>
            </a:br>
            <a:r>
              <a:rPr lang="en-US" sz="2800" dirty="0" smtClean="0"/>
              <a:t>world-leading research in support of ITER and FNSF</a:t>
            </a:r>
            <a:endParaRPr lang="en-US" sz="3200" dirty="0"/>
          </a:p>
        </p:txBody>
      </p:sp>
      <p:sp>
        <p:nvSpPr>
          <p:cNvPr id="3" name="Content Placeholder 2"/>
          <p:cNvSpPr>
            <a:spLocks noGrp="1"/>
          </p:cNvSpPr>
          <p:nvPr>
            <p:ph idx="1"/>
          </p:nvPr>
        </p:nvSpPr>
        <p:spPr>
          <a:xfrm>
            <a:off x="381000" y="990600"/>
            <a:ext cx="8305800" cy="5562600"/>
          </a:xfrm>
        </p:spPr>
        <p:txBody>
          <a:bodyPr/>
          <a:lstStyle/>
          <a:p>
            <a:pPr marL="457200" indent="-457200">
              <a:buFont typeface="+mj-lt"/>
              <a:buAutoNum type="arabicPeriod"/>
            </a:pPr>
            <a:r>
              <a:rPr lang="en-US" sz="1800" dirty="0" smtClean="0">
                <a:solidFill>
                  <a:schemeClr val="bg1">
                    <a:lumMod val="65000"/>
                  </a:schemeClr>
                </a:solidFill>
              </a:rPr>
              <a:t>Demonstrate 100% non-inductive sustainment at performance that extrapolates to ≥ 1MW/m</a:t>
            </a:r>
            <a:r>
              <a:rPr lang="en-US" sz="1800" baseline="30000" dirty="0" smtClean="0">
                <a:solidFill>
                  <a:schemeClr val="bg1">
                    <a:lumMod val="65000"/>
                  </a:schemeClr>
                </a:solidFill>
              </a:rPr>
              <a:t>2</a:t>
            </a:r>
            <a:r>
              <a:rPr lang="en-US" sz="1800" dirty="0" smtClean="0">
                <a:solidFill>
                  <a:schemeClr val="bg1">
                    <a:lumMod val="65000"/>
                  </a:schemeClr>
                </a:solidFill>
              </a:rPr>
              <a:t> neutron wall loading in FNSF</a:t>
            </a:r>
          </a:p>
          <a:p>
            <a:pPr marL="457200" indent="-457200">
              <a:buFont typeface="+mj-lt"/>
              <a:buAutoNum type="arabicPeriod"/>
            </a:pPr>
            <a:endParaRPr lang="en-US" sz="1800" b="1" dirty="0" smtClean="0">
              <a:solidFill>
                <a:schemeClr val="bg1">
                  <a:lumMod val="65000"/>
                </a:schemeClr>
              </a:solidFill>
            </a:endParaRPr>
          </a:p>
          <a:p>
            <a:endParaRPr lang="en-US" sz="1100" b="1" dirty="0" smtClean="0">
              <a:solidFill>
                <a:schemeClr val="bg1">
                  <a:lumMod val="65000"/>
                </a:schemeClr>
              </a:solidFill>
            </a:endParaRPr>
          </a:p>
          <a:p>
            <a:pPr marL="457200" indent="-457200">
              <a:buFont typeface="+mj-lt"/>
              <a:buAutoNum type="arabicPeriod" startAt="2"/>
            </a:pPr>
            <a:r>
              <a:rPr lang="en-US" sz="1800" dirty="0" smtClean="0">
                <a:solidFill>
                  <a:schemeClr val="bg1">
                    <a:lumMod val="65000"/>
                  </a:schemeClr>
                </a:solidFill>
              </a:rPr>
              <a:t>Access reduced </a:t>
            </a:r>
            <a:r>
              <a:rPr lang="en-US" sz="1800" dirty="0" smtClean="0">
                <a:solidFill>
                  <a:schemeClr val="bg1">
                    <a:lumMod val="65000"/>
                  </a:schemeClr>
                </a:solidFill>
                <a:latin typeface="Symbol" pitchFamily="18" charset="2"/>
              </a:rPr>
              <a:t>n</a:t>
            </a:r>
            <a:r>
              <a:rPr lang="en-US" sz="1800" dirty="0" smtClean="0">
                <a:solidFill>
                  <a:schemeClr val="bg1">
                    <a:lumMod val="65000"/>
                  </a:schemeClr>
                </a:solidFill>
              </a:rPr>
              <a:t>* and high-</a:t>
            </a:r>
            <a:r>
              <a:rPr lang="en-US" sz="1800" dirty="0" smtClean="0">
                <a:solidFill>
                  <a:schemeClr val="bg1">
                    <a:lumMod val="65000"/>
                  </a:schemeClr>
                </a:solidFill>
                <a:latin typeface="Symbol" pitchFamily="18" charset="2"/>
              </a:rPr>
              <a:t>b</a:t>
            </a:r>
            <a:r>
              <a:rPr lang="en-US" sz="1800" dirty="0" smtClean="0">
                <a:solidFill>
                  <a:schemeClr val="bg1">
                    <a:lumMod val="65000"/>
                  </a:schemeClr>
                </a:solidFill>
              </a:rPr>
              <a:t> combined with ability to vary q and rotation to dramatically extend ST physics understanding</a:t>
            </a:r>
          </a:p>
          <a:p>
            <a:pPr marL="457200" indent="-457200">
              <a:buNone/>
            </a:pPr>
            <a:endParaRPr lang="en-US" sz="2000" b="1" dirty="0" smtClean="0">
              <a:solidFill>
                <a:schemeClr val="bg1">
                  <a:lumMod val="65000"/>
                </a:schemeClr>
              </a:solidFill>
            </a:endParaRPr>
          </a:p>
          <a:p>
            <a:pPr marL="457200" indent="-457200">
              <a:buNone/>
            </a:pPr>
            <a:endParaRPr lang="en-US" sz="1200" b="1" dirty="0" smtClean="0">
              <a:solidFill>
                <a:schemeClr val="bg1">
                  <a:lumMod val="65000"/>
                </a:schemeClr>
              </a:solidFill>
            </a:endParaRPr>
          </a:p>
          <a:p>
            <a:pPr marL="457200" indent="-457200">
              <a:buAutoNum type="arabicPeriod" startAt="3"/>
            </a:pPr>
            <a:r>
              <a:rPr lang="en-US" sz="1800" dirty="0" smtClean="0">
                <a:solidFill>
                  <a:schemeClr val="bg1">
                    <a:lumMod val="65000"/>
                  </a:schemeClr>
                </a:solidFill>
              </a:rPr>
              <a:t>Develop and understand non-inductive start-up and ramp-up </a:t>
            </a:r>
            <a:br>
              <a:rPr lang="en-US" sz="1800" dirty="0" smtClean="0">
                <a:solidFill>
                  <a:schemeClr val="bg1">
                    <a:lumMod val="65000"/>
                  </a:schemeClr>
                </a:solidFill>
              </a:rPr>
            </a:br>
            <a:r>
              <a:rPr lang="en-US" sz="1800" dirty="0" smtClean="0">
                <a:solidFill>
                  <a:schemeClr val="bg1">
                    <a:lumMod val="65000"/>
                  </a:schemeClr>
                </a:solidFill>
              </a:rPr>
              <a:t>(overdrive) to project to ST-FNSF with small/no solenoid</a:t>
            </a:r>
          </a:p>
          <a:p>
            <a:pPr>
              <a:buAutoNum type="arabicPeriod" startAt="3"/>
            </a:pPr>
            <a:endParaRPr lang="en-US" sz="1050" b="1" dirty="0" smtClean="0">
              <a:solidFill>
                <a:schemeClr val="bg1">
                  <a:lumMod val="65000"/>
                </a:schemeClr>
              </a:solidFill>
            </a:endParaRPr>
          </a:p>
          <a:p>
            <a:pPr>
              <a:buAutoNum type="arabicPeriod" startAt="3"/>
            </a:pPr>
            <a:endParaRPr lang="en-US" sz="2000" b="1" dirty="0" smtClean="0">
              <a:solidFill>
                <a:schemeClr val="bg1">
                  <a:lumMod val="65000"/>
                </a:schemeClr>
              </a:solidFill>
            </a:endParaRPr>
          </a:p>
          <a:p>
            <a:pPr marL="457200" indent="-457200">
              <a:buNone/>
            </a:pPr>
            <a:r>
              <a:rPr lang="en-US" sz="1800" dirty="0" smtClean="0">
                <a:solidFill>
                  <a:schemeClr val="bg1">
                    <a:lumMod val="65000"/>
                  </a:schemeClr>
                </a:solidFill>
              </a:rPr>
              <a:t>4.	Develop and utilize high-flux-expansion “snowflake” </a:t>
            </a:r>
            <a:r>
              <a:rPr lang="en-US" sz="1800" dirty="0" err="1" smtClean="0">
                <a:solidFill>
                  <a:schemeClr val="bg1">
                    <a:lumMod val="65000"/>
                  </a:schemeClr>
                </a:solidFill>
              </a:rPr>
              <a:t>divertor</a:t>
            </a:r>
            <a:r>
              <a:rPr lang="en-US" sz="1800" dirty="0" smtClean="0">
                <a:solidFill>
                  <a:schemeClr val="bg1">
                    <a:lumMod val="65000"/>
                  </a:schemeClr>
                </a:solidFill>
              </a:rPr>
              <a:t> </a:t>
            </a:r>
            <a:br>
              <a:rPr lang="en-US" sz="1800" dirty="0" smtClean="0">
                <a:solidFill>
                  <a:schemeClr val="bg1">
                    <a:lumMod val="65000"/>
                  </a:schemeClr>
                </a:solidFill>
              </a:rPr>
            </a:br>
            <a:r>
              <a:rPr lang="en-US" sz="1800" dirty="0" smtClean="0">
                <a:solidFill>
                  <a:schemeClr val="bg1">
                    <a:lumMod val="65000"/>
                  </a:schemeClr>
                </a:solidFill>
              </a:rPr>
              <a:t>and </a:t>
            </a:r>
            <a:r>
              <a:rPr lang="en-US" sz="1800" dirty="0" err="1" smtClean="0">
                <a:solidFill>
                  <a:schemeClr val="bg1">
                    <a:lumMod val="65000"/>
                  </a:schemeClr>
                </a:solidFill>
              </a:rPr>
              <a:t>radiative</a:t>
            </a:r>
            <a:r>
              <a:rPr lang="en-US" sz="1800" dirty="0" smtClean="0">
                <a:solidFill>
                  <a:schemeClr val="bg1">
                    <a:lumMod val="65000"/>
                  </a:schemeClr>
                </a:solidFill>
              </a:rPr>
              <a:t> detachment for mitigating very high heat fluxes</a:t>
            </a:r>
          </a:p>
          <a:p>
            <a:endParaRPr lang="en-US" sz="900" b="1" dirty="0" smtClean="0">
              <a:solidFill>
                <a:schemeClr val="bg1">
                  <a:lumMod val="65000"/>
                </a:schemeClr>
              </a:solidFill>
            </a:endParaRPr>
          </a:p>
          <a:p>
            <a:endParaRPr lang="en-US" sz="1600" b="1" dirty="0" smtClean="0">
              <a:solidFill>
                <a:schemeClr val="bg1">
                  <a:lumMod val="65000"/>
                </a:schemeClr>
              </a:solidFill>
            </a:endParaRPr>
          </a:p>
          <a:p>
            <a:pPr marL="457200" indent="-457200">
              <a:buNone/>
            </a:pPr>
            <a:r>
              <a:rPr lang="en-US" sz="1800" dirty="0" smtClean="0">
                <a:solidFill>
                  <a:schemeClr val="bg1">
                    <a:lumMod val="65000"/>
                  </a:schemeClr>
                </a:solidFill>
              </a:rPr>
              <a:t>5.	Begin to assess high-Z PFCs + liquid lithium to develop high-duty-factor integrated PMI solutions for next-steps</a:t>
            </a:r>
            <a:endParaRPr lang="en-US" sz="1800" dirty="0">
              <a:solidFill>
                <a:schemeClr val="bg1">
                  <a:lumMod val="65000"/>
                </a:schemeClr>
              </a:solidFill>
            </a:endParaRPr>
          </a:p>
        </p:txBody>
      </p:sp>
      <p:sp>
        <p:nvSpPr>
          <p:cNvPr id="5" name="Slide Number Placeholder 4"/>
          <p:cNvSpPr>
            <a:spLocks noGrp="1"/>
          </p:cNvSpPr>
          <p:nvPr>
            <p:ph type="sldNum" sz="quarter" idx="10"/>
          </p:nvPr>
        </p:nvSpPr>
        <p:spPr/>
        <p:txBody>
          <a:bodyPr/>
          <a:lstStyle/>
          <a:p>
            <a:pPr>
              <a:defRPr/>
            </a:pPr>
            <a:fld id="{07C317B6-8226-4E36-9643-9EDAD18AE5EB}" type="slidenum">
              <a:rPr lang="en-US" smtClean="0"/>
              <a:pPr>
                <a:defRPr/>
              </a:pPr>
              <a:t>52</a:t>
            </a:fld>
            <a:endParaRPr lang="en-US"/>
          </a:p>
        </p:txBody>
      </p:sp>
      <p:sp>
        <p:nvSpPr>
          <p:cNvPr id="13" name="TextBox 12"/>
          <p:cNvSpPr txBox="1"/>
          <p:nvPr/>
        </p:nvSpPr>
        <p:spPr>
          <a:xfrm>
            <a:off x="0" y="1550313"/>
            <a:ext cx="9144000" cy="430887"/>
          </a:xfrm>
          <a:prstGeom prst="rect">
            <a:avLst/>
          </a:prstGeom>
          <a:noFill/>
        </p:spPr>
        <p:txBody>
          <a:bodyPr wrap="square" rtlCol="0">
            <a:spAutoFit/>
          </a:bodyPr>
          <a:lstStyle/>
          <a:p>
            <a:pPr marL="342900" indent="-342900">
              <a:buFont typeface="Wingdings" pitchFamily="2" charset="2"/>
              <a:buChar char="Ø"/>
            </a:pPr>
            <a:r>
              <a:rPr lang="en-US" sz="2200" i="0" dirty="0" smtClean="0">
                <a:solidFill>
                  <a:schemeClr val="accent2"/>
                </a:solidFill>
                <a:latin typeface="+mn-lt"/>
              </a:rPr>
              <a:t>NSTX-U will be ST leader, complement AT approach (DIII-D)</a:t>
            </a:r>
            <a:endParaRPr lang="en-US" sz="2200" i="0" dirty="0">
              <a:solidFill>
                <a:schemeClr val="accent2"/>
              </a:solidFill>
              <a:latin typeface="+mn-lt"/>
            </a:endParaRPr>
          </a:p>
        </p:txBody>
      </p:sp>
      <p:sp>
        <p:nvSpPr>
          <p:cNvPr id="14" name="TextBox 13"/>
          <p:cNvSpPr txBox="1"/>
          <p:nvPr/>
        </p:nvSpPr>
        <p:spPr>
          <a:xfrm>
            <a:off x="0" y="2743200"/>
            <a:ext cx="9144000" cy="430887"/>
          </a:xfrm>
          <a:prstGeom prst="rect">
            <a:avLst/>
          </a:prstGeom>
          <a:noFill/>
        </p:spPr>
        <p:txBody>
          <a:bodyPr wrap="square" rtlCol="0">
            <a:spAutoFit/>
          </a:bodyPr>
          <a:lstStyle/>
          <a:p>
            <a:pPr marL="342900" indent="-342900">
              <a:buFont typeface="Wingdings" pitchFamily="2" charset="2"/>
              <a:buChar char="Ø"/>
            </a:pPr>
            <a:r>
              <a:rPr lang="en-US" sz="2200" i="0" dirty="0" smtClean="0">
                <a:solidFill>
                  <a:schemeClr val="accent2"/>
                </a:solidFill>
                <a:latin typeface="+mn-lt"/>
              </a:rPr>
              <a:t>Low </a:t>
            </a:r>
            <a:r>
              <a:rPr lang="en-US" sz="2200" i="0" dirty="0" smtClean="0">
                <a:solidFill>
                  <a:schemeClr val="accent2"/>
                </a:solidFill>
                <a:latin typeface="Symbol" pitchFamily="18" charset="2"/>
              </a:rPr>
              <a:t>n</a:t>
            </a:r>
            <a:r>
              <a:rPr lang="en-US" sz="2200" i="0" dirty="0" smtClean="0">
                <a:solidFill>
                  <a:schemeClr val="accent2"/>
                </a:solidFill>
                <a:latin typeface="+mn-lt"/>
              </a:rPr>
              <a:t>* + high </a:t>
            </a:r>
            <a:r>
              <a:rPr lang="en-US" sz="2200" i="0" dirty="0" smtClean="0">
                <a:solidFill>
                  <a:schemeClr val="accent2"/>
                </a:solidFill>
                <a:latin typeface="Symbol" pitchFamily="18" charset="2"/>
              </a:rPr>
              <a:t>b</a:t>
            </a:r>
            <a:r>
              <a:rPr lang="en-US" sz="2200" i="0" dirty="0" smtClean="0">
                <a:solidFill>
                  <a:schemeClr val="accent2"/>
                </a:solidFill>
                <a:latin typeface="+mn-lt"/>
              </a:rPr>
              <a:t> + turbulence diagnostics unique in world</a:t>
            </a:r>
            <a:endParaRPr lang="en-US" sz="2200" i="0" dirty="0">
              <a:solidFill>
                <a:schemeClr val="accent2"/>
              </a:solidFill>
              <a:latin typeface="+mn-lt"/>
            </a:endParaRPr>
          </a:p>
        </p:txBody>
      </p:sp>
      <p:sp>
        <p:nvSpPr>
          <p:cNvPr id="15" name="TextBox 14"/>
          <p:cNvSpPr txBox="1"/>
          <p:nvPr/>
        </p:nvSpPr>
        <p:spPr>
          <a:xfrm>
            <a:off x="0" y="3912513"/>
            <a:ext cx="9144000" cy="430887"/>
          </a:xfrm>
          <a:prstGeom prst="rect">
            <a:avLst/>
          </a:prstGeom>
          <a:noFill/>
        </p:spPr>
        <p:txBody>
          <a:bodyPr wrap="square" rtlCol="0">
            <a:spAutoFit/>
          </a:bodyPr>
          <a:lstStyle/>
          <a:p>
            <a:pPr marL="342900" indent="-342900">
              <a:buFont typeface="Wingdings" pitchFamily="2" charset="2"/>
              <a:buChar char="Ø"/>
            </a:pPr>
            <a:r>
              <a:rPr lang="en-US" sz="2200" i="0" dirty="0" smtClean="0">
                <a:solidFill>
                  <a:schemeClr val="accent2"/>
                </a:solidFill>
                <a:latin typeface="+mn-lt"/>
              </a:rPr>
              <a:t>Unique </a:t>
            </a:r>
            <a:r>
              <a:rPr lang="en-US" sz="2200" i="0" dirty="0" err="1" smtClean="0">
                <a:solidFill>
                  <a:schemeClr val="accent2"/>
                </a:solidFill>
                <a:latin typeface="+mn-lt"/>
              </a:rPr>
              <a:t>helicity</a:t>
            </a:r>
            <a:r>
              <a:rPr lang="en-US" sz="2200" i="0" dirty="0" smtClean="0">
                <a:solidFill>
                  <a:schemeClr val="accent2"/>
                </a:solidFill>
                <a:latin typeface="+mn-lt"/>
              </a:rPr>
              <a:t> injection + RF + NBI start-up/ramp-up techniques</a:t>
            </a:r>
            <a:endParaRPr lang="en-US" sz="2200" i="0" dirty="0">
              <a:solidFill>
                <a:schemeClr val="accent2"/>
              </a:solidFill>
              <a:latin typeface="+mn-lt"/>
            </a:endParaRPr>
          </a:p>
        </p:txBody>
      </p:sp>
      <p:sp>
        <p:nvSpPr>
          <p:cNvPr id="16" name="TextBox 15"/>
          <p:cNvSpPr txBox="1"/>
          <p:nvPr/>
        </p:nvSpPr>
        <p:spPr>
          <a:xfrm>
            <a:off x="0" y="5055513"/>
            <a:ext cx="9144000" cy="430887"/>
          </a:xfrm>
          <a:prstGeom prst="rect">
            <a:avLst/>
          </a:prstGeom>
          <a:noFill/>
        </p:spPr>
        <p:txBody>
          <a:bodyPr wrap="square" rtlCol="0">
            <a:spAutoFit/>
          </a:bodyPr>
          <a:lstStyle/>
          <a:p>
            <a:pPr marL="342900" indent="-342900">
              <a:buFont typeface="Wingdings" pitchFamily="2" charset="2"/>
              <a:buChar char="Ø"/>
            </a:pPr>
            <a:r>
              <a:rPr lang="en-US" sz="2200" i="0" dirty="0" smtClean="0">
                <a:solidFill>
                  <a:schemeClr val="accent2"/>
                </a:solidFill>
                <a:latin typeface="+mn-lt"/>
              </a:rPr>
              <a:t>With MAST Super-X, STs leading development of novel </a:t>
            </a:r>
            <a:r>
              <a:rPr lang="en-US" sz="2200" i="0" dirty="0" err="1" smtClean="0">
                <a:solidFill>
                  <a:schemeClr val="accent2"/>
                </a:solidFill>
                <a:latin typeface="+mn-lt"/>
              </a:rPr>
              <a:t>divertors</a:t>
            </a:r>
            <a:endParaRPr lang="en-US" sz="2200" i="0" dirty="0">
              <a:solidFill>
                <a:schemeClr val="accent2"/>
              </a:solidFill>
              <a:latin typeface="+mn-lt"/>
            </a:endParaRPr>
          </a:p>
        </p:txBody>
      </p:sp>
      <p:sp>
        <p:nvSpPr>
          <p:cNvPr id="17" name="TextBox 16"/>
          <p:cNvSpPr txBox="1"/>
          <p:nvPr/>
        </p:nvSpPr>
        <p:spPr>
          <a:xfrm>
            <a:off x="0" y="6096000"/>
            <a:ext cx="9144000" cy="430887"/>
          </a:xfrm>
          <a:prstGeom prst="rect">
            <a:avLst/>
          </a:prstGeom>
          <a:noFill/>
        </p:spPr>
        <p:txBody>
          <a:bodyPr wrap="square" rtlCol="0">
            <a:spAutoFit/>
          </a:bodyPr>
          <a:lstStyle/>
          <a:p>
            <a:pPr marL="342900" indent="-342900">
              <a:buFont typeface="Wingdings" pitchFamily="2" charset="2"/>
              <a:buChar char="Ø"/>
            </a:pPr>
            <a:r>
              <a:rPr lang="en-US" sz="2200" i="0" dirty="0" smtClean="0">
                <a:solidFill>
                  <a:schemeClr val="accent2"/>
                </a:solidFill>
                <a:latin typeface="+mn-lt"/>
              </a:rPr>
              <a:t>Aiming to lead development of </a:t>
            </a:r>
            <a:r>
              <a:rPr lang="en-US" sz="2200" i="0" dirty="0" err="1" smtClean="0">
                <a:solidFill>
                  <a:schemeClr val="accent2"/>
                </a:solidFill>
                <a:latin typeface="+mn-lt"/>
              </a:rPr>
              <a:t>replenishable</a:t>
            </a:r>
            <a:r>
              <a:rPr lang="en-US" sz="2200" i="0" dirty="0" smtClean="0">
                <a:solidFill>
                  <a:schemeClr val="accent2"/>
                </a:solidFill>
                <a:latin typeface="+mn-lt"/>
              </a:rPr>
              <a:t> / liquid metal PFCs</a:t>
            </a:r>
            <a:endParaRPr lang="en-US" sz="2200" i="0" dirty="0">
              <a:solidFill>
                <a:schemeClr val="accent2"/>
              </a:solidFill>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smtClean="0"/>
              <a:t>Agenda</a:t>
            </a:r>
          </a:p>
        </p:txBody>
      </p:sp>
      <p:sp>
        <p:nvSpPr>
          <p:cNvPr id="3075" name="Content Placeholder 2"/>
          <p:cNvSpPr>
            <a:spLocks noGrp="1"/>
          </p:cNvSpPr>
          <p:nvPr>
            <p:ph idx="1"/>
          </p:nvPr>
        </p:nvSpPr>
        <p:spPr>
          <a:xfrm>
            <a:off x="76200" y="1752600"/>
            <a:ext cx="8915400" cy="4038600"/>
          </a:xfrm>
        </p:spPr>
        <p:txBody>
          <a:bodyPr/>
          <a:lstStyle/>
          <a:p>
            <a:r>
              <a:rPr lang="en-US" sz="2800" dirty="0" smtClean="0">
                <a:solidFill>
                  <a:schemeClr val="bg1">
                    <a:lumMod val="75000"/>
                  </a:schemeClr>
                </a:solidFill>
              </a:rPr>
              <a:t>NSTX Upgrade progress report – R. </a:t>
            </a:r>
            <a:r>
              <a:rPr lang="en-US" sz="2800" dirty="0" err="1" smtClean="0">
                <a:solidFill>
                  <a:schemeClr val="bg1">
                    <a:lumMod val="75000"/>
                  </a:schemeClr>
                </a:solidFill>
              </a:rPr>
              <a:t>Strykowsky</a:t>
            </a:r>
            <a:endParaRPr lang="en-US" sz="2800" dirty="0" smtClean="0">
              <a:solidFill>
                <a:schemeClr val="bg1">
                  <a:lumMod val="75000"/>
                </a:schemeClr>
              </a:solidFill>
            </a:endParaRPr>
          </a:p>
          <a:p>
            <a:pPr lvl="1"/>
            <a:r>
              <a:rPr lang="en-US" dirty="0" smtClean="0">
                <a:solidFill>
                  <a:schemeClr val="bg1">
                    <a:lumMod val="75000"/>
                  </a:schemeClr>
                </a:solidFill>
              </a:rPr>
              <a:t>20 minutes</a:t>
            </a:r>
          </a:p>
          <a:p>
            <a:pPr lvl="1">
              <a:buNone/>
            </a:pPr>
            <a:r>
              <a:rPr lang="en-US" dirty="0" smtClean="0">
                <a:solidFill>
                  <a:schemeClr val="bg1">
                    <a:lumMod val="75000"/>
                  </a:schemeClr>
                </a:solidFill>
              </a:rPr>
              <a:t>	</a:t>
            </a:r>
            <a:endParaRPr lang="en-US" sz="2800" dirty="0" smtClean="0">
              <a:solidFill>
                <a:schemeClr val="bg1">
                  <a:lumMod val="75000"/>
                </a:schemeClr>
              </a:solidFill>
            </a:endParaRPr>
          </a:p>
          <a:p>
            <a:r>
              <a:rPr lang="en-US" sz="2800" dirty="0" smtClean="0">
                <a:solidFill>
                  <a:schemeClr val="bg1">
                    <a:lumMod val="75000"/>
                  </a:schemeClr>
                </a:solidFill>
              </a:rPr>
              <a:t>5 year plan overview - including FY13 collaboration highlights relevant to 5 year plan – J. Menard</a:t>
            </a:r>
          </a:p>
          <a:p>
            <a:pPr lvl="1"/>
            <a:r>
              <a:rPr lang="en-US" dirty="0" smtClean="0">
                <a:solidFill>
                  <a:schemeClr val="bg1">
                    <a:lumMod val="75000"/>
                  </a:schemeClr>
                </a:solidFill>
              </a:rPr>
              <a:t>55 minutes</a:t>
            </a:r>
          </a:p>
          <a:p>
            <a:endParaRPr lang="en-US" sz="2800" dirty="0" smtClean="0"/>
          </a:p>
          <a:p>
            <a:r>
              <a:rPr lang="en-US" sz="2800" dirty="0" smtClean="0"/>
              <a:t>NSTX-U facility and diagnostic highlights – M. Ono</a:t>
            </a:r>
          </a:p>
          <a:p>
            <a:pPr lvl="1"/>
            <a:r>
              <a:rPr lang="en-US" dirty="0" smtClean="0"/>
              <a:t>45 minutes</a:t>
            </a:r>
          </a:p>
          <a:p>
            <a:endParaRPr lang="en-US" sz="2800" dirty="0" smtClean="0"/>
          </a:p>
          <a:p>
            <a:endParaRPr lang="en-US" sz="2800" dirty="0" smtClean="0"/>
          </a:p>
          <a:p>
            <a:endParaRPr lang="en-US" sz="2800" dirty="0" smtClean="0"/>
          </a:p>
          <a:p>
            <a:endParaRPr lang="en-US" sz="2800" dirty="0" smtClean="0"/>
          </a:p>
        </p:txBody>
      </p:sp>
      <p:sp>
        <p:nvSpPr>
          <p:cNvPr id="4" name="Rectangle 76"/>
          <p:cNvSpPr>
            <a:spLocks noGrp="1" noChangeArrowheads="1"/>
          </p:cNvSpPr>
          <p:nvPr>
            <p:ph type="sldNum" sz="quarter" idx="10"/>
          </p:nvPr>
        </p:nvSpPr>
        <p:spPr/>
        <p:txBody>
          <a:bodyPr/>
          <a:lstStyle/>
          <a:p>
            <a:pPr>
              <a:defRPr/>
            </a:pPr>
            <a:fld id="{8736FA9F-4A03-42A0-8783-614F46C95A9A}" type="slidenum">
              <a:rPr lang="en-US"/>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3048000"/>
            <a:ext cx="8585200" cy="2413000"/>
          </a:xfrm>
        </p:spPr>
        <p:txBody>
          <a:bodyPr/>
          <a:lstStyle/>
          <a:p>
            <a:pPr marL="231775" indent="-231775">
              <a:spcAft>
                <a:spcPts val="2400"/>
              </a:spcAft>
            </a:pPr>
            <a:r>
              <a:rPr lang="en-US" sz="2800" b="1" dirty="0" smtClean="0">
                <a:solidFill>
                  <a:srgbClr val="000000"/>
                </a:solidFill>
                <a:latin typeface="Arial" charset="0"/>
                <a:ea typeface="ＭＳ Ｐゴシック" charset="0"/>
                <a:cs typeface="ＭＳ Ｐゴシック" charset="0"/>
              </a:rPr>
              <a:t>NSTX-U Operational Preparation Status</a:t>
            </a:r>
            <a:endParaRPr lang="en-US" sz="2800" b="1" dirty="0">
              <a:solidFill>
                <a:srgbClr val="000000"/>
              </a:solidFill>
              <a:latin typeface="Arial" charset="0"/>
              <a:ea typeface="ＭＳ Ｐゴシック" charset="0"/>
              <a:cs typeface="ＭＳ Ｐゴシック" charset="0"/>
            </a:endParaRPr>
          </a:p>
          <a:p>
            <a:pPr marL="231775" indent="-231775">
              <a:spcAft>
                <a:spcPts val="2400"/>
              </a:spcAft>
            </a:pPr>
            <a:r>
              <a:rPr lang="en-US" sz="2800" b="1" dirty="0">
                <a:solidFill>
                  <a:srgbClr val="000000"/>
                </a:solidFill>
                <a:latin typeface="Arial" charset="0"/>
                <a:ea typeface="ＭＳ Ｐゴシック" charset="0"/>
                <a:cs typeface="ＭＳ Ｐゴシック" charset="0"/>
              </a:rPr>
              <a:t>NSTX-U Facility </a:t>
            </a:r>
            <a:r>
              <a:rPr lang="en-US" sz="2800" b="1" dirty="0" smtClean="0">
                <a:solidFill>
                  <a:srgbClr val="000000"/>
                </a:solidFill>
                <a:latin typeface="Arial" charset="0"/>
                <a:ea typeface="ＭＳ Ｐゴシック" charset="0"/>
                <a:cs typeface="ＭＳ Ｐゴシック" charset="0"/>
              </a:rPr>
              <a:t>/ </a:t>
            </a:r>
            <a:r>
              <a:rPr lang="en-US" sz="2800" b="1" dirty="0">
                <a:solidFill>
                  <a:srgbClr val="000000"/>
                </a:solidFill>
                <a:latin typeface="Arial" charset="0"/>
                <a:ea typeface="ＭＳ Ｐゴシック" charset="0"/>
                <a:cs typeface="ＭＳ Ｐゴシック" charset="0"/>
              </a:rPr>
              <a:t>Diagnostic Five Year Plans</a:t>
            </a:r>
          </a:p>
          <a:p>
            <a:pPr marL="231775" indent="-231775">
              <a:spcAft>
                <a:spcPts val="2400"/>
              </a:spcAft>
            </a:pPr>
            <a:r>
              <a:rPr lang="en-US" sz="2800" b="1" dirty="0" smtClean="0">
                <a:solidFill>
                  <a:srgbClr val="000000"/>
                </a:solidFill>
                <a:latin typeface="Arial" charset="0"/>
                <a:ea typeface="ＭＳ Ｐゴシック" charset="0"/>
                <a:cs typeface="ＭＳ Ｐゴシック" charset="0"/>
              </a:rPr>
              <a:t>Summary</a:t>
            </a:r>
            <a:endParaRPr lang="en-US" sz="2800" b="1" dirty="0">
              <a:solidFill>
                <a:srgbClr val="000000"/>
              </a:solidFill>
              <a:latin typeface="Arial" charset="0"/>
              <a:ea typeface="ＭＳ Ｐゴシック" charset="0"/>
              <a:cs typeface="ＭＳ Ｐゴシック" charset="0"/>
            </a:endParaRPr>
          </a:p>
        </p:txBody>
      </p:sp>
      <p:sp>
        <p:nvSpPr>
          <p:cNvPr id="17411" name="Rectangle 43"/>
          <p:cNvSpPr>
            <a:spLocks noChangeArrowheads="1"/>
          </p:cNvSpPr>
          <p:nvPr/>
        </p:nvSpPr>
        <p:spPr bwMode="auto">
          <a:xfrm>
            <a:off x="0" y="9525"/>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5" name="Rectangle 76"/>
          <p:cNvSpPr>
            <a:spLocks noGrp="1" noChangeArrowheads="1"/>
          </p:cNvSpPr>
          <p:nvPr>
            <p:ph type="sldNum" sz="quarter" idx="10"/>
          </p:nvPr>
        </p:nvSpPr>
        <p:spPr>
          <a:xfrm>
            <a:off x="8382000" y="6629400"/>
            <a:ext cx="762000" cy="152400"/>
          </a:xfrm>
        </p:spPr>
        <p:txBody>
          <a:bodyPr/>
          <a:lstStyle/>
          <a:p>
            <a:pPr>
              <a:defRPr/>
            </a:pPr>
            <a:fld id="{8736FA9F-4A03-42A0-8783-614F46C95A9A}" type="slidenum">
              <a:rPr lang="en-US"/>
              <a:pPr>
                <a:defRPr/>
              </a:pPr>
              <a:t>54</a:t>
            </a:fld>
            <a:endParaRPr lang="en-US"/>
          </a:p>
        </p:txBody>
      </p:sp>
    </p:spTree>
    <p:extLst>
      <p:ext uri="{BB962C8B-B14F-4D97-AF65-F5344CB8AC3E}">
        <p14:creationId xmlns:p14="http://schemas.microsoft.com/office/powerpoint/2010/main" xmlns="" val="4236912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1"/>
          <p:cNvSpPr>
            <a:spLocks noChangeArrowheads="1"/>
          </p:cNvSpPr>
          <p:nvPr/>
        </p:nvSpPr>
        <p:spPr bwMode="auto">
          <a:xfrm>
            <a:off x="11113" y="0"/>
            <a:ext cx="9144000" cy="9144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buNone/>
            </a:pPr>
            <a:r>
              <a:rPr lang="en-US" sz="3200" b="1" i="0" dirty="0">
                <a:solidFill>
                  <a:srgbClr val="FF011A"/>
                </a:solidFill>
                <a:latin typeface="Calibri" charset="0"/>
              </a:rPr>
              <a:t>Successful Implementation of FY13 Milestones</a:t>
            </a:r>
          </a:p>
          <a:p>
            <a:pPr algn="ctr" eaLnBrk="0" hangingPunct="0">
              <a:buNone/>
            </a:pPr>
            <a:r>
              <a:rPr lang="en-US" sz="2000" b="1" i="0" dirty="0">
                <a:solidFill>
                  <a:srgbClr val="0000FF"/>
                </a:solidFill>
                <a:latin typeface="Calibri" charset="0"/>
              </a:rPr>
              <a:t>Mainly Through Data Analyses, Theory/Modeling, and Collaborations</a:t>
            </a:r>
            <a:endParaRPr lang="en-US" sz="1200" b="1" i="0" dirty="0">
              <a:solidFill>
                <a:srgbClr val="0000FF"/>
              </a:solidFill>
              <a:latin typeface="Calibri" charset="0"/>
            </a:endParaRPr>
          </a:p>
        </p:txBody>
      </p:sp>
      <p:sp>
        <p:nvSpPr>
          <p:cNvPr id="16386" name="Text Box 4"/>
          <p:cNvSpPr txBox="1">
            <a:spLocks noChangeArrowheads="1"/>
          </p:cNvSpPr>
          <p:nvPr/>
        </p:nvSpPr>
        <p:spPr bwMode="auto">
          <a:xfrm>
            <a:off x="812800" y="1306513"/>
            <a:ext cx="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endParaRPr lang="en-US" sz="1200" i="1">
              <a:solidFill>
                <a:srgbClr val="1822CD"/>
              </a:solidFill>
              <a:latin typeface="Helvetica" charset="0"/>
            </a:endParaRPr>
          </a:p>
        </p:txBody>
      </p:sp>
      <p:sp>
        <p:nvSpPr>
          <p:cNvPr id="16387" name="Text Box 5"/>
          <p:cNvSpPr txBox="1">
            <a:spLocks noChangeArrowheads="1"/>
          </p:cNvSpPr>
          <p:nvPr/>
        </p:nvSpPr>
        <p:spPr bwMode="auto">
          <a:xfrm>
            <a:off x="1828800" y="5878513"/>
            <a:ext cx="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i="1">
              <a:solidFill>
                <a:srgbClr val="1822CD"/>
              </a:solidFill>
              <a:latin typeface="Helvetica" charset="0"/>
            </a:endParaRPr>
          </a:p>
        </p:txBody>
      </p:sp>
      <p:graphicFrame>
        <p:nvGraphicFramePr>
          <p:cNvPr id="16388" name="Object 3"/>
          <p:cNvGraphicFramePr>
            <a:graphicFrameLocks noChangeAspect="1"/>
          </p:cNvGraphicFramePr>
          <p:nvPr>
            <p:extLst>
              <p:ext uri="{D42A27DB-BD31-4B8C-83A1-F6EECF244321}">
                <p14:modId xmlns:p14="http://schemas.microsoft.com/office/powerpoint/2010/main" xmlns="" val="2113975061"/>
              </p:ext>
            </p:extLst>
          </p:nvPr>
        </p:nvGraphicFramePr>
        <p:xfrm>
          <a:off x="863600" y="2722404"/>
          <a:ext cx="7632700" cy="3775869"/>
        </p:xfrm>
        <a:graphic>
          <a:graphicData uri="http://schemas.openxmlformats.org/presentationml/2006/ole">
            <p:oleObj spid="_x0000_s3074" name="Document" r:id="rId4" imgW="8368992" imgH="4140048" progId="Word.Document.12">
              <p:embed/>
            </p:oleObj>
          </a:graphicData>
        </a:graphic>
      </p:graphicFrame>
      <p:sp>
        <p:nvSpPr>
          <p:cNvPr id="16389" name="Rectangle 4"/>
          <p:cNvSpPr>
            <a:spLocks noChangeArrowheads="1"/>
          </p:cNvSpPr>
          <p:nvPr/>
        </p:nvSpPr>
        <p:spPr bwMode="auto">
          <a:xfrm>
            <a:off x="11113" y="920750"/>
            <a:ext cx="8950325" cy="219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buNone/>
            </a:pPr>
            <a:r>
              <a:rPr lang="en-US" sz="1200" b="1" i="0" u="sng" dirty="0"/>
              <a:t>FY 2013 NSTX-U </a:t>
            </a:r>
            <a:r>
              <a:rPr lang="en-US" sz="1100" b="1" i="0" u="sng" dirty="0"/>
              <a:t>Facility</a:t>
            </a:r>
            <a:r>
              <a:rPr lang="en-US" sz="1200" b="1" i="0" u="sng" dirty="0"/>
              <a:t> Joint Research Milestone</a:t>
            </a:r>
            <a:endParaRPr lang="en-US" sz="1200" i="0" dirty="0"/>
          </a:p>
          <a:p>
            <a:pPr algn="just">
              <a:buNone/>
            </a:pPr>
            <a:r>
              <a:rPr lang="en-US" sz="1200" i="0" dirty="0"/>
              <a:t>Conduct experiments on major fusion facilities, to evaluate stationary enhanced confinement regimes without large Edge Localized Modes (ELMs), and to improve understanding of the underlying physical mechanisms that allow increased edge particle transport while maintaining a strong thermal transport barrier. …  Candidate regimes and techniques have been pioneered by each of the three major US facilities (C-Mod, D3D and NSTX).   … Exploiting the complementary parameters and tools of the devices, joint teams will aim to more closely approach key dimensionless parameters of ITER, and to identify correlations between edge fluctuations and transport.  The role of rotation will be investigated.  The research will strengthen the basis for extrapolation of stationary high confinement regimes to ITER and other future fusion facilities, for which avoidance of large ELMs is a critical issue. </a:t>
            </a:r>
            <a:r>
              <a:rPr lang="en-US" sz="1200" i="0" dirty="0" smtClean="0">
                <a:solidFill>
                  <a:srgbClr val="FF0000"/>
                </a:solidFill>
              </a:rPr>
              <a:t>Stefan Gerhardt is coordinating the FY 2013 JRT and the Q3 report has been submitted.</a:t>
            </a:r>
            <a:endParaRPr lang="en-US" sz="1200" i="0" dirty="0">
              <a:solidFill>
                <a:srgbClr val="FF0000"/>
              </a:solidFill>
            </a:endParaRPr>
          </a:p>
          <a:p>
            <a:pPr algn="just">
              <a:buNone/>
            </a:pPr>
            <a:r>
              <a:rPr lang="en-US" sz="1200" i="0" dirty="0"/>
              <a:t> </a:t>
            </a:r>
          </a:p>
        </p:txBody>
      </p:sp>
      <p:sp>
        <p:nvSpPr>
          <p:cNvPr id="8"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55</a:t>
            </a:fld>
            <a:endParaRPr lang="en-US" sz="900" i="0"/>
          </a:p>
        </p:txBody>
      </p:sp>
    </p:spTree>
    <p:extLst>
      <p:ext uri="{BB962C8B-B14F-4D97-AF65-F5344CB8AC3E}">
        <p14:creationId xmlns:p14="http://schemas.microsoft.com/office/powerpoint/2010/main" xmlns="" val="35266290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1"/>
          </p:nvPr>
        </p:nvSpPr>
        <p:spPr>
          <a:xfrm>
            <a:off x="241299" y="969962"/>
            <a:ext cx="5537201" cy="2141538"/>
          </a:xfrm>
        </p:spPr>
        <p:txBody>
          <a:bodyPr/>
          <a:lstStyle/>
          <a:p>
            <a:pPr marL="182880" lvl="1" indent="-365760">
              <a:lnSpc>
                <a:spcPts val="2200"/>
              </a:lnSpc>
              <a:spcBef>
                <a:spcPts val="600"/>
              </a:spcBef>
              <a:spcAft>
                <a:spcPts val="400"/>
              </a:spcAft>
              <a:buNone/>
            </a:pPr>
            <a:r>
              <a:rPr lang="en-US" sz="1800" b="1" dirty="0" smtClean="0">
                <a:solidFill>
                  <a:schemeClr val="tx1"/>
                </a:solidFill>
                <a:latin typeface="+mj-lt"/>
                <a:ea typeface="ヒラギノ角ゴ Pro W3" charset="0"/>
                <a:cs typeface="ヒラギノ角ゴ Pro W3" charset="0"/>
              </a:rPr>
              <a:t>•  Improving the PFC geometry in the vicinity of the CHI gap to protect the vessel and coils due to ~ 10x higher </a:t>
            </a:r>
            <a:r>
              <a:rPr lang="en-US" sz="1800" b="1" dirty="0" err="1" smtClean="0">
                <a:solidFill>
                  <a:schemeClr val="tx1"/>
                </a:solidFill>
                <a:latin typeface="+mj-lt"/>
                <a:ea typeface="ヒラギノ角ゴ Pro W3" charset="0"/>
                <a:cs typeface="ヒラギノ角ゴ Pro W3" charset="0"/>
              </a:rPr>
              <a:t>divertor</a:t>
            </a:r>
            <a:r>
              <a:rPr lang="en-US" sz="1800" b="1" dirty="0" smtClean="0">
                <a:solidFill>
                  <a:schemeClr val="tx1"/>
                </a:solidFill>
                <a:latin typeface="+mj-lt"/>
                <a:ea typeface="ヒラギノ角ゴ Pro W3" charset="0"/>
                <a:cs typeface="ヒラギノ角ゴ Pro W3" charset="0"/>
              </a:rPr>
              <a:t> heat loads</a:t>
            </a:r>
          </a:p>
          <a:p>
            <a:pPr marL="146304" indent="-457200">
              <a:lnSpc>
                <a:spcPts val="2200"/>
              </a:lnSpc>
              <a:spcBef>
                <a:spcPts val="600"/>
              </a:spcBef>
              <a:spcAft>
                <a:spcPts val="400"/>
              </a:spcAft>
              <a:buNone/>
            </a:pPr>
            <a:r>
              <a:rPr lang="en-US" sz="1800" b="1" dirty="0" smtClean="0">
                <a:solidFill>
                  <a:srgbClr val="0000FF"/>
                </a:solidFill>
                <a:latin typeface="+mj-lt"/>
                <a:ea typeface="ＭＳ Ｐゴシック" charset="0"/>
                <a:cs typeface="Helvetica Neue" charset="0"/>
              </a:rPr>
              <a:t>  New </a:t>
            </a:r>
            <a:r>
              <a:rPr lang="en-US" sz="1800" b="1" dirty="0">
                <a:solidFill>
                  <a:srgbClr val="0000FF"/>
                </a:solidFill>
                <a:latin typeface="+mj-lt"/>
                <a:ea typeface="ＭＳ Ｐゴシック" charset="0"/>
                <a:cs typeface="Helvetica Neue" charset="0"/>
              </a:rPr>
              <a:t>gap overhung tiles to provides necessary </a:t>
            </a:r>
            <a:r>
              <a:rPr lang="en-US" sz="1800" b="1" dirty="0" smtClean="0">
                <a:solidFill>
                  <a:srgbClr val="0000FF"/>
                </a:solidFill>
                <a:latin typeface="+mj-lt"/>
                <a:ea typeface="ＭＳ Ｐゴシック" charset="0"/>
                <a:cs typeface="Helvetica Neue" charset="0"/>
              </a:rPr>
              <a:t>protection. </a:t>
            </a:r>
            <a:r>
              <a:rPr lang="en-US" sz="1800" b="1" dirty="0">
                <a:solidFill>
                  <a:srgbClr val="FF0000"/>
                </a:solidFill>
                <a:latin typeface="+mj-lt"/>
              </a:rPr>
              <a:t>Gap tiles being fabricated by the </a:t>
            </a:r>
            <a:r>
              <a:rPr lang="en-US" sz="1800" b="1" dirty="0" smtClean="0">
                <a:solidFill>
                  <a:srgbClr val="FF0000"/>
                </a:solidFill>
                <a:latin typeface="+mj-lt"/>
              </a:rPr>
              <a:t>vendor.</a:t>
            </a:r>
            <a:endParaRPr lang="en-US" sz="1800" dirty="0" smtClean="0">
              <a:solidFill>
                <a:srgbClr val="FF0000"/>
              </a:solidFill>
              <a:latin typeface="+mj-lt"/>
              <a:ea typeface="ヒラギノ角ゴ Pro W3" charset="0"/>
              <a:cs typeface="ヒラギノ角ゴ Pro W3" charset="0"/>
            </a:endParaRPr>
          </a:p>
        </p:txBody>
      </p:sp>
      <p:sp>
        <p:nvSpPr>
          <p:cNvPr id="23554" name="Rectangle 3"/>
          <p:cNvSpPr>
            <a:spLocks noChangeArrowheads="1"/>
          </p:cNvSpPr>
          <p:nvPr/>
        </p:nvSpPr>
        <p:spPr bwMode="auto">
          <a:xfrm>
            <a:off x="0" y="17463"/>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800" i="0" dirty="0">
                <a:solidFill>
                  <a:srgbClr val="FF0000"/>
                </a:solidFill>
                <a:latin typeface="Arial" charset="0"/>
                <a:ea typeface="ヒラギノ角ゴ Pro W3" charset="0"/>
                <a:cs typeface="ヒラギノ角ゴ Pro W3" charset="0"/>
              </a:rPr>
              <a:t>Engineering </a:t>
            </a:r>
            <a:r>
              <a:rPr lang="en-US" sz="2800" i="0" dirty="0" smtClean="0">
                <a:solidFill>
                  <a:srgbClr val="FF0000"/>
                </a:solidFill>
                <a:latin typeface="Arial" charset="0"/>
                <a:ea typeface="ヒラギノ角ゴ Pro W3" charset="0"/>
                <a:cs typeface="ヒラギノ角ゴ Pro W3" charset="0"/>
              </a:rPr>
              <a:t>and Research Operations </a:t>
            </a:r>
            <a:r>
              <a:rPr lang="en-US" sz="2800" i="0" dirty="0">
                <a:solidFill>
                  <a:srgbClr val="FF0000"/>
                </a:solidFill>
                <a:latin typeface="Arial" charset="0"/>
                <a:ea typeface="ヒラギノ角ゴ Pro W3" charset="0"/>
                <a:cs typeface="ヒラギノ角ゴ Pro W3" charset="0"/>
              </a:rPr>
              <a:t>Activities </a:t>
            </a:r>
          </a:p>
          <a:p>
            <a:pPr algn="ctr" eaLnBrk="0" hangingPunct="0">
              <a:spcBef>
                <a:spcPct val="0"/>
              </a:spcBef>
              <a:buFontTx/>
              <a:buNone/>
            </a:pPr>
            <a:r>
              <a:rPr lang="en-US" sz="2400" i="0" dirty="0">
                <a:solidFill>
                  <a:srgbClr val="0000FF"/>
                </a:solidFill>
                <a:latin typeface="Arial" charset="0"/>
                <a:ea typeface="ヒラギノ角ゴ Pro W3" charset="0"/>
                <a:cs typeface="ヒラギノ角ゴ Pro W3" charset="0"/>
              </a:rPr>
              <a:t>In Preparation for the NSTX-U Operations</a:t>
            </a:r>
            <a:endParaRPr lang="en-US" sz="2000" i="0" dirty="0">
              <a:solidFill>
                <a:srgbClr val="0000FF"/>
              </a:solidFill>
            </a:endParaRPr>
          </a:p>
        </p:txBody>
      </p:sp>
      <p:grpSp>
        <p:nvGrpSpPr>
          <p:cNvPr id="2" name="Group 1"/>
          <p:cNvGrpSpPr/>
          <p:nvPr/>
        </p:nvGrpSpPr>
        <p:grpSpPr>
          <a:xfrm>
            <a:off x="6020127" y="965200"/>
            <a:ext cx="2780973" cy="2113078"/>
            <a:chOff x="6744027" y="3251200"/>
            <a:chExt cx="2780973" cy="2113078"/>
          </a:xfrm>
        </p:grpSpPr>
        <p:pic>
          <p:nvPicPr>
            <p:cNvPr id="10" name="Picture 9"/>
            <p:cNvPicPr>
              <a:picLocks noChangeAspect="1"/>
            </p:cNvPicPr>
            <p:nvPr/>
          </p:nvPicPr>
          <p:blipFill>
            <a:blip r:embed="rId2" cstate="print"/>
            <a:stretch>
              <a:fillRect/>
            </a:stretch>
          </p:blipFill>
          <p:spPr>
            <a:xfrm>
              <a:off x="6744027" y="3263900"/>
              <a:ext cx="2780973" cy="2100378"/>
            </a:xfrm>
            <a:prstGeom prst="rect">
              <a:avLst/>
            </a:prstGeom>
          </p:spPr>
        </p:pic>
        <p:sp>
          <p:nvSpPr>
            <p:cNvPr id="19" name="TextBox 34"/>
            <p:cNvSpPr txBox="1">
              <a:spLocks noChangeArrowheads="1"/>
            </p:cNvSpPr>
            <p:nvPr/>
          </p:nvSpPr>
          <p:spPr bwMode="auto">
            <a:xfrm>
              <a:off x="7405687" y="3251200"/>
              <a:ext cx="1738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dirty="0">
                  <a:solidFill>
                    <a:srgbClr val="D9133C"/>
                  </a:solidFill>
                </a:rPr>
                <a:t>Improved Tile Design</a:t>
              </a:r>
            </a:p>
          </p:txBody>
        </p:sp>
      </p:grpSp>
      <p:pic>
        <p:nvPicPr>
          <p:cNvPr id="20"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60875" y="3390900"/>
            <a:ext cx="209892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1"/>
          <p:cNvSpPr txBox="1">
            <a:spLocks noChangeArrowheads="1"/>
          </p:cNvSpPr>
          <p:nvPr/>
        </p:nvSpPr>
        <p:spPr bwMode="auto">
          <a:xfrm>
            <a:off x="403225" y="4481576"/>
            <a:ext cx="5857875" cy="2363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None/>
            </a:pPr>
            <a:r>
              <a:rPr lang="en-US" sz="1800" i="0" dirty="0" smtClean="0">
                <a:solidFill>
                  <a:srgbClr val="0000FF"/>
                </a:solidFill>
                <a:latin typeface="+mj-lt"/>
              </a:rPr>
              <a:t>More than half of </a:t>
            </a:r>
            <a:r>
              <a:rPr lang="en-US" sz="1800" i="0" dirty="0">
                <a:solidFill>
                  <a:srgbClr val="0000FF"/>
                </a:solidFill>
                <a:latin typeface="+mj-lt"/>
              </a:rPr>
              <a:t>the </a:t>
            </a:r>
            <a:r>
              <a:rPr lang="en-US" sz="1800" i="0" dirty="0" smtClean="0">
                <a:solidFill>
                  <a:srgbClr val="0000FF"/>
                </a:solidFill>
                <a:latin typeface="+mj-lt"/>
              </a:rPr>
              <a:t>68 FG  production units have now undergone power testing in rectifiers, and test results for all units have been identical, giving us confidence that we can rely on bench testing for the remaining ones.  Power testing will continue to confirm current balancing on multiple rectifiers. </a:t>
            </a:r>
            <a:r>
              <a:rPr lang="en-US" sz="1800" i="0" dirty="0" smtClean="0">
                <a:solidFill>
                  <a:srgbClr val="FF0000"/>
                </a:solidFill>
                <a:latin typeface="+mj-lt"/>
              </a:rPr>
              <a:t>Target completion date of Nov. 2013.</a:t>
            </a:r>
          </a:p>
          <a:p>
            <a:pPr eaLnBrk="1" hangingPunct="1">
              <a:buNone/>
            </a:pPr>
            <a:endParaRPr lang="en-US" sz="1800" i="0" dirty="0">
              <a:solidFill>
                <a:srgbClr val="0000FF"/>
              </a:solidFill>
              <a:latin typeface="+mj-lt"/>
            </a:endParaRPr>
          </a:p>
        </p:txBody>
      </p:sp>
      <p:sp>
        <p:nvSpPr>
          <p:cNvPr id="3" name="TextBox 2"/>
          <p:cNvSpPr txBox="1"/>
          <p:nvPr/>
        </p:nvSpPr>
        <p:spPr>
          <a:xfrm>
            <a:off x="254001" y="3009901"/>
            <a:ext cx="6083299" cy="1698927"/>
          </a:xfrm>
          <a:prstGeom prst="rect">
            <a:avLst/>
          </a:prstGeom>
          <a:noFill/>
        </p:spPr>
        <p:txBody>
          <a:bodyPr wrap="square" rtlCol="0">
            <a:spAutoFit/>
          </a:bodyPr>
          <a:lstStyle/>
          <a:p>
            <a:pPr marL="182880" lvl="1" indent="-457200">
              <a:buNone/>
            </a:pPr>
            <a:r>
              <a:rPr lang="en-US" sz="1800" i="0" dirty="0" smtClean="0">
                <a:solidFill>
                  <a:schemeClr val="tx1"/>
                </a:solidFill>
                <a:latin typeface="+mj-lt"/>
                <a:ea typeface="ヒラギノ角ゴ Pro W3" charset="0"/>
                <a:cs typeface="ヒラギノ角ゴ Pro W3" charset="0"/>
              </a:rPr>
              <a:t>•  Replacing </a:t>
            </a:r>
            <a:r>
              <a:rPr lang="en-US" sz="1800" i="0" dirty="0">
                <a:solidFill>
                  <a:schemeClr val="tx1"/>
                </a:solidFill>
                <a:latin typeface="+mj-lt"/>
                <a:ea typeface="ヒラギノ角ゴ Pro W3" charset="0"/>
                <a:cs typeface="ヒラギノ角ゴ Pro W3" charset="0"/>
              </a:rPr>
              <a:t>electronics that control rectifiers - T</a:t>
            </a:r>
            <a:r>
              <a:rPr lang="en-US" sz="1800" i="0" dirty="0">
                <a:solidFill>
                  <a:schemeClr val="tx1"/>
                </a:solidFill>
                <a:latin typeface="+mj-lt"/>
              </a:rPr>
              <a:t>he new Firing Generator (FG) will deliver firing pulses with greater resolution, precision, and </a:t>
            </a:r>
            <a:r>
              <a:rPr lang="en-US" sz="1800" i="0" dirty="0" smtClean="0">
                <a:solidFill>
                  <a:schemeClr val="tx1"/>
                </a:solidFill>
                <a:latin typeface="+mj-lt"/>
              </a:rPr>
              <a:t>repeatability,  critical </a:t>
            </a:r>
            <a:r>
              <a:rPr lang="en-US" sz="1800" i="0" dirty="0">
                <a:solidFill>
                  <a:schemeClr val="tx1"/>
                </a:solidFill>
                <a:latin typeface="+mj-lt"/>
              </a:rPr>
              <a:t>for the new 8-parallel, 130kA TF system configuration. </a:t>
            </a:r>
            <a:endParaRPr lang="en-US" sz="1800" i="0" dirty="0">
              <a:solidFill>
                <a:schemeClr val="tx1"/>
              </a:solidFill>
              <a:latin typeface="+mj-lt"/>
              <a:ea typeface="ヒラギノ角ゴ Pro W3" charset="0"/>
              <a:cs typeface="ヒラギノ角ゴ Pro W3" charset="0"/>
            </a:endParaRPr>
          </a:p>
          <a:p>
            <a:pPr marL="182880" indent="-457200"/>
            <a:endParaRPr lang="en-US" i="0" dirty="0">
              <a:solidFill>
                <a:schemeClr val="tx1"/>
              </a:solidFill>
              <a:latin typeface="+mj-lt"/>
            </a:endParaRPr>
          </a:p>
        </p:txBody>
      </p:sp>
      <p:sp>
        <p:nvSpPr>
          <p:cNvPr id="4" name="Rectangle 3"/>
          <p:cNvSpPr/>
          <p:nvPr/>
        </p:nvSpPr>
        <p:spPr>
          <a:xfrm>
            <a:off x="6387321" y="3087301"/>
            <a:ext cx="2262158" cy="276999"/>
          </a:xfrm>
          <a:prstGeom prst="rect">
            <a:avLst/>
          </a:prstGeom>
        </p:spPr>
        <p:txBody>
          <a:bodyPr wrap="none">
            <a:spAutoFit/>
          </a:bodyPr>
          <a:lstStyle/>
          <a:p>
            <a:pPr>
              <a:buNone/>
            </a:pPr>
            <a:r>
              <a:rPr lang="en-US" i="0" dirty="0" err="1">
                <a:solidFill>
                  <a:srgbClr val="FF0000"/>
                </a:solidFill>
              </a:rPr>
              <a:t>Transrex</a:t>
            </a:r>
            <a:r>
              <a:rPr lang="en-US" i="0" dirty="0">
                <a:solidFill>
                  <a:srgbClr val="FF0000"/>
                </a:solidFill>
              </a:rPr>
              <a:t> AC/DC Convertors </a:t>
            </a:r>
            <a:endParaRPr lang="en-US" dirty="0"/>
          </a:p>
        </p:txBody>
      </p:sp>
      <p:sp>
        <p:nvSpPr>
          <p:cNvPr id="12"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56</a:t>
            </a:fld>
            <a:endParaRPr lang="en-US" sz="900" i="0"/>
          </a:p>
        </p:txBody>
      </p:sp>
    </p:spTree>
    <p:extLst>
      <p:ext uri="{BB962C8B-B14F-4D97-AF65-F5344CB8AC3E}">
        <p14:creationId xmlns:p14="http://schemas.microsoft.com/office/powerpoint/2010/main" xmlns="" val="7044705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1"/>
          </p:nvPr>
        </p:nvSpPr>
        <p:spPr>
          <a:xfrm>
            <a:off x="127001" y="1281113"/>
            <a:ext cx="5892800" cy="2579687"/>
          </a:xfrm>
        </p:spPr>
        <p:txBody>
          <a:bodyPr/>
          <a:lstStyle/>
          <a:p>
            <a:pPr marL="256032" indent="-256032">
              <a:spcAft>
                <a:spcPts val="600"/>
              </a:spcAft>
            </a:pPr>
            <a:r>
              <a:rPr lang="en-US" sz="1600" b="1" dirty="0">
                <a:latin typeface="Arial" charset="0"/>
                <a:ea typeface="ＭＳ Ｐゴシック" charset="0"/>
                <a:cs typeface="ＭＳ Ｐゴシック" charset="0"/>
              </a:rPr>
              <a:t>The first-year power supply capabilities of NSTX-Upgrade will yield considerable experimental flexibility,</a:t>
            </a:r>
            <a:r>
              <a:rPr lang="en-US" sz="1600" b="1" dirty="0" smtClean="0">
                <a:latin typeface="Arial" charset="0"/>
                <a:ea typeface="ＭＳ Ｐゴシック" charset="0"/>
                <a:cs typeface="ＭＳ Ｐゴシック" charset="0"/>
              </a:rPr>
              <a:t> via up</a:t>
            </a:r>
            <a:r>
              <a:rPr lang="en-US" sz="1600" b="1" dirty="0">
                <a:latin typeface="Arial" charset="0"/>
                <a:ea typeface="ＭＳ Ｐゴシック" charset="0"/>
                <a:cs typeface="ＭＳ Ｐゴシック" charset="0"/>
              </a:rPr>
              <a:t>-down symmetric PF-1C </a:t>
            </a:r>
            <a:r>
              <a:rPr lang="en-US" sz="1600" b="1" dirty="0" smtClean="0">
                <a:latin typeface="Arial" charset="0"/>
                <a:ea typeface="ＭＳ Ｐゴシック" charset="0"/>
                <a:cs typeface="ＭＳ Ｐゴシック" charset="0"/>
              </a:rPr>
              <a:t>coils</a:t>
            </a:r>
          </a:p>
          <a:p>
            <a:pPr marL="256032" indent="-256032"/>
            <a:r>
              <a:rPr lang="en-US" sz="1600" b="1" dirty="0">
                <a:latin typeface="Arial" charset="0"/>
                <a:ea typeface="ＭＳ Ｐゴシック" charset="0"/>
                <a:cs typeface="ＭＳ Ｐゴシック" charset="0"/>
              </a:rPr>
              <a:t>By powering</a:t>
            </a:r>
            <a:r>
              <a:rPr lang="en-US" sz="1600" b="1" dirty="0" smtClean="0">
                <a:latin typeface="Arial" charset="0"/>
                <a:ea typeface="ＭＳ Ｐゴシック" charset="0"/>
                <a:cs typeface="ＭＳ Ｐゴシック" charset="0"/>
              </a:rPr>
              <a:t> upper and lower PF</a:t>
            </a:r>
            <a:r>
              <a:rPr lang="en-US" sz="1600" b="1" dirty="0">
                <a:latin typeface="Arial" charset="0"/>
                <a:ea typeface="ＭＳ Ｐゴシック" charset="0"/>
                <a:cs typeface="ＭＳ Ｐゴシック" charset="0"/>
              </a:rPr>
              <a:t>-1A &amp; PF-1C coils, it will be possible to generate up-down symmetric snowflake </a:t>
            </a:r>
            <a:r>
              <a:rPr lang="en-US" sz="1600" b="1" dirty="0" err="1">
                <a:latin typeface="Arial" charset="0"/>
                <a:ea typeface="ＭＳ Ｐゴシック" charset="0"/>
                <a:cs typeface="ＭＳ Ｐゴシック" charset="0"/>
              </a:rPr>
              <a:t>divertors</a:t>
            </a:r>
            <a:endParaRPr lang="en-US" sz="1600" b="1" dirty="0">
              <a:latin typeface="Arial" charset="0"/>
              <a:ea typeface="ＭＳ Ｐゴシック" charset="0"/>
              <a:cs typeface="ＭＳ Ｐゴシック" charset="0"/>
            </a:endParaRPr>
          </a:p>
          <a:p>
            <a:pPr marL="256032" indent="-256032">
              <a:spcAft>
                <a:spcPts val="600"/>
              </a:spcAft>
            </a:pPr>
            <a:r>
              <a:rPr lang="en-US" sz="1600" b="1" dirty="0" smtClean="0">
                <a:latin typeface="Arial" charset="0"/>
                <a:ea typeface="ＭＳ Ｐゴシック" charset="0"/>
                <a:cs typeface="ＭＳ Ｐゴシック" charset="0"/>
              </a:rPr>
              <a:t>The </a:t>
            </a:r>
            <a:r>
              <a:rPr lang="en-US" sz="1600" b="1" dirty="0">
                <a:latin typeface="Arial" charset="0"/>
                <a:ea typeface="ＭＳ Ｐゴシック" charset="0"/>
                <a:cs typeface="ＭＳ Ｐゴシック" charset="0"/>
              </a:rPr>
              <a:t>new configuration should provide better control for the CHI absorber region.  </a:t>
            </a:r>
          </a:p>
        </p:txBody>
      </p:sp>
      <p:sp>
        <p:nvSpPr>
          <p:cNvPr id="73731" name="Rectangle 43"/>
          <p:cNvSpPr>
            <a:spLocks noChangeArrowheads="1"/>
          </p:cNvSpPr>
          <p:nvPr/>
        </p:nvSpPr>
        <p:spPr bwMode="auto">
          <a:xfrm>
            <a:off x="0" y="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lnSpc>
                <a:spcPct val="90000"/>
              </a:lnSpc>
              <a:spcBef>
                <a:spcPts val="1800"/>
              </a:spcBef>
              <a:spcAft>
                <a:spcPts val="1800"/>
              </a:spcAft>
              <a:buFontTx/>
              <a:buNone/>
            </a:pPr>
            <a:r>
              <a:rPr lang="en-US" sz="3200" i="0" dirty="0">
                <a:solidFill>
                  <a:srgbClr val="FF0000"/>
                </a:solidFill>
              </a:rPr>
              <a:t>NSTX-U </a:t>
            </a:r>
            <a:r>
              <a:rPr lang="en-US" sz="3200" i="0" dirty="0" smtClean="0">
                <a:solidFill>
                  <a:srgbClr val="FF0000"/>
                </a:solidFill>
              </a:rPr>
              <a:t>Plasma Control System </a:t>
            </a:r>
            <a:r>
              <a:rPr lang="en-US" sz="3200" i="0" dirty="0">
                <a:solidFill>
                  <a:srgbClr val="FF0000"/>
                </a:solidFill>
              </a:rPr>
              <a:t>Upgrade</a:t>
            </a:r>
            <a:br>
              <a:rPr lang="en-US" sz="3200" i="0" dirty="0">
                <a:solidFill>
                  <a:srgbClr val="FF0000"/>
                </a:solidFill>
              </a:rPr>
            </a:br>
            <a:r>
              <a:rPr lang="en-US" sz="2400" i="0" dirty="0">
                <a:solidFill>
                  <a:srgbClr val="0723FF"/>
                </a:solidFill>
              </a:rPr>
              <a:t>Enables </a:t>
            </a:r>
            <a:r>
              <a:rPr lang="en-US" sz="2400" i="0" dirty="0" smtClean="0">
                <a:solidFill>
                  <a:srgbClr val="0723FF"/>
                </a:solidFill>
              </a:rPr>
              <a:t>real time up</a:t>
            </a:r>
            <a:r>
              <a:rPr lang="en-US" sz="2400" i="0" dirty="0">
                <a:solidFill>
                  <a:srgbClr val="0723FF"/>
                </a:solidFill>
              </a:rPr>
              <a:t>-down symmetric </a:t>
            </a:r>
            <a:r>
              <a:rPr lang="en-US" sz="2400" i="0" dirty="0" err="1">
                <a:solidFill>
                  <a:srgbClr val="0723FF"/>
                </a:solidFill>
              </a:rPr>
              <a:t>divertor</a:t>
            </a:r>
            <a:r>
              <a:rPr lang="en-US" sz="2400" i="0" dirty="0">
                <a:solidFill>
                  <a:srgbClr val="0723FF"/>
                </a:solidFill>
              </a:rPr>
              <a:t> </a:t>
            </a:r>
            <a:r>
              <a:rPr lang="en-US" sz="2400" i="0" dirty="0" smtClean="0">
                <a:solidFill>
                  <a:srgbClr val="0723FF"/>
                </a:solidFill>
              </a:rPr>
              <a:t>control</a:t>
            </a:r>
            <a:endParaRPr lang="en-US" sz="1600" i="0" dirty="0">
              <a:solidFill>
                <a:srgbClr val="FF0000"/>
              </a:solidFill>
              <a:latin typeface="Helvetica Neue" charset="0"/>
            </a:endParaRPr>
          </a:p>
        </p:txBody>
      </p:sp>
      <p:pic>
        <p:nvPicPr>
          <p:cNvPr id="73734"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48350" y="1358900"/>
            <a:ext cx="2940050" cy="2324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955801" y="927100"/>
            <a:ext cx="7975600" cy="707886"/>
          </a:xfrm>
          <a:prstGeom prst="rect">
            <a:avLst/>
          </a:prstGeom>
          <a:noFill/>
        </p:spPr>
        <p:txBody>
          <a:bodyPr wrap="square" rtlCol="0">
            <a:spAutoFit/>
          </a:bodyPr>
          <a:lstStyle/>
          <a:p>
            <a:pPr>
              <a:buNone/>
            </a:pPr>
            <a:r>
              <a:rPr lang="en-US" sz="2000" i="0" dirty="0">
                <a:solidFill>
                  <a:srgbClr val="FF0000"/>
                </a:solidFill>
              </a:rPr>
              <a:t>NSTX-U PF Coil Power System Upgrade</a:t>
            </a:r>
            <a:br>
              <a:rPr lang="en-US" sz="2000" i="0" dirty="0">
                <a:solidFill>
                  <a:srgbClr val="FF0000"/>
                </a:solidFill>
              </a:rPr>
            </a:br>
            <a:endParaRPr lang="en-US" sz="2000" dirty="0"/>
          </a:p>
        </p:txBody>
      </p:sp>
      <p:grpSp>
        <p:nvGrpSpPr>
          <p:cNvPr id="5" name="Group 9"/>
          <p:cNvGrpSpPr/>
          <p:nvPr/>
        </p:nvGrpSpPr>
        <p:grpSpPr>
          <a:xfrm>
            <a:off x="106686" y="3995738"/>
            <a:ext cx="8948414" cy="2560334"/>
            <a:chOff x="-131763" y="805560"/>
            <a:chExt cx="9239251" cy="2643544"/>
          </a:xfrm>
        </p:grpSpPr>
        <p:sp>
          <p:nvSpPr>
            <p:cNvPr id="11" name="Rectangle 10"/>
            <p:cNvSpPr/>
            <p:nvPr/>
          </p:nvSpPr>
          <p:spPr>
            <a:xfrm>
              <a:off x="1625599" y="1711325"/>
              <a:ext cx="1139371"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Inputs</a:t>
              </a:r>
            </a:p>
          </p:txBody>
        </p:sp>
        <p:sp>
          <p:nvSpPr>
            <p:cNvPr id="12" name="Rectangle 11"/>
            <p:cNvSpPr/>
            <p:nvPr/>
          </p:nvSpPr>
          <p:spPr>
            <a:xfrm>
              <a:off x="1625600" y="2366963"/>
              <a:ext cx="1103086"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Time Stamp</a:t>
              </a:r>
            </a:p>
          </p:txBody>
        </p:sp>
        <p:sp>
          <p:nvSpPr>
            <p:cNvPr id="13" name="Rectangle 12"/>
            <p:cNvSpPr/>
            <p:nvPr/>
          </p:nvSpPr>
          <p:spPr>
            <a:xfrm>
              <a:off x="1625599" y="2044700"/>
              <a:ext cx="1110343"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Inputs</a:t>
              </a:r>
            </a:p>
          </p:txBody>
        </p:sp>
        <p:cxnSp>
          <p:nvCxnSpPr>
            <p:cNvPr id="14" name="Straight Connector 13"/>
            <p:cNvCxnSpPr/>
            <p:nvPr/>
          </p:nvCxnSpPr>
          <p:spPr>
            <a:xfrm>
              <a:off x="2752725" y="2184400"/>
              <a:ext cx="1514475" cy="6350"/>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2693760" y="1628775"/>
              <a:ext cx="1057275" cy="254000"/>
            </a:xfrm>
            <a:prstGeom prst="rect">
              <a:avLst/>
            </a:prstGeom>
            <a:noFill/>
          </p:spPr>
          <p:txBody>
            <a:bodyPr wrap="none">
              <a:spAutoFit/>
            </a:bodyPr>
            <a:lstStyle/>
            <a:p>
              <a:pPr>
                <a:buFontTx/>
                <a:buNone/>
                <a:defRPr/>
              </a:pPr>
              <a:r>
                <a:rPr lang="en-US" sz="1050" dirty="0"/>
                <a:t>416 channels</a:t>
              </a:r>
            </a:p>
          </p:txBody>
        </p:sp>
        <p:sp>
          <p:nvSpPr>
            <p:cNvPr id="16" name="TextBox 15"/>
            <p:cNvSpPr txBox="1"/>
            <p:nvPr/>
          </p:nvSpPr>
          <p:spPr>
            <a:xfrm>
              <a:off x="2674484" y="1973263"/>
              <a:ext cx="795337" cy="254000"/>
            </a:xfrm>
            <a:prstGeom prst="rect">
              <a:avLst/>
            </a:prstGeom>
            <a:noFill/>
          </p:spPr>
          <p:txBody>
            <a:bodyPr wrap="none">
              <a:spAutoFit/>
            </a:bodyPr>
            <a:lstStyle/>
            <a:p>
              <a:pPr>
                <a:buFontTx/>
                <a:buNone/>
                <a:defRPr/>
              </a:pPr>
              <a:r>
                <a:rPr lang="en-US" sz="1050" dirty="0"/>
                <a:t>12 words</a:t>
              </a:r>
            </a:p>
          </p:txBody>
        </p:sp>
        <p:sp>
          <p:nvSpPr>
            <p:cNvPr id="17" name="TextBox 16"/>
            <p:cNvSpPr txBox="1"/>
            <p:nvPr/>
          </p:nvSpPr>
          <p:spPr>
            <a:xfrm>
              <a:off x="2678566" y="2411413"/>
              <a:ext cx="1163637" cy="254000"/>
            </a:xfrm>
            <a:prstGeom prst="rect">
              <a:avLst/>
            </a:prstGeom>
            <a:noFill/>
          </p:spPr>
          <p:txBody>
            <a:bodyPr wrap="none">
              <a:spAutoFit/>
            </a:bodyPr>
            <a:lstStyle/>
            <a:p>
              <a:pPr>
                <a:buFontTx/>
                <a:buNone/>
                <a:defRPr/>
              </a:pPr>
              <a:r>
                <a:rPr lang="en-US" sz="1050" dirty="0"/>
                <a:t>micro seconds</a:t>
              </a:r>
            </a:p>
          </p:txBody>
        </p:sp>
        <p:cxnSp>
          <p:nvCxnSpPr>
            <p:cNvPr id="18" name="Curved Connector 17"/>
            <p:cNvCxnSpPr>
              <a:stCxn id="11" idx="3"/>
            </p:cNvCxnSpPr>
            <p:nvPr/>
          </p:nvCxnSpPr>
          <p:spPr>
            <a:xfrm>
              <a:off x="2764970" y="1825625"/>
              <a:ext cx="1299030" cy="366713"/>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19" name="Curved Connector 18"/>
            <p:cNvCxnSpPr/>
            <p:nvPr/>
          </p:nvCxnSpPr>
          <p:spPr>
            <a:xfrm flipV="1">
              <a:off x="2703513" y="2192338"/>
              <a:ext cx="866775" cy="261937"/>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3810000" y="1927225"/>
              <a:ext cx="571500" cy="254000"/>
            </a:xfrm>
            <a:prstGeom prst="rect">
              <a:avLst/>
            </a:prstGeom>
            <a:noFill/>
          </p:spPr>
          <p:txBody>
            <a:bodyPr wrap="none">
              <a:spAutoFit/>
            </a:bodyPr>
            <a:lstStyle/>
            <a:p>
              <a:pPr>
                <a:buFontTx/>
                <a:buNone/>
                <a:defRPr/>
              </a:pPr>
              <a:r>
                <a:rPr lang="en-US" sz="1050" dirty="0"/>
                <a:t>FPDP</a:t>
              </a:r>
            </a:p>
          </p:txBody>
        </p:sp>
        <p:sp>
          <p:nvSpPr>
            <p:cNvPr id="21" name="Rectangle 20"/>
            <p:cNvSpPr/>
            <p:nvPr/>
          </p:nvSpPr>
          <p:spPr>
            <a:xfrm>
              <a:off x="4267200" y="1781175"/>
              <a:ext cx="1234276" cy="1266825"/>
            </a:xfrm>
            <a:prstGeom prst="rect">
              <a:avLst/>
            </a:prstGeom>
          </p:spPr>
          <p:style>
            <a:lnRef idx="2">
              <a:schemeClr val="accent6"/>
            </a:lnRef>
            <a:fillRef idx="1">
              <a:schemeClr val="lt1"/>
            </a:fillRef>
            <a:effectRef idx="0">
              <a:schemeClr val="accent6"/>
            </a:effectRef>
            <a:fontRef idx="minor">
              <a:schemeClr val="dk1"/>
            </a:fontRef>
          </p:style>
          <p:txBody>
            <a:bodyPr/>
            <a:lstStyle/>
            <a:p>
              <a:pPr algn="ctr">
                <a:buFontTx/>
                <a:buNone/>
                <a:defRPr/>
              </a:pPr>
              <a:r>
                <a:rPr lang="en-US" sz="1400" dirty="0"/>
                <a:t>Real-Time</a:t>
              </a:r>
            </a:p>
            <a:p>
              <a:pPr algn="ctr">
                <a:buFontTx/>
                <a:buNone/>
                <a:defRPr/>
              </a:pPr>
              <a:r>
                <a:rPr lang="en-US" sz="1400" dirty="0" smtClean="0"/>
                <a:t>Computer</a:t>
              </a:r>
            </a:p>
            <a:p>
              <a:pPr algn="ctr">
                <a:buNone/>
                <a:defRPr/>
              </a:pPr>
              <a:r>
                <a:rPr lang="en-US" i="0" dirty="0">
                  <a:solidFill>
                    <a:srgbClr val="FF0000"/>
                  </a:solidFill>
                </a:rPr>
                <a:t>New computer: cores: 8 </a:t>
              </a:r>
              <a:r>
                <a:rPr lang="en-US" i="0" dirty="0">
                  <a:solidFill>
                    <a:srgbClr val="FF0000"/>
                  </a:solidFill>
                  <a:sym typeface="Wingdings" charset="0"/>
                </a:rPr>
                <a:t> </a:t>
              </a:r>
              <a:r>
                <a:rPr lang="en-US" i="0" dirty="0" smtClean="0">
                  <a:solidFill>
                    <a:srgbClr val="FF0000"/>
                  </a:solidFill>
                  <a:sym typeface="Wingdings" charset="0"/>
                </a:rPr>
                <a:t>32</a:t>
              </a:r>
              <a:endParaRPr lang="en-US" i="0" dirty="0">
                <a:solidFill>
                  <a:srgbClr val="FF0000"/>
                </a:solidFill>
                <a:sym typeface="Wingdings" charset="0"/>
              </a:endParaRPr>
            </a:p>
          </p:txBody>
        </p:sp>
        <p:cxnSp>
          <p:nvCxnSpPr>
            <p:cNvPr id="22" name="Straight Connector 21"/>
            <p:cNvCxnSpPr/>
            <p:nvPr/>
          </p:nvCxnSpPr>
          <p:spPr>
            <a:xfrm>
              <a:off x="5410200" y="2211388"/>
              <a:ext cx="695325" cy="3175"/>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6167438" y="1676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PC Links</a:t>
              </a:r>
            </a:p>
          </p:txBody>
        </p:sp>
        <p:sp>
          <p:nvSpPr>
            <p:cNvPr id="24" name="Rectangle 23"/>
            <p:cNvSpPr/>
            <p:nvPr/>
          </p:nvSpPr>
          <p:spPr>
            <a:xfrm>
              <a:off x="6167438" y="2438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Outputs</a:t>
              </a:r>
            </a:p>
          </p:txBody>
        </p:sp>
        <p:sp>
          <p:nvSpPr>
            <p:cNvPr id="25" name="Rectangle 24"/>
            <p:cNvSpPr/>
            <p:nvPr/>
          </p:nvSpPr>
          <p:spPr>
            <a:xfrm>
              <a:off x="6167438" y="2066925"/>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Outputs</a:t>
              </a:r>
            </a:p>
          </p:txBody>
        </p:sp>
        <p:sp>
          <p:nvSpPr>
            <p:cNvPr id="26" name="Right Brace 25"/>
            <p:cNvSpPr/>
            <p:nvPr/>
          </p:nvSpPr>
          <p:spPr>
            <a:xfrm>
              <a:off x="7310438" y="1600200"/>
              <a:ext cx="304800" cy="11430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7" name="Right Brace 26"/>
            <p:cNvSpPr/>
            <p:nvPr/>
          </p:nvSpPr>
          <p:spPr>
            <a:xfrm flipH="1">
              <a:off x="1320800" y="1600200"/>
              <a:ext cx="304800" cy="1066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8" name="TextBox 27"/>
            <p:cNvSpPr txBox="1"/>
            <p:nvPr/>
          </p:nvSpPr>
          <p:spPr>
            <a:xfrm>
              <a:off x="5405438" y="1981200"/>
              <a:ext cx="571500" cy="254000"/>
            </a:xfrm>
            <a:prstGeom prst="rect">
              <a:avLst/>
            </a:prstGeom>
            <a:noFill/>
          </p:spPr>
          <p:txBody>
            <a:bodyPr wrap="none">
              <a:spAutoFit/>
            </a:bodyPr>
            <a:lstStyle/>
            <a:p>
              <a:pPr>
                <a:buFontTx/>
                <a:buNone/>
                <a:defRPr/>
              </a:pPr>
              <a:r>
                <a:rPr lang="en-US" sz="1050" dirty="0"/>
                <a:t>FPDP</a:t>
              </a:r>
            </a:p>
          </p:txBody>
        </p:sp>
        <p:sp>
          <p:nvSpPr>
            <p:cNvPr id="29" name="TextBox 22"/>
            <p:cNvSpPr txBox="1">
              <a:spLocks noChangeArrowheads="1"/>
            </p:cNvSpPr>
            <p:nvPr/>
          </p:nvSpPr>
          <p:spPr bwMode="auto">
            <a:xfrm>
              <a:off x="-131763" y="875093"/>
              <a:ext cx="1766888" cy="2574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i="0" u="sng" dirty="0"/>
                <a:t>Analog Inputs </a:t>
              </a:r>
            </a:p>
            <a:p>
              <a:pPr algn="ctr" eaLnBrk="1" hangingPunct="1">
                <a:buFontTx/>
                <a:buNone/>
              </a:pPr>
              <a:r>
                <a:rPr lang="en-US" i="0" dirty="0"/>
                <a:t>Coil Currents</a:t>
              </a:r>
            </a:p>
            <a:p>
              <a:pPr algn="ctr" eaLnBrk="1" hangingPunct="1">
                <a:buFontTx/>
                <a:buNone/>
              </a:pPr>
              <a:r>
                <a:rPr lang="en-US" i="0" dirty="0"/>
                <a:t> Power Supplies</a:t>
              </a:r>
            </a:p>
            <a:p>
              <a:pPr algn="ctr" eaLnBrk="1" hangingPunct="1">
                <a:buFontTx/>
                <a:buNone/>
              </a:pPr>
              <a:r>
                <a:rPr lang="en-US" i="0" dirty="0"/>
                <a:t> Magnetics</a:t>
              </a:r>
            </a:p>
            <a:p>
              <a:pPr algn="ctr" eaLnBrk="1" hangingPunct="1">
                <a:buFontTx/>
                <a:buNone/>
              </a:pPr>
              <a:r>
                <a:rPr lang="en-US" i="0" dirty="0">
                  <a:solidFill>
                    <a:srgbClr val="FF0000"/>
                  </a:solidFill>
                </a:rPr>
                <a:t>(including upgrades)</a:t>
              </a:r>
            </a:p>
            <a:p>
              <a:pPr algn="ctr" eaLnBrk="1" hangingPunct="1">
                <a:buFontTx/>
                <a:buNone/>
              </a:pPr>
              <a:r>
                <a:rPr lang="en-US" i="0" dirty="0"/>
                <a:t> Neutral Beams</a:t>
              </a:r>
            </a:p>
            <a:p>
              <a:pPr algn="ctr" eaLnBrk="1" hangingPunct="1">
                <a:buFontTx/>
                <a:buNone/>
              </a:pPr>
              <a:r>
                <a:rPr lang="en-US" i="0" dirty="0">
                  <a:solidFill>
                    <a:srgbClr val="FF0000"/>
                  </a:solidFill>
                </a:rPr>
                <a:t>(1</a:t>
              </a:r>
              <a:r>
                <a:rPr lang="en-US" i="0" baseline="30000" dirty="0">
                  <a:solidFill>
                    <a:srgbClr val="FF0000"/>
                  </a:solidFill>
                </a:rPr>
                <a:t>st</a:t>
              </a:r>
              <a:r>
                <a:rPr lang="en-US" i="0" dirty="0">
                  <a:solidFill>
                    <a:srgbClr val="FF0000"/>
                  </a:solidFill>
                </a:rPr>
                <a:t> and 2</a:t>
              </a:r>
              <a:r>
                <a:rPr lang="en-US" i="0" baseline="30000" dirty="0">
                  <a:solidFill>
                    <a:srgbClr val="FF0000"/>
                  </a:solidFill>
                </a:rPr>
                <a:t>nd</a:t>
              </a:r>
              <a:r>
                <a:rPr lang="en-US" i="0" dirty="0">
                  <a:solidFill>
                    <a:srgbClr val="FF0000"/>
                  </a:solidFill>
                </a:rPr>
                <a:t> BLs)</a:t>
              </a:r>
            </a:p>
            <a:p>
              <a:pPr algn="ctr" eaLnBrk="1" hangingPunct="1">
                <a:buFontTx/>
                <a:buNone/>
              </a:pPr>
              <a:r>
                <a:rPr lang="en-US" i="0" dirty="0"/>
                <a:t> Gas Injection</a:t>
              </a:r>
            </a:p>
            <a:p>
              <a:pPr algn="ctr" eaLnBrk="1" hangingPunct="1">
                <a:buFontTx/>
                <a:buNone/>
              </a:pPr>
              <a:r>
                <a:rPr lang="en-US" i="0" dirty="0"/>
                <a:t> Vacuum</a:t>
              </a:r>
            </a:p>
            <a:p>
              <a:pPr algn="ctr" eaLnBrk="1" hangingPunct="1">
                <a:buFontTx/>
                <a:buNone/>
              </a:pPr>
              <a:r>
                <a:rPr lang="en-US" i="0" dirty="0"/>
                <a:t>Rotation data</a:t>
              </a:r>
            </a:p>
            <a:p>
              <a:pPr algn="ctr" eaLnBrk="1" hangingPunct="1">
                <a:buFontTx/>
                <a:buNone/>
              </a:pPr>
              <a:r>
                <a:rPr lang="en-US" i="0" dirty="0"/>
                <a:t>Pitch angle data</a:t>
              </a:r>
            </a:p>
          </p:txBody>
        </p:sp>
        <p:sp>
          <p:nvSpPr>
            <p:cNvPr id="30" name="TextBox 23"/>
            <p:cNvSpPr txBox="1">
              <a:spLocks noChangeArrowheads="1"/>
            </p:cNvSpPr>
            <p:nvPr/>
          </p:nvSpPr>
          <p:spPr bwMode="auto">
            <a:xfrm>
              <a:off x="7513638" y="1624013"/>
              <a:ext cx="1593850" cy="116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dirty="0"/>
                <a:t>  Power Supplies</a:t>
              </a:r>
            </a:p>
            <a:p>
              <a:pPr algn="ctr" eaLnBrk="1" hangingPunct="1">
                <a:buFontTx/>
                <a:buNone/>
              </a:pPr>
              <a:r>
                <a:rPr lang="en-US" dirty="0">
                  <a:solidFill>
                    <a:srgbClr val="FF0000"/>
                  </a:solidFill>
                </a:rPr>
                <a:t>(</a:t>
              </a:r>
              <a:r>
                <a:rPr lang="en-US" dirty="0" err="1">
                  <a:solidFill>
                    <a:srgbClr val="FF0000"/>
                  </a:solidFill>
                </a:rPr>
                <a:t>inc.</a:t>
              </a:r>
              <a:r>
                <a:rPr lang="en-US" dirty="0">
                  <a:solidFill>
                    <a:srgbClr val="FF0000"/>
                  </a:solidFill>
                </a:rPr>
                <a:t> 3 new coils)</a:t>
              </a:r>
            </a:p>
            <a:p>
              <a:pPr algn="ctr" eaLnBrk="1" hangingPunct="1">
                <a:buFontTx/>
                <a:buNone/>
              </a:pPr>
              <a:r>
                <a:rPr lang="en-US" dirty="0"/>
                <a:t>  Neutral Beams</a:t>
              </a:r>
            </a:p>
            <a:p>
              <a:pPr algn="ctr" eaLnBrk="1" hangingPunct="1">
                <a:buFontTx/>
                <a:buNone/>
              </a:pPr>
              <a:r>
                <a:rPr lang="en-US" dirty="0">
                  <a:solidFill>
                    <a:srgbClr val="FF0000"/>
                  </a:solidFill>
                </a:rPr>
                <a:t>(including new BL)</a:t>
              </a:r>
            </a:p>
            <a:p>
              <a:pPr algn="ctr" eaLnBrk="1" hangingPunct="1">
                <a:buFontTx/>
                <a:buNone/>
              </a:pPr>
              <a:r>
                <a:rPr lang="en-US" dirty="0"/>
                <a:t>  Gas Injection</a:t>
              </a:r>
            </a:p>
          </p:txBody>
        </p:sp>
        <p:cxnSp>
          <p:nvCxnSpPr>
            <p:cNvPr id="31" name="Curved Connector 30"/>
            <p:cNvCxnSpPr>
              <a:endCxn id="23" idx="1"/>
            </p:cNvCxnSpPr>
            <p:nvPr/>
          </p:nvCxnSpPr>
          <p:spPr>
            <a:xfrm flipV="1">
              <a:off x="5710238" y="1790700"/>
              <a:ext cx="457200" cy="4191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32" name="Curved Connector 31"/>
            <p:cNvCxnSpPr/>
            <p:nvPr/>
          </p:nvCxnSpPr>
          <p:spPr>
            <a:xfrm>
              <a:off x="5634038" y="2209800"/>
              <a:ext cx="533400" cy="3810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33" name="Rectangle 27"/>
            <p:cNvSpPr>
              <a:spLocks noChangeArrowheads="1"/>
            </p:cNvSpPr>
            <p:nvPr/>
          </p:nvSpPr>
          <p:spPr bwMode="auto">
            <a:xfrm>
              <a:off x="3733800" y="1371600"/>
              <a:ext cx="15700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a:solidFill>
                    <a:srgbClr val="FF0000"/>
                  </a:solidFill>
                </a:rPr>
                <a:t> FPDP: 1 </a:t>
              </a:r>
              <a:r>
                <a:rPr lang="en-US">
                  <a:solidFill>
                    <a:srgbClr val="FF0000"/>
                  </a:solidFill>
                  <a:sym typeface="Wingdings" charset="0"/>
                </a:rPr>
                <a:t> 4 links</a:t>
              </a:r>
              <a:endParaRPr lang="en-US">
                <a:solidFill>
                  <a:srgbClr val="FF0000"/>
                </a:solidFill>
              </a:endParaRPr>
            </a:p>
          </p:txBody>
        </p:sp>
        <p:sp>
          <p:nvSpPr>
            <p:cNvPr id="34" name="Rectangle 29"/>
            <p:cNvSpPr>
              <a:spLocks noChangeArrowheads="1"/>
            </p:cNvSpPr>
            <p:nvPr/>
          </p:nvSpPr>
          <p:spPr bwMode="auto">
            <a:xfrm>
              <a:off x="6243638" y="805560"/>
              <a:ext cx="2087252" cy="66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FontTx/>
                <a:buNone/>
              </a:pPr>
              <a:r>
                <a:rPr lang="en-US" dirty="0">
                  <a:solidFill>
                    <a:srgbClr val="FF0000"/>
                  </a:solidFill>
                </a:rPr>
                <a:t> PC Links replaced with much faster “Firing Generator” Serial Links</a:t>
              </a:r>
            </a:p>
          </p:txBody>
        </p:sp>
        <p:sp>
          <p:nvSpPr>
            <p:cNvPr id="35" name="Rectangle 30"/>
            <p:cNvSpPr>
              <a:spLocks noChangeArrowheads="1"/>
            </p:cNvSpPr>
            <p:nvPr/>
          </p:nvSpPr>
          <p:spPr bwMode="auto">
            <a:xfrm>
              <a:off x="1701800" y="909638"/>
              <a:ext cx="2066925"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a:solidFill>
                    <a:srgbClr val="FF0000"/>
                  </a:solidFill>
                </a:rPr>
                <a:t> Sample rate: </a:t>
              </a:r>
              <a:r>
                <a:rPr lang="en-US" u="sng">
                  <a:solidFill>
                    <a:srgbClr val="FF0000"/>
                  </a:solidFill>
                </a:rPr>
                <a:t>5 </a:t>
              </a:r>
              <a:r>
                <a:rPr lang="en-US" u="sng">
                  <a:solidFill>
                    <a:srgbClr val="FF0000"/>
                  </a:solidFill>
                  <a:sym typeface="Wingdings" charset="0"/>
                </a:rPr>
                <a:t> 20 KHz</a:t>
              </a:r>
            </a:p>
            <a:p>
              <a:pPr>
                <a:buFontTx/>
                <a:buNone/>
              </a:pPr>
              <a:r>
                <a:rPr lang="en-US">
                  <a:solidFill>
                    <a:srgbClr val="FF0000"/>
                  </a:solidFill>
                  <a:sym typeface="Wingdings" charset="0"/>
                </a:rPr>
                <a:t> Added 32 channels</a:t>
              </a:r>
              <a:endParaRPr lang="en-US">
                <a:solidFill>
                  <a:srgbClr val="FF0000"/>
                </a:solidFill>
              </a:endParaRPr>
            </a:p>
          </p:txBody>
        </p:sp>
        <p:cxnSp>
          <p:nvCxnSpPr>
            <p:cNvPr id="36" name="Straight Arrow Connector 35"/>
            <p:cNvCxnSpPr/>
            <p:nvPr/>
          </p:nvCxnSpPr>
          <p:spPr>
            <a:xfrm rot="16200000" flipH="1">
              <a:off x="2085182" y="1470819"/>
              <a:ext cx="304800" cy="14763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flipH="1">
              <a:off x="6777038" y="1371600"/>
              <a:ext cx="228600" cy="304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8" name="Straight Arrow Connector 37"/>
            <p:cNvCxnSpPr/>
            <p:nvPr/>
          </p:nvCxnSpPr>
          <p:spPr>
            <a:xfrm flipH="1">
              <a:off x="3962400" y="1600200"/>
              <a:ext cx="1524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3" name="Rectangle 2"/>
          <p:cNvSpPr/>
          <p:nvPr/>
        </p:nvSpPr>
        <p:spPr>
          <a:xfrm>
            <a:off x="0" y="3646064"/>
            <a:ext cx="8902700" cy="464230"/>
          </a:xfrm>
          <a:prstGeom prst="rect">
            <a:avLst/>
          </a:prstGeom>
        </p:spPr>
        <p:txBody>
          <a:bodyPr wrap="square">
            <a:spAutoFit/>
          </a:bodyPr>
          <a:lstStyle/>
          <a:p>
            <a:pPr algn="ctr" eaLnBrk="0" hangingPunct="0">
              <a:lnSpc>
                <a:spcPts val="3000"/>
              </a:lnSpc>
              <a:spcBef>
                <a:spcPts val="1800"/>
              </a:spcBef>
              <a:spcAft>
                <a:spcPts val="1800"/>
              </a:spcAft>
              <a:buFontTx/>
              <a:buNone/>
            </a:pPr>
            <a:r>
              <a:rPr lang="en-US" sz="2000" i="0" dirty="0" smtClean="0">
                <a:solidFill>
                  <a:srgbClr val="FF0000"/>
                </a:solidFill>
              </a:rPr>
              <a:t>Plasma </a:t>
            </a:r>
            <a:r>
              <a:rPr lang="en-US" sz="2000" i="0" dirty="0">
                <a:solidFill>
                  <a:srgbClr val="FF0000"/>
                </a:solidFill>
              </a:rPr>
              <a:t>Control </a:t>
            </a:r>
            <a:r>
              <a:rPr lang="en-US" sz="2000" i="0" dirty="0" smtClean="0">
                <a:solidFill>
                  <a:srgbClr val="FF0000"/>
                </a:solidFill>
              </a:rPr>
              <a:t>System Upgrade</a:t>
            </a:r>
            <a:endParaRPr lang="en-US" sz="2000" i="0" dirty="0">
              <a:solidFill>
                <a:srgbClr val="FF0000"/>
              </a:solidFill>
              <a:latin typeface="Helvetica Neue" charset="0"/>
            </a:endParaRPr>
          </a:p>
        </p:txBody>
      </p:sp>
      <p:sp>
        <p:nvSpPr>
          <p:cNvPr id="4" name="Rectangle 3"/>
          <p:cNvSpPr/>
          <p:nvPr/>
        </p:nvSpPr>
        <p:spPr bwMode="auto">
          <a:xfrm>
            <a:off x="50800" y="965200"/>
            <a:ext cx="8978900" cy="27178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0" name="Rectangle 39"/>
          <p:cNvSpPr/>
          <p:nvPr/>
        </p:nvSpPr>
        <p:spPr bwMode="auto">
          <a:xfrm>
            <a:off x="63500" y="3771900"/>
            <a:ext cx="8978900" cy="27178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9"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57</a:t>
            </a:fld>
            <a:endParaRPr lang="en-US" sz="900" i="0"/>
          </a:p>
        </p:txBody>
      </p:sp>
    </p:spTree>
    <p:extLst>
      <p:ext uri="{BB962C8B-B14F-4D97-AF65-F5344CB8AC3E}">
        <p14:creationId xmlns:p14="http://schemas.microsoft.com/office/powerpoint/2010/main" xmlns="" val="34404091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ontent Placeholder 2"/>
          <p:cNvSpPr>
            <a:spLocks noGrp="1"/>
          </p:cNvSpPr>
          <p:nvPr>
            <p:ph idx="1"/>
          </p:nvPr>
        </p:nvSpPr>
        <p:spPr>
          <a:xfrm>
            <a:off x="101601" y="1019175"/>
            <a:ext cx="5418666" cy="3921125"/>
          </a:xfrm>
        </p:spPr>
        <p:txBody>
          <a:bodyPr/>
          <a:lstStyle/>
          <a:p>
            <a:r>
              <a:rPr lang="en-US" sz="1600" b="1" dirty="0" smtClean="0">
                <a:latin typeface="Arial" charset="0"/>
                <a:ea typeface="ＭＳ Ｐゴシック" charset="0"/>
                <a:cs typeface="ＭＳ Ｐゴシック" charset="0"/>
              </a:rPr>
              <a:t>In 2004, Magnetic Particle Inspections identified cracking in the weld fillet of multiple joints between the radial arms of MG#1.  Cracks were in primary load paths, taking that set out of service. MG#2 is in limited operations (run and monitor at reduced parameters) with cracks in “stiffener” welds intended to limit elastic deformation (not in primary load paths).  </a:t>
            </a:r>
            <a:endParaRPr lang="en-US" altLang="ja-JP" sz="1600" b="1" dirty="0">
              <a:latin typeface="Arial" charset="0"/>
              <a:ea typeface="ＭＳ Ｐゴシック" charset="0"/>
              <a:cs typeface="ＭＳ Ｐゴシック" charset="0"/>
            </a:endParaRPr>
          </a:p>
          <a:p>
            <a:pPr lvl="1"/>
            <a:r>
              <a:rPr lang="en-US" sz="1400" b="1" dirty="0" smtClean="0">
                <a:latin typeface="Arial" charset="0"/>
                <a:ea typeface="ＭＳ Ｐゴシック" charset="0"/>
              </a:rPr>
              <a:t>Over 250” of welds in 19 rotor spider joints will be ground out and replaced to restore MG#1 to its original design configuration.</a:t>
            </a:r>
            <a:endParaRPr lang="en-US" sz="1400" b="1" dirty="0">
              <a:latin typeface="Arial" charset="0"/>
              <a:ea typeface="ＭＳ Ｐゴシック" charset="0"/>
            </a:endParaRPr>
          </a:p>
          <a:p>
            <a:pPr lvl="1"/>
            <a:r>
              <a:rPr lang="en-US" sz="1400" b="1" dirty="0" smtClean="0">
                <a:latin typeface="Arial" charset="0"/>
                <a:ea typeface="ＭＳ Ｐゴシック" charset="0"/>
              </a:rPr>
              <a:t>A jacking system has been engineered to relieve all loads on the rotor assembly during the repair.</a:t>
            </a:r>
            <a:endParaRPr lang="en-US" sz="1400" b="1" dirty="0">
              <a:latin typeface="Arial" charset="0"/>
              <a:ea typeface="ＭＳ Ｐゴシック" charset="0"/>
            </a:endParaRPr>
          </a:p>
          <a:p>
            <a:pPr lvl="1"/>
            <a:r>
              <a:rPr lang="en-US" sz="1400" b="1" dirty="0" smtClean="0">
                <a:latin typeface="Arial" charset="0"/>
                <a:ea typeface="ＭＳ Ｐゴシック" charset="0"/>
              </a:rPr>
              <a:t>PPPL and GE engineering collaborated on the detailed repair procedure (D/NSTX-RP-MG-07).</a:t>
            </a:r>
            <a:endParaRPr lang="en-US" sz="1400" b="1" dirty="0">
              <a:latin typeface="Arial" charset="0"/>
              <a:ea typeface="ＭＳ Ｐゴシック" charset="0"/>
            </a:endParaRPr>
          </a:p>
        </p:txBody>
      </p:sp>
      <p:sp>
        <p:nvSpPr>
          <p:cNvPr id="72707" name="Rectangle 43"/>
          <p:cNvSpPr>
            <a:spLocks noChangeArrowheads="1"/>
          </p:cNvSpPr>
          <p:nvPr/>
        </p:nvSpPr>
        <p:spPr bwMode="auto">
          <a:xfrm>
            <a:off x="0" y="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000"/>
              </a:lnSpc>
              <a:spcBef>
                <a:spcPts val="1800"/>
              </a:spcBef>
              <a:spcAft>
                <a:spcPts val="1800"/>
              </a:spcAft>
              <a:buFontTx/>
              <a:buNone/>
            </a:pPr>
            <a:r>
              <a:rPr lang="en-US" sz="3200" i="0" dirty="0" smtClean="0">
                <a:solidFill>
                  <a:srgbClr val="FF0000"/>
                </a:solidFill>
              </a:rPr>
              <a:t>Repair of the Motor Generator </a:t>
            </a:r>
            <a:r>
              <a:rPr lang="en-US" sz="3200" i="0" dirty="0">
                <a:solidFill>
                  <a:srgbClr val="FF0000"/>
                </a:solidFill>
              </a:rPr>
              <a:t/>
            </a:r>
            <a:br>
              <a:rPr lang="en-US" sz="3200" i="0" dirty="0">
                <a:solidFill>
                  <a:srgbClr val="FF0000"/>
                </a:solidFill>
              </a:rPr>
            </a:br>
            <a:r>
              <a:rPr lang="en-US" sz="2400" i="0" dirty="0"/>
              <a:t> </a:t>
            </a:r>
            <a:r>
              <a:rPr lang="en-US" sz="2400" i="0" dirty="0" smtClean="0"/>
              <a:t>(MG#1)</a:t>
            </a:r>
            <a:endParaRPr lang="en-US" sz="1600" i="0" dirty="0">
              <a:solidFill>
                <a:srgbClr val="FF0000"/>
              </a:solidFill>
              <a:latin typeface="Helvetica Neue" charset="0"/>
            </a:endParaRPr>
          </a:p>
        </p:txBody>
      </p:sp>
      <p:sp>
        <p:nvSpPr>
          <p:cNvPr id="72709" name="TextBox 1"/>
          <p:cNvSpPr txBox="1">
            <a:spLocks noChangeArrowheads="1"/>
          </p:cNvSpPr>
          <p:nvPr/>
        </p:nvSpPr>
        <p:spPr bwMode="auto">
          <a:xfrm>
            <a:off x="192087" y="4893730"/>
            <a:ext cx="8951913" cy="154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solidFill>
                  <a:srgbClr val="FF0000"/>
                </a:solidFill>
              </a:rPr>
              <a:t>Status</a:t>
            </a:r>
            <a:r>
              <a:rPr lang="en-US" sz="1600" i="0" dirty="0" smtClean="0">
                <a:solidFill>
                  <a:srgbClr val="FF0000"/>
                </a:solidFill>
              </a:rPr>
              <a:t>: Target completion date of Jan. 2014</a:t>
            </a:r>
            <a:endParaRPr lang="en-US" sz="1600" i="0" dirty="0">
              <a:solidFill>
                <a:srgbClr val="FF0000"/>
              </a:solidFill>
            </a:endParaRPr>
          </a:p>
          <a:p>
            <a:pPr marL="182880" indent="-182880" eaLnBrk="1" hangingPunct="1"/>
            <a:r>
              <a:rPr lang="en-US" sz="1400" i="0" dirty="0" smtClean="0">
                <a:solidFill>
                  <a:schemeClr val="tx1"/>
                </a:solidFill>
              </a:rPr>
              <a:t> A Statement of Work to perform the scope described in the repair procedure has been reviewed and approved. </a:t>
            </a:r>
            <a:endParaRPr lang="en-US" sz="1400" i="0" dirty="0">
              <a:solidFill>
                <a:schemeClr val="tx1"/>
              </a:solidFill>
            </a:endParaRPr>
          </a:p>
          <a:p>
            <a:pPr marL="182880" indent="-182880" eaLnBrk="1" hangingPunct="1"/>
            <a:r>
              <a:rPr lang="en-US" sz="1400" i="0" dirty="0" smtClean="0">
                <a:solidFill>
                  <a:schemeClr val="tx1"/>
                </a:solidFill>
              </a:rPr>
              <a:t> Fixed-price proposals for the weld repairs have been received.  A WAF capturing all project costs (PPPL and Sub-contractor) is being generated.</a:t>
            </a:r>
            <a:endParaRPr lang="en-US" sz="1400" i="0" dirty="0">
              <a:solidFill>
                <a:schemeClr val="tx1"/>
              </a:solidFill>
            </a:endParaRPr>
          </a:p>
          <a:p>
            <a:pPr marL="182880" indent="-182880" eaLnBrk="1" hangingPunct="1"/>
            <a:r>
              <a:rPr lang="en-US" sz="1400" i="0" dirty="0" smtClean="0">
                <a:solidFill>
                  <a:schemeClr val="tx1"/>
                </a:solidFill>
              </a:rPr>
              <a:t> A draft Project Management Plan has been developed.</a:t>
            </a:r>
            <a:r>
              <a:rPr lang="en-US" sz="1400" i="0" dirty="0">
                <a:solidFill>
                  <a:schemeClr val="tx1"/>
                </a:solidFill>
              </a:rPr>
              <a:t> </a:t>
            </a:r>
          </a:p>
        </p:txBody>
      </p:sp>
      <p:graphicFrame>
        <p:nvGraphicFramePr>
          <p:cNvPr id="9" name="Object 8"/>
          <p:cNvGraphicFramePr>
            <a:graphicFrameLocks noChangeAspect="1"/>
          </p:cNvGraphicFramePr>
          <p:nvPr>
            <p:extLst>
              <p:ext uri="{D42A27DB-BD31-4B8C-83A1-F6EECF244321}">
                <p14:modId xmlns:p14="http://schemas.microsoft.com/office/powerpoint/2010/main" xmlns="" val="407505748"/>
              </p:ext>
            </p:extLst>
          </p:nvPr>
        </p:nvGraphicFramePr>
        <p:xfrm>
          <a:off x="5300486" y="1104899"/>
          <a:ext cx="3695877" cy="3856567"/>
        </p:xfrm>
        <a:graphic>
          <a:graphicData uri="http://schemas.openxmlformats.org/presentationml/2006/ole">
            <p:oleObj spid="_x0000_s4098" name="PhotoImpact" r:id="rId3" imgW="1139761" imgH="1188722" progId="">
              <p:embed/>
            </p:oleObj>
          </a:graphicData>
        </a:graphic>
      </p:graphicFrame>
      <p:sp>
        <p:nvSpPr>
          <p:cNvPr id="7"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58</a:t>
            </a:fld>
            <a:endParaRPr lang="en-US" sz="900" i="0"/>
          </a:p>
        </p:txBody>
      </p:sp>
    </p:spTree>
    <p:extLst>
      <p:ext uri="{BB962C8B-B14F-4D97-AF65-F5344CB8AC3E}">
        <p14:creationId xmlns:p14="http://schemas.microsoft.com/office/powerpoint/2010/main" xmlns="" val="1073799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bwMode="auto">
          <a:xfrm>
            <a:off x="0" y="48984"/>
            <a:ext cx="9144000" cy="769441"/>
          </a:xfrm>
          <a:no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spAutoFit/>
          </a:bodyPr>
          <a:lstStyle/>
          <a:p>
            <a:r>
              <a:rPr lang="en-US" dirty="0" smtClean="0">
                <a:solidFill>
                  <a:srgbClr val="FF0000"/>
                </a:solidFill>
                <a:latin typeface="Arial" charset="0"/>
                <a:ea typeface="ＭＳ Ｐゴシック" charset="0"/>
                <a:cs typeface="ＭＳ Ｐゴシック" charset="0"/>
              </a:rPr>
              <a:t>NSTX-U </a:t>
            </a:r>
            <a:r>
              <a:rPr lang="en-US" dirty="0">
                <a:solidFill>
                  <a:srgbClr val="FF0000"/>
                </a:solidFill>
                <a:latin typeface="Arial" charset="0"/>
                <a:ea typeface="ＭＳ Ｐゴシック" charset="0"/>
                <a:cs typeface="ＭＳ Ｐゴシック" charset="0"/>
              </a:rPr>
              <a:t>d</a:t>
            </a:r>
            <a:r>
              <a:rPr lang="en-US" dirty="0" smtClean="0">
                <a:solidFill>
                  <a:srgbClr val="FF0000"/>
                </a:solidFill>
                <a:latin typeface="Arial" charset="0"/>
                <a:ea typeface="ＭＳ Ｐゴシック" charset="0"/>
                <a:cs typeface="ＭＳ Ｐゴシック" charset="0"/>
              </a:rPr>
              <a:t>iagnostics to be installed during first 2 years</a:t>
            </a:r>
            <a:r>
              <a:rPr lang="en-US" dirty="0">
                <a:solidFill>
                  <a:srgbClr val="FF0000"/>
                </a:solidFill>
                <a:latin typeface="Arial" charset="0"/>
                <a:ea typeface="ＭＳ Ｐゴシック" charset="0"/>
                <a:cs typeface="ＭＳ Ｐゴシック" charset="0"/>
              </a:rPr>
              <a:t/>
            </a:r>
            <a:br>
              <a:rPr lang="en-US" dirty="0">
                <a:solidFill>
                  <a:srgbClr val="FF0000"/>
                </a:solidFill>
                <a:latin typeface="Arial" charset="0"/>
                <a:ea typeface="ＭＳ Ｐゴシック" charset="0"/>
                <a:cs typeface="ＭＳ Ｐゴシック" charset="0"/>
              </a:rPr>
            </a:br>
            <a:r>
              <a:rPr lang="en-US" sz="2000" dirty="0" smtClean="0">
                <a:solidFill>
                  <a:srgbClr val="0723FF"/>
                </a:solidFill>
                <a:latin typeface="Arial" charset="0"/>
                <a:ea typeface="ＭＳ Ｐゴシック" charset="0"/>
                <a:cs typeface="ＭＳ Ｐゴシック" charset="0"/>
              </a:rPr>
              <a:t>Half </a:t>
            </a:r>
            <a:r>
              <a:rPr lang="en-US" sz="2000" dirty="0">
                <a:solidFill>
                  <a:srgbClr val="0723FF"/>
                </a:solidFill>
                <a:latin typeface="Arial" charset="0"/>
                <a:ea typeface="ＭＳ Ｐゴシック" charset="0"/>
                <a:cs typeface="ＭＳ Ｐゴシック" charset="0"/>
              </a:rPr>
              <a:t>of NSTX-U Diagnostics Are </a:t>
            </a:r>
            <a:r>
              <a:rPr lang="en-US" sz="2000" dirty="0" smtClean="0">
                <a:solidFill>
                  <a:srgbClr val="0723FF"/>
                </a:solidFill>
                <a:latin typeface="Arial" charset="0"/>
                <a:ea typeface="ＭＳ Ｐゴシック" charset="0"/>
                <a:cs typeface="ＭＳ Ｐゴシック" charset="0"/>
              </a:rPr>
              <a:t>Led by Collaborators</a:t>
            </a:r>
            <a:endParaRPr lang="en-US" sz="2000" dirty="0">
              <a:solidFill>
                <a:srgbClr val="0723FF"/>
              </a:solidFill>
              <a:latin typeface="Arial" charset="0"/>
              <a:ea typeface="ＭＳ Ｐゴシック" charset="0"/>
              <a:cs typeface="ＭＳ Ｐゴシック" charset="0"/>
            </a:endParaRPr>
          </a:p>
        </p:txBody>
      </p:sp>
      <p:sp>
        <p:nvSpPr>
          <p:cNvPr id="45058" name="Text Box 4"/>
          <p:cNvSpPr txBox="1">
            <a:spLocks noChangeArrowheads="1"/>
          </p:cNvSpPr>
          <p:nvPr/>
        </p:nvSpPr>
        <p:spPr bwMode="auto">
          <a:xfrm>
            <a:off x="244475" y="1077913"/>
            <a:ext cx="4225925" cy="539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squar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78000"/>
              </a:lnSpc>
              <a:spcBef>
                <a:spcPts val="300"/>
              </a:spcBef>
              <a:buFontTx/>
              <a:buNone/>
            </a:pPr>
            <a:r>
              <a:rPr sz="1800" i="0" noProof="1">
                <a:solidFill>
                  <a:srgbClr val="000000"/>
                </a:solidFill>
                <a:latin typeface="Helvetica Neue" charset="0"/>
              </a:rPr>
              <a:t>MHD/Magnetics/Reconstruction</a:t>
            </a:r>
          </a:p>
          <a:p>
            <a:pPr lvl="1">
              <a:lnSpc>
                <a:spcPct val="78000"/>
              </a:lnSpc>
              <a:spcBef>
                <a:spcPts val="200"/>
              </a:spcBef>
              <a:buFontTx/>
              <a:buNone/>
            </a:pPr>
            <a:r>
              <a:rPr sz="1400" b="0" i="0" noProof="1">
                <a:solidFill>
                  <a:srgbClr val="000000"/>
                </a:solidFill>
                <a:latin typeface="Helvetica Neue" charset="0"/>
              </a:rPr>
              <a:t>Magnetics for equilibrium reconstruction</a:t>
            </a:r>
          </a:p>
          <a:p>
            <a:pPr lvl="1">
              <a:lnSpc>
                <a:spcPct val="78000"/>
              </a:lnSpc>
              <a:spcBef>
                <a:spcPts val="300"/>
              </a:spcBef>
              <a:buFontTx/>
              <a:buNone/>
            </a:pPr>
            <a:r>
              <a:rPr sz="1400" b="0" noProof="1">
                <a:solidFill>
                  <a:srgbClr val="FF0000"/>
                </a:solidFill>
                <a:latin typeface="Helvetica Neue" charset="0"/>
              </a:rPr>
              <a:t>Halo current detectors</a:t>
            </a:r>
          </a:p>
          <a:p>
            <a:pPr lvl="1">
              <a:lnSpc>
                <a:spcPct val="78000"/>
              </a:lnSpc>
              <a:spcBef>
                <a:spcPts val="300"/>
              </a:spcBef>
              <a:buFontTx/>
              <a:buNone/>
            </a:pPr>
            <a:r>
              <a:rPr sz="1400" b="0" noProof="1">
                <a:solidFill>
                  <a:srgbClr val="FF0000"/>
                </a:solidFill>
                <a:latin typeface="Helvetica Neue" charset="0"/>
              </a:rPr>
              <a:t>High-n and high-frequency Mirnov arrays</a:t>
            </a:r>
          </a:p>
          <a:p>
            <a:pPr lvl="1">
              <a:lnSpc>
                <a:spcPct val="78000"/>
              </a:lnSpc>
              <a:spcBef>
                <a:spcPts val="300"/>
              </a:spcBef>
              <a:buFontTx/>
              <a:buNone/>
            </a:pPr>
            <a:r>
              <a:rPr sz="1400" b="0" i="0" noProof="1">
                <a:solidFill>
                  <a:srgbClr val="000000"/>
                </a:solidFill>
                <a:latin typeface="Helvetica Neue" charset="0"/>
              </a:rPr>
              <a:t>Locked-mode detectors</a:t>
            </a:r>
          </a:p>
          <a:p>
            <a:pPr lvl="1">
              <a:lnSpc>
                <a:spcPct val="78000"/>
              </a:lnSpc>
              <a:spcBef>
                <a:spcPts val="300"/>
              </a:spcBef>
              <a:buFontTx/>
              <a:buNone/>
            </a:pPr>
            <a:r>
              <a:rPr sz="1400" b="0" i="0" noProof="1" smtClean="0">
                <a:solidFill>
                  <a:srgbClr val="000000"/>
                </a:solidFill>
                <a:latin typeface="Helvetica Neue" charset="0"/>
              </a:rPr>
              <a:t>RWM sensors</a:t>
            </a:r>
            <a:endParaRPr sz="800" b="0" i="0" noProof="1">
              <a:solidFill>
                <a:srgbClr val="000000"/>
              </a:solidFill>
              <a:latin typeface="Helvetica Neue" charset="0"/>
            </a:endParaRPr>
          </a:p>
          <a:p>
            <a:pPr>
              <a:lnSpc>
                <a:spcPct val="78000"/>
              </a:lnSpc>
              <a:spcBef>
                <a:spcPts val="600"/>
              </a:spcBef>
              <a:buFontTx/>
              <a:buNone/>
            </a:pPr>
            <a:r>
              <a:rPr sz="1800" i="0" noProof="1">
                <a:solidFill>
                  <a:srgbClr val="000000"/>
                </a:solidFill>
                <a:latin typeface="Helvetica Neue" charset="0"/>
              </a:rPr>
              <a:t>Profile Diagnostics</a:t>
            </a:r>
            <a:endParaRPr sz="1400" i="0" noProof="1">
              <a:solidFill>
                <a:srgbClr val="000000"/>
              </a:solidFill>
              <a:latin typeface="Helvetica Neue" charset="0"/>
            </a:endParaRPr>
          </a:p>
          <a:p>
            <a:pPr lvl="1">
              <a:lnSpc>
                <a:spcPct val="78000"/>
              </a:lnSpc>
              <a:spcBef>
                <a:spcPts val="200"/>
              </a:spcBef>
              <a:buFontTx/>
              <a:buNone/>
            </a:pPr>
            <a:r>
              <a:rPr sz="1400" b="0" i="0" noProof="1">
                <a:solidFill>
                  <a:srgbClr val="000000"/>
                </a:solidFill>
                <a:latin typeface="Helvetica Neue" charset="0"/>
              </a:rPr>
              <a:t>MPTS (42 ch, 60 Hz) </a:t>
            </a:r>
          </a:p>
          <a:p>
            <a:pPr lvl="1">
              <a:lnSpc>
                <a:spcPct val="78000"/>
              </a:lnSpc>
              <a:spcBef>
                <a:spcPts val="200"/>
              </a:spcBef>
              <a:buFontTx/>
              <a:buNone/>
            </a:pPr>
            <a:r>
              <a:rPr sz="1400" b="0" i="0" noProof="1">
                <a:solidFill>
                  <a:srgbClr val="000000"/>
                </a:solidFill>
                <a:latin typeface="Helvetica Neue" charset="0"/>
              </a:rPr>
              <a:t>T-CHERS: T</a:t>
            </a:r>
            <a:r>
              <a:rPr sz="1400" b="0" i="0" baseline="-25000" noProof="1">
                <a:solidFill>
                  <a:srgbClr val="000000"/>
                </a:solidFill>
                <a:latin typeface="Helvetica Neue" charset="0"/>
              </a:rPr>
              <a:t>i</a:t>
            </a:r>
            <a:r>
              <a:rPr sz="1400" b="0" i="0" noProof="1">
                <a:solidFill>
                  <a:srgbClr val="000000"/>
                </a:solidFill>
                <a:latin typeface="Helvetica Neue" charset="0"/>
              </a:rPr>
              <a:t>(R),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(r), n</a:t>
            </a:r>
            <a:r>
              <a:rPr sz="1400" b="0" i="0" baseline="-25000" noProof="1">
                <a:solidFill>
                  <a:srgbClr val="000000"/>
                </a:solidFill>
                <a:latin typeface="Helvetica Neue" charset="0"/>
              </a:rPr>
              <a:t>C</a:t>
            </a:r>
            <a:r>
              <a:rPr sz="1400" b="0" i="0" noProof="1">
                <a:solidFill>
                  <a:srgbClr val="000000"/>
                </a:solidFill>
                <a:latin typeface="Helvetica Neue" charset="0"/>
              </a:rPr>
              <a:t>(R), n</a:t>
            </a:r>
            <a:r>
              <a:rPr sz="1400" b="0" i="0" baseline="-25000" noProof="1">
                <a:solidFill>
                  <a:srgbClr val="000000"/>
                </a:solidFill>
                <a:latin typeface="Helvetica Neue" charset="0"/>
              </a:rPr>
              <a:t>Li</a:t>
            </a:r>
            <a:r>
              <a:rPr sz="1400" b="0" i="0" noProof="1">
                <a:solidFill>
                  <a:srgbClr val="000000"/>
                </a:solidFill>
                <a:latin typeface="Helvetica Neue" charset="0"/>
              </a:rPr>
              <a:t>(R), (51 ch)</a:t>
            </a:r>
          </a:p>
          <a:p>
            <a:pPr lvl="1">
              <a:lnSpc>
                <a:spcPct val="78000"/>
              </a:lnSpc>
              <a:spcBef>
                <a:spcPts val="200"/>
              </a:spcBef>
              <a:buFontTx/>
              <a:buNone/>
            </a:pPr>
            <a:r>
              <a:rPr sz="1400" b="0" i="0" noProof="1">
                <a:solidFill>
                  <a:srgbClr val="000000"/>
                </a:solidFill>
                <a:latin typeface="Helvetica Neue" charset="0"/>
              </a:rPr>
              <a:t>P-CHERS: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(r) (71 ch)</a:t>
            </a:r>
          </a:p>
          <a:p>
            <a:pPr lvl="1">
              <a:lnSpc>
                <a:spcPct val="78000"/>
              </a:lnSpc>
              <a:spcBef>
                <a:spcPts val="200"/>
              </a:spcBef>
              <a:buFontTx/>
              <a:buNone/>
            </a:pPr>
            <a:r>
              <a:rPr sz="1400" b="0" noProof="1">
                <a:solidFill>
                  <a:srgbClr val="0000FF"/>
                </a:solidFill>
                <a:latin typeface="Helvetica Neue" charset="0"/>
              </a:rPr>
              <a:t>MSE-CIF (</a:t>
            </a:r>
            <a:r>
              <a:rPr sz="1400" b="0" noProof="1" smtClean="0">
                <a:solidFill>
                  <a:srgbClr val="0000FF"/>
                </a:solidFill>
                <a:latin typeface="Helvetica Neue" charset="0"/>
              </a:rPr>
              <a:t>1</a:t>
            </a:r>
            <a:r>
              <a:rPr lang="en-US" sz="1400" b="0" noProof="1" smtClean="0">
                <a:solidFill>
                  <a:srgbClr val="0000FF"/>
                </a:solidFill>
                <a:latin typeface="Helvetica Neue" charset="0"/>
              </a:rPr>
              <a:t>8</a:t>
            </a:r>
            <a:r>
              <a:rPr sz="1400" b="0" noProof="1" smtClean="0">
                <a:solidFill>
                  <a:srgbClr val="0000FF"/>
                </a:solidFill>
                <a:latin typeface="Helvetica Neue" charset="0"/>
              </a:rPr>
              <a:t> </a:t>
            </a:r>
            <a:r>
              <a:rPr sz="1400" b="0" noProof="1">
                <a:solidFill>
                  <a:srgbClr val="0000FF"/>
                </a:solidFill>
                <a:latin typeface="Helvetica Neue" charset="0"/>
              </a:rPr>
              <a:t>ch)</a:t>
            </a:r>
          </a:p>
          <a:p>
            <a:pPr lvl="1">
              <a:lnSpc>
                <a:spcPct val="78000"/>
              </a:lnSpc>
              <a:spcBef>
                <a:spcPts val="200"/>
              </a:spcBef>
              <a:buFontTx/>
              <a:buNone/>
            </a:pPr>
            <a:r>
              <a:rPr sz="1400" b="0" noProof="1">
                <a:solidFill>
                  <a:srgbClr val="FF0000"/>
                </a:solidFill>
                <a:latin typeface="Helvetica Neue" charset="0"/>
              </a:rPr>
              <a:t>MSE-LIF </a:t>
            </a:r>
            <a:r>
              <a:rPr sz="1400" b="0" noProof="1" smtClean="0">
                <a:solidFill>
                  <a:srgbClr val="FF0000"/>
                </a:solidFill>
                <a:latin typeface="Helvetica Neue" charset="0"/>
              </a:rPr>
              <a:t>(</a:t>
            </a:r>
            <a:r>
              <a:rPr lang="en-US" sz="1400" b="0" noProof="1" smtClean="0">
                <a:solidFill>
                  <a:srgbClr val="FF0000"/>
                </a:solidFill>
                <a:latin typeface="Helvetica Neue" charset="0"/>
              </a:rPr>
              <a:t>20 </a:t>
            </a:r>
            <a:r>
              <a:rPr sz="1400" b="0" noProof="1" smtClean="0">
                <a:solidFill>
                  <a:srgbClr val="FF0000"/>
                </a:solidFill>
                <a:latin typeface="Helvetica Neue" charset="0"/>
              </a:rPr>
              <a:t>ch)</a:t>
            </a:r>
            <a:endParaRPr lang="en-US" sz="1400" b="0" noProof="1" smtClean="0">
              <a:solidFill>
                <a:srgbClr val="FF0000"/>
              </a:solidFill>
              <a:latin typeface="Helvetica Neue" charset="0"/>
            </a:endParaRPr>
          </a:p>
          <a:p>
            <a:pPr lvl="1">
              <a:lnSpc>
                <a:spcPct val="78000"/>
              </a:lnSpc>
              <a:spcBef>
                <a:spcPts val="200"/>
              </a:spcBef>
              <a:buFontTx/>
              <a:buNone/>
            </a:pPr>
            <a:r>
              <a:rPr lang="en-US" sz="1400" b="0" noProof="1" smtClean="0">
                <a:solidFill>
                  <a:srgbClr val="FF0000"/>
                </a:solidFill>
                <a:latin typeface="Helvetica Neue" charset="0"/>
              </a:rPr>
              <a:t>ME-SXR (40 ch)</a:t>
            </a:r>
            <a:endParaRPr sz="1400" b="0" noProof="1">
              <a:solidFill>
                <a:srgbClr val="FF0000"/>
              </a:solidFill>
              <a:latin typeface="Helvetica Neue" charset="0"/>
            </a:endParaRPr>
          </a:p>
          <a:p>
            <a:pPr lvl="1">
              <a:lnSpc>
                <a:spcPct val="78000"/>
              </a:lnSpc>
              <a:spcBef>
                <a:spcPts val="200"/>
              </a:spcBef>
              <a:buFontTx/>
              <a:buNone/>
            </a:pPr>
            <a:r>
              <a:rPr sz="1400" b="0" i="0" noProof="1" smtClean="0">
                <a:solidFill>
                  <a:srgbClr val="000000"/>
                </a:solidFill>
                <a:latin typeface="Helvetica Neue" charset="0"/>
              </a:rPr>
              <a:t>Midplane </a:t>
            </a:r>
            <a:r>
              <a:rPr sz="1400" b="0" i="0" noProof="1">
                <a:solidFill>
                  <a:srgbClr val="000000"/>
                </a:solidFill>
                <a:latin typeface="Helvetica Neue" charset="0"/>
              </a:rPr>
              <a:t>tangential bolometer array (16 ch)</a:t>
            </a:r>
          </a:p>
          <a:p>
            <a:pPr>
              <a:lnSpc>
                <a:spcPct val="78000"/>
              </a:lnSpc>
              <a:spcBef>
                <a:spcPts val="600"/>
              </a:spcBef>
              <a:buFontTx/>
              <a:buNone/>
            </a:pPr>
            <a:r>
              <a:rPr sz="1800" i="0" noProof="1">
                <a:solidFill>
                  <a:srgbClr val="000000"/>
                </a:solidFill>
                <a:latin typeface="Helvetica Neue" charset="0"/>
              </a:rPr>
              <a:t>Turbulence/Modes Diagnostics</a:t>
            </a:r>
            <a:endParaRPr sz="1400" i="0" noProof="1">
              <a:solidFill>
                <a:srgbClr val="000000"/>
              </a:solidFill>
              <a:latin typeface="Helvetica Neue" charset="0"/>
            </a:endParaRPr>
          </a:p>
          <a:p>
            <a:pPr lvl="1">
              <a:lnSpc>
                <a:spcPct val="78000"/>
              </a:lnSpc>
              <a:spcBef>
                <a:spcPts val="300"/>
              </a:spcBef>
              <a:buFontTx/>
              <a:buNone/>
            </a:pPr>
            <a:r>
              <a:rPr lang="en-US" sz="1400" b="0" noProof="1" smtClean="0">
                <a:solidFill>
                  <a:srgbClr val="FF0000"/>
                </a:solidFill>
                <a:latin typeface="Helvetica Neue" charset="0"/>
              </a:rPr>
              <a:t>Poloidal M</a:t>
            </a:r>
            <a:r>
              <a:rPr sz="1400" b="0" noProof="1" smtClean="0">
                <a:solidFill>
                  <a:srgbClr val="FF0000"/>
                </a:solidFill>
                <a:latin typeface="Helvetica Neue" charset="0"/>
              </a:rPr>
              <a:t>icrowave </a:t>
            </a:r>
            <a:r>
              <a:rPr sz="1400" b="0" noProof="1">
                <a:solidFill>
                  <a:srgbClr val="FF0000"/>
                </a:solidFill>
                <a:latin typeface="Helvetica Neue" charset="0"/>
              </a:rPr>
              <a:t>high-k scattering </a:t>
            </a:r>
          </a:p>
          <a:p>
            <a:pPr lvl="1">
              <a:lnSpc>
                <a:spcPct val="78000"/>
              </a:lnSpc>
              <a:spcBef>
                <a:spcPts val="300"/>
              </a:spcBef>
              <a:buFontTx/>
              <a:buNone/>
            </a:pPr>
            <a:r>
              <a:rPr sz="1400" b="0" noProof="1">
                <a:solidFill>
                  <a:srgbClr val="0000FF"/>
                </a:solidFill>
                <a:latin typeface="Helvetica Neue" charset="0"/>
              </a:rPr>
              <a:t>Beam Emission Spectroscopy (48 ch)</a:t>
            </a:r>
          </a:p>
          <a:p>
            <a:pPr lvl="1">
              <a:lnSpc>
                <a:spcPct val="78000"/>
              </a:lnSpc>
              <a:spcBef>
                <a:spcPts val="300"/>
              </a:spcBef>
              <a:buFontTx/>
              <a:buNone/>
            </a:pPr>
            <a:r>
              <a:rPr sz="1400" b="0" i="0" noProof="1">
                <a:solidFill>
                  <a:srgbClr val="000000"/>
                </a:solidFill>
                <a:latin typeface="Helvetica Neue" charset="0"/>
              </a:rPr>
              <a:t>Microwave Reflectometer, </a:t>
            </a:r>
          </a:p>
          <a:p>
            <a:pPr lvl="1">
              <a:lnSpc>
                <a:spcPct val="78000"/>
              </a:lnSpc>
              <a:spcBef>
                <a:spcPts val="300"/>
              </a:spcBef>
              <a:buFontTx/>
              <a:buNone/>
            </a:pPr>
            <a:r>
              <a:rPr sz="1400" b="0" noProof="1">
                <a:solidFill>
                  <a:srgbClr val="FF0000"/>
                </a:solidFill>
                <a:latin typeface="Helvetica Neue" charset="0"/>
              </a:rPr>
              <a:t>Microwave Polarimeter</a:t>
            </a:r>
          </a:p>
          <a:p>
            <a:pPr lvl="1">
              <a:lnSpc>
                <a:spcPct val="78000"/>
              </a:lnSpc>
              <a:spcBef>
                <a:spcPts val="300"/>
              </a:spcBef>
              <a:buFontTx/>
              <a:buNone/>
            </a:pPr>
            <a:r>
              <a:rPr sz="1400" b="0" i="0" noProof="1">
                <a:solidFill>
                  <a:srgbClr val="0000FF"/>
                </a:solidFill>
                <a:latin typeface="Helvetica Neue" charset="0"/>
              </a:rPr>
              <a:t>Ultra-soft x-ray arrays – multi-color</a:t>
            </a:r>
          </a:p>
          <a:p>
            <a:pPr>
              <a:lnSpc>
                <a:spcPct val="78000"/>
              </a:lnSpc>
              <a:spcBef>
                <a:spcPts val="600"/>
              </a:spcBef>
              <a:buFontTx/>
              <a:buNone/>
            </a:pPr>
            <a:r>
              <a:rPr sz="1800" i="0" noProof="1" smtClean="0">
                <a:solidFill>
                  <a:srgbClr val="000000"/>
                </a:solidFill>
                <a:latin typeface="Helvetica Neue" charset="0"/>
              </a:rPr>
              <a:t>Energetic </a:t>
            </a:r>
            <a:r>
              <a:rPr sz="1800" i="0" noProof="1">
                <a:solidFill>
                  <a:srgbClr val="000000"/>
                </a:solidFill>
                <a:latin typeface="Helvetica Neue" charset="0"/>
              </a:rPr>
              <a:t>Particle Diagnostics</a:t>
            </a:r>
            <a:endParaRPr sz="1400" i="0" noProof="1">
              <a:solidFill>
                <a:srgbClr val="000000"/>
              </a:solidFill>
              <a:latin typeface="Helvetica Neue" charset="0"/>
            </a:endParaRPr>
          </a:p>
          <a:p>
            <a:pPr lvl="1">
              <a:lnSpc>
                <a:spcPct val="78000"/>
              </a:lnSpc>
              <a:spcBef>
                <a:spcPts val="200"/>
              </a:spcBef>
              <a:buFontTx/>
              <a:buNone/>
            </a:pPr>
            <a:r>
              <a:rPr sz="1400" b="0" noProof="1">
                <a:solidFill>
                  <a:srgbClr val="FF0000"/>
                </a:solidFill>
                <a:latin typeface="Helvetica Neue" charset="0"/>
              </a:rPr>
              <a:t>Fast Ion D</a:t>
            </a:r>
            <a:r>
              <a:rPr sz="1400" b="0" baseline="-25000" noProof="1">
                <a:solidFill>
                  <a:srgbClr val="FF0000"/>
                </a:solidFill>
                <a:latin typeface="Symbol" charset="0"/>
                <a:sym typeface="Symbol" charset="0"/>
              </a:rPr>
              <a:t></a:t>
            </a:r>
            <a:r>
              <a:rPr sz="1400" b="0" noProof="1">
                <a:solidFill>
                  <a:srgbClr val="FF0000"/>
                </a:solidFill>
                <a:latin typeface="Helvetica Neue" charset="0"/>
              </a:rPr>
              <a:t> profile measurement (perp + tang)</a:t>
            </a:r>
          </a:p>
          <a:p>
            <a:pPr lvl="1">
              <a:lnSpc>
                <a:spcPct val="78000"/>
              </a:lnSpc>
              <a:spcBef>
                <a:spcPts val="200"/>
              </a:spcBef>
              <a:buFontTx/>
              <a:buNone/>
            </a:pPr>
            <a:r>
              <a:rPr sz="1400" b="0" i="0" noProof="1">
                <a:solidFill>
                  <a:srgbClr val="0000FF"/>
                </a:solidFill>
                <a:latin typeface="Helvetica Neue" charset="0"/>
              </a:rPr>
              <a:t>Solid-State neutral particle analyzer</a:t>
            </a:r>
          </a:p>
          <a:p>
            <a:pPr lvl="1">
              <a:lnSpc>
                <a:spcPct val="78000"/>
              </a:lnSpc>
              <a:spcBef>
                <a:spcPts val="300"/>
              </a:spcBef>
              <a:buFontTx/>
              <a:buNone/>
            </a:pPr>
            <a:r>
              <a:rPr sz="1400" b="0" i="0" noProof="1">
                <a:solidFill>
                  <a:srgbClr val="000000"/>
                </a:solidFill>
                <a:latin typeface="Helvetica Neue" charset="0"/>
              </a:rPr>
              <a:t>Fast lost-ion probe (energy/pitch angle resolving)</a:t>
            </a:r>
          </a:p>
          <a:p>
            <a:pPr lvl="1">
              <a:lnSpc>
                <a:spcPct val="78000"/>
              </a:lnSpc>
              <a:spcBef>
                <a:spcPts val="300"/>
              </a:spcBef>
              <a:buFontTx/>
              <a:buNone/>
            </a:pPr>
            <a:r>
              <a:rPr sz="1400" b="0" i="0" noProof="1">
                <a:solidFill>
                  <a:srgbClr val="000000"/>
                </a:solidFill>
                <a:latin typeface="Helvetica Neue" charset="0"/>
              </a:rPr>
              <a:t>Neutron </a:t>
            </a:r>
            <a:r>
              <a:rPr sz="1400" b="0" i="0" noProof="1" smtClean="0">
                <a:solidFill>
                  <a:srgbClr val="000000"/>
                </a:solidFill>
                <a:latin typeface="Helvetica Neue" charset="0"/>
              </a:rPr>
              <a:t>measurements</a:t>
            </a:r>
            <a:endParaRPr sz="1400" b="0" i="0" noProof="1">
              <a:solidFill>
                <a:srgbClr val="000000"/>
              </a:solidFill>
              <a:latin typeface="Helvetica Neue" charset="0"/>
            </a:endParaRPr>
          </a:p>
        </p:txBody>
      </p:sp>
      <p:sp>
        <p:nvSpPr>
          <p:cNvPr id="45059" name="Text Box 5"/>
          <p:cNvSpPr txBox="1">
            <a:spLocks noChangeArrowheads="1"/>
          </p:cNvSpPr>
          <p:nvPr/>
        </p:nvSpPr>
        <p:spPr bwMode="auto">
          <a:xfrm>
            <a:off x="4737100" y="1023938"/>
            <a:ext cx="4318000" cy="5462621"/>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squar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78000"/>
              </a:lnSpc>
              <a:spcBef>
                <a:spcPts val="300"/>
              </a:spcBef>
              <a:buFontTx/>
              <a:buNone/>
            </a:pPr>
            <a:r>
              <a:rPr sz="1800" i="0" noProof="1">
                <a:solidFill>
                  <a:srgbClr val="000000"/>
                </a:solidFill>
                <a:latin typeface="Helvetica Neue" charset="0"/>
              </a:rPr>
              <a:t>Edge Divertor Physics</a:t>
            </a:r>
            <a:endParaRPr lang="en-US" sz="1400" i="0" dirty="0">
              <a:solidFill>
                <a:srgbClr val="000000"/>
              </a:solidFill>
              <a:latin typeface="Helvetica Neue" charset="0"/>
            </a:endParaRPr>
          </a:p>
          <a:p>
            <a:pPr lvl="1">
              <a:lnSpc>
                <a:spcPct val="78000"/>
              </a:lnSpc>
              <a:spcBef>
                <a:spcPts val="300"/>
              </a:spcBef>
              <a:buFontTx/>
              <a:buNone/>
            </a:pPr>
            <a:r>
              <a:rPr sz="1400" b="0" i="0" noProof="1">
                <a:solidFill>
                  <a:srgbClr val="000000"/>
                </a:solidFill>
                <a:latin typeface="Helvetica Neue" charset="0"/>
              </a:rPr>
              <a:t>Gas-puff Imaging (500kHz)</a:t>
            </a:r>
          </a:p>
          <a:p>
            <a:pPr lvl="1">
              <a:lnSpc>
                <a:spcPct val="78000"/>
              </a:lnSpc>
              <a:spcBef>
                <a:spcPts val="300"/>
              </a:spcBef>
              <a:buFontTx/>
              <a:buNone/>
            </a:pPr>
            <a:r>
              <a:rPr sz="1400" b="0" i="0" noProof="1" smtClean="0">
                <a:solidFill>
                  <a:srgbClr val="000000"/>
                </a:solidFill>
                <a:latin typeface="Helvetica Neue" charset="0"/>
              </a:rPr>
              <a:t>Langmuir </a:t>
            </a:r>
            <a:r>
              <a:rPr sz="1400" b="0" i="0" noProof="1">
                <a:solidFill>
                  <a:srgbClr val="000000"/>
                </a:solidFill>
                <a:latin typeface="Helvetica Neue" charset="0"/>
              </a:rPr>
              <a:t>probe array </a:t>
            </a:r>
          </a:p>
          <a:p>
            <a:pPr lvl="1">
              <a:lnSpc>
                <a:spcPct val="78000"/>
              </a:lnSpc>
              <a:spcBef>
                <a:spcPts val="300"/>
              </a:spcBef>
              <a:buFontTx/>
              <a:buNone/>
            </a:pPr>
            <a:r>
              <a:rPr sz="1400" b="0" i="0" noProof="1">
                <a:solidFill>
                  <a:srgbClr val="000000"/>
                </a:solidFill>
                <a:latin typeface="Helvetica Neue" charset="0"/>
              </a:rPr>
              <a:t>Edge Rotation Diagnostics (T</a:t>
            </a:r>
            <a:r>
              <a:rPr sz="1400" b="0" i="0" baseline="-25000" noProof="1">
                <a:solidFill>
                  <a:srgbClr val="000000"/>
                </a:solidFill>
                <a:latin typeface="Helvetica Neue" charset="0"/>
              </a:rPr>
              <a:t>i</a:t>
            </a:r>
            <a:r>
              <a:rPr sz="1400" b="0" i="0" noProof="1">
                <a:solidFill>
                  <a:srgbClr val="000000"/>
                </a:solidFill>
                <a:latin typeface="Helvetica Neue" charset="0"/>
              </a:rPr>
              <a:t>,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 V</a:t>
            </a:r>
            <a:r>
              <a:rPr sz="1400" b="0" i="0" baseline="-25000" noProof="1">
                <a:solidFill>
                  <a:srgbClr val="000000"/>
                </a:solidFill>
                <a:latin typeface="Helvetica Neue" charset="0"/>
              </a:rPr>
              <a:t>pol</a:t>
            </a:r>
            <a:r>
              <a:rPr sz="1400" b="0" i="0" noProof="1">
                <a:solidFill>
                  <a:srgbClr val="000000"/>
                </a:solidFill>
                <a:latin typeface="Helvetica Neue" charset="0"/>
              </a:rPr>
              <a:t>)</a:t>
            </a:r>
          </a:p>
          <a:p>
            <a:pPr lvl="1">
              <a:lnSpc>
                <a:spcPct val="78000"/>
              </a:lnSpc>
              <a:spcBef>
                <a:spcPts val="300"/>
              </a:spcBef>
              <a:buFontTx/>
              <a:buNone/>
            </a:pPr>
            <a:r>
              <a:rPr sz="1400" b="0" noProof="1">
                <a:solidFill>
                  <a:srgbClr val="0000FF"/>
                </a:solidFill>
                <a:latin typeface="Helvetica Neue" charset="0"/>
              </a:rPr>
              <a:t>1-D CCD H</a:t>
            </a:r>
            <a:r>
              <a:rPr sz="1400" b="0" baseline="-25000" noProof="1">
                <a:solidFill>
                  <a:srgbClr val="0000FF"/>
                </a:solidFill>
                <a:latin typeface="Symbol" charset="0"/>
                <a:sym typeface="Symbol" charset="0"/>
              </a:rPr>
              <a:t></a:t>
            </a:r>
            <a:r>
              <a:rPr sz="1400" b="0" noProof="1">
                <a:solidFill>
                  <a:srgbClr val="0000FF"/>
                </a:solidFill>
                <a:latin typeface="Helvetica Neue" charset="0"/>
              </a:rPr>
              <a:t> cameras (divertor, midplane)</a:t>
            </a:r>
          </a:p>
          <a:p>
            <a:pPr lvl="1">
              <a:lnSpc>
                <a:spcPct val="78000"/>
              </a:lnSpc>
              <a:spcBef>
                <a:spcPts val="300"/>
              </a:spcBef>
              <a:buFontTx/>
              <a:buNone/>
            </a:pPr>
            <a:r>
              <a:rPr sz="1400" b="0" noProof="1">
                <a:solidFill>
                  <a:srgbClr val="FF0000"/>
                </a:solidFill>
                <a:latin typeface="Helvetica Neue" charset="0"/>
              </a:rPr>
              <a:t>2-D divertor fast visible camera</a:t>
            </a:r>
          </a:p>
          <a:p>
            <a:pPr lvl="1">
              <a:lnSpc>
                <a:spcPct val="78000"/>
              </a:lnSpc>
              <a:spcBef>
                <a:spcPts val="300"/>
              </a:spcBef>
              <a:buFontTx/>
              <a:buNone/>
            </a:pPr>
            <a:r>
              <a:rPr lang="en-US" sz="1400" b="0" i="0" noProof="1" smtClean="0">
                <a:solidFill>
                  <a:srgbClr val="000000"/>
                </a:solidFill>
                <a:latin typeface="Helvetica Neue" charset="0"/>
              </a:rPr>
              <a:t>Metal foil d</a:t>
            </a:r>
            <a:r>
              <a:rPr sz="1400" b="0" i="0" noProof="1" smtClean="0">
                <a:solidFill>
                  <a:srgbClr val="000000"/>
                </a:solidFill>
                <a:latin typeface="Helvetica Neue" charset="0"/>
              </a:rPr>
              <a:t>ivertor </a:t>
            </a:r>
            <a:r>
              <a:rPr sz="1400" b="0" i="0" noProof="1">
                <a:solidFill>
                  <a:srgbClr val="000000"/>
                </a:solidFill>
                <a:latin typeface="Helvetica Neue" charset="0"/>
              </a:rPr>
              <a:t>bolometer </a:t>
            </a:r>
          </a:p>
          <a:p>
            <a:pPr lvl="1">
              <a:lnSpc>
                <a:spcPct val="78000"/>
              </a:lnSpc>
              <a:spcBef>
                <a:spcPts val="300"/>
              </a:spcBef>
              <a:buFontTx/>
              <a:buNone/>
            </a:pPr>
            <a:r>
              <a:rPr lang="en-US" sz="1400" b="0" i="0" dirty="0">
                <a:solidFill>
                  <a:schemeClr val="tx1"/>
                </a:solidFill>
              </a:rPr>
              <a:t>AXUV-based </a:t>
            </a:r>
            <a:r>
              <a:rPr lang="en-US" sz="1400" b="0" i="0" dirty="0" err="1">
                <a:solidFill>
                  <a:schemeClr val="tx1"/>
                </a:solidFill>
              </a:rPr>
              <a:t>Divertor</a:t>
            </a:r>
            <a:r>
              <a:rPr lang="en-US" sz="1400" b="0" i="0" dirty="0">
                <a:solidFill>
                  <a:schemeClr val="tx1"/>
                </a:solidFill>
              </a:rPr>
              <a:t> </a:t>
            </a:r>
            <a:r>
              <a:rPr lang="en-US" sz="1400" b="0" i="0" dirty="0" smtClean="0">
                <a:solidFill>
                  <a:schemeClr val="tx1"/>
                </a:solidFill>
              </a:rPr>
              <a:t>Bolometer</a:t>
            </a:r>
          </a:p>
          <a:p>
            <a:pPr lvl="1">
              <a:lnSpc>
                <a:spcPct val="78000"/>
              </a:lnSpc>
              <a:spcBef>
                <a:spcPts val="300"/>
              </a:spcBef>
              <a:buFontTx/>
              <a:buNone/>
            </a:pPr>
            <a:r>
              <a:rPr sz="1400" b="0" i="0" noProof="1" smtClean="0">
                <a:solidFill>
                  <a:srgbClr val="000000"/>
                </a:solidFill>
                <a:latin typeface="Helvetica Neue" charset="0"/>
              </a:rPr>
              <a:t>IR </a:t>
            </a:r>
            <a:r>
              <a:rPr sz="1400" b="0" i="0" noProof="1">
                <a:solidFill>
                  <a:srgbClr val="000000"/>
                </a:solidFill>
                <a:latin typeface="Helvetica Neue" charset="0"/>
              </a:rPr>
              <a:t>cameras (30Hz) (3)</a:t>
            </a:r>
          </a:p>
          <a:p>
            <a:pPr lvl="1">
              <a:lnSpc>
                <a:spcPct val="78000"/>
              </a:lnSpc>
              <a:spcBef>
                <a:spcPts val="300"/>
              </a:spcBef>
              <a:buFontTx/>
              <a:buNone/>
            </a:pPr>
            <a:r>
              <a:rPr sz="1400" b="0" noProof="1">
                <a:solidFill>
                  <a:srgbClr val="0000FF"/>
                </a:solidFill>
                <a:latin typeface="Helvetica Neue" charset="0"/>
              </a:rPr>
              <a:t>Fast IR camera (two color)</a:t>
            </a:r>
          </a:p>
          <a:p>
            <a:pPr lvl="1">
              <a:lnSpc>
                <a:spcPct val="78000"/>
              </a:lnSpc>
              <a:spcBef>
                <a:spcPts val="300"/>
              </a:spcBef>
              <a:buFontTx/>
              <a:buNone/>
            </a:pPr>
            <a:r>
              <a:rPr sz="1400" b="0" i="0" noProof="1">
                <a:solidFill>
                  <a:srgbClr val="000000"/>
                </a:solidFill>
                <a:latin typeface="Helvetica Neue" charset="0"/>
              </a:rPr>
              <a:t>Tile temperature thermocouple array</a:t>
            </a:r>
          </a:p>
          <a:p>
            <a:pPr lvl="1">
              <a:lnSpc>
                <a:spcPct val="78000"/>
              </a:lnSpc>
              <a:spcBef>
                <a:spcPts val="300"/>
              </a:spcBef>
              <a:buFontTx/>
              <a:buNone/>
            </a:pPr>
            <a:r>
              <a:rPr sz="1400" b="0" noProof="1">
                <a:solidFill>
                  <a:srgbClr val="FF0000"/>
                </a:solidFill>
                <a:latin typeface="Helvetica Neue" charset="0"/>
              </a:rPr>
              <a:t>Divertor fast eroding thermocouple</a:t>
            </a:r>
          </a:p>
          <a:p>
            <a:pPr lvl="1">
              <a:lnSpc>
                <a:spcPct val="78000"/>
              </a:lnSpc>
              <a:spcBef>
                <a:spcPts val="300"/>
              </a:spcBef>
              <a:buFontTx/>
              <a:buNone/>
            </a:pPr>
            <a:r>
              <a:rPr sz="1400" b="0" i="0" noProof="1">
                <a:solidFill>
                  <a:srgbClr val="000000"/>
                </a:solidFill>
                <a:latin typeface="Helvetica Neue" charset="0"/>
              </a:rPr>
              <a:t>Dust detector</a:t>
            </a:r>
          </a:p>
          <a:p>
            <a:pPr lvl="1">
              <a:lnSpc>
                <a:spcPct val="78000"/>
              </a:lnSpc>
              <a:spcBef>
                <a:spcPts val="300"/>
              </a:spcBef>
              <a:buFontTx/>
              <a:buNone/>
            </a:pPr>
            <a:r>
              <a:rPr sz="1400" b="0" i="0" noProof="1">
                <a:solidFill>
                  <a:srgbClr val="000000"/>
                </a:solidFill>
                <a:latin typeface="Helvetica Neue" charset="0"/>
              </a:rPr>
              <a:t>Edge Deposition Monitors</a:t>
            </a:r>
          </a:p>
          <a:p>
            <a:pPr lvl="1">
              <a:lnSpc>
                <a:spcPct val="78000"/>
              </a:lnSpc>
              <a:spcBef>
                <a:spcPts val="300"/>
              </a:spcBef>
              <a:buFontTx/>
              <a:buNone/>
            </a:pPr>
            <a:r>
              <a:rPr sz="1400" b="0" i="0" noProof="1">
                <a:solidFill>
                  <a:srgbClr val="000000"/>
                </a:solidFill>
                <a:latin typeface="Helvetica Neue" charset="0"/>
              </a:rPr>
              <a:t>Scrape-off layer reflectometer</a:t>
            </a:r>
          </a:p>
          <a:p>
            <a:pPr lvl="1">
              <a:lnSpc>
                <a:spcPct val="78000"/>
              </a:lnSpc>
              <a:spcBef>
                <a:spcPts val="300"/>
              </a:spcBef>
              <a:buFontTx/>
              <a:buNone/>
            </a:pPr>
            <a:r>
              <a:rPr sz="1400" b="0" i="0" noProof="1">
                <a:solidFill>
                  <a:srgbClr val="000000"/>
                </a:solidFill>
                <a:latin typeface="Helvetica Neue" charset="0"/>
              </a:rPr>
              <a:t>Edge neutral pressure gauges</a:t>
            </a:r>
          </a:p>
          <a:p>
            <a:pPr lvl="1">
              <a:lnSpc>
                <a:spcPct val="78000"/>
              </a:lnSpc>
              <a:spcBef>
                <a:spcPts val="300"/>
              </a:spcBef>
              <a:buFontTx/>
              <a:buNone/>
            </a:pPr>
            <a:r>
              <a:rPr sz="1400" b="0" noProof="1">
                <a:solidFill>
                  <a:srgbClr val="FF0000"/>
                </a:solidFill>
                <a:latin typeface="Helvetica Neue" charset="0"/>
              </a:rPr>
              <a:t>Material Analysis and Particle Probe</a:t>
            </a:r>
          </a:p>
          <a:p>
            <a:pPr lvl="1">
              <a:lnSpc>
                <a:spcPct val="78000"/>
              </a:lnSpc>
              <a:spcBef>
                <a:spcPts val="300"/>
              </a:spcBef>
              <a:buFontTx/>
              <a:buNone/>
            </a:pPr>
            <a:r>
              <a:rPr lang="en-US" sz="1400" b="0" noProof="1" smtClean="0">
                <a:solidFill>
                  <a:srgbClr val="FF0000"/>
                </a:solidFill>
                <a:latin typeface="Helvetica Neue" charset="0"/>
              </a:rPr>
              <a:t>Divertor VUV Spectrometer</a:t>
            </a:r>
            <a:endParaRPr sz="1400" b="0" noProof="1">
              <a:solidFill>
                <a:srgbClr val="FF0000"/>
              </a:solidFill>
              <a:latin typeface="Helvetica Neue" charset="0"/>
            </a:endParaRPr>
          </a:p>
          <a:p>
            <a:pPr algn="just" eaLnBrk="1" hangingPunct="1">
              <a:lnSpc>
                <a:spcPct val="88000"/>
              </a:lnSpc>
              <a:spcBef>
                <a:spcPts val="400"/>
              </a:spcBef>
              <a:buFontTx/>
              <a:buNone/>
            </a:pPr>
            <a:r>
              <a:rPr sz="1800" i="0" noProof="1" smtClean="0">
                <a:solidFill>
                  <a:srgbClr val="000000"/>
                </a:solidFill>
                <a:latin typeface="Helvetica Neue" charset="0"/>
              </a:rPr>
              <a:t>Plasma </a:t>
            </a:r>
            <a:r>
              <a:rPr sz="1800" i="0" noProof="1">
                <a:solidFill>
                  <a:srgbClr val="000000"/>
                </a:solidFill>
                <a:latin typeface="Helvetica Neue" charset="0"/>
              </a:rPr>
              <a:t>Monitoring</a:t>
            </a:r>
            <a:endParaRPr sz="2400" i="0" noProof="1">
              <a:solidFill>
                <a:srgbClr val="000000"/>
              </a:solidFill>
              <a:latin typeface="Helvetica Neue" charset="0"/>
            </a:endParaRPr>
          </a:p>
          <a:p>
            <a:pPr lvl="1">
              <a:lnSpc>
                <a:spcPct val="78000"/>
              </a:lnSpc>
              <a:spcBef>
                <a:spcPts val="300"/>
              </a:spcBef>
              <a:buNone/>
            </a:pPr>
            <a:r>
              <a:rPr lang="en-US" sz="1400" b="0" i="0" noProof="1">
                <a:solidFill>
                  <a:srgbClr val="000000"/>
                </a:solidFill>
                <a:latin typeface="Helvetica Neue" charset="0"/>
              </a:rPr>
              <a:t>FIReTIP interferometer </a:t>
            </a:r>
          </a:p>
          <a:p>
            <a:pPr lvl="1">
              <a:lnSpc>
                <a:spcPct val="78000"/>
              </a:lnSpc>
              <a:spcBef>
                <a:spcPts val="300"/>
              </a:spcBef>
              <a:buFontTx/>
              <a:buNone/>
            </a:pPr>
            <a:r>
              <a:rPr sz="1400" b="0" i="0" noProof="1" smtClean="0">
                <a:solidFill>
                  <a:srgbClr val="000000"/>
                </a:solidFill>
                <a:latin typeface="Helvetica Neue" charset="0"/>
              </a:rPr>
              <a:t>Fast </a:t>
            </a:r>
            <a:r>
              <a:rPr sz="1400" b="0" i="0" noProof="1">
                <a:solidFill>
                  <a:srgbClr val="000000"/>
                </a:solidFill>
                <a:latin typeface="Helvetica Neue" charset="0"/>
              </a:rPr>
              <a:t>visible cameras</a:t>
            </a:r>
          </a:p>
          <a:p>
            <a:pPr lvl="1">
              <a:lnSpc>
                <a:spcPct val="78000"/>
              </a:lnSpc>
              <a:spcBef>
                <a:spcPts val="200"/>
              </a:spcBef>
              <a:buFontTx/>
              <a:buNone/>
            </a:pPr>
            <a:r>
              <a:rPr sz="1400" b="0" i="0" noProof="1">
                <a:solidFill>
                  <a:srgbClr val="000000"/>
                </a:solidFill>
                <a:latin typeface="Helvetica Neue" charset="0"/>
              </a:rPr>
              <a:t>Visible bremsstrahlung radiometer</a:t>
            </a:r>
          </a:p>
          <a:p>
            <a:pPr lvl="1">
              <a:lnSpc>
                <a:spcPct val="78000"/>
              </a:lnSpc>
              <a:spcBef>
                <a:spcPts val="300"/>
              </a:spcBef>
              <a:buFontTx/>
              <a:buNone/>
            </a:pPr>
            <a:r>
              <a:rPr sz="1400" b="0" noProof="1">
                <a:solidFill>
                  <a:srgbClr val="0000FF"/>
                </a:solidFill>
                <a:latin typeface="Helvetica Neue" charset="0"/>
              </a:rPr>
              <a:t>Visible and UV survey spectrometers</a:t>
            </a:r>
          </a:p>
          <a:p>
            <a:pPr lvl="1">
              <a:lnSpc>
                <a:spcPct val="78000"/>
              </a:lnSpc>
              <a:spcBef>
                <a:spcPts val="300"/>
              </a:spcBef>
              <a:buFontTx/>
              <a:buNone/>
            </a:pPr>
            <a:r>
              <a:rPr sz="1400" b="0" noProof="1">
                <a:solidFill>
                  <a:srgbClr val="0000FF"/>
                </a:solidFill>
                <a:latin typeface="Helvetica Neue" charset="0"/>
              </a:rPr>
              <a:t>VUV transmission grating spectrometer</a:t>
            </a:r>
          </a:p>
          <a:p>
            <a:pPr lvl="1">
              <a:lnSpc>
                <a:spcPct val="78000"/>
              </a:lnSpc>
              <a:spcBef>
                <a:spcPts val="300"/>
              </a:spcBef>
              <a:buFontTx/>
              <a:buNone/>
            </a:pPr>
            <a:r>
              <a:rPr sz="1400" b="0" noProof="1">
                <a:solidFill>
                  <a:srgbClr val="0000FF"/>
                </a:solidFill>
                <a:latin typeface="Helvetica Neue" charset="0"/>
              </a:rPr>
              <a:t>Visible filterscopes (hydrogen &amp; impurity lines)</a:t>
            </a:r>
          </a:p>
          <a:p>
            <a:pPr lvl="1">
              <a:lnSpc>
                <a:spcPct val="78000"/>
              </a:lnSpc>
              <a:spcBef>
                <a:spcPts val="300"/>
              </a:spcBef>
              <a:buFontTx/>
              <a:buNone/>
            </a:pPr>
            <a:r>
              <a:rPr sz="1400" b="0" i="0" noProof="1">
                <a:solidFill>
                  <a:srgbClr val="000000"/>
                </a:solidFill>
                <a:latin typeface="Helvetica Neue" charset="0"/>
              </a:rPr>
              <a:t>Wall coupon </a:t>
            </a:r>
            <a:r>
              <a:rPr sz="1400" b="0" i="0" noProof="1" smtClean="0">
                <a:solidFill>
                  <a:srgbClr val="000000"/>
                </a:solidFill>
                <a:latin typeface="Helvetica Neue" charset="0"/>
              </a:rPr>
              <a:t>analysis</a:t>
            </a:r>
            <a:endParaRPr lang="en-US" sz="1400" b="0" i="0" noProof="1" smtClean="0">
              <a:solidFill>
                <a:srgbClr val="000000"/>
              </a:solidFill>
              <a:latin typeface="Helvetica Neue" charset="0"/>
            </a:endParaRPr>
          </a:p>
        </p:txBody>
      </p:sp>
      <p:sp>
        <p:nvSpPr>
          <p:cNvPr id="2" name="TextBox 1"/>
          <p:cNvSpPr txBox="1"/>
          <p:nvPr/>
        </p:nvSpPr>
        <p:spPr>
          <a:xfrm>
            <a:off x="2056526" y="6270739"/>
            <a:ext cx="3073816" cy="307777"/>
          </a:xfrm>
          <a:prstGeom prst="rect">
            <a:avLst/>
          </a:prstGeom>
          <a:noFill/>
        </p:spPr>
        <p:txBody>
          <a:bodyPr wrap="none" rtlCol="0">
            <a:spAutoFit/>
          </a:bodyPr>
          <a:lstStyle/>
          <a:p>
            <a:pPr>
              <a:buNone/>
            </a:pPr>
            <a:r>
              <a:rPr lang="en-US" sz="1400" b="0" dirty="0" smtClean="0">
                <a:solidFill>
                  <a:srgbClr val="FF0000"/>
                </a:solidFill>
              </a:rPr>
              <a:t>New capability</a:t>
            </a:r>
            <a:r>
              <a:rPr lang="en-US" sz="1400" b="0" dirty="0" smtClean="0">
                <a:solidFill>
                  <a:srgbClr val="0000FF"/>
                </a:solidFill>
              </a:rPr>
              <a:t>, Enhanced capability</a:t>
            </a:r>
            <a:endParaRPr lang="en-US" sz="1400" b="0" dirty="0">
              <a:solidFill>
                <a:srgbClr val="0000FF"/>
              </a:solidFill>
            </a:endParaRPr>
          </a:p>
        </p:txBody>
      </p:sp>
      <p:sp>
        <p:nvSpPr>
          <p:cNvPr id="8"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59</a:t>
            </a:fld>
            <a:endParaRPr lang="en-US" sz="900" i="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txBox="1">
            <a:spLocks/>
          </p:cNvSpPr>
          <p:nvPr/>
        </p:nvSpPr>
        <p:spPr bwMode="auto">
          <a:xfrm>
            <a:off x="0" y="0"/>
            <a:ext cx="9144000" cy="882650"/>
          </a:xfrm>
          <a:prstGeom prst="rect">
            <a:avLst/>
          </a:prstGeom>
          <a:noFill/>
          <a:ln w="9525">
            <a:noFill/>
            <a:miter lim="800000"/>
            <a:headEnd/>
            <a:tailEnd/>
          </a:ln>
        </p:spPr>
        <p:txBody>
          <a:bodyPr anchor="ctr"/>
          <a:lstStyle/>
          <a:p>
            <a:pPr algn="ctr"/>
            <a:r>
              <a:rPr lang="en-US" sz="2400" b="1" i="0" dirty="0">
                <a:latin typeface="+mn-lt"/>
              </a:rPr>
              <a:t>Center Stack Fabrication </a:t>
            </a:r>
            <a:r>
              <a:rPr lang="en-US" sz="2400" b="1" i="0" dirty="0" smtClean="0">
                <a:latin typeface="+mn-lt"/>
              </a:rPr>
              <a:t>and </a:t>
            </a:r>
            <a:r>
              <a:rPr lang="en-US" sz="2400" b="1" i="0" dirty="0">
                <a:latin typeface="+mn-lt"/>
              </a:rPr>
              <a:t>Assembly Proceeding Well</a:t>
            </a:r>
          </a:p>
        </p:txBody>
      </p:sp>
      <p:grpSp>
        <p:nvGrpSpPr>
          <p:cNvPr id="2" name="Group 39"/>
          <p:cNvGrpSpPr>
            <a:grpSpLocks/>
          </p:cNvGrpSpPr>
          <p:nvPr/>
        </p:nvGrpSpPr>
        <p:grpSpPr bwMode="auto">
          <a:xfrm>
            <a:off x="2485548" y="914400"/>
            <a:ext cx="2696052" cy="2007393"/>
            <a:chOff x="76200" y="470656"/>
            <a:chExt cx="2919413" cy="2155069"/>
          </a:xfrm>
        </p:grpSpPr>
        <p:grpSp>
          <p:nvGrpSpPr>
            <p:cNvPr id="3" name="Group 38"/>
            <p:cNvGrpSpPr>
              <a:grpSpLocks/>
            </p:cNvGrpSpPr>
            <p:nvPr/>
          </p:nvGrpSpPr>
          <p:grpSpPr bwMode="auto">
            <a:xfrm>
              <a:off x="90488" y="470656"/>
              <a:ext cx="2905125" cy="2155069"/>
              <a:chOff x="90488" y="470656"/>
              <a:chExt cx="2905125" cy="2155069"/>
            </a:xfrm>
          </p:grpSpPr>
          <p:pic>
            <p:nvPicPr>
              <p:cNvPr id="7204" name="Picture 7" descr="C:\Users\rstrykow\Desktop\NSTX UPGRADE\photos\TF soldering\solder bar 101 -02.JPG"/>
              <p:cNvPicPr>
                <a:picLocks noChangeAspect="1" noChangeArrowheads="1"/>
              </p:cNvPicPr>
              <p:nvPr/>
            </p:nvPicPr>
            <p:blipFill>
              <a:blip r:embed="rId2" cstate="print"/>
              <a:srcRect/>
              <a:stretch>
                <a:fillRect/>
              </a:stretch>
            </p:blipFill>
            <p:spPr bwMode="auto">
              <a:xfrm>
                <a:off x="90488" y="762000"/>
                <a:ext cx="2901950" cy="1863725"/>
              </a:xfrm>
              <a:prstGeom prst="rect">
                <a:avLst/>
              </a:prstGeom>
              <a:noFill/>
              <a:ln w="9525">
                <a:noFill/>
                <a:miter lim="800000"/>
                <a:headEnd/>
                <a:tailEnd/>
              </a:ln>
            </p:spPr>
          </p:pic>
          <p:sp>
            <p:nvSpPr>
              <p:cNvPr id="18" name="TextBox 17"/>
              <p:cNvSpPr txBox="1"/>
              <p:nvPr/>
            </p:nvSpPr>
            <p:spPr>
              <a:xfrm>
                <a:off x="93219" y="470656"/>
                <a:ext cx="2902394" cy="564459"/>
              </a:xfrm>
              <a:prstGeom prst="rect">
                <a:avLst/>
              </a:prstGeom>
              <a:solidFill>
                <a:schemeClr val="accent6">
                  <a:lumMod val="20000"/>
                  <a:lumOff val="80000"/>
                </a:schemeClr>
              </a:solidFill>
            </p:spPr>
            <p:txBody>
              <a:bodyPr>
                <a:spAutoFit/>
              </a:bodyPr>
              <a:lstStyle/>
              <a:p>
                <a:pPr algn="ctr" fontAlgn="auto">
                  <a:spcBef>
                    <a:spcPts val="0"/>
                  </a:spcBef>
                  <a:spcAft>
                    <a:spcPts val="0"/>
                  </a:spcAft>
                  <a:defRPr/>
                </a:pPr>
                <a:r>
                  <a:rPr lang="en-US" sz="1400" i="0" dirty="0">
                    <a:latin typeface="+mn-lt"/>
                    <a:cs typeface="+mn-cs"/>
                  </a:rPr>
                  <a:t>Cooling tube soldered into  inner TF conductor </a:t>
                </a:r>
              </a:p>
            </p:txBody>
          </p:sp>
        </p:grpSp>
        <p:sp>
          <p:nvSpPr>
            <p:cNvPr id="24" name="Rectangle 23"/>
            <p:cNvSpPr/>
            <p:nvPr/>
          </p:nvSpPr>
          <p:spPr>
            <a:xfrm>
              <a:off x="76200" y="492130"/>
              <a:ext cx="2907036" cy="2098317"/>
            </a:xfrm>
            <a:prstGeom prst="rect">
              <a:avLst/>
            </a:prstGeom>
            <a:noFill/>
            <a:ln w="412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100" i="0" dirty="0"/>
            </a:p>
          </p:txBody>
        </p:sp>
      </p:grpSp>
      <p:grpSp>
        <p:nvGrpSpPr>
          <p:cNvPr id="4" name="Group 43"/>
          <p:cNvGrpSpPr>
            <a:grpSpLocks/>
          </p:cNvGrpSpPr>
          <p:nvPr/>
        </p:nvGrpSpPr>
        <p:grpSpPr bwMode="auto">
          <a:xfrm>
            <a:off x="5356860" y="932973"/>
            <a:ext cx="3154680" cy="2606040"/>
            <a:chOff x="3429000" y="685800"/>
            <a:chExt cx="3505200" cy="2895600"/>
          </a:xfrm>
        </p:grpSpPr>
        <p:grpSp>
          <p:nvGrpSpPr>
            <p:cNvPr id="5" name="Group 42"/>
            <p:cNvGrpSpPr>
              <a:grpSpLocks/>
            </p:cNvGrpSpPr>
            <p:nvPr/>
          </p:nvGrpSpPr>
          <p:grpSpPr bwMode="auto">
            <a:xfrm>
              <a:off x="3429000" y="685800"/>
              <a:ext cx="3505200" cy="2895600"/>
              <a:chOff x="3429000" y="685800"/>
              <a:chExt cx="3505200" cy="2895600"/>
            </a:xfrm>
          </p:grpSpPr>
          <p:pic>
            <p:nvPicPr>
              <p:cNvPr id="7200" name="Picture 3" descr="C:\Users\rstrykow\Desktop\NSTX UPGRADE\photos\CS fabrication area\IMG_0239.JPG"/>
              <p:cNvPicPr>
                <a:picLocks noChangeAspect="1" noChangeArrowheads="1"/>
              </p:cNvPicPr>
              <p:nvPr/>
            </p:nvPicPr>
            <p:blipFill>
              <a:blip r:embed="rId3" cstate="print"/>
              <a:srcRect/>
              <a:stretch>
                <a:fillRect/>
              </a:stretch>
            </p:blipFill>
            <p:spPr bwMode="auto">
              <a:xfrm>
                <a:off x="3429000" y="685800"/>
                <a:ext cx="3505200" cy="2895600"/>
              </a:xfrm>
              <a:prstGeom prst="rect">
                <a:avLst/>
              </a:prstGeom>
              <a:noFill/>
              <a:ln w="9525">
                <a:noFill/>
                <a:miter lim="800000"/>
                <a:headEnd/>
                <a:tailEnd/>
              </a:ln>
            </p:spPr>
          </p:pic>
          <p:sp>
            <p:nvSpPr>
              <p:cNvPr id="20" name="TextBox 19"/>
              <p:cNvSpPr txBox="1"/>
              <p:nvPr/>
            </p:nvSpPr>
            <p:spPr>
              <a:xfrm>
                <a:off x="3429000" y="685800"/>
                <a:ext cx="3505200" cy="584200"/>
              </a:xfrm>
              <a:prstGeom prst="rect">
                <a:avLst/>
              </a:prstGeom>
              <a:solidFill>
                <a:schemeClr val="accent6">
                  <a:lumMod val="20000"/>
                  <a:lumOff val="80000"/>
                </a:schemeClr>
              </a:solidFill>
            </p:spPr>
            <p:txBody>
              <a:bodyPr>
                <a:spAutoFit/>
              </a:bodyPr>
              <a:lstStyle/>
              <a:p>
                <a:pPr algn="ctr" fontAlgn="auto">
                  <a:spcBef>
                    <a:spcPts val="0"/>
                  </a:spcBef>
                  <a:spcAft>
                    <a:spcPts val="0"/>
                  </a:spcAft>
                  <a:defRPr/>
                </a:pPr>
                <a:r>
                  <a:rPr lang="en-US" sz="1400" i="0" dirty="0">
                    <a:latin typeface="+mn-lt"/>
                    <a:cs typeface="+mn-cs"/>
                  </a:rPr>
                  <a:t>Conductor being wrapped with fiberglass insulation</a:t>
                </a:r>
              </a:p>
            </p:txBody>
          </p:sp>
        </p:grpSp>
        <p:sp>
          <p:nvSpPr>
            <p:cNvPr id="27" name="Rectangle 26"/>
            <p:cNvSpPr/>
            <p:nvPr/>
          </p:nvSpPr>
          <p:spPr>
            <a:xfrm>
              <a:off x="3449638" y="685800"/>
              <a:ext cx="3484562" cy="2895600"/>
            </a:xfrm>
            <a:prstGeom prst="rect">
              <a:avLst/>
            </a:prstGeom>
            <a:noFill/>
            <a:ln w="412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100" i="0" dirty="0"/>
            </a:p>
          </p:txBody>
        </p:sp>
      </p:grpSp>
      <p:grpSp>
        <p:nvGrpSpPr>
          <p:cNvPr id="6" name="Group 35"/>
          <p:cNvGrpSpPr>
            <a:grpSpLocks noChangeAspect="1"/>
          </p:cNvGrpSpPr>
          <p:nvPr/>
        </p:nvGrpSpPr>
        <p:grpSpPr bwMode="auto">
          <a:xfrm>
            <a:off x="152400" y="2994660"/>
            <a:ext cx="2125980" cy="3543300"/>
            <a:chOff x="381000" y="3352800"/>
            <a:chExt cx="1828800" cy="3048000"/>
          </a:xfrm>
        </p:grpSpPr>
        <p:pic>
          <p:nvPicPr>
            <p:cNvPr id="7196" name="Picture 2" descr="C:\Users\rstrykow\Desktop\NSTX UPGRADE\photos\TF quadrant mold\12E1012_039.jpg"/>
            <p:cNvPicPr>
              <a:picLocks noChangeArrowheads="1"/>
            </p:cNvPicPr>
            <p:nvPr/>
          </p:nvPicPr>
          <p:blipFill>
            <a:blip r:embed="rId4" cstate="print"/>
            <a:srcRect/>
            <a:stretch>
              <a:fillRect/>
            </a:stretch>
          </p:blipFill>
          <p:spPr bwMode="auto">
            <a:xfrm>
              <a:off x="381000" y="3733800"/>
              <a:ext cx="1828795" cy="2667000"/>
            </a:xfrm>
            <a:prstGeom prst="rect">
              <a:avLst/>
            </a:prstGeom>
            <a:noFill/>
            <a:ln w="9525">
              <a:noFill/>
              <a:miter lim="800000"/>
              <a:headEnd/>
              <a:tailEnd/>
            </a:ln>
          </p:spPr>
        </p:pic>
        <p:sp>
          <p:nvSpPr>
            <p:cNvPr id="35" name="TextBox 34"/>
            <p:cNvSpPr txBox="1"/>
            <p:nvPr/>
          </p:nvSpPr>
          <p:spPr>
            <a:xfrm>
              <a:off x="381000" y="3352800"/>
              <a:ext cx="1828800" cy="452729"/>
            </a:xfrm>
            <a:prstGeom prst="rect">
              <a:avLst/>
            </a:prstGeom>
            <a:solidFill>
              <a:schemeClr val="accent6">
                <a:lumMod val="20000"/>
                <a:lumOff val="80000"/>
              </a:schemeClr>
            </a:solidFill>
          </p:spPr>
          <p:txBody>
            <a:bodyPr>
              <a:spAutoFit/>
            </a:bodyPr>
            <a:lstStyle/>
            <a:p>
              <a:pPr algn="ctr" fontAlgn="auto">
                <a:spcBef>
                  <a:spcPts val="0"/>
                </a:spcBef>
                <a:spcAft>
                  <a:spcPts val="0"/>
                </a:spcAft>
                <a:defRPr/>
              </a:pPr>
              <a:r>
                <a:rPr lang="en-US" sz="1400" i="0" dirty="0">
                  <a:latin typeface="+mn-lt"/>
                  <a:cs typeface="+mn-cs"/>
                </a:rPr>
                <a:t>Insulated conductor being placed into mold</a:t>
              </a:r>
            </a:p>
          </p:txBody>
        </p:sp>
      </p:grpSp>
      <p:grpSp>
        <p:nvGrpSpPr>
          <p:cNvPr id="7" name="Group 45"/>
          <p:cNvGrpSpPr>
            <a:grpSpLocks noChangeAspect="1"/>
          </p:cNvGrpSpPr>
          <p:nvPr/>
        </p:nvGrpSpPr>
        <p:grpSpPr bwMode="auto">
          <a:xfrm>
            <a:off x="2510708" y="3744750"/>
            <a:ext cx="3585292" cy="2656049"/>
            <a:chOff x="2909873" y="4421841"/>
            <a:chExt cx="3070558" cy="2275013"/>
          </a:xfrm>
        </p:grpSpPr>
        <p:pic>
          <p:nvPicPr>
            <p:cNvPr id="7194" name="Picture 2" descr="C:\Users\rstrykow\Desktop\NSTX UPGRADE\photos\vpi.JPG"/>
            <p:cNvPicPr>
              <a:picLocks noChangeAspect="1" noChangeArrowheads="1"/>
            </p:cNvPicPr>
            <p:nvPr/>
          </p:nvPicPr>
          <p:blipFill>
            <a:blip r:embed="rId5" cstate="print"/>
            <a:srcRect/>
            <a:stretch>
              <a:fillRect/>
            </a:stretch>
          </p:blipFill>
          <p:spPr bwMode="auto">
            <a:xfrm>
              <a:off x="2971800" y="4421841"/>
              <a:ext cx="2971800" cy="2235751"/>
            </a:xfrm>
            <a:prstGeom prst="rect">
              <a:avLst/>
            </a:prstGeom>
            <a:noFill/>
            <a:ln w="28575">
              <a:solidFill>
                <a:schemeClr val="tx1"/>
              </a:solidFill>
              <a:miter lim="800000"/>
              <a:headEnd/>
              <a:tailEnd/>
            </a:ln>
          </p:spPr>
        </p:pic>
        <p:sp>
          <p:nvSpPr>
            <p:cNvPr id="37" name="TextBox 36"/>
            <p:cNvSpPr txBox="1"/>
            <p:nvPr/>
          </p:nvSpPr>
          <p:spPr>
            <a:xfrm>
              <a:off x="2909873" y="6223003"/>
              <a:ext cx="3070558" cy="473851"/>
            </a:xfrm>
            <a:prstGeom prst="rect">
              <a:avLst/>
            </a:prstGeom>
            <a:solidFill>
              <a:schemeClr val="accent6">
                <a:lumMod val="20000"/>
                <a:lumOff val="80000"/>
              </a:schemeClr>
            </a:solidFill>
            <a:ln w="28575">
              <a:solidFill>
                <a:schemeClr val="tx1"/>
              </a:solidFill>
            </a:ln>
          </p:spPr>
          <p:txBody>
            <a:bodyPr wrap="square">
              <a:spAutoFit/>
            </a:bodyPr>
            <a:lstStyle/>
            <a:p>
              <a:pPr algn="ctr" fontAlgn="auto">
                <a:spcBef>
                  <a:spcPts val="0"/>
                </a:spcBef>
                <a:spcAft>
                  <a:spcPts val="0"/>
                </a:spcAft>
                <a:defRPr/>
              </a:pPr>
              <a:r>
                <a:rPr lang="en-US" sz="1400" i="0" dirty="0">
                  <a:latin typeface="+mn-lt"/>
                  <a:cs typeface="+mn-cs"/>
                </a:rPr>
                <a:t>Assembled TF mold ready for Vacuum Pressure </a:t>
              </a:r>
              <a:r>
                <a:rPr lang="en-US" sz="1400" i="0" dirty="0" smtClean="0">
                  <a:latin typeface="+mn-lt"/>
                  <a:cs typeface="+mn-cs"/>
                </a:rPr>
                <a:t>Impregnation (VPI</a:t>
              </a:r>
              <a:r>
                <a:rPr lang="en-US" sz="1400" i="0" dirty="0">
                  <a:latin typeface="+mn-lt"/>
                  <a:cs typeface="+mn-cs"/>
                </a:rPr>
                <a:t>)</a:t>
              </a:r>
            </a:p>
          </p:txBody>
        </p:sp>
      </p:grpSp>
      <p:pic>
        <p:nvPicPr>
          <p:cNvPr id="7192" name="Picture 5" descr="C:\Users\rstrykow\Desktop\NSTX UPGRADE\photos\VPI quad 1\vpi quad 1-8.JPG"/>
          <p:cNvPicPr>
            <a:picLocks noChangeAspect="1" noChangeArrowheads="1"/>
          </p:cNvPicPr>
          <p:nvPr/>
        </p:nvPicPr>
        <p:blipFill>
          <a:blip r:embed="rId6" cstate="print"/>
          <a:srcRect/>
          <a:stretch>
            <a:fillRect/>
          </a:stretch>
        </p:blipFill>
        <p:spPr bwMode="auto">
          <a:xfrm>
            <a:off x="6438900" y="3657600"/>
            <a:ext cx="2247900" cy="2812647"/>
          </a:xfrm>
          <a:prstGeom prst="rect">
            <a:avLst/>
          </a:prstGeom>
          <a:noFill/>
          <a:ln w="38100">
            <a:solidFill>
              <a:schemeClr val="tx1"/>
            </a:solidFill>
            <a:miter lim="800000"/>
            <a:headEnd/>
            <a:tailEnd/>
          </a:ln>
        </p:spPr>
      </p:pic>
      <p:sp>
        <p:nvSpPr>
          <p:cNvPr id="7193" name="TextBox 37"/>
          <p:cNvSpPr txBox="1">
            <a:spLocks noChangeArrowheads="1"/>
          </p:cNvSpPr>
          <p:nvPr/>
        </p:nvSpPr>
        <p:spPr bwMode="auto">
          <a:xfrm>
            <a:off x="6248400" y="5892225"/>
            <a:ext cx="2590800" cy="584775"/>
          </a:xfrm>
          <a:prstGeom prst="rect">
            <a:avLst/>
          </a:prstGeom>
          <a:solidFill>
            <a:srgbClr val="FFFF00"/>
          </a:solidFill>
          <a:ln w="76200">
            <a:solidFill>
              <a:srgbClr val="FF0000"/>
            </a:solidFill>
            <a:miter lim="800000"/>
            <a:headEnd/>
            <a:tailEnd/>
          </a:ln>
        </p:spPr>
        <p:txBody>
          <a:bodyPr wrap="square">
            <a:spAutoFit/>
          </a:bodyPr>
          <a:lstStyle/>
          <a:p>
            <a:pPr algn="ctr"/>
            <a:r>
              <a:rPr lang="en-US" sz="1600" i="0" dirty="0">
                <a:latin typeface="Calibri" pitchFamily="34" charset="0"/>
              </a:rPr>
              <a:t>All 4 Quadrants successfully</a:t>
            </a:r>
            <a:r>
              <a:rPr lang="en-US" sz="1600" dirty="0">
                <a:latin typeface="Calibri" pitchFamily="34" charset="0"/>
              </a:rPr>
              <a:t> </a:t>
            </a:r>
            <a:r>
              <a:rPr lang="en-US" sz="1600" i="0" dirty="0" err="1">
                <a:latin typeface="Calibri" pitchFamily="34" charset="0"/>
              </a:rPr>
              <a:t>VPI’d</a:t>
            </a:r>
            <a:r>
              <a:rPr lang="en-US" sz="1600" i="0" dirty="0">
                <a:latin typeface="Calibri" pitchFamily="34" charset="0"/>
              </a:rPr>
              <a:t> and </a:t>
            </a:r>
            <a:r>
              <a:rPr lang="en-US" sz="1600" i="0" dirty="0" smtClean="0">
                <a:latin typeface="Calibri" pitchFamily="34" charset="0"/>
              </a:rPr>
              <a:t>tested</a:t>
            </a:r>
            <a:r>
              <a:rPr lang="en-US" sz="1600" i="0" dirty="0">
                <a:latin typeface="Calibri" pitchFamily="34" charset="0"/>
              </a:rPr>
              <a:t>!</a:t>
            </a:r>
          </a:p>
        </p:txBody>
      </p:sp>
      <p:sp>
        <p:nvSpPr>
          <p:cNvPr id="47" name="Rectangle 46"/>
          <p:cNvSpPr/>
          <p:nvPr/>
        </p:nvSpPr>
        <p:spPr>
          <a:xfrm>
            <a:off x="152400" y="2971800"/>
            <a:ext cx="2125980" cy="35661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b="0" i="0" dirty="0"/>
          </a:p>
        </p:txBody>
      </p:sp>
      <p:sp>
        <p:nvSpPr>
          <p:cNvPr id="51" name="Right Arrow 50"/>
          <p:cNvSpPr/>
          <p:nvPr/>
        </p:nvSpPr>
        <p:spPr>
          <a:xfrm rot="10253862">
            <a:off x="2360807" y="3192462"/>
            <a:ext cx="2806065" cy="2057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i="0" dirty="0"/>
          </a:p>
        </p:txBody>
      </p:sp>
      <p:sp>
        <p:nvSpPr>
          <p:cNvPr id="52" name="Right Arrow 51"/>
          <p:cNvSpPr/>
          <p:nvPr/>
        </p:nvSpPr>
        <p:spPr>
          <a:xfrm>
            <a:off x="2186940" y="4842032"/>
            <a:ext cx="480060" cy="3395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i="0" dirty="0"/>
          </a:p>
        </p:txBody>
      </p:sp>
      <p:grpSp>
        <p:nvGrpSpPr>
          <p:cNvPr id="9" name="Group 33"/>
          <p:cNvGrpSpPr>
            <a:grpSpLocks/>
          </p:cNvGrpSpPr>
          <p:nvPr/>
        </p:nvGrpSpPr>
        <p:grpSpPr bwMode="auto">
          <a:xfrm>
            <a:off x="289560" y="950118"/>
            <a:ext cx="1921669" cy="1971675"/>
            <a:chOff x="914400" y="533400"/>
            <a:chExt cx="2135188" cy="2190750"/>
          </a:xfrm>
        </p:grpSpPr>
        <p:pic>
          <p:nvPicPr>
            <p:cNvPr id="7189" name="Picture 6" descr="C:\Users\rstrykow\Desktop\NSTX UPGRADE\photos\FSW &amp; Machining\4-19-12 inspection\IMG_1925.JPG"/>
            <p:cNvPicPr>
              <a:picLocks noChangeAspect="1" noChangeArrowheads="1"/>
            </p:cNvPicPr>
            <p:nvPr/>
          </p:nvPicPr>
          <p:blipFill>
            <a:blip r:embed="rId7" cstate="print"/>
            <a:srcRect/>
            <a:stretch>
              <a:fillRect/>
            </a:stretch>
          </p:blipFill>
          <p:spPr bwMode="auto">
            <a:xfrm>
              <a:off x="914400" y="555625"/>
              <a:ext cx="2119313" cy="2168525"/>
            </a:xfrm>
            <a:prstGeom prst="rect">
              <a:avLst/>
            </a:prstGeom>
            <a:noFill/>
            <a:ln w="9525">
              <a:noFill/>
              <a:miter lim="800000"/>
              <a:headEnd/>
              <a:tailEnd/>
            </a:ln>
          </p:spPr>
        </p:pic>
        <p:sp>
          <p:nvSpPr>
            <p:cNvPr id="32" name="TextBox 31"/>
            <p:cNvSpPr txBox="1"/>
            <p:nvPr/>
          </p:nvSpPr>
          <p:spPr>
            <a:xfrm>
              <a:off x="914400" y="555625"/>
              <a:ext cx="2135188" cy="584775"/>
            </a:xfrm>
            <a:prstGeom prst="rect">
              <a:avLst/>
            </a:prstGeom>
            <a:solidFill>
              <a:schemeClr val="accent6">
                <a:lumMod val="20000"/>
                <a:lumOff val="80000"/>
              </a:schemeClr>
            </a:solidFill>
          </p:spPr>
          <p:txBody>
            <a:bodyPr>
              <a:spAutoFit/>
            </a:bodyPr>
            <a:lstStyle/>
            <a:p>
              <a:pPr algn="ctr">
                <a:defRPr/>
              </a:pPr>
              <a:r>
                <a:rPr lang="en-US" sz="1400" i="0" dirty="0">
                  <a:latin typeface="+mn-lt"/>
                  <a:cs typeface="+mn-cs"/>
                </a:rPr>
                <a:t>Machined conductor by Major Tool</a:t>
              </a:r>
            </a:p>
          </p:txBody>
        </p:sp>
        <p:sp>
          <p:nvSpPr>
            <p:cNvPr id="33" name="Rectangle 32"/>
            <p:cNvSpPr/>
            <p:nvPr/>
          </p:nvSpPr>
          <p:spPr>
            <a:xfrm>
              <a:off x="914400" y="533400"/>
              <a:ext cx="2119313" cy="2168525"/>
            </a:xfrm>
            <a:prstGeom prst="rect">
              <a:avLst/>
            </a:prstGeom>
            <a:noFill/>
            <a:ln w="412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i="0" dirty="0"/>
            </a:p>
          </p:txBody>
        </p:sp>
      </p:grpSp>
      <p:sp>
        <p:nvSpPr>
          <p:cNvPr id="50" name="Right Arrow 49"/>
          <p:cNvSpPr/>
          <p:nvPr/>
        </p:nvSpPr>
        <p:spPr>
          <a:xfrm>
            <a:off x="2072640" y="1961672"/>
            <a:ext cx="480060" cy="4005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i="0" dirty="0"/>
          </a:p>
        </p:txBody>
      </p:sp>
      <p:sp>
        <p:nvSpPr>
          <p:cNvPr id="36" name="Right Arrow 35"/>
          <p:cNvSpPr/>
          <p:nvPr/>
        </p:nvSpPr>
        <p:spPr>
          <a:xfrm>
            <a:off x="4884420" y="1961672"/>
            <a:ext cx="480060" cy="4005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i="0" dirty="0"/>
          </a:p>
        </p:txBody>
      </p:sp>
      <p:sp>
        <p:nvSpPr>
          <p:cNvPr id="7183" name="TextBox 37"/>
          <p:cNvSpPr txBox="1">
            <a:spLocks noChangeArrowheads="1"/>
          </p:cNvSpPr>
          <p:nvPr/>
        </p:nvSpPr>
        <p:spPr bwMode="auto">
          <a:xfrm>
            <a:off x="289560" y="1481613"/>
            <a:ext cx="1920240" cy="277177"/>
          </a:xfrm>
          <a:prstGeom prst="rect">
            <a:avLst/>
          </a:prstGeom>
          <a:solidFill>
            <a:srgbClr val="FFFF00"/>
          </a:solidFill>
          <a:ln w="9525">
            <a:noFill/>
            <a:miter lim="800000"/>
            <a:headEnd/>
            <a:tailEnd/>
          </a:ln>
        </p:spPr>
        <p:txBody>
          <a:bodyPr>
            <a:spAutoFit/>
          </a:bodyPr>
          <a:lstStyle/>
          <a:p>
            <a:pPr algn="ctr"/>
            <a:r>
              <a:rPr lang="en-US" i="0"/>
              <a:t>100%  COMPLETE</a:t>
            </a:r>
          </a:p>
        </p:txBody>
      </p:sp>
      <p:sp>
        <p:nvSpPr>
          <p:cNvPr id="7184" name="TextBox 38"/>
          <p:cNvSpPr txBox="1">
            <a:spLocks noChangeArrowheads="1"/>
          </p:cNvSpPr>
          <p:nvPr/>
        </p:nvSpPr>
        <p:spPr bwMode="auto">
          <a:xfrm>
            <a:off x="2485548" y="1413033"/>
            <a:ext cx="2674620" cy="277177"/>
          </a:xfrm>
          <a:prstGeom prst="rect">
            <a:avLst/>
          </a:prstGeom>
          <a:solidFill>
            <a:srgbClr val="FFFF00"/>
          </a:solidFill>
          <a:ln w="9525">
            <a:noFill/>
            <a:miter lim="800000"/>
            <a:headEnd/>
            <a:tailEnd/>
          </a:ln>
        </p:spPr>
        <p:txBody>
          <a:bodyPr>
            <a:spAutoFit/>
          </a:bodyPr>
          <a:lstStyle/>
          <a:p>
            <a:pPr algn="ctr"/>
            <a:r>
              <a:rPr lang="en-US" i="0"/>
              <a:t>100% COMPLETE</a:t>
            </a:r>
          </a:p>
        </p:txBody>
      </p:sp>
      <p:sp>
        <p:nvSpPr>
          <p:cNvPr id="7185" name="TextBox 39"/>
          <p:cNvSpPr txBox="1">
            <a:spLocks noChangeArrowheads="1"/>
          </p:cNvSpPr>
          <p:nvPr/>
        </p:nvSpPr>
        <p:spPr bwMode="auto">
          <a:xfrm>
            <a:off x="5379720" y="1413033"/>
            <a:ext cx="3154680" cy="277177"/>
          </a:xfrm>
          <a:prstGeom prst="rect">
            <a:avLst/>
          </a:prstGeom>
          <a:solidFill>
            <a:srgbClr val="FFFF00"/>
          </a:solidFill>
          <a:ln w="9525">
            <a:noFill/>
            <a:miter lim="800000"/>
            <a:headEnd/>
            <a:tailEnd/>
          </a:ln>
        </p:spPr>
        <p:txBody>
          <a:bodyPr>
            <a:spAutoFit/>
          </a:bodyPr>
          <a:lstStyle/>
          <a:p>
            <a:pPr algn="ctr"/>
            <a:r>
              <a:rPr lang="en-US" i="0" dirty="0"/>
              <a:t>100% COMPLETE</a:t>
            </a:r>
          </a:p>
        </p:txBody>
      </p:sp>
      <p:sp>
        <p:nvSpPr>
          <p:cNvPr id="7186" name="TextBox 40"/>
          <p:cNvSpPr txBox="1">
            <a:spLocks noChangeArrowheads="1"/>
          </p:cNvSpPr>
          <p:nvPr/>
        </p:nvSpPr>
        <p:spPr bwMode="auto">
          <a:xfrm>
            <a:off x="152400" y="3520440"/>
            <a:ext cx="2125980" cy="307777"/>
          </a:xfrm>
          <a:prstGeom prst="rect">
            <a:avLst/>
          </a:prstGeom>
          <a:solidFill>
            <a:srgbClr val="FFFF00"/>
          </a:solidFill>
          <a:ln w="9525">
            <a:noFill/>
            <a:miter lim="800000"/>
            <a:headEnd/>
            <a:tailEnd/>
          </a:ln>
        </p:spPr>
        <p:txBody>
          <a:bodyPr>
            <a:spAutoFit/>
          </a:bodyPr>
          <a:lstStyle/>
          <a:p>
            <a:pPr algn="ctr"/>
            <a:r>
              <a:rPr lang="en-US" sz="1400" i="0"/>
              <a:t>100% complete</a:t>
            </a:r>
          </a:p>
        </p:txBody>
      </p:sp>
      <p:sp>
        <p:nvSpPr>
          <p:cNvPr id="53" name="Right Arrow 52"/>
          <p:cNvSpPr/>
          <p:nvPr/>
        </p:nvSpPr>
        <p:spPr>
          <a:xfrm>
            <a:off x="5943600" y="4842032"/>
            <a:ext cx="480060" cy="3395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i="0" dirty="0"/>
          </a:p>
        </p:txBody>
      </p:sp>
      <p:sp>
        <p:nvSpPr>
          <p:cNvPr id="38"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Bay E flange With spectrometers_3.pdf"/>
          <p:cNvPicPr>
            <a:picLocks noChangeAspect="1"/>
          </p:cNvPicPr>
          <p:nvPr/>
        </p:nvPicPr>
        <p:blipFill>
          <a:blip r:embed="rId2" cstate="print">
            <a:extLst>
              <a:ext uri="{28A0092B-C50C-407E-A947-70E740481C1C}">
                <a14:useLocalDpi xmlns:a14="http://schemas.microsoft.com/office/drawing/2010/main" xmlns="" val="0"/>
              </a:ext>
            </a:extLst>
          </a:blip>
          <a:srcRect l="30545" t="9299"/>
          <a:stretch>
            <a:fillRect/>
          </a:stretch>
        </p:blipFill>
        <p:spPr bwMode="auto">
          <a:xfrm>
            <a:off x="152400" y="1676400"/>
            <a:ext cx="2438400" cy="246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Box 4"/>
          <p:cNvSpPr txBox="1">
            <a:spLocks noChangeArrowheads="1"/>
          </p:cNvSpPr>
          <p:nvPr/>
        </p:nvSpPr>
        <p:spPr bwMode="auto">
          <a:xfrm>
            <a:off x="0" y="990600"/>
            <a:ext cx="2895600" cy="781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Arial" charset="0"/>
              </a:defRPr>
            </a:lvl1pPr>
            <a:lvl2pPr marL="37931725" indent="-37474525" eaLnBrk="0" hangingPunct="0">
              <a:defRPr sz="1200" b="1" i="1">
                <a:solidFill>
                  <a:srgbClr val="1822CD"/>
                </a:solidFill>
                <a:latin typeface="Helvetica" charset="0"/>
                <a:ea typeface="Arial" charset="0"/>
                <a:cs typeface="Arial" charset="0"/>
              </a:defRPr>
            </a:lvl2pPr>
            <a:lvl3pPr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ctr" eaLnBrk="1" hangingPunct="1">
              <a:buNone/>
            </a:pPr>
            <a:r>
              <a:rPr lang="en-US" sz="1400" i="0"/>
              <a:t>Bay E Supports 3 </a:t>
            </a:r>
          </a:p>
          <a:p>
            <a:pPr algn="ctr" eaLnBrk="1" hangingPunct="1">
              <a:buNone/>
            </a:pPr>
            <a:r>
              <a:rPr lang="en-US" sz="1400" b="0" i="0"/>
              <a:t>UV Spectrometers (LoWEUS, XEUS, MonaLisa) and MIG1</a:t>
            </a:r>
          </a:p>
        </p:txBody>
      </p:sp>
      <p:pic>
        <p:nvPicPr>
          <p:cNvPr id="5125" name="Picture 3"/>
          <p:cNvPicPr>
            <a:picLocks noChangeAspect="1"/>
          </p:cNvPicPr>
          <p:nvPr/>
        </p:nvPicPr>
        <p:blipFill>
          <a:blip r:embed="rId3" cstate="print">
            <a:extLst>
              <a:ext uri="{28A0092B-C50C-407E-A947-70E740481C1C}">
                <a14:useLocalDpi xmlns:a14="http://schemas.microsoft.com/office/drawing/2010/main" xmlns="" val="0"/>
              </a:ext>
            </a:extLst>
          </a:blip>
          <a:srcRect l="7326" t="12164" r="69165" b="58127"/>
          <a:stretch>
            <a:fillRect/>
          </a:stretch>
        </p:blipFill>
        <p:spPr bwMode="auto">
          <a:xfrm rot="10800000">
            <a:off x="6781800" y="1981200"/>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6" name="TextBox 6"/>
          <p:cNvSpPr txBox="1">
            <a:spLocks noChangeArrowheads="1"/>
          </p:cNvSpPr>
          <p:nvPr/>
        </p:nvSpPr>
        <p:spPr bwMode="auto">
          <a:xfrm>
            <a:off x="5791200" y="873125"/>
            <a:ext cx="3352800" cy="1255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Arial" charset="0"/>
              </a:defRPr>
            </a:lvl1pPr>
            <a:lvl2pPr marL="37931725" indent="-37474525" eaLnBrk="0" hangingPunct="0">
              <a:defRPr sz="1200" b="1" i="1">
                <a:solidFill>
                  <a:srgbClr val="1822CD"/>
                </a:solidFill>
                <a:latin typeface="Helvetica" charset="0"/>
                <a:ea typeface="Arial" charset="0"/>
                <a:cs typeface="Arial" charset="0"/>
              </a:defRPr>
            </a:lvl2pPr>
            <a:lvl3pPr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ctr" eaLnBrk="1" hangingPunct="1">
              <a:buNone/>
            </a:pPr>
            <a:r>
              <a:rPr lang="en-US" sz="1400" i="0"/>
              <a:t>Bay I Supports </a:t>
            </a:r>
          </a:p>
          <a:p>
            <a:pPr algn="ctr" eaLnBrk="1" hangingPunct="1">
              <a:buNone/>
            </a:pPr>
            <a:r>
              <a:rPr lang="en-US" sz="1400" b="0" i="0"/>
              <a:t>XCS, TGS, IR &amp; Visible Cameras, SSNPA, SGI, 1D CCD &amp; EIES, Microwave Imaging, QMB, Bolometers</a:t>
            </a:r>
          </a:p>
          <a:p>
            <a:pPr algn="ctr" eaLnBrk="1" hangingPunct="1">
              <a:buNone/>
            </a:pPr>
            <a:r>
              <a:rPr lang="en-US" sz="1400" b="0" i="0"/>
              <a:t>Design is very close to done.</a:t>
            </a:r>
          </a:p>
        </p:txBody>
      </p:sp>
      <p:sp>
        <p:nvSpPr>
          <p:cNvPr id="5127" name="TextBox 7"/>
          <p:cNvSpPr txBox="1">
            <a:spLocks noChangeArrowheads="1"/>
          </p:cNvSpPr>
          <p:nvPr/>
        </p:nvSpPr>
        <p:spPr bwMode="auto">
          <a:xfrm>
            <a:off x="2667000" y="914400"/>
            <a:ext cx="3200400" cy="121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Arial" charset="0"/>
              </a:defRPr>
            </a:lvl1pPr>
            <a:lvl2pPr marL="37931725" indent="-37474525" eaLnBrk="0" hangingPunct="0">
              <a:defRPr sz="1200" b="1" i="1">
                <a:solidFill>
                  <a:srgbClr val="1822CD"/>
                </a:solidFill>
                <a:latin typeface="Helvetica" charset="0"/>
                <a:ea typeface="Arial" charset="0"/>
                <a:cs typeface="Arial" charset="0"/>
              </a:defRPr>
            </a:lvl2pPr>
            <a:lvl3pPr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ctr" eaLnBrk="1" hangingPunct="1">
              <a:buNone/>
            </a:pPr>
            <a:r>
              <a:rPr lang="en-US" sz="1400" i="0"/>
              <a:t>Bay J Supports </a:t>
            </a:r>
          </a:p>
          <a:p>
            <a:pPr algn="ctr" eaLnBrk="1" hangingPunct="1">
              <a:buNone/>
            </a:pPr>
            <a:r>
              <a:rPr lang="en-US" sz="1400" b="0" i="0"/>
              <a:t>IR and Visible Cameras, UT-K and Divertor Spectrometers, Upward LITER, UCLA Reflectometer and Polarimeter, LBO, RF Probe.</a:t>
            </a:r>
          </a:p>
        </p:txBody>
      </p:sp>
      <p:pic>
        <p:nvPicPr>
          <p:cNvPr id="5128" name="Picture 3" descr="Bay J Field of view.pd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19400" y="3124200"/>
            <a:ext cx="306228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9" name="Picture 3"/>
          <p:cNvPicPr>
            <a:picLocks noChangeAspect="1"/>
          </p:cNvPicPr>
          <p:nvPr/>
        </p:nvPicPr>
        <p:blipFill>
          <a:blip r:embed="rId5" cstate="print">
            <a:extLst>
              <a:ext uri="{28A0092B-C50C-407E-A947-70E740481C1C}">
                <a14:useLocalDpi xmlns:a14="http://schemas.microsoft.com/office/drawing/2010/main" xmlns="" val="0"/>
              </a:ext>
            </a:extLst>
          </a:blip>
          <a:srcRect l="2641" t="8392" r="75562" b="62746"/>
          <a:stretch>
            <a:fillRect/>
          </a:stretch>
        </p:blipFill>
        <p:spPr bwMode="auto">
          <a:xfrm>
            <a:off x="3581400" y="2057400"/>
            <a:ext cx="1676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0" name="Picture 11" descr="Screen shot 2013-05-06 at 11.27.36 PM.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48400" y="3810000"/>
            <a:ext cx="2514600" cy="266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2" name="TextBox 13"/>
          <p:cNvSpPr txBox="1">
            <a:spLocks noChangeArrowheads="1"/>
          </p:cNvSpPr>
          <p:nvPr/>
        </p:nvSpPr>
        <p:spPr bwMode="auto">
          <a:xfrm>
            <a:off x="0" y="4343400"/>
            <a:ext cx="2971800" cy="1428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Arial" charset="0"/>
              </a:defRPr>
            </a:lvl1pPr>
            <a:lvl2pPr marL="37931725" indent="-37474525" eaLnBrk="0" hangingPunct="0">
              <a:defRPr sz="1200" b="1" i="1">
                <a:solidFill>
                  <a:srgbClr val="1822CD"/>
                </a:solidFill>
                <a:latin typeface="Helvetica" charset="0"/>
                <a:ea typeface="Arial" charset="0"/>
                <a:cs typeface="Arial" charset="0"/>
              </a:defRPr>
            </a:lvl2pPr>
            <a:lvl3pPr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ctr" eaLnBrk="1" hangingPunct="1">
              <a:buNone/>
            </a:pPr>
            <a:r>
              <a:rPr lang="en-US" sz="1400" i="0"/>
              <a:t>Bay-L Cap (not shown) Supports</a:t>
            </a:r>
          </a:p>
          <a:p>
            <a:pPr algn="ctr" eaLnBrk="1" hangingPunct="1">
              <a:buNone/>
            </a:pPr>
            <a:r>
              <a:rPr lang="en-US" sz="1400" b="0" i="0"/>
              <a:t>MPTS exit window, High-k exit, plasma TV+GPI view, SSNPA, spectroscopy &amp; CHERS view, GDC feedthroughs, magnetics feedthroughs.</a:t>
            </a:r>
          </a:p>
        </p:txBody>
      </p:sp>
      <p:sp>
        <p:nvSpPr>
          <p:cNvPr id="14" name="Rectangle 2"/>
          <p:cNvSpPr txBox="1">
            <a:spLocks noChangeArrowheads="1"/>
          </p:cNvSpPr>
          <p:nvPr/>
        </p:nvSpPr>
        <p:spPr bwMode="auto">
          <a:xfrm>
            <a:off x="0" y="0"/>
            <a:ext cx="9144000" cy="738664"/>
          </a:xfrm>
          <a:prstGeom prst="rect">
            <a:avLst/>
          </a:prstGeom>
          <a:noFill/>
          <a:ln>
            <a:miter lim="800000"/>
            <a:headEnd/>
            <a:tailEnd/>
          </a:ln>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24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a:lstStyle>
          <a:p>
            <a:pPr>
              <a:buNone/>
            </a:pPr>
            <a:r>
              <a:rPr lang="en-US" i="0" dirty="0">
                <a:solidFill>
                  <a:srgbClr val="FF0000"/>
                </a:solidFill>
                <a:latin typeface="Arial" charset="0"/>
                <a:ea typeface="ヒラギノ角ゴ Pro W3" charset="0"/>
                <a:cs typeface="ヒラギノ角ゴ Pro W3" charset="0"/>
              </a:rPr>
              <a:t>New Port Covers Have Been Designed For Bays E, I, J, and L</a:t>
            </a:r>
            <a:br>
              <a:rPr lang="en-US" i="0" dirty="0">
                <a:solidFill>
                  <a:srgbClr val="FF0000"/>
                </a:solidFill>
                <a:latin typeface="Arial" charset="0"/>
                <a:ea typeface="ヒラギノ角ゴ Pro W3" charset="0"/>
                <a:cs typeface="ヒラギノ角ゴ Pro W3" charset="0"/>
              </a:rPr>
            </a:br>
            <a:r>
              <a:rPr lang="en-US" sz="1800" i="0" dirty="0">
                <a:latin typeface="Arial" charset="0"/>
                <a:ea typeface="ヒラギノ角ゴ Pro W3" charset="0"/>
                <a:cs typeface="ヒラギノ角ゴ Pro W3" charset="0"/>
              </a:rPr>
              <a:t>Detailed Design to Accommodate </a:t>
            </a:r>
            <a:r>
              <a:rPr lang="en-US" sz="1800" i="0" dirty="0" smtClean="0">
                <a:latin typeface="Arial" charset="0"/>
                <a:ea typeface="ヒラギノ角ゴ Pro W3" charset="0"/>
                <a:cs typeface="ヒラギノ角ゴ Pro W3" charset="0"/>
              </a:rPr>
              <a:t>Enhanced NSTX</a:t>
            </a:r>
            <a:r>
              <a:rPr lang="en-US" sz="1800" i="0" dirty="0">
                <a:latin typeface="Arial" charset="0"/>
                <a:ea typeface="ヒラギノ角ゴ Pro W3" charset="0"/>
                <a:cs typeface="ヒラギノ角ゴ Pro W3" charset="0"/>
              </a:rPr>
              <a:t>-U Diagnostic </a:t>
            </a:r>
            <a:r>
              <a:rPr lang="en-US" sz="1800" i="0" dirty="0" smtClean="0">
                <a:latin typeface="Arial" charset="0"/>
                <a:ea typeface="ヒラギノ角ゴ Pro W3" charset="0"/>
                <a:cs typeface="ヒラギノ角ゴ Pro W3" charset="0"/>
              </a:rPr>
              <a:t>Access </a:t>
            </a:r>
            <a:r>
              <a:rPr lang="en-US" sz="1800" i="0" dirty="0">
                <a:latin typeface="Arial" charset="0"/>
                <a:ea typeface="ヒラギノ角ゴ Pro W3" charset="0"/>
                <a:cs typeface="ヒラギノ角ゴ Pro W3" charset="0"/>
              </a:rPr>
              <a:t>Needs </a:t>
            </a:r>
            <a:endParaRPr lang="en-US" sz="1800" i="0" dirty="0" smtClean="0">
              <a:solidFill>
                <a:srgbClr val="0723FF"/>
              </a:solidFill>
            </a:endParaRPr>
          </a:p>
        </p:txBody>
      </p:sp>
      <p:sp>
        <p:nvSpPr>
          <p:cNvPr id="12"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60</a:t>
            </a:fld>
            <a:endParaRPr lang="en-US" sz="900" i="0"/>
          </a:p>
        </p:txBody>
      </p:sp>
    </p:spTree>
    <p:extLst>
      <p:ext uri="{BB962C8B-B14F-4D97-AF65-F5344CB8AC3E}">
        <p14:creationId xmlns:p14="http://schemas.microsoft.com/office/powerpoint/2010/main" xmlns="" val="9730039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
        <p:nvSpPr>
          <p:cNvPr id="13315" name="Rectangle 5"/>
          <p:cNvSpPr>
            <a:spLocks noGrp="1" noChangeArrowheads="1"/>
          </p:cNvSpPr>
          <p:nvPr>
            <p:ph type="title"/>
          </p:nvPr>
        </p:nvSpPr>
        <p:spPr>
          <a:xfrm>
            <a:off x="0" y="-25400"/>
            <a:ext cx="9144000" cy="939800"/>
          </a:xfrm>
        </p:spPr>
        <p:txBody>
          <a:bodyPr rIns="132080"/>
          <a:lstStyle/>
          <a:p>
            <a:pPr eaLnBrk="1" hangingPunct="1"/>
            <a:r>
              <a:rPr lang="en-US" dirty="0">
                <a:solidFill>
                  <a:srgbClr val="FF0000"/>
                </a:solidFill>
                <a:latin typeface="Arial" charset="0"/>
                <a:ea typeface="ヒラギノ角ゴ ProN W6" charset="0"/>
                <a:cs typeface="ヒラギノ角ゴ ProN W6" charset="0"/>
              </a:rPr>
              <a:t>Multi-Point Thomson Scattering </a:t>
            </a:r>
            <a:r>
              <a:rPr lang="en-US" dirty="0" smtClean="0">
                <a:solidFill>
                  <a:srgbClr val="FF0000"/>
                </a:solidFill>
                <a:latin typeface="Arial" charset="0"/>
                <a:ea typeface="ヒラギノ角ゴ ProN W6" charset="0"/>
                <a:cs typeface="ヒラギノ角ゴ ProN W6" charset="0"/>
              </a:rPr>
              <a:t>Upgrade </a:t>
            </a:r>
            <a:r>
              <a:rPr lang="en-US" dirty="0" smtClean="0">
                <a:solidFill>
                  <a:schemeClr val="tx1"/>
                </a:solidFill>
                <a:latin typeface="Arial" charset="0"/>
                <a:ea typeface="ヒラギノ角ゴ ProN W6" charset="0"/>
                <a:cs typeface="ヒラギノ角ゴ ProN W6" charset="0"/>
              </a:rPr>
              <a:t>and</a:t>
            </a:r>
            <a:br>
              <a:rPr lang="en-US" dirty="0" smtClean="0">
                <a:solidFill>
                  <a:schemeClr val="tx1"/>
                </a:solidFill>
                <a:latin typeface="Arial" charset="0"/>
                <a:ea typeface="ヒラギノ角ゴ ProN W6" charset="0"/>
                <a:cs typeface="ヒラギノ角ゴ ProN W6" charset="0"/>
              </a:rPr>
            </a:br>
            <a:r>
              <a:rPr lang="en-US" dirty="0" smtClean="0">
                <a:solidFill>
                  <a:srgbClr val="FF0000"/>
                </a:solidFill>
              </a:rPr>
              <a:t>Materials </a:t>
            </a:r>
            <a:r>
              <a:rPr lang="en-US" dirty="0">
                <a:solidFill>
                  <a:srgbClr val="FF0000"/>
                </a:solidFill>
              </a:rPr>
              <a:t>Analysis and Particle Probe – </a:t>
            </a:r>
            <a:r>
              <a:rPr lang="en-US" dirty="0" smtClean="0">
                <a:solidFill>
                  <a:srgbClr val="FF0000"/>
                </a:solidFill>
              </a:rPr>
              <a:t>MAPP</a:t>
            </a:r>
            <a:endParaRPr lang="en-US" dirty="0">
              <a:solidFill>
                <a:srgbClr val="FF0000"/>
              </a:solidFill>
              <a:latin typeface="Arial" charset="0"/>
              <a:ea typeface="ヒラギノ角ゴ ProN W6" charset="0"/>
              <a:cs typeface="ヒラギノ角ゴ ProN W6" charset="0"/>
            </a:endParaRPr>
          </a:p>
        </p:txBody>
      </p:sp>
      <p:sp>
        <p:nvSpPr>
          <p:cNvPr id="13316" name="Rectangle 6"/>
          <p:cNvSpPr>
            <a:spLocks noGrp="1" noChangeArrowheads="1"/>
          </p:cNvSpPr>
          <p:nvPr>
            <p:ph type="body" idx="1"/>
          </p:nvPr>
        </p:nvSpPr>
        <p:spPr>
          <a:xfrm>
            <a:off x="38100" y="609600"/>
            <a:ext cx="5664200" cy="1828800"/>
          </a:xfrm>
        </p:spPr>
        <p:txBody>
          <a:bodyPr rIns="132080"/>
          <a:lstStyle/>
          <a:p>
            <a:pPr eaLnBrk="1" hangingPunct="1"/>
            <a:endParaRPr lang="en-US" sz="1800" b="1" dirty="0">
              <a:ea typeface="ヒラギノ角ゴ ProN W3" charset="0"/>
              <a:cs typeface="ヒラギノ角ゴ ProN W3" charset="0"/>
            </a:endParaRPr>
          </a:p>
          <a:p>
            <a:pPr eaLnBrk="1" hangingPunct="1"/>
            <a:r>
              <a:rPr lang="en-US" sz="1800" b="1" dirty="0">
                <a:ea typeface="ヒラギノ角ゴ ProN W3" charset="0"/>
                <a:cs typeface="ヒラギノ角ゴ ProN W3" charset="0"/>
              </a:rPr>
              <a:t>Modification of the MPTS system is needed to accommodate the larger diameter NSTX-U Center </a:t>
            </a:r>
            <a:r>
              <a:rPr lang="en-US" sz="1800" b="1" dirty="0" smtClean="0">
                <a:ea typeface="ヒラギノ角ゴ ProN W3" charset="0"/>
                <a:cs typeface="ヒラギノ角ゴ ProN W3" charset="0"/>
              </a:rPr>
              <a:t>Stack </a:t>
            </a:r>
            <a:r>
              <a:rPr lang="en-US" sz="1600" b="1" dirty="0" smtClean="0">
                <a:ea typeface="ヒラギノ角ゴ ProN W3" charset="0"/>
                <a:cs typeface="ヒラギノ角ゴ ProN W3" charset="0"/>
              </a:rPr>
              <a:t>- </a:t>
            </a:r>
            <a:r>
              <a:rPr lang="en-US" sz="1600" b="1" dirty="0" smtClean="0">
                <a:solidFill>
                  <a:srgbClr val="0000FF"/>
                </a:solidFill>
                <a:ea typeface="ヒラギノ角ゴ ProN W3" charset="0"/>
                <a:cs typeface="ヒラギノ角ゴ ProN W3" charset="0"/>
              </a:rPr>
              <a:t>Re</a:t>
            </a:r>
            <a:r>
              <a:rPr lang="en-US" sz="1600" b="1" dirty="0">
                <a:solidFill>
                  <a:srgbClr val="0000FF"/>
                </a:solidFill>
                <a:ea typeface="ヒラギノ角ゴ ProN W3" charset="0"/>
                <a:cs typeface="ヒラギノ角ゴ ProN W3" charset="0"/>
              </a:rPr>
              <a:t>-aim the laser </a:t>
            </a:r>
            <a:r>
              <a:rPr lang="en-US" sz="1600" b="1" dirty="0" smtClean="0">
                <a:solidFill>
                  <a:srgbClr val="0000FF"/>
                </a:solidFill>
                <a:ea typeface="ヒラギノ角ゴ ProN W3" charset="0"/>
                <a:cs typeface="ヒラギノ角ゴ ProN W3" charset="0"/>
              </a:rPr>
              <a:t>beam, the </a:t>
            </a:r>
            <a:r>
              <a:rPr lang="en-US" sz="1600" b="1" dirty="0">
                <a:solidFill>
                  <a:srgbClr val="0000FF"/>
                </a:solidFill>
                <a:ea typeface="ヒラギノ角ゴ ProN W3" charset="0"/>
                <a:cs typeface="ヒラギノ角ゴ ProN W3" charset="0"/>
              </a:rPr>
              <a:t>light collection </a:t>
            </a:r>
            <a:r>
              <a:rPr lang="en-US" sz="1600" b="1" dirty="0" smtClean="0">
                <a:solidFill>
                  <a:srgbClr val="0000FF"/>
                </a:solidFill>
                <a:ea typeface="ヒラギノ角ゴ ProN W3" charset="0"/>
                <a:cs typeface="ヒラギノ角ゴ ProN W3" charset="0"/>
              </a:rPr>
              <a:t>optics, redesign </a:t>
            </a:r>
            <a:r>
              <a:rPr lang="en-US" sz="1600" b="1" dirty="0">
                <a:solidFill>
                  <a:srgbClr val="0000FF"/>
                </a:solidFill>
                <a:ea typeface="ヒラギノ角ゴ ProN W3" charset="0"/>
                <a:cs typeface="ヒラギノ角ゴ ProN W3" charset="0"/>
              </a:rPr>
              <a:t>the beam </a:t>
            </a:r>
            <a:r>
              <a:rPr lang="en-US" sz="1600" b="1" dirty="0" smtClean="0">
                <a:solidFill>
                  <a:srgbClr val="0000FF"/>
                </a:solidFill>
                <a:ea typeface="ヒラギノ角ゴ ProN W3" charset="0"/>
                <a:cs typeface="ヒラギノ角ゴ ProN W3" charset="0"/>
              </a:rPr>
              <a:t>dump, </a:t>
            </a:r>
            <a:r>
              <a:rPr lang="en-US" sz="1600" b="1" dirty="0">
                <a:solidFill>
                  <a:srgbClr val="0000FF"/>
                </a:solidFill>
                <a:ea typeface="ヒラギノ角ゴ ProN W3" charset="0"/>
                <a:cs typeface="ヒラギノ角ゴ ProN W3" charset="0"/>
              </a:rPr>
              <a:t>and calibration </a:t>
            </a:r>
            <a:r>
              <a:rPr lang="en-US" sz="1600" b="1" dirty="0" smtClean="0">
                <a:solidFill>
                  <a:srgbClr val="0000FF"/>
                </a:solidFill>
                <a:ea typeface="ヒラギノ角ゴ ProN W3" charset="0"/>
                <a:cs typeface="ヒラギノ角ゴ ProN W3" charset="0"/>
              </a:rPr>
              <a:t>probe to be ready for the first plasma.</a:t>
            </a:r>
            <a:endParaRPr lang="en-US" sz="1600" b="1" dirty="0">
              <a:solidFill>
                <a:srgbClr val="0000FF"/>
              </a:solidFill>
              <a:ea typeface="ヒラギノ角ゴ ProN W3" charset="0"/>
              <a:cs typeface="ヒラギノ角ゴ ProN W3" charset="0"/>
            </a:endParaRPr>
          </a:p>
        </p:txBody>
      </p:sp>
      <p:pic>
        <p:nvPicPr>
          <p:cNvPr id="13317"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73574" y="1270000"/>
            <a:ext cx="3227513"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 name="TextBox 13"/>
          <p:cNvSpPr txBox="1"/>
          <p:nvPr/>
        </p:nvSpPr>
        <p:spPr>
          <a:xfrm>
            <a:off x="38100" y="2298700"/>
            <a:ext cx="5549900" cy="1477328"/>
          </a:xfrm>
          <a:prstGeom prst="rect">
            <a:avLst/>
          </a:prstGeom>
          <a:noFill/>
        </p:spPr>
        <p:txBody>
          <a:bodyPr wrap="square">
            <a:spAutoFit/>
          </a:bodyPr>
          <a:lstStyle/>
          <a:p>
            <a:pPr marL="347472" indent="-347472">
              <a:buClr>
                <a:srgbClr val="0000FF"/>
              </a:buClr>
              <a:buNone/>
              <a:defRPr/>
            </a:pPr>
            <a:r>
              <a:rPr lang="en-US" sz="1800" i="0" dirty="0">
                <a:solidFill>
                  <a:schemeClr val="tx1"/>
                </a:solidFill>
                <a:latin typeface="+mn-lt"/>
                <a:ea typeface="ヒラギノ角ゴ ProN W6" charset="-128"/>
                <a:cs typeface="ヒラギノ角ゴ ProN W6" charset="-128"/>
              </a:rPr>
              <a:t> </a:t>
            </a:r>
            <a:r>
              <a:rPr lang="en-US" sz="1800" i="0" dirty="0" smtClean="0">
                <a:solidFill>
                  <a:schemeClr val="tx1"/>
                </a:solidFill>
                <a:latin typeface="+mn-lt"/>
                <a:ea typeface="ヒラギノ角ゴ ProN W6" charset="-128"/>
                <a:cs typeface="ヒラギノ角ゴ ProN W6" charset="-128"/>
              </a:rPr>
              <a:t>•   Ahmed </a:t>
            </a:r>
            <a:r>
              <a:rPr lang="en-US" sz="1800" i="0" dirty="0" err="1">
                <a:solidFill>
                  <a:schemeClr val="tx1"/>
                </a:solidFill>
                <a:latin typeface="+mn-lt"/>
                <a:ea typeface="ヒラギノ角ゴ ProN W6" charset="-128"/>
                <a:cs typeface="ヒラギノ角ゴ ProN W6" charset="-128"/>
              </a:rPr>
              <a:t>Diallo</a:t>
            </a:r>
            <a:r>
              <a:rPr lang="en-US" sz="1800" i="0" dirty="0">
                <a:solidFill>
                  <a:schemeClr val="tx1"/>
                </a:solidFill>
                <a:latin typeface="+mn-lt"/>
                <a:ea typeface="ヒラギノ角ゴ ProN W6" charset="-128"/>
                <a:cs typeface="ヒラギノ角ゴ ProN W6" charset="-128"/>
              </a:rPr>
              <a:t> </a:t>
            </a:r>
            <a:r>
              <a:rPr lang="en-US" sz="1800" i="0" dirty="0" smtClean="0">
                <a:solidFill>
                  <a:schemeClr val="tx1"/>
                </a:solidFill>
                <a:latin typeface="+mn-lt"/>
                <a:ea typeface="ヒラギノ角ゴ ProN W6" charset="-128"/>
                <a:cs typeface="ヒラギノ角ゴ ProN W6" charset="-128"/>
              </a:rPr>
              <a:t>recently received </a:t>
            </a:r>
            <a:r>
              <a:rPr lang="en-US" sz="1800" i="0" dirty="0">
                <a:solidFill>
                  <a:schemeClr val="tx1"/>
                </a:solidFill>
                <a:latin typeface="+mn-lt"/>
                <a:ea typeface="ヒラギノ角ゴ ProN W6" charset="-128"/>
                <a:cs typeface="ヒラギノ角ゴ ProN W6" charset="-128"/>
              </a:rPr>
              <a:t>an Early Career </a:t>
            </a:r>
            <a:r>
              <a:rPr lang="en-US" sz="1800" i="0" dirty="0" smtClean="0">
                <a:solidFill>
                  <a:schemeClr val="tx1"/>
                </a:solidFill>
                <a:latin typeface="+mn-lt"/>
                <a:ea typeface="ヒラギノ角ゴ ProN W6" charset="-128"/>
                <a:cs typeface="ヒラギノ角ゴ ProN W6" charset="-128"/>
              </a:rPr>
              <a:t>Research Program award - will </a:t>
            </a:r>
            <a:r>
              <a:rPr lang="en-US" sz="1800" i="0" dirty="0">
                <a:solidFill>
                  <a:schemeClr val="tx1"/>
                </a:solidFill>
                <a:latin typeface="+mn-lt"/>
                <a:ea typeface="ヒラギノ角ゴ ProN W6" charset="-128"/>
                <a:cs typeface="ヒラギノ角ゴ ProN W6" charset="-128"/>
              </a:rPr>
              <a:t>install </a:t>
            </a:r>
            <a:r>
              <a:rPr lang="en-US" sz="1800" i="0" dirty="0" smtClean="0">
                <a:solidFill>
                  <a:schemeClr val="tx1"/>
                </a:solidFill>
                <a:latin typeface="+mn-lt"/>
                <a:ea typeface="ヒラギノ角ゴ ProN W6" charset="-128"/>
                <a:cs typeface="ヒラギノ角ゴ ProN W6" charset="-128"/>
              </a:rPr>
              <a:t>a </a:t>
            </a:r>
            <a:r>
              <a:rPr lang="en-US" sz="1800" i="0" dirty="0">
                <a:solidFill>
                  <a:schemeClr val="tx1"/>
                </a:solidFill>
                <a:latin typeface="+mn-lt"/>
                <a:ea typeface="ヒラギノ角ゴ ProN W6" charset="-128"/>
                <a:cs typeface="ヒラギノ角ゴ ProN W6" charset="-128"/>
              </a:rPr>
              <a:t>fast </a:t>
            </a:r>
            <a:r>
              <a:rPr lang="en-US" sz="1800" i="0" dirty="0" smtClean="0">
                <a:solidFill>
                  <a:schemeClr val="tx1"/>
                </a:solidFill>
                <a:latin typeface="+mn-lt"/>
                <a:ea typeface="ヒラギノ角ゴ ProN W6" charset="-128"/>
                <a:cs typeface="ヒラギノ角ゴ ProN W6" charset="-128"/>
              </a:rPr>
              <a:t>rep rate </a:t>
            </a:r>
            <a:r>
              <a:rPr lang="en-US" sz="1800" i="0" dirty="0">
                <a:solidFill>
                  <a:schemeClr val="tx1"/>
                </a:solidFill>
                <a:ea typeface="ヒラギノ角ゴ ProN W6" charset="-128"/>
                <a:cs typeface="ヒラギノ角ゴ ProN W6" charset="-128"/>
              </a:rPr>
              <a:t>(10-15 kHz) </a:t>
            </a:r>
            <a:r>
              <a:rPr lang="en-US" sz="1800" i="0" dirty="0">
                <a:solidFill>
                  <a:schemeClr val="tx1"/>
                </a:solidFill>
                <a:latin typeface="+mn-lt"/>
                <a:ea typeface="ヒラギノ角ゴ ProN W6" charset="-128"/>
                <a:cs typeface="ヒラギノ角ゴ ProN W6" charset="-128"/>
              </a:rPr>
              <a:t>burst mode (5 </a:t>
            </a:r>
            <a:r>
              <a:rPr lang="en-US" sz="1800" i="0" dirty="0" err="1">
                <a:solidFill>
                  <a:schemeClr val="tx1"/>
                </a:solidFill>
                <a:latin typeface="+mn-lt"/>
                <a:ea typeface="ヒラギノ角ゴ ProN W6" charset="-128"/>
                <a:cs typeface="ヒラギノ角ゴ ProN W6" charset="-128"/>
              </a:rPr>
              <a:t>ms</a:t>
            </a:r>
            <a:r>
              <a:rPr lang="en-US" sz="1800" i="0" dirty="0" smtClean="0">
                <a:solidFill>
                  <a:schemeClr val="tx1"/>
                </a:solidFill>
                <a:latin typeface="+mn-lt"/>
                <a:ea typeface="ヒラギノ角ゴ ProN W6" charset="-128"/>
                <a:cs typeface="ヒラギノ角ゴ ProN W6" charset="-128"/>
              </a:rPr>
              <a:t>) third </a:t>
            </a:r>
            <a:r>
              <a:rPr lang="en-US" sz="1800" i="0" dirty="0">
                <a:solidFill>
                  <a:schemeClr val="tx1"/>
                </a:solidFill>
                <a:ea typeface="ヒラギノ角ゴ ProN W6" charset="-128"/>
                <a:cs typeface="ヒラギノ角ゴ ProN W6" charset="-128"/>
              </a:rPr>
              <a:t>laser </a:t>
            </a:r>
            <a:r>
              <a:rPr lang="en-US" sz="1800" i="0" dirty="0">
                <a:solidFill>
                  <a:schemeClr val="tx1"/>
                </a:solidFill>
                <a:latin typeface="+mn-lt"/>
                <a:ea typeface="ヒラギノ角ゴ ProN W6" charset="-128"/>
                <a:cs typeface="ヒラギノ角ゴ ProN W6" charset="-128"/>
              </a:rPr>
              <a:t>for studies of ELMs and </a:t>
            </a:r>
            <a:r>
              <a:rPr lang="en-US" sz="1800" i="0" dirty="0" smtClean="0">
                <a:solidFill>
                  <a:schemeClr val="tx1"/>
                </a:solidFill>
                <a:latin typeface="+mn-lt"/>
                <a:ea typeface="ヒラギノ角ゴ ProN W6" charset="-128"/>
                <a:cs typeface="ヒラギノ角ゴ ProN W6" charset="-128"/>
              </a:rPr>
              <a:t>other fast </a:t>
            </a:r>
            <a:r>
              <a:rPr lang="en-US" sz="1800" i="0" dirty="0">
                <a:solidFill>
                  <a:schemeClr val="tx1"/>
                </a:solidFill>
                <a:latin typeface="+mn-lt"/>
                <a:ea typeface="ヒラギノ角ゴ ProN W6" charset="-128"/>
                <a:cs typeface="ヒラギノ角ゴ ProN W6" charset="-128"/>
              </a:rPr>
              <a:t>phenomena in </a:t>
            </a:r>
            <a:r>
              <a:rPr lang="en-US" sz="1800" i="0" dirty="0" smtClean="0">
                <a:solidFill>
                  <a:schemeClr val="tx1"/>
                </a:solidFill>
                <a:latin typeface="+mn-lt"/>
                <a:ea typeface="ヒラギノ角ゴ ProN W6" charset="-128"/>
                <a:cs typeface="ヒラギノ角ゴ ProN W6" charset="-128"/>
              </a:rPr>
              <a:t>FY15.</a:t>
            </a:r>
            <a:endParaRPr lang="en-US" sz="1800" i="0" dirty="0">
              <a:solidFill>
                <a:schemeClr val="tx1"/>
              </a:solidFill>
              <a:latin typeface="+mn-lt"/>
              <a:ea typeface="ヒラギノ角ゴ ProN W6" charset="-128"/>
              <a:cs typeface="ヒラギノ角ゴ ProN W6" charset="-128"/>
            </a:endParaRPr>
          </a:p>
        </p:txBody>
      </p:sp>
      <p:pic>
        <p:nvPicPr>
          <p:cNvPr id="8" name="Picture 7" descr="SS 1 Wide.bmp"/>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00700" y="3713976"/>
            <a:ext cx="3543300" cy="2851924"/>
          </a:xfrm>
          <a:prstGeom prst="rect">
            <a:avLst/>
          </a:prstGeom>
        </p:spPr>
      </p:pic>
      <p:sp>
        <p:nvSpPr>
          <p:cNvPr id="9" name="TextBox 8"/>
          <p:cNvSpPr txBox="1"/>
          <p:nvPr/>
        </p:nvSpPr>
        <p:spPr>
          <a:xfrm>
            <a:off x="6138333" y="4038600"/>
            <a:ext cx="781810" cy="276999"/>
          </a:xfrm>
          <a:prstGeom prst="rect">
            <a:avLst/>
          </a:prstGeom>
          <a:noFill/>
        </p:spPr>
        <p:txBody>
          <a:bodyPr wrap="none" rtlCol="0">
            <a:spAutoFit/>
          </a:bodyPr>
          <a:lstStyle/>
          <a:p>
            <a:pPr>
              <a:buNone/>
            </a:pPr>
            <a:r>
              <a:rPr lang="en-US" dirty="0" smtClean="0"/>
              <a:t>Oxygen</a:t>
            </a:r>
            <a:endParaRPr lang="en-US" dirty="0"/>
          </a:p>
        </p:txBody>
      </p:sp>
      <p:sp>
        <p:nvSpPr>
          <p:cNvPr id="10" name="TextBox 9"/>
          <p:cNvSpPr txBox="1"/>
          <p:nvPr/>
        </p:nvSpPr>
        <p:spPr>
          <a:xfrm>
            <a:off x="7344833" y="4191000"/>
            <a:ext cx="755961" cy="276999"/>
          </a:xfrm>
          <a:prstGeom prst="rect">
            <a:avLst/>
          </a:prstGeom>
          <a:noFill/>
        </p:spPr>
        <p:txBody>
          <a:bodyPr wrap="none" rtlCol="0">
            <a:spAutoFit/>
          </a:bodyPr>
          <a:lstStyle/>
          <a:p>
            <a:pPr>
              <a:buNone/>
            </a:pPr>
            <a:r>
              <a:rPr lang="en-US" dirty="0" smtClean="0"/>
              <a:t>Carbon</a:t>
            </a:r>
            <a:endParaRPr lang="en-US" dirty="0"/>
          </a:p>
        </p:txBody>
      </p:sp>
      <p:sp>
        <p:nvSpPr>
          <p:cNvPr id="11" name="TextBox 10"/>
          <p:cNvSpPr txBox="1"/>
          <p:nvPr/>
        </p:nvSpPr>
        <p:spPr>
          <a:xfrm>
            <a:off x="5973233" y="3784600"/>
            <a:ext cx="2848556" cy="276999"/>
          </a:xfrm>
          <a:prstGeom prst="rect">
            <a:avLst/>
          </a:prstGeom>
          <a:noFill/>
        </p:spPr>
        <p:txBody>
          <a:bodyPr wrap="none" rtlCol="0">
            <a:spAutoFit/>
          </a:bodyPr>
          <a:lstStyle/>
          <a:p>
            <a:pPr>
              <a:buNone/>
            </a:pPr>
            <a:r>
              <a:rPr lang="en-US" dirty="0" smtClean="0">
                <a:solidFill>
                  <a:srgbClr val="FF0000"/>
                </a:solidFill>
              </a:rPr>
              <a:t>MAPP XPS Spectrum for SS Sample</a:t>
            </a:r>
            <a:endParaRPr lang="en-US" dirty="0">
              <a:solidFill>
                <a:srgbClr val="FF0000"/>
              </a:solidFill>
            </a:endParaRPr>
          </a:p>
        </p:txBody>
      </p:sp>
      <p:sp>
        <p:nvSpPr>
          <p:cNvPr id="12" name="TextBox 11"/>
          <p:cNvSpPr txBox="1"/>
          <p:nvPr/>
        </p:nvSpPr>
        <p:spPr>
          <a:xfrm>
            <a:off x="5947833" y="977900"/>
            <a:ext cx="2806527" cy="307777"/>
          </a:xfrm>
          <a:prstGeom prst="rect">
            <a:avLst/>
          </a:prstGeom>
          <a:noFill/>
        </p:spPr>
        <p:txBody>
          <a:bodyPr wrap="none" rtlCol="0">
            <a:spAutoFit/>
          </a:bodyPr>
          <a:lstStyle/>
          <a:p>
            <a:pPr>
              <a:buNone/>
            </a:pPr>
            <a:r>
              <a:rPr lang="en-US" sz="1400" dirty="0" smtClean="0">
                <a:solidFill>
                  <a:srgbClr val="FF0000"/>
                </a:solidFill>
              </a:rPr>
              <a:t>MPTS </a:t>
            </a:r>
            <a:r>
              <a:rPr lang="en-US" sz="1400" dirty="0" err="1" smtClean="0">
                <a:solidFill>
                  <a:srgbClr val="FF0000"/>
                </a:solidFill>
              </a:rPr>
              <a:t>Midplane</a:t>
            </a:r>
            <a:r>
              <a:rPr lang="en-US" sz="1400" dirty="0" smtClean="0">
                <a:solidFill>
                  <a:srgbClr val="FF0000"/>
                </a:solidFill>
              </a:rPr>
              <a:t> Cross Section </a:t>
            </a:r>
            <a:endParaRPr lang="en-US" sz="1400" dirty="0">
              <a:solidFill>
                <a:srgbClr val="FF0000"/>
              </a:solidFill>
            </a:endParaRPr>
          </a:p>
        </p:txBody>
      </p:sp>
      <p:sp>
        <p:nvSpPr>
          <p:cNvPr id="2" name="Rectangle 1"/>
          <p:cNvSpPr/>
          <p:nvPr/>
        </p:nvSpPr>
        <p:spPr bwMode="auto">
          <a:xfrm>
            <a:off x="63500" y="990600"/>
            <a:ext cx="8940800" cy="27178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Rectangle 14"/>
          <p:cNvSpPr/>
          <p:nvPr/>
        </p:nvSpPr>
        <p:spPr bwMode="auto">
          <a:xfrm>
            <a:off x="63500" y="3771900"/>
            <a:ext cx="8940800" cy="27178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 name="TextBox 2"/>
          <p:cNvSpPr txBox="1"/>
          <p:nvPr/>
        </p:nvSpPr>
        <p:spPr>
          <a:xfrm>
            <a:off x="63501" y="3788829"/>
            <a:ext cx="5473699" cy="3139321"/>
          </a:xfrm>
          <a:prstGeom prst="rect">
            <a:avLst/>
          </a:prstGeom>
          <a:noFill/>
        </p:spPr>
        <p:txBody>
          <a:bodyPr wrap="square" rtlCol="0">
            <a:spAutoFit/>
          </a:bodyPr>
          <a:lstStyle/>
          <a:p>
            <a:pPr marL="347472" indent="-347472" eaLnBrk="0" hangingPunct="0">
              <a:spcBef>
                <a:spcPct val="0"/>
              </a:spcBef>
              <a:buFontTx/>
              <a:buNone/>
            </a:pPr>
            <a:r>
              <a:rPr lang="en-US" sz="1800" i="0" dirty="0" smtClean="0">
                <a:solidFill>
                  <a:srgbClr val="000000"/>
                </a:solidFill>
                <a:latin typeface="+mn-lt"/>
              </a:rPr>
              <a:t>•    MAPP to </a:t>
            </a:r>
            <a:r>
              <a:rPr lang="en-US" sz="1800" i="0" dirty="0">
                <a:solidFill>
                  <a:srgbClr val="000000"/>
                </a:solidFill>
                <a:latin typeface="+mn-lt"/>
              </a:rPr>
              <a:t>relate PFC surface conditions and </a:t>
            </a:r>
            <a:r>
              <a:rPr lang="en-US" sz="1800" i="0" dirty="0" smtClean="0">
                <a:solidFill>
                  <a:srgbClr val="000000"/>
                </a:solidFill>
                <a:latin typeface="+mn-lt"/>
              </a:rPr>
              <a:t>plasma behavior </a:t>
            </a:r>
            <a:r>
              <a:rPr lang="en-US" sz="1800" i="0" dirty="0">
                <a:solidFill>
                  <a:srgbClr val="000000"/>
                </a:solidFill>
                <a:latin typeface="+mn-lt"/>
              </a:rPr>
              <a:t>in “real time</a:t>
            </a:r>
            <a:r>
              <a:rPr lang="en-US" sz="1800" i="0" dirty="0" smtClean="0">
                <a:solidFill>
                  <a:srgbClr val="000000"/>
                </a:solidFill>
                <a:latin typeface="+mn-lt"/>
              </a:rPr>
              <a:t>”.</a:t>
            </a:r>
          </a:p>
          <a:p>
            <a:pPr marL="347472" indent="-347472" eaLnBrk="0" hangingPunct="0">
              <a:spcBef>
                <a:spcPct val="0"/>
              </a:spcBef>
              <a:buNone/>
            </a:pPr>
            <a:r>
              <a:rPr lang="en-US" sz="1800" i="0" dirty="0" smtClean="0">
                <a:solidFill>
                  <a:srgbClr val="000000"/>
                </a:solidFill>
                <a:latin typeface="+mn-lt"/>
              </a:rPr>
              <a:t>•    </a:t>
            </a:r>
            <a:r>
              <a:rPr lang="en-US" sz="1800" i="0" dirty="0" smtClean="0">
                <a:solidFill>
                  <a:srgbClr val="000000"/>
                </a:solidFill>
                <a:latin typeface="Arial" charset="0"/>
              </a:rPr>
              <a:t>PFC </a:t>
            </a:r>
            <a:r>
              <a:rPr lang="en-US" sz="1800" i="0" dirty="0">
                <a:solidFill>
                  <a:srgbClr val="000000"/>
                </a:solidFill>
                <a:latin typeface="Arial" charset="0"/>
              </a:rPr>
              <a:t>analysis after run is difficult to relate to plasma </a:t>
            </a:r>
            <a:r>
              <a:rPr lang="en-US" sz="1800" i="0" dirty="0" smtClean="0">
                <a:solidFill>
                  <a:srgbClr val="000000"/>
                </a:solidFill>
                <a:latin typeface="Arial" charset="0"/>
              </a:rPr>
              <a:t>behavior.</a:t>
            </a:r>
            <a:endParaRPr lang="en-US" sz="1800" i="0" dirty="0" smtClean="0">
              <a:solidFill>
                <a:srgbClr val="000000"/>
              </a:solidFill>
              <a:latin typeface="+mn-lt"/>
            </a:endParaRPr>
          </a:p>
          <a:p>
            <a:pPr marL="347472" indent="-347472" eaLnBrk="0" hangingPunct="0">
              <a:spcBef>
                <a:spcPct val="0"/>
              </a:spcBef>
              <a:buFontTx/>
              <a:buNone/>
            </a:pPr>
            <a:r>
              <a:rPr lang="en-US" sz="1800" i="0" dirty="0" smtClean="0">
                <a:solidFill>
                  <a:srgbClr val="000000"/>
                </a:solidFill>
                <a:latin typeface="+mn-lt"/>
              </a:rPr>
              <a:t>•    </a:t>
            </a:r>
            <a:r>
              <a:rPr lang="en-US" sz="1800" i="0" dirty="0" smtClean="0">
                <a:solidFill>
                  <a:srgbClr val="000000"/>
                </a:solidFill>
                <a:latin typeface="Arial" charset="0"/>
              </a:rPr>
              <a:t>MAPP </a:t>
            </a:r>
            <a:r>
              <a:rPr lang="en-US" sz="1800" i="0" dirty="0">
                <a:solidFill>
                  <a:srgbClr val="000000"/>
                </a:solidFill>
                <a:latin typeface="Arial" charset="0"/>
              </a:rPr>
              <a:t>refurbished at Purdue and baseline data obtained at </a:t>
            </a:r>
            <a:r>
              <a:rPr lang="en-US" sz="1800" i="0" dirty="0" smtClean="0">
                <a:solidFill>
                  <a:srgbClr val="000000"/>
                </a:solidFill>
                <a:latin typeface="Arial" charset="0"/>
              </a:rPr>
              <a:t>PPPL/LTX</a:t>
            </a:r>
          </a:p>
          <a:p>
            <a:pPr marL="347472" indent="-347472" eaLnBrk="0" hangingPunct="0">
              <a:spcBef>
                <a:spcPct val="0"/>
              </a:spcBef>
              <a:buFontTx/>
              <a:buNone/>
            </a:pPr>
            <a:r>
              <a:rPr lang="en-US" sz="1800" i="0" dirty="0" smtClean="0">
                <a:solidFill>
                  <a:srgbClr val="000000"/>
                </a:solidFill>
                <a:latin typeface="Arial" charset="0"/>
              </a:rPr>
              <a:t>•    </a:t>
            </a:r>
            <a:r>
              <a:rPr lang="en-US" sz="1800" i="0" dirty="0" smtClean="0">
                <a:solidFill>
                  <a:srgbClr val="000000"/>
                </a:solidFill>
                <a:latin typeface="+mn-lt"/>
              </a:rPr>
              <a:t>X</a:t>
            </a:r>
            <a:r>
              <a:rPr lang="en-US" sz="1800" i="0" dirty="0">
                <a:solidFill>
                  <a:srgbClr val="000000"/>
                </a:solidFill>
                <a:latin typeface="+mn-lt"/>
              </a:rPr>
              <a:t>-ray photoelectron spectroscopy </a:t>
            </a:r>
            <a:r>
              <a:rPr lang="en-US" sz="1800" i="0" dirty="0" smtClean="0">
                <a:solidFill>
                  <a:srgbClr val="000000"/>
                </a:solidFill>
                <a:latin typeface="+mn-lt"/>
              </a:rPr>
              <a:t>(XPS) </a:t>
            </a:r>
            <a:r>
              <a:rPr lang="en-US" sz="1800" i="0" dirty="0">
                <a:solidFill>
                  <a:srgbClr val="000000"/>
                </a:solidFill>
                <a:latin typeface="+mn-lt"/>
              </a:rPr>
              <a:t>provides information on </a:t>
            </a:r>
            <a:r>
              <a:rPr lang="en-US" sz="1800" i="0" dirty="0" smtClean="0">
                <a:solidFill>
                  <a:srgbClr val="000000"/>
                </a:solidFill>
                <a:latin typeface="+mn-lt"/>
              </a:rPr>
              <a:t>elemental composition </a:t>
            </a:r>
            <a:r>
              <a:rPr lang="en-US" sz="1800" i="0" dirty="0">
                <a:solidFill>
                  <a:srgbClr val="000000"/>
                </a:solidFill>
                <a:latin typeface="+mn-lt"/>
              </a:rPr>
              <a:t>of </a:t>
            </a:r>
            <a:r>
              <a:rPr lang="en-US" sz="1800" i="0" dirty="0" smtClean="0">
                <a:solidFill>
                  <a:srgbClr val="000000"/>
                </a:solidFill>
                <a:latin typeface="+mn-lt"/>
              </a:rPr>
              <a:t>PFC’s.</a:t>
            </a:r>
            <a:endParaRPr lang="en-US" sz="1800" i="0" dirty="0">
              <a:solidFill>
                <a:srgbClr val="000000"/>
              </a:solidFill>
              <a:latin typeface="Arial" charset="0"/>
            </a:endParaRPr>
          </a:p>
          <a:p>
            <a:pPr marL="347472" indent="-347472" eaLnBrk="0" hangingPunct="0">
              <a:spcBef>
                <a:spcPct val="0"/>
              </a:spcBef>
              <a:buFontTx/>
              <a:buNone/>
            </a:pPr>
            <a:endParaRPr lang="en-US" sz="1800" i="0" dirty="0">
              <a:solidFill>
                <a:srgbClr val="000000"/>
              </a:solidFill>
              <a:latin typeface="Helvetica Neue" charset="0"/>
            </a:endParaRPr>
          </a:p>
          <a:p>
            <a:pPr marL="347472" indent="-347472"/>
            <a:endParaRPr lang="en-US" sz="1800" dirty="0">
              <a:solidFill>
                <a:srgbClr val="000000"/>
              </a:solidFill>
            </a:endParaRPr>
          </a:p>
        </p:txBody>
      </p:sp>
      <p:sp>
        <p:nvSpPr>
          <p:cNvPr id="16"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61</a:t>
            </a:fld>
            <a:endParaRPr lang="en-US" sz="900" i="0"/>
          </a:p>
        </p:txBody>
      </p:sp>
    </p:spTree>
    <p:extLst>
      <p:ext uri="{BB962C8B-B14F-4D97-AF65-F5344CB8AC3E}">
        <p14:creationId xmlns:p14="http://schemas.microsoft.com/office/powerpoint/2010/main" xmlns="" val="37901068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ight Arrow 24"/>
          <p:cNvSpPr>
            <a:spLocks noChangeArrowheads="1"/>
          </p:cNvSpPr>
          <p:nvPr/>
        </p:nvSpPr>
        <p:spPr bwMode="auto">
          <a:xfrm>
            <a:off x="1143000" y="2565400"/>
            <a:ext cx="762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0" name="Right Arrow 25"/>
          <p:cNvSpPr>
            <a:spLocks noChangeArrowheads="1"/>
          </p:cNvSpPr>
          <p:nvPr/>
        </p:nvSpPr>
        <p:spPr bwMode="auto">
          <a:xfrm>
            <a:off x="2667000" y="2565400"/>
            <a:ext cx="762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1" name="Right Arrow 26"/>
          <p:cNvSpPr>
            <a:spLocks noChangeArrowheads="1"/>
          </p:cNvSpPr>
          <p:nvPr/>
        </p:nvSpPr>
        <p:spPr bwMode="auto">
          <a:xfrm>
            <a:off x="4191000" y="2565400"/>
            <a:ext cx="762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2" name="Right Arrow 22"/>
          <p:cNvSpPr>
            <a:spLocks noChangeArrowheads="1"/>
          </p:cNvSpPr>
          <p:nvPr/>
        </p:nvSpPr>
        <p:spPr bwMode="auto">
          <a:xfrm>
            <a:off x="5867400" y="2565400"/>
            <a:ext cx="762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3" name="Right Arrow 23"/>
          <p:cNvSpPr>
            <a:spLocks noChangeArrowheads="1"/>
          </p:cNvSpPr>
          <p:nvPr/>
        </p:nvSpPr>
        <p:spPr bwMode="auto">
          <a:xfrm rot="5400000">
            <a:off x="6477000" y="3556000"/>
            <a:ext cx="1143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5" name="TextBox 3"/>
          <p:cNvSpPr txBox="1">
            <a:spLocks noChangeArrowheads="1"/>
          </p:cNvSpPr>
          <p:nvPr/>
        </p:nvSpPr>
        <p:spPr bwMode="auto">
          <a:xfrm>
            <a:off x="381000" y="1955800"/>
            <a:ext cx="1143000" cy="1015663"/>
          </a:xfrm>
          <a:prstGeom prst="rect">
            <a:avLst/>
          </a:prstGeom>
          <a:solidFill>
            <a:srgbClr val="FFE5FF"/>
          </a:solidFill>
          <a:ln w="63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200"/>
              <a:t>Pre-operational test of subsystems (PTP</a:t>
            </a:r>
            <a:r>
              <a:rPr lang="ja-JP" altLang="en-US" sz="1200"/>
              <a:t>’</a:t>
            </a:r>
            <a:r>
              <a:rPr lang="en-US" altLang="ja-JP" sz="1200"/>
              <a:t>S)</a:t>
            </a:r>
            <a:endParaRPr lang="en-US" sz="1200"/>
          </a:p>
        </p:txBody>
      </p:sp>
      <p:sp>
        <p:nvSpPr>
          <p:cNvPr id="32776" name="TextBox 4"/>
          <p:cNvSpPr txBox="1">
            <a:spLocks noChangeArrowheads="1"/>
          </p:cNvSpPr>
          <p:nvPr/>
        </p:nvSpPr>
        <p:spPr bwMode="auto">
          <a:xfrm>
            <a:off x="1905000" y="1955800"/>
            <a:ext cx="1143000" cy="830997"/>
          </a:xfrm>
          <a:prstGeom prst="rect">
            <a:avLst/>
          </a:prstGeom>
          <a:solidFill>
            <a:srgbClr val="FFE5FF"/>
          </a:solidFill>
          <a:ln w="63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200"/>
              <a:t>Activity Certification Committee (ACC) review</a:t>
            </a:r>
          </a:p>
        </p:txBody>
      </p:sp>
      <p:sp>
        <p:nvSpPr>
          <p:cNvPr id="32777" name="TextBox 5"/>
          <p:cNvSpPr txBox="1">
            <a:spLocks noChangeArrowheads="1"/>
          </p:cNvSpPr>
          <p:nvPr/>
        </p:nvSpPr>
        <p:spPr bwMode="auto">
          <a:xfrm>
            <a:off x="3429000" y="1955800"/>
            <a:ext cx="1193800" cy="830997"/>
          </a:xfrm>
          <a:prstGeom prst="rect">
            <a:avLst/>
          </a:prstGeom>
          <a:solidFill>
            <a:srgbClr val="FFE5FF"/>
          </a:solidFill>
          <a:ln w="6350">
            <a:solidFill>
              <a:schemeClr val="tx1"/>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200" dirty="0"/>
              <a:t>DOE Readiness</a:t>
            </a:r>
            <a:r>
              <a:rPr lang="en-US" sz="1200" dirty="0" smtClean="0"/>
              <a:t> Assessments </a:t>
            </a:r>
            <a:r>
              <a:rPr lang="en-US" sz="1200" dirty="0"/>
              <a:t>(RA)</a:t>
            </a:r>
          </a:p>
        </p:txBody>
      </p:sp>
      <p:sp>
        <p:nvSpPr>
          <p:cNvPr id="32778" name="TextBox 6"/>
          <p:cNvSpPr txBox="1">
            <a:spLocks noChangeArrowheads="1"/>
          </p:cNvSpPr>
          <p:nvPr/>
        </p:nvSpPr>
        <p:spPr bwMode="auto">
          <a:xfrm>
            <a:off x="4953000" y="1955800"/>
            <a:ext cx="1096963" cy="1200329"/>
          </a:xfrm>
          <a:prstGeom prst="rect">
            <a:avLst/>
          </a:prstGeom>
          <a:solidFill>
            <a:srgbClr val="FFE5FF"/>
          </a:solidFill>
          <a:ln w="63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200"/>
              <a:t>Integrated system test procedure (ISTP) (per OP-NSTX-02 rev 14)</a:t>
            </a:r>
          </a:p>
        </p:txBody>
      </p:sp>
      <p:sp>
        <p:nvSpPr>
          <p:cNvPr id="32779" name="Right Arrow 12"/>
          <p:cNvSpPr>
            <a:spLocks noChangeArrowheads="1"/>
          </p:cNvSpPr>
          <p:nvPr/>
        </p:nvSpPr>
        <p:spPr bwMode="auto">
          <a:xfrm>
            <a:off x="7636934" y="4343400"/>
            <a:ext cx="1507066" cy="914400"/>
          </a:xfrm>
          <a:prstGeom prst="rightArrow">
            <a:avLst>
              <a:gd name="adj1" fmla="val 73213"/>
              <a:gd name="adj2" fmla="val 50002"/>
            </a:avLst>
          </a:prstGeom>
          <a:solidFill>
            <a:srgbClr val="FCFF8D"/>
          </a:solidFill>
          <a:ln w="15875">
            <a:solidFill>
              <a:schemeClr val="tx1"/>
            </a:solidFill>
            <a:round/>
            <a:headEnd/>
            <a:tailEnd type="triangle" w="med" len="med"/>
          </a:ln>
        </p:spPr>
        <p:txBody>
          <a:bodyPr lIns="0" tIns="0" rIns="0" bIns="0" anchor="ctr"/>
          <a:lstStyle/>
          <a:p>
            <a:pPr algn="ctr">
              <a:buNone/>
            </a:pPr>
            <a:r>
              <a:rPr lang="en-US" sz="1400" dirty="0" smtClean="0"/>
              <a:t>Commence Operations and run XP</a:t>
            </a:r>
            <a:r>
              <a:rPr lang="ja-JP" altLang="en-US" sz="1400" dirty="0" smtClean="0"/>
              <a:t>’</a:t>
            </a:r>
            <a:r>
              <a:rPr lang="en-US" altLang="ja-JP" sz="1400" dirty="0" smtClean="0"/>
              <a:t>s</a:t>
            </a:r>
            <a:endParaRPr lang="en-US" sz="1400" dirty="0"/>
          </a:p>
        </p:txBody>
      </p:sp>
      <p:sp>
        <p:nvSpPr>
          <p:cNvPr id="32780" name="Isosceles Triangle 13"/>
          <p:cNvSpPr>
            <a:spLocks noChangeArrowheads="1"/>
          </p:cNvSpPr>
          <p:nvPr/>
        </p:nvSpPr>
        <p:spPr bwMode="auto">
          <a:xfrm rot="10800000">
            <a:off x="6172200" y="1955800"/>
            <a:ext cx="1828800" cy="1447800"/>
          </a:xfrm>
          <a:prstGeom prst="triangle">
            <a:avLst>
              <a:gd name="adj" fmla="val 50000"/>
            </a:avLst>
          </a:prstGeom>
          <a:solidFill>
            <a:srgbClr val="FFE5FF"/>
          </a:solidFill>
          <a:ln w="15875">
            <a:solidFill>
              <a:schemeClr val="tx1"/>
            </a:solidFill>
            <a:round/>
            <a:headEnd/>
            <a:tailEnd type="triangle" w="med" len="med"/>
          </a:ln>
        </p:spPr>
        <p:txBody>
          <a:bodyPr lIns="0" tIns="0" rIns="0" bIns="0"/>
          <a:lstStyle/>
          <a:p>
            <a:pPr>
              <a:spcBef>
                <a:spcPct val="20000"/>
              </a:spcBef>
              <a:buNone/>
            </a:pPr>
            <a:endParaRPr lang="en-US" sz="1800"/>
          </a:p>
        </p:txBody>
      </p:sp>
      <p:sp>
        <p:nvSpPr>
          <p:cNvPr id="32781" name="Rectangle 17"/>
          <p:cNvSpPr>
            <a:spLocks noChangeArrowheads="1"/>
          </p:cNvSpPr>
          <p:nvPr/>
        </p:nvSpPr>
        <p:spPr bwMode="auto">
          <a:xfrm>
            <a:off x="6400800" y="1955800"/>
            <a:ext cx="1371600" cy="68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buNone/>
            </a:pPr>
            <a:r>
              <a:rPr lang="en-US"/>
              <a:t>CD-4 Demonstrated</a:t>
            </a:r>
          </a:p>
          <a:p>
            <a:pPr algn="ctr">
              <a:buNone/>
            </a:pPr>
            <a:r>
              <a:rPr lang="en-US"/>
              <a:t>Performance</a:t>
            </a:r>
          </a:p>
        </p:txBody>
      </p:sp>
      <p:grpSp>
        <p:nvGrpSpPr>
          <p:cNvPr id="2" name="Group 21"/>
          <p:cNvGrpSpPr/>
          <p:nvPr/>
        </p:nvGrpSpPr>
        <p:grpSpPr>
          <a:xfrm>
            <a:off x="381000" y="4343400"/>
            <a:ext cx="6705600" cy="914400"/>
            <a:chOff x="1219200" y="4114800"/>
            <a:chExt cx="5334000" cy="914400"/>
          </a:xfrm>
          <a:solidFill>
            <a:srgbClr val="FFFFCC"/>
          </a:solidFill>
        </p:grpSpPr>
        <p:sp>
          <p:nvSpPr>
            <p:cNvPr id="20" name="Right Arrow 19"/>
            <p:cNvSpPr/>
            <p:nvPr/>
          </p:nvSpPr>
          <p:spPr bwMode="auto">
            <a:xfrm>
              <a:off x="1219200" y="4114800"/>
              <a:ext cx="5334000" cy="914400"/>
            </a:xfrm>
            <a:prstGeom prst="rightArrow">
              <a:avLst>
                <a:gd name="adj1" fmla="val 73214"/>
                <a:gd name="adj2" fmla="val 50000"/>
              </a:avLst>
            </a:prstGeom>
            <a:solidFill>
              <a:srgbClr val="FCFF8D"/>
            </a:solid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buNone/>
                <a:defRPr/>
              </a:pPr>
              <a:endParaRPr lang="en-US" sz="1400" dirty="0">
                <a:latin typeface="Helvetica" pitchFamily="-128" charset="0"/>
                <a:ea typeface="+mn-ea"/>
                <a:cs typeface="Arial" charset="0"/>
              </a:endParaRPr>
            </a:p>
          </p:txBody>
        </p:sp>
        <p:sp>
          <p:nvSpPr>
            <p:cNvPr id="21" name="Rectangle 20"/>
            <p:cNvSpPr/>
            <p:nvPr/>
          </p:nvSpPr>
          <p:spPr>
            <a:xfrm>
              <a:off x="1319069" y="4343400"/>
              <a:ext cx="5173516" cy="400110"/>
            </a:xfrm>
            <a:prstGeom prst="rect">
              <a:avLst/>
            </a:prstGeom>
            <a:noFill/>
          </p:spPr>
          <p:txBody>
            <a:bodyPr wrap="square">
              <a:spAutoFit/>
            </a:bodyPr>
            <a:lstStyle/>
            <a:p>
              <a:pPr>
                <a:buNone/>
                <a:defRPr/>
              </a:pPr>
              <a:r>
                <a:rPr lang="en-US" sz="2000" dirty="0" smtClean="0">
                  <a:ea typeface="+mn-ea"/>
                  <a:cs typeface="Arial" charset="0"/>
                </a:rPr>
                <a:t>NSTX-U Team Development of XPs for FY 2015 run</a:t>
              </a:r>
              <a:endParaRPr lang="en-US" sz="2000" dirty="0">
                <a:ea typeface="+mn-ea"/>
                <a:cs typeface="Arial" charset="0"/>
              </a:endParaRPr>
            </a:p>
          </p:txBody>
        </p:sp>
      </p:grpSp>
      <p:sp>
        <p:nvSpPr>
          <p:cNvPr id="32783" name="TextBox 27"/>
          <p:cNvSpPr txBox="1">
            <a:spLocks noChangeArrowheads="1"/>
          </p:cNvSpPr>
          <p:nvPr/>
        </p:nvSpPr>
        <p:spPr bwMode="auto">
          <a:xfrm>
            <a:off x="368300" y="1117600"/>
            <a:ext cx="8077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None/>
            </a:pPr>
            <a:r>
              <a:rPr lang="en-US" sz="1800" i="1" dirty="0">
                <a:solidFill>
                  <a:srgbClr val="2312FC"/>
                </a:solidFill>
              </a:rPr>
              <a:t>NSTX-U ISTP, Commissioning, and Startup will follow the same process as NSTX initial commissioning and startup from February 1999.</a:t>
            </a:r>
          </a:p>
        </p:txBody>
      </p:sp>
      <p:sp>
        <p:nvSpPr>
          <p:cNvPr id="19" name="Rectangle 43"/>
          <p:cNvSpPr>
            <a:spLocks noChangeArrowheads="1"/>
          </p:cNvSpPr>
          <p:nvPr/>
        </p:nvSpPr>
        <p:spPr bwMode="auto">
          <a:xfrm>
            <a:off x="0" y="0"/>
            <a:ext cx="9144000" cy="889000"/>
          </a:xfrm>
          <a:prstGeom prst="rect">
            <a:avLst/>
          </a:prstGeom>
          <a:noFill/>
          <a:ln w="9525">
            <a:noFill/>
            <a:miter lim="800000"/>
            <a:headEnd/>
            <a:tailEnd/>
          </a:ln>
        </p:spPr>
        <p:txBody>
          <a:bodyPr/>
          <a:lstStyle/>
          <a:p>
            <a:pPr algn="ctr" eaLnBrk="0" hangingPunct="0">
              <a:lnSpc>
                <a:spcPts val="3120"/>
              </a:lnSpc>
              <a:spcBef>
                <a:spcPct val="0"/>
              </a:spcBef>
              <a:buFontTx/>
              <a:buNone/>
            </a:pPr>
            <a:r>
              <a:rPr lang="en-US" sz="3200" i="0" dirty="0">
                <a:solidFill>
                  <a:srgbClr val="FF0000"/>
                </a:solidFill>
                <a:latin typeface="+mn-lt"/>
              </a:rPr>
              <a:t>Transition into operations-</a:t>
            </a:r>
            <a:r>
              <a:rPr lang="en-US" sz="3200" i="0" dirty="0" smtClean="0">
                <a:solidFill>
                  <a:srgbClr val="FF0000"/>
                </a:solidFill>
                <a:latin typeface="+mn-lt"/>
              </a:rPr>
              <a:t> planning underway</a:t>
            </a:r>
          </a:p>
          <a:p>
            <a:pPr algn="ctr" eaLnBrk="0" hangingPunct="0">
              <a:lnSpc>
                <a:spcPts val="3120"/>
              </a:lnSpc>
              <a:spcBef>
                <a:spcPct val="0"/>
              </a:spcBef>
              <a:buFontTx/>
              <a:buNone/>
            </a:pPr>
            <a:r>
              <a:rPr lang="en-US" sz="2400" i="0" dirty="0" smtClean="0">
                <a:solidFill>
                  <a:srgbClr val="1238FF"/>
                </a:solidFill>
                <a:latin typeface="Arial" pitchFamily="34" charset="0"/>
                <a:ea typeface="ヒラギノ角ゴ Pro W3" charset="-128"/>
              </a:rPr>
              <a:t>NSTX</a:t>
            </a:r>
            <a:r>
              <a:rPr lang="en-US" sz="2400" i="0" dirty="0">
                <a:solidFill>
                  <a:srgbClr val="1238FF"/>
                </a:solidFill>
                <a:latin typeface="Arial" pitchFamily="34" charset="0"/>
                <a:ea typeface="ヒラギノ角ゴ Pro W3" charset="-128"/>
              </a:rPr>
              <a:t>-U </a:t>
            </a:r>
            <a:r>
              <a:rPr lang="en-US" sz="2400" i="0" dirty="0" smtClean="0">
                <a:solidFill>
                  <a:srgbClr val="1238FF"/>
                </a:solidFill>
                <a:latin typeface="Arial" pitchFamily="34" charset="0"/>
                <a:ea typeface="ヒラギノ角ゴ Pro W3" charset="-128"/>
              </a:rPr>
              <a:t>Start-up Process Similar to </a:t>
            </a:r>
            <a:r>
              <a:rPr lang="en-US" sz="2400" i="0" dirty="0">
                <a:solidFill>
                  <a:srgbClr val="1238FF"/>
                </a:solidFill>
                <a:latin typeface="Arial" pitchFamily="34" charset="0"/>
                <a:ea typeface="ヒラギノ角ゴ Pro W3" charset="-128"/>
              </a:rPr>
              <a:t>NSTX</a:t>
            </a:r>
            <a:endParaRPr lang="en-US" sz="1600" i="0" dirty="0">
              <a:solidFill>
                <a:srgbClr val="FF0000"/>
              </a:solidFill>
              <a:latin typeface="Helvetica Neue" charset="0"/>
            </a:endParaRPr>
          </a:p>
        </p:txBody>
      </p:sp>
      <p:sp>
        <p:nvSpPr>
          <p:cNvPr id="3" name="Rectangle 2"/>
          <p:cNvSpPr/>
          <p:nvPr/>
        </p:nvSpPr>
        <p:spPr>
          <a:xfrm>
            <a:off x="692277" y="5695035"/>
            <a:ext cx="7327647" cy="523220"/>
          </a:xfrm>
          <a:prstGeom prst="rect">
            <a:avLst/>
          </a:prstGeom>
          <a:solidFill>
            <a:schemeClr val="accent1">
              <a:lumMod val="20000"/>
              <a:lumOff val="80000"/>
            </a:schemeClr>
          </a:solidFill>
          <a:ln>
            <a:solidFill>
              <a:schemeClr val="tx1"/>
            </a:solidFill>
          </a:ln>
        </p:spPr>
        <p:txBody>
          <a:bodyPr wrap="none">
            <a:spAutoFit/>
          </a:bodyPr>
          <a:lstStyle/>
          <a:p>
            <a:pPr algn="ctr" eaLnBrk="0" hangingPunct="0">
              <a:spcBef>
                <a:spcPct val="0"/>
              </a:spcBef>
              <a:buFontTx/>
              <a:buNone/>
            </a:pPr>
            <a:r>
              <a:rPr lang="en-US" sz="2800" i="0" dirty="0">
                <a:solidFill>
                  <a:srgbClr val="1238FF"/>
                </a:solidFill>
                <a:latin typeface="Arial" pitchFamily="34" charset="0"/>
                <a:ea typeface="ヒラギノ角ゴ Pro W3" charset="-128"/>
              </a:rPr>
              <a:t>NSTX-U Operations Team Similar to NSTX</a:t>
            </a:r>
            <a:endParaRPr lang="en-US" sz="1800" i="0" dirty="0">
              <a:solidFill>
                <a:srgbClr val="FF0000"/>
              </a:solidFill>
              <a:latin typeface="Helvetica Neue" charset="0"/>
            </a:endParaRPr>
          </a:p>
        </p:txBody>
      </p:sp>
      <p:sp>
        <p:nvSpPr>
          <p:cNvPr id="4" name="Rectangle 3"/>
          <p:cNvSpPr/>
          <p:nvPr/>
        </p:nvSpPr>
        <p:spPr bwMode="auto">
          <a:xfrm>
            <a:off x="7086601" y="4470403"/>
            <a:ext cx="533399" cy="668864"/>
          </a:xfrm>
          <a:prstGeom prst="rect">
            <a:avLst/>
          </a:prstGeom>
          <a:solidFill>
            <a:srgbClr val="FCFF8D"/>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 name="Rectangle 4"/>
          <p:cNvSpPr/>
          <p:nvPr/>
        </p:nvSpPr>
        <p:spPr>
          <a:xfrm>
            <a:off x="6883395" y="4501231"/>
            <a:ext cx="942860" cy="523220"/>
          </a:xfrm>
          <a:prstGeom prst="rect">
            <a:avLst/>
          </a:prstGeom>
        </p:spPr>
        <p:txBody>
          <a:bodyPr wrap="square">
            <a:spAutoFit/>
          </a:bodyPr>
          <a:lstStyle/>
          <a:p>
            <a:pPr algn="ctr">
              <a:buNone/>
            </a:pPr>
            <a:r>
              <a:rPr lang="en-US" sz="1400" dirty="0" smtClean="0"/>
              <a:t>Shake-down</a:t>
            </a:r>
            <a:endParaRPr lang="en-US" sz="1400" dirty="0"/>
          </a:p>
        </p:txBody>
      </p:sp>
      <p:sp>
        <p:nvSpPr>
          <p:cNvPr id="24" name="TextBox 23"/>
          <p:cNvSpPr txBox="1">
            <a:spLocks noChangeArrowheads="1"/>
          </p:cNvSpPr>
          <p:nvPr/>
        </p:nvSpPr>
        <p:spPr bwMode="auto">
          <a:xfrm>
            <a:off x="1003300" y="3251200"/>
            <a:ext cx="5207000" cy="1117600"/>
          </a:xfrm>
          <a:prstGeom prst="rect">
            <a:avLst/>
          </a:prstGeom>
          <a:solidFill>
            <a:srgbClr val="FFCCFF"/>
          </a:solidFill>
          <a:ln w="9525">
            <a:solidFill>
              <a:schemeClr val="tx1"/>
            </a:solidFill>
            <a:miter lim="800000"/>
            <a:headEnd/>
            <a:tailEnd/>
          </a:ln>
          <a:effectLst>
            <a:outerShdw blurRad="63500" dist="38100" dir="2700000" algn="tl" rotWithShape="0">
              <a:srgbClr val="000000">
                <a:alpha val="39999"/>
              </a:srgbClr>
            </a:outerShdw>
          </a:effectLst>
        </p:spPr>
        <p:txBody>
          <a:bodyPr wrap="square">
            <a:spAutoFit/>
          </a:bodyPr>
          <a:lstStyle>
            <a:lvl1pPr marL="114300" indent="-1143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ts val="200"/>
              </a:spcBef>
            </a:pPr>
            <a:r>
              <a:rPr lang="en-US" sz="1200" u="sng" dirty="0"/>
              <a:t>Key Operations Milestones</a:t>
            </a:r>
          </a:p>
          <a:p>
            <a:pPr eaLnBrk="1" hangingPunct="1">
              <a:spcBef>
                <a:spcPts val="200"/>
              </a:spcBef>
              <a:buFont typeface="Arial" charset="0"/>
              <a:buChar char="•"/>
            </a:pPr>
            <a:r>
              <a:rPr lang="en-US" sz="1200" dirty="0"/>
              <a:t>Begin Diagnostic Installation – </a:t>
            </a:r>
            <a:r>
              <a:rPr lang="en-US" sz="1200" b="1" dirty="0"/>
              <a:t>August 1st, 2013</a:t>
            </a:r>
          </a:p>
          <a:p>
            <a:pPr eaLnBrk="1" hangingPunct="1">
              <a:spcBef>
                <a:spcPts val="200"/>
              </a:spcBef>
              <a:buFont typeface="Arial" charset="0"/>
              <a:buChar char="•"/>
            </a:pPr>
            <a:r>
              <a:rPr lang="en-US" sz="1200" dirty="0"/>
              <a:t>Complete in-vessel construction work </a:t>
            </a:r>
            <a:r>
              <a:rPr lang="en-US" sz="1200" b="1" dirty="0"/>
              <a:t>October 1</a:t>
            </a:r>
            <a:r>
              <a:rPr lang="en-US" sz="1200" b="1" baseline="30000" dirty="0"/>
              <a:t>st</a:t>
            </a:r>
            <a:r>
              <a:rPr lang="en-US" sz="1200" b="1" dirty="0"/>
              <a:t> 2013</a:t>
            </a:r>
            <a:r>
              <a:rPr lang="en-US" sz="1200" dirty="0"/>
              <a:t>. </a:t>
            </a:r>
          </a:p>
          <a:p>
            <a:pPr eaLnBrk="1" hangingPunct="1">
              <a:spcBef>
                <a:spcPts val="200"/>
              </a:spcBef>
              <a:buFont typeface="Arial" charset="0"/>
              <a:buChar char="•"/>
            </a:pPr>
            <a:r>
              <a:rPr lang="en-US" sz="1200" dirty="0"/>
              <a:t>Complete Diagnostic installation &amp; calibration – </a:t>
            </a:r>
            <a:r>
              <a:rPr lang="en-US" sz="1200" b="1" dirty="0"/>
              <a:t>December 1</a:t>
            </a:r>
            <a:r>
              <a:rPr lang="en-US" sz="1200" b="1" baseline="30000" dirty="0"/>
              <a:t>st</a:t>
            </a:r>
            <a:r>
              <a:rPr lang="en-US" sz="1200" b="1" dirty="0"/>
              <a:t>, 2013</a:t>
            </a:r>
          </a:p>
          <a:p>
            <a:pPr eaLnBrk="1" hangingPunct="1">
              <a:spcBef>
                <a:spcPts val="200"/>
              </a:spcBef>
              <a:buFont typeface="Arial" charset="0"/>
              <a:buChar char="•"/>
            </a:pPr>
            <a:r>
              <a:rPr lang="en-US" sz="1200" dirty="0"/>
              <a:t>Rough Pump down – </a:t>
            </a:r>
            <a:r>
              <a:rPr lang="en-US" sz="1200" b="1" dirty="0"/>
              <a:t>January 1</a:t>
            </a:r>
            <a:r>
              <a:rPr lang="en-US" sz="1200" b="1" baseline="30000" dirty="0"/>
              <a:t>st</a:t>
            </a:r>
            <a:r>
              <a:rPr lang="en-US" sz="1200" b="1" dirty="0"/>
              <a:t>, 2014</a:t>
            </a:r>
          </a:p>
        </p:txBody>
      </p:sp>
      <p:sp>
        <p:nvSpPr>
          <p:cNvPr id="25"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62</a:t>
            </a:fld>
            <a:endParaRPr lang="en-US" sz="900" i="0"/>
          </a:p>
        </p:txBody>
      </p:sp>
    </p:spTree>
    <p:extLst>
      <p:ext uri="{BB962C8B-B14F-4D97-AF65-F5344CB8AC3E}">
        <p14:creationId xmlns:p14="http://schemas.microsoft.com/office/powerpoint/2010/main" xmlns="" val="12470428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5"/>
          <p:cNvSpPr>
            <a:spLocks noChangeArrowheads="1"/>
          </p:cNvSpPr>
          <p:nvPr/>
        </p:nvSpPr>
        <p:spPr bwMode="auto">
          <a:xfrm>
            <a:off x="2819400" y="990600"/>
            <a:ext cx="3386138" cy="2640701"/>
          </a:xfrm>
          <a:prstGeom prst="rect">
            <a:avLst/>
          </a:prstGeom>
          <a:solidFill>
            <a:srgbClr val="D98DD7"/>
          </a:solidFill>
          <a:ln w="9525">
            <a:noFill/>
            <a:miter lim="800000"/>
            <a:headEnd/>
            <a:tailEnd/>
          </a:ln>
        </p:spPr>
        <p:txBody>
          <a:bodyPr lIns="91418" tIns="45709" rIns="91418" bIns="45709">
            <a:spAutoFit/>
          </a:bodyPr>
          <a:lstStyle/>
          <a:p>
            <a:pPr algn="ctr">
              <a:buNone/>
            </a:pPr>
            <a:r>
              <a:rPr lang="en-US" sz="1800" b="0" i="0">
                <a:solidFill>
                  <a:schemeClr val="tx1"/>
                </a:solidFill>
              </a:rPr>
              <a:t>Plasma Operations with:</a:t>
            </a:r>
          </a:p>
          <a:p>
            <a:pPr algn="ctr">
              <a:buNone/>
            </a:pPr>
            <a:r>
              <a:rPr lang="en-US" sz="1800" b="0" i="0">
                <a:solidFill>
                  <a:schemeClr val="tx1"/>
                </a:solidFill>
              </a:rPr>
              <a:t>I</a:t>
            </a:r>
            <a:r>
              <a:rPr lang="en-US" sz="1800" b="0" i="0" baseline="-25000">
                <a:solidFill>
                  <a:schemeClr val="tx1"/>
                </a:solidFill>
              </a:rPr>
              <a:t>p</a:t>
            </a:r>
            <a:r>
              <a:rPr lang="en-US" sz="1800" b="0" i="0">
                <a:solidFill>
                  <a:schemeClr val="tx1"/>
                </a:solidFill>
              </a:rPr>
              <a:t>≤1.0 MA, B</a:t>
            </a:r>
            <a:r>
              <a:rPr lang="en-US" sz="1800" b="0" i="0" baseline="-25000">
                <a:solidFill>
                  <a:schemeClr val="tx1"/>
                </a:solidFill>
              </a:rPr>
              <a:t>T</a:t>
            </a:r>
            <a:r>
              <a:rPr lang="en-US" sz="1800" b="0" i="0">
                <a:solidFill>
                  <a:schemeClr val="tx1"/>
                </a:solidFill>
              </a:rPr>
              <a:t>≤0.5</a:t>
            </a:r>
          </a:p>
          <a:p>
            <a:pPr algn="ctr">
              <a:buNone/>
            </a:pPr>
            <a:r>
              <a:rPr lang="en-US" sz="1800" b="0" i="0">
                <a:solidFill>
                  <a:schemeClr val="tx1"/>
                </a:solidFill>
              </a:rPr>
              <a:t>Develop:</a:t>
            </a:r>
          </a:p>
          <a:p>
            <a:pPr algn="ctr">
              <a:buNone/>
            </a:pPr>
            <a:r>
              <a:rPr lang="en-US" sz="1800" b="0" i="0">
                <a:solidFill>
                  <a:schemeClr val="tx1"/>
                </a:solidFill>
              </a:rPr>
              <a:t> Breakdown and current ramp scenarios</a:t>
            </a:r>
          </a:p>
          <a:p>
            <a:pPr algn="ctr">
              <a:buNone/>
            </a:pPr>
            <a:r>
              <a:rPr lang="en-US" sz="1800" b="0" i="0">
                <a:solidFill>
                  <a:schemeClr val="tx1"/>
                </a:solidFill>
              </a:rPr>
              <a:t> Shape &amp; position control</a:t>
            </a:r>
          </a:p>
          <a:p>
            <a:pPr algn="ctr">
              <a:buNone/>
            </a:pPr>
            <a:r>
              <a:rPr lang="en-US" sz="1800" b="0" i="0">
                <a:solidFill>
                  <a:schemeClr val="tx1"/>
                </a:solidFill>
              </a:rPr>
              <a:t> Reliable H-mode</a:t>
            </a:r>
          </a:p>
          <a:p>
            <a:pPr algn="ctr">
              <a:buNone/>
            </a:pPr>
            <a:r>
              <a:rPr lang="en-US" sz="1800" b="0" i="0">
                <a:solidFill>
                  <a:schemeClr val="tx1"/>
                </a:solidFill>
              </a:rPr>
              <a:t> Diagnostic operations</a:t>
            </a:r>
          </a:p>
        </p:txBody>
      </p:sp>
      <p:sp>
        <p:nvSpPr>
          <p:cNvPr id="9220" name="Rectangle 16"/>
          <p:cNvSpPr>
            <a:spLocks noChangeArrowheads="1"/>
          </p:cNvSpPr>
          <p:nvPr/>
        </p:nvSpPr>
        <p:spPr bwMode="auto">
          <a:xfrm>
            <a:off x="6400800" y="1066800"/>
            <a:ext cx="2590800" cy="1477963"/>
          </a:xfrm>
          <a:prstGeom prst="rect">
            <a:avLst/>
          </a:prstGeom>
          <a:solidFill>
            <a:srgbClr val="9999FF"/>
          </a:solidFill>
          <a:ln w="9525">
            <a:noFill/>
            <a:miter lim="800000"/>
            <a:headEnd/>
            <a:tailEnd/>
          </a:ln>
        </p:spPr>
        <p:txBody>
          <a:bodyPr lIns="91418" tIns="45709" rIns="91418" bIns="45709">
            <a:spAutoFit/>
          </a:bodyPr>
          <a:lstStyle/>
          <a:p>
            <a:pPr algn="ctr">
              <a:buNone/>
            </a:pPr>
            <a:r>
              <a:rPr lang="en-US" sz="1800" b="0" i="0">
                <a:solidFill>
                  <a:schemeClr val="tx1"/>
                </a:solidFill>
              </a:rPr>
              <a:t>Continue to add diagnostic &amp; control capabilities while initiating physics experiments.</a:t>
            </a:r>
          </a:p>
        </p:txBody>
      </p:sp>
      <p:sp>
        <p:nvSpPr>
          <p:cNvPr id="9221" name="Right Arrow 23"/>
          <p:cNvSpPr>
            <a:spLocks noChangeArrowheads="1"/>
          </p:cNvSpPr>
          <p:nvPr/>
        </p:nvSpPr>
        <p:spPr bwMode="auto">
          <a:xfrm>
            <a:off x="7696200" y="3543300"/>
            <a:ext cx="1447800" cy="1193800"/>
          </a:xfrm>
          <a:prstGeom prst="rightArrow">
            <a:avLst>
              <a:gd name="adj1" fmla="val 50000"/>
              <a:gd name="adj2" fmla="val 49999"/>
            </a:avLst>
          </a:prstGeom>
          <a:solidFill>
            <a:srgbClr val="9999FF"/>
          </a:solidFill>
          <a:ln w="15875">
            <a:noFill/>
            <a:round/>
            <a:headEnd/>
            <a:tailEnd type="triangle" w="med" len="med"/>
          </a:ln>
        </p:spPr>
        <p:txBody>
          <a:bodyPr lIns="0" tIns="0" rIns="0" bIns="0"/>
          <a:lstStyle/>
          <a:p>
            <a:pPr>
              <a:spcBef>
                <a:spcPct val="20000"/>
              </a:spcBef>
              <a:buNone/>
            </a:pPr>
            <a:endParaRPr lang="en-US"/>
          </a:p>
        </p:txBody>
      </p:sp>
      <p:sp>
        <p:nvSpPr>
          <p:cNvPr id="25" name="Rectangle 24"/>
          <p:cNvSpPr/>
          <p:nvPr/>
        </p:nvSpPr>
        <p:spPr bwMode="auto">
          <a:xfrm>
            <a:off x="76200" y="3848100"/>
            <a:ext cx="1295400" cy="609600"/>
          </a:xfrm>
          <a:prstGeom prst="rect">
            <a:avLst/>
          </a:prstGeom>
          <a:solidFill>
            <a:schemeClr val="accent1">
              <a:lumMod val="40000"/>
              <a:lumOff val="60000"/>
            </a:schemeClr>
          </a:solidFill>
          <a:ln w="15875" cap="flat" cmpd="sng" algn="ctr">
            <a:solidFill>
              <a:schemeClr val="accent1">
                <a:lumMod val="20000"/>
                <a:lumOff val="80000"/>
              </a:schemeClr>
            </a:solidFill>
            <a:prstDash val="solid"/>
            <a:round/>
            <a:headEnd type="none" w="med" len="med"/>
            <a:tailEnd type="triangle" w="med" len="med"/>
          </a:ln>
          <a:effectLst/>
        </p:spPr>
        <p:txBody>
          <a:bodyPr lIns="0" tIns="0" rIns="0" bIns="0"/>
          <a:lstStyle/>
          <a:p>
            <a:pPr>
              <a:spcBef>
                <a:spcPct val="20000"/>
              </a:spcBef>
              <a:buNone/>
              <a:defRPr/>
            </a:pPr>
            <a:endParaRPr lang="en-US" dirty="0">
              <a:latin typeface="Helvetica" pitchFamily="-128" charset="0"/>
              <a:ea typeface="Arial" charset="0"/>
              <a:cs typeface="Arial" charset="0"/>
            </a:endParaRPr>
          </a:p>
        </p:txBody>
      </p:sp>
      <p:sp>
        <p:nvSpPr>
          <p:cNvPr id="9223" name="Rectangle 5"/>
          <p:cNvSpPr>
            <a:spLocks noChangeArrowheads="1"/>
          </p:cNvSpPr>
          <p:nvPr/>
        </p:nvSpPr>
        <p:spPr bwMode="auto">
          <a:xfrm>
            <a:off x="4191000" y="3835400"/>
            <a:ext cx="1828800" cy="609600"/>
          </a:xfrm>
          <a:prstGeom prst="rect">
            <a:avLst/>
          </a:prstGeom>
          <a:solidFill>
            <a:srgbClr val="D98DD7"/>
          </a:solidFill>
          <a:ln w="15875">
            <a:noFill/>
            <a:round/>
            <a:headEnd/>
            <a:tailEnd type="triangle" w="med" len="med"/>
          </a:ln>
        </p:spPr>
        <p:txBody>
          <a:bodyPr lIns="0" tIns="0" rIns="0" bIns="0"/>
          <a:lstStyle/>
          <a:p>
            <a:pPr>
              <a:spcBef>
                <a:spcPct val="20000"/>
              </a:spcBef>
              <a:buNone/>
            </a:pPr>
            <a:endParaRPr lang="en-US"/>
          </a:p>
        </p:txBody>
      </p:sp>
      <p:sp>
        <p:nvSpPr>
          <p:cNvPr id="9224" name="Rectangle 6"/>
          <p:cNvSpPr>
            <a:spLocks noChangeArrowheads="1"/>
          </p:cNvSpPr>
          <p:nvPr/>
        </p:nvSpPr>
        <p:spPr bwMode="auto">
          <a:xfrm>
            <a:off x="6858000" y="3835400"/>
            <a:ext cx="838200" cy="609600"/>
          </a:xfrm>
          <a:prstGeom prst="rect">
            <a:avLst/>
          </a:prstGeom>
          <a:solidFill>
            <a:srgbClr val="FFCC00"/>
          </a:solidFill>
          <a:ln w="15875">
            <a:noFill/>
            <a:round/>
            <a:headEnd/>
            <a:tailEnd type="triangle" w="med" len="med"/>
          </a:ln>
        </p:spPr>
        <p:txBody>
          <a:bodyPr lIns="0" tIns="0" rIns="0" bIns="0"/>
          <a:lstStyle/>
          <a:p>
            <a:pPr>
              <a:spcBef>
                <a:spcPct val="20000"/>
              </a:spcBef>
              <a:buNone/>
            </a:pPr>
            <a:endParaRPr lang="en-US"/>
          </a:p>
        </p:txBody>
      </p:sp>
      <p:sp>
        <p:nvSpPr>
          <p:cNvPr id="9225" name="TextBox 8"/>
          <p:cNvSpPr txBox="1">
            <a:spLocks noChangeArrowheads="1"/>
          </p:cNvSpPr>
          <p:nvPr/>
        </p:nvSpPr>
        <p:spPr bwMode="auto">
          <a:xfrm>
            <a:off x="76200" y="3848100"/>
            <a:ext cx="1371600" cy="584200"/>
          </a:xfrm>
          <a:prstGeom prst="rect">
            <a:avLst/>
          </a:prstGeom>
          <a:noFill/>
          <a:ln w="9525">
            <a:noFill/>
            <a:miter lim="800000"/>
            <a:headEnd/>
            <a:tailEnd/>
          </a:ln>
        </p:spPr>
        <p:txBody>
          <a:bodyPr lIns="91418" tIns="45709" rIns="91418" bIns="45709">
            <a:spAutoFit/>
          </a:bodyPr>
          <a:lstStyle/>
          <a:p>
            <a:pPr>
              <a:buNone/>
            </a:pPr>
            <a:r>
              <a:rPr lang="en-US" sz="1600" i="0">
                <a:solidFill>
                  <a:schemeClr val="tx1"/>
                </a:solidFill>
              </a:rPr>
              <a:t>ISTP-1 &amp; CD-4 Prep</a:t>
            </a:r>
          </a:p>
        </p:txBody>
      </p:sp>
      <p:sp>
        <p:nvSpPr>
          <p:cNvPr id="9226" name="TextBox 10"/>
          <p:cNvSpPr txBox="1">
            <a:spLocks noChangeArrowheads="1"/>
          </p:cNvSpPr>
          <p:nvPr/>
        </p:nvSpPr>
        <p:spPr bwMode="auto">
          <a:xfrm>
            <a:off x="4267200" y="3835400"/>
            <a:ext cx="1723605" cy="633998"/>
          </a:xfrm>
          <a:prstGeom prst="rect">
            <a:avLst/>
          </a:prstGeom>
          <a:noFill/>
          <a:ln w="9525">
            <a:noFill/>
            <a:miter lim="800000"/>
            <a:headEnd/>
            <a:tailEnd/>
          </a:ln>
        </p:spPr>
        <p:txBody>
          <a:bodyPr wrap="none" lIns="91418" tIns="45709" rIns="91418" bIns="45709">
            <a:spAutoFit/>
          </a:bodyPr>
          <a:lstStyle/>
          <a:p>
            <a:pPr>
              <a:buNone/>
            </a:pPr>
            <a:r>
              <a:rPr lang="en-US" sz="1600" i="0">
                <a:solidFill>
                  <a:schemeClr val="tx1"/>
                </a:solidFill>
              </a:rPr>
              <a:t>Operations</a:t>
            </a:r>
          </a:p>
          <a:p>
            <a:pPr>
              <a:buNone/>
            </a:pPr>
            <a:r>
              <a:rPr lang="en-US" sz="1600" i="0">
                <a:solidFill>
                  <a:schemeClr val="tx1"/>
                </a:solidFill>
              </a:rPr>
              <a:t>Commissioning</a:t>
            </a:r>
          </a:p>
        </p:txBody>
      </p:sp>
      <p:sp>
        <p:nvSpPr>
          <p:cNvPr id="9227" name="TextBox 11"/>
          <p:cNvSpPr txBox="1">
            <a:spLocks noChangeArrowheads="1"/>
          </p:cNvSpPr>
          <p:nvPr/>
        </p:nvSpPr>
        <p:spPr bwMode="auto">
          <a:xfrm>
            <a:off x="6858000" y="3929063"/>
            <a:ext cx="823913" cy="338137"/>
          </a:xfrm>
          <a:prstGeom prst="rect">
            <a:avLst/>
          </a:prstGeom>
          <a:noFill/>
          <a:ln w="9525">
            <a:noFill/>
            <a:miter lim="800000"/>
            <a:headEnd/>
            <a:tailEnd/>
          </a:ln>
        </p:spPr>
        <p:txBody>
          <a:bodyPr wrap="none" lIns="91418" tIns="45709" rIns="91418" bIns="45709">
            <a:spAutoFit/>
          </a:bodyPr>
          <a:lstStyle/>
          <a:p>
            <a:pPr>
              <a:buNone/>
            </a:pPr>
            <a:r>
              <a:rPr lang="en-US" sz="1600" i="0">
                <a:solidFill>
                  <a:schemeClr val="tx1"/>
                </a:solidFill>
              </a:rPr>
              <a:t>ISTP-2</a:t>
            </a:r>
          </a:p>
        </p:txBody>
      </p:sp>
      <p:sp>
        <p:nvSpPr>
          <p:cNvPr id="9228" name="TextBox 12"/>
          <p:cNvSpPr txBox="1">
            <a:spLocks noChangeArrowheads="1"/>
          </p:cNvSpPr>
          <p:nvPr/>
        </p:nvSpPr>
        <p:spPr bwMode="auto">
          <a:xfrm>
            <a:off x="7924800" y="3835400"/>
            <a:ext cx="1219200" cy="633998"/>
          </a:xfrm>
          <a:prstGeom prst="rect">
            <a:avLst/>
          </a:prstGeom>
          <a:noFill/>
          <a:ln w="9525">
            <a:noFill/>
            <a:miter lim="800000"/>
            <a:headEnd/>
            <a:tailEnd/>
          </a:ln>
        </p:spPr>
        <p:txBody>
          <a:bodyPr lIns="91418" tIns="45709" rIns="91418" bIns="45709">
            <a:spAutoFit/>
          </a:bodyPr>
          <a:lstStyle/>
          <a:p>
            <a:pPr>
              <a:buNone/>
            </a:pPr>
            <a:r>
              <a:rPr lang="en-US" sz="1600" i="0">
                <a:solidFill>
                  <a:schemeClr val="tx1"/>
                </a:solidFill>
              </a:rPr>
              <a:t>Phys. </a:t>
            </a:r>
          </a:p>
          <a:p>
            <a:pPr>
              <a:buNone/>
            </a:pPr>
            <a:r>
              <a:rPr lang="en-US" sz="1600" i="0">
                <a:solidFill>
                  <a:schemeClr val="tx1"/>
                </a:solidFill>
              </a:rPr>
              <a:t>Ops</a:t>
            </a:r>
          </a:p>
        </p:txBody>
      </p:sp>
      <p:cxnSp>
        <p:nvCxnSpPr>
          <p:cNvPr id="9229" name="Straight Connector 40"/>
          <p:cNvCxnSpPr>
            <a:cxnSpLocks noChangeShapeType="1"/>
          </p:cNvCxnSpPr>
          <p:nvPr/>
        </p:nvCxnSpPr>
        <p:spPr bwMode="auto">
          <a:xfrm rot="16200000" flipH="1">
            <a:off x="4648200" y="3429000"/>
            <a:ext cx="457200" cy="304800"/>
          </a:xfrm>
          <a:prstGeom prst="line">
            <a:avLst/>
          </a:prstGeom>
          <a:noFill/>
          <a:ln w="31750">
            <a:solidFill>
              <a:schemeClr val="tx1"/>
            </a:solidFill>
            <a:round/>
            <a:headEnd/>
            <a:tailEnd type="triangle" w="lg" len="med"/>
          </a:ln>
        </p:spPr>
      </p:cxnSp>
      <p:cxnSp>
        <p:nvCxnSpPr>
          <p:cNvPr id="9230" name="Straight Connector 45"/>
          <p:cNvCxnSpPr>
            <a:cxnSpLocks noChangeShapeType="1"/>
          </p:cNvCxnSpPr>
          <p:nvPr/>
        </p:nvCxnSpPr>
        <p:spPr bwMode="auto">
          <a:xfrm rot="16200000" flipH="1">
            <a:off x="7848600" y="3505200"/>
            <a:ext cx="304800" cy="152400"/>
          </a:xfrm>
          <a:prstGeom prst="line">
            <a:avLst/>
          </a:prstGeom>
          <a:noFill/>
          <a:ln w="31750">
            <a:solidFill>
              <a:schemeClr val="tx1"/>
            </a:solidFill>
            <a:round/>
            <a:headEnd/>
            <a:tailEnd type="triangle" w="lg" len="med"/>
          </a:ln>
        </p:spPr>
      </p:cxnSp>
      <p:sp>
        <p:nvSpPr>
          <p:cNvPr id="37" name="Rectangle 36"/>
          <p:cNvSpPr/>
          <p:nvPr/>
        </p:nvSpPr>
        <p:spPr bwMode="auto">
          <a:xfrm>
            <a:off x="1371600" y="3848100"/>
            <a:ext cx="2819400" cy="609600"/>
          </a:xfrm>
          <a:prstGeom prst="rect">
            <a:avLst/>
          </a:prstGeom>
          <a:solidFill>
            <a:schemeClr val="bg1">
              <a:lumMod val="85000"/>
            </a:schemeClr>
          </a:solidFill>
          <a:ln w="15875" cap="flat" cmpd="sng" algn="ctr">
            <a:noFill/>
            <a:prstDash val="solid"/>
            <a:round/>
            <a:headEnd type="none" w="med" len="med"/>
            <a:tailEnd type="triangle" w="med" len="med"/>
          </a:ln>
          <a:effectLst/>
        </p:spPr>
        <p:txBody>
          <a:bodyPr lIns="0" tIns="0" rIns="0" bIns="0"/>
          <a:lstStyle/>
          <a:p>
            <a:pPr>
              <a:spcBef>
                <a:spcPct val="20000"/>
              </a:spcBef>
              <a:buNone/>
              <a:defRPr/>
            </a:pPr>
            <a:endParaRPr lang="en-US" dirty="0">
              <a:latin typeface="Helvetica" pitchFamily="-128" charset="0"/>
              <a:ea typeface="Arial" charset="0"/>
              <a:cs typeface="Arial" charset="0"/>
            </a:endParaRPr>
          </a:p>
        </p:txBody>
      </p:sp>
      <p:sp>
        <p:nvSpPr>
          <p:cNvPr id="9232" name="TextBox 9"/>
          <p:cNvSpPr txBox="1">
            <a:spLocks noChangeArrowheads="1"/>
          </p:cNvSpPr>
          <p:nvPr/>
        </p:nvSpPr>
        <p:spPr bwMode="auto">
          <a:xfrm>
            <a:off x="1435100" y="3835400"/>
            <a:ext cx="2679700" cy="584200"/>
          </a:xfrm>
          <a:prstGeom prst="rect">
            <a:avLst/>
          </a:prstGeom>
          <a:noFill/>
          <a:ln w="9525">
            <a:noFill/>
            <a:miter lim="800000"/>
            <a:headEnd/>
            <a:tailEnd/>
          </a:ln>
        </p:spPr>
        <p:txBody>
          <a:bodyPr lIns="91418" tIns="45709" rIns="91418" bIns="45709">
            <a:spAutoFit/>
          </a:bodyPr>
          <a:lstStyle/>
          <a:p>
            <a:pPr algn="ctr">
              <a:buNone/>
            </a:pPr>
            <a:r>
              <a:rPr lang="en-US" sz="1600" i="0">
                <a:solidFill>
                  <a:schemeClr val="tx1"/>
                </a:solidFill>
              </a:rPr>
              <a:t>MPTS Calibrations, Bake Out, CD-4</a:t>
            </a:r>
          </a:p>
        </p:txBody>
      </p:sp>
      <p:sp>
        <p:nvSpPr>
          <p:cNvPr id="28" name="Rectangle 15"/>
          <p:cNvSpPr>
            <a:spLocks noChangeArrowheads="1"/>
          </p:cNvSpPr>
          <p:nvPr/>
        </p:nvSpPr>
        <p:spPr bwMode="auto">
          <a:xfrm>
            <a:off x="152400" y="1295400"/>
            <a:ext cx="2514600" cy="1865104"/>
          </a:xfrm>
          <a:prstGeom prst="rect">
            <a:avLst/>
          </a:prstGeom>
          <a:solidFill>
            <a:schemeClr val="accent1">
              <a:lumMod val="40000"/>
              <a:lumOff val="60000"/>
            </a:schemeClr>
          </a:solidFill>
          <a:ln w="9525">
            <a:noFill/>
            <a:miter lim="800000"/>
            <a:headEnd/>
            <a:tailEnd/>
          </a:ln>
        </p:spPr>
        <p:txBody>
          <a:bodyPr lIns="91418" tIns="45709" rIns="91418" bIns="45709">
            <a:spAutoFit/>
          </a:bodyPr>
          <a:lstStyle/>
          <a:p>
            <a:pPr algn="ctr">
              <a:buNone/>
              <a:defRPr/>
            </a:pPr>
            <a:r>
              <a:rPr lang="en-US" sz="1800" b="0" i="0">
                <a:solidFill>
                  <a:schemeClr val="tx1"/>
                </a:solidFill>
                <a:ea typeface="Arial" charset="0"/>
                <a:cs typeface="Arial" charset="0"/>
              </a:rPr>
              <a:t>ISTP: </a:t>
            </a:r>
          </a:p>
          <a:p>
            <a:pPr algn="ctr">
              <a:buNone/>
              <a:defRPr/>
            </a:pPr>
            <a:r>
              <a:rPr lang="en-US" sz="1800" b="0" i="0">
                <a:solidFill>
                  <a:schemeClr val="tx1"/>
                </a:solidFill>
                <a:ea typeface="Arial" charset="0"/>
                <a:cs typeface="Arial" charset="0"/>
              </a:rPr>
              <a:t>(Integrated Systems Test Procedure)</a:t>
            </a:r>
          </a:p>
          <a:p>
            <a:pPr>
              <a:buNone/>
              <a:defRPr/>
            </a:pPr>
            <a:r>
              <a:rPr lang="en-US" sz="1800" b="0" i="0">
                <a:solidFill>
                  <a:schemeClr val="tx1"/>
                </a:solidFill>
                <a:ea typeface="Arial" charset="0"/>
                <a:cs typeface="Arial" charset="0"/>
              </a:rPr>
              <a:t>Establishes facility in state of readiness for operations.</a:t>
            </a:r>
          </a:p>
        </p:txBody>
      </p:sp>
      <p:sp>
        <p:nvSpPr>
          <p:cNvPr id="9234" name="Rectangle 15"/>
          <p:cNvSpPr>
            <a:spLocks noChangeArrowheads="1"/>
          </p:cNvSpPr>
          <p:nvPr/>
        </p:nvSpPr>
        <p:spPr bwMode="auto">
          <a:xfrm>
            <a:off x="6019800" y="5027613"/>
            <a:ext cx="2971800" cy="1255706"/>
          </a:xfrm>
          <a:prstGeom prst="rect">
            <a:avLst/>
          </a:prstGeom>
          <a:solidFill>
            <a:srgbClr val="FFCC00"/>
          </a:solidFill>
          <a:ln w="9525">
            <a:noFill/>
            <a:miter lim="800000"/>
            <a:headEnd/>
            <a:tailEnd/>
          </a:ln>
        </p:spPr>
        <p:txBody>
          <a:bodyPr lIns="91418" tIns="45709" rIns="91418" bIns="45709">
            <a:spAutoFit/>
          </a:bodyPr>
          <a:lstStyle/>
          <a:p>
            <a:pPr algn="ctr">
              <a:buNone/>
            </a:pPr>
            <a:r>
              <a:rPr lang="en-US" sz="1800" b="0" i="0">
                <a:solidFill>
                  <a:schemeClr val="tx1"/>
                </a:solidFill>
              </a:rPr>
              <a:t>ISTP-2</a:t>
            </a:r>
          </a:p>
          <a:p>
            <a:pPr algn="ctr">
              <a:buNone/>
            </a:pPr>
            <a:r>
              <a:rPr lang="en-US" sz="1800" b="0" i="0">
                <a:solidFill>
                  <a:schemeClr val="tx1"/>
                </a:solidFill>
              </a:rPr>
              <a:t>Required to increase the field and current for later research phase	</a:t>
            </a:r>
          </a:p>
        </p:txBody>
      </p:sp>
      <p:cxnSp>
        <p:nvCxnSpPr>
          <p:cNvPr id="9235" name="Straight Connector 45"/>
          <p:cNvCxnSpPr>
            <a:cxnSpLocks noChangeShapeType="1"/>
          </p:cNvCxnSpPr>
          <p:nvPr/>
        </p:nvCxnSpPr>
        <p:spPr bwMode="auto">
          <a:xfrm rot="16200000" flipV="1">
            <a:off x="7086600" y="4572000"/>
            <a:ext cx="457200" cy="304800"/>
          </a:xfrm>
          <a:prstGeom prst="line">
            <a:avLst/>
          </a:prstGeom>
          <a:noFill/>
          <a:ln w="31750">
            <a:solidFill>
              <a:schemeClr val="tx1"/>
            </a:solidFill>
            <a:round/>
            <a:headEnd/>
            <a:tailEnd type="triangle" w="lg" len="med"/>
          </a:ln>
        </p:spPr>
      </p:cxnSp>
      <p:cxnSp>
        <p:nvCxnSpPr>
          <p:cNvPr id="9236" name="Straight Connector 40"/>
          <p:cNvCxnSpPr>
            <a:cxnSpLocks noChangeShapeType="1"/>
          </p:cNvCxnSpPr>
          <p:nvPr/>
        </p:nvCxnSpPr>
        <p:spPr bwMode="auto">
          <a:xfrm rot="10800000" flipV="1">
            <a:off x="609600" y="3048000"/>
            <a:ext cx="685800" cy="609600"/>
          </a:xfrm>
          <a:prstGeom prst="line">
            <a:avLst/>
          </a:prstGeom>
          <a:noFill/>
          <a:ln w="31750">
            <a:solidFill>
              <a:schemeClr val="tx1"/>
            </a:solidFill>
            <a:round/>
            <a:headEnd/>
            <a:tailEnd type="triangle" w="lg" len="med"/>
          </a:ln>
        </p:spPr>
      </p:cxnSp>
      <p:sp>
        <p:nvSpPr>
          <p:cNvPr id="33" name="Rectangle 15"/>
          <p:cNvSpPr>
            <a:spLocks noChangeArrowheads="1"/>
          </p:cNvSpPr>
          <p:nvPr/>
        </p:nvSpPr>
        <p:spPr bwMode="auto">
          <a:xfrm>
            <a:off x="914400" y="5181600"/>
            <a:ext cx="2971800" cy="1108075"/>
          </a:xfrm>
          <a:prstGeom prst="rect">
            <a:avLst/>
          </a:prstGeom>
          <a:solidFill>
            <a:schemeClr val="bg1">
              <a:lumMod val="85000"/>
            </a:schemeClr>
          </a:solidFill>
          <a:ln w="9525">
            <a:noFill/>
            <a:miter lim="800000"/>
            <a:headEnd/>
            <a:tailEnd/>
          </a:ln>
        </p:spPr>
        <p:txBody>
          <a:bodyPr lIns="91418" tIns="45709" rIns="91418" bIns="45709">
            <a:spAutoFit/>
          </a:bodyPr>
          <a:lstStyle/>
          <a:p>
            <a:pPr algn="ctr">
              <a:buNone/>
              <a:defRPr/>
            </a:pPr>
            <a:r>
              <a:rPr lang="en-US" sz="1600" b="0" i="0">
                <a:solidFill>
                  <a:schemeClr val="tx1"/>
                </a:solidFill>
                <a:ea typeface="Arial" charset="0"/>
                <a:cs typeface="Arial" charset="0"/>
              </a:rPr>
              <a:t>Attempt 50 kA CD-4 plasma before bake-out. If water in PFCs prevents success, then repeat after bake-out.</a:t>
            </a:r>
            <a:r>
              <a:rPr lang="en-US" sz="1800" b="0" i="0">
                <a:solidFill>
                  <a:schemeClr val="tx1"/>
                </a:solidFill>
                <a:ea typeface="Arial" charset="0"/>
                <a:cs typeface="Arial" charset="0"/>
              </a:rPr>
              <a:t>	</a:t>
            </a:r>
          </a:p>
        </p:txBody>
      </p:sp>
      <p:cxnSp>
        <p:nvCxnSpPr>
          <p:cNvPr id="9238" name="Straight Connector 45"/>
          <p:cNvCxnSpPr>
            <a:cxnSpLocks noChangeShapeType="1"/>
          </p:cNvCxnSpPr>
          <p:nvPr/>
        </p:nvCxnSpPr>
        <p:spPr bwMode="auto">
          <a:xfrm rot="5400000" flipH="1" flipV="1">
            <a:off x="2324100" y="4610100"/>
            <a:ext cx="609600" cy="381000"/>
          </a:xfrm>
          <a:prstGeom prst="line">
            <a:avLst/>
          </a:prstGeom>
          <a:noFill/>
          <a:ln w="31750">
            <a:solidFill>
              <a:schemeClr val="tx1"/>
            </a:solidFill>
            <a:round/>
            <a:headEnd/>
            <a:tailEnd type="triangle" w="lg" len="med"/>
          </a:ln>
        </p:spPr>
      </p:cxnSp>
      <p:sp>
        <p:nvSpPr>
          <p:cNvPr id="9239" name="TextBox 42"/>
          <p:cNvSpPr txBox="1">
            <a:spLocks noChangeArrowheads="1"/>
          </p:cNvSpPr>
          <p:nvPr/>
        </p:nvSpPr>
        <p:spPr bwMode="auto">
          <a:xfrm>
            <a:off x="914400" y="3381375"/>
            <a:ext cx="1914525" cy="369888"/>
          </a:xfrm>
          <a:prstGeom prst="rect">
            <a:avLst/>
          </a:prstGeom>
          <a:noFill/>
          <a:ln w="9525">
            <a:noFill/>
            <a:miter lim="800000"/>
            <a:headEnd/>
            <a:tailEnd/>
          </a:ln>
        </p:spPr>
        <p:txBody>
          <a:bodyPr wrap="none" lIns="91418" tIns="45709" rIns="91418" bIns="45709">
            <a:spAutoFit/>
          </a:bodyPr>
          <a:lstStyle/>
          <a:p>
            <a:pPr>
              <a:buNone/>
            </a:pPr>
            <a:r>
              <a:rPr lang="en-US" sz="1800"/>
              <a:t>July-Sept. 2014</a:t>
            </a:r>
          </a:p>
        </p:txBody>
      </p:sp>
      <p:cxnSp>
        <p:nvCxnSpPr>
          <p:cNvPr id="9240" name="Straight Connector 44"/>
          <p:cNvCxnSpPr>
            <a:cxnSpLocks noChangeShapeType="1"/>
          </p:cNvCxnSpPr>
          <p:nvPr/>
        </p:nvCxnSpPr>
        <p:spPr bwMode="auto">
          <a:xfrm>
            <a:off x="76200" y="3810000"/>
            <a:ext cx="4191000" cy="1588"/>
          </a:xfrm>
          <a:prstGeom prst="line">
            <a:avLst/>
          </a:prstGeom>
          <a:noFill/>
          <a:ln w="38100">
            <a:solidFill>
              <a:schemeClr val="accent2"/>
            </a:solidFill>
            <a:round/>
            <a:headEnd/>
            <a:tailEnd/>
          </a:ln>
        </p:spPr>
      </p:cxnSp>
      <p:cxnSp>
        <p:nvCxnSpPr>
          <p:cNvPr id="9241" name="Straight Connector 44"/>
          <p:cNvCxnSpPr>
            <a:cxnSpLocks noChangeShapeType="1"/>
          </p:cNvCxnSpPr>
          <p:nvPr/>
        </p:nvCxnSpPr>
        <p:spPr bwMode="auto">
          <a:xfrm>
            <a:off x="4191000" y="4495800"/>
            <a:ext cx="1828800" cy="1588"/>
          </a:xfrm>
          <a:prstGeom prst="line">
            <a:avLst/>
          </a:prstGeom>
          <a:noFill/>
          <a:ln w="38100">
            <a:solidFill>
              <a:schemeClr val="accent2"/>
            </a:solidFill>
            <a:round/>
            <a:headEnd/>
            <a:tailEnd/>
          </a:ln>
        </p:spPr>
      </p:cxnSp>
      <p:sp>
        <p:nvSpPr>
          <p:cNvPr id="9242" name="Rectangle 6"/>
          <p:cNvSpPr>
            <a:spLocks noChangeArrowheads="1"/>
          </p:cNvSpPr>
          <p:nvPr/>
        </p:nvSpPr>
        <p:spPr bwMode="auto">
          <a:xfrm>
            <a:off x="6019800" y="3835400"/>
            <a:ext cx="838200" cy="609600"/>
          </a:xfrm>
          <a:prstGeom prst="rect">
            <a:avLst/>
          </a:prstGeom>
          <a:solidFill>
            <a:srgbClr val="9999FF"/>
          </a:solidFill>
          <a:ln w="15875">
            <a:noFill/>
            <a:round/>
            <a:headEnd/>
            <a:tailEnd type="triangle" w="med" len="med"/>
          </a:ln>
        </p:spPr>
        <p:txBody>
          <a:bodyPr lIns="0" tIns="0" rIns="0" bIns="0"/>
          <a:lstStyle/>
          <a:p>
            <a:pPr>
              <a:spcBef>
                <a:spcPct val="20000"/>
              </a:spcBef>
              <a:buNone/>
            </a:pPr>
            <a:endParaRPr lang="en-US"/>
          </a:p>
        </p:txBody>
      </p:sp>
      <p:sp>
        <p:nvSpPr>
          <p:cNvPr id="9243" name="Rectangle 41"/>
          <p:cNvSpPr>
            <a:spLocks noChangeArrowheads="1"/>
          </p:cNvSpPr>
          <p:nvPr/>
        </p:nvSpPr>
        <p:spPr bwMode="auto">
          <a:xfrm>
            <a:off x="6934200" y="2743200"/>
            <a:ext cx="2133600" cy="701731"/>
          </a:xfrm>
          <a:prstGeom prst="rect">
            <a:avLst/>
          </a:prstGeom>
          <a:solidFill>
            <a:srgbClr val="9999FF"/>
          </a:solidFill>
          <a:ln w="9525">
            <a:noFill/>
            <a:miter lim="800000"/>
            <a:headEnd/>
            <a:tailEnd/>
          </a:ln>
        </p:spPr>
        <p:txBody>
          <a:bodyPr>
            <a:spAutoFit/>
          </a:bodyPr>
          <a:lstStyle/>
          <a:p>
            <a:pPr algn="ctr">
              <a:buNone/>
            </a:pPr>
            <a:r>
              <a:rPr lang="en-US" sz="1800" b="0" i="0">
                <a:solidFill>
                  <a:schemeClr val="tx1"/>
                </a:solidFill>
              </a:rPr>
              <a:t>I</a:t>
            </a:r>
            <a:r>
              <a:rPr lang="en-US" sz="1800" b="0" i="0" baseline="-25000">
                <a:solidFill>
                  <a:schemeClr val="tx1"/>
                </a:solidFill>
              </a:rPr>
              <a:t>p</a:t>
            </a:r>
            <a:r>
              <a:rPr lang="en-US" sz="1800" b="0" i="0">
                <a:solidFill>
                  <a:schemeClr val="tx1"/>
                </a:solidFill>
              </a:rPr>
              <a:t>≤1.5-1.6 MA </a:t>
            </a:r>
          </a:p>
          <a:p>
            <a:pPr algn="ctr">
              <a:buNone/>
            </a:pPr>
            <a:r>
              <a:rPr lang="en-US" sz="1800" b="0" i="0">
                <a:solidFill>
                  <a:schemeClr val="tx1"/>
                </a:solidFill>
              </a:rPr>
              <a:t>B</a:t>
            </a:r>
            <a:r>
              <a:rPr lang="en-US" sz="1800" b="0" i="0" baseline="-25000">
                <a:solidFill>
                  <a:schemeClr val="tx1"/>
                </a:solidFill>
              </a:rPr>
              <a:t>T</a:t>
            </a:r>
            <a:r>
              <a:rPr lang="en-US" sz="1800" b="0" i="0">
                <a:solidFill>
                  <a:schemeClr val="tx1"/>
                </a:solidFill>
              </a:rPr>
              <a:t>≤0.75-0.8 </a:t>
            </a:r>
          </a:p>
        </p:txBody>
      </p:sp>
      <p:sp>
        <p:nvSpPr>
          <p:cNvPr id="9244" name="TextBox 12"/>
          <p:cNvSpPr txBox="1">
            <a:spLocks noChangeArrowheads="1"/>
          </p:cNvSpPr>
          <p:nvPr/>
        </p:nvSpPr>
        <p:spPr bwMode="auto">
          <a:xfrm>
            <a:off x="6096000" y="3835400"/>
            <a:ext cx="838200" cy="584200"/>
          </a:xfrm>
          <a:prstGeom prst="rect">
            <a:avLst/>
          </a:prstGeom>
          <a:noFill/>
          <a:ln w="9525">
            <a:noFill/>
            <a:miter lim="800000"/>
            <a:headEnd/>
            <a:tailEnd/>
          </a:ln>
        </p:spPr>
        <p:txBody>
          <a:bodyPr lIns="91418" tIns="45709" rIns="91418" bIns="45709">
            <a:spAutoFit/>
          </a:bodyPr>
          <a:lstStyle/>
          <a:p>
            <a:pPr>
              <a:buNone/>
            </a:pPr>
            <a:r>
              <a:rPr lang="en-US" sz="1600" i="0">
                <a:solidFill>
                  <a:schemeClr val="tx1"/>
                </a:solidFill>
              </a:rPr>
              <a:t>Phys. Ops</a:t>
            </a:r>
          </a:p>
        </p:txBody>
      </p:sp>
      <p:cxnSp>
        <p:nvCxnSpPr>
          <p:cNvPr id="9245" name="Straight Connector 45"/>
          <p:cNvCxnSpPr>
            <a:cxnSpLocks noChangeShapeType="1"/>
          </p:cNvCxnSpPr>
          <p:nvPr/>
        </p:nvCxnSpPr>
        <p:spPr bwMode="auto">
          <a:xfrm rot="5400000">
            <a:off x="6057900" y="3086100"/>
            <a:ext cx="1143000" cy="152400"/>
          </a:xfrm>
          <a:prstGeom prst="line">
            <a:avLst/>
          </a:prstGeom>
          <a:noFill/>
          <a:ln w="31750">
            <a:solidFill>
              <a:schemeClr val="tx1"/>
            </a:solidFill>
            <a:round/>
            <a:headEnd/>
            <a:tailEnd type="triangle" w="lg" len="med"/>
          </a:ln>
        </p:spPr>
      </p:cxnSp>
      <p:sp>
        <p:nvSpPr>
          <p:cNvPr id="9246" name="TextBox 42"/>
          <p:cNvSpPr txBox="1">
            <a:spLocks noChangeArrowheads="1"/>
          </p:cNvSpPr>
          <p:nvPr/>
        </p:nvSpPr>
        <p:spPr bwMode="auto">
          <a:xfrm>
            <a:off x="4321175" y="4495800"/>
            <a:ext cx="1651000" cy="369888"/>
          </a:xfrm>
          <a:prstGeom prst="rect">
            <a:avLst/>
          </a:prstGeom>
          <a:noFill/>
          <a:ln w="9525">
            <a:noFill/>
            <a:miter lim="800000"/>
            <a:headEnd/>
            <a:tailEnd/>
          </a:ln>
        </p:spPr>
        <p:txBody>
          <a:bodyPr wrap="none" lIns="91418" tIns="45709" rIns="91418" bIns="45709">
            <a:spAutoFit/>
          </a:bodyPr>
          <a:lstStyle/>
          <a:p>
            <a:pPr>
              <a:buNone/>
            </a:pPr>
            <a:r>
              <a:rPr lang="en-US" sz="1800"/>
              <a:t>~ 2-3 Months</a:t>
            </a:r>
          </a:p>
        </p:txBody>
      </p:sp>
      <p:sp>
        <p:nvSpPr>
          <p:cNvPr id="31" name="Rectangle 43"/>
          <p:cNvSpPr>
            <a:spLocks noChangeArrowheads="1"/>
          </p:cNvSpPr>
          <p:nvPr/>
        </p:nvSpPr>
        <p:spPr bwMode="auto">
          <a:xfrm>
            <a:off x="7938" y="0"/>
            <a:ext cx="9144000" cy="889000"/>
          </a:xfrm>
          <a:prstGeom prst="rect">
            <a:avLst/>
          </a:prstGeom>
          <a:noFill/>
          <a:ln w="9525">
            <a:noFill/>
            <a:miter lim="800000"/>
            <a:headEnd/>
            <a:tailEnd/>
          </a:ln>
        </p:spPr>
        <p:txBody>
          <a:bodyPr anchor="ctr"/>
          <a:lstStyle/>
          <a:p>
            <a:pPr algn="ctr" eaLnBrk="0" hangingPunct="0">
              <a:spcBef>
                <a:spcPct val="0"/>
              </a:spcBef>
              <a:buNone/>
            </a:pPr>
            <a:r>
              <a:rPr lang="en-US" sz="2400" i="0" dirty="0">
                <a:solidFill>
                  <a:srgbClr val="FF0000"/>
                </a:solidFill>
                <a:latin typeface="Arial" pitchFamily="34" charset="0"/>
                <a:ea typeface="ヒラギノ角ゴ Pro W3" charset="-128"/>
              </a:rPr>
              <a:t>Plans to Rapidly Recover Physics Operations </a:t>
            </a:r>
            <a:r>
              <a:rPr lang="en-US" sz="2400" i="0" dirty="0" smtClean="0">
                <a:solidFill>
                  <a:srgbClr val="FF0000"/>
                </a:solidFill>
                <a:latin typeface="Arial" pitchFamily="34" charset="0"/>
                <a:ea typeface="ヒラギノ角ゴ Pro W3" charset="-128"/>
              </a:rPr>
              <a:t>Capabilities</a:t>
            </a:r>
            <a:endParaRPr lang="en-US" sz="2400" i="0" dirty="0">
              <a:solidFill>
                <a:srgbClr val="FF0000"/>
              </a:solidFill>
              <a:latin typeface="Arial" pitchFamily="34" charset="0"/>
              <a:ea typeface="ヒラギノ角ゴ Pro W3" charset="-128"/>
            </a:endParaRPr>
          </a:p>
        </p:txBody>
      </p:sp>
      <p:sp>
        <p:nvSpPr>
          <p:cNvPr id="32"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63</a:t>
            </a:fld>
            <a:endParaRPr lang="en-US" sz="900" i="0"/>
          </a:p>
        </p:txBody>
      </p:sp>
    </p:spTree>
    <p:extLst>
      <p:ext uri="{BB962C8B-B14F-4D97-AF65-F5344CB8AC3E}">
        <p14:creationId xmlns:p14="http://schemas.microsoft.com/office/powerpoint/2010/main" xmlns="" val="10781822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0" y="4140200"/>
            <a:ext cx="8915400" cy="2057400"/>
          </a:xfrm>
        </p:spPr>
        <p:txBody>
          <a:bodyPr/>
          <a:lstStyle/>
          <a:p>
            <a:r>
              <a:rPr lang="en-US" sz="2000" dirty="0" smtClean="0"/>
              <a:t>1</a:t>
            </a:r>
            <a:r>
              <a:rPr lang="en-US" sz="2000" baseline="30000" dirty="0" smtClean="0"/>
              <a:t>st</a:t>
            </a:r>
            <a:r>
              <a:rPr lang="en-US" sz="2000" dirty="0" smtClean="0"/>
              <a:t> year goal: operating points with forces up to ½ the way between NSTX and NSTX-U, ½ the design-point heating of any coil</a:t>
            </a:r>
          </a:p>
          <a:p>
            <a:pPr lvl="1"/>
            <a:r>
              <a:rPr lang="en-US" sz="1600" dirty="0" smtClean="0"/>
              <a:t>Will permit up to ~5 second operation at B</a:t>
            </a:r>
            <a:r>
              <a:rPr lang="en-US" sz="1600" baseline="-25000" dirty="0" smtClean="0"/>
              <a:t>T</a:t>
            </a:r>
            <a:r>
              <a:rPr lang="en-US" sz="1600" dirty="0" smtClean="0"/>
              <a:t>~0.65</a:t>
            </a:r>
          </a:p>
          <a:p>
            <a:r>
              <a:rPr lang="en-US" sz="2000" dirty="0" smtClean="0"/>
              <a:t>2</a:t>
            </a:r>
            <a:r>
              <a:rPr lang="en-US" sz="2000" baseline="30000" dirty="0" smtClean="0"/>
              <a:t>nd</a:t>
            </a:r>
            <a:r>
              <a:rPr lang="en-US" sz="2000" dirty="0" smtClean="0"/>
              <a:t> year goal: Full field and current, but still limiting the coil heating</a:t>
            </a:r>
          </a:p>
          <a:p>
            <a:pPr lvl="1"/>
            <a:r>
              <a:rPr lang="en-US" sz="1600" dirty="0" smtClean="0"/>
              <a:t>Will revisit year 2 parameters once year 1 data has been accumulated</a:t>
            </a:r>
          </a:p>
          <a:p>
            <a:r>
              <a:rPr lang="en-US" sz="2000" dirty="0" smtClean="0"/>
              <a:t>3</a:t>
            </a:r>
            <a:r>
              <a:rPr lang="en-US" sz="2000" baseline="30000" dirty="0" smtClean="0"/>
              <a:t>rd</a:t>
            </a:r>
            <a:r>
              <a:rPr lang="en-US" sz="2000" dirty="0" smtClean="0"/>
              <a:t> year goal: Full capability</a:t>
            </a:r>
          </a:p>
          <a:p>
            <a:pPr lvl="1"/>
            <a:endParaRPr lang="en-US" sz="1600" b="1" dirty="0" smtClean="0"/>
          </a:p>
          <a:p>
            <a:pPr lvl="1"/>
            <a:endParaRPr lang="en-US" sz="1800" b="1" dirty="0" smtClean="0"/>
          </a:p>
        </p:txBody>
      </p:sp>
      <p:graphicFrame>
        <p:nvGraphicFramePr>
          <p:cNvPr id="5" name="Table 4"/>
          <p:cNvGraphicFramePr>
            <a:graphicFrameLocks noGrp="1"/>
          </p:cNvGraphicFramePr>
          <p:nvPr/>
        </p:nvGraphicFramePr>
        <p:xfrm>
          <a:off x="304800" y="1066800"/>
          <a:ext cx="8686800" cy="2746693"/>
        </p:xfrm>
        <a:graphic>
          <a:graphicData uri="http://schemas.openxmlformats.org/drawingml/2006/table">
            <a:tbl>
              <a:tblPr/>
              <a:tblGrid>
                <a:gridCol w="2667000"/>
                <a:gridCol w="914400"/>
                <a:gridCol w="1371600"/>
                <a:gridCol w="1371600"/>
                <a:gridCol w="1295400"/>
                <a:gridCol w="1066800"/>
              </a:tblGrid>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NSTX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Year 1 NSTX-U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(2015)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Year 2 NSTX-U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(2016)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Year 3 NSTX-U 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(2017)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Ultimate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I</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P</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B</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T</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0.55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Allowed TF I</a:t>
                      </a:r>
                      <a:r>
                        <a:rPr kumimoji="0" lang="en-US" sz="1600" b="1" i="0" u="none" strike="noStrike" cap="none" normalizeH="0" baseline="30000" smtClean="0">
                          <a:ln>
                            <a:noFill/>
                          </a:ln>
                          <a:solidFill>
                            <a:srgbClr val="000000"/>
                          </a:solidFill>
                          <a:effectLst/>
                          <a:latin typeface="Arial" pitchFamily="34" charset="0"/>
                          <a:ea typeface="ＭＳ Ｐゴシック" pitchFamily="34" charset="-128"/>
                          <a:cs typeface="Arial" pitchFamily="34" charset="0"/>
                        </a:rPr>
                        <a:t>2</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t [MA</a:t>
                      </a:r>
                      <a:r>
                        <a:rPr kumimoji="0" lang="en-US" sz="1600" b="1" i="0" u="none" strike="noStrike" cap="none" normalizeH="0" baseline="30000" smtClean="0">
                          <a:ln>
                            <a:noFill/>
                          </a:ln>
                          <a:solidFill>
                            <a:srgbClr val="000000"/>
                          </a:solidFill>
                          <a:effectLst/>
                          <a:latin typeface="Arial" pitchFamily="34" charset="0"/>
                          <a:ea typeface="ＭＳ Ｐゴシック" pitchFamily="34" charset="-128"/>
                          <a:cs typeface="Arial" pitchFamily="34" charset="0"/>
                        </a:rPr>
                        <a:t>2</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I</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P</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Flat-Top at max. allowed I</a:t>
                      </a:r>
                      <a:r>
                        <a:rPr kumimoji="0" lang="en-US" sz="1600" b="1" i="0" u="none" strike="noStrike" cap="none" normalizeH="0" baseline="30000" smtClean="0">
                          <a:ln>
                            <a:noFill/>
                          </a:ln>
                          <a:solidFill>
                            <a:srgbClr val="000000"/>
                          </a:solidFill>
                          <a:effectLst/>
                          <a:latin typeface="Arial" pitchFamily="34" charset="0"/>
                          <a:ea typeface="ＭＳ Ｐゴシック" pitchFamily="34" charset="-128"/>
                          <a:cs typeface="Arial" pitchFamily="34" charset="0"/>
                        </a:rPr>
                        <a:t>2</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t, I</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P</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and B</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T</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~0.4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
        <p:nvSpPr>
          <p:cNvPr id="7" name="Rectangle 43"/>
          <p:cNvSpPr>
            <a:spLocks noChangeArrowheads="1"/>
          </p:cNvSpPr>
          <p:nvPr/>
        </p:nvSpPr>
        <p:spPr bwMode="auto">
          <a:xfrm>
            <a:off x="0" y="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2825"/>
              </a:lnSpc>
              <a:buFontTx/>
              <a:buNone/>
            </a:pPr>
            <a:r>
              <a:rPr lang="en-US" sz="2400" i="0" dirty="0">
                <a:solidFill>
                  <a:srgbClr val="FF0000"/>
                </a:solidFill>
                <a:latin typeface="Arial" charset="0"/>
                <a:ea typeface="ヒラギノ角ゴ Pro W3" charset="0"/>
                <a:cs typeface="ヒラギノ角ゴ Pro W3" charset="0"/>
              </a:rPr>
              <a:t>Formulating Strategy Toward Full NSTX-U Parameters</a:t>
            </a:r>
          </a:p>
          <a:p>
            <a:pPr algn="ctr" eaLnBrk="0" hangingPunct="0">
              <a:lnSpc>
                <a:spcPts val="2825"/>
              </a:lnSpc>
              <a:buFontTx/>
              <a:buNone/>
            </a:pPr>
            <a:r>
              <a:rPr lang="en-US" sz="2000" i="0" dirty="0">
                <a:solidFill>
                  <a:srgbClr val="0723FF"/>
                </a:solidFill>
                <a:latin typeface="Arial" charset="0"/>
                <a:ea typeface="ヒラギノ角ゴ Pro W3" charset="0"/>
                <a:cs typeface="ヒラギノ角ゴ Pro W3" charset="0"/>
              </a:rPr>
              <a:t>After CD-4, the plasma operation could enter quickly into new regimes</a:t>
            </a:r>
            <a:endParaRPr lang="en-US" sz="1400" i="0" dirty="0">
              <a:solidFill>
                <a:srgbClr val="0723FF"/>
              </a:solidFill>
              <a:latin typeface="Calibri" charset="0"/>
            </a:endParaRPr>
          </a:p>
        </p:txBody>
      </p:sp>
      <p:sp>
        <p:nvSpPr>
          <p:cNvPr id="6"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64</a:t>
            </a:fld>
            <a:endParaRPr lang="en-US" sz="900" i="0"/>
          </a:p>
        </p:txBody>
      </p:sp>
    </p:spTree>
    <p:extLst>
      <p:ext uri="{BB962C8B-B14F-4D97-AF65-F5344CB8AC3E}">
        <p14:creationId xmlns:p14="http://schemas.microsoft.com/office/powerpoint/2010/main" xmlns="" val="4048266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 name="Table 104"/>
          <p:cNvGraphicFramePr>
            <a:graphicFrameLocks noGrp="1"/>
          </p:cNvGraphicFramePr>
          <p:nvPr>
            <p:extLst>
              <p:ext uri="{D42A27DB-BD31-4B8C-83A1-F6EECF244321}">
                <p14:modId xmlns:p14="http://schemas.microsoft.com/office/powerpoint/2010/main" xmlns="" val="3216204531"/>
              </p:ext>
            </p:extLst>
          </p:nvPr>
        </p:nvGraphicFramePr>
        <p:xfrm>
          <a:off x="1752600" y="977900"/>
          <a:ext cx="7315198" cy="241447"/>
        </p:xfrm>
        <a:graphic>
          <a:graphicData uri="http://schemas.openxmlformats.org/drawingml/2006/table">
            <a:tbl>
              <a:tblPr/>
              <a:tblGrid>
                <a:gridCol w="570652"/>
                <a:gridCol w="749394"/>
                <a:gridCol w="749394"/>
                <a:gridCol w="749394"/>
                <a:gridCol w="749394"/>
                <a:gridCol w="749394"/>
                <a:gridCol w="749394"/>
                <a:gridCol w="749394"/>
                <a:gridCol w="749394"/>
                <a:gridCol w="749394"/>
              </a:tblGrid>
              <a:tr h="236395">
                <a:tc>
                  <a:txBody>
                    <a:bodyPr/>
                    <a:lstStyle/>
                    <a:p>
                      <a:pPr algn="ctr" fontAlgn="b"/>
                      <a:r>
                        <a:rPr lang="en-US" sz="1500" b="1" i="0" u="none" strike="noStrike" dirty="0" smtClean="0">
                          <a:latin typeface="+mn-lt"/>
                        </a:rPr>
                        <a:t>2014</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2015</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2016</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2017</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2018</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2019</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2020</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2021</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2022</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2023</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4132" name="Picture 75"/>
          <p:cNvPicPr>
            <a:picLocks noChangeAspect="1" noChangeArrowheads="1"/>
          </p:cNvPicPr>
          <p:nvPr/>
        </p:nvPicPr>
        <p:blipFill>
          <a:blip r:embed="rId3" cstate="print"/>
          <a:srcRect l="12645" r="7295"/>
          <a:stretch>
            <a:fillRect/>
          </a:stretch>
        </p:blipFill>
        <p:spPr bwMode="auto">
          <a:xfrm>
            <a:off x="0" y="2330450"/>
            <a:ext cx="1295400" cy="1725613"/>
          </a:xfrm>
          <a:prstGeom prst="rect">
            <a:avLst/>
          </a:prstGeom>
          <a:noFill/>
          <a:ln w="15875">
            <a:noFill/>
            <a:miter lim="800000"/>
            <a:headEnd/>
            <a:tailEnd/>
          </a:ln>
        </p:spPr>
      </p:pic>
      <p:pic>
        <p:nvPicPr>
          <p:cNvPr id="4133" name="Picture 79" descr="NB2 iso"/>
          <p:cNvPicPr>
            <a:picLocks noChangeAspect="1" noChangeArrowheads="1"/>
          </p:cNvPicPr>
          <p:nvPr/>
        </p:nvPicPr>
        <p:blipFill>
          <a:blip r:embed="rId4" cstate="print"/>
          <a:srcRect/>
          <a:stretch>
            <a:fillRect/>
          </a:stretch>
        </p:blipFill>
        <p:spPr bwMode="auto">
          <a:xfrm>
            <a:off x="4763" y="4660900"/>
            <a:ext cx="1433512" cy="1106488"/>
          </a:xfrm>
          <a:prstGeom prst="rect">
            <a:avLst/>
          </a:prstGeom>
          <a:noFill/>
          <a:ln w="9525">
            <a:noFill/>
            <a:miter lim="800000"/>
            <a:headEnd/>
            <a:tailEnd/>
          </a:ln>
        </p:spPr>
      </p:pic>
      <p:sp>
        <p:nvSpPr>
          <p:cNvPr id="4134" name="Text Box 81"/>
          <p:cNvSpPr txBox="1">
            <a:spLocks noChangeArrowheads="1"/>
          </p:cNvSpPr>
          <p:nvPr/>
        </p:nvSpPr>
        <p:spPr bwMode="auto">
          <a:xfrm>
            <a:off x="0" y="1905000"/>
            <a:ext cx="1279525" cy="361125"/>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lnSpc>
                <a:spcPct val="60000"/>
              </a:lnSpc>
              <a:spcBef>
                <a:spcPct val="20000"/>
              </a:spcBef>
              <a:buNone/>
            </a:pPr>
            <a:r>
              <a:rPr lang="en-US" sz="1600" b="1" i="0">
                <a:solidFill>
                  <a:srgbClr val="FF0000"/>
                </a:solidFill>
                <a:latin typeface="Arial Narrow" pitchFamily="34" charset="0"/>
              </a:rPr>
              <a:t>New </a:t>
            </a:r>
          </a:p>
          <a:p>
            <a:pPr algn="ctr" defTabSz="860425" eaLnBrk="0" hangingPunct="0">
              <a:lnSpc>
                <a:spcPct val="60000"/>
              </a:lnSpc>
              <a:spcBef>
                <a:spcPct val="20000"/>
              </a:spcBef>
              <a:buNone/>
            </a:pPr>
            <a:r>
              <a:rPr lang="en-US" sz="1600" b="1" i="0">
                <a:solidFill>
                  <a:srgbClr val="FF0000"/>
                </a:solidFill>
                <a:latin typeface="Arial Narrow" pitchFamily="34" charset="0"/>
              </a:rPr>
              <a:t>center-stack</a:t>
            </a:r>
          </a:p>
        </p:txBody>
      </p:sp>
      <p:sp>
        <p:nvSpPr>
          <p:cNvPr id="4135" name="Text Box 82"/>
          <p:cNvSpPr txBox="1">
            <a:spLocks noChangeArrowheads="1"/>
          </p:cNvSpPr>
          <p:nvPr/>
        </p:nvSpPr>
        <p:spPr bwMode="auto">
          <a:xfrm>
            <a:off x="76200" y="5697538"/>
            <a:ext cx="661988" cy="246062"/>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spcBef>
                <a:spcPct val="20000"/>
              </a:spcBef>
              <a:buNone/>
            </a:pPr>
            <a:r>
              <a:rPr lang="en-US" sz="1600" b="1" i="0">
                <a:solidFill>
                  <a:srgbClr val="FF0000"/>
                </a:solidFill>
                <a:latin typeface="Arial Narrow" pitchFamily="34" charset="0"/>
              </a:rPr>
              <a:t>2nd NBI</a:t>
            </a:r>
          </a:p>
        </p:txBody>
      </p:sp>
      <p:sp>
        <p:nvSpPr>
          <p:cNvPr id="4202" name="TextBox 96"/>
          <p:cNvSpPr txBox="1">
            <a:spLocks noChangeArrowheads="1"/>
          </p:cNvSpPr>
          <p:nvPr/>
        </p:nvSpPr>
        <p:spPr bwMode="auto">
          <a:xfrm>
            <a:off x="1371600" y="1852612"/>
            <a:ext cx="838200" cy="738188"/>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Start-up and Ramp-up</a:t>
            </a:r>
          </a:p>
        </p:txBody>
      </p:sp>
      <p:sp>
        <p:nvSpPr>
          <p:cNvPr id="4207" name="TextBox 105"/>
          <p:cNvSpPr txBox="1">
            <a:spLocks noChangeArrowheads="1"/>
          </p:cNvSpPr>
          <p:nvPr/>
        </p:nvSpPr>
        <p:spPr bwMode="auto">
          <a:xfrm>
            <a:off x="1295400" y="6029325"/>
            <a:ext cx="1143000" cy="523875"/>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Scenarios and Control</a:t>
            </a:r>
          </a:p>
        </p:txBody>
      </p:sp>
      <p:sp>
        <p:nvSpPr>
          <p:cNvPr id="204" name="TextBox 97"/>
          <p:cNvSpPr txBox="1">
            <a:spLocks noChangeArrowheads="1"/>
          </p:cNvSpPr>
          <p:nvPr/>
        </p:nvSpPr>
        <p:spPr bwMode="auto">
          <a:xfrm>
            <a:off x="1371600" y="26670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Boundary Physics</a:t>
            </a:r>
          </a:p>
        </p:txBody>
      </p:sp>
      <p:sp>
        <p:nvSpPr>
          <p:cNvPr id="205" name="TextBox 98"/>
          <p:cNvSpPr txBox="1">
            <a:spLocks noChangeArrowheads="1"/>
          </p:cNvSpPr>
          <p:nvPr/>
        </p:nvSpPr>
        <p:spPr bwMode="auto">
          <a:xfrm>
            <a:off x="1371600" y="32004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Materials and PFCs</a:t>
            </a:r>
          </a:p>
        </p:txBody>
      </p:sp>
      <p:sp>
        <p:nvSpPr>
          <p:cNvPr id="206" name="TextBox 101"/>
          <p:cNvSpPr txBox="1">
            <a:spLocks noChangeArrowheads="1"/>
          </p:cNvSpPr>
          <p:nvPr/>
        </p:nvSpPr>
        <p:spPr bwMode="auto">
          <a:xfrm>
            <a:off x="1371600" y="4572000"/>
            <a:ext cx="914400" cy="3079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MHD</a:t>
            </a:r>
          </a:p>
        </p:txBody>
      </p:sp>
      <p:sp>
        <p:nvSpPr>
          <p:cNvPr id="207" name="TextBox 102"/>
          <p:cNvSpPr txBox="1">
            <a:spLocks noChangeArrowheads="1"/>
          </p:cNvSpPr>
          <p:nvPr/>
        </p:nvSpPr>
        <p:spPr bwMode="auto">
          <a:xfrm>
            <a:off x="1295400" y="4953000"/>
            <a:ext cx="11430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Transport &amp; Turbulence</a:t>
            </a:r>
          </a:p>
        </p:txBody>
      </p:sp>
      <p:sp>
        <p:nvSpPr>
          <p:cNvPr id="208" name="TextBox 103"/>
          <p:cNvSpPr txBox="1">
            <a:spLocks noChangeArrowheads="1"/>
          </p:cNvSpPr>
          <p:nvPr/>
        </p:nvSpPr>
        <p:spPr bwMode="auto">
          <a:xfrm>
            <a:off x="1295400" y="5486400"/>
            <a:ext cx="1066800" cy="586058"/>
          </a:xfrm>
          <a:prstGeom prst="rect">
            <a:avLst/>
          </a:prstGeom>
          <a:noFill/>
          <a:ln w="9525">
            <a:noFill/>
            <a:miter lim="800000"/>
            <a:headEnd/>
            <a:tailEnd/>
          </a:ln>
        </p:spPr>
        <p:txBody>
          <a:bodyPr lIns="0" rIns="0">
            <a:spAutoFit/>
          </a:bodyPr>
          <a:lstStyle/>
          <a:p>
            <a:pPr algn="ctr">
              <a:lnSpc>
                <a:spcPct val="75000"/>
              </a:lnSpc>
              <a:buNone/>
            </a:pPr>
            <a:r>
              <a:rPr lang="en-US" sz="1400" b="1" i="0">
                <a:solidFill>
                  <a:srgbClr val="FF0000"/>
                </a:solidFill>
                <a:latin typeface="Arial Narrow" pitchFamily="34" charset="0"/>
              </a:rPr>
              <a:t>Waves and Energetic Particles</a:t>
            </a:r>
            <a:endParaRPr lang="en-US" sz="1200" b="1" i="0">
              <a:solidFill>
                <a:srgbClr val="FF0000"/>
              </a:solidFill>
              <a:latin typeface="Arial Narrow" pitchFamily="34" charset="0"/>
            </a:endParaRPr>
          </a:p>
        </p:txBody>
      </p:sp>
      <p:sp>
        <p:nvSpPr>
          <p:cNvPr id="209" name="TextBox 100"/>
          <p:cNvSpPr txBox="1">
            <a:spLocks noChangeArrowheads="1"/>
          </p:cNvSpPr>
          <p:nvPr/>
        </p:nvSpPr>
        <p:spPr bwMode="auto">
          <a:xfrm>
            <a:off x="1295400" y="3763963"/>
            <a:ext cx="1143000" cy="705834"/>
          </a:xfrm>
          <a:prstGeom prst="rect">
            <a:avLst/>
          </a:prstGeom>
          <a:noFill/>
          <a:ln w="9525">
            <a:noFill/>
            <a:miter lim="800000"/>
            <a:headEnd/>
            <a:tailEnd/>
          </a:ln>
        </p:spPr>
        <p:txBody>
          <a:bodyPr bIns="91440">
            <a:spAutoFit/>
          </a:bodyPr>
          <a:lstStyle/>
          <a:p>
            <a:pPr algn="ctr">
              <a:lnSpc>
                <a:spcPct val="80000"/>
              </a:lnSpc>
              <a:buNone/>
            </a:pPr>
            <a:r>
              <a:rPr lang="en-US" sz="1400" b="1" i="0">
                <a:solidFill>
                  <a:srgbClr val="FF0000"/>
                </a:solidFill>
                <a:latin typeface="Arial Narrow" pitchFamily="34" charset="0"/>
              </a:rPr>
              <a:t>Liquid </a:t>
            </a:r>
          </a:p>
          <a:p>
            <a:pPr algn="ctr">
              <a:lnSpc>
                <a:spcPct val="80000"/>
              </a:lnSpc>
              <a:buNone/>
            </a:pPr>
            <a:r>
              <a:rPr lang="en-US" sz="1400" b="1" i="0">
                <a:solidFill>
                  <a:srgbClr val="FF0000"/>
                </a:solidFill>
                <a:latin typeface="Arial Narrow" pitchFamily="34" charset="0"/>
              </a:rPr>
              <a:t>metals /  lithium</a:t>
            </a:r>
          </a:p>
        </p:txBody>
      </p:sp>
      <p:sp>
        <p:nvSpPr>
          <p:cNvPr id="266" name="TextBox 26"/>
          <p:cNvSpPr txBox="1">
            <a:spLocks noChangeArrowheads="1"/>
          </p:cNvSpPr>
          <p:nvPr/>
        </p:nvSpPr>
        <p:spPr bwMode="auto">
          <a:xfrm>
            <a:off x="76200" y="1250824"/>
            <a:ext cx="2209800" cy="270843"/>
          </a:xfrm>
          <a:prstGeom prst="rect">
            <a:avLst/>
          </a:prstGeom>
          <a:solidFill>
            <a:srgbClr val="FFFFCC"/>
          </a:solidFill>
          <a:ln w="12700">
            <a:solidFill>
              <a:schemeClr val="tx1"/>
            </a:solidFill>
            <a:miter lim="800000"/>
            <a:headEnd/>
            <a:tailEnd/>
          </a:ln>
        </p:spPr>
        <p:txBody>
          <a:bodyPr wrap="square" tIns="18288" bIns="36576" anchor="ctr">
            <a:spAutoFit/>
          </a:bodyPr>
          <a:lstStyle/>
          <a:p>
            <a:pPr algn="ctr">
              <a:spcBef>
                <a:spcPct val="20000"/>
              </a:spcBef>
              <a:buNone/>
            </a:pPr>
            <a:r>
              <a:rPr lang="en-US" sz="1400" i="0" dirty="0">
                <a:solidFill>
                  <a:srgbClr val="1822CD"/>
                </a:solidFill>
                <a:latin typeface="+mn-lt"/>
                <a:ea typeface="MS PGothic" pitchFamily="34" charset="-128"/>
              </a:rPr>
              <a:t>Upgrade Outage</a:t>
            </a:r>
          </a:p>
        </p:txBody>
      </p:sp>
      <p:sp>
        <p:nvSpPr>
          <p:cNvPr id="118" name="Rectangle 117"/>
          <p:cNvSpPr/>
          <p:nvPr/>
        </p:nvSpPr>
        <p:spPr bwMode="auto">
          <a:xfrm>
            <a:off x="3505200" y="1524000"/>
            <a:ext cx="685800" cy="5056632"/>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19" name="Oval 19"/>
          <p:cNvSpPr>
            <a:spLocks noChangeArrowheads="1"/>
          </p:cNvSpPr>
          <p:nvPr/>
        </p:nvSpPr>
        <p:spPr bwMode="auto">
          <a:xfrm>
            <a:off x="4191000" y="4495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0" name="Oval 19"/>
          <p:cNvSpPr>
            <a:spLocks noChangeArrowheads="1"/>
          </p:cNvSpPr>
          <p:nvPr/>
        </p:nvSpPr>
        <p:spPr bwMode="auto">
          <a:xfrm>
            <a:off x="2971800" y="40179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1" name="Rectangle 20"/>
          <p:cNvSpPr>
            <a:spLocks noChangeArrowheads="1"/>
          </p:cNvSpPr>
          <p:nvPr/>
        </p:nvSpPr>
        <p:spPr bwMode="auto">
          <a:xfrm>
            <a:off x="3078163" y="3886200"/>
            <a:ext cx="868362" cy="3970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Upward</a:t>
            </a:r>
          </a:p>
          <a:p>
            <a:pPr defTabSz="912813" eaLnBrk="0" hangingPunct="0">
              <a:lnSpc>
                <a:spcPct val="70000"/>
              </a:lnSpc>
              <a:spcBef>
                <a:spcPct val="20000"/>
              </a:spcBef>
              <a:buNone/>
            </a:pPr>
            <a:r>
              <a:rPr lang="en-US" sz="1200" b="1" i="0" dirty="0" err="1">
                <a:solidFill>
                  <a:srgbClr val="1822CD"/>
                </a:solidFill>
                <a:latin typeface="Arial Narrow" pitchFamily="34" charset="0"/>
              </a:rPr>
              <a:t>LiTER</a:t>
            </a:r>
            <a:endParaRPr lang="en-US" sz="1200" b="1" i="0" dirty="0">
              <a:solidFill>
                <a:srgbClr val="1822CD"/>
              </a:solidFill>
              <a:latin typeface="Arial Narrow" pitchFamily="34" charset="0"/>
            </a:endParaRPr>
          </a:p>
        </p:txBody>
      </p:sp>
      <p:sp>
        <p:nvSpPr>
          <p:cNvPr id="122" name="Oval 19"/>
          <p:cNvSpPr>
            <a:spLocks noChangeArrowheads="1"/>
          </p:cNvSpPr>
          <p:nvPr/>
        </p:nvSpPr>
        <p:spPr bwMode="auto">
          <a:xfrm>
            <a:off x="2438400" y="38242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3" name="Rectangle 20"/>
          <p:cNvSpPr>
            <a:spLocks noChangeArrowheads="1"/>
          </p:cNvSpPr>
          <p:nvPr/>
        </p:nvSpPr>
        <p:spPr bwMode="auto">
          <a:xfrm>
            <a:off x="2133600" y="3992563"/>
            <a:ext cx="868362" cy="360082"/>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Li granule injector</a:t>
            </a:r>
          </a:p>
        </p:txBody>
      </p:sp>
      <p:sp>
        <p:nvSpPr>
          <p:cNvPr id="124" name="Rectangle 20"/>
          <p:cNvSpPr>
            <a:spLocks noChangeArrowheads="1"/>
          </p:cNvSpPr>
          <p:nvPr/>
        </p:nvSpPr>
        <p:spPr bwMode="auto">
          <a:xfrm>
            <a:off x="3352800" y="3253685"/>
            <a:ext cx="914400" cy="489349"/>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i="0" dirty="0">
                <a:latin typeface="Arial Narrow" pitchFamily="34" charset="0"/>
              </a:rPr>
              <a:t>H</a:t>
            </a:r>
            <a:r>
              <a:rPr lang="en-US" sz="1200" b="1" i="0" dirty="0" smtClean="0">
                <a:solidFill>
                  <a:srgbClr val="1822CD"/>
                </a:solidFill>
                <a:latin typeface="Arial Narrow" pitchFamily="34" charset="0"/>
              </a:rPr>
              <a:t>igh-Z </a:t>
            </a:r>
            <a:r>
              <a:rPr lang="en-US" i="0" dirty="0" smtClean="0">
                <a:latin typeface="Arial Narrow" pitchFamily="34" charset="0"/>
              </a:rPr>
              <a:t>first-wall</a:t>
            </a:r>
            <a:r>
              <a:rPr lang="en-US" i="0" dirty="0">
                <a:latin typeface="Arial Narrow" pitchFamily="34" charset="0"/>
              </a:rPr>
              <a:t> </a:t>
            </a:r>
            <a:r>
              <a:rPr lang="en-US" i="0" dirty="0" smtClean="0">
                <a:latin typeface="Arial Narrow" pitchFamily="34" charset="0"/>
              </a:rPr>
              <a:t>+ </a:t>
            </a:r>
            <a:r>
              <a:rPr lang="en-US" sz="1200" b="1" i="0" dirty="0" smtClean="0">
                <a:solidFill>
                  <a:srgbClr val="1822CD"/>
                </a:solidFill>
                <a:latin typeface="Arial Narrow" pitchFamily="34" charset="0"/>
              </a:rPr>
              <a:t>lower OBD tiles</a:t>
            </a:r>
            <a:endParaRPr lang="en-US" sz="1200" b="1" i="0" dirty="0">
              <a:solidFill>
                <a:srgbClr val="1822CD"/>
              </a:solidFill>
              <a:latin typeface="Arial Narrow" pitchFamily="34" charset="0"/>
            </a:endParaRPr>
          </a:p>
        </p:txBody>
      </p:sp>
      <p:sp>
        <p:nvSpPr>
          <p:cNvPr id="125" name="Oval 19"/>
          <p:cNvSpPr>
            <a:spLocks noChangeArrowheads="1"/>
          </p:cNvSpPr>
          <p:nvPr/>
        </p:nvSpPr>
        <p:spPr bwMode="auto">
          <a:xfrm>
            <a:off x="4191000"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7" name="Rectangle 20"/>
          <p:cNvSpPr>
            <a:spLocks noChangeArrowheads="1"/>
          </p:cNvSpPr>
          <p:nvPr/>
        </p:nvSpPr>
        <p:spPr bwMode="auto">
          <a:xfrm>
            <a:off x="5287962" y="4449762"/>
            <a:ext cx="960438"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1822CD"/>
                </a:solidFill>
                <a:latin typeface="Arial Narrow" pitchFamily="34" charset="0"/>
              </a:rPr>
              <a:t>NCC SPA upgrade </a:t>
            </a:r>
          </a:p>
        </p:txBody>
      </p:sp>
      <p:sp>
        <p:nvSpPr>
          <p:cNvPr id="128" name="Oval 19"/>
          <p:cNvSpPr>
            <a:spLocks noChangeArrowheads="1"/>
          </p:cNvSpPr>
          <p:nvPr/>
        </p:nvSpPr>
        <p:spPr bwMode="auto">
          <a:xfrm>
            <a:off x="4191000" y="4740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0" name="Rectangle 20"/>
          <p:cNvSpPr>
            <a:spLocks noChangeArrowheads="1"/>
          </p:cNvSpPr>
          <p:nvPr/>
        </p:nvSpPr>
        <p:spPr bwMode="auto">
          <a:xfrm>
            <a:off x="4191000" y="4703717"/>
            <a:ext cx="1752600" cy="253900"/>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5000"/>
              </a:lnSpc>
              <a:spcBef>
                <a:spcPct val="20000"/>
              </a:spcBef>
              <a:buNone/>
            </a:pPr>
            <a:r>
              <a:rPr lang="en-US" sz="1200" b="1" i="0" dirty="0">
                <a:solidFill>
                  <a:srgbClr val="1822CD"/>
                </a:solidFill>
                <a:latin typeface="Arial Narrow" pitchFamily="34" charset="0"/>
              </a:rPr>
              <a:t>Enhanced MHD sensors</a:t>
            </a:r>
          </a:p>
        </p:txBody>
      </p:sp>
      <p:sp>
        <p:nvSpPr>
          <p:cNvPr id="132" name="Rectangle 20"/>
          <p:cNvSpPr>
            <a:spLocks noChangeArrowheads="1"/>
          </p:cNvSpPr>
          <p:nvPr/>
        </p:nvSpPr>
        <p:spPr bwMode="auto">
          <a:xfrm>
            <a:off x="4419600" y="2773362"/>
            <a:ext cx="887412"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Thomson</a:t>
            </a:r>
          </a:p>
        </p:txBody>
      </p:sp>
      <p:sp>
        <p:nvSpPr>
          <p:cNvPr id="133" name="Rectangle 20"/>
          <p:cNvSpPr>
            <a:spLocks noChangeArrowheads="1"/>
          </p:cNvSpPr>
          <p:nvPr/>
        </p:nvSpPr>
        <p:spPr bwMode="auto">
          <a:xfrm>
            <a:off x="4343400" y="3182112"/>
            <a:ext cx="914400" cy="563215"/>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85000"/>
              </a:lnSpc>
              <a:spcBef>
                <a:spcPct val="20000"/>
              </a:spcBef>
              <a:buNone/>
            </a:pPr>
            <a:r>
              <a:rPr lang="en-US" i="0" dirty="0" smtClean="0">
                <a:latin typeface="Arial Narrow" pitchFamily="34" charset="0"/>
              </a:rPr>
              <a:t>High-Z   PFC diagnostics</a:t>
            </a:r>
            <a:endParaRPr lang="en-US" sz="1200" b="1" i="0" dirty="0">
              <a:solidFill>
                <a:srgbClr val="1822CD"/>
              </a:solidFill>
              <a:latin typeface="Arial Narrow" pitchFamily="34" charset="0"/>
            </a:endParaRPr>
          </a:p>
        </p:txBody>
      </p:sp>
      <p:sp>
        <p:nvSpPr>
          <p:cNvPr id="134" name="Oval 19"/>
          <p:cNvSpPr>
            <a:spLocks noChangeArrowheads="1"/>
          </p:cNvSpPr>
          <p:nvPr/>
        </p:nvSpPr>
        <p:spPr bwMode="auto">
          <a:xfrm>
            <a:off x="4435475"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5" name="Rectangle 20"/>
          <p:cNvSpPr>
            <a:spLocks noChangeArrowheads="1"/>
          </p:cNvSpPr>
          <p:nvPr/>
        </p:nvSpPr>
        <p:spPr bwMode="auto">
          <a:xfrm>
            <a:off x="2514600" y="4473575"/>
            <a:ext cx="914400" cy="489349"/>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1822CD"/>
                </a:solidFill>
                <a:latin typeface="Arial Narrow" pitchFamily="34" charset="0"/>
              </a:rPr>
              <a:t>MGI disruption mitigation</a:t>
            </a:r>
          </a:p>
        </p:txBody>
      </p:sp>
      <p:sp>
        <p:nvSpPr>
          <p:cNvPr id="136" name="Oval 19"/>
          <p:cNvSpPr>
            <a:spLocks noChangeArrowheads="1"/>
          </p:cNvSpPr>
          <p:nvPr/>
        </p:nvSpPr>
        <p:spPr bwMode="auto">
          <a:xfrm>
            <a:off x="2819400" y="5257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7" name="Rectangle 20"/>
          <p:cNvSpPr>
            <a:spLocks noChangeArrowheads="1"/>
          </p:cNvSpPr>
          <p:nvPr/>
        </p:nvSpPr>
        <p:spPr bwMode="auto">
          <a:xfrm>
            <a:off x="2819400" y="5257800"/>
            <a:ext cx="838200" cy="230816"/>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smtClean="0">
                <a:solidFill>
                  <a:srgbClr val="1822CD"/>
                </a:solidFill>
                <a:latin typeface="Arial Narrow" pitchFamily="34" charset="0"/>
              </a:rPr>
              <a:t>High </a:t>
            </a:r>
            <a:r>
              <a:rPr lang="en-US" sz="1200" b="1" i="0" dirty="0" err="1" smtClean="0">
                <a:solidFill>
                  <a:srgbClr val="1822CD"/>
                </a:solidFill>
                <a:latin typeface="Arial Narrow" pitchFamily="34" charset="0"/>
              </a:rPr>
              <a:t>k</a:t>
            </a:r>
            <a:r>
              <a:rPr lang="en-US" sz="1200" b="1" i="0" baseline="-25000" dirty="0" err="1" smtClean="0">
                <a:solidFill>
                  <a:srgbClr val="1822CD"/>
                </a:solidFill>
                <a:latin typeface="Symbol" pitchFamily="18" charset="2"/>
              </a:rPr>
              <a:t>q</a:t>
            </a:r>
            <a:endParaRPr lang="en-US" sz="1200" b="1" i="0" baseline="-25000" dirty="0">
              <a:solidFill>
                <a:srgbClr val="1822CD"/>
              </a:solidFill>
              <a:latin typeface="Symbol" pitchFamily="18" charset="2"/>
            </a:endParaRPr>
          </a:p>
        </p:txBody>
      </p:sp>
      <p:sp>
        <p:nvSpPr>
          <p:cNvPr id="138" name="Oval 19"/>
          <p:cNvSpPr>
            <a:spLocks noChangeArrowheads="1"/>
          </p:cNvSpPr>
          <p:nvPr/>
        </p:nvSpPr>
        <p:spPr bwMode="auto">
          <a:xfrm>
            <a:off x="24542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9" name="Rectangle 20"/>
          <p:cNvSpPr>
            <a:spLocks noChangeArrowheads="1"/>
          </p:cNvSpPr>
          <p:nvPr/>
        </p:nvSpPr>
        <p:spPr bwMode="auto">
          <a:xfrm>
            <a:off x="4343400" y="4419600"/>
            <a:ext cx="6096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Partial NCC</a:t>
            </a:r>
          </a:p>
        </p:txBody>
      </p:sp>
      <p:sp>
        <p:nvSpPr>
          <p:cNvPr id="140" name="Oval 19"/>
          <p:cNvSpPr>
            <a:spLocks noChangeArrowheads="1"/>
          </p:cNvSpPr>
          <p:nvPr/>
        </p:nvSpPr>
        <p:spPr bwMode="auto">
          <a:xfrm>
            <a:off x="3063875" y="58054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1" name="Rectangle 20"/>
          <p:cNvSpPr>
            <a:spLocks noChangeArrowheads="1"/>
          </p:cNvSpPr>
          <p:nvPr/>
        </p:nvSpPr>
        <p:spPr bwMode="auto">
          <a:xfrm>
            <a:off x="3170238" y="5791200"/>
            <a:ext cx="1477962" cy="2308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4 coil AE antenna</a:t>
            </a:r>
          </a:p>
        </p:txBody>
      </p:sp>
      <p:sp>
        <p:nvSpPr>
          <p:cNvPr id="142" name="Oval 19"/>
          <p:cNvSpPr>
            <a:spLocks noChangeArrowheads="1"/>
          </p:cNvSpPr>
          <p:nvPr/>
        </p:nvSpPr>
        <p:spPr bwMode="auto">
          <a:xfrm>
            <a:off x="2362200"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3" name="Rectangle 20"/>
          <p:cNvSpPr>
            <a:spLocks noChangeArrowheads="1"/>
          </p:cNvSpPr>
          <p:nvPr/>
        </p:nvSpPr>
        <p:spPr bwMode="auto">
          <a:xfrm>
            <a:off x="2133600" y="5715000"/>
            <a:ext cx="99060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1822CD"/>
                </a:solidFill>
                <a:latin typeface="Arial Narrow" pitchFamily="34" charset="0"/>
              </a:rPr>
              <a:t>1 coil AE antenna</a:t>
            </a:r>
          </a:p>
        </p:txBody>
      </p:sp>
      <p:sp>
        <p:nvSpPr>
          <p:cNvPr id="144" name="Oval 19"/>
          <p:cNvSpPr>
            <a:spLocks noChangeArrowheads="1"/>
          </p:cNvSpPr>
          <p:nvPr/>
        </p:nvSpPr>
        <p:spPr bwMode="auto">
          <a:xfrm>
            <a:off x="2606675" y="50387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5" name="Rectangle 20"/>
          <p:cNvSpPr>
            <a:spLocks noChangeArrowheads="1"/>
          </p:cNvSpPr>
          <p:nvPr/>
        </p:nvSpPr>
        <p:spPr bwMode="auto">
          <a:xfrm>
            <a:off x="2743200" y="5029200"/>
            <a:ext cx="1143000" cy="200039"/>
          </a:xfrm>
          <a:prstGeom prst="rect">
            <a:avLst/>
          </a:prstGeom>
          <a:noFill/>
          <a:ln w="9525">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dirty="0" smtClean="0">
                <a:solidFill>
                  <a:srgbClr val="1822CD"/>
                </a:solidFill>
                <a:latin typeface="Symbol" pitchFamily="18" charset="2"/>
              </a:rPr>
              <a:t>d</a:t>
            </a:r>
            <a:r>
              <a:rPr lang="en-US" sz="1200" b="1" i="0" dirty="0" smtClean="0">
                <a:solidFill>
                  <a:srgbClr val="1822CD"/>
                </a:solidFill>
                <a:latin typeface="Arial Narrow" pitchFamily="34" charset="0"/>
              </a:rPr>
              <a:t>B </a:t>
            </a:r>
            <a:r>
              <a:rPr lang="en-US" sz="1200" b="1" i="0" dirty="0" err="1" smtClean="0">
                <a:solidFill>
                  <a:srgbClr val="1822CD"/>
                </a:solidFill>
                <a:latin typeface="Arial Narrow" pitchFamily="34" charset="0"/>
              </a:rPr>
              <a:t>polarimetry</a:t>
            </a:r>
            <a:endParaRPr lang="en-US" sz="1200" b="1" i="0" baseline="-25000" dirty="0">
              <a:solidFill>
                <a:srgbClr val="1822CD"/>
              </a:solidFill>
              <a:latin typeface="Symbol" pitchFamily="18" charset="2"/>
            </a:endParaRPr>
          </a:p>
        </p:txBody>
      </p:sp>
      <p:sp>
        <p:nvSpPr>
          <p:cNvPr id="146" name="Rectangle 20"/>
          <p:cNvSpPr>
            <a:spLocks noChangeArrowheads="1"/>
          </p:cNvSpPr>
          <p:nvPr/>
        </p:nvSpPr>
        <p:spPr bwMode="auto">
          <a:xfrm>
            <a:off x="2911475" y="2438400"/>
            <a:ext cx="1301750" cy="230816"/>
          </a:xfrm>
          <a:prstGeom prst="rect">
            <a:avLst/>
          </a:prstGeom>
          <a:noFill/>
          <a:ln w="9525">
            <a:noFill/>
            <a:miter lim="800000"/>
            <a:headEnd/>
            <a:tailEnd/>
          </a:ln>
        </p:spPr>
        <p:txBody>
          <a:bodyPr wrap="square" lIns="91423" tIns="45712" rIns="0" bIns="45712">
            <a:spAutoFit/>
          </a:bodyPr>
          <a:lstStyle/>
          <a:p>
            <a:pPr algn="r" defTabSz="912813" eaLnBrk="0" hangingPunct="0">
              <a:lnSpc>
                <a:spcPct val="70000"/>
              </a:lnSpc>
              <a:buNone/>
            </a:pPr>
            <a:r>
              <a:rPr lang="en-US" i="0" dirty="0">
                <a:latin typeface="Arial Narrow" pitchFamily="34" charset="0"/>
              </a:rPr>
              <a:t>1</a:t>
            </a:r>
            <a:r>
              <a:rPr lang="en-US" sz="1200" b="1" i="0" dirty="0" smtClean="0">
                <a:solidFill>
                  <a:srgbClr val="1822CD"/>
                </a:solidFill>
                <a:latin typeface="Arial Narrow" pitchFamily="34" charset="0"/>
              </a:rPr>
              <a:t> MW ECH/EBW</a:t>
            </a:r>
            <a:endParaRPr lang="en-US" sz="1200" b="1" i="0" dirty="0">
              <a:solidFill>
                <a:srgbClr val="1822CD"/>
              </a:solidFill>
              <a:latin typeface="Arial Narrow" pitchFamily="34" charset="0"/>
            </a:endParaRPr>
          </a:p>
        </p:txBody>
      </p:sp>
      <p:sp>
        <p:nvSpPr>
          <p:cNvPr id="147" name="Oval 19"/>
          <p:cNvSpPr>
            <a:spLocks noChangeAspect="1" noChangeArrowheads="1"/>
          </p:cNvSpPr>
          <p:nvPr/>
        </p:nvSpPr>
        <p:spPr bwMode="auto">
          <a:xfrm>
            <a:off x="4283075" y="245745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148" name="Oval 19"/>
          <p:cNvSpPr>
            <a:spLocks noChangeArrowheads="1"/>
          </p:cNvSpPr>
          <p:nvPr/>
        </p:nvSpPr>
        <p:spPr bwMode="auto">
          <a:xfrm>
            <a:off x="3063875" y="20923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9" name="Oval 19"/>
          <p:cNvSpPr>
            <a:spLocks noChangeArrowheads="1"/>
          </p:cNvSpPr>
          <p:nvPr/>
        </p:nvSpPr>
        <p:spPr bwMode="auto">
          <a:xfrm>
            <a:off x="4926012" y="2225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0" name="Rectangle 20"/>
          <p:cNvSpPr>
            <a:spLocks noChangeArrowheads="1"/>
          </p:cNvSpPr>
          <p:nvPr/>
        </p:nvSpPr>
        <p:spPr bwMode="auto">
          <a:xfrm>
            <a:off x="4724400" y="1858962"/>
            <a:ext cx="11430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up to 1 </a:t>
            </a:r>
            <a:r>
              <a:rPr lang="en-US" sz="1200" b="1" i="0" dirty="0" smtClean="0">
                <a:solidFill>
                  <a:srgbClr val="1822CD"/>
                </a:solidFill>
                <a:latin typeface="Arial Narrow" pitchFamily="34" charset="0"/>
              </a:rPr>
              <a:t>MA plasma </a:t>
            </a:r>
            <a:r>
              <a:rPr lang="en-US" sz="1200" b="1" i="0" dirty="0">
                <a:solidFill>
                  <a:srgbClr val="1822CD"/>
                </a:solidFill>
                <a:latin typeface="Arial Narrow" pitchFamily="34" charset="0"/>
              </a:rPr>
              <a:t>gun</a:t>
            </a:r>
          </a:p>
        </p:txBody>
      </p:sp>
      <p:sp>
        <p:nvSpPr>
          <p:cNvPr id="151" name="Rectangle 20"/>
          <p:cNvSpPr>
            <a:spLocks noChangeArrowheads="1"/>
          </p:cNvSpPr>
          <p:nvPr/>
        </p:nvSpPr>
        <p:spPr bwMode="auto">
          <a:xfrm>
            <a:off x="3352800" y="2697480"/>
            <a:ext cx="838200" cy="541671"/>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a:solidFill>
                  <a:srgbClr val="1822CD"/>
                </a:solidFill>
                <a:latin typeface="Arial Narrow" pitchFamily="34" charset="0"/>
              </a:rPr>
              <a:t>Lower </a:t>
            </a: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a:t>
            </a:r>
            <a:r>
              <a:rPr lang="en-US" sz="1200" b="1" i="0" dirty="0" err="1">
                <a:solidFill>
                  <a:srgbClr val="1822CD"/>
                </a:solidFill>
                <a:latin typeface="Arial Narrow" pitchFamily="34" charset="0"/>
              </a:rPr>
              <a:t>cryo</a:t>
            </a:r>
            <a:r>
              <a:rPr lang="en-US" sz="1200" b="1" i="0" dirty="0">
                <a:solidFill>
                  <a:srgbClr val="1822CD"/>
                </a:solidFill>
                <a:latin typeface="Arial Narrow" pitchFamily="34" charset="0"/>
              </a:rPr>
              <a:t>-pump</a:t>
            </a:r>
          </a:p>
        </p:txBody>
      </p:sp>
      <p:sp>
        <p:nvSpPr>
          <p:cNvPr id="152" name="Oval 19"/>
          <p:cNvSpPr>
            <a:spLocks noChangeArrowheads="1"/>
          </p:cNvSpPr>
          <p:nvPr/>
        </p:nvSpPr>
        <p:spPr bwMode="auto">
          <a:xfrm>
            <a:off x="4191000" y="2895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3" name="Rectangle 20"/>
          <p:cNvSpPr>
            <a:spLocks noChangeArrowheads="1"/>
          </p:cNvSpPr>
          <p:nvPr/>
        </p:nvSpPr>
        <p:spPr bwMode="auto">
          <a:xfrm>
            <a:off x="2148840" y="3225800"/>
            <a:ext cx="838200" cy="515510"/>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5000"/>
              </a:lnSpc>
              <a:spcBef>
                <a:spcPct val="20000"/>
              </a:spcBef>
              <a:buNone/>
            </a:pPr>
            <a:r>
              <a:rPr lang="en-US" sz="1200" b="1" i="0" dirty="0" smtClean="0">
                <a:solidFill>
                  <a:srgbClr val="1822CD"/>
                </a:solidFill>
                <a:latin typeface="Arial Narrow" pitchFamily="34" charset="0"/>
              </a:rPr>
              <a:t> High-Z tile row on lower OBD</a:t>
            </a:r>
            <a:endParaRPr lang="en-US" sz="1200" b="1" i="0" dirty="0">
              <a:solidFill>
                <a:srgbClr val="1822CD"/>
              </a:solidFill>
              <a:latin typeface="Arial Narrow" pitchFamily="34" charset="0"/>
            </a:endParaRPr>
          </a:p>
        </p:txBody>
      </p:sp>
      <p:sp>
        <p:nvSpPr>
          <p:cNvPr id="154" name="Oval 19"/>
          <p:cNvSpPr>
            <a:spLocks noChangeArrowheads="1"/>
          </p:cNvSpPr>
          <p:nvPr/>
        </p:nvSpPr>
        <p:spPr bwMode="auto">
          <a:xfrm>
            <a:off x="2895600"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67" name="Rectangle 20"/>
          <p:cNvSpPr>
            <a:spLocks noChangeArrowheads="1"/>
          </p:cNvSpPr>
          <p:nvPr/>
        </p:nvSpPr>
        <p:spPr bwMode="auto">
          <a:xfrm>
            <a:off x="2286000" y="1905000"/>
            <a:ext cx="1143000" cy="393938"/>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a:solidFill>
                  <a:srgbClr val="1822CD"/>
                </a:solidFill>
                <a:latin typeface="Arial Narrow" pitchFamily="34" charset="0"/>
              </a:rPr>
              <a:t>Upgraded CHI for ~0.5MA</a:t>
            </a:r>
          </a:p>
        </p:txBody>
      </p:sp>
      <p:sp>
        <p:nvSpPr>
          <p:cNvPr id="168" name="Rectangle 20"/>
          <p:cNvSpPr>
            <a:spLocks noChangeArrowheads="1"/>
          </p:cNvSpPr>
          <p:nvPr/>
        </p:nvSpPr>
        <p:spPr bwMode="auto">
          <a:xfrm>
            <a:off x="3932238" y="3810000"/>
            <a:ext cx="868362" cy="541671"/>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smtClean="0">
                <a:solidFill>
                  <a:srgbClr val="1822CD"/>
                </a:solidFill>
                <a:latin typeface="Arial Narrow" pitchFamily="34" charset="0"/>
              </a:rPr>
              <a:t>LLD using </a:t>
            </a:r>
            <a:r>
              <a:rPr lang="en-US" sz="1200" b="1" i="0" dirty="0" err="1" smtClean="0">
                <a:solidFill>
                  <a:srgbClr val="1822CD"/>
                </a:solidFill>
                <a:latin typeface="Arial Narrow" pitchFamily="34" charset="0"/>
              </a:rPr>
              <a:t>bakeable</a:t>
            </a:r>
            <a:r>
              <a:rPr lang="en-US" sz="1200" b="1" i="0" dirty="0" smtClean="0">
                <a:solidFill>
                  <a:srgbClr val="1822CD"/>
                </a:solidFill>
                <a:latin typeface="Arial Narrow" pitchFamily="34" charset="0"/>
              </a:rPr>
              <a:t> </a:t>
            </a:r>
            <a:r>
              <a:rPr lang="en-US" sz="1200" b="1" i="0" dirty="0" err="1" smtClean="0">
                <a:solidFill>
                  <a:srgbClr val="1822CD"/>
                </a:solidFill>
                <a:latin typeface="Arial Narrow" pitchFamily="34" charset="0"/>
              </a:rPr>
              <a:t>cryo</a:t>
            </a:r>
            <a:r>
              <a:rPr lang="en-US" sz="1200" b="1" i="0" dirty="0" smtClean="0">
                <a:solidFill>
                  <a:srgbClr val="1822CD"/>
                </a:solidFill>
                <a:latin typeface="Arial Narrow" pitchFamily="34" charset="0"/>
              </a:rPr>
              <a:t>-baffle</a:t>
            </a:r>
            <a:endParaRPr lang="en-US" sz="1200" b="1" i="0" dirty="0">
              <a:solidFill>
                <a:srgbClr val="1822CD"/>
              </a:solidFill>
              <a:latin typeface="Arial Narrow" pitchFamily="34" charset="0"/>
            </a:endParaRPr>
          </a:p>
        </p:txBody>
      </p:sp>
      <p:sp>
        <p:nvSpPr>
          <p:cNvPr id="169" name="Oval 19"/>
          <p:cNvSpPr>
            <a:spLocks noChangeArrowheads="1"/>
          </p:cNvSpPr>
          <p:nvPr/>
        </p:nvSpPr>
        <p:spPr bwMode="auto">
          <a:xfrm>
            <a:off x="4664075" y="3978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0" name="Oval 19"/>
          <p:cNvSpPr>
            <a:spLocks noChangeAspect="1" noChangeArrowheads="1"/>
          </p:cNvSpPr>
          <p:nvPr/>
        </p:nvSpPr>
        <p:spPr bwMode="auto">
          <a:xfrm>
            <a:off x="5638800" y="2454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cxnSp>
        <p:nvCxnSpPr>
          <p:cNvPr id="182" name="Straight Arrow Connector 121"/>
          <p:cNvCxnSpPr>
            <a:cxnSpLocks noChangeShapeType="1"/>
          </p:cNvCxnSpPr>
          <p:nvPr/>
        </p:nvCxnSpPr>
        <p:spPr bwMode="auto">
          <a:xfrm>
            <a:off x="4495800" y="2514600"/>
            <a:ext cx="1066800" cy="0"/>
          </a:xfrm>
          <a:prstGeom prst="straightConnector1">
            <a:avLst/>
          </a:prstGeom>
          <a:noFill/>
          <a:ln w="28575" algn="ctr">
            <a:solidFill>
              <a:schemeClr val="tx1"/>
            </a:solidFill>
            <a:round/>
            <a:headEnd/>
            <a:tailEnd type="triangle" w="med" len="med"/>
          </a:ln>
        </p:spPr>
      </p:cxnSp>
      <p:sp>
        <p:nvSpPr>
          <p:cNvPr id="185" name="Oval 19"/>
          <p:cNvSpPr>
            <a:spLocks noChangeArrowheads="1"/>
          </p:cNvSpPr>
          <p:nvPr/>
        </p:nvSpPr>
        <p:spPr bwMode="auto">
          <a:xfrm>
            <a:off x="4511675" y="2057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6" name="Rectangle 20"/>
          <p:cNvSpPr>
            <a:spLocks noChangeArrowheads="1"/>
          </p:cNvSpPr>
          <p:nvPr/>
        </p:nvSpPr>
        <p:spPr bwMode="auto">
          <a:xfrm>
            <a:off x="3657600" y="1935162"/>
            <a:ext cx="84455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a:solidFill>
                  <a:srgbClr val="1822CD"/>
                </a:solidFill>
                <a:latin typeface="Arial Narrow" pitchFamily="34" charset="0"/>
              </a:rPr>
              <a:t>0.5-1 MA CHI</a:t>
            </a:r>
          </a:p>
        </p:txBody>
      </p:sp>
      <p:sp>
        <p:nvSpPr>
          <p:cNvPr id="251" name="Rectangle 250"/>
          <p:cNvSpPr/>
          <p:nvPr/>
        </p:nvSpPr>
        <p:spPr bwMode="auto">
          <a:xfrm>
            <a:off x="6248400" y="1524000"/>
            <a:ext cx="685800" cy="5056632"/>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52" name="TextBox 26"/>
          <p:cNvSpPr txBox="1">
            <a:spLocks noChangeArrowheads="1"/>
          </p:cNvSpPr>
          <p:nvPr/>
        </p:nvSpPr>
        <p:spPr bwMode="auto">
          <a:xfrm>
            <a:off x="5367528" y="1253157"/>
            <a:ext cx="3657600" cy="270843"/>
          </a:xfrm>
          <a:prstGeom prst="rect">
            <a:avLst/>
          </a:prstGeom>
          <a:solidFill>
            <a:srgbClr val="FFCCCC"/>
          </a:solidFill>
          <a:ln w="12700">
            <a:solidFill>
              <a:schemeClr val="tx1"/>
            </a:solidFill>
            <a:miter lim="800000"/>
            <a:headEnd/>
            <a:tailEnd/>
          </a:ln>
        </p:spPr>
        <p:txBody>
          <a:bodyPr wrap="square" tIns="18288" bIns="36576" anchor="ctr">
            <a:spAutoFit/>
          </a:bodyPr>
          <a:lstStyle/>
          <a:p>
            <a:pPr algn="ctr">
              <a:spcBef>
                <a:spcPct val="20000"/>
              </a:spcBef>
              <a:buNone/>
              <a:defRPr/>
            </a:pPr>
            <a:r>
              <a:rPr lang="en-US" sz="1400" i="0" dirty="0" smtClean="0">
                <a:latin typeface="+mn-lt"/>
                <a:ea typeface="ＭＳ Ｐゴシック" pitchFamily="-108" charset="-128"/>
              </a:rPr>
              <a:t>Metallic PFCs, 5s </a:t>
            </a:r>
            <a:r>
              <a:rPr lang="en-US" sz="1400" i="0" dirty="0" smtClean="0">
                <a:latin typeface="+mn-lt"/>
                <a:ea typeface="ＭＳ Ｐゴシック" pitchFamily="-108" charset="-128"/>
                <a:sym typeface="Wingdings" pitchFamily="2" charset="2"/>
              </a:rPr>
              <a:t></a:t>
            </a:r>
            <a:r>
              <a:rPr lang="en-US" sz="1400" i="0" dirty="0" smtClean="0">
                <a:latin typeface="+mn-lt"/>
                <a:ea typeface="ＭＳ Ｐゴシック" pitchFamily="-108" charset="-128"/>
              </a:rPr>
              <a:t> 10-20s</a:t>
            </a:r>
            <a:endParaRPr lang="en-US" sz="1400" i="0" dirty="0">
              <a:latin typeface="+mn-lt"/>
              <a:ea typeface="ＭＳ Ｐゴシック" pitchFamily="-108" charset="-128"/>
            </a:endParaRPr>
          </a:p>
        </p:txBody>
      </p:sp>
      <p:sp>
        <p:nvSpPr>
          <p:cNvPr id="274" name="Rectangle 20"/>
          <p:cNvSpPr>
            <a:spLocks noChangeArrowheads="1"/>
          </p:cNvSpPr>
          <p:nvPr/>
        </p:nvSpPr>
        <p:spPr bwMode="auto">
          <a:xfrm>
            <a:off x="5715000" y="1828800"/>
            <a:ext cx="1676401" cy="760192"/>
          </a:xfrm>
          <a:prstGeom prst="rect">
            <a:avLst/>
          </a:prstGeom>
          <a:noFill/>
          <a:ln w="9525">
            <a:noFill/>
            <a:miter lim="800000"/>
            <a:headEnd/>
            <a:tailEnd/>
          </a:ln>
        </p:spPr>
        <p:txBody>
          <a:bodyPr wrap="square" lIns="91423" tIns="45712" rIns="0" bIns="45712">
            <a:spAutoFit/>
          </a:bodyPr>
          <a:lstStyle/>
          <a:p>
            <a:pPr defTabSz="912813" eaLnBrk="0" hangingPunct="0">
              <a:lnSpc>
                <a:spcPct val="90000"/>
              </a:lnSpc>
              <a:buNone/>
            </a:pPr>
            <a:r>
              <a:rPr lang="en-US" sz="1200" b="1" i="0" dirty="0">
                <a:solidFill>
                  <a:srgbClr val="1822CD"/>
                </a:solidFill>
                <a:latin typeface="Arial Narrow" pitchFamily="34" charset="0"/>
              </a:rPr>
              <a:t>Extend NBI </a:t>
            </a:r>
            <a:r>
              <a:rPr lang="en-US" sz="1200" b="1" i="0" dirty="0" smtClean="0">
                <a:solidFill>
                  <a:srgbClr val="1822CD"/>
                </a:solidFill>
                <a:latin typeface="Arial Narrow" pitchFamily="34" charset="0"/>
              </a:rPr>
              <a:t>duration to 10-20s and/or </a:t>
            </a:r>
            <a:r>
              <a:rPr lang="en-US" sz="1200" b="1" i="0" dirty="0">
                <a:solidFill>
                  <a:srgbClr val="1822CD"/>
                </a:solidFill>
                <a:latin typeface="Arial Narrow" pitchFamily="34" charset="0"/>
              </a:rPr>
              <a:t>implement 2-4 MW off-axis EBW H&amp;CD</a:t>
            </a:r>
          </a:p>
        </p:txBody>
      </p:sp>
      <p:sp>
        <p:nvSpPr>
          <p:cNvPr id="275" name="Oval 19"/>
          <p:cNvSpPr>
            <a:spLocks noChangeAspect="1" noChangeArrowheads="1"/>
          </p:cNvSpPr>
          <p:nvPr/>
        </p:nvSpPr>
        <p:spPr bwMode="auto">
          <a:xfrm>
            <a:off x="7315200" y="220699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277" name="Oval 19"/>
          <p:cNvSpPr>
            <a:spLocks noChangeArrowheads="1"/>
          </p:cNvSpPr>
          <p:nvPr/>
        </p:nvSpPr>
        <p:spPr bwMode="auto">
          <a:xfrm>
            <a:off x="5410200" y="45085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98" name="Oval 19"/>
          <p:cNvSpPr>
            <a:spLocks noChangeArrowheads="1"/>
          </p:cNvSpPr>
          <p:nvPr/>
        </p:nvSpPr>
        <p:spPr bwMode="auto">
          <a:xfrm>
            <a:off x="5056188" y="2819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07" name="Rectangle 20"/>
          <p:cNvSpPr>
            <a:spLocks noChangeArrowheads="1"/>
          </p:cNvSpPr>
          <p:nvPr/>
        </p:nvSpPr>
        <p:spPr bwMode="auto">
          <a:xfrm>
            <a:off x="6019800" y="3200400"/>
            <a:ext cx="1371600" cy="590915"/>
          </a:xfrm>
          <a:prstGeom prst="rect">
            <a:avLst/>
          </a:prstGeom>
          <a:noFill/>
          <a:ln w="9525">
            <a:noFill/>
            <a:miter lim="800000"/>
            <a:headEnd/>
            <a:tailEnd/>
          </a:ln>
        </p:spPr>
        <p:txBody>
          <a:bodyPr lIns="91423" tIns="45712" rIns="91423" bIns="45712">
            <a:spAutoFit/>
          </a:bodyPr>
          <a:lstStyle/>
          <a:p>
            <a:pPr defTabSz="912813" eaLnBrk="0" hangingPunct="0">
              <a:lnSpc>
                <a:spcPct val="90000"/>
              </a:lnSpc>
              <a:spcBef>
                <a:spcPct val="20000"/>
              </a:spcBef>
              <a:buNone/>
            </a:pPr>
            <a:r>
              <a:rPr lang="en-US" sz="1200" b="1" i="0" dirty="0">
                <a:solidFill>
                  <a:srgbClr val="1822CD"/>
                </a:solidFill>
                <a:latin typeface="Arial Narrow" pitchFamily="34" charset="0"/>
              </a:rPr>
              <a:t>Hot high-Z FW PFCs using                   bake-out system</a:t>
            </a:r>
          </a:p>
        </p:txBody>
      </p:sp>
      <p:sp>
        <p:nvSpPr>
          <p:cNvPr id="308" name="Oval 19"/>
          <p:cNvSpPr>
            <a:spLocks noChangeArrowheads="1"/>
          </p:cNvSpPr>
          <p:nvPr/>
        </p:nvSpPr>
        <p:spPr bwMode="auto">
          <a:xfrm>
            <a:off x="6934202"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09" name="Rectangle 20"/>
          <p:cNvSpPr>
            <a:spLocks noChangeArrowheads="1"/>
          </p:cNvSpPr>
          <p:nvPr/>
        </p:nvSpPr>
        <p:spPr bwMode="auto">
          <a:xfrm>
            <a:off x="5105400" y="3771618"/>
            <a:ext cx="990600" cy="65554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Flowing Li </a:t>
            </a: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a:t>
            </a:r>
            <a:endParaRPr lang="en-US" sz="1200" b="1" i="0" dirty="0" smtClean="0">
              <a:solidFill>
                <a:srgbClr val="1822CD"/>
              </a:solidFill>
              <a:latin typeface="Arial Narrow" pitchFamily="34" charset="0"/>
            </a:endParaRPr>
          </a:p>
          <a:p>
            <a:pPr algn="ctr" defTabSz="912813" eaLnBrk="0" hangingPunct="0">
              <a:lnSpc>
                <a:spcPct val="70000"/>
              </a:lnSpc>
              <a:spcBef>
                <a:spcPct val="20000"/>
              </a:spcBef>
              <a:buNone/>
            </a:pPr>
            <a:r>
              <a:rPr lang="en-US" sz="1200" b="1" i="0" dirty="0" smtClean="0">
                <a:solidFill>
                  <a:srgbClr val="1822CD"/>
                </a:solidFill>
                <a:latin typeface="Arial Narrow" pitchFamily="34" charset="0"/>
              </a:rPr>
              <a:t>or </a:t>
            </a:r>
            <a:r>
              <a:rPr lang="en-US" sz="1200" b="1" i="0" dirty="0">
                <a:solidFill>
                  <a:srgbClr val="1822CD"/>
                </a:solidFill>
                <a:latin typeface="Arial Narrow" pitchFamily="34" charset="0"/>
              </a:rPr>
              <a:t>limiter module </a:t>
            </a:r>
          </a:p>
        </p:txBody>
      </p:sp>
      <p:sp>
        <p:nvSpPr>
          <p:cNvPr id="310" name="Oval 19"/>
          <p:cNvSpPr>
            <a:spLocks noChangeArrowheads="1"/>
          </p:cNvSpPr>
          <p:nvPr/>
        </p:nvSpPr>
        <p:spPr bwMode="auto">
          <a:xfrm>
            <a:off x="5181600" y="3978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1" name="Rectangle 20"/>
          <p:cNvSpPr>
            <a:spLocks noChangeArrowheads="1"/>
          </p:cNvSpPr>
          <p:nvPr/>
        </p:nvSpPr>
        <p:spPr bwMode="auto">
          <a:xfrm>
            <a:off x="5943600" y="3807885"/>
            <a:ext cx="1066800" cy="541671"/>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80000"/>
              </a:lnSpc>
              <a:spcBef>
                <a:spcPct val="20000"/>
              </a:spcBef>
              <a:buNone/>
            </a:pPr>
            <a:r>
              <a:rPr lang="en-US" sz="1200" b="1" i="0" dirty="0">
                <a:solidFill>
                  <a:srgbClr val="1822CD"/>
                </a:solidFill>
                <a:latin typeface="Arial Narrow" pitchFamily="34" charset="0"/>
              </a:rPr>
              <a:t>Full </a:t>
            </a:r>
            <a:r>
              <a:rPr lang="en-US" sz="1200" b="1" i="0" dirty="0" err="1">
                <a:solidFill>
                  <a:srgbClr val="1822CD"/>
                </a:solidFill>
                <a:latin typeface="Arial Narrow" pitchFamily="34" charset="0"/>
              </a:rPr>
              <a:t>toroidal</a:t>
            </a:r>
            <a:r>
              <a:rPr lang="en-US" sz="1200" b="1" i="0" dirty="0">
                <a:solidFill>
                  <a:srgbClr val="1822CD"/>
                </a:solidFill>
                <a:latin typeface="Arial Narrow" pitchFamily="34" charset="0"/>
              </a:rPr>
              <a:t> flowing Li </a:t>
            </a:r>
            <a:r>
              <a:rPr lang="en-US" sz="1200" b="1" i="0" dirty="0" smtClean="0">
                <a:solidFill>
                  <a:srgbClr val="1822CD"/>
                </a:solidFill>
                <a:latin typeface="Arial Narrow" pitchFamily="34" charset="0"/>
              </a:rPr>
              <a:t>lower OBD</a:t>
            </a:r>
            <a:endParaRPr lang="en-US" sz="1200" b="1" i="0" dirty="0">
              <a:solidFill>
                <a:srgbClr val="1822CD"/>
              </a:solidFill>
              <a:latin typeface="Arial Narrow" pitchFamily="34" charset="0"/>
            </a:endParaRPr>
          </a:p>
        </p:txBody>
      </p:sp>
      <p:sp>
        <p:nvSpPr>
          <p:cNvPr id="312" name="Oval 19"/>
          <p:cNvSpPr>
            <a:spLocks noChangeArrowheads="1"/>
          </p:cNvSpPr>
          <p:nvPr/>
        </p:nvSpPr>
        <p:spPr bwMode="auto">
          <a:xfrm>
            <a:off x="6934200" y="3962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5" name="Rectangle 20"/>
          <p:cNvSpPr>
            <a:spLocks noChangeArrowheads="1"/>
          </p:cNvSpPr>
          <p:nvPr/>
        </p:nvSpPr>
        <p:spPr bwMode="auto">
          <a:xfrm>
            <a:off x="6400799" y="4525963"/>
            <a:ext cx="5334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Full NCC</a:t>
            </a:r>
          </a:p>
        </p:txBody>
      </p:sp>
      <p:sp>
        <p:nvSpPr>
          <p:cNvPr id="316" name="Oval 19"/>
          <p:cNvSpPr>
            <a:spLocks noChangeArrowheads="1"/>
          </p:cNvSpPr>
          <p:nvPr/>
        </p:nvSpPr>
        <p:spPr bwMode="auto">
          <a:xfrm>
            <a:off x="6934200" y="46021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7" name="TextBox 26"/>
          <p:cNvSpPr txBox="1">
            <a:spLocks noChangeArrowheads="1"/>
          </p:cNvSpPr>
          <p:nvPr/>
        </p:nvSpPr>
        <p:spPr bwMode="auto">
          <a:xfrm>
            <a:off x="2362200" y="1250824"/>
            <a:ext cx="2944368" cy="270843"/>
          </a:xfrm>
          <a:prstGeom prst="rect">
            <a:avLst/>
          </a:prstGeom>
          <a:solidFill>
            <a:srgbClr val="CCECFF"/>
          </a:solidFill>
          <a:ln w="12700">
            <a:solidFill>
              <a:schemeClr val="tx1"/>
            </a:solidFill>
            <a:miter lim="800000"/>
            <a:headEnd/>
            <a:tailEnd/>
          </a:ln>
        </p:spPr>
        <p:txBody>
          <a:bodyPr wrap="square" tIns="18288" bIns="36576" anchor="ctr">
            <a:spAutoFit/>
          </a:bodyPr>
          <a:lstStyle/>
          <a:p>
            <a:pPr algn="ctr">
              <a:spcBef>
                <a:spcPct val="20000"/>
              </a:spcBef>
              <a:buNone/>
            </a:pPr>
            <a:r>
              <a:rPr lang="pl-PL" sz="1400" i="0" dirty="0" smtClean="0">
                <a:latin typeface="+mn-lt"/>
                <a:ea typeface="MS PGothic" pitchFamily="34" charset="-128"/>
              </a:rPr>
              <a:t>1.5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2 MA, 1s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5s</a:t>
            </a:r>
            <a:endParaRPr lang="pl-PL" sz="1400" i="0" dirty="0">
              <a:latin typeface="+mn-lt"/>
              <a:ea typeface="MS PGothic" pitchFamily="34" charset="-128"/>
            </a:endParaRPr>
          </a:p>
        </p:txBody>
      </p:sp>
      <p:sp>
        <p:nvSpPr>
          <p:cNvPr id="318" name="Oval 19"/>
          <p:cNvSpPr>
            <a:spLocks noChangeArrowheads="1"/>
          </p:cNvSpPr>
          <p:nvPr/>
        </p:nvSpPr>
        <p:spPr bwMode="auto">
          <a:xfrm>
            <a:off x="6934201" y="55753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9" name="Rectangle 20"/>
          <p:cNvSpPr>
            <a:spLocks noChangeArrowheads="1"/>
          </p:cNvSpPr>
          <p:nvPr/>
        </p:nvSpPr>
        <p:spPr bwMode="auto">
          <a:xfrm>
            <a:off x="5867400" y="5486400"/>
            <a:ext cx="990600" cy="360082"/>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70000"/>
              </a:lnSpc>
              <a:spcBef>
                <a:spcPct val="20000"/>
              </a:spcBef>
              <a:buNone/>
            </a:pPr>
            <a:r>
              <a:rPr lang="en-US" sz="1200" b="1" i="0" dirty="0">
                <a:solidFill>
                  <a:srgbClr val="1822CD"/>
                </a:solidFill>
                <a:latin typeface="Arial Narrow" pitchFamily="34" charset="0"/>
              </a:rPr>
              <a:t>High-power AE antenna</a:t>
            </a:r>
          </a:p>
        </p:txBody>
      </p:sp>
      <p:sp>
        <p:nvSpPr>
          <p:cNvPr id="320" name="Oval 19"/>
          <p:cNvSpPr>
            <a:spLocks noChangeArrowheads="1"/>
          </p:cNvSpPr>
          <p:nvPr/>
        </p:nvSpPr>
        <p:spPr bwMode="auto">
          <a:xfrm>
            <a:off x="4435476" y="5562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1" name="Rectangle 20"/>
          <p:cNvSpPr>
            <a:spLocks noChangeArrowheads="1"/>
          </p:cNvSpPr>
          <p:nvPr/>
        </p:nvSpPr>
        <p:spPr bwMode="auto">
          <a:xfrm>
            <a:off x="5029201" y="5486400"/>
            <a:ext cx="10668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HHFW </a:t>
            </a:r>
            <a:r>
              <a:rPr lang="en-US" sz="1200" b="1" i="0" dirty="0">
                <a:solidFill>
                  <a:srgbClr val="1822CD"/>
                </a:solidFill>
                <a:latin typeface="Arial Narrow" pitchFamily="34" charset="0"/>
              </a:rPr>
              <a:t>straps to excite EHO</a:t>
            </a:r>
          </a:p>
        </p:txBody>
      </p:sp>
      <p:sp>
        <p:nvSpPr>
          <p:cNvPr id="322" name="Oval 19"/>
          <p:cNvSpPr>
            <a:spLocks noChangeArrowheads="1"/>
          </p:cNvSpPr>
          <p:nvPr/>
        </p:nvSpPr>
        <p:spPr bwMode="auto">
          <a:xfrm>
            <a:off x="4435475"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3" name="Rectangle 20"/>
          <p:cNvSpPr>
            <a:spLocks noChangeArrowheads="1"/>
          </p:cNvSpPr>
          <p:nvPr/>
        </p:nvSpPr>
        <p:spPr bwMode="auto">
          <a:xfrm>
            <a:off x="4572000" y="5791200"/>
            <a:ext cx="3048000" cy="230816"/>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Charged fusion product, </a:t>
            </a:r>
            <a:r>
              <a:rPr lang="en-US" i="0" dirty="0" smtClean="0">
                <a:latin typeface="Arial Narrow" pitchFamily="34" charset="0"/>
              </a:rPr>
              <a:t>neutron-collimator</a:t>
            </a:r>
            <a:endParaRPr lang="en-US" sz="1200" b="1" i="0" dirty="0">
              <a:solidFill>
                <a:srgbClr val="1822CD"/>
              </a:solidFill>
              <a:latin typeface="Arial Narrow" pitchFamily="34" charset="0"/>
            </a:endParaRPr>
          </a:p>
        </p:txBody>
      </p:sp>
      <p:sp>
        <p:nvSpPr>
          <p:cNvPr id="324" name="Oval 19"/>
          <p:cNvSpPr>
            <a:spLocks noChangeArrowheads="1"/>
          </p:cNvSpPr>
          <p:nvPr/>
        </p:nvSpPr>
        <p:spPr bwMode="auto">
          <a:xfrm>
            <a:off x="4892676" y="5562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5" name="Rectangle 20"/>
          <p:cNvSpPr>
            <a:spLocks noChangeArrowheads="1"/>
          </p:cNvSpPr>
          <p:nvPr/>
        </p:nvSpPr>
        <p:spPr bwMode="auto">
          <a:xfrm>
            <a:off x="2971801" y="5532120"/>
            <a:ext cx="1676400" cy="230816"/>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HHFW limiter upgrade</a:t>
            </a:r>
          </a:p>
        </p:txBody>
      </p:sp>
      <p:sp>
        <p:nvSpPr>
          <p:cNvPr id="328" name="Oval 19"/>
          <p:cNvSpPr>
            <a:spLocks noChangeArrowheads="1"/>
          </p:cNvSpPr>
          <p:nvPr/>
        </p:nvSpPr>
        <p:spPr bwMode="auto">
          <a:xfrm>
            <a:off x="4800600" y="5075237"/>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9" name="Rectangle 20"/>
          <p:cNvSpPr>
            <a:spLocks noChangeArrowheads="1"/>
          </p:cNvSpPr>
          <p:nvPr/>
        </p:nvSpPr>
        <p:spPr bwMode="auto">
          <a:xfrm>
            <a:off x="4937125" y="5059362"/>
            <a:ext cx="15240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DBS, PCI, or other intermediate-k</a:t>
            </a:r>
          </a:p>
        </p:txBody>
      </p:sp>
      <p:sp>
        <p:nvSpPr>
          <p:cNvPr id="330" name="Rectangle 20"/>
          <p:cNvSpPr>
            <a:spLocks noChangeArrowheads="1"/>
          </p:cNvSpPr>
          <p:nvPr/>
        </p:nvSpPr>
        <p:spPr bwMode="auto">
          <a:xfrm>
            <a:off x="5105400" y="3200400"/>
            <a:ext cx="762000" cy="393938"/>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smtClean="0">
                <a:solidFill>
                  <a:srgbClr val="1822CD"/>
                </a:solidFill>
                <a:latin typeface="Arial Narrow" pitchFamily="34" charset="0"/>
              </a:rPr>
              <a:t>All high-Z PFCs</a:t>
            </a:r>
            <a:endParaRPr lang="en-US" sz="1200" b="1" i="0" dirty="0">
              <a:solidFill>
                <a:srgbClr val="1822CD"/>
              </a:solidFill>
              <a:latin typeface="Arial Narrow" pitchFamily="34" charset="0"/>
            </a:endParaRPr>
          </a:p>
        </p:txBody>
      </p:sp>
      <p:sp>
        <p:nvSpPr>
          <p:cNvPr id="331" name="Oval 19"/>
          <p:cNvSpPr>
            <a:spLocks noChangeArrowheads="1"/>
          </p:cNvSpPr>
          <p:nvPr/>
        </p:nvSpPr>
        <p:spPr bwMode="auto">
          <a:xfrm>
            <a:off x="5197475"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53" name="Rectangle 20"/>
          <p:cNvSpPr>
            <a:spLocks noChangeArrowheads="1"/>
          </p:cNvSpPr>
          <p:nvPr/>
        </p:nvSpPr>
        <p:spPr bwMode="auto">
          <a:xfrm>
            <a:off x="6126480" y="2697480"/>
            <a:ext cx="838201" cy="541671"/>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smtClean="0">
                <a:solidFill>
                  <a:srgbClr val="1822CD"/>
                </a:solidFill>
                <a:latin typeface="Arial Narrow" pitchFamily="34" charset="0"/>
              </a:rPr>
              <a:t>Upper </a:t>
            </a:r>
            <a:r>
              <a:rPr lang="en-US" sz="1200" b="1" i="0" dirty="0" err="1" smtClean="0">
                <a:solidFill>
                  <a:srgbClr val="1822CD"/>
                </a:solidFill>
                <a:latin typeface="Arial Narrow" pitchFamily="34" charset="0"/>
              </a:rPr>
              <a:t>divertor</a:t>
            </a:r>
            <a:r>
              <a:rPr lang="en-US" sz="1200" b="1" i="0" dirty="0" smtClean="0">
                <a:solidFill>
                  <a:srgbClr val="1822CD"/>
                </a:solidFill>
                <a:latin typeface="Arial Narrow" pitchFamily="34" charset="0"/>
              </a:rPr>
              <a:t> </a:t>
            </a:r>
            <a:r>
              <a:rPr lang="en-US" sz="1200" b="1" i="0" dirty="0" err="1">
                <a:solidFill>
                  <a:srgbClr val="1822CD"/>
                </a:solidFill>
                <a:latin typeface="Arial Narrow" pitchFamily="34" charset="0"/>
              </a:rPr>
              <a:t>cryo</a:t>
            </a:r>
            <a:r>
              <a:rPr lang="en-US" sz="1200" b="1" i="0" dirty="0">
                <a:solidFill>
                  <a:srgbClr val="1822CD"/>
                </a:solidFill>
                <a:latin typeface="Arial Narrow" pitchFamily="34" charset="0"/>
              </a:rPr>
              <a:t>-pump</a:t>
            </a:r>
          </a:p>
        </p:txBody>
      </p:sp>
      <p:sp>
        <p:nvSpPr>
          <p:cNvPr id="354" name="Oval 19"/>
          <p:cNvSpPr>
            <a:spLocks noChangeArrowheads="1"/>
          </p:cNvSpPr>
          <p:nvPr/>
        </p:nvSpPr>
        <p:spPr bwMode="auto">
          <a:xfrm>
            <a:off x="6934200" y="2819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cxnSp>
        <p:nvCxnSpPr>
          <p:cNvPr id="355" name="Straight Connector 114"/>
          <p:cNvCxnSpPr>
            <a:cxnSpLocks noChangeShapeType="1"/>
          </p:cNvCxnSpPr>
          <p:nvPr/>
        </p:nvCxnSpPr>
        <p:spPr bwMode="auto">
          <a:xfrm flipH="1">
            <a:off x="1371600" y="2667000"/>
            <a:ext cx="6858000" cy="0"/>
          </a:xfrm>
          <a:prstGeom prst="line">
            <a:avLst/>
          </a:prstGeom>
          <a:noFill/>
          <a:ln w="12700" algn="ctr">
            <a:solidFill>
              <a:schemeClr val="tx1"/>
            </a:solidFill>
            <a:round/>
            <a:headEnd/>
            <a:tailEnd/>
          </a:ln>
        </p:spPr>
      </p:cxnSp>
      <p:cxnSp>
        <p:nvCxnSpPr>
          <p:cNvPr id="356" name="Straight Connector 159"/>
          <p:cNvCxnSpPr>
            <a:cxnSpLocks noChangeShapeType="1"/>
          </p:cNvCxnSpPr>
          <p:nvPr/>
        </p:nvCxnSpPr>
        <p:spPr bwMode="auto">
          <a:xfrm flipH="1">
            <a:off x="1371600" y="3200400"/>
            <a:ext cx="6858000" cy="0"/>
          </a:xfrm>
          <a:prstGeom prst="line">
            <a:avLst/>
          </a:prstGeom>
          <a:noFill/>
          <a:ln w="12700" algn="ctr">
            <a:solidFill>
              <a:schemeClr val="tx1"/>
            </a:solidFill>
            <a:round/>
            <a:headEnd/>
            <a:tailEnd/>
          </a:ln>
        </p:spPr>
      </p:cxnSp>
      <p:cxnSp>
        <p:nvCxnSpPr>
          <p:cNvPr id="357" name="Straight Connector 160"/>
          <p:cNvCxnSpPr>
            <a:cxnSpLocks noChangeShapeType="1"/>
          </p:cNvCxnSpPr>
          <p:nvPr/>
        </p:nvCxnSpPr>
        <p:spPr bwMode="auto">
          <a:xfrm flipH="1">
            <a:off x="1371600" y="3733800"/>
            <a:ext cx="6858000" cy="0"/>
          </a:xfrm>
          <a:prstGeom prst="line">
            <a:avLst/>
          </a:prstGeom>
          <a:noFill/>
          <a:ln w="12700" algn="ctr">
            <a:solidFill>
              <a:schemeClr val="tx1"/>
            </a:solidFill>
            <a:round/>
            <a:headEnd/>
            <a:tailEnd/>
          </a:ln>
        </p:spPr>
      </p:cxnSp>
      <p:cxnSp>
        <p:nvCxnSpPr>
          <p:cNvPr id="358" name="Straight Connector 144"/>
          <p:cNvCxnSpPr>
            <a:cxnSpLocks noChangeShapeType="1"/>
          </p:cNvCxnSpPr>
          <p:nvPr/>
        </p:nvCxnSpPr>
        <p:spPr bwMode="auto">
          <a:xfrm flipH="1">
            <a:off x="1371600" y="4419600"/>
            <a:ext cx="6858000" cy="0"/>
          </a:xfrm>
          <a:prstGeom prst="line">
            <a:avLst/>
          </a:prstGeom>
          <a:noFill/>
          <a:ln w="12700" algn="ctr">
            <a:solidFill>
              <a:schemeClr val="tx1"/>
            </a:solidFill>
            <a:round/>
            <a:headEnd/>
            <a:tailEnd/>
          </a:ln>
        </p:spPr>
      </p:cxnSp>
      <p:cxnSp>
        <p:nvCxnSpPr>
          <p:cNvPr id="359" name="Straight Connector 151"/>
          <p:cNvCxnSpPr>
            <a:cxnSpLocks noChangeShapeType="1"/>
          </p:cNvCxnSpPr>
          <p:nvPr/>
        </p:nvCxnSpPr>
        <p:spPr bwMode="auto">
          <a:xfrm flipH="1">
            <a:off x="1371600" y="4953000"/>
            <a:ext cx="6858000" cy="0"/>
          </a:xfrm>
          <a:prstGeom prst="line">
            <a:avLst/>
          </a:prstGeom>
          <a:noFill/>
          <a:ln w="12700" algn="ctr">
            <a:solidFill>
              <a:schemeClr val="tx1"/>
            </a:solidFill>
            <a:round/>
            <a:headEnd/>
            <a:tailEnd/>
          </a:ln>
        </p:spPr>
      </p:cxnSp>
      <p:cxnSp>
        <p:nvCxnSpPr>
          <p:cNvPr id="360" name="Straight Connector 154"/>
          <p:cNvCxnSpPr>
            <a:cxnSpLocks noChangeShapeType="1"/>
          </p:cNvCxnSpPr>
          <p:nvPr/>
        </p:nvCxnSpPr>
        <p:spPr bwMode="auto">
          <a:xfrm flipH="1">
            <a:off x="1371600" y="5486400"/>
            <a:ext cx="6858000" cy="0"/>
          </a:xfrm>
          <a:prstGeom prst="line">
            <a:avLst/>
          </a:prstGeom>
          <a:noFill/>
          <a:ln w="12700" algn="ctr">
            <a:solidFill>
              <a:schemeClr val="tx1"/>
            </a:solidFill>
            <a:round/>
            <a:headEnd/>
            <a:tailEnd/>
          </a:ln>
        </p:spPr>
      </p:cxnSp>
      <p:cxnSp>
        <p:nvCxnSpPr>
          <p:cNvPr id="361" name="Straight Connector 164"/>
          <p:cNvCxnSpPr>
            <a:cxnSpLocks noChangeShapeType="1"/>
          </p:cNvCxnSpPr>
          <p:nvPr/>
        </p:nvCxnSpPr>
        <p:spPr bwMode="auto">
          <a:xfrm flipH="1">
            <a:off x="1371600" y="6019800"/>
            <a:ext cx="6858000" cy="0"/>
          </a:xfrm>
          <a:prstGeom prst="line">
            <a:avLst/>
          </a:prstGeom>
          <a:noFill/>
          <a:ln w="12700" algn="ctr">
            <a:solidFill>
              <a:schemeClr val="tx1"/>
            </a:solidFill>
            <a:round/>
            <a:headEnd/>
            <a:tailEnd/>
          </a:ln>
        </p:spPr>
      </p:cxnSp>
      <p:sp>
        <p:nvSpPr>
          <p:cNvPr id="362" name="Rectangle 20"/>
          <p:cNvSpPr>
            <a:spLocks noChangeArrowheads="1"/>
          </p:cNvSpPr>
          <p:nvPr/>
        </p:nvSpPr>
        <p:spPr bwMode="auto">
          <a:xfrm>
            <a:off x="2362200" y="6019800"/>
            <a:ext cx="2590800" cy="230816"/>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1822CD"/>
                </a:solidFill>
                <a:latin typeface="Arial Narrow" pitchFamily="34" charset="0"/>
              </a:rPr>
              <a:t>Establish control of:</a:t>
            </a:r>
          </a:p>
        </p:txBody>
      </p:sp>
      <p:sp>
        <p:nvSpPr>
          <p:cNvPr id="365" name="Rectangle 20"/>
          <p:cNvSpPr>
            <a:spLocks noChangeArrowheads="1"/>
          </p:cNvSpPr>
          <p:nvPr/>
        </p:nvSpPr>
        <p:spPr bwMode="auto">
          <a:xfrm>
            <a:off x="5784850" y="2435225"/>
            <a:ext cx="615950" cy="230816"/>
          </a:xfrm>
          <a:prstGeom prst="rect">
            <a:avLst/>
          </a:prstGeom>
          <a:noFill/>
          <a:ln w="9525">
            <a:noFill/>
            <a:miter lim="800000"/>
            <a:headEnd/>
            <a:tailEnd/>
          </a:ln>
        </p:spPr>
        <p:txBody>
          <a:bodyPr lIns="91423" tIns="45712" rIns="0" bIns="45712">
            <a:spAutoFit/>
          </a:bodyPr>
          <a:lstStyle/>
          <a:p>
            <a:pPr defTabSz="912813" eaLnBrk="0" hangingPunct="0">
              <a:lnSpc>
                <a:spcPct val="70000"/>
              </a:lnSpc>
              <a:buNone/>
            </a:pPr>
            <a:r>
              <a:rPr lang="en-US" sz="1200" b="1" i="0" dirty="0">
                <a:solidFill>
                  <a:srgbClr val="1822CD"/>
                </a:solidFill>
                <a:latin typeface="Arial Narrow" pitchFamily="34" charset="0"/>
              </a:rPr>
              <a:t>2 MW</a:t>
            </a:r>
          </a:p>
        </p:txBody>
      </p:sp>
      <p:sp>
        <p:nvSpPr>
          <p:cNvPr id="165" name="Rectangle 20"/>
          <p:cNvSpPr>
            <a:spLocks noChangeArrowheads="1"/>
          </p:cNvSpPr>
          <p:nvPr/>
        </p:nvSpPr>
        <p:spPr bwMode="auto">
          <a:xfrm>
            <a:off x="6202363" y="6096000"/>
            <a:ext cx="1798637" cy="489349"/>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a:solidFill>
                  <a:srgbClr val="1822CD"/>
                </a:solidFill>
                <a:latin typeface="Arial Narrow" pitchFamily="34" charset="0"/>
              </a:rPr>
              <a:t>Control integration, optimization with long-pulse and full metal wall</a:t>
            </a:r>
          </a:p>
        </p:txBody>
      </p:sp>
      <p:sp>
        <p:nvSpPr>
          <p:cNvPr id="166" name="Oval 19"/>
          <p:cNvSpPr>
            <a:spLocks noChangeArrowheads="1"/>
          </p:cNvSpPr>
          <p:nvPr/>
        </p:nvSpPr>
        <p:spPr bwMode="auto">
          <a:xfrm>
            <a:off x="60960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0" name="Rectangle 20"/>
          <p:cNvSpPr>
            <a:spLocks noChangeArrowheads="1"/>
          </p:cNvSpPr>
          <p:nvPr/>
        </p:nvSpPr>
        <p:spPr bwMode="auto">
          <a:xfrm>
            <a:off x="4999038" y="6096000"/>
            <a:ext cx="1096962" cy="489349"/>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Control integration, optimization</a:t>
            </a:r>
          </a:p>
        </p:txBody>
      </p:sp>
      <p:sp>
        <p:nvSpPr>
          <p:cNvPr id="171" name="Oval 19"/>
          <p:cNvSpPr>
            <a:spLocks noChangeArrowheads="1"/>
          </p:cNvSpPr>
          <p:nvPr/>
        </p:nvSpPr>
        <p:spPr bwMode="auto">
          <a:xfrm>
            <a:off x="27590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2" name="Rectangle 20"/>
          <p:cNvSpPr>
            <a:spLocks noChangeArrowheads="1"/>
          </p:cNvSpPr>
          <p:nvPr/>
        </p:nvSpPr>
        <p:spPr bwMode="auto">
          <a:xfrm>
            <a:off x="3048000" y="6408737"/>
            <a:ext cx="868363" cy="230816"/>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Rotation</a:t>
            </a:r>
          </a:p>
        </p:txBody>
      </p:sp>
      <p:sp>
        <p:nvSpPr>
          <p:cNvPr id="173" name="Oval 19"/>
          <p:cNvSpPr>
            <a:spLocks noChangeArrowheads="1"/>
          </p:cNvSpPr>
          <p:nvPr/>
        </p:nvSpPr>
        <p:spPr bwMode="auto">
          <a:xfrm>
            <a:off x="32004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4" name="Rectangle 20"/>
          <p:cNvSpPr>
            <a:spLocks noChangeArrowheads="1"/>
          </p:cNvSpPr>
          <p:nvPr/>
        </p:nvSpPr>
        <p:spPr bwMode="auto">
          <a:xfrm>
            <a:off x="4206875" y="6400800"/>
            <a:ext cx="1066800" cy="200039"/>
          </a:xfrm>
          <a:prstGeom prst="rect">
            <a:avLst/>
          </a:prstGeom>
          <a:noFill/>
          <a:ln w="12700">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a:solidFill>
                  <a:srgbClr val="1822CD"/>
                </a:solidFill>
                <a:latin typeface="Arial Narrow" pitchFamily="34" charset="0"/>
              </a:rPr>
              <a:t>Divertor P</a:t>
            </a:r>
            <a:r>
              <a:rPr lang="en-US" sz="1200" b="1" i="0" baseline="-25000">
                <a:solidFill>
                  <a:srgbClr val="1822CD"/>
                </a:solidFill>
                <a:latin typeface="Arial Narrow" pitchFamily="34" charset="0"/>
              </a:rPr>
              <a:t>rad</a:t>
            </a:r>
          </a:p>
        </p:txBody>
      </p:sp>
      <p:sp>
        <p:nvSpPr>
          <p:cNvPr id="175" name="Rectangle 20"/>
          <p:cNvSpPr>
            <a:spLocks noChangeArrowheads="1"/>
          </p:cNvSpPr>
          <p:nvPr/>
        </p:nvSpPr>
        <p:spPr bwMode="auto">
          <a:xfrm>
            <a:off x="3871912" y="6324600"/>
            <a:ext cx="487363" cy="246205"/>
          </a:xfrm>
          <a:prstGeom prst="rect">
            <a:avLst/>
          </a:prstGeom>
          <a:noFill/>
          <a:ln w="12700">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err="1">
                <a:solidFill>
                  <a:srgbClr val="1822CD"/>
                </a:solidFill>
                <a:latin typeface="Arial Narrow" pitchFamily="34" charset="0"/>
              </a:rPr>
              <a:t>q</a:t>
            </a:r>
            <a:r>
              <a:rPr lang="en-US" sz="1200" b="1" i="0" baseline="-25000" dirty="0" err="1">
                <a:solidFill>
                  <a:srgbClr val="1822CD"/>
                </a:solidFill>
                <a:latin typeface="Arial Narrow" pitchFamily="34" charset="0"/>
              </a:rPr>
              <a:t>min</a:t>
            </a:r>
            <a:endParaRPr lang="en-US" sz="1200" b="1" i="0" dirty="0">
              <a:solidFill>
                <a:srgbClr val="1822CD"/>
              </a:solidFill>
              <a:latin typeface="Arial Narrow" pitchFamily="34" charset="0"/>
            </a:endParaRPr>
          </a:p>
        </p:txBody>
      </p:sp>
      <p:sp>
        <p:nvSpPr>
          <p:cNvPr id="176" name="Oval 19"/>
          <p:cNvSpPr>
            <a:spLocks noChangeArrowheads="1"/>
          </p:cNvSpPr>
          <p:nvPr/>
        </p:nvSpPr>
        <p:spPr bwMode="auto">
          <a:xfrm>
            <a:off x="44354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7" name="Rectangle 20"/>
          <p:cNvSpPr>
            <a:spLocks noChangeArrowheads="1"/>
          </p:cNvSpPr>
          <p:nvPr/>
        </p:nvSpPr>
        <p:spPr bwMode="auto">
          <a:xfrm>
            <a:off x="2133600" y="6408738"/>
            <a:ext cx="990600" cy="230816"/>
          </a:xfrm>
          <a:prstGeom prst="rect">
            <a:avLst/>
          </a:prstGeom>
          <a:noFill/>
          <a:ln w="12700">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Snowflake</a:t>
            </a:r>
            <a:endParaRPr lang="en-US" sz="1200" b="1" i="0" baseline="-25000" dirty="0">
              <a:solidFill>
                <a:srgbClr val="1822CD"/>
              </a:solidFill>
              <a:latin typeface="Arial Narrow" pitchFamily="34" charset="0"/>
            </a:endParaRPr>
          </a:p>
        </p:txBody>
      </p:sp>
      <p:sp>
        <p:nvSpPr>
          <p:cNvPr id="178" name="Oval 19"/>
          <p:cNvSpPr>
            <a:spLocks noChangeArrowheads="1"/>
          </p:cNvSpPr>
          <p:nvPr/>
        </p:nvSpPr>
        <p:spPr bwMode="auto">
          <a:xfrm>
            <a:off x="41306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9" name="Oval 19"/>
          <p:cNvSpPr>
            <a:spLocks noChangeArrowheads="1"/>
          </p:cNvSpPr>
          <p:nvPr/>
        </p:nvSpPr>
        <p:spPr bwMode="auto">
          <a:xfrm>
            <a:off x="48926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1" name="Oval 19"/>
          <p:cNvSpPr>
            <a:spLocks noChangeArrowheads="1"/>
          </p:cNvSpPr>
          <p:nvPr/>
        </p:nvSpPr>
        <p:spPr bwMode="auto">
          <a:xfrm>
            <a:off x="29718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grpSp>
        <p:nvGrpSpPr>
          <p:cNvPr id="2" name="Group 182"/>
          <p:cNvGrpSpPr/>
          <p:nvPr/>
        </p:nvGrpSpPr>
        <p:grpSpPr>
          <a:xfrm>
            <a:off x="2971800" y="6400800"/>
            <a:ext cx="152400" cy="230816"/>
            <a:chOff x="5638800" y="5334000"/>
            <a:chExt cx="152400" cy="230816"/>
          </a:xfrm>
        </p:grpSpPr>
        <p:sp>
          <p:nvSpPr>
            <p:cNvPr id="184" name="Rectangle 20"/>
            <p:cNvSpPr>
              <a:spLocks noChangeArrowheads="1"/>
            </p:cNvSpPr>
            <p:nvPr/>
          </p:nvSpPr>
          <p:spPr bwMode="auto">
            <a:xfrm>
              <a:off x="5638801" y="5334000"/>
              <a:ext cx="152399" cy="230816"/>
            </a:xfrm>
            <a:prstGeom prst="rect">
              <a:avLst/>
            </a:prstGeom>
            <a:noFill/>
            <a:ln w="12700">
              <a:noFill/>
              <a:miter lim="800000"/>
              <a:headEnd/>
              <a:tailEnd/>
            </a:ln>
          </p:spPr>
          <p:txBody>
            <a:bodyPr wrap="square" lIns="0" tIns="45712" rIns="0"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n</a:t>
              </a:r>
              <a:r>
                <a:rPr lang="en-US" sz="1200" b="1" i="0" baseline="-25000" dirty="0" smtClean="0">
                  <a:solidFill>
                    <a:srgbClr val="1822CD"/>
                  </a:solidFill>
                  <a:latin typeface="Arial Narrow" pitchFamily="34" charset="0"/>
                </a:rPr>
                <a:t>e</a:t>
              </a:r>
              <a:endParaRPr lang="en-US" sz="1200" b="1" i="0" baseline="-25000" dirty="0">
                <a:solidFill>
                  <a:srgbClr val="1822CD"/>
                </a:solidFill>
                <a:latin typeface="Arial Narrow" pitchFamily="34" charset="0"/>
              </a:endParaRPr>
            </a:p>
          </p:txBody>
        </p:sp>
        <p:cxnSp>
          <p:nvCxnSpPr>
            <p:cNvPr id="187" name="Straight Connector 186"/>
            <p:cNvCxnSpPr/>
            <p:nvPr/>
          </p:nvCxnSpPr>
          <p:spPr bwMode="auto">
            <a:xfrm>
              <a:off x="5638800" y="5367528"/>
              <a:ext cx="82296" cy="0"/>
            </a:xfrm>
            <a:prstGeom prst="line">
              <a:avLst/>
            </a:prstGeom>
            <a:noFill/>
            <a:ln w="15875" cap="flat" cmpd="sng" algn="ctr">
              <a:solidFill>
                <a:schemeClr val="accent2"/>
              </a:solidFill>
              <a:prstDash val="solid"/>
              <a:round/>
              <a:headEnd type="none" w="med" len="med"/>
              <a:tailEnd type="none" w="med" len="med"/>
            </a:ln>
            <a:effectLst/>
          </p:spPr>
        </p:cxnSp>
      </p:grpSp>
      <p:cxnSp>
        <p:nvCxnSpPr>
          <p:cNvPr id="116" name="Straight Connector 114"/>
          <p:cNvCxnSpPr>
            <a:cxnSpLocks noChangeShapeType="1"/>
          </p:cNvCxnSpPr>
          <p:nvPr/>
        </p:nvCxnSpPr>
        <p:spPr bwMode="auto">
          <a:xfrm flipH="1">
            <a:off x="1371600" y="1828800"/>
            <a:ext cx="6720840" cy="0"/>
          </a:xfrm>
          <a:prstGeom prst="line">
            <a:avLst/>
          </a:prstGeom>
          <a:noFill/>
          <a:ln w="12700" algn="ctr">
            <a:solidFill>
              <a:schemeClr val="tx1"/>
            </a:solidFill>
            <a:round/>
            <a:headEnd/>
            <a:tailEnd/>
          </a:ln>
        </p:spPr>
      </p:cxnSp>
      <p:sp>
        <p:nvSpPr>
          <p:cNvPr id="129" name="TextBox 128"/>
          <p:cNvSpPr txBox="1"/>
          <p:nvPr/>
        </p:nvSpPr>
        <p:spPr>
          <a:xfrm>
            <a:off x="2541016" y="1551801"/>
            <a:ext cx="354584" cy="276999"/>
          </a:xfrm>
          <a:prstGeom prst="rect">
            <a:avLst/>
          </a:prstGeom>
          <a:noFill/>
        </p:spPr>
        <p:txBody>
          <a:bodyPr wrap="none" rtlCol="0">
            <a:spAutoFit/>
          </a:bodyPr>
          <a:lstStyle/>
          <a:p>
            <a:pPr>
              <a:buNone/>
            </a:pPr>
            <a:r>
              <a:rPr lang="en-US" i="0" dirty="0" smtClean="0"/>
              <a:t>20</a:t>
            </a:r>
            <a:endParaRPr lang="en-US" i="0" dirty="0"/>
          </a:p>
        </p:txBody>
      </p:sp>
      <p:sp>
        <p:nvSpPr>
          <p:cNvPr id="131" name="TextBox 130"/>
          <p:cNvSpPr txBox="1"/>
          <p:nvPr/>
        </p:nvSpPr>
        <p:spPr>
          <a:xfrm>
            <a:off x="3150616" y="1551801"/>
            <a:ext cx="354584" cy="276999"/>
          </a:xfrm>
          <a:prstGeom prst="rect">
            <a:avLst/>
          </a:prstGeom>
          <a:noFill/>
        </p:spPr>
        <p:txBody>
          <a:bodyPr wrap="none" rtlCol="0">
            <a:spAutoFit/>
          </a:bodyPr>
          <a:lstStyle/>
          <a:p>
            <a:pPr>
              <a:buNone/>
            </a:pPr>
            <a:r>
              <a:rPr lang="en-US" i="0" dirty="0" smtClean="0"/>
              <a:t>16</a:t>
            </a:r>
            <a:endParaRPr lang="en-US" i="0" dirty="0"/>
          </a:p>
        </p:txBody>
      </p:sp>
      <p:sp>
        <p:nvSpPr>
          <p:cNvPr id="155" name="TextBox 154"/>
          <p:cNvSpPr txBox="1"/>
          <p:nvPr/>
        </p:nvSpPr>
        <p:spPr>
          <a:xfrm>
            <a:off x="4191000" y="1551801"/>
            <a:ext cx="354584" cy="276999"/>
          </a:xfrm>
          <a:prstGeom prst="rect">
            <a:avLst/>
          </a:prstGeom>
          <a:noFill/>
        </p:spPr>
        <p:txBody>
          <a:bodyPr wrap="none" rtlCol="0">
            <a:spAutoFit/>
          </a:bodyPr>
          <a:lstStyle/>
          <a:p>
            <a:pPr>
              <a:buNone/>
            </a:pPr>
            <a:r>
              <a:rPr lang="en-US" i="0" dirty="0" smtClean="0"/>
              <a:t>16</a:t>
            </a:r>
            <a:endParaRPr lang="en-US" i="0" dirty="0"/>
          </a:p>
        </p:txBody>
      </p:sp>
      <p:sp>
        <p:nvSpPr>
          <p:cNvPr id="156" name="TextBox 155"/>
          <p:cNvSpPr txBox="1"/>
          <p:nvPr/>
        </p:nvSpPr>
        <p:spPr>
          <a:xfrm>
            <a:off x="4800600" y="1551801"/>
            <a:ext cx="354584" cy="276999"/>
          </a:xfrm>
          <a:prstGeom prst="rect">
            <a:avLst/>
          </a:prstGeom>
          <a:noFill/>
        </p:spPr>
        <p:txBody>
          <a:bodyPr wrap="none" rtlCol="0">
            <a:spAutoFit/>
          </a:bodyPr>
          <a:lstStyle/>
          <a:p>
            <a:pPr>
              <a:buNone/>
            </a:pPr>
            <a:r>
              <a:rPr lang="en-US" i="0" dirty="0" smtClean="0"/>
              <a:t>20</a:t>
            </a:r>
            <a:endParaRPr lang="en-US" i="0" dirty="0"/>
          </a:p>
        </p:txBody>
      </p:sp>
      <p:sp>
        <p:nvSpPr>
          <p:cNvPr id="157" name="TextBox 156"/>
          <p:cNvSpPr txBox="1"/>
          <p:nvPr/>
        </p:nvSpPr>
        <p:spPr>
          <a:xfrm>
            <a:off x="5562600" y="1551801"/>
            <a:ext cx="354584" cy="276999"/>
          </a:xfrm>
          <a:prstGeom prst="rect">
            <a:avLst/>
          </a:prstGeom>
          <a:noFill/>
        </p:spPr>
        <p:txBody>
          <a:bodyPr wrap="none" rtlCol="0">
            <a:spAutoFit/>
          </a:bodyPr>
          <a:lstStyle/>
          <a:p>
            <a:pPr>
              <a:buNone/>
            </a:pPr>
            <a:r>
              <a:rPr lang="en-US" i="0" dirty="0" smtClean="0"/>
              <a:t>22</a:t>
            </a:r>
            <a:endParaRPr lang="en-US" i="0" dirty="0"/>
          </a:p>
        </p:txBody>
      </p:sp>
      <p:sp>
        <p:nvSpPr>
          <p:cNvPr id="158" name="TextBox 157"/>
          <p:cNvSpPr txBox="1"/>
          <p:nvPr/>
        </p:nvSpPr>
        <p:spPr>
          <a:xfrm>
            <a:off x="6019800" y="1551801"/>
            <a:ext cx="269626" cy="276999"/>
          </a:xfrm>
          <a:prstGeom prst="rect">
            <a:avLst/>
          </a:prstGeom>
          <a:noFill/>
        </p:spPr>
        <p:txBody>
          <a:bodyPr wrap="none" rtlCol="0">
            <a:spAutoFit/>
          </a:bodyPr>
          <a:lstStyle/>
          <a:p>
            <a:pPr>
              <a:buNone/>
            </a:pPr>
            <a:r>
              <a:rPr lang="en-US" i="0" dirty="0" smtClean="0"/>
              <a:t>6</a:t>
            </a:r>
            <a:endParaRPr lang="en-US" i="0" dirty="0"/>
          </a:p>
        </p:txBody>
      </p:sp>
      <p:sp>
        <p:nvSpPr>
          <p:cNvPr id="159" name="TextBox 158"/>
          <p:cNvSpPr txBox="1"/>
          <p:nvPr/>
        </p:nvSpPr>
        <p:spPr>
          <a:xfrm>
            <a:off x="7036816" y="1551801"/>
            <a:ext cx="354584" cy="276999"/>
          </a:xfrm>
          <a:prstGeom prst="rect">
            <a:avLst/>
          </a:prstGeom>
          <a:noFill/>
        </p:spPr>
        <p:txBody>
          <a:bodyPr wrap="none" rtlCol="0">
            <a:spAutoFit/>
          </a:bodyPr>
          <a:lstStyle/>
          <a:p>
            <a:pPr>
              <a:buNone/>
            </a:pPr>
            <a:r>
              <a:rPr lang="en-US" i="0" dirty="0" smtClean="0"/>
              <a:t>18</a:t>
            </a:r>
            <a:endParaRPr lang="en-US" i="0" dirty="0"/>
          </a:p>
        </p:txBody>
      </p:sp>
      <p:sp>
        <p:nvSpPr>
          <p:cNvPr id="160" name="TextBox 159"/>
          <p:cNvSpPr txBox="1"/>
          <p:nvPr/>
        </p:nvSpPr>
        <p:spPr>
          <a:xfrm>
            <a:off x="7696200" y="1551801"/>
            <a:ext cx="354584" cy="276999"/>
          </a:xfrm>
          <a:prstGeom prst="rect">
            <a:avLst/>
          </a:prstGeom>
          <a:noFill/>
        </p:spPr>
        <p:txBody>
          <a:bodyPr wrap="none" rtlCol="0">
            <a:spAutoFit/>
          </a:bodyPr>
          <a:lstStyle/>
          <a:p>
            <a:pPr>
              <a:buNone/>
            </a:pPr>
            <a:r>
              <a:rPr lang="en-US" i="0" dirty="0" smtClean="0"/>
              <a:t>22</a:t>
            </a:r>
            <a:endParaRPr lang="en-US" i="0" dirty="0"/>
          </a:p>
        </p:txBody>
      </p:sp>
      <p:sp>
        <p:nvSpPr>
          <p:cNvPr id="161" name="TextBox 160"/>
          <p:cNvSpPr txBox="1"/>
          <p:nvPr/>
        </p:nvSpPr>
        <p:spPr>
          <a:xfrm>
            <a:off x="8484616" y="1551801"/>
            <a:ext cx="354584" cy="276999"/>
          </a:xfrm>
          <a:prstGeom prst="rect">
            <a:avLst/>
          </a:prstGeom>
          <a:noFill/>
        </p:spPr>
        <p:txBody>
          <a:bodyPr wrap="none" rtlCol="0">
            <a:spAutoFit/>
          </a:bodyPr>
          <a:lstStyle/>
          <a:p>
            <a:pPr>
              <a:buNone/>
            </a:pPr>
            <a:r>
              <a:rPr lang="en-US" i="0" dirty="0" smtClean="0"/>
              <a:t>22</a:t>
            </a:r>
            <a:endParaRPr lang="en-US" i="0" dirty="0"/>
          </a:p>
        </p:txBody>
      </p:sp>
      <p:sp>
        <p:nvSpPr>
          <p:cNvPr id="162" name="TextBox 96"/>
          <p:cNvSpPr txBox="1">
            <a:spLocks noChangeArrowheads="1"/>
          </p:cNvSpPr>
          <p:nvPr/>
        </p:nvSpPr>
        <p:spPr bwMode="auto">
          <a:xfrm>
            <a:off x="1219200" y="1499479"/>
            <a:ext cx="1219200" cy="329321"/>
          </a:xfrm>
          <a:prstGeom prst="rect">
            <a:avLst/>
          </a:prstGeom>
          <a:noFill/>
          <a:ln w="9525">
            <a:noFill/>
            <a:miter lim="800000"/>
            <a:headEnd/>
            <a:tailEnd/>
          </a:ln>
        </p:spPr>
        <p:txBody>
          <a:bodyPr wrap="square" bIns="36576">
            <a:spAutoFit/>
          </a:bodyPr>
          <a:lstStyle/>
          <a:p>
            <a:pPr algn="ctr">
              <a:buNone/>
            </a:pPr>
            <a:r>
              <a:rPr lang="en-US" sz="1600" b="1" i="0" dirty="0" smtClean="0">
                <a:solidFill>
                  <a:schemeClr val="accent2"/>
                </a:solidFill>
                <a:latin typeface="Arial Narrow" pitchFamily="34" charset="0"/>
              </a:rPr>
              <a:t>Run Weeks:</a:t>
            </a:r>
            <a:endParaRPr lang="en-US" sz="1600" b="1" i="0" dirty="0">
              <a:solidFill>
                <a:schemeClr val="accent2"/>
              </a:solidFill>
              <a:latin typeface="Arial Narrow" pitchFamily="34" charset="0"/>
            </a:endParaRPr>
          </a:p>
        </p:txBody>
      </p:sp>
      <p:sp>
        <p:nvSpPr>
          <p:cNvPr id="188" name="Right Arrow 187"/>
          <p:cNvSpPr/>
          <p:nvPr/>
        </p:nvSpPr>
        <p:spPr bwMode="auto">
          <a:xfrm flipH="1">
            <a:off x="7620000" y="1828800"/>
            <a:ext cx="1524000" cy="4572000"/>
          </a:xfrm>
          <a:prstGeom prst="rightArrow">
            <a:avLst>
              <a:gd name="adj1" fmla="val 100000"/>
              <a:gd name="adj2" fmla="val 31979"/>
            </a:avLst>
          </a:prstGeom>
          <a:solidFill>
            <a:schemeClr val="accent2">
              <a:lumMod val="20000"/>
              <a:lumOff val="80000"/>
            </a:schemeClr>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0" tIns="0" rIns="45720" bIns="0"/>
          <a:lstStyle/>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p:txBody>
      </p:sp>
      <p:sp>
        <p:nvSpPr>
          <p:cNvPr id="189" name="TextBox 166"/>
          <p:cNvSpPr txBox="1">
            <a:spLocks noChangeArrowheads="1"/>
          </p:cNvSpPr>
          <p:nvPr/>
        </p:nvSpPr>
        <p:spPr bwMode="auto">
          <a:xfrm>
            <a:off x="7848600" y="2971800"/>
            <a:ext cx="1295400" cy="236372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buNone/>
              <a:defRPr/>
            </a:pPr>
            <a:r>
              <a:rPr lang="en-US" sz="1800" i="0" dirty="0" smtClean="0">
                <a:solidFill>
                  <a:srgbClr val="FF0000"/>
                </a:solidFill>
                <a:latin typeface="Arial Narrow" pitchFamily="34" charset="0"/>
                <a:cs typeface="Arial" charset="0"/>
              </a:rPr>
              <a:t>Inform U.S. next-step conceptual</a:t>
            </a:r>
          </a:p>
          <a:p>
            <a:pPr algn="ctr">
              <a:buNone/>
              <a:defRPr/>
            </a:pPr>
            <a:r>
              <a:rPr lang="en-US" sz="1800" i="0" dirty="0" smtClean="0">
                <a:solidFill>
                  <a:srgbClr val="FF0000"/>
                </a:solidFill>
                <a:latin typeface="Arial Narrow" pitchFamily="34" charset="0"/>
                <a:cs typeface="Arial" charset="0"/>
              </a:rPr>
              <a:t>design to optimize: aspect ratio, </a:t>
            </a:r>
            <a:r>
              <a:rPr lang="en-US" sz="1800" i="0" dirty="0" err="1" smtClean="0">
                <a:solidFill>
                  <a:srgbClr val="FF0000"/>
                </a:solidFill>
                <a:latin typeface="Arial Narrow" pitchFamily="34" charset="0"/>
                <a:cs typeface="Arial" charset="0"/>
              </a:rPr>
              <a:t>divertor</a:t>
            </a:r>
            <a:r>
              <a:rPr lang="en-US" sz="1800" i="0" dirty="0" smtClean="0">
                <a:solidFill>
                  <a:srgbClr val="FF0000"/>
                </a:solidFill>
                <a:latin typeface="Arial Narrow" pitchFamily="34" charset="0"/>
                <a:cs typeface="Arial" charset="0"/>
              </a:rPr>
              <a:t>, and PFCs</a:t>
            </a:r>
          </a:p>
        </p:txBody>
      </p:sp>
      <p:sp>
        <p:nvSpPr>
          <p:cNvPr id="163" name="Rectangle 3"/>
          <p:cNvSpPr>
            <a:spLocks noChangeArrowheads="1"/>
          </p:cNvSpPr>
          <p:nvPr/>
        </p:nvSpPr>
        <p:spPr bwMode="auto">
          <a:xfrm>
            <a:off x="0" y="17463"/>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buNone/>
            </a:pPr>
            <a:r>
              <a:rPr lang="en-US" sz="2800" i="0" dirty="0">
                <a:solidFill>
                  <a:srgbClr val="FF0000"/>
                </a:solidFill>
                <a:latin typeface="Helvetica" pitchFamily="34" charset="0"/>
                <a:ea typeface="MS PGothic" pitchFamily="34" charset="-128"/>
              </a:rPr>
              <a:t>10 year plan tools with 5YP incremental funding</a:t>
            </a:r>
          </a:p>
          <a:p>
            <a:pPr algn="ctr">
              <a:buNone/>
            </a:pPr>
            <a:r>
              <a:rPr lang="en-US" sz="2000" i="0" dirty="0">
                <a:solidFill>
                  <a:srgbClr val="0000FF"/>
                </a:solidFill>
                <a:latin typeface="Helvetica" pitchFamily="34" charset="0"/>
                <a:ea typeface="MS PGothic" pitchFamily="34" charset="-128"/>
              </a:rPr>
              <a:t>1.1 </a:t>
            </a:r>
            <a:r>
              <a:rPr lang="en-US" sz="2000" i="0" dirty="0">
                <a:solidFill>
                  <a:srgbClr val="0000FF"/>
                </a:solidFill>
                <a:latin typeface="Helvetica"/>
                <a:ea typeface="MS PGothic" pitchFamily="34" charset="-128"/>
                <a:cs typeface="Helvetica"/>
              </a:rPr>
              <a:t>×</a:t>
            </a:r>
            <a:r>
              <a:rPr lang="en-US" sz="2000" i="0" dirty="0">
                <a:solidFill>
                  <a:srgbClr val="0000FF"/>
                </a:solidFill>
                <a:latin typeface="Helvetica" pitchFamily="34" charset="0"/>
                <a:ea typeface="MS PGothic" pitchFamily="34" charset="-128"/>
              </a:rPr>
              <a:t> (FY2012 + 2.5% inflation)</a:t>
            </a:r>
          </a:p>
        </p:txBody>
      </p:sp>
      <p:sp>
        <p:nvSpPr>
          <p:cNvPr id="164"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65</a:t>
            </a:fld>
            <a:endParaRPr lang="en-US" sz="900" i="0"/>
          </a:p>
        </p:txBody>
      </p:sp>
    </p:spTree>
    <p:extLst>
      <p:ext uri="{BB962C8B-B14F-4D97-AF65-F5344CB8AC3E}">
        <p14:creationId xmlns:p14="http://schemas.microsoft.com/office/powerpoint/2010/main" xmlns="" val="14933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 name="Table 104"/>
          <p:cNvGraphicFramePr>
            <a:graphicFrameLocks noGrp="1"/>
          </p:cNvGraphicFramePr>
          <p:nvPr>
            <p:extLst>
              <p:ext uri="{D42A27DB-BD31-4B8C-83A1-F6EECF244321}">
                <p14:modId xmlns:p14="http://schemas.microsoft.com/office/powerpoint/2010/main" xmlns="" val="1241334461"/>
              </p:ext>
            </p:extLst>
          </p:nvPr>
        </p:nvGraphicFramePr>
        <p:xfrm>
          <a:off x="1752600" y="977900"/>
          <a:ext cx="3568228" cy="241447"/>
        </p:xfrm>
        <a:graphic>
          <a:graphicData uri="http://schemas.openxmlformats.org/drawingml/2006/table">
            <a:tbl>
              <a:tblPr/>
              <a:tblGrid>
                <a:gridCol w="570652"/>
                <a:gridCol w="749394"/>
                <a:gridCol w="749394"/>
                <a:gridCol w="749394"/>
                <a:gridCol w="749394"/>
              </a:tblGrid>
              <a:tr h="236395">
                <a:tc>
                  <a:txBody>
                    <a:bodyPr/>
                    <a:lstStyle/>
                    <a:p>
                      <a:pPr algn="ctr" fontAlgn="b"/>
                      <a:r>
                        <a:rPr lang="en-US" sz="1500" b="1" i="0" u="none" strike="noStrike" dirty="0" smtClean="0">
                          <a:latin typeface="+mn-lt"/>
                        </a:rPr>
                        <a:t>2014</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2015</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2016</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2017</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2018</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4132" name="Picture 75"/>
          <p:cNvPicPr>
            <a:picLocks noChangeAspect="1" noChangeArrowheads="1"/>
          </p:cNvPicPr>
          <p:nvPr/>
        </p:nvPicPr>
        <p:blipFill>
          <a:blip r:embed="rId3" cstate="print"/>
          <a:srcRect l="12645" r="7295"/>
          <a:stretch>
            <a:fillRect/>
          </a:stretch>
        </p:blipFill>
        <p:spPr bwMode="auto">
          <a:xfrm>
            <a:off x="0" y="2330450"/>
            <a:ext cx="1295400" cy="1725613"/>
          </a:xfrm>
          <a:prstGeom prst="rect">
            <a:avLst/>
          </a:prstGeom>
          <a:noFill/>
          <a:ln w="15875">
            <a:noFill/>
            <a:miter lim="800000"/>
            <a:headEnd/>
            <a:tailEnd/>
          </a:ln>
        </p:spPr>
      </p:pic>
      <p:pic>
        <p:nvPicPr>
          <p:cNvPr id="4133" name="Picture 79" descr="NB2 iso"/>
          <p:cNvPicPr>
            <a:picLocks noChangeAspect="1" noChangeArrowheads="1"/>
          </p:cNvPicPr>
          <p:nvPr/>
        </p:nvPicPr>
        <p:blipFill>
          <a:blip r:embed="rId4" cstate="print"/>
          <a:srcRect/>
          <a:stretch>
            <a:fillRect/>
          </a:stretch>
        </p:blipFill>
        <p:spPr bwMode="auto">
          <a:xfrm>
            <a:off x="4763" y="4660900"/>
            <a:ext cx="1433512" cy="1106488"/>
          </a:xfrm>
          <a:prstGeom prst="rect">
            <a:avLst/>
          </a:prstGeom>
          <a:noFill/>
          <a:ln w="9525">
            <a:noFill/>
            <a:miter lim="800000"/>
            <a:headEnd/>
            <a:tailEnd/>
          </a:ln>
        </p:spPr>
      </p:pic>
      <p:sp>
        <p:nvSpPr>
          <p:cNvPr id="4134" name="Text Box 81"/>
          <p:cNvSpPr txBox="1">
            <a:spLocks noChangeArrowheads="1"/>
          </p:cNvSpPr>
          <p:nvPr/>
        </p:nvSpPr>
        <p:spPr bwMode="auto">
          <a:xfrm>
            <a:off x="0" y="1905000"/>
            <a:ext cx="1279525" cy="361125"/>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lnSpc>
                <a:spcPct val="60000"/>
              </a:lnSpc>
              <a:spcBef>
                <a:spcPct val="20000"/>
              </a:spcBef>
              <a:buNone/>
            </a:pPr>
            <a:r>
              <a:rPr lang="en-US" sz="1600" b="1" i="0">
                <a:solidFill>
                  <a:srgbClr val="FF0000"/>
                </a:solidFill>
                <a:latin typeface="Arial Narrow" pitchFamily="34" charset="0"/>
              </a:rPr>
              <a:t>New </a:t>
            </a:r>
          </a:p>
          <a:p>
            <a:pPr algn="ctr" defTabSz="860425" eaLnBrk="0" hangingPunct="0">
              <a:lnSpc>
                <a:spcPct val="60000"/>
              </a:lnSpc>
              <a:spcBef>
                <a:spcPct val="20000"/>
              </a:spcBef>
              <a:buNone/>
            </a:pPr>
            <a:r>
              <a:rPr lang="en-US" sz="1600" b="1" i="0">
                <a:solidFill>
                  <a:srgbClr val="FF0000"/>
                </a:solidFill>
                <a:latin typeface="Arial Narrow" pitchFamily="34" charset="0"/>
              </a:rPr>
              <a:t>center-stack</a:t>
            </a:r>
          </a:p>
        </p:txBody>
      </p:sp>
      <p:sp>
        <p:nvSpPr>
          <p:cNvPr id="4135" name="Text Box 82"/>
          <p:cNvSpPr txBox="1">
            <a:spLocks noChangeArrowheads="1"/>
          </p:cNvSpPr>
          <p:nvPr/>
        </p:nvSpPr>
        <p:spPr bwMode="auto">
          <a:xfrm>
            <a:off x="76200" y="5697538"/>
            <a:ext cx="661988" cy="246062"/>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spcBef>
                <a:spcPct val="20000"/>
              </a:spcBef>
              <a:buNone/>
            </a:pPr>
            <a:r>
              <a:rPr lang="en-US" sz="1600" b="1" i="0">
                <a:solidFill>
                  <a:srgbClr val="FF0000"/>
                </a:solidFill>
                <a:latin typeface="Arial Narrow" pitchFamily="34" charset="0"/>
              </a:rPr>
              <a:t>2nd NBI</a:t>
            </a:r>
          </a:p>
        </p:txBody>
      </p:sp>
      <p:sp>
        <p:nvSpPr>
          <p:cNvPr id="4202" name="TextBox 96"/>
          <p:cNvSpPr txBox="1">
            <a:spLocks noChangeArrowheads="1"/>
          </p:cNvSpPr>
          <p:nvPr/>
        </p:nvSpPr>
        <p:spPr bwMode="auto">
          <a:xfrm>
            <a:off x="1371600" y="1852612"/>
            <a:ext cx="838200" cy="738188"/>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Start-up and Ramp-up</a:t>
            </a:r>
          </a:p>
        </p:txBody>
      </p:sp>
      <p:sp>
        <p:nvSpPr>
          <p:cNvPr id="4207" name="TextBox 105"/>
          <p:cNvSpPr txBox="1">
            <a:spLocks noChangeArrowheads="1"/>
          </p:cNvSpPr>
          <p:nvPr/>
        </p:nvSpPr>
        <p:spPr bwMode="auto">
          <a:xfrm>
            <a:off x="1295400" y="6029325"/>
            <a:ext cx="1143000" cy="523875"/>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Scenarios and Control</a:t>
            </a:r>
          </a:p>
        </p:txBody>
      </p:sp>
      <p:sp>
        <p:nvSpPr>
          <p:cNvPr id="204" name="TextBox 97"/>
          <p:cNvSpPr txBox="1">
            <a:spLocks noChangeArrowheads="1"/>
          </p:cNvSpPr>
          <p:nvPr/>
        </p:nvSpPr>
        <p:spPr bwMode="auto">
          <a:xfrm>
            <a:off x="1371600" y="26670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Boundary Physics</a:t>
            </a:r>
          </a:p>
        </p:txBody>
      </p:sp>
      <p:sp>
        <p:nvSpPr>
          <p:cNvPr id="205" name="TextBox 98"/>
          <p:cNvSpPr txBox="1">
            <a:spLocks noChangeArrowheads="1"/>
          </p:cNvSpPr>
          <p:nvPr/>
        </p:nvSpPr>
        <p:spPr bwMode="auto">
          <a:xfrm>
            <a:off x="1371600" y="32004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Materials and PFCs</a:t>
            </a:r>
          </a:p>
        </p:txBody>
      </p:sp>
      <p:sp>
        <p:nvSpPr>
          <p:cNvPr id="206" name="TextBox 101"/>
          <p:cNvSpPr txBox="1">
            <a:spLocks noChangeArrowheads="1"/>
          </p:cNvSpPr>
          <p:nvPr/>
        </p:nvSpPr>
        <p:spPr bwMode="auto">
          <a:xfrm>
            <a:off x="1371600" y="4572000"/>
            <a:ext cx="914400" cy="3079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MHD</a:t>
            </a:r>
          </a:p>
        </p:txBody>
      </p:sp>
      <p:sp>
        <p:nvSpPr>
          <p:cNvPr id="207" name="TextBox 102"/>
          <p:cNvSpPr txBox="1">
            <a:spLocks noChangeArrowheads="1"/>
          </p:cNvSpPr>
          <p:nvPr/>
        </p:nvSpPr>
        <p:spPr bwMode="auto">
          <a:xfrm>
            <a:off x="1295400" y="4953000"/>
            <a:ext cx="11430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Transport &amp; Turbulence</a:t>
            </a:r>
          </a:p>
        </p:txBody>
      </p:sp>
      <p:sp>
        <p:nvSpPr>
          <p:cNvPr id="208" name="TextBox 103"/>
          <p:cNvSpPr txBox="1">
            <a:spLocks noChangeArrowheads="1"/>
          </p:cNvSpPr>
          <p:nvPr/>
        </p:nvSpPr>
        <p:spPr bwMode="auto">
          <a:xfrm>
            <a:off x="1295400" y="5486400"/>
            <a:ext cx="1066800" cy="586058"/>
          </a:xfrm>
          <a:prstGeom prst="rect">
            <a:avLst/>
          </a:prstGeom>
          <a:noFill/>
          <a:ln w="9525">
            <a:noFill/>
            <a:miter lim="800000"/>
            <a:headEnd/>
            <a:tailEnd/>
          </a:ln>
        </p:spPr>
        <p:txBody>
          <a:bodyPr lIns="0" rIns="0">
            <a:spAutoFit/>
          </a:bodyPr>
          <a:lstStyle/>
          <a:p>
            <a:pPr algn="ctr">
              <a:lnSpc>
                <a:spcPct val="75000"/>
              </a:lnSpc>
              <a:buNone/>
            </a:pPr>
            <a:r>
              <a:rPr lang="en-US" sz="1400" b="1" i="0">
                <a:solidFill>
                  <a:srgbClr val="FF0000"/>
                </a:solidFill>
                <a:latin typeface="Arial Narrow" pitchFamily="34" charset="0"/>
              </a:rPr>
              <a:t>Waves and Energetic Particles</a:t>
            </a:r>
            <a:endParaRPr lang="en-US" sz="1200" b="1" i="0">
              <a:solidFill>
                <a:srgbClr val="FF0000"/>
              </a:solidFill>
              <a:latin typeface="Arial Narrow" pitchFamily="34" charset="0"/>
            </a:endParaRPr>
          </a:p>
        </p:txBody>
      </p:sp>
      <p:sp>
        <p:nvSpPr>
          <p:cNvPr id="209" name="TextBox 100"/>
          <p:cNvSpPr txBox="1">
            <a:spLocks noChangeArrowheads="1"/>
          </p:cNvSpPr>
          <p:nvPr/>
        </p:nvSpPr>
        <p:spPr bwMode="auto">
          <a:xfrm>
            <a:off x="1295400" y="3763963"/>
            <a:ext cx="1143000" cy="705834"/>
          </a:xfrm>
          <a:prstGeom prst="rect">
            <a:avLst/>
          </a:prstGeom>
          <a:noFill/>
          <a:ln w="9525">
            <a:noFill/>
            <a:miter lim="800000"/>
            <a:headEnd/>
            <a:tailEnd/>
          </a:ln>
        </p:spPr>
        <p:txBody>
          <a:bodyPr bIns="91440">
            <a:spAutoFit/>
          </a:bodyPr>
          <a:lstStyle/>
          <a:p>
            <a:pPr algn="ctr">
              <a:lnSpc>
                <a:spcPct val="80000"/>
              </a:lnSpc>
              <a:buNone/>
            </a:pPr>
            <a:r>
              <a:rPr lang="en-US" sz="1400" b="1" i="0">
                <a:solidFill>
                  <a:srgbClr val="FF0000"/>
                </a:solidFill>
                <a:latin typeface="Arial Narrow" pitchFamily="34" charset="0"/>
              </a:rPr>
              <a:t>Liquid </a:t>
            </a:r>
          </a:p>
          <a:p>
            <a:pPr algn="ctr">
              <a:lnSpc>
                <a:spcPct val="80000"/>
              </a:lnSpc>
              <a:buNone/>
            </a:pPr>
            <a:r>
              <a:rPr lang="en-US" sz="1400" b="1" i="0">
                <a:solidFill>
                  <a:srgbClr val="FF0000"/>
                </a:solidFill>
                <a:latin typeface="Arial Narrow" pitchFamily="34" charset="0"/>
              </a:rPr>
              <a:t>metals /  lithium</a:t>
            </a:r>
          </a:p>
        </p:txBody>
      </p:sp>
      <p:sp>
        <p:nvSpPr>
          <p:cNvPr id="266" name="TextBox 26"/>
          <p:cNvSpPr txBox="1">
            <a:spLocks noChangeArrowheads="1"/>
          </p:cNvSpPr>
          <p:nvPr/>
        </p:nvSpPr>
        <p:spPr bwMode="auto">
          <a:xfrm>
            <a:off x="76200" y="1250824"/>
            <a:ext cx="2209800" cy="270843"/>
          </a:xfrm>
          <a:prstGeom prst="rect">
            <a:avLst/>
          </a:prstGeom>
          <a:solidFill>
            <a:srgbClr val="FFFFCC"/>
          </a:solidFill>
          <a:ln w="12700">
            <a:solidFill>
              <a:schemeClr val="tx1"/>
            </a:solidFill>
            <a:miter lim="800000"/>
            <a:headEnd/>
            <a:tailEnd/>
          </a:ln>
        </p:spPr>
        <p:txBody>
          <a:bodyPr wrap="square" tIns="18288" bIns="36576" anchor="ctr">
            <a:spAutoFit/>
          </a:bodyPr>
          <a:lstStyle/>
          <a:p>
            <a:pPr algn="ctr">
              <a:spcBef>
                <a:spcPct val="20000"/>
              </a:spcBef>
              <a:buNone/>
            </a:pPr>
            <a:r>
              <a:rPr lang="en-US" sz="1400" i="0" dirty="0">
                <a:solidFill>
                  <a:srgbClr val="1822CD"/>
                </a:solidFill>
                <a:latin typeface="+mn-lt"/>
                <a:ea typeface="MS PGothic" pitchFamily="34" charset="-128"/>
              </a:rPr>
              <a:t>Upgrade Outage</a:t>
            </a:r>
          </a:p>
        </p:txBody>
      </p:sp>
      <p:sp>
        <p:nvSpPr>
          <p:cNvPr id="118" name="Rectangle 117"/>
          <p:cNvSpPr/>
          <p:nvPr/>
        </p:nvSpPr>
        <p:spPr bwMode="auto">
          <a:xfrm>
            <a:off x="3505200" y="1524000"/>
            <a:ext cx="685800" cy="5056632"/>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19" name="Oval 19"/>
          <p:cNvSpPr>
            <a:spLocks noChangeArrowheads="1"/>
          </p:cNvSpPr>
          <p:nvPr/>
        </p:nvSpPr>
        <p:spPr bwMode="auto">
          <a:xfrm>
            <a:off x="4191000" y="4495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0" name="Oval 19"/>
          <p:cNvSpPr>
            <a:spLocks noChangeArrowheads="1"/>
          </p:cNvSpPr>
          <p:nvPr/>
        </p:nvSpPr>
        <p:spPr bwMode="auto">
          <a:xfrm>
            <a:off x="2971800" y="40179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1" name="Rectangle 20"/>
          <p:cNvSpPr>
            <a:spLocks noChangeArrowheads="1"/>
          </p:cNvSpPr>
          <p:nvPr/>
        </p:nvSpPr>
        <p:spPr bwMode="auto">
          <a:xfrm>
            <a:off x="3078163" y="3886200"/>
            <a:ext cx="868362" cy="3970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Upward</a:t>
            </a:r>
          </a:p>
          <a:p>
            <a:pPr defTabSz="912813" eaLnBrk="0" hangingPunct="0">
              <a:lnSpc>
                <a:spcPct val="70000"/>
              </a:lnSpc>
              <a:spcBef>
                <a:spcPct val="20000"/>
              </a:spcBef>
              <a:buNone/>
            </a:pPr>
            <a:r>
              <a:rPr lang="en-US" sz="1200" b="1" i="0" dirty="0" err="1">
                <a:solidFill>
                  <a:srgbClr val="0000FF"/>
                </a:solidFill>
                <a:latin typeface="Arial Narrow" pitchFamily="34" charset="0"/>
              </a:rPr>
              <a:t>LiTER</a:t>
            </a:r>
            <a:endParaRPr lang="en-US" sz="1200" b="1" i="0" dirty="0">
              <a:solidFill>
                <a:srgbClr val="0000FF"/>
              </a:solidFill>
              <a:latin typeface="Arial Narrow" pitchFamily="34" charset="0"/>
            </a:endParaRPr>
          </a:p>
        </p:txBody>
      </p:sp>
      <p:sp>
        <p:nvSpPr>
          <p:cNvPr id="122" name="Oval 19"/>
          <p:cNvSpPr>
            <a:spLocks noChangeArrowheads="1"/>
          </p:cNvSpPr>
          <p:nvPr/>
        </p:nvSpPr>
        <p:spPr bwMode="auto">
          <a:xfrm>
            <a:off x="2438400" y="38242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3" name="Rectangle 20"/>
          <p:cNvSpPr>
            <a:spLocks noChangeArrowheads="1"/>
          </p:cNvSpPr>
          <p:nvPr/>
        </p:nvSpPr>
        <p:spPr bwMode="auto">
          <a:xfrm>
            <a:off x="2133600" y="3992563"/>
            <a:ext cx="868362" cy="360082"/>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0000FF"/>
                </a:solidFill>
                <a:latin typeface="Arial Narrow" pitchFamily="34" charset="0"/>
              </a:rPr>
              <a:t>Li granule injector</a:t>
            </a:r>
          </a:p>
        </p:txBody>
      </p:sp>
      <p:sp>
        <p:nvSpPr>
          <p:cNvPr id="124" name="Rectangle 20"/>
          <p:cNvSpPr>
            <a:spLocks noChangeArrowheads="1"/>
          </p:cNvSpPr>
          <p:nvPr/>
        </p:nvSpPr>
        <p:spPr bwMode="auto">
          <a:xfrm>
            <a:off x="3352800" y="3253685"/>
            <a:ext cx="914400" cy="489349"/>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i="0" dirty="0">
                <a:solidFill>
                  <a:srgbClr val="0000FF"/>
                </a:solidFill>
                <a:latin typeface="Arial Narrow" pitchFamily="34" charset="0"/>
              </a:rPr>
              <a:t>H</a:t>
            </a:r>
            <a:r>
              <a:rPr lang="en-US" sz="1200" b="1" i="0" dirty="0" smtClean="0">
                <a:solidFill>
                  <a:srgbClr val="0000FF"/>
                </a:solidFill>
                <a:latin typeface="Arial Narrow" pitchFamily="34" charset="0"/>
              </a:rPr>
              <a:t>igh-Z </a:t>
            </a:r>
            <a:r>
              <a:rPr lang="en-US" i="0" dirty="0" smtClean="0">
                <a:solidFill>
                  <a:srgbClr val="0000FF"/>
                </a:solidFill>
                <a:latin typeface="Arial Narrow" pitchFamily="34" charset="0"/>
              </a:rPr>
              <a:t>tile row on </a:t>
            </a:r>
            <a:r>
              <a:rPr lang="en-US" i="0" dirty="0" err="1" smtClean="0">
                <a:solidFill>
                  <a:srgbClr val="0000FF"/>
                </a:solidFill>
                <a:latin typeface="Arial Narrow" pitchFamily="34" charset="0"/>
              </a:rPr>
              <a:t>cryo</a:t>
            </a:r>
            <a:r>
              <a:rPr lang="en-US" i="0" dirty="0" smtClean="0">
                <a:solidFill>
                  <a:srgbClr val="0000FF"/>
                </a:solidFill>
                <a:latin typeface="Arial Narrow" pitchFamily="34" charset="0"/>
              </a:rPr>
              <a:t>-baffle</a:t>
            </a:r>
            <a:endParaRPr lang="en-US" sz="1200" b="1" i="0" dirty="0">
              <a:solidFill>
                <a:srgbClr val="0000FF"/>
              </a:solidFill>
              <a:latin typeface="Arial Narrow" pitchFamily="34" charset="0"/>
            </a:endParaRPr>
          </a:p>
        </p:txBody>
      </p:sp>
      <p:sp>
        <p:nvSpPr>
          <p:cNvPr id="125" name="Oval 19"/>
          <p:cNvSpPr>
            <a:spLocks noChangeArrowheads="1"/>
          </p:cNvSpPr>
          <p:nvPr/>
        </p:nvSpPr>
        <p:spPr bwMode="auto">
          <a:xfrm>
            <a:off x="4191000" y="338328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7" name="Rectangle 20"/>
          <p:cNvSpPr>
            <a:spLocks noChangeArrowheads="1"/>
          </p:cNvSpPr>
          <p:nvPr/>
        </p:nvSpPr>
        <p:spPr bwMode="auto">
          <a:xfrm>
            <a:off x="5194824" y="4475163"/>
            <a:ext cx="1570039" cy="230816"/>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NCC SPA upgrade </a:t>
            </a:r>
          </a:p>
        </p:txBody>
      </p:sp>
      <p:sp>
        <p:nvSpPr>
          <p:cNvPr id="128" name="Oval 19"/>
          <p:cNvSpPr>
            <a:spLocks noChangeArrowheads="1"/>
          </p:cNvSpPr>
          <p:nvPr/>
        </p:nvSpPr>
        <p:spPr bwMode="auto">
          <a:xfrm>
            <a:off x="4191000" y="4740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0" name="Rectangle 20"/>
          <p:cNvSpPr>
            <a:spLocks noChangeArrowheads="1"/>
          </p:cNvSpPr>
          <p:nvPr/>
        </p:nvSpPr>
        <p:spPr bwMode="auto">
          <a:xfrm>
            <a:off x="4428056" y="4669847"/>
            <a:ext cx="1828807" cy="253900"/>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5000"/>
              </a:lnSpc>
              <a:spcBef>
                <a:spcPct val="20000"/>
              </a:spcBef>
              <a:buNone/>
            </a:pPr>
            <a:r>
              <a:rPr lang="en-US" sz="1200" b="1" i="0" dirty="0">
                <a:solidFill>
                  <a:srgbClr val="0000FF"/>
                </a:solidFill>
                <a:latin typeface="Arial Narrow" pitchFamily="34" charset="0"/>
              </a:rPr>
              <a:t>Enhanced MHD sensors</a:t>
            </a:r>
          </a:p>
        </p:txBody>
      </p:sp>
      <p:sp>
        <p:nvSpPr>
          <p:cNvPr id="132" name="Rectangle 20"/>
          <p:cNvSpPr>
            <a:spLocks noChangeArrowheads="1"/>
          </p:cNvSpPr>
          <p:nvPr/>
        </p:nvSpPr>
        <p:spPr bwMode="auto">
          <a:xfrm>
            <a:off x="4419600" y="2773362"/>
            <a:ext cx="887412"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err="1">
                <a:solidFill>
                  <a:srgbClr val="7F7F7F"/>
                </a:solidFill>
                <a:latin typeface="Arial Narrow" pitchFamily="34" charset="0"/>
              </a:rPr>
              <a:t>Divertor</a:t>
            </a:r>
            <a:r>
              <a:rPr lang="en-US" sz="1200" b="1" i="0" dirty="0">
                <a:solidFill>
                  <a:srgbClr val="7F7F7F"/>
                </a:solidFill>
                <a:latin typeface="Arial Narrow" pitchFamily="34" charset="0"/>
              </a:rPr>
              <a:t> Thomson</a:t>
            </a:r>
          </a:p>
        </p:txBody>
      </p:sp>
      <p:sp>
        <p:nvSpPr>
          <p:cNvPr id="133" name="Rectangle 20"/>
          <p:cNvSpPr>
            <a:spLocks noChangeArrowheads="1"/>
          </p:cNvSpPr>
          <p:nvPr/>
        </p:nvSpPr>
        <p:spPr bwMode="auto">
          <a:xfrm>
            <a:off x="4343400" y="3182112"/>
            <a:ext cx="914400" cy="563215"/>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85000"/>
              </a:lnSpc>
              <a:spcBef>
                <a:spcPct val="20000"/>
              </a:spcBef>
              <a:buNone/>
            </a:pPr>
            <a:r>
              <a:rPr lang="en-US" i="0" dirty="0" smtClean="0">
                <a:solidFill>
                  <a:srgbClr val="0000FF"/>
                </a:solidFill>
                <a:latin typeface="Arial Narrow" pitchFamily="34" charset="0"/>
              </a:rPr>
              <a:t>High-Z   PFC diagnostics</a:t>
            </a:r>
            <a:endParaRPr lang="en-US" sz="1200" b="1" i="0" dirty="0">
              <a:solidFill>
                <a:srgbClr val="0000FF"/>
              </a:solidFill>
              <a:latin typeface="Arial Narrow" pitchFamily="34" charset="0"/>
            </a:endParaRPr>
          </a:p>
        </p:txBody>
      </p:sp>
      <p:sp>
        <p:nvSpPr>
          <p:cNvPr id="134" name="Oval 19"/>
          <p:cNvSpPr>
            <a:spLocks noChangeArrowheads="1"/>
          </p:cNvSpPr>
          <p:nvPr/>
        </p:nvSpPr>
        <p:spPr bwMode="auto">
          <a:xfrm>
            <a:off x="4435475"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5" name="Rectangle 20"/>
          <p:cNvSpPr>
            <a:spLocks noChangeArrowheads="1"/>
          </p:cNvSpPr>
          <p:nvPr/>
        </p:nvSpPr>
        <p:spPr bwMode="auto">
          <a:xfrm>
            <a:off x="2514600" y="4473575"/>
            <a:ext cx="914400" cy="489349"/>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0000FF"/>
                </a:solidFill>
                <a:latin typeface="Arial Narrow" pitchFamily="34" charset="0"/>
              </a:rPr>
              <a:t>MGI disruption mitigation</a:t>
            </a:r>
          </a:p>
        </p:txBody>
      </p:sp>
      <p:sp>
        <p:nvSpPr>
          <p:cNvPr id="136" name="Oval 19"/>
          <p:cNvSpPr>
            <a:spLocks noChangeArrowheads="1"/>
          </p:cNvSpPr>
          <p:nvPr/>
        </p:nvSpPr>
        <p:spPr bwMode="auto">
          <a:xfrm>
            <a:off x="2819400" y="5257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7" name="Rectangle 20"/>
          <p:cNvSpPr>
            <a:spLocks noChangeArrowheads="1"/>
          </p:cNvSpPr>
          <p:nvPr/>
        </p:nvSpPr>
        <p:spPr bwMode="auto">
          <a:xfrm>
            <a:off x="2819400" y="5257800"/>
            <a:ext cx="838200" cy="230816"/>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smtClean="0">
                <a:solidFill>
                  <a:srgbClr val="0000FF"/>
                </a:solidFill>
                <a:latin typeface="Arial Narrow" pitchFamily="34" charset="0"/>
              </a:rPr>
              <a:t>High </a:t>
            </a:r>
            <a:r>
              <a:rPr lang="en-US" sz="1200" b="1" i="0" dirty="0" err="1" smtClean="0">
                <a:solidFill>
                  <a:srgbClr val="0000FF"/>
                </a:solidFill>
                <a:latin typeface="Arial Narrow" pitchFamily="34" charset="0"/>
              </a:rPr>
              <a:t>k</a:t>
            </a:r>
            <a:r>
              <a:rPr lang="en-US" sz="1200" b="1" i="0" baseline="-25000" dirty="0" err="1" smtClean="0">
                <a:solidFill>
                  <a:srgbClr val="0000FF"/>
                </a:solidFill>
                <a:latin typeface="Symbol" pitchFamily="18" charset="2"/>
              </a:rPr>
              <a:t>q</a:t>
            </a:r>
            <a:endParaRPr lang="en-US" sz="1200" b="1" i="0" baseline="-25000" dirty="0">
              <a:solidFill>
                <a:srgbClr val="0000FF"/>
              </a:solidFill>
              <a:latin typeface="Symbol" pitchFamily="18" charset="2"/>
            </a:endParaRPr>
          </a:p>
        </p:txBody>
      </p:sp>
      <p:sp>
        <p:nvSpPr>
          <p:cNvPr id="138" name="Oval 19"/>
          <p:cNvSpPr>
            <a:spLocks noChangeArrowheads="1"/>
          </p:cNvSpPr>
          <p:nvPr/>
        </p:nvSpPr>
        <p:spPr bwMode="auto">
          <a:xfrm>
            <a:off x="24542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9" name="Rectangle 20"/>
          <p:cNvSpPr>
            <a:spLocks noChangeArrowheads="1"/>
          </p:cNvSpPr>
          <p:nvPr/>
        </p:nvSpPr>
        <p:spPr bwMode="auto">
          <a:xfrm>
            <a:off x="4343400" y="4419600"/>
            <a:ext cx="6096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Partial NCC</a:t>
            </a:r>
          </a:p>
        </p:txBody>
      </p:sp>
      <p:sp>
        <p:nvSpPr>
          <p:cNvPr id="140" name="Oval 19"/>
          <p:cNvSpPr>
            <a:spLocks noChangeArrowheads="1"/>
          </p:cNvSpPr>
          <p:nvPr/>
        </p:nvSpPr>
        <p:spPr bwMode="auto">
          <a:xfrm>
            <a:off x="3063875" y="58054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1" name="Rectangle 20"/>
          <p:cNvSpPr>
            <a:spLocks noChangeArrowheads="1"/>
          </p:cNvSpPr>
          <p:nvPr/>
        </p:nvSpPr>
        <p:spPr bwMode="auto">
          <a:xfrm>
            <a:off x="3170238" y="5791200"/>
            <a:ext cx="1477962" cy="2308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4 coil AE antenna</a:t>
            </a:r>
          </a:p>
        </p:txBody>
      </p:sp>
      <p:sp>
        <p:nvSpPr>
          <p:cNvPr id="142" name="Oval 19"/>
          <p:cNvSpPr>
            <a:spLocks noChangeArrowheads="1"/>
          </p:cNvSpPr>
          <p:nvPr/>
        </p:nvSpPr>
        <p:spPr bwMode="auto">
          <a:xfrm>
            <a:off x="2362200"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3" name="Rectangle 20"/>
          <p:cNvSpPr>
            <a:spLocks noChangeArrowheads="1"/>
          </p:cNvSpPr>
          <p:nvPr/>
        </p:nvSpPr>
        <p:spPr bwMode="auto">
          <a:xfrm>
            <a:off x="2133600" y="5715000"/>
            <a:ext cx="99060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0000FF"/>
                </a:solidFill>
                <a:latin typeface="Arial Narrow" pitchFamily="34" charset="0"/>
              </a:rPr>
              <a:t>1 coil AE antenna</a:t>
            </a:r>
          </a:p>
        </p:txBody>
      </p:sp>
      <p:sp>
        <p:nvSpPr>
          <p:cNvPr id="144" name="Oval 19"/>
          <p:cNvSpPr>
            <a:spLocks noChangeArrowheads="1"/>
          </p:cNvSpPr>
          <p:nvPr/>
        </p:nvSpPr>
        <p:spPr bwMode="auto">
          <a:xfrm>
            <a:off x="2606675" y="50387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5" name="Rectangle 20"/>
          <p:cNvSpPr>
            <a:spLocks noChangeArrowheads="1"/>
          </p:cNvSpPr>
          <p:nvPr/>
        </p:nvSpPr>
        <p:spPr bwMode="auto">
          <a:xfrm>
            <a:off x="2743200" y="5029200"/>
            <a:ext cx="1143000" cy="200039"/>
          </a:xfrm>
          <a:prstGeom prst="rect">
            <a:avLst/>
          </a:prstGeom>
          <a:noFill/>
          <a:ln w="9525">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dirty="0" smtClean="0">
                <a:solidFill>
                  <a:srgbClr val="0000FF"/>
                </a:solidFill>
                <a:latin typeface="Symbol" pitchFamily="18" charset="2"/>
              </a:rPr>
              <a:t>d</a:t>
            </a:r>
            <a:r>
              <a:rPr lang="en-US" sz="1200" b="1" i="0" dirty="0" smtClean="0">
                <a:solidFill>
                  <a:srgbClr val="0000FF"/>
                </a:solidFill>
                <a:latin typeface="Arial Narrow" pitchFamily="34" charset="0"/>
              </a:rPr>
              <a:t>B </a:t>
            </a:r>
            <a:r>
              <a:rPr lang="en-US" sz="1200" b="1" i="0" dirty="0" err="1" smtClean="0">
                <a:solidFill>
                  <a:srgbClr val="0000FF"/>
                </a:solidFill>
                <a:latin typeface="Arial Narrow" pitchFamily="34" charset="0"/>
              </a:rPr>
              <a:t>polarimetry</a:t>
            </a:r>
            <a:endParaRPr lang="en-US" sz="1200" b="1" i="0" baseline="-25000" dirty="0">
              <a:solidFill>
                <a:srgbClr val="0000FF"/>
              </a:solidFill>
              <a:latin typeface="Symbol" pitchFamily="18" charset="2"/>
            </a:endParaRPr>
          </a:p>
        </p:txBody>
      </p:sp>
      <p:sp>
        <p:nvSpPr>
          <p:cNvPr id="146" name="Rectangle 20"/>
          <p:cNvSpPr>
            <a:spLocks noChangeArrowheads="1"/>
          </p:cNvSpPr>
          <p:nvPr/>
        </p:nvSpPr>
        <p:spPr bwMode="auto">
          <a:xfrm>
            <a:off x="2911475" y="2438400"/>
            <a:ext cx="1301750" cy="230816"/>
          </a:xfrm>
          <a:prstGeom prst="rect">
            <a:avLst/>
          </a:prstGeom>
          <a:noFill/>
          <a:ln w="9525">
            <a:noFill/>
            <a:miter lim="800000"/>
            <a:headEnd/>
            <a:tailEnd/>
          </a:ln>
        </p:spPr>
        <p:txBody>
          <a:bodyPr wrap="square" lIns="91423" tIns="45712" rIns="0" bIns="45712">
            <a:spAutoFit/>
          </a:bodyPr>
          <a:lstStyle/>
          <a:p>
            <a:pPr algn="r" defTabSz="912813" eaLnBrk="0" hangingPunct="0">
              <a:lnSpc>
                <a:spcPct val="70000"/>
              </a:lnSpc>
              <a:buNone/>
            </a:pPr>
            <a:r>
              <a:rPr lang="en-US" i="0" dirty="0">
                <a:solidFill>
                  <a:srgbClr val="0000FF"/>
                </a:solidFill>
                <a:latin typeface="Arial Narrow" pitchFamily="34" charset="0"/>
              </a:rPr>
              <a:t>1</a:t>
            </a:r>
            <a:r>
              <a:rPr lang="en-US" sz="1200" b="1" i="0" dirty="0" smtClean="0">
                <a:solidFill>
                  <a:srgbClr val="0000FF"/>
                </a:solidFill>
                <a:latin typeface="Arial Narrow" pitchFamily="34" charset="0"/>
              </a:rPr>
              <a:t> MW ECH/EBW</a:t>
            </a:r>
            <a:endParaRPr lang="en-US" sz="1200" b="1" i="0" dirty="0">
              <a:solidFill>
                <a:srgbClr val="0000FF"/>
              </a:solidFill>
              <a:latin typeface="Arial Narrow" pitchFamily="34" charset="0"/>
            </a:endParaRPr>
          </a:p>
        </p:txBody>
      </p:sp>
      <p:sp>
        <p:nvSpPr>
          <p:cNvPr id="147" name="Oval 19"/>
          <p:cNvSpPr>
            <a:spLocks noChangeAspect="1" noChangeArrowheads="1"/>
          </p:cNvSpPr>
          <p:nvPr/>
        </p:nvSpPr>
        <p:spPr bwMode="auto">
          <a:xfrm>
            <a:off x="4283075" y="245745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148" name="Oval 19"/>
          <p:cNvSpPr>
            <a:spLocks noChangeArrowheads="1"/>
          </p:cNvSpPr>
          <p:nvPr/>
        </p:nvSpPr>
        <p:spPr bwMode="auto">
          <a:xfrm>
            <a:off x="3063875" y="20923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9" name="Oval 19"/>
          <p:cNvSpPr>
            <a:spLocks noChangeArrowheads="1"/>
          </p:cNvSpPr>
          <p:nvPr/>
        </p:nvSpPr>
        <p:spPr bwMode="auto">
          <a:xfrm>
            <a:off x="4926012" y="231034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0" name="Rectangle 20"/>
          <p:cNvSpPr>
            <a:spLocks noChangeArrowheads="1"/>
          </p:cNvSpPr>
          <p:nvPr/>
        </p:nvSpPr>
        <p:spPr bwMode="auto">
          <a:xfrm>
            <a:off x="4614329" y="1985967"/>
            <a:ext cx="11430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up to </a:t>
            </a:r>
            <a:r>
              <a:rPr lang="en-US" sz="1200" b="1" i="0" dirty="0" smtClean="0">
                <a:solidFill>
                  <a:srgbClr val="0000FF"/>
                </a:solidFill>
                <a:latin typeface="Arial Narrow" pitchFamily="34" charset="0"/>
              </a:rPr>
              <a:t>0.5 MA plasma </a:t>
            </a:r>
            <a:r>
              <a:rPr lang="en-US" sz="1200" b="1" i="0" dirty="0">
                <a:solidFill>
                  <a:srgbClr val="0000FF"/>
                </a:solidFill>
                <a:latin typeface="Arial Narrow" pitchFamily="34" charset="0"/>
              </a:rPr>
              <a:t>gun</a:t>
            </a:r>
          </a:p>
        </p:txBody>
      </p:sp>
      <p:sp>
        <p:nvSpPr>
          <p:cNvPr id="151" name="Rectangle 20"/>
          <p:cNvSpPr>
            <a:spLocks noChangeArrowheads="1"/>
          </p:cNvSpPr>
          <p:nvPr/>
        </p:nvSpPr>
        <p:spPr bwMode="auto">
          <a:xfrm>
            <a:off x="3352800" y="2697480"/>
            <a:ext cx="838200" cy="541671"/>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a:solidFill>
                  <a:srgbClr val="0000FF"/>
                </a:solidFill>
                <a:latin typeface="Arial Narrow" pitchFamily="34" charset="0"/>
              </a:rPr>
              <a:t>Lower </a:t>
            </a:r>
            <a:r>
              <a:rPr lang="en-US" sz="1200" b="1" i="0" dirty="0" err="1">
                <a:solidFill>
                  <a:srgbClr val="0000FF"/>
                </a:solidFill>
                <a:latin typeface="Arial Narrow" pitchFamily="34" charset="0"/>
              </a:rPr>
              <a:t>divertor</a:t>
            </a:r>
            <a:r>
              <a:rPr lang="en-US" sz="1200" b="1" i="0" dirty="0">
                <a:solidFill>
                  <a:srgbClr val="0000FF"/>
                </a:solidFill>
                <a:latin typeface="Arial Narrow" pitchFamily="34" charset="0"/>
              </a:rPr>
              <a:t> </a:t>
            </a:r>
            <a:r>
              <a:rPr lang="en-US" sz="1200" b="1" i="0" dirty="0" err="1">
                <a:solidFill>
                  <a:srgbClr val="0000FF"/>
                </a:solidFill>
                <a:latin typeface="Arial Narrow" pitchFamily="34" charset="0"/>
              </a:rPr>
              <a:t>cryo</a:t>
            </a:r>
            <a:r>
              <a:rPr lang="en-US" sz="1200" b="1" i="0" dirty="0">
                <a:solidFill>
                  <a:srgbClr val="0000FF"/>
                </a:solidFill>
                <a:latin typeface="Arial Narrow" pitchFamily="34" charset="0"/>
              </a:rPr>
              <a:t>-pump</a:t>
            </a:r>
          </a:p>
        </p:txBody>
      </p:sp>
      <p:sp>
        <p:nvSpPr>
          <p:cNvPr id="152" name="Oval 19"/>
          <p:cNvSpPr>
            <a:spLocks noChangeArrowheads="1"/>
          </p:cNvSpPr>
          <p:nvPr/>
        </p:nvSpPr>
        <p:spPr bwMode="auto">
          <a:xfrm>
            <a:off x="4191000" y="2895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3" name="Rectangle 20"/>
          <p:cNvSpPr>
            <a:spLocks noChangeArrowheads="1"/>
          </p:cNvSpPr>
          <p:nvPr/>
        </p:nvSpPr>
        <p:spPr bwMode="auto">
          <a:xfrm>
            <a:off x="2148840" y="3225800"/>
            <a:ext cx="838200" cy="515510"/>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5000"/>
              </a:lnSpc>
              <a:spcBef>
                <a:spcPct val="20000"/>
              </a:spcBef>
              <a:buNone/>
            </a:pPr>
            <a:r>
              <a:rPr lang="en-US" sz="1200" b="1" i="0" dirty="0" smtClean="0">
                <a:solidFill>
                  <a:srgbClr val="0000FF"/>
                </a:solidFill>
                <a:latin typeface="Arial Narrow" pitchFamily="34" charset="0"/>
              </a:rPr>
              <a:t> High-Z tile row on lower OBD</a:t>
            </a:r>
            <a:endParaRPr lang="en-US" sz="1200" b="1" i="0" dirty="0">
              <a:solidFill>
                <a:srgbClr val="0000FF"/>
              </a:solidFill>
              <a:latin typeface="Arial Narrow" pitchFamily="34" charset="0"/>
            </a:endParaRPr>
          </a:p>
        </p:txBody>
      </p:sp>
      <p:sp>
        <p:nvSpPr>
          <p:cNvPr id="154" name="Oval 19"/>
          <p:cNvSpPr>
            <a:spLocks noChangeArrowheads="1"/>
          </p:cNvSpPr>
          <p:nvPr/>
        </p:nvSpPr>
        <p:spPr bwMode="auto">
          <a:xfrm>
            <a:off x="2895600"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67" name="Rectangle 20"/>
          <p:cNvSpPr>
            <a:spLocks noChangeArrowheads="1"/>
          </p:cNvSpPr>
          <p:nvPr/>
        </p:nvSpPr>
        <p:spPr bwMode="auto">
          <a:xfrm>
            <a:off x="2286000" y="1905000"/>
            <a:ext cx="1143000" cy="393938"/>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a:solidFill>
                  <a:srgbClr val="0000FF"/>
                </a:solidFill>
                <a:latin typeface="Arial Narrow" pitchFamily="34" charset="0"/>
              </a:rPr>
              <a:t>Upgraded CHI for ~0.5MA</a:t>
            </a:r>
          </a:p>
        </p:txBody>
      </p:sp>
      <p:sp>
        <p:nvSpPr>
          <p:cNvPr id="168" name="Rectangle 20"/>
          <p:cNvSpPr>
            <a:spLocks noChangeArrowheads="1"/>
          </p:cNvSpPr>
          <p:nvPr/>
        </p:nvSpPr>
        <p:spPr bwMode="auto">
          <a:xfrm>
            <a:off x="3932238" y="3810000"/>
            <a:ext cx="868362" cy="541671"/>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smtClean="0">
                <a:solidFill>
                  <a:srgbClr val="0000FF"/>
                </a:solidFill>
                <a:latin typeface="Arial Narrow" pitchFamily="34" charset="0"/>
              </a:rPr>
              <a:t>LLD using </a:t>
            </a:r>
            <a:r>
              <a:rPr lang="en-US" sz="1200" b="1" i="0" dirty="0" err="1" smtClean="0">
                <a:solidFill>
                  <a:srgbClr val="0000FF"/>
                </a:solidFill>
                <a:latin typeface="Arial Narrow" pitchFamily="34" charset="0"/>
              </a:rPr>
              <a:t>bakeable</a:t>
            </a:r>
            <a:r>
              <a:rPr lang="en-US" sz="1200" b="1" i="0" dirty="0" smtClean="0">
                <a:solidFill>
                  <a:srgbClr val="0000FF"/>
                </a:solidFill>
                <a:latin typeface="Arial Narrow" pitchFamily="34" charset="0"/>
              </a:rPr>
              <a:t> </a:t>
            </a:r>
            <a:r>
              <a:rPr lang="en-US" sz="1200" b="1" i="0" dirty="0" err="1" smtClean="0">
                <a:solidFill>
                  <a:srgbClr val="0000FF"/>
                </a:solidFill>
                <a:latin typeface="Arial Narrow" pitchFamily="34" charset="0"/>
              </a:rPr>
              <a:t>cryo</a:t>
            </a:r>
            <a:r>
              <a:rPr lang="en-US" sz="1200" b="1" i="0" dirty="0" smtClean="0">
                <a:solidFill>
                  <a:srgbClr val="0000FF"/>
                </a:solidFill>
                <a:latin typeface="Arial Narrow" pitchFamily="34" charset="0"/>
              </a:rPr>
              <a:t>-baffle</a:t>
            </a:r>
            <a:endParaRPr lang="en-US" sz="1200" b="1" i="0" dirty="0">
              <a:solidFill>
                <a:srgbClr val="0000FF"/>
              </a:solidFill>
              <a:latin typeface="Arial Narrow" pitchFamily="34" charset="0"/>
            </a:endParaRPr>
          </a:p>
        </p:txBody>
      </p:sp>
      <p:sp>
        <p:nvSpPr>
          <p:cNvPr id="169" name="Oval 19"/>
          <p:cNvSpPr>
            <a:spLocks noChangeArrowheads="1"/>
          </p:cNvSpPr>
          <p:nvPr/>
        </p:nvSpPr>
        <p:spPr bwMode="auto">
          <a:xfrm>
            <a:off x="4664075" y="3978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5" name="Oval 19"/>
          <p:cNvSpPr>
            <a:spLocks noChangeArrowheads="1"/>
          </p:cNvSpPr>
          <p:nvPr/>
        </p:nvSpPr>
        <p:spPr bwMode="auto">
          <a:xfrm>
            <a:off x="4511675" y="2167471"/>
            <a:ext cx="136525" cy="136525"/>
          </a:xfrm>
          <a:prstGeom prst="ellipse">
            <a:avLst/>
          </a:prstGeom>
          <a:solidFill>
            <a:schemeClr val="bg1">
              <a:lumMod val="75000"/>
            </a:schemeClr>
          </a:solidFill>
          <a:ln w="38100">
            <a:solidFill>
              <a:schemeClr val="bg1">
                <a:lumMod val="75000"/>
              </a:schemeClr>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6" name="Rectangle 20"/>
          <p:cNvSpPr>
            <a:spLocks noChangeArrowheads="1"/>
          </p:cNvSpPr>
          <p:nvPr/>
        </p:nvSpPr>
        <p:spPr bwMode="auto">
          <a:xfrm>
            <a:off x="3657600" y="2045233"/>
            <a:ext cx="84455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7F7F7F"/>
                </a:solidFill>
                <a:latin typeface="Arial Narrow" pitchFamily="34" charset="0"/>
              </a:rPr>
              <a:t>0.5-1 MA CHI</a:t>
            </a:r>
          </a:p>
        </p:txBody>
      </p:sp>
      <p:sp>
        <p:nvSpPr>
          <p:cNvPr id="277" name="Oval 19"/>
          <p:cNvSpPr>
            <a:spLocks noChangeArrowheads="1"/>
          </p:cNvSpPr>
          <p:nvPr/>
        </p:nvSpPr>
        <p:spPr bwMode="auto">
          <a:xfrm>
            <a:off x="5410200" y="45085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98" name="Oval 19"/>
          <p:cNvSpPr>
            <a:spLocks noChangeArrowheads="1"/>
          </p:cNvSpPr>
          <p:nvPr/>
        </p:nvSpPr>
        <p:spPr bwMode="auto">
          <a:xfrm>
            <a:off x="5056188" y="28194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09" name="Rectangle 20"/>
          <p:cNvSpPr>
            <a:spLocks noChangeArrowheads="1"/>
          </p:cNvSpPr>
          <p:nvPr/>
        </p:nvSpPr>
        <p:spPr bwMode="auto">
          <a:xfrm>
            <a:off x="5105400" y="3771618"/>
            <a:ext cx="990600" cy="65554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Flowing Li </a:t>
            </a:r>
            <a:r>
              <a:rPr lang="en-US" sz="1200" b="1" i="0" dirty="0" err="1">
                <a:solidFill>
                  <a:schemeClr val="bg1">
                    <a:lumMod val="50000"/>
                  </a:schemeClr>
                </a:solidFill>
                <a:latin typeface="Arial Narrow" pitchFamily="34" charset="0"/>
              </a:rPr>
              <a:t>divertor</a:t>
            </a:r>
            <a:r>
              <a:rPr lang="en-US" sz="1200" b="1" i="0" dirty="0">
                <a:solidFill>
                  <a:schemeClr val="bg1">
                    <a:lumMod val="50000"/>
                  </a:schemeClr>
                </a:solidFill>
                <a:latin typeface="Arial Narrow" pitchFamily="34" charset="0"/>
              </a:rPr>
              <a:t> </a:t>
            </a:r>
            <a:endParaRPr lang="en-US" sz="1200" b="1" i="0" dirty="0" smtClean="0">
              <a:solidFill>
                <a:schemeClr val="bg1">
                  <a:lumMod val="50000"/>
                </a:schemeClr>
              </a:solidFill>
              <a:latin typeface="Arial Narrow" pitchFamily="34" charset="0"/>
            </a:endParaRPr>
          </a:p>
          <a:p>
            <a:pPr algn="ctr" defTabSz="912813" eaLnBrk="0" hangingPunct="0">
              <a:lnSpc>
                <a:spcPct val="70000"/>
              </a:lnSpc>
              <a:spcBef>
                <a:spcPct val="20000"/>
              </a:spcBef>
              <a:buNone/>
            </a:pPr>
            <a:r>
              <a:rPr lang="en-US" sz="1200" b="1" i="0" dirty="0" smtClean="0">
                <a:solidFill>
                  <a:schemeClr val="bg1">
                    <a:lumMod val="50000"/>
                  </a:schemeClr>
                </a:solidFill>
                <a:latin typeface="Arial Narrow" pitchFamily="34" charset="0"/>
              </a:rPr>
              <a:t>or </a:t>
            </a:r>
            <a:r>
              <a:rPr lang="en-US" sz="1200" b="1" i="0" dirty="0">
                <a:solidFill>
                  <a:schemeClr val="bg1">
                    <a:lumMod val="50000"/>
                  </a:schemeClr>
                </a:solidFill>
                <a:latin typeface="Arial Narrow" pitchFamily="34" charset="0"/>
              </a:rPr>
              <a:t>limiter module </a:t>
            </a:r>
          </a:p>
        </p:txBody>
      </p:sp>
      <p:sp>
        <p:nvSpPr>
          <p:cNvPr id="310" name="Oval 19"/>
          <p:cNvSpPr>
            <a:spLocks noChangeArrowheads="1"/>
          </p:cNvSpPr>
          <p:nvPr/>
        </p:nvSpPr>
        <p:spPr bwMode="auto">
          <a:xfrm>
            <a:off x="5181600" y="3978275"/>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7" name="TextBox 26"/>
          <p:cNvSpPr txBox="1">
            <a:spLocks noChangeArrowheads="1"/>
          </p:cNvSpPr>
          <p:nvPr/>
        </p:nvSpPr>
        <p:spPr bwMode="auto">
          <a:xfrm>
            <a:off x="2362200" y="1250824"/>
            <a:ext cx="2944368" cy="270843"/>
          </a:xfrm>
          <a:prstGeom prst="rect">
            <a:avLst/>
          </a:prstGeom>
          <a:solidFill>
            <a:srgbClr val="CCECFF"/>
          </a:solidFill>
          <a:ln w="12700">
            <a:solidFill>
              <a:schemeClr val="tx1"/>
            </a:solidFill>
            <a:miter lim="800000"/>
            <a:headEnd/>
            <a:tailEnd/>
          </a:ln>
        </p:spPr>
        <p:txBody>
          <a:bodyPr wrap="square" tIns="18288" bIns="36576" anchor="ctr">
            <a:spAutoFit/>
          </a:bodyPr>
          <a:lstStyle/>
          <a:p>
            <a:pPr algn="ctr">
              <a:spcBef>
                <a:spcPct val="20000"/>
              </a:spcBef>
              <a:buNone/>
            </a:pPr>
            <a:r>
              <a:rPr lang="pl-PL" sz="1400" i="0" dirty="0" smtClean="0">
                <a:latin typeface="+mn-lt"/>
                <a:ea typeface="MS PGothic" pitchFamily="34" charset="-128"/>
              </a:rPr>
              <a:t>1.5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2 MA, 1s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5s</a:t>
            </a:r>
            <a:endParaRPr lang="pl-PL" sz="1400" i="0" dirty="0">
              <a:latin typeface="+mn-lt"/>
              <a:ea typeface="MS PGothic" pitchFamily="34" charset="-128"/>
            </a:endParaRPr>
          </a:p>
        </p:txBody>
      </p:sp>
      <p:sp>
        <p:nvSpPr>
          <p:cNvPr id="320" name="Oval 19"/>
          <p:cNvSpPr>
            <a:spLocks noChangeArrowheads="1"/>
          </p:cNvSpPr>
          <p:nvPr/>
        </p:nvSpPr>
        <p:spPr bwMode="auto">
          <a:xfrm>
            <a:off x="4435476" y="55626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1" name="Rectangle 20"/>
          <p:cNvSpPr>
            <a:spLocks noChangeArrowheads="1"/>
          </p:cNvSpPr>
          <p:nvPr/>
        </p:nvSpPr>
        <p:spPr bwMode="auto">
          <a:xfrm>
            <a:off x="5029201" y="5486400"/>
            <a:ext cx="10668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chemeClr val="bg1">
                    <a:lumMod val="50000"/>
                  </a:schemeClr>
                </a:solidFill>
                <a:latin typeface="Arial Narrow" pitchFamily="34" charset="0"/>
              </a:rPr>
              <a:t>HHFW </a:t>
            </a:r>
            <a:r>
              <a:rPr lang="en-US" sz="1200" b="1" i="0" dirty="0">
                <a:solidFill>
                  <a:schemeClr val="bg1">
                    <a:lumMod val="50000"/>
                  </a:schemeClr>
                </a:solidFill>
                <a:latin typeface="Arial Narrow" pitchFamily="34" charset="0"/>
              </a:rPr>
              <a:t>straps to excite EHO</a:t>
            </a:r>
          </a:p>
        </p:txBody>
      </p:sp>
      <p:sp>
        <p:nvSpPr>
          <p:cNvPr id="322" name="Oval 19"/>
          <p:cNvSpPr>
            <a:spLocks noChangeArrowheads="1"/>
          </p:cNvSpPr>
          <p:nvPr/>
        </p:nvSpPr>
        <p:spPr bwMode="auto">
          <a:xfrm>
            <a:off x="4435475" y="5807075"/>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3" name="Rectangle 20"/>
          <p:cNvSpPr>
            <a:spLocks noChangeArrowheads="1"/>
          </p:cNvSpPr>
          <p:nvPr/>
        </p:nvSpPr>
        <p:spPr bwMode="auto">
          <a:xfrm>
            <a:off x="4572000" y="5791200"/>
            <a:ext cx="3048000" cy="230816"/>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rgbClr val="7F7F7F"/>
                </a:solidFill>
                <a:latin typeface="Arial Narrow" pitchFamily="34" charset="0"/>
              </a:rPr>
              <a:t>Charged fusion product, </a:t>
            </a:r>
            <a:r>
              <a:rPr lang="en-US" i="0" dirty="0" smtClean="0">
                <a:solidFill>
                  <a:srgbClr val="7F7F7F"/>
                </a:solidFill>
                <a:latin typeface="Arial Narrow" pitchFamily="34" charset="0"/>
              </a:rPr>
              <a:t>neutron-collimator</a:t>
            </a:r>
            <a:endParaRPr lang="en-US" sz="1200" b="1" i="0" dirty="0">
              <a:solidFill>
                <a:srgbClr val="7F7F7F"/>
              </a:solidFill>
              <a:latin typeface="Arial Narrow" pitchFamily="34" charset="0"/>
            </a:endParaRPr>
          </a:p>
        </p:txBody>
      </p:sp>
      <p:sp>
        <p:nvSpPr>
          <p:cNvPr id="324" name="Oval 19"/>
          <p:cNvSpPr>
            <a:spLocks noChangeArrowheads="1"/>
          </p:cNvSpPr>
          <p:nvPr/>
        </p:nvSpPr>
        <p:spPr bwMode="auto">
          <a:xfrm>
            <a:off x="4892676" y="55626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5" name="Rectangle 20"/>
          <p:cNvSpPr>
            <a:spLocks noChangeArrowheads="1"/>
          </p:cNvSpPr>
          <p:nvPr/>
        </p:nvSpPr>
        <p:spPr bwMode="auto">
          <a:xfrm>
            <a:off x="2971801" y="5532120"/>
            <a:ext cx="1676400" cy="230816"/>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7F7F7F"/>
                </a:solidFill>
                <a:latin typeface="Arial Narrow" pitchFamily="34" charset="0"/>
              </a:rPr>
              <a:t>HHFW limiter upgrade</a:t>
            </a:r>
          </a:p>
        </p:txBody>
      </p:sp>
      <p:sp>
        <p:nvSpPr>
          <p:cNvPr id="328" name="Oval 19"/>
          <p:cNvSpPr>
            <a:spLocks noChangeArrowheads="1"/>
          </p:cNvSpPr>
          <p:nvPr/>
        </p:nvSpPr>
        <p:spPr bwMode="auto">
          <a:xfrm>
            <a:off x="4800600" y="5075237"/>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9" name="Rectangle 20"/>
          <p:cNvSpPr>
            <a:spLocks noChangeArrowheads="1"/>
          </p:cNvSpPr>
          <p:nvPr/>
        </p:nvSpPr>
        <p:spPr bwMode="auto">
          <a:xfrm>
            <a:off x="4937125" y="5059362"/>
            <a:ext cx="15240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DBS, PCI, or other intermediate-k</a:t>
            </a:r>
          </a:p>
        </p:txBody>
      </p:sp>
      <p:sp>
        <p:nvSpPr>
          <p:cNvPr id="330" name="Rectangle 20"/>
          <p:cNvSpPr>
            <a:spLocks noChangeArrowheads="1"/>
          </p:cNvSpPr>
          <p:nvPr/>
        </p:nvSpPr>
        <p:spPr bwMode="auto">
          <a:xfrm>
            <a:off x="5105400" y="3200400"/>
            <a:ext cx="762000" cy="393938"/>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smtClean="0">
                <a:solidFill>
                  <a:schemeClr val="bg1">
                    <a:lumMod val="50000"/>
                  </a:schemeClr>
                </a:solidFill>
                <a:latin typeface="Arial Narrow" pitchFamily="34" charset="0"/>
              </a:rPr>
              <a:t>All high-Z PFCs</a:t>
            </a:r>
            <a:endParaRPr lang="en-US" sz="1200" b="1" i="0" dirty="0">
              <a:solidFill>
                <a:schemeClr val="bg1">
                  <a:lumMod val="50000"/>
                </a:schemeClr>
              </a:solidFill>
              <a:latin typeface="Arial Narrow" pitchFamily="34" charset="0"/>
            </a:endParaRPr>
          </a:p>
        </p:txBody>
      </p:sp>
      <p:sp>
        <p:nvSpPr>
          <p:cNvPr id="331" name="Oval 19"/>
          <p:cNvSpPr>
            <a:spLocks noChangeArrowheads="1"/>
          </p:cNvSpPr>
          <p:nvPr/>
        </p:nvSpPr>
        <p:spPr bwMode="auto">
          <a:xfrm>
            <a:off x="5197475" y="338328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cxnSp>
        <p:nvCxnSpPr>
          <p:cNvPr id="355" name="Straight Connector 114"/>
          <p:cNvCxnSpPr>
            <a:cxnSpLocks noChangeShapeType="1"/>
          </p:cNvCxnSpPr>
          <p:nvPr/>
        </p:nvCxnSpPr>
        <p:spPr bwMode="auto">
          <a:xfrm flipH="1">
            <a:off x="1371600" y="2667000"/>
            <a:ext cx="4080933" cy="0"/>
          </a:xfrm>
          <a:prstGeom prst="line">
            <a:avLst/>
          </a:prstGeom>
          <a:noFill/>
          <a:ln w="12700" algn="ctr">
            <a:solidFill>
              <a:schemeClr val="tx1"/>
            </a:solidFill>
            <a:round/>
            <a:headEnd/>
            <a:tailEnd/>
          </a:ln>
        </p:spPr>
      </p:cxnSp>
      <p:cxnSp>
        <p:nvCxnSpPr>
          <p:cNvPr id="356" name="Straight Connector 159"/>
          <p:cNvCxnSpPr>
            <a:cxnSpLocks noChangeShapeType="1"/>
            <a:stCxn id="330" idx="0"/>
          </p:cNvCxnSpPr>
          <p:nvPr/>
        </p:nvCxnSpPr>
        <p:spPr bwMode="auto">
          <a:xfrm flipH="1">
            <a:off x="1371600" y="3200400"/>
            <a:ext cx="4114800" cy="0"/>
          </a:xfrm>
          <a:prstGeom prst="line">
            <a:avLst/>
          </a:prstGeom>
          <a:noFill/>
          <a:ln w="12700" algn="ctr">
            <a:solidFill>
              <a:schemeClr val="tx1"/>
            </a:solidFill>
            <a:round/>
            <a:headEnd/>
            <a:tailEnd/>
          </a:ln>
        </p:spPr>
      </p:cxnSp>
      <p:cxnSp>
        <p:nvCxnSpPr>
          <p:cNvPr id="357" name="Straight Connector 160"/>
          <p:cNvCxnSpPr>
            <a:cxnSpLocks noChangeShapeType="1"/>
          </p:cNvCxnSpPr>
          <p:nvPr/>
        </p:nvCxnSpPr>
        <p:spPr bwMode="auto">
          <a:xfrm flipH="1">
            <a:off x="1371601" y="3733800"/>
            <a:ext cx="3793066" cy="0"/>
          </a:xfrm>
          <a:prstGeom prst="line">
            <a:avLst/>
          </a:prstGeom>
          <a:noFill/>
          <a:ln w="12700" algn="ctr">
            <a:solidFill>
              <a:schemeClr val="tx1"/>
            </a:solidFill>
            <a:round/>
            <a:headEnd/>
            <a:tailEnd/>
          </a:ln>
        </p:spPr>
      </p:cxnSp>
      <p:cxnSp>
        <p:nvCxnSpPr>
          <p:cNvPr id="358" name="Straight Connector 144"/>
          <p:cNvCxnSpPr>
            <a:cxnSpLocks noChangeShapeType="1"/>
          </p:cNvCxnSpPr>
          <p:nvPr/>
        </p:nvCxnSpPr>
        <p:spPr bwMode="auto">
          <a:xfrm flipH="1">
            <a:off x="1371601" y="4419600"/>
            <a:ext cx="4157132" cy="0"/>
          </a:xfrm>
          <a:prstGeom prst="line">
            <a:avLst/>
          </a:prstGeom>
          <a:noFill/>
          <a:ln w="12700" algn="ctr">
            <a:solidFill>
              <a:schemeClr val="tx1"/>
            </a:solidFill>
            <a:round/>
            <a:headEnd/>
            <a:tailEnd/>
          </a:ln>
        </p:spPr>
      </p:cxnSp>
      <p:cxnSp>
        <p:nvCxnSpPr>
          <p:cNvPr id="359" name="Straight Connector 151"/>
          <p:cNvCxnSpPr>
            <a:cxnSpLocks noChangeShapeType="1"/>
          </p:cNvCxnSpPr>
          <p:nvPr/>
        </p:nvCxnSpPr>
        <p:spPr bwMode="auto">
          <a:xfrm flipH="1">
            <a:off x="1371601" y="4953000"/>
            <a:ext cx="4080932" cy="0"/>
          </a:xfrm>
          <a:prstGeom prst="line">
            <a:avLst/>
          </a:prstGeom>
          <a:noFill/>
          <a:ln w="12700" algn="ctr">
            <a:solidFill>
              <a:schemeClr val="tx1"/>
            </a:solidFill>
            <a:round/>
            <a:headEnd/>
            <a:tailEnd/>
          </a:ln>
        </p:spPr>
      </p:cxnSp>
      <p:cxnSp>
        <p:nvCxnSpPr>
          <p:cNvPr id="360" name="Straight Connector 154"/>
          <p:cNvCxnSpPr>
            <a:cxnSpLocks noChangeShapeType="1"/>
          </p:cNvCxnSpPr>
          <p:nvPr/>
        </p:nvCxnSpPr>
        <p:spPr bwMode="auto">
          <a:xfrm flipH="1">
            <a:off x="1371601" y="5486400"/>
            <a:ext cx="4326466" cy="0"/>
          </a:xfrm>
          <a:prstGeom prst="line">
            <a:avLst/>
          </a:prstGeom>
          <a:noFill/>
          <a:ln w="12700" algn="ctr">
            <a:solidFill>
              <a:schemeClr val="tx1"/>
            </a:solidFill>
            <a:round/>
            <a:headEnd/>
            <a:tailEnd/>
          </a:ln>
        </p:spPr>
      </p:cxnSp>
      <p:cxnSp>
        <p:nvCxnSpPr>
          <p:cNvPr id="361" name="Straight Connector 164"/>
          <p:cNvCxnSpPr>
            <a:cxnSpLocks noChangeShapeType="1"/>
          </p:cNvCxnSpPr>
          <p:nvPr/>
        </p:nvCxnSpPr>
        <p:spPr bwMode="auto">
          <a:xfrm flipH="1">
            <a:off x="1371601" y="6019800"/>
            <a:ext cx="4834466" cy="0"/>
          </a:xfrm>
          <a:prstGeom prst="line">
            <a:avLst/>
          </a:prstGeom>
          <a:noFill/>
          <a:ln w="12700" algn="ctr">
            <a:solidFill>
              <a:schemeClr val="tx1"/>
            </a:solidFill>
            <a:round/>
            <a:headEnd/>
            <a:tailEnd/>
          </a:ln>
        </p:spPr>
      </p:cxnSp>
      <p:sp>
        <p:nvSpPr>
          <p:cNvPr id="362" name="Rectangle 20"/>
          <p:cNvSpPr>
            <a:spLocks noChangeArrowheads="1"/>
          </p:cNvSpPr>
          <p:nvPr/>
        </p:nvSpPr>
        <p:spPr bwMode="auto">
          <a:xfrm>
            <a:off x="2362200" y="6019800"/>
            <a:ext cx="2590800" cy="230816"/>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0000FF"/>
                </a:solidFill>
                <a:latin typeface="Arial Narrow" pitchFamily="34" charset="0"/>
              </a:rPr>
              <a:t>Establish control of:</a:t>
            </a:r>
          </a:p>
        </p:txBody>
      </p:sp>
      <p:sp>
        <p:nvSpPr>
          <p:cNvPr id="170" name="Rectangle 20"/>
          <p:cNvSpPr>
            <a:spLocks noChangeArrowheads="1"/>
          </p:cNvSpPr>
          <p:nvPr/>
        </p:nvSpPr>
        <p:spPr bwMode="auto">
          <a:xfrm>
            <a:off x="4999038" y="6096000"/>
            <a:ext cx="1096962" cy="489349"/>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Control integration, optimization</a:t>
            </a:r>
          </a:p>
        </p:txBody>
      </p:sp>
      <p:sp>
        <p:nvSpPr>
          <p:cNvPr id="171" name="Oval 19"/>
          <p:cNvSpPr>
            <a:spLocks noChangeArrowheads="1"/>
          </p:cNvSpPr>
          <p:nvPr/>
        </p:nvSpPr>
        <p:spPr bwMode="auto">
          <a:xfrm>
            <a:off x="27590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2" name="Rectangle 20"/>
          <p:cNvSpPr>
            <a:spLocks noChangeArrowheads="1"/>
          </p:cNvSpPr>
          <p:nvPr/>
        </p:nvSpPr>
        <p:spPr bwMode="auto">
          <a:xfrm>
            <a:off x="3048000" y="6408737"/>
            <a:ext cx="868363" cy="230816"/>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Rotation</a:t>
            </a:r>
          </a:p>
        </p:txBody>
      </p:sp>
      <p:sp>
        <p:nvSpPr>
          <p:cNvPr id="173" name="Oval 19"/>
          <p:cNvSpPr>
            <a:spLocks noChangeArrowheads="1"/>
          </p:cNvSpPr>
          <p:nvPr/>
        </p:nvSpPr>
        <p:spPr bwMode="auto">
          <a:xfrm>
            <a:off x="32004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4" name="Rectangle 20"/>
          <p:cNvSpPr>
            <a:spLocks noChangeArrowheads="1"/>
          </p:cNvSpPr>
          <p:nvPr/>
        </p:nvSpPr>
        <p:spPr bwMode="auto">
          <a:xfrm>
            <a:off x="4206875" y="6400800"/>
            <a:ext cx="1066800" cy="200039"/>
          </a:xfrm>
          <a:prstGeom prst="rect">
            <a:avLst/>
          </a:prstGeom>
          <a:noFill/>
          <a:ln w="12700">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a:solidFill>
                  <a:srgbClr val="0000FF"/>
                </a:solidFill>
                <a:latin typeface="Arial Narrow" pitchFamily="34" charset="0"/>
              </a:rPr>
              <a:t>Divertor P</a:t>
            </a:r>
            <a:r>
              <a:rPr lang="en-US" sz="1200" b="1" i="0" baseline="-25000">
                <a:solidFill>
                  <a:srgbClr val="0000FF"/>
                </a:solidFill>
                <a:latin typeface="Arial Narrow" pitchFamily="34" charset="0"/>
              </a:rPr>
              <a:t>rad</a:t>
            </a:r>
          </a:p>
        </p:txBody>
      </p:sp>
      <p:sp>
        <p:nvSpPr>
          <p:cNvPr id="175" name="Rectangle 20"/>
          <p:cNvSpPr>
            <a:spLocks noChangeArrowheads="1"/>
          </p:cNvSpPr>
          <p:nvPr/>
        </p:nvSpPr>
        <p:spPr bwMode="auto">
          <a:xfrm>
            <a:off x="3871912" y="6324600"/>
            <a:ext cx="487363" cy="246205"/>
          </a:xfrm>
          <a:prstGeom prst="rect">
            <a:avLst/>
          </a:prstGeom>
          <a:noFill/>
          <a:ln w="12700">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err="1">
                <a:solidFill>
                  <a:srgbClr val="0000FF"/>
                </a:solidFill>
                <a:latin typeface="Arial Narrow" pitchFamily="34" charset="0"/>
              </a:rPr>
              <a:t>q</a:t>
            </a:r>
            <a:r>
              <a:rPr lang="en-US" sz="1200" b="1" i="0" baseline="-25000" dirty="0" err="1">
                <a:solidFill>
                  <a:srgbClr val="0000FF"/>
                </a:solidFill>
                <a:latin typeface="Arial Narrow" pitchFamily="34" charset="0"/>
              </a:rPr>
              <a:t>min</a:t>
            </a:r>
            <a:endParaRPr lang="en-US" sz="1200" b="1" i="0" dirty="0">
              <a:solidFill>
                <a:srgbClr val="0000FF"/>
              </a:solidFill>
              <a:latin typeface="Arial Narrow" pitchFamily="34" charset="0"/>
            </a:endParaRPr>
          </a:p>
        </p:txBody>
      </p:sp>
      <p:sp>
        <p:nvSpPr>
          <p:cNvPr id="176" name="Oval 19"/>
          <p:cNvSpPr>
            <a:spLocks noChangeArrowheads="1"/>
          </p:cNvSpPr>
          <p:nvPr/>
        </p:nvSpPr>
        <p:spPr bwMode="auto">
          <a:xfrm>
            <a:off x="44354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7" name="Rectangle 20"/>
          <p:cNvSpPr>
            <a:spLocks noChangeArrowheads="1"/>
          </p:cNvSpPr>
          <p:nvPr/>
        </p:nvSpPr>
        <p:spPr bwMode="auto">
          <a:xfrm>
            <a:off x="2133600" y="6408738"/>
            <a:ext cx="990600" cy="230816"/>
          </a:xfrm>
          <a:prstGeom prst="rect">
            <a:avLst/>
          </a:prstGeom>
          <a:noFill/>
          <a:ln w="12700">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0000FF"/>
                </a:solidFill>
                <a:latin typeface="Arial Narrow" pitchFamily="34" charset="0"/>
              </a:rPr>
              <a:t>Snowflake</a:t>
            </a:r>
            <a:endParaRPr lang="en-US" sz="1200" b="1" i="0" baseline="-25000" dirty="0">
              <a:solidFill>
                <a:srgbClr val="0000FF"/>
              </a:solidFill>
              <a:latin typeface="Arial Narrow" pitchFamily="34" charset="0"/>
            </a:endParaRPr>
          </a:p>
        </p:txBody>
      </p:sp>
      <p:sp>
        <p:nvSpPr>
          <p:cNvPr id="178" name="Oval 19"/>
          <p:cNvSpPr>
            <a:spLocks noChangeArrowheads="1"/>
          </p:cNvSpPr>
          <p:nvPr/>
        </p:nvSpPr>
        <p:spPr bwMode="auto">
          <a:xfrm>
            <a:off x="41306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9" name="Oval 19"/>
          <p:cNvSpPr>
            <a:spLocks noChangeArrowheads="1"/>
          </p:cNvSpPr>
          <p:nvPr/>
        </p:nvSpPr>
        <p:spPr bwMode="auto">
          <a:xfrm>
            <a:off x="4892675" y="62484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1" name="Oval 19"/>
          <p:cNvSpPr>
            <a:spLocks noChangeArrowheads="1"/>
          </p:cNvSpPr>
          <p:nvPr/>
        </p:nvSpPr>
        <p:spPr bwMode="auto">
          <a:xfrm>
            <a:off x="29718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grpSp>
        <p:nvGrpSpPr>
          <p:cNvPr id="2" name="Group 182"/>
          <p:cNvGrpSpPr/>
          <p:nvPr/>
        </p:nvGrpSpPr>
        <p:grpSpPr>
          <a:xfrm>
            <a:off x="2971800" y="6400800"/>
            <a:ext cx="152400" cy="230816"/>
            <a:chOff x="5638800" y="5334000"/>
            <a:chExt cx="152400" cy="230816"/>
          </a:xfrm>
        </p:grpSpPr>
        <p:sp>
          <p:nvSpPr>
            <p:cNvPr id="184" name="Rectangle 20"/>
            <p:cNvSpPr>
              <a:spLocks noChangeArrowheads="1"/>
            </p:cNvSpPr>
            <p:nvPr/>
          </p:nvSpPr>
          <p:spPr bwMode="auto">
            <a:xfrm>
              <a:off x="5638801" y="5334000"/>
              <a:ext cx="152399" cy="230816"/>
            </a:xfrm>
            <a:prstGeom prst="rect">
              <a:avLst/>
            </a:prstGeom>
            <a:noFill/>
            <a:ln w="12700">
              <a:noFill/>
              <a:miter lim="800000"/>
              <a:headEnd/>
              <a:tailEnd/>
            </a:ln>
          </p:spPr>
          <p:txBody>
            <a:bodyPr wrap="square" lIns="0" tIns="45712" rIns="0"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n</a:t>
              </a:r>
              <a:r>
                <a:rPr lang="en-US" sz="1200" b="1" i="0" baseline="-25000" dirty="0" smtClean="0">
                  <a:solidFill>
                    <a:srgbClr val="1822CD"/>
                  </a:solidFill>
                  <a:latin typeface="Arial Narrow" pitchFamily="34" charset="0"/>
                </a:rPr>
                <a:t>e</a:t>
              </a:r>
              <a:endParaRPr lang="en-US" sz="1200" b="1" i="0" baseline="-25000" dirty="0">
                <a:solidFill>
                  <a:srgbClr val="1822CD"/>
                </a:solidFill>
                <a:latin typeface="Arial Narrow" pitchFamily="34" charset="0"/>
              </a:endParaRPr>
            </a:p>
          </p:txBody>
        </p:sp>
        <p:cxnSp>
          <p:nvCxnSpPr>
            <p:cNvPr id="187" name="Straight Connector 186"/>
            <p:cNvCxnSpPr/>
            <p:nvPr/>
          </p:nvCxnSpPr>
          <p:spPr bwMode="auto">
            <a:xfrm>
              <a:off x="5638800" y="5367528"/>
              <a:ext cx="82296" cy="0"/>
            </a:xfrm>
            <a:prstGeom prst="line">
              <a:avLst/>
            </a:prstGeom>
            <a:noFill/>
            <a:ln w="15875" cap="flat" cmpd="sng" algn="ctr">
              <a:solidFill>
                <a:schemeClr val="accent2"/>
              </a:solidFill>
              <a:prstDash val="solid"/>
              <a:round/>
              <a:headEnd type="none" w="med" len="med"/>
              <a:tailEnd type="none" w="med" len="med"/>
            </a:ln>
            <a:effectLst/>
          </p:spPr>
        </p:cxnSp>
      </p:grpSp>
      <p:cxnSp>
        <p:nvCxnSpPr>
          <p:cNvPr id="116" name="Straight Connector 114"/>
          <p:cNvCxnSpPr>
            <a:cxnSpLocks noChangeShapeType="1"/>
          </p:cNvCxnSpPr>
          <p:nvPr/>
        </p:nvCxnSpPr>
        <p:spPr bwMode="auto">
          <a:xfrm flipH="1">
            <a:off x="1371601" y="1804685"/>
            <a:ext cx="3852332" cy="24115"/>
          </a:xfrm>
          <a:prstGeom prst="line">
            <a:avLst/>
          </a:prstGeom>
          <a:noFill/>
          <a:ln w="12700" algn="ctr">
            <a:solidFill>
              <a:schemeClr val="tx1"/>
            </a:solidFill>
            <a:round/>
            <a:headEnd/>
            <a:tailEnd/>
          </a:ln>
        </p:spPr>
      </p:cxnSp>
      <p:sp>
        <p:nvSpPr>
          <p:cNvPr id="129" name="TextBox 128"/>
          <p:cNvSpPr txBox="1"/>
          <p:nvPr/>
        </p:nvSpPr>
        <p:spPr>
          <a:xfrm>
            <a:off x="2541016" y="1551801"/>
            <a:ext cx="355837" cy="276999"/>
          </a:xfrm>
          <a:prstGeom prst="rect">
            <a:avLst/>
          </a:prstGeom>
          <a:noFill/>
        </p:spPr>
        <p:txBody>
          <a:bodyPr wrap="none" rtlCol="0">
            <a:spAutoFit/>
          </a:bodyPr>
          <a:lstStyle/>
          <a:p>
            <a:pPr>
              <a:buNone/>
            </a:pPr>
            <a:r>
              <a:rPr lang="en-US" i="0" dirty="0" smtClean="0"/>
              <a:t>16</a:t>
            </a:r>
            <a:endParaRPr lang="en-US" i="0" dirty="0"/>
          </a:p>
        </p:txBody>
      </p:sp>
      <p:sp>
        <p:nvSpPr>
          <p:cNvPr id="131" name="TextBox 130"/>
          <p:cNvSpPr txBox="1"/>
          <p:nvPr/>
        </p:nvSpPr>
        <p:spPr>
          <a:xfrm>
            <a:off x="3150616" y="1551801"/>
            <a:ext cx="355837" cy="276999"/>
          </a:xfrm>
          <a:prstGeom prst="rect">
            <a:avLst/>
          </a:prstGeom>
          <a:noFill/>
        </p:spPr>
        <p:txBody>
          <a:bodyPr wrap="none" rtlCol="0">
            <a:spAutoFit/>
          </a:bodyPr>
          <a:lstStyle/>
          <a:p>
            <a:pPr>
              <a:buNone/>
            </a:pPr>
            <a:r>
              <a:rPr lang="en-US" i="0" dirty="0" smtClean="0"/>
              <a:t>14</a:t>
            </a:r>
            <a:endParaRPr lang="en-US" i="0" dirty="0"/>
          </a:p>
        </p:txBody>
      </p:sp>
      <p:sp>
        <p:nvSpPr>
          <p:cNvPr id="155" name="TextBox 154"/>
          <p:cNvSpPr txBox="1"/>
          <p:nvPr/>
        </p:nvSpPr>
        <p:spPr>
          <a:xfrm>
            <a:off x="4191000" y="1551801"/>
            <a:ext cx="355837" cy="276999"/>
          </a:xfrm>
          <a:prstGeom prst="rect">
            <a:avLst/>
          </a:prstGeom>
          <a:noFill/>
        </p:spPr>
        <p:txBody>
          <a:bodyPr wrap="none" rtlCol="0">
            <a:spAutoFit/>
          </a:bodyPr>
          <a:lstStyle/>
          <a:p>
            <a:pPr>
              <a:buNone/>
            </a:pPr>
            <a:r>
              <a:rPr lang="en-US" i="0" dirty="0" smtClean="0"/>
              <a:t>14</a:t>
            </a:r>
            <a:endParaRPr lang="en-US" i="0" dirty="0"/>
          </a:p>
        </p:txBody>
      </p:sp>
      <p:sp>
        <p:nvSpPr>
          <p:cNvPr id="156" name="TextBox 155"/>
          <p:cNvSpPr txBox="1"/>
          <p:nvPr/>
        </p:nvSpPr>
        <p:spPr>
          <a:xfrm>
            <a:off x="4800600" y="1551801"/>
            <a:ext cx="355837" cy="276999"/>
          </a:xfrm>
          <a:prstGeom prst="rect">
            <a:avLst/>
          </a:prstGeom>
          <a:noFill/>
        </p:spPr>
        <p:txBody>
          <a:bodyPr wrap="none" rtlCol="0">
            <a:spAutoFit/>
          </a:bodyPr>
          <a:lstStyle/>
          <a:p>
            <a:pPr>
              <a:buNone/>
            </a:pPr>
            <a:r>
              <a:rPr lang="en-US" i="0" dirty="0" smtClean="0"/>
              <a:t>16</a:t>
            </a:r>
            <a:endParaRPr lang="en-US" i="0" dirty="0"/>
          </a:p>
        </p:txBody>
      </p:sp>
      <p:sp>
        <p:nvSpPr>
          <p:cNvPr id="162" name="TextBox 96"/>
          <p:cNvSpPr txBox="1">
            <a:spLocks noChangeArrowheads="1"/>
          </p:cNvSpPr>
          <p:nvPr/>
        </p:nvSpPr>
        <p:spPr bwMode="auto">
          <a:xfrm>
            <a:off x="1219200" y="1499479"/>
            <a:ext cx="1219200" cy="329321"/>
          </a:xfrm>
          <a:prstGeom prst="rect">
            <a:avLst/>
          </a:prstGeom>
          <a:noFill/>
          <a:ln w="9525">
            <a:noFill/>
            <a:miter lim="800000"/>
            <a:headEnd/>
            <a:tailEnd/>
          </a:ln>
        </p:spPr>
        <p:txBody>
          <a:bodyPr wrap="square" bIns="36576">
            <a:spAutoFit/>
          </a:bodyPr>
          <a:lstStyle/>
          <a:p>
            <a:pPr algn="ctr">
              <a:buNone/>
            </a:pPr>
            <a:r>
              <a:rPr lang="en-US" sz="1600" b="1" i="0" dirty="0" smtClean="0">
                <a:solidFill>
                  <a:schemeClr val="accent2"/>
                </a:solidFill>
                <a:latin typeface="Arial Narrow" pitchFamily="34" charset="0"/>
              </a:rPr>
              <a:t>Run Weeks:</a:t>
            </a:r>
            <a:endParaRPr lang="en-US" sz="1600" b="1" i="0" dirty="0">
              <a:solidFill>
                <a:schemeClr val="accent2"/>
              </a:solidFill>
              <a:latin typeface="Arial Narrow" pitchFamily="34" charset="0"/>
            </a:endParaRPr>
          </a:p>
        </p:txBody>
      </p:sp>
      <p:sp>
        <p:nvSpPr>
          <p:cNvPr id="164" name="Rectangle 3"/>
          <p:cNvSpPr>
            <a:spLocks noChangeArrowheads="1"/>
          </p:cNvSpPr>
          <p:nvPr/>
        </p:nvSpPr>
        <p:spPr bwMode="auto">
          <a:xfrm>
            <a:off x="0" y="17463"/>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buNone/>
            </a:pPr>
            <a:r>
              <a:rPr lang="en-US" sz="3200" i="0" dirty="0">
                <a:solidFill>
                  <a:srgbClr val="FF0000"/>
                </a:solidFill>
                <a:latin typeface="Helvetica" pitchFamily="34" charset="0"/>
                <a:ea typeface="MS PGothic" pitchFamily="34" charset="-128"/>
              </a:rPr>
              <a:t>5 year plan tools with 5YP base funding</a:t>
            </a:r>
          </a:p>
          <a:p>
            <a:pPr algn="ctr">
              <a:buNone/>
            </a:pPr>
            <a:r>
              <a:rPr lang="en-US" sz="2000" i="0" dirty="0">
                <a:solidFill>
                  <a:srgbClr val="0000FF"/>
                </a:solidFill>
                <a:latin typeface="Helvetica" pitchFamily="34" charset="0"/>
                <a:ea typeface="MS PGothic" pitchFamily="34" charset="-128"/>
              </a:rPr>
              <a:t>(FY2012 + 2.5% inflation)</a:t>
            </a:r>
          </a:p>
        </p:txBody>
      </p:sp>
      <p:cxnSp>
        <p:nvCxnSpPr>
          <p:cNvPr id="7" name="Straight Arrow Connector 6"/>
          <p:cNvCxnSpPr/>
          <p:nvPr/>
        </p:nvCxnSpPr>
        <p:spPr bwMode="auto">
          <a:xfrm>
            <a:off x="4267200" y="4809067"/>
            <a:ext cx="448733" cy="0"/>
          </a:xfrm>
          <a:prstGeom prst="straightConnector1">
            <a:avLst/>
          </a:prstGeom>
          <a:noFill/>
          <a:ln w="15875" cap="flat" cmpd="sng" algn="ctr">
            <a:solidFill>
              <a:schemeClr val="tx1"/>
            </a:solidFill>
            <a:prstDash val="solid"/>
            <a:round/>
            <a:headEnd type="none" w="med" len="med"/>
            <a:tailEnd type="arrow"/>
          </a:ln>
          <a:effectLst/>
        </p:spPr>
      </p:cxnSp>
      <p:cxnSp>
        <p:nvCxnSpPr>
          <p:cNvPr id="190" name="Straight Arrow Connector 189"/>
          <p:cNvCxnSpPr/>
          <p:nvPr/>
        </p:nvCxnSpPr>
        <p:spPr bwMode="auto">
          <a:xfrm>
            <a:off x="4588933" y="3454400"/>
            <a:ext cx="448733" cy="0"/>
          </a:xfrm>
          <a:prstGeom prst="straightConnector1">
            <a:avLst/>
          </a:prstGeom>
          <a:noFill/>
          <a:ln w="15875" cap="flat" cmpd="sng" algn="ctr">
            <a:solidFill>
              <a:schemeClr val="tx1"/>
            </a:solidFill>
            <a:prstDash val="solid"/>
            <a:round/>
            <a:headEnd type="none" w="med" len="med"/>
            <a:tailEnd type="arrow"/>
          </a:ln>
          <a:effectLst/>
        </p:spPr>
      </p:cxnSp>
      <p:cxnSp>
        <p:nvCxnSpPr>
          <p:cNvPr id="191" name="Straight Arrow Connector 190"/>
          <p:cNvCxnSpPr/>
          <p:nvPr/>
        </p:nvCxnSpPr>
        <p:spPr bwMode="auto">
          <a:xfrm>
            <a:off x="4377266" y="2523067"/>
            <a:ext cx="448733" cy="0"/>
          </a:xfrm>
          <a:prstGeom prst="straightConnector1">
            <a:avLst/>
          </a:prstGeom>
          <a:noFill/>
          <a:ln w="15875" cap="flat" cmpd="sng" algn="ctr">
            <a:solidFill>
              <a:schemeClr val="tx1"/>
            </a:solidFill>
            <a:prstDash val="solid"/>
            <a:round/>
            <a:headEnd type="none" w="med" len="med"/>
            <a:tailEnd type="arrow"/>
          </a:ln>
          <a:effectLst/>
        </p:spPr>
      </p:cxnSp>
      <p:sp>
        <p:nvSpPr>
          <p:cNvPr id="215" name="Right Arrow 214"/>
          <p:cNvSpPr/>
          <p:nvPr/>
        </p:nvSpPr>
        <p:spPr bwMode="auto">
          <a:xfrm rot="10800000">
            <a:off x="4114800" y="1854197"/>
            <a:ext cx="1676400" cy="152399"/>
          </a:xfrm>
          <a:prstGeom prst="rightArrow">
            <a:avLst>
              <a:gd name="adj1" fmla="val 74407"/>
              <a:gd name="adj2" fmla="val 50000"/>
            </a:avLst>
          </a:prstGeom>
          <a:ln w="3175">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6" name="TextBox 215"/>
          <p:cNvSpPr txBox="1"/>
          <p:nvPr/>
        </p:nvSpPr>
        <p:spPr>
          <a:xfrm>
            <a:off x="5486400" y="1625598"/>
            <a:ext cx="3657600" cy="136037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buNone/>
            </a:pPr>
            <a:r>
              <a:rPr lang="en-US" sz="1400" i="0" dirty="0" err="1" smtClean="0"/>
              <a:t>Cryo</a:t>
            </a:r>
            <a:r>
              <a:rPr lang="en-US" sz="1400" i="0" dirty="0" smtClean="0"/>
              <a:t>-pump, high-Z tile row on </a:t>
            </a:r>
            <a:r>
              <a:rPr lang="en-US" sz="1400" i="0" dirty="0" err="1" smtClean="0"/>
              <a:t>cryo</a:t>
            </a:r>
            <a:r>
              <a:rPr lang="en-US" sz="1400" i="0" dirty="0" smtClean="0"/>
              <a:t>-baffle, and partial NCC would be installed in-vessel during ~1 year outage between FY2016 and FY2017</a:t>
            </a:r>
          </a:p>
          <a:p>
            <a:pPr marL="228600" lvl="1">
              <a:buNone/>
            </a:pPr>
            <a:r>
              <a:rPr lang="en-US" i="0" dirty="0" smtClean="0">
                <a:solidFill>
                  <a:schemeClr val="accent2"/>
                </a:solidFill>
              </a:rPr>
              <a:t>NSTX-U would operate 1</a:t>
            </a:r>
            <a:r>
              <a:rPr lang="en-US" i="0" baseline="30000" dirty="0" smtClean="0">
                <a:solidFill>
                  <a:schemeClr val="accent2"/>
                </a:solidFill>
              </a:rPr>
              <a:t>st</a:t>
            </a:r>
            <a:r>
              <a:rPr lang="en-US" i="0" dirty="0" smtClean="0">
                <a:solidFill>
                  <a:schemeClr val="accent2"/>
                </a:solidFill>
              </a:rPr>
              <a:t> half of FY2016 and 2</a:t>
            </a:r>
            <a:r>
              <a:rPr lang="en-US" i="0" baseline="30000" dirty="0" smtClean="0">
                <a:solidFill>
                  <a:schemeClr val="accent2"/>
                </a:solidFill>
              </a:rPr>
              <a:t>nd</a:t>
            </a:r>
            <a:r>
              <a:rPr lang="en-US" i="0" dirty="0" smtClean="0">
                <a:solidFill>
                  <a:schemeClr val="accent2"/>
                </a:solidFill>
              </a:rPr>
              <a:t> half of FY2017</a:t>
            </a:r>
            <a:endParaRPr lang="en-US" i="0" dirty="0">
              <a:solidFill>
                <a:schemeClr val="accent2"/>
              </a:solidFill>
            </a:endParaRPr>
          </a:p>
        </p:txBody>
      </p:sp>
      <p:sp>
        <p:nvSpPr>
          <p:cNvPr id="217" name="Oval 19"/>
          <p:cNvSpPr>
            <a:spLocks noChangeAspect="1" noChangeArrowheads="1"/>
          </p:cNvSpPr>
          <p:nvPr/>
        </p:nvSpPr>
        <p:spPr bwMode="auto">
          <a:xfrm>
            <a:off x="7017814" y="354118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cxnSp>
        <p:nvCxnSpPr>
          <p:cNvPr id="218" name="Straight Arrow Connector 217"/>
          <p:cNvCxnSpPr/>
          <p:nvPr/>
        </p:nvCxnSpPr>
        <p:spPr bwMode="auto">
          <a:xfrm>
            <a:off x="7112005" y="3606800"/>
            <a:ext cx="448733" cy="0"/>
          </a:xfrm>
          <a:prstGeom prst="straightConnector1">
            <a:avLst/>
          </a:prstGeom>
          <a:noFill/>
          <a:ln w="15875" cap="flat" cmpd="sng" algn="ctr">
            <a:solidFill>
              <a:schemeClr val="tx1"/>
            </a:solidFill>
            <a:prstDash val="solid"/>
            <a:round/>
            <a:headEnd type="none" w="med" len="med"/>
            <a:tailEnd type="arrow"/>
          </a:ln>
          <a:effectLst/>
        </p:spPr>
      </p:cxnSp>
      <p:sp>
        <p:nvSpPr>
          <p:cNvPr id="219" name="Oval 19"/>
          <p:cNvSpPr>
            <a:spLocks noChangeArrowheads="1"/>
          </p:cNvSpPr>
          <p:nvPr/>
        </p:nvSpPr>
        <p:spPr bwMode="auto">
          <a:xfrm>
            <a:off x="7017279" y="3868212"/>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20" name="Oval 19"/>
          <p:cNvSpPr>
            <a:spLocks noChangeArrowheads="1"/>
          </p:cNvSpPr>
          <p:nvPr/>
        </p:nvSpPr>
        <p:spPr bwMode="auto">
          <a:xfrm>
            <a:off x="7018867" y="4161366"/>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86" name="TextBox 285"/>
          <p:cNvSpPr txBox="1"/>
          <p:nvPr/>
        </p:nvSpPr>
        <p:spPr>
          <a:xfrm>
            <a:off x="7501462" y="3454393"/>
            <a:ext cx="1262410" cy="276999"/>
          </a:xfrm>
          <a:prstGeom prst="rect">
            <a:avLst/>
          </a:prstGeom>
          <a:noFill/>
        </p:spPr>
        <p:txBody>
          <a:bodyPr wrap="none" rtlCol="0">
            <a:spAutoFit/>
          </a:bodyPr>
          <a:lstStyle/>
          <a:p>
            <a:pPr>
              <a:buNone/>
            </a:pPr>
            <a:r>
              <a:rPr lang="en-US" i="0" dirty="0" smtClean="0">
                <a:solidFill>
                  <a:schemeClr val="tx1"/>
                </a:solidFill>
              </a:rPr>
              <a:t>Delayed scope</a:t>
            </a:r>
            <a:endParaRPr lang="en-US" i="0" dirty="0">
              <a:solidFill>
                <a:schemeClr val="tx1"/>
              </a:solidFill>
            </a:endParaRPr>
          </a:p>
        </p:txBody>
      </p:sp>
      <p:sp>
        <p:nvSpPr>
          <p:cNvPr id="222" name="TextBox 221"/>
          <p:cNvSpPr txBox="1"/>
          <p:nvPr/>
        </p:nvSpPr>
        <p:spPr>
          <a:xfrm>
            <a:off x="7103526" y="3784592"/>
            <a:ext cx="1322072" cy="276999"/>
          </a:xfrm>
          <a:prstGeom prst="rect">
            <a:avLst/>
          </a:prstGeom>
          <a:noFill/>
        </p:spPr>
        <p:txBody>
          <a:bodyPr wrap="none" rtlCol="0">
            <a:spAutoFit/>
          </a:bodyPr>
          <a:lstStyle/>
          <a:p>
            <a:pPr>
              <a:buNone/>
            </a:pPr>
            <a:r>
              <a:rPr lang="en-US" i="0" dirty="0" smtClean="0">
                <a:solidFill>
                  <a:schemeClr val="tx1"/>
                </a:solidFill>
              </a:rPr>
              <a:t>Reduced scope</a:t>
            </a:r>
            <a:endParaRPr lang="en-US" i="0" dirty="0">
              <a:solidFill>
                <a:schemeClr val="tx1"/>
              </a:solidFill>
            </a:endParaRPr>
          </a:p>
        </p:txBody>
      </p:sp>
      <p:sp>
        <p:nvSpPr>
          <p:cNvPr id="223" name="TextBox 222"/>
          <p:cNvSpPr txBox="1"/>
          <p:nvPr/>
        </p:nvSpPr>
        <p:spPr>
          <a:xfrm>
            <a:off x="7111992" y="4063992"/>
            <a:ext cx="1305090" cy="276999"/>
          </a:xfrm>
          <a:prstGeom prst="rect">
            <a:avLst/>
          </a:prstGeom>
          <a:noFill/>
        </p:spPr>
        <p:txBody>
          <a:bodyPr wrap="none" rtlCol="0">
            <a:spAutoFit/>
          </a:bodyPr>
          <a:lstStyle/>
          <a:p>
            <a:pPr>
              <a:buNone/>
            </a:pPr>
            <a:r>
              <a:rPr lang="en-US" i="0" dirty="0" smtClean="0">
                <a:solidFill>
                  <a:schemeClr val="tx1"/>
                </a:solidFill>
              </a:rPr>
              <a:t>Deferred scope</a:t>
            </a:r>
            <a:endParaRPr lang="en-US" i="0" dirty="0">
              <a:solidFill>
                <a:schemeClr val="tx1"/>
              </a:solidFill>
            </a:endParaRPr>
          </a:p>
        </p:txBody>
      </p:sp>
      <p:sp>
        <p:nvSpPr>
          <p:cNvPr id="287" name="Rectangle 286"/>
          <p:cNvSpPr/>
          <p:nvPr/>
        </p:nvSpPr>
        <p:spPr bwMode="auto">
          <a:xfrm>
            <a:off x="6925733" y="3479800"/>
            <a:ext cx="1786467" cy="880533"/>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13"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66</a:t>
            </a:fld>
            <a:endParaRPr lang="en-US" sz="900" i="0"/>
          </a:p>
        </p:txBody>
      </p:sp>
    </p:spTree>
    <p:extLst>
      <p:ext uri="{BB962C8B-B14F-4D97-AF65-F5344CB8AC3E}">
        <p14:creationId xmlns:p14="http://schemas.microsoft.com/office/powerpoint/2010/main" xmlns="" val="18042307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3"/>
          <p:cNvSpPr>
            <a:spLocks noChangeArrowheads="1"/>
          </p:cNvSpPr>
          <p:nvPr/>
        </p:nvSpPr>
        <p:spPr bwMode="auto">
          <a:xfrm>
            <a:off x="25400" y="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300"/>
              </a:lnSpc>
              <a:spcBef>
                <a:spcPct val="0"/>
              </a:spcBef>
              <a:buFontTx/>
              <a:buNone/>
            </a:pPr>
            <a:r>
              <a:rPr lang="en-US" sz="3200" i="0" dirty="0">
                <a:solidFill>
                  <a:srgbClr val="FF0000"/>
                </a:solidFill>
              </a:rPr>
              <a:t>Solenoid-free Start-up</a:t>
            </a:r>
            <a:r>
              <a:rPr lang="en-US" sz="3600" i="0" dirty="0">
                <a:solidFill>
                  <a:srgbClr val="FF0000"/>
                </a:solidFill>
              </a:rPr>
              <a:t/>
            </a:r>
            <a:br>
              <a:rPr lang="en-US" sz="3600" i="0" dirty="0">
                <a:solidFill>
                  <a:srgbClr val="FF0000"/>
                </a:solidFill>
              </a:rPr>
            </a:br>
            <a:r>
              <a:rPr lang="en-US" sz="2400" i="0" dirty="0">
                <a:solidFill>
                  <a:srgbClr val="0000FF"/>
                </a:solidFill>
                <a:latin typeface="Helvetica Neue" charset="0"/>
              </a:rPr>
              <a:t>High priority goal for NSTX-U in support of FNSF</a:t>
            </a:r>
          </a:p>
        </p:txBody>
      </p:sp>
      <p:sp>
        <p:nvSpPr>
          <p:cNvPr id="47106" name="Rectangle 35"/>
          <p:cNvSpPr>
            <a:spLocks noChangeArrowheads="1"/>
          </p:cNvSpPr>
          <p:nvPr/>
        </p:nvSpPr>
        <p:spPr bwMode="auto">
          <a:xfrm>
            <a:off x="342900" y="4710113"/>
            <a:ext cx="8483600" cy="1538883"/>
          </a:xfrm>
          <a:prstGeom prst="rect">
            <a:avLst/>
          </a:prstGeom>
          <a:solidFill>
            <a:srgbClr val="CCFFFF"/>
          </a:solidFill>
          <a:ln w="9525">
            <a:solidFill>
              <a:schemeClr val="tx1"/>
            </a:solidFill>
            <a:miter lim="800000"/>
            <a:headEnd/>
            <a:tailEnd/>
          </a:ln>
        </p:spPr>
        <p:txBody>
          <a:bodyPr>
            <a:spAutoFit/>
          </a:bodyPr>
          <a:lstStyle/>
          <a:p>
            <a:pPr marL="182880" indent="-457200">
              <a:spcBef>
                <a:spcPct val="0"/>
              </a:spcBef>
              <a:spcAft>
                <a:spcPts val="1200"/>
              </a:spcAft>
              <a:buFontTx/>
              <a:buNone/>
            </a:pPr>
            <a:r>
              <a:rPr lang="en-US" sz="1600" i="0" dirty="0">
                <a:solidFill>
                  <a:srgbClr val="000000"/>
                </a:solidFill>
              </a:rPr>
              <a:t>FY 2013-14 Non-Inductive Start-up Systems Design for Post-Upgrade Operations</a:t>
            </a:r>
            <a:endParaRPr lang="en-US" sz="1600" i="0" dirty="0">
              <a:solidFill>
                <a:srgbClr val="000000"/>
              </a:solidFill>
              <a:latin typeface="Helvetica Neue" charset="0"/>
            </a:endParaRPr>
          </a:p>
          <a:p>
            <a:pPr marL="182880" indent="-457200">
              <a:spcBef>
                <a:spcPct val="0"/>
              </a:spcBef>
              <a:spcAft>
                <a:spcPts val="1200"/>
              </a:spcAft>
              <a:buFontTx/>
              <a:buNone/>
            </a:pPr>
            <a:r>
              <a:rPr lang="en-US" sz="1600" i="0" dirty="0">
                <a:solidFill>
                  <a:srgbClr val="000000"/>
                </a:solidFill>
                <a:latin typeface="Helvetica Neue" charset="0"/>
              </a:rPr>
              <a:t>• </a:t>
            </a:r>
            <a:r>
              <a:rPr lang="en-US" sz="1400" i="0" dirty="0">
                <a:solidFill>
                  <a:srgbClr val="000000"/>
                </a:solidFill>
                <a:latin typeface="Helvetica Neue" charset="0"/>
              </a:rPr>
              <a:t>CHI will start with the present 2 kV capability then enhanced to </a:t>
            </a:r>
            <a:r>
              <a:rPr lang="en-US" sz="1400" i="0" dirty="0" smtClean="0">
                <a:solidFill>
                  <a:srgbClr val="000000"/>
                </a:solidFill>
                <a:latin typeface="Helvetica Neue" charset="0"/>
              </a:rPr>
              <a:t>~ 3 kV higher </a:t>
            </a:r>
            <a:r>
              <a:rPr lang="en-US" sz="1400" i="0" dirty="0">
                <a:solidFill>
                  <a:srgbClr val="000000"/>
                </a:solidFill>
                <a:latin typeface="Helvetica Neue" charset="0"/>
              </a:rPr>
              <a:t>voltage as needed.</a:t>
            </a:r>
          </a:p>
          <a:p>
            <a:pPr marL="182880" indent="-457200">
              <a:spcBef>
                <a:spcPct val="0"/>
              </a:spcBef>
              <a:spcAft>
                <a:spcPts val="1200"/>
              </a:spcAft>
              <a:buFontTx/>
              <a:buNone/>
            </a:pPr>
            <a:r>
              <a:rPr lang="en-US" sz="1400" i="0" dirty="0">
                <a:solidFill>
                  <a:srgbClr val="000000"/>
                </a:solidFill>
                <a:latin typeface="Helvetica Neue" charset="0"/>
              </a:rPr>
              <a:t>• PEGASUS gun start-up producing exciting results </a:t>
            </a:r>
            <a:r>
              <a:rPr lang="en-US" sz="1400" i="0" dirty="0" err="1">
                <a:solidFill>
                  <a:srgbClr val="000000"/>
                </a:solidFill>
                <a:latin typeface="Helvetica Neue" charset="0"/>
              </a:rPr>
              <a:t>Ip</a:t>
            </a:r>
            <a:r>
              <a:rPr lang="en-US" sz="1400" i="0" dirty="0">
                <a:solidFill>
                  <a:srgbClr val="000000"/>
                </a:solidFill>
                <a:latin typeface="Helvetica Neue" charset="0"/>
              </a:rPr>
              <a:t> ~ 160 kA.  The PEGASUS gun concept is technically flexible to implement on NSTX once fully developed.  High current gun for the NSTX-U will be developed utilizing the PEGASUS facility in collaboration with University of </a:t>
            </a:r>
            <a:r>
              <a:rPr lang="en-US" sz="1400" i="0" dirty="0" smtClean="0">
                <a:solidFill>
                  <a:srgbClr val="000000"/>
                </a:solidFill>
                <a:latin typeface="Helvetica Neue" charset="0"/>
              </a:rPr>
              <a:t>Wisconsin.</a:t>
            </a:r>
            <a:endParaRPr lang="en-US" sz="1400" i="0" dirty="0">
              <a:solidFill>
                <a:srgbClr val="000000"/>
              </a:solidFill>
              <a:latin typeface="Helvetica Neue" charset="0"/>
            </a:endParaRPr>
          </a:p>
        </p:txBody>
      </p:sp>
      <p:pic>
        <p:nvPicPr>
          <p:cNvPr id="47108" name="Picture 5" descr="STW-Fig-4.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3925" y="1155700"/>
            <a:ext cx="2314575"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9" name="TextBox 6"/>
          <p:cNvSpPr txBox="1">
            <a:spLocks noChangeArrowheads="1"/>
          </p:cNvSpPr>
          <p:nvPr/>
        </p:nvSpPr>
        <p:spPr bwMode="auto">
          <a:xfrm>
            <a:off x="177800" y="1422400"/>
            <a:ext cx="2044700" cy="2357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1440" indent="-457200" eaLnBrk="1" hangingPunct="1">
              <a:buFontTx/>
              <a:buNone/>
            </a:pPr>
            <a:r>
              <a:rPr lang="en-US" sz="1600" i="0" dirty="0">
                <a:latin typeface="Arial" charset="0"/>
              </a:rPr>
              <a:t>• Inj. Flux in NSTX-U is about 2.5 times higher than in NSTX</a:t>
            </a:r>
          </a:p>
          <a:p>
            <a:pPr marL="91440" indent="-457200" eaLnBrk="1" hangingPunct="1">
              <a:buFontTx/>
              <a:buNone/>
            </a:pPr>
            <a:r>
              <a:rPr lang="en-US" sz="1600" i="0" dirty="0">
                <a:latin typeface="Arial" charset="0"/>
              </a:rPr>
              <a:t>• NSTX-U coil insulation greatly enhanced for </a:t>
            </a:r>
            <a:r>
              <a:rPr lang="en-US" sz="1600" i="0" dirty="0" smtClean="0">
                <a:latin typeface="Arial" charset="0"/>
              </a:rPr>
              <a:t>higher </a:t>
            </a:r>
            <a:r>
              <a:rPr lang="en-US" sz="1600" i="0" dirty="0">
                <a:latin typeface="Arial" charset="0"/>
              </a:rPr>
              <a:t>voltage </a:t>
            </a:r>
            <a:r>
              <a:rPr lang="en-US" sz="1600" i="0" dirty="0" smtClean="0">
                <a:latin typeface="Arial" charset="0"/>
              </a:rPr>
              <a:t>~ 3 kV operation</a:t>
            </a:r>
            <a:endParaRPr lang="en-US" sz="1600" i="0" dirty="0">
              <a:latin typeface="Arial" charset="0"/>
            </a:endParaRPr>
          </a:p>
        </p:txBody>
      </p:sp>
      <p:sp>
        <p:nvSpPr>
          <p:cNvPr id="47110" name="Text Box 24"/>
          <p:cNvSpPr txBox="1">
            <a:spLocks/>
          </p:cNvSpPr>
          <p:nvPr/>
        </p:nvSpPr>
        <p:spPr bwMode="auto">
          <a:xfrm>
            <a:off x="4991100" y="1065213"/>
            <a:ext cx="3556000" cy="357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95000"/>
              </a:lnSpc>
              <a:buClr>
                <a:srgbClr val="000000"/>
              </a:buClr>
              <a:buSzPct val="100000"/>
              <a:buFont typeface="Times New Roman" charset="0"/>
              <a:buNone/>
            </a:pPr>
            <a:r>
              <a:rPr lang="en-US" sz="1800" i="0">
                <a:solidFill>
                  <a:srgbClr val="000000"/>
                </a:solidFill>
                <a:latin typeface="Arial" charset="0"/>
              </a:rPr>
              <a:t>PEGASUS Point Source </a:t>
            </a:r>
          </a:p>
        </p:txBody>
      </p:sp>
      <p:sp>
        <p:nvSpPr>
          <p:cNvPr id="22" name="Text Box 24"/>
          <p:cNvSpPr txBox="1">
            <a:spLocks/>
          </p:cNvSpPr>
          <p:nvPr/>
        </p:nvSpPr>
        <p:spPr bwMode="auto">
          <a:xfrm>
            <a:off x="203200" y="1090613"/>
            <a:ext cx="3708400" cy="357187"/>
          </a:xfrm>
          <a:prstGeom prst="rect">
            <a:avLst/>
          </a:prstGeom>
          <a:noFill/>
          <a:ln w="25400">
            <a:noFill/>
            <a:miter lim="800000"/>
            <a:headEnd/>
            <a:tailEnd/>
          </a:ln>
          <a:effectLst/>
        </p:spPr>
        <p:txBody>
          <a:bodyPr>
            <a:spAutoFit/>
          </a:bodyPr>
          <a:lstStyle/>
          <a:p>
            <a:pPr eaLnBrk="0" hangingPunct="0">
              <a:lnSpc>
                <a:spcPct val="95000"/>
              </a:lnSpc>
              <a:buClr>
                <a:srgbClr val="000000"/>
              </a:buClr>
              <a:buSzPct val="100000"/>
              <a:buFont typeface="Times New Roman" pitchFamily="18" charset="0"/>
              <a:buNone/>
              <a:defRPr/>
            </a:pPr>
            <a:r>
              <a:rPr lang="en-US" sz="1800" i="0" dirty="0">
                <a:solidFill>
                  <a:schemeClr val="tx1"/>
                </a:solidFill>
                <a:latin typeface="+mj-lt"/>
                <a:ea typeface="+mn-ea"/>
                <a:cs typeface="Lucida Sans Unicode" pitchFamily="34" charset="0"/>
              </a:rPr>
              <a:t>CHI Start-Up</a:t>
            </a:r>
          </a:p>
        </p:txBody>
      </p:sp>
      <p:pic>
        <p:nvPicPr>
          <p:cNvPr id="47112" name="Picture 2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10125" y="1517650"/>
            <a:ext cx="330835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6194425" y="1489075"/>
            <a:ext cx="2263775" cy="271463"/>
          </a:xfrm>
          <a:prstGeom prst="rect">
            <a:avLst/>
          </a:prstGeom>
        </p:spPr>
        <p:txBody>
          <a:bodyPr>
            <a:spAutoFit/>
          </a:bodyPr>
          <a:lstStyle/>
          <a:p>
            <a:pPr algn="ctr" defTabSz="912813" eaLnBrk="0" hangingPunct="0">
              <a:lnSpc>
                <a:spcPct val="80000"/>
              </a:lnSpc>
              <a:buFontTx/>
              <a:buNone/>
              <a:defRPr/>
            </a:pPr>
            <a:r>
              <a:rPr lang="en-US" sz="1400" i="0" dirty="0">
                <a:solidFill>
                  <a:srgbClr val="FF0000"/>
                </a:solidFill>
                <a:latin typeface="Arial Narrow" charset="0"/>
              </a:rPr>
              <a:t>PEGASUS Plasma Gun</a:t>
            </a:r>
            <a:endParaRPr lang="en-US" sz="1050" i="0" dirty="0">
              <a:solidFill>
                <a:srgbClr val="FF0000"/>
              </a:solidFill>
              <a:effectLst>
                <a:outerShdw blurRad="38100" dist="38100" dir="2700000" algn="tl">
                  <a:srgbClr val="DDDDDD"/>
                </a:outerShdw>
              </a:effectLst>
              <a:latin typeface="Arial Narrow" charset="0"/>
            </a:endParaRPr>
          </a:p>
        </p:txBody>
      </p:sp>
      <p:sp>
        <p:nvSpPr>
          <p:cNvPr id="47114" name="Text Box 58"/>
          <p:cNvSpPr txBox="1">
            <a:spLocks noChangeArrowheads="1"/>
          </p:cNvSpPr>
          <p:nvPr/>
        </p:nvSpPr>
        <p:spPr bwMode="auto">
          <a:xfrm flipH="1">
            <a:off x="7594600" y="4051300"/>
            <a:ext cx="13081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 Wisconsin</a:t>
            </a:r>
          </a:p>
        </p:txBody>
      </p:sp>
      <p:sp>
        <p:nvSpPr>
          <p:cNvPr id="47115" name="Text Box 58"/>
          <p:cNvSpPr txBox="1">
            <a:spLocks noChangeArrowheads="1"/>
          </p:cNvSpPr>
          <p:nvPr/>
        </p:nvSpPr>
        <p:spPr bwMode="auto">
          <a:xfrm flipH="1">
            <a:off x="622300" y="3746500"/>
            <a:ext cx="15494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 Washington</a:t>
            </a:r>
          </a:p>
        </p:txBody>
      </p:sp>
      <p:sp>
        <p:nvSpPr>
          <p:cNvPr id="13"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67</a:t>
            </a:fld>
            <a:endParaRPr lang="en-US" sz="900" i="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43"/>
          <p:cNvSpPr>
            <a:spLocks noChangeArrowheads="1"/>
          </p:cNvSpPr>
          <p:nvPr/>
        </p:nvSpPr>
        <p:spPr bwMode="auto">
          <a:xfrm>
            <a:off x="0" y="0"/>
            <a:ext cx="9144000" cy="9144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spcBef>
                <a:spcPct val="0"/>
              </a:spcBef>
              <a:buFontTx/>
              <a:buNone/>
            </a:pPr>
            <a:r>
              <a:rPr lang="en-US" sz="2400" i="0" dirty="0" smtClean="0">
                <a:solidFill>
                  <a:srgbClr val="FF0000"/>
                </a:solidFill>
                <a:latin typeface="Helvetica Neue" charset="0"/>
                <a:ea typeface="MS Mincho" charset="0"/>
                <a:cs typeface="MS Mincho" charset="0"/>
              </a:rPr>
              <a:t>Strengthen HHFW </a:t>
            </a:r>
            <a:r>
              <a:rPr lang="en-US" sz="2400" i="0" dirty="0">
                <a:solidFill>
                  <a:srgbClr val="FF0000"/>
                </a:solidFill>
                <a:latin typeface="Helvetica Neue" charset="0"/>
                <a:ea typeface="MS Mincho" charset="0"/>
                <a:cs typeface="MS Mincho" charset="0"/>
              </a:rPr>
              <a:t>Antenna </a:t>
            </a:r>
            <a:r>
              <a:rPr lang="en-US" sz="2400" i="0" dirty="0" smtClean="0">
                <a:solidFill>
                  <a:srgbClr val="FF0000"/>
                </a:solidFill>
                <a:latin typeface="Helvetica Neue" charset="0"/>
                <a:ea typeface="MS Mincho" charset="0"/>
                <a:cs typeface="MS Mincho" charset="0"/>
              </a:rPr>
              <a:t>Feeds for Disruption Load</a:t>
            </a:r>
            <a:endParaRPr lang="en-US" sz="2400" i="0" dirty="0">
              <a:solidFill>
                <a:srgbClr val="FF0000"/>
              </a:solidFill>
              <a:latin typeface="Helvetica Neue" charset="0"/>
              <a:ea typeface="MS Mincho" charset="0"/>
              <a:cs typeface="MS Mincho" charset="0"/>
            </a:endParaRPr>
          </a:p>
          <a:p>
            <a:pPr algn="ctr" eaLnBrk="0" hangingPunct="0">
              <a:spcBef>
                <a:spcPct val="0"/>
              </a:spcBef>
              <a:buFontTx/>
              <a:buNone/>
            </a:pPr>
            <a:r>
              <a:rPr lang="en-US" sz="2000" i="0" dirty="0" smtClean="0">
                <a:solidFill>
                  <a:srgbClr val="1238FF"/>
                </a:solidFill>
                <a:latin typeface="Helvetica Neue" charset="0"/>
                <a:ea typeface="MS Mincho" charset="0"/>
                <a:cs typeface="MS Mincho" charset="0"/>
              </a:rPr>
              <a:t>A MW</a:t>
            </a:r>
            <a:r>
              <a:rPr lang="en-US" sz="2000" i="0" dirty="0">
                <a:solidFill>
                  <a:srgbClr val="1238FF"/>
                </a:solidFill>
                <a:latin typeface="Helvetica Neue" charset="0"/>
                <a:ea typeface="MS Mincho" charset="0"/>
                <a:cs typeface="MS Mincho" charset="0"/>
              </a:rPr>
              <a:t>-Class </a:t>
            </a:r>
            <a:r>
              <a:rPr lang="en-US" sz="2000" i="0" dirty="0" smtClean="0">
                <a:solidFill>
                  <a:srgbClr val="1238FF"/>
                </a:solidFill>
                <a:latin typeface="Helvetica Neue" charset="0"/>
                <a:ea typeface="MS Mincho" charset="0"/>
                <a:cs typeface="MS Mincho" charset="0"/>
              </a:rPr>
              <a:t>28 GHz ECH System for Non-Inductive Operation</a:t>
            </a:r>
            <a:endParaRPr lang="en-US" sz="1800" i="0" dirty="0">
              <a:solidFill>
                <a:srgbClr val="1238FF"/>
              </a:solidFill>
              <a:latin typeface="Arial" charset="0"/>
              <a:ea typeface="MS Mincho" charset="0"/>
              <a:cs typeface="MS Mincho" charset="0"/>
            </a:endParaRPr>
          </a:p>
        </p:txBody>
      </p:sp>
      <p:pic>
        <p:nvPicPr>
          <p:cNvPr id="49157" name="Picture 1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9338" y="1576388"/>
            <a:ext cx="1085850" cy="362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0"/>
          <p:cNvSpPr/>
          <p:nvPr/>
        </p:nvSpPr>
        <p:spPr>
          <a:xfrm>
            <a:off x="4457700" y="1014413"/>
            <a:ext cx="1892300" cy="544512"/>
          </a:xfrm>
          <a:prstGeom prst="rect">
            <a:avLst/>
          </a:prstGeom>
        </p:spPr>
        <p:txBody>
          <a:bodyPr>
            <a:spAutoFit/>
          </a:bodyPr>
          <a:lstStyle/>
          <a:p>
            <a:pPr algn="ctr" defTabSz="912813" eaLnBrk="0" hangingPunct="0">
              <a:lnSpc>
                <a:spcPct val="80000"/>
              </a:lnSpc>
              <a:buFontTx/>
              <a:buNone/>
              <a:defRPr/>
            </a:pPr>
            <a:r>
              <a:rPr lang="en-US" sz="1800" i="0" dirty="0">
                <a:solidFill>
                  <a:srgbClr val="FF0000"/>
                </a:solidFill>
                <a:latin typeface="Arial Narrow" charset="0"/>
              </a:rPr>
              <a:t>28 GHz, </a:t>
            </a:r>
            <a:r>
              <a:rPr lang="en-US" sz="1800" i="0" dirty="0" smtClean="0">
                <a:solidFill>
                  <a:srgbClr val="FF0000"/>
                </a:solidFill>
                <a:latin typeface="Arial Narrow" charset="0"/>
              </a:rPr>
              <a:t>1.5  </a:t>
            </a:r>
            <a:r>
              <a:rPr lang="en-US" sz="1800" i="0" dirty="0">
                <a:solidFill>
                  <a:srgbClr val="FF0000"/>
                </a:solidFill>
                <a:latin typeface="Arial Narrow" charset="0"/>
              </a:rPr>
              <a:t>MW Tsukuba </a:t>
            </a:r>
            <a:r>
              <a:rPr lang="en-US" sz="1800" i="0" dirty="0" err="1">
                <a:solidFill>
                  <a:srgbClr val="FF0000"/>
                </a:solidFill>
                <a:latin typeface="Arial Narrow" charset="0"/>
              </a:rPr>
              <a:t>Gyrotron</a:t>
            </a:r>
            <a:endParaRPr lang="en-US" i="0" dirty="0">
              <a:solidFill>
                <a:srgbClr val="FF0000"/>
              </a:solidFill>
              <a:effectLst>
                <a:outerShdw blurRad="38100" dist="38100" dir="2700000" algn="tl">
                  <a:srgbClr val="DDDDDD"/>
                </a:outerShdw>
              </a:effectLst>
              <a:latin typeface="Arial Narrow" charset="0"/>
            </a:endParaRPr>
          </a:p>
        </p:txBody>
      </p:sp>
      <p:pic>
        <p:nvPicPr>
          <p:cNvPr id="49159" name="Picture 21"/>
          <p:cNvPicPr>
            <a:picLocks noChangeAspect="1"/>
          </p:cNvPicPr>
          <p:nvPr/>
        </p:nvPicPr>
        <p:blipFill>
          <a:blip r:embed="rId4" cstate="print">
            <a:extLst>
              <a:ext uri="{28A0092B-C50C-407E-A947-70E740481C1C}">
                <a14:useLocalDpi xmlns:a14="http://schemas.microsoft.com/office/drawing/2010/main" xmlns="" val="0"/>
              </a:ext>
            </a:extLst>
          </a:blip>
          <a:srcRect t="2264" b="3397"/>
          <a:stretch>
            <a:fillRect/>
          </a:stretch>
        </p:blipFill>
        <p:spPr bwMode="auto">
          <a:xfrm>
            <a:off x="6189663" y="1000125"/>
            <a:ext cx="2606675" cy="385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Box 22"/>
          <p:cNvSpPr txBox="1"/>
          <p:nvPr/>
        </p:nvSpPr>
        <p:spPr>
          <a:xfrm>
            <a:off x="214313" y="5375274"/>
            <a:ext cx="4344987" cy="1126462"/>
          </a:xfrm>
          <a:prstGeom prst="rect">
            <a:avLst/>
          </a:prstGeom>
          <a:solidFill>
            <a:schemeClr val="accent5">
              <a:lumMod val="20000"/>
              <a:lumOff val="80000"/>
            </a:schemeClr>
          </a:solidFill>
          <a:ln>
            <a:solidFill>
              <a:schemeClr val="tx1"/>
            </a:solidFill>
          </a:ln>
        </p:spPr>
        <p:txBody>
          <a:bodyPr wrap="square">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indent="-182880"/>
            <a:r>
              <a:rPr lang="en-US" sz="1600" i="0" dirty="0" smtClean="0">
                <a:solidFill>
                  <a:schemeClr val="tx1"/>
                </a:solidFill>
              </a:rPr>
              <a:t>Successful </a:t>
            </a:r>
            <a:r>
              <a:rPr lang="en-US" sz="1600" i="0" dirty="0">
                <a:solidFill>
                  <a:schemeClr val="tx1"/>
                </a:solidFill>
              </a:rPr>
              <a:t>CDR </a:t>
            </a:r>
            <a:r>
              <a:rPr lang="en-US" sz="1600" i="0" dirty="0" smtClean="0">
                <a:solidFill>
                  <a:schemeClr val="tx1"/>
                </a:solidFill>
              </a:rPr>
              <a:t>conducted</a:t>
            </a:r>
            <a:r>
              <a:rPr lang="en-US" sz="1600" i="0" dirty="0">
                <a:solidFill>
                  <a:schemeClr val="tx1"/>
                </a:solidFill>
              </a:rPr>
              <a:t>, </a:t>
            </a:r>
            <a:r>
              <a:rPr lang="en-US" sz="1600" i="0" dirty="0" smtClean="0">
                <a:solidFill>
                  <a:schemeClr val="tx1"/>
                </a:solidFill>
              </a:rPr>
              <a:t>prototype feeds being procured.</a:t>
            </a:r>
            <a:endParaRPr lang="en-US" sz="1600" i="0" dirty="0">
              <a:solidFill>
                <a:schemeClr val="tx1"/>
              </a:solidFill>
            </a:endParaRPr>
          </a:p>
          <a:p>
            <a:pPr indent="-182880"/>
            <a:r>
              <a:rPr lang="en-US" sz="1600" i="0" dirty="0">
                <a:solidFill>
                  <a:schemeClr val="tx1"/>
                </a:solidFill>
              </a:rPr>
              <a:t>Feeds </a:t>
            </a:r>
            <a:r>
              <a:rPr lang="en-US" sz="1600" i="0" dirty="0" smtClean="0">
                <a:solidFill>
                  <a:schemeClr val="tx1"/>
                </a:solidFill>
              </a:rPr>
              <a:t>to </a:t>
            </a:r>
            <a:r>
              <a:rPr lang="en-US" sz="1600" i="0" dirty="0">
                <a:solidFill>
                  <a:schemeClr val="tx1"/>
                </a:solidFill>
              </a:rPr>
              <a:t>be tested in the </a:t>
            </a:r>
            <a:r>
              <a:rPr lang="en-US" sz="1600" i="0" dirty="0" smtClean="0">
                <a:solidFill>
                  <a:schemeClr val="tx1"/>
                </a:solidFill>
              </a:rPr>
              <a:t>RF </a:t>
            </a:r>
            <a:r>
              <a:rPr lang="en-US" sz="1600" i="0" dirty="0">
                <a:solidFill>
                  <a:schemeClr val="tx1"/>
                </a:solidFill>
              </a:rPr>
              <a:t>test-stand before FDR, </a:t>
            </a:r>
            <a:r>
              <a:rPr lang="en-US" sz="1600" i="0" dirty="0" smtClean="0">
                <a:solidFill>
                  <a:schemeClr val="tx1"/>
                </a:solidFill>
              </a:rPr>
              <a:t>installation </a:t>
            </a:r>
            <a:r>
              <a:rPr lang="en-US" sz="1600" i="0" dirty="0">
                <a:solidFill>
                  <a:schemeClr val="tx1"/>
                </a:solidFill>
              </a:rPr>
              <a:t>in spring 2014.</a:t>
            </a:r>
          </a:p>
        </p:txBody>
      </p:sp>
      <p:sp>
        <p:nvSpPr>
          <p:cNvPr id="49161" name="Rectangle 24"/>
          <p:cNvSpPr>
            <a:spLocks noChangeArrowheads="1"/>
          </p:cNvSpPr>
          <p:nvPr/>
        </p:nvSpPr>
        <p:spPr bwMode="auto">
          <a:xfrm>
            <a:off x="5984875" y="4584700"/>
            <a:ext cx="3159125" cy="8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FontTx/>
              <a:buNone/>
            </a:pPr>
            <a:endParaRPr lang="en-US" sz="1600" i="0" dirty="0">
              <a:solidFill>
                <a:srgbClr val="FF0000"/>
              </a:solidFill>
            </a:endParaRPr>
          </a:p>
          <a:p>
            <a:pPr>
              <a:buFontTx/>
              <a:buNone/>
            </a:pPr>
            <a:r>
              <a:rPr lang="en-US" sz="1600" i="0" dirty="0">
                <a:solidFill>
                  <a:srgbClr val="FF0000"/>
                </a:solidFill>
              </a:rPr>
              <a:t>28 GHz ECH/EBWH waveguide and mirror concept </a:t>
            </a:r>
          </a:p>
        </p:txBody>
      </p:sp>
      <p:pic>
        <p:nvPicPr>
          <p:cNvPr id="17" name="Picture 17"/>
          <p:cNvPicPr>
            <a:picLocks noChangeAspect="1" noChangeArrowheads="1"/>
          </p:cNvPicPr>
          <p:nvPr/>
        </p:nvPicPr>
        <p:blipFill>
          <a:blip r:embed="rId5" cstate="print">
            <a:extLst>
              <a:ext uri="{28A0092B-C50C-407E-A947-70E740481C1C}">
                <a14:useLocalDpi xmlns:a14="http://schemas.microsoft.com/office/drawing/2010/main" xmlns="" val="0"/>
              </a:ext>
            </a:extLst>
          </a:blip>
          <a:srcRect l="11826" r="48535" b="5824"/>
          <a:stretch>
            <a:fillRect/>
          </a:stretch>
        </p:blipFill>
        <p:spPr bwMode="auto">
          <a:xfrm>
            <a:off x="222250" y="1974850"/>
            <a:ext cx="1428750" cy="329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
        <p:nvSpPr>
          <p:cNvPr id="19" name="Rectangle 28"/>
          <p:cNvSpPr>
            <a:spLocks noChangeArrowheads="1"/>
          </p:cNvSpPr>
          <p:nvPr/>
        </p:nvSpPr>
        <p:spPr bwMode="auto">
          <a:xfrm>
            <a:off x="1204913" y="2895600"/>
            <a:ext cx="254000" cy="254000"/>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sp>
        <p:nvSpPr>
          <p:cNvPr id="20" name="Rectangle 29"/>
          <p:cNvSpPr>
            <a:spLocks noChangeArrowheads="1"/>
          </p:cNvSpPr>
          <p:nvPr/>
        </p:nvSpPr>
        <p:spPr bwMode="auto">
          <a:xfrm>
            <a:off x="1357313" y="3327400"/>
            <a:ext cx="381000" cy="368300"/>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sp>
        <p:nvSpPr>
          <p:cNvPr id="24" name="Text Box 12"/>
          <p:cNvSpPr txBox="1">
            <a:spLocks noChangeArrowheads="1"/>
          </p:cNvSpPr>
          <p:nvPr/>
        </p:nvSpPr>
        <p:spPr bwMode="auto">
          <a:xfrm>
            <a:off x="177800" y="977900"/>
            <a:ext cx="4140200" cy="765338"/>
          </a:xfrm>
          <a:prstGeom prst="rect">
            <a:avLst/>
          </a:prstGeom>
          <a:noFill/>
          <a:ln w="9525">
            <a:noFill/>
            <a:miter lim="800000"/>
            <a:headEnd/>
            <a:tailEnd/>
          </a:ln>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ct val="80000"/>
              </a:lnSpc>
              <a:buFontTx/>
              <a:buNone/>
            </a:pPr>
            <a:r>
              <a:rPr lang="en-US" sz="1800" i="0" dirty="0">
                <a:solidFill>
                  <a:srgbClr val="FF0000"/>
                </a:solidFill>
              </a:rPr>
              <a:t>New Compliant </a:t>
            </a:r>
            <a:r>
              <a:rPr lang="en-US" sz="1800" i="0" dirty="0" smtClean="0">
                <a:solidFill>
                  <a:srgbClr val="FF0000"/>
                </a:solidFill>
              </a:rPr>
              <a:t>Antenna Feeds </a:t>
            </a:r>
          </a:p>
          <a:p>
            <a:pPr eaLnBrk="1" hangingPunct="1">
              <a:lnSpc>
                <a:spcPct val="80000"/>
              </a:lnSpc>
              <a:buFontTx/>
              <a:buNone/>
            </a:pPr>
            <a:r>
              <a:rPr lang="en-US" sz="1600" i="0" dirty="0" smtClean="0"/>
              <a:t>Will allow HHFW antenna </a:t>
            </a:r>
            <a:r>
              <a:rPr lang="en-US" sz="1600" i="0" dirty="0" err="1" smtClean="0"/>
              <a:t>feedthroughs</a:t>
            </a:r>
            <a:r>
              <a:rPr lang="en-US" sz="1600" i="0" dirty="0" smtClean="0"/>
              <a:t> to tolerate </a:t>
            </a:r>
            <a:r>
              <a:rPr lang="en-US" sz="1600" i="0" dirty="0"/>
              <a:t>2 MA </a:t>
            </a:r>
            <a:r>
              <a:rPr lang="en-US" sz="1600" i="0" dirty="0" smtClean="0"/>
              <a:t>disruptions</a:t>
            </a:r>
            <a:endParaRPr lang="en-US" sz="1600" i="0" dirty="0">
              <a:solidFill>
                <a:srgbClr val="FF0000"/>
              </a:solidFill>
              <a:latin typeface="Arial" charset="0"/>
            </a:endParaRPr>
          </a:p>
        </p:txBody>
      </p:sp>
      <p:pic>
        <p:nvPicPr>
          <p:cNvPr id="25" name="Picture 17"/>
          <p:cNvPicPr>
            <a:picLocks noChangeAspect="1" noChangeArrowheads="1"/>
          </p:cNvPicPr>
          <p:nvPr/>
        </p:nvPicPr>
        <p:blipFill>
          <a:blip r:embed="rId5" cstate="print">
            <a:extLst>
              <a:ext uri="{28A0092B-C50C-407E-A947-70E740481C1C}">
                <a14:useLocalDpi xmlns:a14="http://schemas.microsoft.com/office/drawing/2010/main" xmlns="" val="0"/>
              </a:ext>
            </a:extLst>
          </a:blip>
          <a:srcRect l="11826" t="44775" r="48535" b="5910"/>
          <a:stretch>
            <a:fillRect/>
          </a:stretch>
        </p:blipFill>
        <p:spPr bwMode="auto">
          <a:xfrm flipV="1">
            <a:off x="222250" y="1812925"/>
            <a:ext cx="1428750"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cxnSp>
        <p:nvCxnSpPr>
          <p:cNvPr id="26" name="Straight Arrow Connector 23"/>
          <p:cNvCxnSpPr>
            <a:cxnSpLocks noChangeShapeType="1"/>
          </p:cNvCxnSpPr>
          <p:nvPr/>
        </p:nvCxnSpPr>
        <p:spPr bwMode="auto">
          <a:xfrm flipH="1" flipV="1">
            <a:off x="1262064" y="2560640"/>
            <a:ext cx="655636" cy="94456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 name="Straight Arrow Connector 24"/>
          <p:cNvCxnSpPr>
            <a:cxnSpLocks noChangeShapeType="1"/>
          </p:cNvCxnSpPr>
          <p:nvPr/>
        </p:nvCxnSpPr>
        <p:spPr bwMode="auto">
          <a:xfrm flipH="1">
            <a:off x="1341438" y="3543300"/>
            <a:ext cx="576262" cy="1014413"/>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28" name="Picture 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993900" y="3029248"/>
            <a:ext cx="1968500" cy="1407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Rectangle 5"/>
          <p:cNvSpPr>
            <a:spLocks noChangeArrowheads="1"/>
          </p:cNvSpPr>
          <p:nvPr/>
        </p:nvSpPr>
        <p:spPr bwMode="auto">
          <a:xfrm>
            <a:off x="1138238" y="2438400"/>
            <a:ext cx="177800" cy="93663"/>
          </a:xfrm>
          <a:prstGeom prst="rect">
            <a:avLst/>
          </a:prstGeom>
          <a:solidFill>
            <a:srgbClr val="9E6651"/>
          </a:solidFill>
          <a:ln w="15875">
            <a:solidFill>
              <a:schemeClr val="tx1"/>
            </a:solidFill>
            <a:round/>
            <a:headEnd/>
            <a:tailEnd type="triangle" w="med" len="med"/>
          </a:ln>
        </p:spPr>
        <p:txBody>
          <a:bodyPr lIns="0" tIns="0" rIns="0" bIns="0"/>
          <a:lstStyle/>
          <a:p>
            <a:endParaRPr lang="en-US"/>
          </a:p>
        </p:txBody>
      </p:sp>
      <p:sp>
        <p:nvSpPr>
          <p:cNvPr id="31" name="Rectangle 20"/>
          <p:cNvSpPr>
            <a:spLocks noChangeArrowheads="1"/>
          </p:cNvSpPr>
          <p:nvPr/>
        </p:nvSpPr>
        <p:spPr bwMode="auto">
          <a:xfrm>
            <a:off x="1147763" y="4546600"/>
            <a:ext cx="177800" cy="93663"/>
          </a:xfrm>
          <a:prstGeom prst="rect">
            <a:avLst/>
          </a:prstGeom>
          <a:solidFill>
            <a:srgbClr val="9E6651"/>
          </a:solidFill>
          <a:ln w="15875">
            <a:solidFill>
              <a:schemeClr val="tx1"/>
            </a:solidFill>
            <a:round/>
            <a:headEnd/>
            <a:tailEnd type="triangle" w="med" len="med"/>
          </a:ln>
        </p:spPr>
        <p:txBody>
          <a:bodyPr lIns="0" tIns="0" rIns="0" bIns="0"/>
          <a:lstStyle/>
          <a:p>
            <a:endParaRPr lang="en-US"/>
          </a:p>
        </p:txBody>
      </p:sp>
      <p:sp>
        <p:nvSpPr>
          <p:cNvPr id="32" name="TextBox 21"/>
          <p:cNvSpPr txBox="1">
            <a:spLocks noChangeArrowheads="1"/>
          </p:cNvSpPr>
          <p:nvPr/>
        </p:nvSpPr>
        <p:spPr bwMode="auto">
          <a:xfrm>
            <a:off x="1858963" y="2293938"/>
            <a:ext cx="216693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400" i="0" dirty="0" smtClean="0">
                <a:solidFill>
                  <a:schemeClr val="tx1"/>
                </a:solidFill>
              </a:rPr>
              <a:t>C-Mod antenna electroformed compliant section</a:t>
            </a:r>
            <a:endParaRPr lang="en-US" sz="1400" i="0" dirty="0">
              <a:solidFill>
                <a:schemeClr val="tx1"/>
              </a:solidFill>
            </a:endParaRPr>
          </a:p>
        </p:txBody>
      </p:sp>
      <p:sp>
        <p:nvSpPr>
          <p:cNvPr id="22" name="TextBox 21"/>
          <p:cNvSpPr txBox="1"/>
          <p:nvPr/>
        </p:nvSpPr>
        <p:spPr>
          <a:xfrm>
            <a:off x="4711700" y="5413375"/>
            <a:ext cx="4343400" cy="1077218"/>
          </a:xfrm>
          <a:prstGeom prst="rect">
            <a:avLst/>
          </a:prstGeom>
          <a:solidFill>
            <a:schemeClr val="accent5">
              <a:lumMod val="20000"/>
              <a:lumOff val="80000"/>
            </a:schemeClr>
          </a:solidFill>
          <a:ln>
            <a:solidFill>
              <a:schemeClr val="tx1"/>
            </a:solidFill>
          </a:ln>
        </p:spPr>
        <p:txBody>
          <a:bodyPr wrap="square">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defRPr/>
            </a:pPr>
            <a:r>
              <a:rPr lang="en-US" sz="1600" i="0" dirty="0" smtClean="0">
                <a:solidFill>
                  <a:srgbClr val="000000"/>
                </a:solidFill>
              </a:rPr>
              <a:t>• FY 2013/15 – Start MW-class ECH/EBW system conceptual design for non-inductive operations (MOU with Tsukuba University)</a:t>
            </a:r>
          </a:p>
        </p:txBody>
      </p:sp>
      <p:sp>
        <p:nvSpPr>
          <p:cNvPr id="29"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68</a:t>
            </a:fld>
            <a:endParaRPr lang="en-US" sz="900" i="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3"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6150" y="1208087"/>
            <a:ext cx="2711450" cy="288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74" name="TextBox 1"/>
          <p:cNvSpPr txBox="1">
            <a:spLocks noChangeArrowheads="1"/>
          </p:cNvSpPr>
          <p:nvPr/>
        </p:nvSpPr>
        <p:spPr bwMode="auto">
          <a:xfrm>
            <a:off x="1389062" y="911225"/>
            <a:ext cx="19674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chemeClr val="tx1"/>
                </a:solidFill>
                <a:latin typeface="Arial" charset="0"/>
              </a:rPr>
              <a:t>Existing LITERS</a:t>
            </a:r>
            <a:endParaRPr lang="en-US" sz="1800" i="0" dirty="0">
              <a:solidFill>
                <a:schemeClr val="tx1"/>
              </a:solidFill>
              <a:latin typeface="Arial" charset="0"/>
            </a:endParaRPr>
          </a:p>
        </p:txBody>
      </p:sp>
      <p:grpSp>
        <p:nvGrpSpPr>
          <p:cNvPr id="2" name="Group 15"/>
          <p:cNvGrpSpPr>
            <a:grpSpLocks/>
          </p:cNvGrpSpPr>
          <p:nvPr/>
        </p:nvGrpSpPr>
        <p:grpSpPr bwMode="auto">
          <a:xfrm>
            <a:off x="4064000" y="4154488"/>
            <a:ext cx="5219700" cy="2331271"/>
            <a:chOff x="1135874" y="1375314"/>
            <a:chExt cx="7543612" cy="3367370"/>
          </a:xfrm>
        </p:grpSpPr>
        <p:grpSp>
          <p:nvGrpSpPr>
            <p:cNvPr id="3" name="Group 80"/>
            <p:cNvGrpSpPr>
              <a:grpSpLocks/>
            </p:cNvGrpSpPr>
            <p:nvPr/>
          </p:nvGrpSpPr>
          <p:grpSpPr bwMode="auto">
            <a:xfrm>
              <a:off x="6497638" y="1375314"/>
              <a:ext cx="2181848" cy="3272640"/>
              <a:chOff x="6366931" y="942975"/>
              <a:chExt cx="3568434" cy="5353050"/>
            </a:xfrm>
          </p:grpSpPr>
          <p:sp>
            <p:nvSpPr>
              <p:cNvPr id="26" name="Oval 25"/>
              <p:cNvSpPr>
                <a:spLocks noChangeAspect="1"/>
              </p:cNvSpPr>
              <p:nvPr/>
            </p:nvSpPr>
            <p:spPr bwMode="auto">
              <a:xfrm>
                <a:off x="7327499" y="2206967"/>
                <a:ext cx="90056"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7" name="Oval 26"/>
              <p:cNvSpPr>
                <a:spLocks noChangeAspect="1"/>
              </p:cNvSpPr>
              <p:nvPr/>
            </p:nvSpPr>
            <p:spPr bwMode="auto">
              <a:xfrm>
                <a:off x="7331250" y="2435762"/>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8" name="Oval 27"/>
              <p:cNvSpPr>
                <a:spLocks noChangeAspect="1"/>
              </p:cNvSpPr>
              <p:nvPr/>
            </p:nvSpPr>
            <p:spPr bwMode="auto">
              <a:xfrm>
                <a:off x="7331250" y="2664555"/>
                <a:ext cx="93809"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9" name="Oval 28"/>
              <p:cNvSpPr>
                <a:spLocks noChangeAspect="1"/>
              </p:cNvSpPr>
              <p:nvPr/>
            </p:nvSpPr>
            <p:spPr bwMode="auto">
              <a:xfrm>
                <a:off x="7335003" y="2893350"/>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0" name="Oval 29"/>
              <p:cNvSpPr>
                <a:spLocks noChangeAspect="1"/>
              </p:cNvSpPr>
              <p:nvPr/>
            </p:nvSpPr>
            <p:spPr bwMode="auto">
              <a:xfrm>
                <a:off x="7335003" y="3122143"/>
                <a:ext cx="90056"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1" name="Oval 30"/>
              <p:cNvSpPr>
                <a:spLocks noChangeAspect="1"/>
              </p:cNvSpPr>
              <p:nvPr/>
            </p:nvSpPr>
            <p:spPr bwMode="auto">
              <a:xfrm>
                <a:off x="7335003" y="3350938"/>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2" name="Oval 31"/>
              <p:cNvSpPr>
                <a:spLocks noChangeAspect="1"/>
              </p:cNvSpPr>
              <p:nvPr/>
            </p:nvSpPr>
            <p:spPr bwMode="auto">
              <a:xfrm>
                <a:off x="7335003" y="3579731"/>
                <a:ext cx="93807"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3" name="Oval 32"/>
              <p:cNvSpPr>
                <a:spLocks noChangeAspect="1"/>
              </p:cNvSpPr>
              <p:nvPr/>
            </p:nvSpPr>
            <p:spPr bwMode="auto">
              <a:xfrm>
                <a:off x="7335003" y="3808526"/>
                <a:ext cx="93807"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4" name="Oval 33"/>
              <p:cNvSpPr>
                <a:spLocks noChangeAspect="1"/>
              </p:cNvSpPr>
              <p:nvPr/>
            </p:nvSpPr>
            <p:spPr>
              <a:xfrm rot="5400000">
                <a:off x="9267470" y="3801005"/>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5" name="Oval 34"/>
              <p:cNvSpPr>
                <a:spLocks noChangeAspect="1"/>
              </p:cNvSpPr>
              <p:nvPr/>
            </p:nvSpPr>
            <p:spPr>
              <a:xfrm rot="5400000">
                <a:off x="8580795" y="3804755"/>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6" name="Oval 35"/>
              <p:cNvSpPr>
                <a:spLocks noChangeAspect="1"/>
              </p:cNvSpPr>
              <p:nvPr/>
            </p:nvSpPr>
            <p:spPr>
              <a:xfrm rot="5400000">
                <a:off x="7892242" y="3806630"/>
                <a:ext cx="93769"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cxnSp>
            <p:nvCxnSpPr>
              <p:cNvPr id="37" name="Straight Connector 36"/>
              <p:cNvCxnSpPr/>
              <p:nvPr/>
            </p:nvCxnSpPr>
            <p:spPr>
              <a:xfrm rot="10800000">
                <a:off x="7819052" y="3714756"/>
                <a:ext cx="1463408" cy="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98"/>
              <p:cNvGrpSpPr>
                <a:grpSpLocks/>
              </p:cNvGrpSpPr>
              <p:nvPr/>
            </p:nvGrpSpPr>
            <p:grpSpPr bwMode="auto">
              <a:xfrm>
                <a:off x="7033683" y="1395413"/>
                <a:ext cx="723900" cy="661987"/>
                <a:chOff x="4514850" y="1437167"/>
                <a:chExt cx="723900" cy="661987"/>
              </a:xfrm>
            </p:grpSpPr>
            <p:sp>
              <p:nvSpPr>
                <p:cNvPr id="59" name="Rectangle 58"/>
                <p:cNvSpPr/>
                <p:nvPr/>
              </p:nvSpPr>
              <p:spPr>
                <a:xfrm>
                  <a:off x="4515985" y="1438566"/>
                  <a:ext cx="724198" cy="66012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60" name="Oval 59"/>
                <p:cNvSpPr>
                  <a:spLocks noChangeAspect="1"/>
                </p:cNvSpPr>
                <p:nvPr/>
              </p:nvSpPr>
              <p:spPr bwMode="auto">
                <a:xfrm rot="5400000">
                  <a:off x="4579793" y="1517312"/>
                  <a:ext cx="9376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1" name="Oval 60"/>
                <p:cNvSpPr>
                  <a:spLocks noChangeAspect="1"/>
                </p:cNvSpPr>
                <p:nvPr/>
              </p:nvSpPr>
              <p:spPr bwMode="auto">
                <a:xfrm rot="5400000">
                  <a:off x="4733640" y="1517312"/>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2" name="Oval 61"/>
                <p:cNvSpPr>
                  <a:spLocks noChangeAspect="1"/>
                </p:cNvSpPr>
                <p:nvPr/>
              </p:nvSpPr>
              <p:spPr bwMode="auto">
                <a:xfrm rot="5400000">
                  <a:off x="4894988" y="1521062"/>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3" name="Oval 62"/>
                <p:cNvSpPr>
                  <a:spLocks noChangeAspect="1"/>
                </p:cNvSpPr>
                <p:nvPr/>
              </p:nvSpPr>
              <p:spPr bwMode="auto">
                <a:xfrm rot="5400000">
                  <a:off x="5056340" y="1517312"/>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4" name="Oval 63"/>
                <p:cNvSpPr>
                  <a:spLocks noChangeAspect="1"/>
                </p:cNvSpPr>
                <p:nvPr/>
              </p:nvSpPr>
              <p:spPr bwMode="auto">
                <a:xfrm rot="5400000">
                  <a:off x="4585422" y="1669215"/>
                  <a:ext cx="9001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5" name="Oval 64"/>
                <p:cNvSpPr>
                  <a:spLocks noChangeAspect="1"/>
                </p:cNvSpPr>
                <p:nvPr/>
              </p:nvSpPr>
              <p:spPr bwMode="auto">
                <a:xfrm rot="5400000">
                  <a:off x="4739267" y="1669215"/>
                  <a:ext cx="9001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6" name="Oval 65"/>
                <p:cNvSpPr>
                  <a:spLocks noChangeAspect="1"/>
                </p:cNvSpPr>
                <p:nvPr/>
              </p:nvSpPr>
              <p:spPr bwMode="auto">
                <a:xfrm rot="5400000">
                  <a:off x="4894988" y="1671091"/>
                  <a:ext cx="9376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7" name="Oval 66"/>
                <p:cNvSpPr>
                  <a:spLocks noChangeAspect="1"/>
                </p:cNvSpPr>
                <p:nvPr/>
              </p:nvSpPr>
              <p:spPr bwMode="auto">
                <a:xfrm rot="5400000">
                  <a:off x="5060090" y="1671091"/>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8" name="Oval 67"/>
                <p:cNvSpPr>
                  <a:spLocks noChangeAspect="1"/>
                </p:cNvSpPr>
                <p:nvPr/>
              </p:nvSpPr>
              <p:spPr bwMode="auto">
                <a:xfrm rot="5400000">
                  <a:off x="4587298" y="1821120"/>
                  <a:ext cx="9376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9" name="Oval 68"/>
                <p:cNvSpPr>
                  <a:spLocks noChangeAspect="1"/>
                </p:cNvSpPr>
                <p:nvPr/>
              </p:nvSpPr>
              <p:spPr bwMode="auto">
                <a:xfrm rot="5400000">
                  <a:off x="4741144" y="1821120"/>
                  <a:ext cx="93769"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0" name="Oval 69"/>
                <p:cNvSpPr>
                  <a:spLocks noChangeAspect="1"/>
                </p:cNvSpPr>
                <p:nvPr/>
              </p:nvSpPr>
              <p:spPr bwMode="auto">
                <a:xfrm rot="5400000">
                  <a:off x="4900618" y="1822996"/>
                  <a:ext cx="9001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1" name="Oval 70"/>
                <p:cNvSpPr>
                  <a:spLocks noChangeAspect="1"/>
                </p:cNvSpPr>
                <p:nvPr/>
              </p:nvSpPr>
              <p:spPr bwMode="auto">
                <a:xfrm rot="5400000">
                  <a:off x="5061967" y="1822996"/>
                  <a:ext cx="93769"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2" name="Oval 71"/>
                <p:cNvSpPr>
                  <a:spLocks noChangeAspect="1"/>
                </p:cNvSpPr>
                <p:nvPr/>
              </p:nvSpPr>
              <p:spPr bwMode="auto">
                <a:xfrm rot="5400000">
                  <a:off x="4591051" y="1974901"/>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3" name="Oval 72"/>
                <p:cNvSpPr>
                  <a:spLocks noChangeAspect="1"/>
                </p:cNvSpPr>
                <p:nvPr/>
              </p:nvSpPr>
              <p:spPr bwMode="auto">
                <a:xfrm rot="5400000">
                  <a:off x="4743019" y="1976777"/>
                  <a:ext cx="9376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4" name="Oval 73"/>
                <p:cNvSpPr>
                  <a:spLocks noChangeAspect="1"/>
                </p:cNvSpPr>
                <p:nvPr/>
              </p:nvSpPr>
              <p:spPr bwMode="auto">
                <a:xfrm rot="5400000">
                  <a:off x="4902493" y="1974901"/>
                  <a:ext cx="9376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5" name="Oval 74"/>
                <p:cNvSpPr>
                  <a:spLocks noChangeAspect="1"/>
                </p:cNvSpPr>
                <p:nvPr/>
              </p:nvSpPr>
              <p:spPr bwMode="auto">
                <a:xfrm rot="5400000">
                  <a:off x="5063844" y="1974901"/>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grpSp>
          <p:cxnSp>
            <p:nvCxnSpPr>
              <p:cNvPr id="39" name="Straight Connector 38"/>
              <p:cNvCxnSpPr/>
              <p:nvPr/>
            </p:nvCxnSpPr>
            <p:spPr>
              <a:xfrm>
                <a:off x="7376278" y="3733511"/>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76278" y="3842281"/>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7241292" y="3350938"/>
                <a:ext cx="457588" cy="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34" name="Picture 1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595533" y="2743200"/>
                <a:ext cx="18097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5" name="Picture 1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605058" y="4229100"/>
                <a:ext cx="1714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6" name="TextBox 100"/>
              <p:cNvSpPr txBox="1">
                <a:spLocks noChangeArrowheads="1"/>
              </p:cNvSpPr>
              <p:nvPr/>
            </p:nvSpPr>
            <p:spPr bwMode="auto">
              <a:xfrm>
                <a:off x="6366931" y="942975"/>
                <a:ext cx="3568434" cy="618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100" i="0">
                    <a:solidFill>
                      <a:schemeClr val="accent2"/>
                    </a:solidFill>
                    <a:latin typeface="Arial" charset="0"/>
                  </a:rPr>
                  <a:t>Granule Reservoir</a:t>
                </a:r>
              </a:p>
            </p:txBody>
          </p:sp>
          <p:grpSp>
            <p:nvGrpSpPr>
              <p:cNvPr id="5" name="Group 110"/>
              <p:cNvGrpSpPr>
                <a:grpSpLocks/>
              </p:cNvGrpSpPr>
              <p:nvPr/>
            </p:nvGrpSpPr>
            <p:grpSpPr bwMode="auto">
              <a:xfrm>
                <a:off x="6752696" y="4418013"/>
                <a:ext cx="1109662" cy="1231900"/>
                <a:chOff x="4244968" y="4559141"/>
                <a:chExt cx="1110298" cy="1232059"/>
              </a:xfrm>
            </p:grpSpPr>
            <p:sp>
              <p:nvSpPr>
                <p:cNvPr id="52" name="Oval 51"/>
                <p:cNvSpPr>
                  <a:spLocks noChangeAspect="1"/>
                </p:cNvSpPr>
                <p:nvPr/>
              </p:nvSpPr>
              <p:spPr bwMode="auto">
                <a:xfrm>
                  <a:off x="4707465" y="5074936"/>
                  <a:ext cx="183968" cy="1800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3" name="Isosceles Triangle 52"/>
                <p:cNvSpPr>
                  <a:spLocks noChangeAspect="1"/>
                </p:cNvSpPr>
                <p:nvPr/>
              </p:nvSpPr>
              <p:spPr bwMode="auto">
                <a:xfrm rot="5400000" flipV="1">
                  <a:off x="4808880" y="5678840"/>
                  <a:ext cx="105034" cy="90107"/>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4" name="Isosceles Triangle 53"/>
                <p:cNvSpPr>
                  <a:spLocks noChangeAspect="1"/>
                </p:cNvSpPr>
                <p:nvPr/>
              </p:nvSpPr>
              <p:spPr bwMode="auto">
                <a:xfrm rot="16200000" flipH="1" flipV="1">
                  <a:off x="4660579" y="4589112"/>
                  <a:ext cx="105034" cy="9386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5" name="Oval 54"/>
                <p:cNvSpPr>
                  <a:spLocks noChangeAspect="1"/>
                </p:cNvSpPr>
                <p:nvPr/>
              </p:nvSpPr>
              <p:spPr>
                <a:xfrm>
                  <a:off x="4632375" y="4999912"/>
                  <a:ext cx="319129" cy="3226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56" name="Oval 55"/>
                <p:cNvSpPr>
                  <a:spLocks noChangeAspect="1"/>
                </p:cNvSpPr>
                <p:nvPr/>
              </p:nvSpPr>
              <p:spPr bwMode="auto">
                <a:xfrm>
                  <a:off x="4245663" y="4621039"/>
                  <a:ext cx="1163887" cy="111410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7" name="Rectangle 56"/>
                <p:cNvSpPr>
                  <a:spLocks noChangeAspect="1"/>
                </p:cNvSpPr>
                <p:nvPr/>
              </p:nvSpPr>
              <p:spPr bwMode="auto">
                <a:xfrm>
                  <a:off x="4666164" y="5671376"/>
                  <a:ext cx="120143" cy="1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8" name="Rectangle 57"/>
                <p:cNvSpPr>
                  <a:spLocks noChangeAspect="1"/>
                </p:cNvSpPr>
                <p:nvPr/>
              </p:nvSpPr>
              <p:spPr bwMode="auto">
                <a:xfrm>
                  <a:off x="4820099" y="4557270"/>
                  <a:ext cx="120143" cy="1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grpSp>
          <p:cxnSp>
            <p:nvCxnSpPr>
              <p:cNvPr id="46" name="Straight Connector 45"/>
              <p:cNvCxnSpPr/>
              <p:nvPr/>
            </p:nvCxnSpPr>
            <p:spPr>
              <a:xfrm rot="5400000">
                <a:off x="6020360" y="5014382"/>
                <a:ext cx="25617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39" name="Straight Arrow Connector 112"/>
              <p:cNvCxnSpPr>
                <a:cxnSpLocks noChangeShapeType="1"/>
              </p:cNvCxnSpPr>
              <p:nvPr/>
            </p:nvCxnSpPr>
            <p:spPr bwMode="auto">
              <a:xfrm rot="5400000">
                <a:off x="6243902" y="2894806"/>
                <a:ext cx="1524000" cy="1588"/>
              </a:xfrm>
              <a:prstGeom prst="straightConnector1">
                <a:avLst/>
              </a:prstGeom>
              <a:noFill/>
              <a:ln w="1905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51240" name="Straight Connector 117"/>
              <p:cNvCxnSpPr>
                <a:cxnSpLocks noChangeShapeType="1"/>
              </p:cNvCxnSpPr>
              <p:nvPr/>
            </p:nvCxnSpPr>
            <p:spPr bwMode="auto">
              <a:xfrm>
                <a:off x="6827308" y="2100263"/>
                <a:ext cx="304800" cy="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cxnSp>
          <p:cxnSp>
            <p:nvCxnSpPr>
              <p:cNvPr id="51241" name="Straight Connector 118"/>
              <p:cNvCxnSpPr>
                <a:cxnSpLocks noChangeShapeType="1"/>
              </p:cNvCxnSpPr>
              <p:nvPr/>
            </p:nvCxnSpPr>
            <p:spPr bwMode="auto">
              <a:xfrm>
                <a:off x="6841596" y="3657600"/>
                <a:ext cx="304800" cy="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cxnSp>
          <p:cxnSp>
            <p:nvCxnSpPr>
              <p:cNvPr id="51242" name="Straight Arrow Connector 119"/>
              <p:cNvCxnSpPr>
                <a:cxnSpLocks noChangeShapeType="1"/>
              </p:cNvCxnSpPr>
              <p:nvPr/>
            </p:nvCxnSpPr>
            <p:spPr bwMode="auto">
              <a:xfrm rot="5400000">
                <a:off x="6320102" y="4342606"/>
                <a:ext cx="1371600" cy="1588"/>
              </a:xfrm>
              <a:prstGeom prst="straightConnector1">
                <a:avLst/>
              </a:prstGeom>
              <a:noFill/>
              <a:ln w="1905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51243" name="Straight Connector 120"/>
              <p:cNvCxnSpPr>
                <a:cxnSpLocks noChangeShapeType="1"/>
              </p:cNvCxnSpPr>
              <p:nvPr/>
            </p:nvCxnSpPr>
            <p:spPr bwMode="auto">
              <a:xfrm>
                <a:off x="6852708" y="5018088"/>
                <a:ext cx="304800" cy="0"/>
              </a:xfrm>
              <a:prstGeom prst="line">
                <a:avLst/>
              </a:prstGeom>
              <a:noFill/>
              <a:ln w="15875">
                <a:solidFill>
                  <a:schemeClr val="tx1"/>
                </a:solidFill>
                <a:round/>
                <a:headEnd/>
                <a:tailEnd/>
              </a:ln>
              <a:extLst>
                <a:ext uri="{909E8E84-426E-40dd-AFC4-6F175D3DCCD1}">
                  <a14:hiddenFill xmlns:a14="http://schemas.microsoft.com/office/drawing/2010/main" xmlns="">
                    <a:noFill/>
                  </a14:hiddenFill>
                </a:ext>
              </a:extLst>
            </p:spPr>
          </p:cxnSp>
        </p:grpSp>
        <p:grpSp>
          <p:nvGrpSpPr>
            <p:cNvPr id="6" name="Group 88"/>
            <p:cNvGrpSpPr>
              <a:grpSpLocks/>
            </p:cNvGrpSpPr>
            <p:nvPr/>
          </p:nvGrpSpPr>
          <p:grpSpPr bwMode="auto">
            <a:xfrm>
              <a:off x="1135874" y="1438763"/>
              <a:ext cx="5232632" cy="3303921"/>
              <a:chOff x="2476500" y="3911600"/>
              <a:chExt cx="4052888" cy="2559438"/>
            </a:xfrm>
          </p:grpSpPr>
          <p:pic>
            <p:nvPicPr>
              <p:cNvPr id="51211" name="Picture 7" descr="IM07598.bmp"/>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76500" y="3911600"/>
                <a:ext cx="4052888"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12" name="TextBox 11"/>
              <p:cNvSpPr txBox="1">
                <a:spLocks noChangeArrowheads="1"/>
              </p:cNvSpPr>
              <p:nvPr/>
            </p:nvSpPr>
            <p:spPr bwMode="auto">
              <a:xfrm>
                <a:off x="5358824" y="6161088"/>
                <a:ext cx="1167389" cy="30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dirty="0">
                    <a:solidFill>
                      <a:schemeClr val="bg1"/>
                    </a:solidFill>
                  </a:rPr>
                  <a:t>t = 800 </a:t>
                </a:r>
                <a:r>
                  <a:rPr lang="el-GR" i="0" dirty="0">
                    <a:solidFill>
                      <a:schemeClr val="bg1"/>
                    </a:solidFill>
                  </a:rPr>
                  <a:t>μ</a:t>
                </a:r>
                <a:r>
                  <a:rPr lang="en-US" i="0" dirty="0">
                    <a:solidFill>
                      <a:schemeClr val="bg1"/>
                    </a:solidFill>
                  </a:rPr>
                  <a:t>s</a:t>
                </a:r>
              </a:p>
            </p:txBody>
          </p:sp>
          <p:sp>
            <p:nvSpPr>
              <p:cNvPr id="51213" name="Oval 36"/>
              <p:cNvSpPr>
                <a:spLocks noChangeArrowheads="1"/>
              </p:cNvSpPr>
              <p:nvPr/>
            </p:nvSpPr>
            <p:spPr bwMode="auto">
              <a:xfrm>
                <a:off x="3743325" y="4978400"/>
                <a:ext cx="152400" cy="304800"/>
              </a:xfrm>
              <a:prstGeom prst="ellipse">
                <a:avLst/>
              </a:prstGeom>
              <a:noFill/>
              <a:ln w="15875">
                <a:solidFill>
                  <a:schemeClr val="accent2"/>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a:buFontTx/>
                  <a:buNone/>
                </a:pPr>
                <a:endParaRPr lang="en-US"/>
              </a:p>
            </p:txBody>
          </p:sp>
          <p:cxnSp>
            <p:nvCxnSpPr>
              <p:cNvPr id="51214" name="Straight Arrow Connector 38"/>
              <p:cNvCxnSpPr>
                <a:cxnSpLocks noChangeShapeType="1"/>
              </p:cNvCxnSpPr>
              <p:nvPr/>
            </p:nvCxnSpPr>
            <p:spPr bwMode="auto">
              <a:xfrm>
                <a:off x="6019800" y="5130800"/>
                <a:ext cx="381000" cy="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51215" name="Oval 39"/>
              <p:cNvSpPr>
                <a:spLocks noChangeArrowheads="1"/>
              </p:cNvSpPr>
              <p:nvPr/>
            </p:nvSpPr>
            <p:spPr bwMode="auto">
              <a:xfrm rot="5400000">
                <a:off x="5673725" y="4978400"/>
                <a:ext cx="152400" cy="304800"/>
              </a:xfrm>
              <a:prstGeom prst="ellipse">
                <a:avLst/>
              </a:prstGeom>
              <a:noFill/>
              <a:ln w="15875">
                <a:solidFill>
                  <a:schemeClr val="accent2"/>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a:buFontTx/>
                  <a:buNone/>
                </a:pPr>
                <a:endParaRPr lang="en-US"/>
              </a:p>
            </p:txBody>
          </p:sp>
          <p:sp>
            <p:nvSpPr>
              <p:cNvPr id="24" name="TextBox 50"/>
              <p:cNvSpPr txBox="1">
                <a:spLocks noChangeArrowheads="1"/>
              </p:cNvSpPr>
              <p:nvPr/>
            </p:nvSpPr>
            <p:spPr bwMode="auto">
              <a:xfrm>
                <a:off x="4191323" y="4141333"/>
                <a:ext cx="2256813" cy="54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buFontTx/>
                  <a:buNone/>
                  <a:defRPr/>
                </a:pPr>
                <a:r>
                  <a:rPr lang="en-US" sz="1100" i="0" dirty="0">
                    <a:solidFill>
                      <a:schemeClr val="bg1"/>
                    </a:solidFill>
                  </a:rPr>
                  <a:t>Struck </a:t>
                </a:r>
                <a:r>
                  <a:rPr lang="en-US" sz="1050" i="0" dirty="0">
                    <a:solidFill>
                      <a:schemeClr val="bg1"/>
                    </a:solidFill>
                  </a:rPr>
                  <a:t>Granule</a:t>
                </a:r>
                <a:r>
                  <a:rPr lang="en-US" sz="1100" i="0" dirty="0">
                    <a:solidFill>
                      <a:schemeClr val="bg1"/>
                    </a:solidFill>
                  </a:rPr>
                  <a:t> Horizontally</a:t>
                </a:r>
              </a:p>
              <a:p>
                <a:pPr algn="ctr" eaLnBrk="1" hangingPunct="1">
                  <a:buFontTx/>
                  <a:buNone/>
                  <a:defRPr/>
                </a:pPr>
                <a:r>
                  <a:rPr lang="en-US" sz="1100" i="0" dirty="0">
                    <a:solidFill>
                      <a:schemeClr val="bg1"/>
                    </a:solidFill>
                  </a:rPr>
                  <a:t>Redirected at 70 m/s</a:t>
                </a:r>
              </a:p>
            </p:txBody>
          </p:sp>
          <p:cxnSp>
            <p:nvCxnSpPr>
              <p:cNvPr id="51217" name="Straight Arrow Connector 52"/>
              <p:cNvCxnSpPr>
                <a:cxnSpLocks noChangeShapeType="1"/>
                <a:stCxn id="24" idx="2"/>
              </p:cNvCxnSpPr>
              <p:nvPr/>
            </p:nvCxnSpPr>
            <p:spPr bwMode="auto">
              <a:xfrm>
                <a:off x="5318919" y="4681184"/>
                <a:ext cx="396081" cy="297217"/>
              </a:xfrm>
              <a:prstGeom prst="straightConnector1">
                <a:avLst/>
              </a:prstGeom>
              <a:noFill/>
              <a:ln w="15875">
                <a:solidFill>
                  <a:schemeClr val="bg1"/>
                </a:solidFill>
                <a:round/>
                <a:headEnd/>
                <a:tailEnd type="arrow" w="med" len="med"/>
              </a:ln>
              <a:extLst>
                <a:ext uri="{909E8E84-426E-40dd-AFC4-6F175D3DCCD1}">
                  <a14:hiddenFill xmlns:a14="http://schemas.microsoft.com/office/drawing/2010/main" xmlns="">
                    <a:noFill/>
                  </a14:hiddenFill>
                </a:ext>
              </a:extLst>
            </p:spPr>
          </p:cxnSp>
        </p:grpSp>
      </p:grpSp>
      <p:pic>
        <p:nvPicPr>
          <p:cNvPr id="51203" name="Picture 75"/>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70400" y="1157288"/>
            <a:ext cx="2957513" cy="2325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7"/>
          <p:cNvSpPr>
            <a:spLocks noChangeArrowheads="1"/>
          </p:cNvSpPr>
          <p:nvPr/>
        </p:nvSpPr>
        <p:spPr bwMode="auto">
          <a:xfrm>
            <a:off x="101600" y="4152900"/>
            <a:ext cx="9017000" cy="2311400"/>
          </a:xfrm>
          <a:prstGeom prst="rect">
            <a:avLst/>
          </a:prstGeom>
          <a:noFill/>
          <a:ln w="158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1205" name="TextBox 1"/>
          <p:cNvSpPr txBox="1">
            <a:spLocks noChangeArrowheads="1"/>
          </p:cNvSpPr>
          <p:nvPr/>
        </p:nvSpPr>
        <p:spPr bwMode="auto">
          <a:xfrm>
            <a:off x="4183063" y="873125"/>
            <a:ext cx="36988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chemeClr val="tx1"/>
                </a:solidFill>
                <a:latin typeface="Arial" charset="0"/>
              </a:rPr>
              <a:t>New Upward </a:t>
            </a:r>
            <a:r>
              <a:rPr lang="en-US" sz="1800" i="0" dirty="0">
                <a:solidFill>
                  <a:schemeClr val="tx1"/>
                </a:solidFill>
                <a:latin typeface="Arial" charset="0"/>
              </a:rPr>
              <a:t>Evaporating LITER</a:t>
            </a:r>
          </a:p>
        </p:txBody>
      </p:sp>
      <p:sp>
        <p:nvSpPr>
          <p:cNvPr id="51206" name="Rectangle 43"/>
          <p:cNvSpPr>
            <a:spLocks noChangeArrowheads="1"/>
          </p:cNvSpPr>
          <p:nvPr/>
        </p:nvSpPr>
        <p:spPr bwMode="auto">
          <a:xfrm>
            <a:off x="0" y="0"/>
            <a:ext cx="9144000" cy="838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Helvetica Neue" charset="0"/>
                <a:ea typeface="ヒラギノ角ゴ Pro W3" charset="0"/>
                <a:cs typeface="ヒラギノ角ゴ Pro W3" charset="0"/>
              </a:rPr>
              <a:t>NSTX-U Lithium </a:t>
            </a:r>
            <a:r>
              <a:rPr lang="en-US" sz="2800" i="0" dirty="0">
                <a:solidFill>
                  <a:srgbClr val="FF0000"/>
                </a:solidFill>
                <a:latin typeface="Helvetica Neue" charset="0"/>
                <a:ea typeface="ヒラギノ角ゴ Pro W3" charset="0"/>
                <a:cs typeface="ヒラギノ角ゴ Pro W3" charset="0"/>
              </a:rPr>
              <a:t>Capability </a:t>
            </a:r>
            <a:r>
              <a:rPr lang="en-US" sz="2800" i="0" dirty="0" smtClean="0">
                <a:solidFill>
                  <a:srgbClr val="FF0000"/>
                </a:solidFill>
                <a:latin typeface="Helvetica Neue" charset="0"/>
                <a:ea typeface="ヒラギノ角ゴ Pro W3" charset="0"/>
                <a:cs typeface="ヒラギノ角ゴ Pro W3" charset="0"/>
              </a:rPr>
              <a:t>During Initial Two Years</a:t>
            </a:r>
            <a:endParaRPr lang="en-US" sz="2800" i="0" dirty="0">
              <a:solidFill>
                <a:srgbClr val="FF0000"/>
              </a:solidFill>
              <a:latin typeface="Helvetica Neue" charset="0"/>
              <a:ea typeface="ヒラギノ角ゴ Pro W3" charset="0"/>
              <a:cs typeface="ヒラギノ角ゴ Pro W3" charset="0"/>
            </a:endParaRPr>
          </a:p>
          <a:p>
            <a:pPr algn="ctr" eaLnBrk="0" hangingPunct="0">
              <a:spcBef>
                <a:spcPct val="0"/>
              </a:spcBef>
              <a:buFontTx/>
              <a:buNone/>
            </a:pPr>
            <a:r>
              <a:rPr lang="en-US" sz="2800" i="0" dirty="0">
                <a:solidFill>
                  <a:srgbClr val="0000FF"/>
                </a:solidFill>
                <a:latin typeface="Helvetica Neue" charset="0"/>
                <a:ea typeface="ヒラギノ角ゴ Pro W3" charset="0"/>
                <a:cs typeface="ヒラギノ角ゴ Pro W3" charset="0"/>
              </a:rPr>
              <a:t>Lithium Evaporators and Granular Injector</a:t>
            </a:r>
          </a:p>
        </p:txBody>
      </p:sp>
      <p:sp>
        <p:nvSpPr>
          <p:cNvPr id="51207" name="TextBox 81"/>
          <p:cNvSpPr txBox="1">
            <a:spLocks noChangeArrowheads="1"/>
          </p:cNvSpPr>
          <p:nvPr/>
        </p:nvSpPr>
        <p:spPr bwMode="auto">
          <a:xfrm>
            <a:off x="190500" y="4191000"/>
            <a:ext cx="3759200"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a:solidFill>
                  <a:srgbClr val="000000"/>
                </a:solidFill>
                <a:latin typeface="Helvetica Neue" charset="0"/>
                <a:cs typeface="Helvetica Neue" charset="0"/>
              </a:rPr>
              <a:t>NSTX-U lithium granular injector </a:t>
            </a:r>
          </a:p>
          <a:p>
            <a:pPr algn="ctr" eaLnBrk="1" hangingPunct="1">
              <a:buFontTx/>
              <a:buNone/>
            </a:pPr>
            <a:r>
              <a:rPr lang="en-US" sz="1800" i="0">
                <a:solidFill>
                  <a:srgbClr val="000000"/>
                </a:solidFill>
                <a:latin typeface="Helvetica Neue" charset="0"/>
                <a:cs typeface="Helvetica Neue" charset="0"/>
              </a:rPr>
              <a:t>for ELM pacing</a:t>
            </a:r>
          </a:p>
          <a:p>
            <a:pPr eaLnBrk="1" hangingPunct="1">
              <a:buFontTx/>
              <a:buNone/>
            </a:pPr>
            <a:r>
              <a:rPr lang="en-US" sz="1800" i="0">
                <a:solidFill>
                  <a:srgbClr val="1238FF"/>
                </a:solidFill>
                <a:latin typeface="Helvetica Neue" charset="0"/>
                <a:cs typeface="Helvetica Neue" charset="0"/>
              </a:rPr>
              <a:t>• High frequency ELM pacing with a relatively simple tool.</a:t>
            </a:r>
          </a:p>
          <a:p>
            <a:pPr eaLnBrk="1" hangingPunct="1">
              <a:buFontTx/>
              <a:buNone/>
            </a:pPr>
            <a:r>
              <a:rPr lang="en-US" sz="1800" i="0">
                <a:solidFill>
                  <a:srgbClr val="1238FF"/>
                </a:solidFill>
                <a:latin typeface="Helvetica Neue" charset="0"/>
                <a:cs typeface="Helvetica Neue" charset="0"/>
              </a:rPr>
              <a:t>• ELM pacing successfully demonstrated on EAST  (D. Mansfield, IAEA 2012)</a:t>
            </a:r>
          </a:p>
        </p:txBody>
      </p:sp>
      <p:sp>
        <p:nvSpPr>
          <p:cNvPr id="51208" name="TextBox 82"/>
          <p:cNvSpPr txBox="1">
            <a:spLocks noChangeArrowheads="1"/>
          </p:cNvSpPr>
          <p:nvPr/>
        </p:nvSpPr>
        <p:spPr bwMode="auto">
          <a:xfrm>
            <a:off x="4051300" y="3412065"/>
            <a:ext cx="52197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solidFill>
                  <a:srgbClr val="1238FF"/>
                </a:solidFill>
                <a:latin typeface="Helvetica Neue" charset="0"/>
                <a:cs typeface="Helvetica Neue" charset="0"/>
              </a:rPr>
              <a:t>• Upward Evaporating LITER to increase Li coverage for increased plasma performance</a:t>
            </a:r>
          </a:p>
        </p:txBody>
      </p:sp>
      <p:sp>
        <p:nvSpPr>
          <p:cNvPr id="76"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69</a:t>
            </a:fld>
            <a:endParaRPr lang="en-US" sz="900" i="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0" y="0"/>
            <a:ext cx="9144000" cy="914400"/>
          </a:xfrm>
        </p:spPr>
        <p:txBody>
          <a:bodyPr/>
          <a:lstStyle/>
          <a:p>
            <a:pPr eaLnBrk="1" hangingPunct="1"/>
            <a:r>
              <a:rPr lang="en-US" sz="3200" b="1" dirty="0" smtClean="0"/>
              <a:t>Next step - CS Inner bundle assembly</a:t>
            </a:r>
          </a:p>
        </p:txBody>
      </p:sp>
      <p:pic>
        <p:nvPicPr>
          <p:cNvPr id="8195" name="Picture 6" descr="C:\Users\rstrykow\Desktop\NSTX UPGRADE\photos\CS Full bundle\quad assy station.JPG"/>
          <p:cNvPicPr>
            <a:picLocks noChangeAspect="1" noChangeArrowheads="1"/>
          </p:cNvPicPr>
          <p:nvPr/>
        </p:nvPicPr>
        <p:blipFill>
          <a:blip r:embed="rId2" cstate="print">
            <a:lum bright="10000" contrast="10000"/>
          </a:blip>
          <a:srcRect l="5544" t="43871" r="14075"/>
          <a:stretch>
            <a:fillRect/>
          </a:stretch>
        </p:blipFill>
        <p:spPr bwMode="auto">
          <a:xfrm>
            <a:off x="5181600" y="990600"/>
            <a:ext cx="2901950" cy="2701925"/>
          </a:xfrm>
          <a:prstGeom prst="rect">
            <a:avLst/>
          </a:prstGeom>
          <a:noFill/>
          <a:ln w="41275">
            <a:solidFill>
              <a:schemeClr val="tx1"/>
            </a:solidFill>
            <a:miter lim="800000"/>
            <a:headEnd/>
            <a:tailEnd/>
          </a:ln>
        </p:spPr>
      </p:pic>
      <p:pic>
        <p:nvPicPr>
          <p:cNvPr id="8196" name="Picture 7" descr="C:\Users\rstrykow\Desktop\NSTX UPGRADE\photos\CS Full bundle\quad mold sanding.JPG"/>
          <p:cNvPicPr>
            <a:picLocks noChangeAspect="1" noChangeArrowheads="1"/>
          </p:cNvPicPr>
          <p:nvPr/>
        </p:nvPicPr>
        <p:blipFill>
          <a:blip r:embed="rId3" cstate="print"/>
          <a:srcRect l="5746" t="30173" b="11638"/>
          <a:stretch>
            <a:fillRect/>
          </a:stretch>
        </p:blipFill>
        <p:spPr bwMode="auto">
          <a:xfrm>
            <a:off x="762000" y="987425"/>
            <a:ext cx="3429000" cy="2822575"/>
          </a:xfrm>
          <a:prstGeom prst="rect">
            <a:avLst/>
          </a:prstGeom>
          <a:noFill/>
          <a:ln w="31750">
            <a:solidFill>
              <a:schemeClr val="tx1"/>
            </a:solidFill>
            <a:miter lim="800000"/>
            <a:headEnd/>
            <a:tailEnd/>
          </a:ln>
        </p:spPr>
      </p:pic>
      <p:pic>
        <p:nvPicPr>
          <p:cNvPr id="8197" name="Picture 8"/>
          <p:cNvPicPr>
            <a:picLocks noChangeAspect="1" noChangeArrowheads="1"/>
          </p:cNvPicPr>
          <p:nvPr/>
        </p:nvPicPr>
        <p:blipFill>
          <a:blip r:embed="rId4" cstate="print">
            <a:lum bright="10000"/>
          </a:blip>
          <a:srcRect t="14999"/>
          <a:stretch>
            <a:fillRect/>
          </a:stretch>
        </p:blipFill>
        <p:spPr bwMode="auto">
          <a:xfrm>
            <a:off x="1295400" y="3429000"/>
            <a:ext cx="2590800" cy="2936875"/>
          </a:xfrm>
          <a:prstGeom prst="rect">
            <a:avLst/>
          </a:prstGeom>
          <a:noFill/>
          <a:ln w="50800">
            <a:solidFill>
              <a:schemeClr val="tx1"/>
            </a:solidFill>
            <a:miter lim="800000"/>
            <a:headEnd/>
            <a:tailEnd/>
          </a:ln>
        </p:spPr>
      </p:pic>
      <p:pic>
        <p:nvPicPr>
          <p:cNvPr id="8198" name="Picture 9" descr="C:\Users\rstrykow\Desktop\NSTX UPGRADE\photos\CS Full bundle\Princeton 360 Deg Mold 2.jpg"/>
          <p:cNvPicPr>
            <a:picLocks noChangeAspect="1" noChangeArrowheads="1"/>
          </p:cNvPicPr>
          <p:nvPr/>
        </p:nvPicPr>
        <p:blipFill>
          <a:blip r:embed="rId5" cstate="print">
            <a:lum bright="10000"/>
          </a:blip>
          <a:srcRect l="5942" t="23396" b="13103"/>
          <a:stretch>
            <a:fillRect/>
          </a:stretch>
        </p:blipFill>
        <p:spPr bwMode="auto">
          <a:xfrm>
            <a:off x="5410200" y="3429000"/>
            <a:ext cx="2514600" cy="3017838"/>
          </a:xfrm>
          <a:prstGeom prst="rect">
            <a:avLst/>
          </a:prstGeom>
          <a:noFill/>
          <a:ln w="57150">
            <a:solidFill>
              <a:schemeClr val="tx1"/>
            </a:solidFill>
            <a:miter lim="800000"/>
            <a:headEnd/>
            <a:tailEnd/>
          </a:ln>
        </p:spPr>
      </p:pic>
      <p:sp>
        <p:nvSpPr>
          <p:cNvPr id="11" name="Content Placeholder 4"/>
          <p:cNvSpPr txBox="1">
            <a:spLocks/>
          </p:cNvSpPr>
          <p:nvPr/>
        </p:nvSpPr>
        <p:spPr bwMode="auto">
          <a:xfrm>
            <a:off x="762000" y="3200400"/>
            <a:ext cx="3429000" cy="533400"/>
          </a:xfrm>
          <a:prstGeom prst="rect">
            <a:avLst/>
          </a:prstGeom>
          <a:solidFill>
            <a:srgbClr val="FFFF00"/>
          </a:solidFill>
          <a:ln w="28575">
            <a:solidFill>
              <a:schemeClr val="tx1"/>
            </a:solidFill>
            <a:miter lim="800000"/>
            <a:headEnd/>
            <a:tailEnd/>
          </a:ln>
        </p:spPr>
        <p:txBody>
          <a:bodyPr/>
          <a:lstStyle/>
          <a:p>
            <a:pPr marL="228600" indent="-227013">
              <a:spcBef>
                <a:spcPct val="20000"/>
              </a:spcBef>
              <a:buFontTx/>
              <a:buChar char="•"/>
              <a:defRPr/>
            </a:pPr>
            <a:r>
              <a:rPr lang="en-US" sz="1600" i="0" dirty="0">
                <a:latin typeface="+mn-lt"/>
                <a:cs typeface="+mn-cs"/>
              </a:rPr>
              <a:t>Two of the 4 quadrants being sanded for final assembly </a:t>
            </a:r>
          </a:p>
        </p:txBody>
      </p:sp>
      <p:sp>
        <p:nvSpPr>
          <p:cNvPr id="12" name="Content Placeholder 4"/>
          <p:cNvSpPr txBox="1">
            <a:spLocks/>
          </p:cNvSpPr>
          <p:nvPr/>
        </p:nvSpPr>
        <p:spPr bwMode="auto">
          <a:xfrm>
            <a:off x="5181600" y="3124200"/>
            <a:ext cx="2971800" cy="533400"/>
          </a:xfrm>
          <a:prstGeom prst="rect">
            <a:avLst/>
          </a:prstGeom>
          <a:solidFill>
            <a:srgbClr val="FFFF00"/>
          </a:solidFill>
          <a:ln w="28575">
            <a:solidFill>
              <a:schemeClr val="tx1"/>
            </a:solidFill>
            <a:miter lim="800000"/>
            <a:headEnd/>
            <a:tailEnd/>
          </a:ln>
        </p:spPr>
        <p:txBody>
          <a:bodyPr/>
          <a:lstStyle/>
          <a:p>
            <a:pPr marL="228600" indent="-227013">
              <a:spcBef>
                <a:spcPct val="20000"/>
              </a:spcBef>
              <a:buFont typeface="Arial" pitchFamily="34" charset="0"/>
              <a:buChar char="•"/>
              <a:defRPr/>
            </a:pPr>
            <a:r>
              <a:rPr lang="en-US" sz="1600" i="0" dirty="0">
                <a:latin typeface="+mn-lt"/>
                <a:cs typeface="+mn-cs"/>
              </a:rPr>
              <a:t>The assembly stand ready to receive the 4 quadrants </a:t>
            </a:r>
          </a:p>
        </p:txBody>
      </p:sp>
      <p:sp>
        <p:nvSpPr>
          <p:cNvPr id="13" name="Content Placeholder 4"/>
          <p:cNvSpPr txBox="1">
            <a:spLocks/>
          </p:cNvSpPr>
          <p:nvPr/>
        </p:nvSpPr>
        <p:spPr bwMode="auto">
          <a:xfrm>
            <a:off x="1219200" y="5943600"/>
            <a:ext cx="2743200" cy="533400"/>
          </a:xfrm>
          <a:prstGeom prst="rect">
            <a:avLst/>
          </a:prstGeom>
          <a:solidFill>
            <a:srgbClr val="FFFF00"/>
          </a:solidFill>
          <a:ln w="28575">
            <a:solidFill>
              <a:schemeClr val="tx1"/>
            </a:solidFill>
            <a:miter lim="800000"/>
            <a:headEnd/>
            <a:tailEnd/>
          </a:ln>
        </p:spPr>
        <p:txBody>
          <a:bodyPr/>
          <a:lstStyle/>
          <a:p>
            <a:pPr marL="228600" indent="-227013">
              <a:spcBef>
                <a:spcPct val="20000"/>
              </a:spcBef>
              <a:buFontTx/>
              <a:buChar char="•"/>
              <a:defRPr/>
            </a:pPr>
            <a:r>
              <a:rPr lang="en-US" sz="1600" i="0" dirty="0">
                <a:latin typeface="+mn-lt"/>
                <a:cs typeface="+mn-cs"/>
              </a:rPr>
              <a:t>The full Inner TF mold positioned and leveled </a:t>
            </a:r>
          </a:p>
        </p:txBody>
      </p:sp>
      <p:sp>
        <p:nvSpPr>
          <p:cNvPr id="14" name="Content Placeholder 4"/>
          <p:cNvSpPr txBox="1">
            <a:spLocks/>
          </p:cNvSpPr>
          <p:nvPr/>
        </p:nvSpPr>
        <p:spPr bwMode="auto">
          <a:xfrm>
            <a:off x="5334000" y="5943600"/>
            <a:ext cx="2667000" cy="533400"/>
          </a:xfrm>
          <a:prstGeom prst="rect">
            <a:avLst/>
          </a:prstGeom>
          <a:solidFill>
            <a:srgbClr val="FFFF00"/>
          </a:solidFill>
          <a:ln w="28575">
            <a:solidFill>
              <a:schemeClr val="tx1"/>
            </a:solidFill>
            <a:miter lim="800000"/>
            <a:headEnd/>
            <a:tailEnd/>
          </a:ln>
        </p:spPr>
        <p:txBody>
          <a:bodyPr/>
          <a:lstStyle/>
          <a:p>
            <a:pPr marL="228600" indent="-227013">
              <a:spcBef>
                <a:spcPct val="20000"/>
              </a:spcBef>
              <a:buFontTx/>
              <a:buChar char="•"/>
              <a:defRPr/>
            </a:pPr>
            <a:r>
              <a:rPr lang="en-US" sz="1600" i="0" dirty="0">
                <a:latin typeface="+mn-lt"/>
                <a:cs typeface="+mn-cs"/>
              </a:rPr>
              <a:t>The TF mold shown with the lid installed  </a:t>
            </a:r>
          </a:p>
        </p:txBody>
      </p:sp>
      <p:cxnSp>
        <p:nvCxnSpPr>
          <p:cNvPr id="16" name="Straight Arrow Connector 15"/>
          <p:cNvCxnSpPr/>
          <p:nvPr/>
        </p:nvCxnSpPr>
        <p:spPr>
          <a:xfrm>
            <a:off x="3581400" y="1905000"/>
            <a:ext cx="3048000" cy="0"/>
          </a:xfrm>
          <a:prstGeom prst="straightConnector1">
            <a:avLst/>
          </a:prstGeom>
          <a:ln w="1174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733800" y="5486400"/>
            <a:ext cx="3048000" cy="0"/>
          </a:xfrm>
          <a:prstGeom prst="straightConnector1">
            <a:avLst/>
          </a:prstGeom>
          <a:ln w="1174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667000" y="2438400"/>
            <a:ext cx="3429000" cy="2819400"/>
          </a:xfrm>
          <a:prstGeom prst="straightConnector1">
            <a:avLst/>
          </a:prstGeom>
          <a:ln w="1174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Arial" charset="0"/>
              </a:rPr>
              <a:t>Baseline </a:t>
            </a:r>
            <a:r>
              <a:rPr lang="en-US" sz="2800" i="0" dirty="0">
                <a:solidFill>
                  <a:srgbClr val="FF0000"/>
                </a:solidFill>
                <a:latin typeface="Arial" charset="0"/>
              </a:rPr>
              <a:t>Capability for PMI Research</a:t>
            </a:r>
            <a:endParaRPr lang="en-US" sz="2800" i="0" dirty="0">
              <a:solidFill>
                <a:srgbClr val="0000FF"/>
              </a:solidFill>
              <a:latin typeface="Arial" charset="0"/>
            </a:endParaRPr>
          </a:p>
          <a:p>
            <a:pPr algn="ctr" eaLnBrk="0" hangingPunct="0">
              <a:spcBef>
                <a:spcPct val="0"/>
              </a:spcBef>
              <a:buFontTx/>
              <a:buNone/>
            </a:pPr>
            <a:r>
              <a:rPr lang="en-US" sz="2400" i="0" dirty="0" smtClean="0">
                <a:solidFill>
                  <a:srgbClr val="0000FF"/>
                </a:solidFill>
                <a:latin typeface="Arial" charset="0"/>
              </a:rPr>
              <a:t>Supporting </a:t>
            </a:r>
            <a:r>
              <a:rPr lang="en-US" sz="2400" i="0" dirty="0" err="1" smtClean="0">
                <a:solidFill>
                  <a:srgbClr val="0000FF"/>
                </a:solidFill>
                <a:latin typeface="Arial" charset="0"/>
              </a:rPr>
              <a:t>divertor</a:t>
            </a:r>
            <a:r>
              <a:rPr lang="en-US" sz="2400" i="0" dirty="0" smtClean="0">
                <a:solidFill>
                  <a:srgbClr val="0000FF"/>
                </a:solidFill>
                <a:latin typeface="Arial" charset="0"/>
              </a:rPr>
              <a:t> and lithium research</a:t>
            </a:r>
            <a:endParaRPr lang="en-US" sz="2000" i="0" dirty="0">
              <a:solidFill>
                <a:srgbClr val="FF0000"/>
              </a:solidFill>
              <a:latin typeface="Arial" charset="0"/>
            </a:endParaRPr>
          </a:p>
          <a:p>
            <a:pPr algn="ctr" eaLnBrk="0" hangingPunct="0">
              <a:spcBef>
                <a:spcPct val="0"/>
              </a:spcBef>
              <a:buFontTx/>
              <a:buNone/>
            </a:pPr>
            <a:endParaRPr lang="en-US" sz="2000" i="0" dirty="0">
              <a:solidFill>
                <a:srgbClr val="0B21FF"/>
              </a:solidFill>
              <a:latin typeface="Arial" charset="0"/>
            </a:endParaRPr>
          </a:p>
        </p:txBody>
      </p:sp>
      <p:sp>
        <p:nvSpPr>
          <p:cNvPr id="33794" name="Text Box 122"/>
          <p:cNvSpPr txBox="1">
            <a:spLocks noChangeArrowheads="1"/>
          </p:cNvSpPr>
          <p:nvPr/>
        </p:nvSpPr>
        <p:spPr bwMode="auto">
          <a:xfrm>
            <a:off x="8664575" y="1624013"/>
            <a:ext cx="43180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bg1"/>
                </a:solidFill>
              </a:rPr>
              <a:t>ORNL</a:t>
            </a:r>
          </a:p>
        </p:txBody>
      </p:sp>
      <p:pic>
        <p:nvPicPr>
          <p:cNvPr id="33795" name="Picture 132"/>
          <p:cNvPicPr>
            <a:picLocks noChangeAspect="1" noChangeArrowheads="1"/>
          </p:cNvPicPr>
          <p:nvPr/>
        </p:nvPicPr>
        <p:blipFill>
          <a:blip r:embed="rId3" cstate="print">
            <a:extLst>
              <a:ext uri="{28A0092B-C50C-407E-A947-70E740481C1C}">
                <a14:useLocalDpi xmlns:a14="http://schemas.microsoft.com/office/drawing/2010/main" xmlns="" val="0"/>
              </a:ext>
            </a:extLst>
          </a:blip>
          <a:srcRect r="15723" b="2927"/>
          <a:stretch>
            <a:fillRect/>
          </a:stretch>
        </p:blipFill>
        <p:spPr bwMode="auto">
          <a:xfrm>
            <a:off x="254000" y="2946400"/>
            <a:ext cx="1333500" cy="34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Rectangle 133"/>
          <p:cNvSpPr>
            <a:spLocks noChangeArrowheads="1"/>
          </p:cNvSpPr>
          <p:nvPr/>
        </p:nvSpPr>
        <p:spPr bwMode="auto">
          <a:xfrm>
            <a:off x="-228600" y="2933700"/>
            <a:ext cx="1879600" cy="179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p>
            <a:pPr lvl="1" algn="ctr" eaLnBrk="0" hangingPunct="0">
              <a:lnSpc>
                <a:spcPct val="80000"/>
              </a:lnSpc>
              <a:buFontTx/>
              <a:buNone/>
            </a:pPr>
            <a:r>
              <a:rPr lang="en-US" sz="1400" i="0">
                <a:solidFill>
                  <a:srgbClr val="081DFF"/>
                </a:solidFill>
              </a:rPr>
              <a:t>Lithium CHERS</a:t>
            </a:r>
          </a:p>
        </p:txBody>
      </p:sp>
      <p:sp>
        <p:nvSpPr>
          <p:cNvPr id="33797" name="Text Box 13"/>
          <p:cNvSpPr txBox="1">
            <a:spLocks noChangeArrowheads="1"/>
          </p:cNvSpPr>
          <p:nvPr/>
        </p:nvSpPr>
        <p:spPr bwMode="auto">
          <a:xfrm>
            <a:off x="4684713" y="1074738"/>
            <a:ext cx="3811587" cy="5699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Divertor Imaging</a:t>
            </a:r>
          </a:p>
          <a:p>
            <a:pPr eaLnBrk="1" hangingPunct="1">
              <a:buFontTx/>
              <a:buNone/>
            </a:pPr>
            <a:r>
              <a:rPr lang="en-US" sz="1400" i="0"/>
              <a:t>Spectrometer</a:t>
            </a:r>
            <a:endParaRPr lang="en-US" sz="1400" i="0">
              <a:solidFill>
                <a:srgbClr val="081DFF"/>
              </a:solidFill>
              <a:latin typeface="Helvetica Neue" charset="0"/>
              <a:ea typeface="ヒラギノ角ゴ Pro W3" charset="0"/>
              <a:cs typeface="ヒラギノ角ゴ Pro W3" charset="0"/>
            </a:endParaRPr>
          </a:p>
        </p:txBody>
      </p:sp>
      <p:sp>
        <p:nvSpPr>
          <p:cNvPr id="33798" name="Rectangle 151"/>
          <p:cNvSpPr>
            <a:spLocks noChangeArrowheads="1"/>
          </p:cNvSpPr>
          <p:nvPr/>
        </p:nvSpPr>
        <p:spPr bwMode="auto">
          <a:xfrm>
            <a:off x="4056063" y="4535488"/>
            <a:ext cx="23780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1400" i="0">
                <a:solidFill>
                  <a:srgbClr val="008000"/>
                </a:solidFill>
              </a:rPr>
              <a:t>Dual-band fast IR Camera</a:t>
            </a:r>
          </a:p>
        </p:txBody>
      </p:sp>
      <p:sp>
        <p:nvSpPr>
          <p:cNvPr id="33799" name="Rectangle 157"/>
          <p:cNvSpPr>
            <a:spLocks noChangeArrowheads="1"/>
          </p:cNvSpPr>
          <p:nvPr/>
        </p:nvSpPr>
        <p:spPr bwMode="auto">
          <a:xfrm>
            <a:off x="6570663" y="1033463"/>
            <a:ext cx="2141537"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sz="1400" i="0">
                <a:solidFill>
                  <a:srgbClr val="0000FF"/>
                </a:solidFill>
              </a:rPr>
              <a:t>Two fast 2D visible and IR cameras with full divertor coverage</a:t>
            </a:r>
            <a:endParaRPr lang="en-US" sz="1400">
              <a:solidFill>
                <a:srgbClr val="0000FF"/>
              </a:solidFill>
            </a:endParaRPr>
          </a:p>
        </p:txBody>
      </p:sp>
      <p:pic>
        <p:nvPicPr>
          <p:cNvPr id="33800" name="Picture 21" descr="gnugnu.bmp"/>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77038" y="2087563"/>
            <a:ext cx="1362075"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1" name="Rectangle 18"/>
          <p:cNvSpPr>
            <a:spLocks noChangeArrowheads="1"/>
          </p:cNvSpPr>
          <p:nvPr/>
        </p:nvSpPr>
        <p:spPr bwMode="auto">
          <a:xfrm>
            <a:off x="6789738" y="2141538"/>
            <a:ext cx="550862"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sz="1100" i="0">
                <a:solidFill>
                  <a:schemeClr val="bg1"/>
                </a:solidFill>
              </a:rPr>
              <a:t>Li I</a:t>
            </a:r>
            <a:endParaRPr lang="en-US" sz="1100">
              <a:solidFill>
                <a:schemeClr val="bg1"/>
              </a:solidFill>
            </a:endParaRPr>
          </a:p>
        </p:txBody>
      </p:sp>
      <p:pic>
        <p:nvPicPr>
          <p:cNvPr id="33802" name="Picture 15" descr="gnu.bmp"/>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77038" y="3195638"/>
            <a:ext cx="1366837" cy="110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3" name="Rectangle 19"/>
          <p:cNvSpPr>
            <a:spLocks noChangeArrowheads="1"/>
          </p:cNvSpPr>
          <p:nvPr/>
        </p:nvSpPr>
        <p:spPr bwMode="auto">
          <a:xfrm>
            <a:off x="6824663" y="3259138"/>
            <a:ext cx="7699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sz="1100" i="0">
                <a:solidFill>
                  <a:schemeClr val="bg1"/>
                </a:solidFill>
              </a:rPr>
              <a:t>C II</a:t>
            </a:r>
          </a:p>
        </p:txBody>
      </p:sp>
      <p:pic>
        <p:nvPicPr>
          <p:cNvPr id="33804" name="Picture 55"/>
          <p:cNvPicPr>
            <a:picLocks noChangeAspect="1"/>
          </p:cNvPicPr>
          <p:nvPr/>
        </p:nvPicPr>
        <p:blipFill>
          <a:blip r:embed="rId6" cstate="print">
            <a:extLst>
              <a:ext uri="{28A0092B-C50C-407E-A947-70E740481C1C}">
                <a14:useLocalDpi xmlns:a14="http://schemas.microsoft.com/office/drawing/2010/main" xmlns="" val="0"/>
              </a:ext>
            </a:extLst>
          </a:blip>
          <a:srcRect l="5624" r="7735"/>
          <a:stretch>
            <a:fillRect/>
          </a:stretch>
        </p:blipFill>
        <p:spPr bwMode="auto">
          <a:xfrm>
            <a:off x="6623050" y="4660900"/>
            <a:ext cx="1789113"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5" name="Rectangle 57"/>
          <p:cNvSpPr>
            <a:spLocks noChangeArrowheads="1"/>
          </p:cNvSpPr>
          <p:nvPr/>
        </p:nvSpPr>
        <p:spPr bwMode="auto">
          <a:xfrm>
            <a:off x="6257925" y="4141788"/>
            <a:ext cx="2822575" cy="523875"/>
          </a:xfrm>
          <a:prstGeom prst="rect">
            <a:avLst/>
          </a:prstGeom>
          <a:solidFill>
            <a:srgbClr val="FFFF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buFontTx/>
              <a:buNone/>
            </a:pPr>
            <a:r>
              <a:rPr lang="en-US" sz="1400" dirty="0">
                <a:solidFill>
                  <a:srgbClr val="FF3300"/>
                </a:solidFill>
              </a:rPr>
              <a:t>MAPP probe for between-shots surface analysis</a:t>
            </a:r>
          </a:p>
        </p:txBody>
      </p:sp>
      <p:sp>
        <p:nvSpPr>
          <p:cNvPr id="33806" name="Text Box 58"/>
          <p:cNvSpPr txBox="1">
            <a:spLocks noChangeArrowheads="1"/>
          </p:cNvSpPr>
          <p:nvPr/>
        </p:nvSpPr>
        <p:spPr bwMode="auto">
          <a:xfrm>
            <a:off x="6578600" y="1790700"/>
            <a:ext cx="18288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LLNL, ORNL, UT-K</a:t>
            </a:r>
          </a:p>
        </p:txBody>
      </p:sp>
      <p:sp>
        <p:nvSpPr>
          <p:cNvPr id="33807" name="Text Box 58"/>
          <p:cNvSpPr txBox="1">
            <a:spLocks noChangeArrowheads="1"/>
          </p:cNvSpPr>
          <p:nvPr/>
        </p:nvSpPr>
        <p:spPr bwMode="auto">
          <a:xfrm>
            <a:off x="6595534" y="6184900"/>
            <a:ext cx="13081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Purdue U.</a:t>
            </a:r>
          </a:p>
        </p:txBody>
      </p:sp>
      <p:pic>
        <p:nvPicPr>
          <p:cNvPr id="33808" name="Picture 29"/>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371850" y="1604963"/>
            <a:ext cx="2838450" cy="291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9" name="Text Box 58"/>
          <p:cNvSpPr txBox="1">
            <a:spLocks noChangeArrowheads="1"/>
          </p:cNvSpPr>
          <p:nvPr/>
        </p:nvSpPr>
        <p:spPr bwMode="auto">
          <a:xfrm>
            <a:off x="5930900" y="2260600"/>
            <a:ext cx="6858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LLNL</a:t>
            </a:r>
          </a:p>
        </p:txBody>
      </p:sp>
      <p:cxnSp>
        <p:nvCxnSpPr>
          <p:cNvPr id="33810" name="Straight Arrow Connector 143"/>
          <p:cNvCxnSpPr>
            <a:cxnSpLocks noChangeShapeType="1"/>
          </p:cNvCxnSpPr>
          <p:nvPr/>
        </p:nvCxnSpPr>
        <p:spPr bwMode="auto">
          <a:xfrm flipH="1" flipV="1">
            <a:off x="5245100" y="3868738"/>
            <a:ext cx="1079500" cy="385762"/>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3" name="Group 43"/>
          <p:cNvGrpSpPr>
            <a:grpSpLocks/>
          </p:cNvGrpSpPr>
          <p:nvPr/>
        </p:nvGrpSpPr>
        <p:grpSpPr bwMode="auto">
          <a:xfrm flipH="1">
            <a:off x="3275013" y="1714500"/>
            <a:ext cx="1208087" cy="2628900"/>
            <a:chOff x="702782" y="942975"/>
            <a:chExt cx="2561119" cy="5572125"/>
          </a:xfrm>
        </p:grpSpPr>
        <p:pic>
          <p:nvPicPr>
            <p:cNvPr id="33821" name="Picture 1032"/>
            <p:cNvPicPr>
              <a:picLocks noChangeAspect="1" noChangeArrowheads="1"/>
            </p:cNvPicPr>
            <p:nvPr/>
          </p:nvPicPr>
          <p:blipFill>
            <a:blip r:embed="rId8" cstate="print">
              <a:extLst>
                <a:ext uri="{28A0092B-C50C-407E-A947-70E740481C1C}">
                  <a14:useLocalDpi xmlns:a14="http://schemas.microsoft.com/office/drawing/2010/main" xmlns="" val="0"/>
                </a:ext>
              </a:extLst>
            </a:blip>
            <a:srcRect l="20741"/>
            <a:stretch>
              <a:fillRect/>
            </a:stretch>
          </p:blipFill>
          <p:spPr bwMode="auto">
            <a:xfrm>
              <a:off x="702782" y="942975"/>
              <a:ext cx="2048355" cy="557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
          <p:nvSpPr>
            <p:cNvPr id="33822" name="Line 1034"/>
            <p:cNvSpPr>
              <a:spLocks noChangeShapeType="1"/>
            </p:cNvSpPr>
            <p:nvPr/>
          </p:nvSpPr>
          <p:spPr bwMode="auto">
            <a:xfrm flipH="1" flipV="1">
              <a:off x="914401" y="1498600"/>
              <a:ext cx="914400" cy="4241800"/>
            </a:xfrm>
            <a:prstGeom prst="line">
              <a:avLst/>
            </a:prstGeom>
            <a:noFill/>
            <a:ln w="50800">
              <a:solidFill>
                <a:srgbClr val="00A100"/>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en-US"/>
            </a:p>
          </p:txBody>
        </p:sp>
        <p:sp>
          <p:nvSpPr>
            <p:cNvPr id="33823" name="Line 1035"/>
            <p:cNvSpPr>
              <a:spLocks noChangeShapeType="1"/>
            </p:cNvSpPr>
            <p:nvPr/>
          </p:nvSpPr>
          <p:spPr bwMode="auto">
            <a:xfrm flipV="1">
              <a:off x="1854201" y="1663700"/>
              <a:ext cx="114300" cy="4038600"/>
            </a:xfrm>
            <a:prstGeom prst="line">
              <a:avLst/>
            </a:prstGeom>
            <a:noFill/>
            <a:ln w="50800">
              <a:solidFill>
                <a:srgbClr val="00A100"/>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en-US"/>
            </a:p>
          </p:txBody>
        </p:sp>
        <p:sp>
          <p:nvSpPr>
            <p:cNvPr id="33824" name="Line 1051"/>
            <p:cNvSpPr>
              <a:spLocks noChangeShapeType="1"/>
            </p:cNvSpPr>
            <p:nvPr/>
          </p:nvSpPr>
          <p:spPr bwMode="auto">
            <a:xfrm flipV="1">
              <a:off x="1854201" y="5562600"/>
              <a:ext cx="1155700" cy="190500"/>
            </a:xfrm>
            <a:prstGeom prst="line">
              <a:avLst/>
            </a:prstGeom>
            <a:noFill/>
            <a:ln w="50800">
              <a:solidFill>
                <a:srgbClr val="00A100"/>
              </a:solidFill>
              <a:prstDash val="dash"/>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en-US"/>
            </a:p>
          </p:txBody>
        </p:sp>
        <p:sp>
          <p:nvSpPr>
            <p:cNvPr id="33825" name="Oval 1053"/>
            <p:cNvSpPr>
              <a:spLocks noChangeArrowheads="1"/>
            </p:cNvSpPr>
            <p:nvPr/>
          </p:nvSpPr>
          <p:spPr bwMode="auto">
            <a:xfrm>
              <a:off x="990601" y="1498600"/>
              <a:ext cx="114300" cy="139700"/>
            </a:xfrm>
            <a:prstGeom prst="ellipse">
              <a:avLst/>
            </a:prstGeom>
            <a:solidFill>
              <a:srgbClr val="FF0000"/>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lIns="0" tIns="0" rIns="0" bIns="0" anchor="ctr"/>
            <a:lstStyle/>
            <a:p>
              <a:endParaRPr lang="en-US"/>
            </a:p>
          </p:txBody>
        </p:sp>
        <p:sp>
          <p:nvSpPr>
            <p:cNvPr id="33826" name="Oval 1054"/>
            <p:cNvSpPr>
              <a:spLocks noChangeArrowheads="1"/>
            </p:cNvSpPr>
            <p:nvPr/>
          </p:nvSpPr>
          <p:spPr bwMode="auto">
            <a:xfrm>
              <a:off x="1130301" y="1498600"/>
              <a:ext cx="114300" cy="139700"/>
            </a:xfrm>
            <a:prstGeom prst="ellipse">
              <a:avLst/>
            </a:prstGeom>
            <a:solidFill>
              <a:srgbClr val="FF0000"/>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lIns="0" tIns="0" rIns="0" bIns="0" anchor="ctr"/>
            <a:lstStyle/>
            <a:p>
              <a:endParaRPr lang="en-US"/>
            </a:p>
          </p:txBody>
        </p:sp>
        <p:sp>
          <p:nvSpPr>
            <p:cNvPr id="33827" name="Oval 1055"/>
            <p:cNvSpPr>
              <a:spLocks noChangeArrowheads="1"/>
            </p:cNvSpPr>
            <p:nvPr/>
          </p:nvSpPr>
          <p:spPr bwMode="auto">
            <a:xfrm>
              <a:off x="1384301" y="1498600"/>
              <a:ext cx="114300" cy="139700"/>
            </a:xfrm>
            <a:prstGeom prst="ellipse">
              <a:avLst/>
            </a:prstGeom>
            <a:solidFill>
              <a:srgbClr val="FF0000"/>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lIns="0" tIns="0" rIns="0" bIns="0" anchor="ctr"/>
            <a:lstStyle/>
            <a:p>
              <a:endParaRPr lang="en-US"/>
            </a:p>
          </p:txBody>
        </p:sp>
        <p:sp>
          <p:nvSpPr>
            <p:cNvPr id="33828" name="Oval 1056"/>
            <p:cNvSpPr>
              <a:spLocks noChangeArrowheads="1"/>
            </p:cNvSpPr>
            <p:nvPr/>
          </p:nvSpPr>
          <p:spPr bwMode="auto">
            <a:xfrm>
              <a:off x="1562101" y="1562100"/>
              <a:ext cx="114300" cy="139700"/>
            </a:xfrm>
            <a:prstGeom prst="ellipse">
              <a:avLst/>
            </a:prstGeom>
            <a:solidFill>
              <a:srgbClr val="FF0000"/>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lIns="0" tIns="0" rIns="0" bIns="0" anchor="ctr"/>
            <a:lstStyle/>
            <a:p>
              <a:endParaRPr lang="en-US"/>
            </a:p>
          </p:txBody>
        </p:sp>
        <p:sp>
          <p:nvSpPr>
            <p:cNvPr id="33829" name="Oval 1057"/>
            <p:cNvSpPr>
              <a:spLocks noChangeArrowheads="1"/>
            </p:cNvSpPr>
            <p:nvPr/>
          </p:nvSpPr>
          <p:spPr bwMode="auto">
            <a:xfrm>
              <a:off x="1739901" y="1625600"/>
              <a:ext cx="114300" cy="139700"/>
            </a:xfrm>
            <a:prstGeom prst="ellipse">
              <a:avLst/>
            </a:prstGeom>
            <a:solidFill>
              <a:srgbClr val="FF0000"/>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lIns="0" tIns="0" rIns="0" bIns="0" anchor="ctr"/>
            <a:lstStyle/>
            <a:p>
              <a:endParaRPr lang="en-US"/>
            </a:p>
          </p:txBody>
        </p:sp>
        <p:sp>
          <p:nvSpPr>
            <p:cNvPr id="33830" name="Oval 1058"/>
            <p:cNvSpPr>
              <a:spLocks noChangeArrowheads="1"/>
            </p:cNvSpPr>
            <p:nvPr/>
          </p:nvSpPr>
          <p:spPr bwMode="auto">
            <a:xfrm>
              <a:off x="876301" y="1714500"/>
              <a:ext cx="114300" cy="139700"/>
            </a:xfrm>
            <a:prstGeom prst="ellipse">
              <a:avLst/>
            </a:prstGeom>
            <a:solidFill>
              <a:srgbClr val="FF0000"/>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lIns="0" tIns="0" rIns="0" bIns="0" anchor="ctr"/>
            <a:lstStyle/>
            <a:p>
              <a:endParaRPr lang="en-US"/>
            </a:p>
          </p:txBody>
        </p:sp>
        <p:sp>
          <p:nvSpPr>
            <p:cNvPr id="33831" name="Line 1059"/>
            <p:cNvSpPr>
              <a:spLocks noChangeShapeType="1"/>
            </p:cNvSpPr>
            <p:nvPr/>
          </p:nvSpPr>
          <p:spPr bwMode="auto">
            <a:xfrm>
              <a:off x="1892301" y="1701800"/>
              <a:ext cx="1371600" cy="177800"/>
            </a:xfrm>
            <a:prstGeom prst="line">
              <a:avLst/>
            </a:prstGeom>
            <a:noFill/>
            <a:ln w="50800">
              <a:solidFill>
                <a:srgbClr val="FF0000"/>
              </a:solidFill>
              <a:prstDash val="dash"/>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en-US"/>
            </a:p>
          </p:txBody>
        </p:sp>
        <p:sp>
          <p:nvSpPr>
            <p:cNvPr id="33832" name="Rectangle 1060"/>
            <p:cNvSpPr>
              <a:spLocks noChangeArrowheads="1"/>
            </p:cNvSpPr>
            <p:nvPr/>
          </p:nvSpPr>
          <p:spPr bwMode="auto">
            <a:xfrm>
              <a:off x="1206501" y="1371600"/>
              <a:ext cx="317500" cy="304800"/>
            </a:xfrm>
            <a:prstGeom prst="rect">
              <a:avLst/>
            </a:prstGeom>
            <a:noFill/>
            <a:ln w="381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sp>
          <p:nvSpPr>
            <p:cNvPr id="33833" name="Line 1061"/>
            <p:cNvSpPr>
              <a:spLocks noChangeShapeType="1"/>
            </p:cNvSpPr>
            <p:nvPr/>
          </p:nvSpPr>
          <p:spPr bwMode="auto">
            <a:xfrm>
              <a:off x="1549401" y="1752600"/>
              <a:ext cx="1676400" cy="1739900"/>
            </a:xfrm>
            <a:prstGeom prst="line">
              <a:avLst/>
            </a:prstGeom>
            <a:noFill/>
            <a:ln w="50800">
              <a:solidFill>
                <a:srgbClr val="0000FF"/>
              </a:solidFill>
              <a:prstDash val="dash"/>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en-US"/>
            </a:p>
          </p:txBody>
        </p:sp>
      </p:grpSp>
      <p:sp>
        <p:nvSpPr>
          <p:cNvPr id="33812" name="TextBox 46"/>
          <p:cNvSpPr txBox="1">
            <a:spLocks noChangeArrowheads="1"/>
          </p:cNvSpPr>
          <p:nvPr/>
        </p:nvSpPr>
        <p:spPr bwMode="auto">
          <a:xfrm>
            <a:off x="1943100" y="3878263"/>
            <a:ext cx="15367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 typeface="Arial" charset="0"/>
              <a:buNone/>
            </a:pPr>
            <a:r>
              <a:rPr lang="en-US" sz="1400" i="0"/>
              <a:t>Divertor fast  pressure gauges</a:t>
            </a:r>
          </a:p>
        </p:txBody>
      </p:sp>
      <p:sp>
        <p:nvSpPr>
          <p:cNvPr id="33813" name="Text Box 58"/>
          <p:cNvSpPr txBox="1">
            <a:spLocks noChangeArrowheads="1"/>
          </p:cNvSpPr>
          <p:nvPr/>
        </p:nvSpPr>
        <p:spPr bwMode="auto">
          <a:xfrm>
            <a:off x="2133600" y="3390900"/>
            <a:ext cx="6858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ORNL</a:t>
            </a:r>
          </a:p>
        </p:txBody>
      </p:sp>
      <p:pic>
        <p:nvPicPr>
          <p:cNvPr id="33814" name="Picture 0" descr="dualband_splitter_schematic.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660775" y="4864100"/>
            <a:ext cx="2663825"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5" name="Picture 9"/>
          <p:cNvPicPr>
            <a:picLocks noChangeAspect="1"/>
          </p:cNvPicPr>
          <p:nvPr/>
        </p:nvPicPr>
        <p:blipFill>
          <a:blip r:embed="rId10" cstate="print">
            <a:extLst>
              <a:ext uri="{28A0092B-C50C-407E-A947-70E740481C1C}">
                <a14:useLocalDpi xmlns:a14="http://schemas.microsoft.com/office/drawing/2010/main" xmlns="" val="0"/>
              </a:ext>
            </a:extLst>
          </a:blip>
          <a:srcRect t="218" b="12064"/>
          <a:stretch>
            <a:fillRect/>
          </a:stretch>
        </p:blipFill>
        <p:spPr bwMode="auto">
          <a:xfrm>
            <a:off x="1727200" y="4608513"/>
            <a:ext cx="1908175"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6" name="Picture 1046"/>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74700" y="1371600"/>
            <a:ext cx="2519363" cy="153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cxnSp>
        <p:nvCxnSpPr>
          <p:cNvPr id="33817" name="Straight Arrow Connector 54"/>
          <p:cNvCxnSpPr>
            <a:cxnSpLocks noChangeShapeType="1"/>
          </p:cNvCxnSpPr>
          <p:nvPr/>
        </p:nvCxnSpPr>
        <p:spPr bwMode="auto">
          <a:xfrm rot="16200000" flipV="1">
            <a:off x="3873500" y="4152900"/>
            <a:ext cx="495300" cy="292100"/>
          </a:xfrm>
          <a:prstGeom prst="straightConnector1">
            <a:avLst/>
          </a:prstGeom>
          <a:noFill/>
          <a:ln w="38100">
            <a:solidFill>
              <a:srgbClr val="008000"/>
            </a:solidFill>
            <a:round/>
            <a:headEnd/>
            <a:tailEnd type="arrow" w="med" len="med"/>
          </a:ln>
          <a:extLst>
            <a:ext uri="{909E8E84-426E-40dd-AFC4-6F175D3DCCD1}">
              <a14:hiddenFill xmlns:a14="http://schemas.microsoft.com/office/drawing/2010/main" xmlns="">
                <a:noFill/>
              </a14:hiddenFill>
            </a:ext>
          </a:extLst>
        </p:spPr>
      </p:cxnSp>
      <p:cxnSp>
        <p:nvCxnSpPr>
          <p:cNvPr id="33818" name="Straight Arrow Connector 55"/>
          <p:cNvCxnSpPr>
            <a:cxnSpLocks noChangeShapeType="1"/>
            <a:endCxn id="33833" idx="1"/>
          </p:cNvCxnSpPr>
          <p:nvPr/>
        </p:nvCxnSpPr>
        <p:spPr bwMode="auto">
          <a:xfrm rot="5400000" flipH="1" flipV="1">
            <a:off x="2654300" y="3146425"/>
            <a:ext cx="866775" cy="409575"/>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xmlns="">
                <a:noFill/>
              </a14:hiddenFill>
            </a:ext>
          </a:extLst>
        </p:spPr>
      </p:cxnSp>
      <p:sp>
        <p:nvSpPr>
          <p:cNvPr id="33819" name="TextBox 59"/>
          <p:cNvSpPr txBox="1">
            <a:spLocks noChangeArrowheads="1"/>
          </p:cNvSpPr>
          <p:nvPr/>
        </p:nvSpPr>
        <p:spPr bwMode="auto">
          <a:xfrm>
            <a:off x="342900" y="1003300"/>
            <a:ext cx="34671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 typeface="Arial" charset="0"/>
              <a:buNone/>
            </a:pPr>
            <a:r>
              <a:rPr lang="en-US" sz="1400" i="0">
                <a:solidFill>
                  <a:srgbClr val="FF0000"/>
                </a:solidFill>
              </a:rPr>
              <a:t>Divertor fast eroding thermocouples</a:t>
            </a:r>
          </a:p>
        </p:txBody>
      </p:sp>
      <p:sp>
        <p:nvSpPr>
          <p:cNvPr id="2" name="Rectangle 1"/>
          <p:cNvSpPr/>
          <p:nvPr/>
        </p:nvSpPr>
        <p:spPr>
          <a:xfrm>
            <a:off x="2710415" y="6279234"/>
            <a:ext cx="3131584" cy="276999"/>
          </a:xfrm>
          <a:prstGeom prst="rect">
            <a:avLst/>
          </a:prstGeom>
        </p:spPr>
        <p:txBody>
          <a:bodyPr wrap="square">
            <a:spAutoFit/>
          </a:bodyPr>
          <a:lstStyle/>
          <a:p>
            <a:pPr>
              <a:spcAft>
                <a:spcPts val="1200"/>
              </a:spcAft>
              <a:buNone/>
            </a:pPr>
            <a:r>
              <a:rPr lang="en-US" dirty="0">
                <a:latin typeface="Arial" charset="0"/>
                <a:ea typeface="ヒラギノ角ゴ Pro W3" charset="0"/>
                <a:cs typeface="ヒラギノ角ゴ Pro W3" charset="0"/>
              </a:rPr>
              <a:t>(see back-up </a:t>
            </a:r>
            <a:r>
              <a:rPr lang="en-US" dirty="0" smtClean="0">
                <a:latin typeface="Arial" charset="0"/>
                <a:ea typeface="ヒラギノ角ゴ Pro W3" charset="0"/>
                <a:cs typeface="ヒラギノ角ゴ Pro W3" charset="0"/>
              </a:rPr>
              <a:t>slides </a:t>
            </a:r>
            <a:r>
              <a:rPr lang="en-US" dirty="0">
                <a:latin typeface="Arial" charset="0"/>
                <a:ea typeface="ヒラギノ角ゴ Pro W3" charset="0"/>
                <a:cs typeface="ヒラギノ角ゴ Pro W3" charset="0"/>
              </a:rPr>
              <a:t># </a:t>
            </a:r>
            <a:r>
              <a:rPr lang="en-US" dirty="0" smtClean="0">
                <a:latin typeface="Arial" charset="0"/>
                <a:ea typeface="ヒラギノ角ゴ Pro W3" charset="0"/>
                <a:cs typeface="ヒラギノ角ゴ Pro W3" charset="0"/>
              </a:rPr>
              <a:t>53 and 54)</a:t>
            </a:r>
            <a:endParaRPr lang="en-US" dirty="0">
              <a:latin typeface="Arial" charset="0"/>
              <a:ea typeface="ヒラギノ角ゴ Pro W3" charset="0"/>
              <a:cs typeface="ヒラギノ角ゴ Pro W3" charset="0"/>
            </a:endParaRPr>
          </a:p>
        </p:txBody>
      </p:sp>
      <p:sp>
        <p:nvSpPr>
          <p:cNvPr id="44"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70</a:t>
            </a:fld>
            <a:endParaRPr lang="en-US" sz="900" i="0"/>
          </a:p>
        </p:txBody>
      </p:sp>
    </p:spTree>
    <p:extLst>
      <p:ext uri="{BB962C8B-B14F-4D97-AF65-F5344CB8AC3E}">
        <p14:creationId xmlns:p14="http://schemas.microsoft.com/office/powerpoint/2010/main" xmlns="" val="30480790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3"/>
          <p:cNvSpPr>
            <a:spLocks noChangeArrowheads="1"/>
          </p:cNvSpPr>
          <p:nvPr/>
        </p:nvSpPr>
        <p:spPr bwMode="auto">
          <a:xfrm>
            <a:off x="-12700" y="38100"/>
            <a:ext cx="9144000" cy="8001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lnSpc>
                <a:spcPct val="80000"/>
              </a:lnSpc>
              <a:buFontTx/>
              <a:buNone/>
            </a:pPr>
            <a:r>
              <a:rPr lang="en-US" sz="2800" i="0" dirty="0">
                <a:solidFill>
                  <a:srgbClr val="FF0000"/>
                </a:solidFill>
              </a:rPr>
              <a:t>Boundary </a:t>
            </a:r>
            <a:r>
              <a:rPr lang="en-US" sz="2800" i="0" dirty="0" smtClean="0">
                <a:solidFill>
                  <a:srgbClr val="FF0000"/>
                </a:solidFill>
              </a:rPr>
              <a:t>Facility Capability Evolution</a:t>
            </a:r>
            <a:endParaRPr lang="en-US" sz="2000" i="0" dirty="0">
              <a:solidFill>
                <a:srgbClr val="FF0000"/>
              </a:solidFill>
            </a:endParaRPr>
          </a:p>
          <a:p>
            <a:pPr algn="ctr" eaLnBrk="0" hangingPunct="0">
              <a:lnSpc>
                <a:spcPct val="80000"/>
              </a:lnSpc>
              <a:buFontTx/>
              <a:buNone/>
            </a:pPr>
            <a:r>
              <a:rPr lang="en-US" sz="2000" i="0" dirty="0" smtClean="0">
                <a:solidFill>
                  <a:srgbClr val="0000FF"/>
                </a:solidFill>
              </a:rPr>
              <a:t>NSTX-U will have very high </a:t>
            </a:r>
            <a:r>
              <a:rPr lang="en-US" sz="2000" i="0" dirty="0" err="1" smtClean="0">
                <a:solidFill>
                  <a:srgbClr val="0000FF"/>
                </a:solidFill>
              </a:rPr>
              <a:t>divertor</a:t>
            </a:r>
            <a:r>
              <a:rPr lang="en-US" sz="2000" i="0" dirty="0" smtClean="0">
                <a:solidFill>
                  <a:srgbClr val="0000FF"/>
                </a:solidFill>
              </a:rPr>
              <a:t> heat flux capability of ~ 40 MW/m</a:t>
            </a:r>
            <a:r>
              <a:rPr lang="en-US" sz="2000" i="0" baseline="30000" dirty="0" smtClean="0">
                <a:solidFill>
                  <a:srgbClr val="0000FF"/>
                </a:solidFill>
              </a:rPr>
              <a:t>2</a:t>
            </a:r>
            <a:endParaRPr lang="en-US" sz="2000" i="0" baseline="30000" dirty="0">
              <a:solidFill>
                <a:srgbClr val="0000FF"/>
              </a:solidFill>
              <a:latin typeface="Helvetica Neue" charset="0"/>
            </a:endParaRPr>
          </a:p>
        </p:txBody>
      </p:sp>
      <p:pic>
        <p:nvPicPr>
          <p:cNvPr id="52228" name="Picture 1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2900" y="4579408"/>
            <a:ext cx="2374900" cy="165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1" name="TextBox 1"/>
          <p:cNvSpPr txBox="1">
            <a:spLocks noChangeArrowheads="1"/>
          </p:cNvSpPr>
          <p:nvPr/>
        </p:nvSpPr>
        <p:spPr bwMode="auto">
          <a:xfrm>
            <a:off x="1866900" y="4525433"/>
            <a:ext cx="1778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solidFill>
                  <a:schemeClr val="bg1"/>
                </a:solidFill>
              </a:rPr>
              <a:t>NSTX Moly Tiles</a:t>
            </a:r>
          </a:p>
        </p:txBody>
      </p:sp>
      <p:cxnSp>
        <p:nvCxnSpPr>
          <p:cNvPr id="52232" name="Straight Arrow Connector 3"/>
          <p:cNvCxnSpPr>
            <a:cxnSpLocks noChangeShapeType="1"/>
            <a:endCxn id="117" idx="2"/>
          </p:cNvCxnSpPr>
          <p:nvPr/>
        </p:nvCxnSpPr>
        <p:spPr bwMode="auto">
          <a:xfrm flipV="1">
            <a:off x="2844804" y="4055326"/>
            <a:ext cx="17585" cy="440474"/>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52233" name="Picture 19"/>
          <p:cNvPicPr>
            <a:picLocks noChangeAspect="1" noChangeArrowheads="1"/>
          </p:cNvPicPr>
          <p:nvPr/>
        </p:nvPicPr>
        <p:blipFill>
          <a:blip r:embed="rId4" cstate="print">
            <a:extLst>
              <a:ext uri="{28A0092B-C50C-407E-A947-70E740481C1C}">
                <a14:useLocalDpi xmlns:a14="http://schemas.microsoft.com/office/drawing/2010/main" xmlns="" val="0"/>
              </a:ext>
            </a:extLst>
          </a:blip>
          <a:srcRect l="5" r="55959"/>
          <a:stretch>
            <a:fillRect/>
          </a:stretch>
        </p:blipFill>
        <p:spPr bwMode="auto">
          <a:xfrm>
            <a:off x="5772150" y="4004214"/>
            <a:ext cx="2048263" cy="225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2234" name="Straight Arrow Connector 22"/>
          <p:cNvCxnSpPr>
            <a:cxnSpLocks noChangeShapeType="1"/>
          </p:cNvCxnSpPr>
          <p:nvPr/>
        </p:nvCxnSpPr>
        <p:spPr bwMode="auto">
          <a:xfrm flipH="1" flipV="1">
            <a:off x="4250267" y="3678767"/>
            <a:ext cx="1312333" cy="1037166"/>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52239" name="Text Box 58"/>
          <p:cNvSpPr txBox="1">
            <a:spLocks noChangeArrowheads="1"/>
          </p:cNvSpPr>
          <p:nvPr/>
        </p:nvSpPr>
        <p:spPr bwMode="auto">
          <a:xfrm flipH="1">
            <a:off x="7687734" y="5757333"/>
            <a:ext cx="7366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ORNL</a:t>
            </a:r>
          </a:p>
        </p:txBody>
      </p:sp>
      <p:grpSp>
        <p:nvGrpSpPr>
          <p:cNvPr id="2" name="Group 545"/>
          <p:cNvGrpSpPr>
            <a:grpSpLocks/>
          </p:cNvGrpSpPr>
          <p:nvPr/>
        </p:nvGrpSpPr>
        <p:grpSpPr bwMode="auto">
          <a:xfrm>
            <a:off x="1104904" y="1283355"/>
            <a:ext cx="945588" cy="2522357"/>
            <a:chOff x="334963" y="2170113"/>
            <a:chExt cx="1270000" cy="3387725"/>
          </a:xfrm>
        </p:grpSpPr>
        <p:cxnSp>
          <p:nvCxnSpPr>
            <p:cNvPr id="17" name="Straight Connector 16"/>
            <p:cNvCxnSpPr/>
            <p:nvPr/>
          </p:nvCxnSpPr>
          <p:spPr>
            <a:xfrm>
              <a:off x="334963" y="2787650"/>
              <a:ext cx="0" cy="21256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4963" y="25130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4963" y="49133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4026" y="2170113"/>
              <a:ext cx="0" cy="3429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73076" y="2170113"/>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73076" y="5553075"/>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54026" y="5187950"/>
              <a:ext cx="0" cy="3698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58813" y="2170113"/>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089026" y="2376488"/>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363663" y="2811463"/>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1522413" y="3336925"/>
              <a:ext cx="82550" cy="47942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658813" y="5365750"/>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1089026" y="4913313"/>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1363663" y="4408488"/>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V="1">
              <a:off x="1522413" y="3884613"/>
              <a:ext cx="82550" cy="4810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 name="Group 546"/>
          <p:cNvGrpSpPr>
            <a:grpSpLocks/>
          </p:cNvGrpSpPr>
          <p:nvPr/>
        </p:nvGrpSpPr>
        <p:grpSpPr bwMode="auto">
          <a:xfrm>
            <a:off x="2436874" y="1274889"/>
            <a:ext cx="945588" cy="2525902"/>
            <a:chOff x="1773378" y="2703574"/>
            <a:chExt cx="1270102" cy="3392425"/>
          </a:xfrm>
        </p:grpSpPr>
        <p:grpSp>
          <p:nvGrpSpPr>
            <p:cNvPr id="4" name="Group 657"/>
            <p:cNvGrpSpPr>
              <a:grpSpLocks/>
            </p:cNvGrpSpPr>
            <p:nvPr/>
          </p:nvGrpSpPr>
          <p:grpSpPr bwMode="auto">
            <a:xfrm flipV="1">
              <a:off x="1773378" y="2703574"/>
              <a:ext cx="1270102" cy="3392425"/>
              <a:chOff x="1775460" y="1981200"/>
              <a:chExt cx="1270102" cy="3387852"/>
            </a:xfrm>
          </p:grpSpPr>
          <p:cxnSp>
            <p:nvCxnSpPr>
              <p:cNvPr id="36" name="Straight Connector 35"/>
              <p:cNvCxnSpPr/>
              <p:nvPr/>
            </p:nvCxnSpPr>
            <p:spPr>
              <a:xfrm>
                <a:off x="1775460" y="2599479"/>
                <a:ext cx="0" cy="212434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75460" y="2323632"/>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75460" y="4723823"/>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92944" y="1981200"/>
                <a:ext cx="0" cy="3424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911996" y="1981200"/>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911996" y="5364297"/>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892944" y="4999670"/>
                <a:ext cx="0" cy="36938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2105687" y="1981200"/>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noChangeAspect="1"/>
              </p:cNvCxnSpPr>
              <p:nvPr/>
            </p:nvCxnSpPr>
            <p:spPr>
              <a:xfrm flipH="1" flipV="1">
                <a:off x="2529584" y="2187293"/>
                <a:ext cx="247670" cy="37096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804243" y="2623259"/>
                <a:ext cx="155587" cy="48035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2963005" y="3146418"/>
                <a:ext cx="82557" cy="48035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flipV="1">
                <a:off x="2099336" y="5177227"/>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flipV="1">
                <a:off x="2529584" y="4723823"/>
                <a:ext cx="274659" cy="4121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2804243" y="4219687"/>
                <a:ext cx="155587" cy="4787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V="1">
                <a:off x="2963005" y="3696528"/>
                <a:ext cx="82557" cy="47877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a:cxnSpLocks noChangeAspect="1"/>
            </p:cNvCxnSpPr>
            <p:nvPr/>
          </p:nvCxnSpPr>
          <p:spPr bwMode="auto">
            <a:xfrm rot="480000" flipH="1">
              <a:off x="2276656" y="5964239"/>
              <a:ext cx="119072" cy="6984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547"/>
          <p:cNvGrpSpPr>
            <a:grpSpLocks/>
          </p:cNvGrpSpPr>
          <p:nvPr/>
        </p:nvGrpSpPr>
        <p:grpSpPr bwMode="auto">
          <a:xfrm>
            <a:off x="3811178" y="1266422"/>
            <a:ext cx="945588" cy="2538904"/>
            <a:chOff x="3302000" y="2703576"/>
            <a:chExt cx="1270000" cy="3409694"/>
          </a:xfrm>
        </p:grpSpPr>
        <p:cxnSp>
          <p:nvCxnSpPr>
            <p:cNvPr id="52" name="Straight Connector 51"/>
            <p:cNvCxnSpPr/>
            <p:nvPr/>
          </p:nvCxnSpPr>
          <p:spPr bwMode="auto">
            <a:xfrm flipV="1">
              <a:off x="3302000" y="3349639"/>
              <a:ext cx="0" cy="212867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auto">
            <a:xfrm flipV="1">
              <a:off x="3302000" y="3073435"/>
              <a:ext cx="123825" cy="27620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flipH="1" flipV="1">
              <a:off x="3438525" y="2708338"/>
              <a:ext cx="1381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auto">
            <a:xfrm>
              <a:off x="3419475" y="2703576"/>
              <a:ext cx="0" cy="3698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flipH="1">
              <a:off x="4330700" y="4971943"/>
              <a:ext cx="155575" cy="48256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auto">
            <a:xfrm flipH="1">
              <a:off x="4489450" y="4448107"/>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rot="10800000">
              <a:off x="3625850" y="2730561"/>
              <a:ext cx="395288" cy="1650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auto">
            <a:xfrm rot="10800000">
              <a:off x="4056063" y="2936920"/>
              <a:ext cx="274637" cy="41271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10800000">
              <a:off x="4330700" y="3375038"/>
              <a:ext cx="155575" cy="47938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10800000">
              <a:off x="4489450" y="3898873"/>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 name="Group 646"/>
            <p:cNvGrpSpPr>
              <a:grpSpLocks noChangeAspect="1"/>
            </p:cNvGrpSpPr>
            <p:nvPr/>
          </p:nvGrpSpPr>
          <p:grpSpPr bwMode="auto">
            <a:xfrm>
              <a:off x="3302001" y="5486254"/>
              <a:ext cx="1030288" cy="627016"/>
              <a:chOff x="3427990" y="4046589"/>
              <a:chExt cx="1425609" cy="867602"/>
            </a:xfrm>
          </p:grpSpPr>
          <p:cxnSp>
            <p:nvCxnSpPr>
              <p:cNvPr id="64" name="Straight Connector 63"/>
              <p:cNvCxnSpPr/>
              <p:nvPr/>
            </p:nvCxnSpPr>
            <p:spPr bwMode="auto">
              <a:xfrm rot="10800000" flipH="1" flipV="1">
                <a:off x="3427990" y="4059768"/>
                <a:ext cx="171337" cy="37998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auto">
              <a:xfrm rot="10800000" flipH="1" flipV="1">
                <a:off x="3590540" y="4439756"/>
                <a:ext cx="0" cy="4744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auto">
              <a:xfrm rot="10800000">
                <a:off x="3619096" y="4901012"/>
                <a:ext cx="18891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rot="60000" flipH="1">
                <a:off x="3876101" y="4848297"/>
                <a:ext cx="237235" cy="549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auto">
              <a:xfrm rot="10800000" flipV="1">
                <a:off x="4473582" y="4046589"/>
                <a:ext cx="380017" cy="57107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noChangeAspect="1"/>
              </p:cNvCxnSpPr>
              <p:nvPr/>
            </p:nvCxnSpPr>
            <p:spPr bwMode="auto">
              <a:xfrm rot="120000" flipH="1">
                <a:off x="4001309" y="4597901"/>
                <a:ext cx="494240" cy="13398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54"/>
              <p:cNvSpPr>
                <a:spLocks noChangeArrowheads="1"/>
              </p:cNvSpPr>
              <p:nvPr/>
            </p:nvSpPr>
            <p:spPr bwMode="auto">
              <a:xfrm rot="10258769" flipH="1">
                <a:off x="3965036" y="4670108"/>
                <a:ext cx="138112" cy="91440"/>
              </a:xfrm>
              <a:prstGeom prst="ellipse">
                <a:avLst/>
              </a:prstGeom>
              <a:solidFill>
                <a:schemeClr val="tx1"/>
              </a:solidFill>
              <a:ln w="12700">
                <a:solidFill>
                  <a:schemeClr val="tx1"/>
                </a:solidFill>
                <a:round/>
                <a:headEnd/>
                <a:tailEnd type="triangle" w="med" len="med"/>
              </a:ln>
            </p:spPr>
            <p:txBody>
              <a:bodyPr lIns="0" tIns="0" rIns="0" bIns="0"/>
              <a:lstStyle/>
              <a:p>
                <a:endParaRPr lang="en-US" sz="1000" b="1">
                  <a:solidFill>
                    <a:schemeClr val="tx1"/>
                  </a:solidFill>
                  <a:cs typeface="Arial" charset="0"/>
                </a:endParaRPr>
              </a:p>
            </p:txBody>
          </p:sp>
          <p:sp>
            <p:nvSpPr>
              <p:cNvPr id="71" name="Oval 655"/>
              <p:cNvSpPr>
                <a:spLocks noChangeArrowheads="1"/>
              </p:cNvSpPr>
              <p:nvPr/>
            </p:nvSpPr>
            <p:spPr bwMode="auto">
              <a:xfrm rot="10800000" flipH="1">
                <a:off x="4495800" y="4694492"/>
                <a:ext cx="126654" cy="126642"/>
              </a:xfrm>
              <a:prstGeom prst="ellipse">
                <a:avLst/>
              </a:prstGeom>
              <a:solidFill>
                <a:schemeClr val="accent2"/>
              </a:solidFill>
              <a:ln w="15875">
                <a:solidFill>
                  <a:schemeClr val="accent2"/>
                </a:solidFill>
                <a:round/>
                <a:headEnd/>
                <a:tailEnd type="triangle" w="med" len="med"/>
              </a:ln>
            </p:spPr>
            <p:txBody>
              <a:bodyPr lIns="0" tIns="0" rIns="0" bIns="0"/>
              <a:lstStyle/>
              <a:p>
                <a:endParaRPr lang="en-US" sz="1000" b="1">
                  <a:cs typeface="Arial" charset="0"/>
                </a:endParaRPr>
              </a:p>
            </p:txBody>
          </p:sp>
        </p:grpSp>
        <p:cxnSp>
          <p:nvCxnSpPr>
            <p:cNvPr id="63" name="Straight Connector 62"/>
            <p:cNvCxnSpPr>
              <a:cxnSpLocks noChangeAspect="1"/>
            </p:cNvCxnSpPr>
            <p:nvPr/>
          </p:nvCxnSpPr>
          <p:spPr bwMode="auto">
            <a:xfrm rot="2700000" flipV="1">
              <a:off x="3829050" y="2813105"/>
              <a:ext cx="128588" cy="53971"/>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5" name="TextBox 552"/>
          <p:cNvSpPr txBox="1">
            <a:spLocks noChangeArrowheads="1"/>
          </p:cNvSpPr>
          <p:nvPr/>
        </p:nvSpPr>
        <p:spPr bwMode="auto">
          <a:xfrm flipH="1">
            <a:off x="3839546" y="3905795"/>
            <a:ext cx="813206" cy="141064"/>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100" b="1" i="0" dirty="0" err="1">
                <a:latin typeface="Arial Narrow" pitchFamily="1" charset="0"/>
                <a:cs typeface="Arial" charset="0"/>
              </a:rPr>
              <a:t>Cryo</a:t>
            </a:r>
            <a:r>
              <a:rPr lang="en-US" sz="1100" b="1" i="0" dirty="0">
                <a:latin typeface="Arial Narrow" pitchFamily="1" charset="0"/>
                <a:cs typeface="Arial" charset="0"/>
              </a:rPr>
              <a:t>-pump</a:t>
            </a:r>
            <a:endParaRPr lang="en-US" sz="1050" b="1" i="0" dirty="0">
              <a:latin typeface="Arial Narrow" pitchFamily="1" charset="0"/>
              <a:cs typeface="Arial" charset="0"/>
            </a:endParaRPr>
          </a:p>
        </p:txBody>
      </p:sp>
      <p:sp>
        <p:nvSpPr>
          <p:cNvPr id="108" name="TextBox 556"/>
          <p:cNvSpPr txBox="1">
            <a:spLocks noChangeArrowheads="1"/>
          </p:cNvSpPr>
          <p:nvPr/>
        </p:nvSpPr>
        <p:spPr bwMode="auto">
          <a:xfrm>
            <a:off x="2474698" y="2077456"/>
            <a:ext cx="756470" cy="961289"/>
          </a:xfrm>
          <a:prstGeom prst="rect">
            <a:avLst/>
          </a:prstGeom>
          <a:noFill/>
          <a:ln w="9525">
            <a:noFill/>
            <a:miter lim="800000"/>
            <a:headEnd/>
            <a:tailEnd/>
          </a:ln>
        </p:spPr>
        <p:txBody>
          <a:bodyPr>
            <a:spAutoFit/>
          </a:bodyPr>
          <a:lstStyle/>
          <a:p>
            <a:pPr algn="ctr">
              <a:lnSpc>
                <a:spcPct val="80000"/>
              </a:lnSpc>
              <a:spcBef>
                <a:spcPct val="0"/>
              </a:spcBef>
              <a:buFontTx/>
              <a:buNone/>
            </a:pPr>
            <a:r>
              <a:rPr lang="en-US" sz="1400" b="1" i="0">
                <a:solidFill>
                  <a:schemeClr val="tx1"/>
                </a:solidFill>
                <a:latin typeface="Arial Narrow" pitchFamily="1" charset="0"/>
                <a:cs typeface="Arial" charset="0"/>
              </a:rPr>
              <a:t>Lower</a:t>
            </a:r>
          </a:p>
          <a:p>
            <a:pPr algn="ctr">
              <a:lnSpc>
                <a:spcPct val="80000"/>
              </a:lnSpc>
              <a:spcBef>
                <a:spcPct val="0"/>
              </a:spcBef>
              <a:buFontTx/>
              <a:buNone/>
            </a:pPr>
            <a:r>
              <a:rPr lang="en-US" sz="1400" b="1" i="0">
                <a:solidFill>
                  <a:schemeClr val="tx1"/>
                </a:solidFill>
                <a:latin typeface="Arial Narrow" pitchFamily="1" charset="0"/>
                <a:cs typeface="Arial" charset="0"/>
              </a:rPr>
              <a:t>OBD </a:t>
            </a:r>
          </a:p>
          <a:p>
            <a:pPr algn="ctr">
              <a:lnSpc>
                <a:spcPct val="80000"/>
              </a:lnSpc>
              <a:spcBef>
                <a:spcPct val="0"/>
              </a:spcBef>
              <a:buFontTx/>
              <a:buNone/>
            </a:pPr>
            <a:r>
              <a:rPr lang="en-US" sz="1400" b="1" i="0">
                <a:solidFill>
                  <a:schemeClr val="tx1"/>
                </a:solidFill>
                <a:latin typeface="Arial Narrow" pitchFamily="1" charset="0"/>
                <a:cs typeface="Arial" charset="0"/>
              </a:rPr>
              <a:t>high-Z row of tiles</a:t>
            </a:r>
          </a:p>
        </p:txBody>
      </p:sp>
      <p:sp>
        <p:nvSpPr>
          <p:cNvPr id="109" name="Rectangle 108"/>
          <p:cNvSpPr>
            <a:spLocks noChangeArrowheads="1"/>
          </p:cNvSpPr>
          <p:nvPr/>
        </p:nvSpPr>
        <p:spPr bwMode="auto">
          <a:xfrm>
            <a:off x="1168831" y="2065829"/>
            <a:ext cx="717264" cy="888448"/>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sz="1600" b="1" i="0">
                <a:solidFill>
                  <a:schemeClr val="tx1"/>
                </a:solidFill>
                <a:latin typeface="Arial Narrow" pitchFamily="1" charset="0"/>
              </a:rPr>
              <a:t>C</a:t>
            </a:r>
          </a:p>
          <a:p>
            <a:pPr algn="ctr">
              <a:lnSpc>
                <a:spcPct val="80000"/>
              </a:lnSpc>
              <a:spcBef>
                <a:spcPct val="0"/>
              </a:spcBef>
              <a:buFontTx/>
              <a:buNone/>
            </a:pPr>
            <a:r>
              <a:rPr lang="en-US" sz="1600" b="1" i="0">
                <a:solidFill>
                  <a:srgbClr val="00B0F0"/>
                </a:solidFill>
                <a:latin typeface="Arial Narrow" pitchFamily="1" charset="0"/>
              </a:rPr>
              <a:t>BN</a:t>
            </a:r>
          </a:p>
          <a:p>
            <a:pPr algn="ctr">
              <a:lnSpc>
                <a:spcPct val="80000"/>
              </a:lnSpc>
              <a:spcBef>
                <a:spcPct val="0"/>
              </a:spcBef>
              <a:buFontTx/>
              <a:buNone/>
            </a:pPr>
            <a:r>
              <a:rPr lang="en-US" sz="1600" b="1" i="0">
                <a:solidFill>
                  <a:srgbClr val="FF0000"/>
                </a:solidFill>
                <a:latin typeface="Arial Narrow" pitchFamily="1" charset="0"/>
              </a:rPr>
              <a:t>Li</a:t>
            </a:r>
          </a:p>
          <a:p>
            <a:pPr algn="ctr">
              <a:lnSpc>
                <a:spcPct val="80000"/>
              </a:lnSpc>
              <a:spcBef>
                <a:spcPct val="0"/>
              </a:spcBef>
              <a:buFontTx/>
              <a:buNone/>
            </a:pPr>
            <a:r>
              <a:rPr lang="en-US" sz="1600" b="1" i="0">
                <a:solidFill>
                  <a:srgbClr val="BFBFBF"/>
                </a:solidFill>
                <a:latin typeface="Arial Narrow" pitchFamily="1" charset="0"/>
              </a:rPr>
              <a:t>High-Z</a:t>
            </a:r>
          </a:p>
        </p:txBody>
      </p:sp>
      <p:sp>
        <p:nvSpPr>
          <p:cNvPr id="110" name="TextBox 558"/>
          <p:cNvSpPr txBox="1">
            <a:spLocks noChangeArrowheads="1"/>
          </p:cNvSpPr>
          <p:nvPr/>
        </p:nvSpPr>
        <p:spPr bwMode="auto">
          <a:xfrm>
            <a:off x="3811178" y="2145154"/>
            <a:ext cx="898308" cy="788934"/>
          </a:xfrm>
          <a:prstGeom prst="rect">
            <a:avLst/>
          </a:prstGeom>
          <a:noFill/>
          <a:ln w="9525">
            <a:noFill/>
            <a:miter lim="800000"/>
            <a:headEnd/>
            <a:tailEnd/>
          </a:ln>
        </p:spPr>
        <p:txBody>
          <a:bodyPr wrap="square">
            <a:spAutoFit/>
          </a:bodyPr>
          <a:lstStyle/>
          <a:p>
            <a:pPr algn="ctr">
              <a:lnSpc>
                <a:spcPct val="80000"/>
              </a:lnSpc>
              <a:spcBef>
                <a:spcPct val="0"/>
              </a:spcBef>
              <a:buFontTx/>
              <a:buNone/>
            </a:pPr>
            <a:r>
              <a:rPr lang="en-US" sz="1400" b="1" i="0" dirty="0" err="1">
                <a:solidFill>
                  <a:schemeClr val="tx1"/>
                </a:solidFill>
                <a:latin typeface="Arial Narrow" pitchFamily="1" charset="0"/>
                <a:cs typeface="Arial" charset="0"/>
              </a:rPr>
              <a:t>Cryo</a:t>
            </a:r>
            <a:r>
              <a:rPr lang="en-US" sz="1400" b="1" i="0" dirty="0">
                <a:solidFill>
                  <a:schemeClr val="tx1"/>
                </a:solidFill>
                <a:latin typeface="Arial Narrow" pitchFamily="1" charset="0"/>
                <a:cs typeface="Arial" charset="0"/>
              </a:rPr>
              <a:t> + </a:t>
            </a:r>
            <a:r>
              <a:rPr lang="en-US" sz="1400" b="1" i="0" dirty="0" smtClean="0">
                <a:solidFill>
                  <a:schemeClr val="tx1"/>
                </a:solidFill>
                <a:latin typeface="Arial Narrow" pitchFamily="1" charset="0"/>
                <a:cs typeface="Arial" charset="0"/>
              </a:rPr>
              <a:t>high-Z FW and OBD </a:t>
            </a:r>
            <a:endParaRPr lang="en-US" sz="1400" b="1" i="0" dirty="0">
              <a:solidFill>
                <a:schemeClr val="tx1"/>
              </a:solidFill>
              <a:latin typeface="Arial Narrow" pitchFamily="1" charset="0"/>
              <a:cs typeface="Arial" charset="0"/>
            </a:endParaRPr>
          </a:p>
          <a:p>
            <a:pPr algn="ctr">
              <a:lnSpc>
                <a:spcPct val="80000"/>
              </a:lnSpc>
              <a:spcBef>
                <a:spcPct val="0"/>
              </a:spcBef>
              <a:buFontTx/>
              <a:buNone/>
            </a:pPr>
            <a:r>
              <a:rPr lang="en-US" sz="1400" i="0" dirty="0" smtClean="0">
                <a:solidFill>
                  <a:schemeClr val="tx1"/>
                </a:solidFill>
                <a:latin typeface="Arial Narrow" pitchFamily="1" charset="0"/>
              </a:rPr>
              <a:t>PFCs</a:t>
            </a:r>
            <a:endParaRPr lang="en-US" sz="1400" b="1" i="0" dirty="0">
              <a:solidFill>
                <a:schemeClr val="tx1"/>
              </a:solidFill>
              <a:latin typeface="Arial Narrow" pitchFamily="1" charset="0"/>
              <a:cs typeface="Arial" charset="0"/>
            </a:endParaRPr>
          </a:p>
        </p:txBody>
      </p:sp>
      <p:sp>
        <p:nvSpPr>
          <p:cNvPr id="111" name="TextBox 560"/>
          <p:cNvSpPr txBox="1">
            <a:spLocks noChangeArrowheads="1"/>
          </p:cNvSpPr>
          <p:nvPr/>
        </p:nvSpPr>
        <p:spPr bwMode="auto">
          <a:xfrm>
            <a:off x="1422858" y="1029228"/>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a:solidFill>
                  <a:srgbClr val="FF0000"/>
                </a:solidFill>
                <a:latin typeface="Arial Narrow" pitchFamily="1" charset="0"/>
                <a:cs typeface="Arial" charset="0"/>
              </a:rPr>
              <a:t>2015</a:t>
            </a:r>
          </a:p>
        </p:txBody>
      </p:sp>
      <p:sp>
        <p:nvSpPr>
          <p:cNvPr id="112" name="TextBox 561"/>
          <p:cNvSpPr txBox="1">
            <a:spLocks noChangeArrowheads="1"/>
          </p:cNvSpPr>
          <p:nvPr/>
        </p:nvSpPr>
        <p:spPr bwMode="auto">
          <a:xfrm>
            <a:off x="2720550" y="1020762"/>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a:solidFill>
                  <a:srgbClr val="FF0000"/>
                </a:solidFill>
                <a:latin typeface="Arial Narrow" pitchFamily="1" charset="0"/>
                <a:cs typeface="Arial" charset="0"/>
              </a:rPr>
              <a:t>2016</a:t>
            </a:r>
          </a:p>
        </p:txBody>
      </p:sp>
      <p:sp>
        <p:nvSpPr>
          <p:cNvPr id="113" name="TextBox 562"/>
          <p:cNvSpPr txBox="1">
            <a:spLocks noChangeArrowheads="1"/>
          </p:cNvSpPr>
          <p:nvPr/>
        </p:nvSpPr>
        <p:spPr bwMode="auto">
          <a:xfrm>
            <a:off x="4129132" y="1012295"/>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dirty="0">
                <a:solidFill>
                  <a:srgbClr val="FF0000"/>
                </a:solidFill>
                <a:latin typeface="Arial Narrow" pitchFamily="1" charset="0"/>
                <a:cs typeface="Arial" charset="0"/>
              </a:rPr>
              <a:t>2017</a:t>
            </a:r>
          </a:p>
        </p:txBody>
      </p:sp>
      <p:sp>
        <p:nvSpPr>
          <p:cNvPr id="114" name="TextBox 563"/>
          <p:cNvSpPr txBox="1">
            <a:spLocks noChangeArrowheads="1"/>
          </p:cNvSpPr>
          <p:nvPr/>
        </p:nvSpPr>
        <p:spPr bwMode="auto">
          <a:xfrm>
            <a:off x="5431770" y="1020762"/>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dirty="0" smtClean="0">
                <a:solidFill>
                  <a:srgbClr val="FF0000"/>
                </a:solidFill>
                <a:latin typeface="Arial Narrow" pitchFamily="1" charset="0"/>
                <a:cs typeface="Arial" charset="0"/>
              </a:rPr>
              <a:t>2018</a:t>
            </a:r>
            <a:endParaRPr lang="en-US" sz="1400" b="1" i="0" dirty="0">
              <a:solidFill>
                <a:srgbClr val="FF0000"/>
              </a:solidFill>
              <a:latin typeface="Arial Narrow" pitchFamily="1" charset="0"/>
              <a:cs typeface="Arial" charset="0"/>
            </a:endParaRPr>
          </a:p>
        </p:txBody>
      </p:sp>
      <p:cxnSp>
        <p:nvCxnSpPr>
          <p:cNvPr id="115" name="Straight Arrow Connector 114"/>
          <p:cNvCxnSpPr/>
          <p:nvPr/>
        </p:nvCxnSpPr>
        <p:spPr>
          <a:xfrm flipH="1" flipV="1">
            <a:off x="4435266" y="3755683"/>
            <a:ext cx="68555" cy="135928"/>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flipV="1">
            <a:off x="2878936" y="3744056"/>
            <a:ext cx="68555" cy="135929"/>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7" name="TextBox 116"/>
          <p:cNvSpPr txBox="1">
            <a:spLocks noChangeArrowheads="1"/>
          </p:cNvSpPr>
          <p:nvPr/>
        </p:nvSpPr>
        <p:spPr bwMode="auto">
          <a:xfrm flipH="1">
            <a:off x="2380139" y="3914262"/>
            <a:ext cx="964500" cy="141064"/>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100" b="1" i="0">
                <a:solidFill>
                  <a:srgbClr val="A6A6A6"/>
                </a:solidFill>
                <a:latin typeface="Arial Narrow" pitchFamily="1" charset="0"/>
                <a:cs typeface="Arial" charset="0"/>
              </a:rPr>
              <a:t>High-Z tile row</a:t>
            </a:r>
          </a:p>
        </p:txBody>
      </p:sp>
      <p:sp>
        <p:nvSpPr>
          <p:cNvPr id="119" name="TextBox 118"/>
          <p:cNvSpPr txBox="1">
            <a:spLocks noChangeArrowheads="1"/>
          </p:cNvSpPr>
          <p:nvPr/>
        </p:nvSpPr>
        <p:spPr bwMode="auto">
          <a:xfrm flipH="1">
            <a:off x="4681119" y="3905795"/>
            <a:ext cx="1106338" cy="276486"/>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100" b="1" i="0" dirty="0" err="1">
                <a:solidFill>
                  <a:srgbClr val="A6A6A6"/>
                </a:solidFill>
                <a:latin typeface="Arial Narrow" pitchFamily="1" charset="0"/>
                <a:cs typeface="Arial" charset="0"/>
              </a:rPr>
              <a:t>Bakeable</a:t>
            </a:r>
            <a:r>
              <a:rPr lang="en-US" sz="1100" b="1" i="0" dirty="0">
                <a:solidFill>
                  <a:srgbClr val="A6A6A6"/>
                </a:solidFill>
                <a:latin typeface="Arial Narrow" pitchFamily="1" charset="0"/>
                <a:cs typeface="Arial" charset="0"/>
              </a:rPr>
              <a:t> </a:t>
            </a:r>
            <a:r>
              <a:rPr lang="en-US" sz="1100" b="1" i="0" dirty="0" err="1">
                <a:solidFill>
                  <a:srgbClr val="A6A6A6"/>
                </a:solidFill>
                <a:latin typeface="Arial Narrow" pitchFamily="1" charset="0"/>
                <a:cs typeface="Arial" charset="0"/>
              </a:rPr>
              <a:t>cryo</a:t>
            </a:r>
            <a:r>
              <a:rPr lang="en-US" sz="1100" b="1" i="0" dirty="0">
                <a:solidFill>
                  <a:srgbClr val="A6A6A6"/>
                </a:solidFill>
                <a:latin typeface="Arial Narrow" pitchFamily="1" charset="0"/>
                <a:cs typeface="Arial" charset="0"/>
              </a:rPr>
              <a:t>-baffle for </a:t>
            </a:r>
            <a:r>
              <a:rPr lang="en-US" sz="1100" b="1" i="0" dirty="0">
                <a:solidFill>
                  <a:srgbClr val="FF0000"/>
                </a:solidFill>
                <a:latin typeface="Arial Narrow" pitchFamily="1" charset="0"/>
                <a:cs typeface="Arial" charset="0"/>
              </a:rPr>
              <a:t>liquid Li</a:t>
            </a:r>
          </a:p>
        </p:txBody>
      </p:sp>
      <p:cxnSp>
        <p:nvCxnSpPr>
          <p:cNvPr id="120" name="Straight Arrow Connector 119"/>
          <p:cNvCxnSpPr/>
          <p:nvPr/>
        </p:nvCxnSpPr>
        <p:spPr>
          <a:xfrm rot="180000" flipH="1" flipV="1">
            <a:off x="5554696" y="3687321"/>
            <a:ext cx="113471" cy="226941"/>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547"/>
          <p:cNvGrpSpPr>
            <a:grpSpLocks/>
          </p:cNvGrpSpPr>
          <p:nvPr/>
        </p:nvGrpSpPr>
        <p:grpSpPr bwMode="auto">
          <a:xfrm>
            <a:off x="5091358" y="1271343"/>
            <a:ext cx="945588" cy="2538904"/>
            <a:chOff x="3302000" y="2703576"/>
            <a:chExt cx="1270000" cy="3409694"/>
          </a:xfrm>
        </p:grpSpPr>
        <p:cxnSp>
          <p:nvCxnSpPr>
            <p:cNvPr id="122" name="Straight Connector 121"/>
            <p:cNvCxnSpPr/>
            <p:nvPr/>
          </p:nvCxnSpPr>
          <p:spPr bwMode="auto">
            <a:xfrm flipV="1">
              <a:off x="3302000" y="3349639"/>
              <a:ext cx="0" cy="212867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auto">
            <a:xfrm flipV="1">
              <a:off x="3302000" y="3073435"/>
              <a:ext cx="123825" cy="27620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flipH="1" flipV="1">
              <a:off x="3438525" y="2708338"/>
              <a:ext cx="1381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a:off x="3419475" y="2703576"/>
              <a:ext cx="0" cy="3698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auto">
            <a:xfrm flipH="1">
              <a:off x="4330700" y="4971943"/>
              <a:ext cx="155575" cy="48256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auto">
            <a:xfrm flipH="1">
              <a:off x="4489450" y="4448107"/>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auto">
            <a:xfrm rot="10800000">
              <a:off x="3625850" y="2730561"/>
              <a:ext cx="395288" cy="1650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auto">
            <a:xfrm rot="10800000">
              <a:off x="4056063" y="2936920"/>
              <a:ext cx="274637" cy="41271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auto">
            <a:xfrm rot="10800000">
              <a:off x="4330700" y="3375038"/>
              <a:ext cx="155575" cy="47938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rot="10800000">
              <a:off x="4489450" y="3898873"/>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8" name="Group 646"/>
            <p:cNvGrpSpPr>
              <a:grpSpLocks noChangeAspect="1"/>
            </p:cNvGrpSpPr>
            <p:nvPr/>
          </p:nvGrpSpPr>
          <p:grpSpPr bwMode="auto">
            <a:xfrm>
              <a:off x="3302001" y="5486254"/>
              <a:ext cx="1030288" cy="627016"/>
              <a:chOff x="3427990" y="4046589"/>
              <a:chExt cx="1425609" cy="867602"/>
            </a:xfrm>
          </p:grpSpPr>
          <p:cxnSp>
            <p:nvCxnSpPr>
              <p:cNvPr id="134" name="Straight Connector 133"/>
              <p:cNvCxnSpPr/>
              <p:nvPr/>
            </p:nvCxnSpPr>
            <p:spPr bwMode="auto">
              <a:xfrm rot="10800000" flipH="1" flipV="1">
                <a:off x="3427990" y="4059768"/>
                <a:ext cx="171337" cy="37998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auto">
              <a:xfrm rot="10800000" flipH="1" flipV="1">
                <a:off x="3590540" y="4439756"/>
                <a:ext cx="0" cy="4744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auto">
              <a:xfrm rot="10800000">
                <a:off x="3619096" y="4901012"/>
                <a:ext cx="18891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auto">
              <a:xfrm rot="60000" flipH="1">
                <a:off x="3876101" y="4848297"/>
                <a:ext cx="237235" cy="549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auto">
              <a:xfrm rot="10800000" flipV="1">
                <a:off x="4473582" y="4046589"/>
                <a:ext cx="380017" cy="57107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noChangeAspect="1"/>
              </p:cNvCxnSpPr>
              <p:nvPr/>
            </p:nvCxnSpPr>
            <p:spPr bwMode="auto">
              <a:xfrm rot="120000" flipH="1">
                <a:off x="4001309" y="4597901"/>
                <a:ext cx="494240" cy="133983"/>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0" name="Oval 654"/>
              <p:cNvSpPr>
                <a:spLocks noChangeArrowheads="1"/>
              </p:cNvSpPr>
              <p:nvPr/>
            </p:nvSpPr>
            <p:spPr bwMode="auto">
              <a:xfrm rot="10258769" flipH="1">
                <a:off x="3965036" y="4670108"/>
                <a:ext cx="138112" cy="91440"/>
              </a:xfrm>
              <a:prstGeom prst="ellipse">
                <a:avLst/>
              </a:prstGeom>
              <a:solidFill>
                <a:schemeClr val="bg1">
                  <a:lumMod val="85000"/>
                </a:schemeClr>
              </a:solidFill>
              <a:ln w="12700">
                <a:solidFill>
                  <a:schemeClr val="bg1">
                    <a:lumMod val="85000"/>
                  </a:schemeClr>
                </a:solidFill>
                <a:round/>
                <a:headEnd/>
                <a:tailEnd type="triangle" w="med" len="med"/>
              </a:ln>
            </p:spPr>
            <p:txBody>
              <a:bodyPr lIns="0" tIns="0" rIns="0" bIns="0"/>
              <a:lstStyle/>
              <a:p>
                <a:endParaRPr lang="en-US" sz="1000" b="1">
                  <a:solidFill>
                    <a:schemeClr val="tx1"/>
                  </a:solidFill>
                  <a:cs typeface="Arial" charset="0"/>
                </a:endParaRPr>
              </a:p>
            </p:txBody>
          </p:sp>
          <p:sp>
            <p:nvSpPr>
              <p:cNvPr id="141" name="Oval 655"/>
              <p:cNvSpPr>
                <a:spLocks noChangeArrowheads="1"/>
              </p:cNvSpPr>
              <p:nvPr/>
            </p:nvSpPr>
            <p:spPr bwMode="auto">
              <a:xfrm rot="10800000" flipH="1">
                <a:off x="4495800" y="4694492"/>
                <a:ext cx="126654" cy="126642"/>
              </a:xfrm>
              <a:prstGeom prst="ellipse">
                <a:avLst/>
              </a:prstGeom>
              <a:solidFill>
                <a:schemeClr val="accent2"/>
              </a:solidFill>
              <a:ln w="15875">
                <a:solidFill>
                  <a:schemeClr val="accent2"/>
                </a:solidFill>
                <a:round/>
                <a:headEnd/>
                <a:tailEnd type="triangle" w="med" len="med"/>
              </a:ln>
            </p:spPr>
            <p:txBody>
              <a:bodyPr lIns="0" tIns="0" rIns="0" bIns="0"/>
              <a:lstStyle/>
              <a:p>
                <a:endParaRPr lang="en-US" sz="1000" b="1">
                  <a:cs typeface="Arial" charset="0"/>
                </a:endParaRPr>
              </a:p>
            </p:txBody>
          </p:sp>
        </p:grpSp>
        <p:cxnSp>
          <p:nvCxnSpPr>
            <p:cNvPr id="133" name="Straight Connector 132"/>
            <p:cNvCxnSpPr>
              <a:cxnSpLocks noChangeAspect="1"/>
            </p:cNvCxnSpPr>
            <p:nvPr/>
          </p:nvCxnSpPr>
          <p:spPr bwMode="auto">
            <a:xfrm rot="2700000" flipV="1">
              <a:off x="3829050" y="2813105"/>
              <a:ext cx="128588" cy="53971"/>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1" name="TextBox 572"/>
          <p:cNvSpPr txBox="1">
            <a:spLocks noChangeArrowheads="1"/>
          </p:cNvSpPr>
          <p:nvPr/>
        </p:nvSpPr>
        <p:spPr bwMode="auto">
          <a:xfrm>
            <a:off x="5091358" y="1957175"/>
            <a:ext cx="907764" cy="1133644"/>
          </a:xfrm>
          <a:prstGeom prst="rect">
            <a:avLst/>
          </a:prstGeom>
          <a:noFill/>
          <a:ln w="9525">
            <a:noFill/>
            <a:miter lim="800000"/>
            <a:headEnd/>
            <a:tailEnd/>
          </a:ln>
        </p:spPr>
        <p:txBody>
          <a:bodyPr wrap="square">
            <a:spAutoFit/>
          </a:bodyPr>
          <a:lstStyle/>
          <a:p>
            <a:pPr algn="ctr">
              <a:lnSpc>
                <a:spcPct val="80000"/>
              </a:lnSpc>
            </a:pPr>
            <a:r>
              <a:rPr lang="en-US" sz="1400" b="1" i="0" dirty="0" err="1">
                <a:solidFill>
                  <a:schemeClr val="tx1"/>
                </a:solidFill>
                <a:latin typeface="Arial Narrow" pitchFamily="1" charset="0"/>
                <a:cs typeface="Arial" charset="0"/>
              </a:rPr>
              <a:t>Cryo</a:t>
            </a:r>
            <a:r>
              <a:rPr lang="en-US" sz="1400" b="1" i="0" dirty="0">
                <a:solidFill>
                  <a:schemeClr val="tx1"/>
                </a:solidFill>
                <a:latin typeface="Arial Narrow" pitchFamily="1" charset="0"/>
                <a:cs typeface="Arial" charset="0"/>
              </a:rPr>
              <a:t> </a:t>
            </a:r>
            <a:r>
              <a:rPr lang="en-US" sz="1400" i="0" dirty="0" smtClean="0">
                <a:solidFill>
                  <a:schemeClr val="tx1"/>
                </a:solidFill>
                <a:latin typeface="Arial Narrow" pitchFamily="1" charset="0"/>
              </a:rPr>
              <a:t>+ high-Z FW and</a:t>
            </a:r>
            <a:r>
              <a:rPr lang="en-US" sz="1400" i="0" dirty="0">
                <a:solidFill>
                  <a:schemeClr val="tx1"/>
                </a:solidFill>
                <a:latin typeface="Arial Narrow" pitchFamily="1" charset="0"/>
              </a:rPr>
              <a:t> </a:t>
            </a:r>
            <a:r>
              <a:rPr lang="en-US" sz="1400" i="0" dirty="0" smtClean="0">
                <a:solidFill>
                  <a:schemeClr val="tx1"/>
                </a:solidFill>
                <a:latin typeface="Arial Narrow" pitchFamily="1" charset="0"/>
              </a:rPr>
              <a:t>OBD</a:t>
            </a:r>
            <a:endParaRPr lang="en-US" sz="1400" b="1" i="0" dirty="0">
              <a:solidFill>
                <a:schemeClr val="tx1"/>
              </a:solidFill>
              <a:latin typeface="Arial Narrow" pitchFamily="1" charset="0"/>
              <a:cs typeface="Arial" charset="0"/>
            </a:endParaRPr>
          </a:p>
          <a:p>
            <a:pPr algn="ctr">
              <a:lnSpc>
                <a:spcPct val="80000"/>
              </a:lnSpc>
              <a:spcBef>
                <a:spcPct val="0"/>
              </a:spcBef>
              <a:buFontTx/>
              <a:buNone/>
            </a:pPr>
            <a:r>
              <a:rPr lang="en-US" sz="1400" b="1" i="0" dirty="0" smtClean="0">
                <a:solidFill>
                  <a:schemeClr val="tx1"/>
                </a:solidFill>
                <a:latin typeface="Arial Narrow" pitchFamily="1" charset="0"/>
                <a:cs typeface="Arial" charset="0"/>
              </a:rPr>
              <a:t>+ liquid Li </a:t>
            </a:r>
            <a:r>
              <a:rPr lang="en-US" sz="1400" b="1" i="0" dirty="0" err="1" smtClean="0">
                <a:solidFill>
                  <a:schemeClr val="tx1"/>
                </a:solidFill>
                <a:latin typeface="Arial Narrow" pitchFamily="1" charset="0"/>
                <a:cs typeface="Arial" charset="0"/>
              </a:rPr>
              <a:t>divertor</a:t>
            </a:r>
            <a:r>
              <a:rPr lang="en-US" sz="1400" b="1" i="0" dirty="0" smtClean="0">
                <a:solidFill>
                  <a:schemeClr val="tx1"/>
                </a:solidFill>
                <a:latin typeface="Arial Narrow" pitchFamily="1" charset="0"/>
                <a:cs typeface="Arial" charset="0"/>
              </a:rPr>
              <a:t> (LLD)</a:t>
            </a:r>
            <a:endParaRPr lang="en-US" sz="1400" b="1" i="0" dirty="0">
              <a:solidFill>
                <a:schemeClr val="tx1"/>
              </a:solidFill>
              <a:latin typeface="Arial Narrow" pitchFamily="1" charset="0"/>
              <a:cs typeface="Arial" charset="0"/>
            </a:endParaRPr>
          </a:p>
        </p:txBody>
      </p:sp>
      <p:cxnSp>
        <p:nvCxnSpPr>
          <p:cNvPr id="152" name="Straight Connector 151"/>
          <p:cNvCxnSpPr>
            <a:cxnSpLocks noChangeAspect="1"/>
          </p:cNvCxnSpPr>
          <p:nvPr/>
        </p:nvCxnSpPr>
        <p:spPr bwMode="auto">
          <a:xfrm rot="840000" flipH="1">
            <a:off x="4170151" y="3637106"/>
            <a:ext cx="136165" cy="6906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1"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71</a:t>
            </a:fld>
            <a:endParaRPr lang="en-US" sz="900" i="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95000"/>
              </a:lnSpc>
              <a:buFontTx/>
              <a:buNone/>
            </a:pPr>
            <a:r>
              <a:rPr lang="en-US" sz="2800" i="0" dirty="0">
                <a:solidFill>
                  <a:srgbClr val="FF0000"/>
                </a:solidFill>
              </a:rPr>
              <a:t>New MHD and Plasma Control Tools for NSTX-U</a:t>
            </a:r>
            <a:r>
              <a:rPr lang="en-US" sz="3200" i="0" dirty="0">
                <a:solidFill>
                  <a:srgbClr val="FF0000"/>
                </a:solidFill>
              </a:rPr>
              <a:t/>
            </a:r>
            <a:br>
              <a:rPr lang="en-US" sz="3200" i="0" dirty="0">
                <a:solidFill>
                  <a:srgbClr val="FF0000"/>
                </a:solidFill>
              </a:rPr>
            </a:br>
            <a:r>
              <a:rPr lang="en-US" sz="2000" i="0" dirty="0">
                <a:solidFill>
                  <a:srgbClr val="0000FF"/>
                </a:solidFill>
                <a:latin typeface="Helvetica Neue" charset="0"/>
              </a:rPr>
              <a:t>Sustain </a:t>
            </a:r>
            <a:r>
              <a:rPr lang="en-US" sz="2000" i="0" dirty="0">
                <a:solidFill>
                  <a:srgbClr val="0000FF"/>
                </a:solidFill>
                <a:latin typeface="Symbol" charset="0"/>
                <a:sym typeface="Symbol" charset="0"/>
              </a:rPr>
              <a:t></a:t>
            </a:r>
            <a:r>
              <a:rPr lang="en-US" sz="2000" i="0" baseline="-25000" dirty="0">
                <a:solidFill>
                  <a:srgbClr val="0000FF"/>
                </a:solidFill>
                <a:latin typeface="Helvetica Neue" charset="0"/>
              </a:rPr>
              <a:t>N</a:t>
            </a:r>
            <a:r>
              <a:rPr lang="en-US" sz="2000" i="0" dirty="0">
                <a:solidFill>
                  <a:srgbClr val="0000FF"/>
                </a:solidFill>
                <a:latin typeface="Helvetica Neue" charset="0"/>
              </a:rPr>
              <a:t> and Understand MHD Behavior Near Ideal Limit</a:t>
            </a:r>
            <a:r>
              <a:rPr lang="en-US" sz="2000" i="0" dirty="0">
                <a:solidFill>
                  <a:srgbClr val="0000CC"/>
                </a:solidFill>
                <a:latin typeface="Helvetica Neue" charset="0"/>
              </a:rPr>
              <a:t/>
            </a:r>
            <a:br>
              <a:rPr lang="en-US" sz="2000" i="0" dirty="0">
                <a:solidFill>
                  <a:srgbClr val="0000CC"/>
                </a:solidFill>
                <a:latin typeface="Helvetica Neue" charset="0"/>
              </a:rPr>
            </a:br>
            <a:endParaRPr lang="en-US" sz="2400" i="0" dirty="0">
              <a:solidFill>
                <a:srgbClr val="090CFF"/>
              </a:solidFill>
              <a:latin typeface="Arial" charset="0"/>
            </a:endParaRPr>
          </a:p>
        </p:txBody>
      </p:sp>
      <p:sp>
        <p:nvSpPr>
          <p:cNvPr id="15364" name="Rectangle 57"/>
          <p:cNvSpPr>
            <a:spLocks noChangeArrowheads="1"/>
          </p:cNvSpPr>
          <p:nvPr/>
        </p:nvSpPr>
        <p:spPr bwMode="auto">
          <a:xfrm>
            <a:off x="292100" y="3950541"/>
            <a:ext cx="8623300" cy="2562240"/>
          </a:xfrm>
          <a:prstGeom prst="rect">
            <a:avLst/>
          </a:prstGeom>
          <a:solidFill>
            <a:srgbClr val="CCFFFF"/>
          </a:solidFill>
          <a:ln w="9525">
            <a:solidFill>
              <a:schemeClr val="tx1"/>
            </a:solidFill>
            <a:miter lim="800000"/>
            <a:headEnd/>
            <a:tailEnd/>
          </a:ln>
        </p:spPr>
        <p:txBody>
          <a:bodyPr>
            <a:spAutoFit/>
          </a:bodyPr>
          <a:lstStyle/>
          <a:p>
            <a:pPr marL="182563" indent="-457200">
              <a:lnSpc>
                <a:spcPct val="90000"/>
              </a:lnSpc>
              <a:buFontTx/>
              <a:buNone/>
            </a:pPr>
            <a:r>
              <a:rPr lang="en-US" sz="1800" i="0" dirty="0">
                <a:solidFill>
                  <a:srgbClr val="000000"/>
                </a:solidFill>
                <a:latin typeface="Helvetica Neue" charset="0"/>
              </a:rPr>
              <a:t>• NCC can provide expanded RWM, NTV, RMP, and </a:t>
            </a:r>
            <a:r>
              <a:rPr lang="en-US" sz="1800" i="0" dirty="0" smtClean="0">
                <a:solidFill>
                  <a:srgbClr val="000000"/>
                </a:solidFill>
                <a:latin typeface="Helvetica Neue" charset="0"/>
              </a:rPr>
              <a:t>EF </a:t>
            </a:r>
            <a:r>
              <a:rPr lang="en-US" sz="1800" i="0" dirty="0">
                <a:solidFill>
                  <a:srgbClr val="000000"/>
                </a:solidFill>
                <a:latin typeface="Helvetica Neue" charset="0"/>
              </a:rPr>
              <a:t>physics studies with more flexible field spectrum (n ≤ 6, or n ≤ 3 depending on set). </a:t>
            </a:r>
          </a:p>
          <a:p>
            <a:pPr marL="182563" indent="-457200">
              <a:lnSpc>
                <a:spcPct val="90000"/>
              </a:lnSpc>
              <a:buFontTx/>
              <a:buNone/>
            </a:pPr>
            <a:r>
              <a:rPr lang="en-US" sz="1800" i="0" dirty="0">
                <a:solidFill>
                  <a:srgbClr val="000000"/>
                </a:solidFill>
                <a:latin typeface="Helvetica Neue" charset="0"/>
              </a:rPr>
              <a:t>• 2nd 3-channel Switching Power Amplifier (SPA) commissioned in July 2011 to power 6 independent currents in existing </a:t>
            </a:r>
            <a:r>
              <a:rPr lang="en-US" sz="1800" i="0" dirty="0" err="1">
                <a:solidFill>
                  <a:srgbClr val="000000"/>
                </a:solidFill>
                <a:latin typeface="Helvetica Neue" charset="0"/>
              </a:rPr>
              <a:t>midplane</a:t>
            </a:r>
            <a:r>
              <a:rPr lang="en-US" sz="1800" i="0" dirty="0">
                <a:solidFill>
                  <a:srgbClr val="000000"/>
                </a:solidFill>
                <a:latin typeface="Helvetica Neue" charset="0"/>
              </a:rPr>
              <a:t> RWM and NCC coils. </a:t>
            </a:r>
          </a:p>
          <a:p>
            <a:pPr marL="182563" indent="-457200">
              <a:lnSpc>
                <a:spcPct val="90000"/>
              </a:lnSpc>
              <a:buFontTx/>
              <a:buNone/>
            </a:pPr>
            <a:r>
              <a:rPr lang="en-US" sz="1800" i="0" dirty="0">
                <a:solidFill>
                  <a:srgbClr val="000000"/>
                </a:solidFill>
                <a:latin typeface="Helvetica Neue" charset="0"/>
              </a:rPr>
              <a:t>• An extended MHD sensor set to measure theoretically predicted </a:t>
            </a:r>
            <a:r>
              <a:rPr lang="en-US" sz="1800" i="0" dirty="0" err="1">
                <a:solidFill>
                  <a:srgbClr val="000000"/>
                </a:solidFill>
                <a:latin typeface="Helvetica Neue" charset="0"/>
              </a:rPr>
              <a:t>poloidal</a:t>
            </a:r>
            <a:r>
              <a:rPr lang="en-US" sz="1800" i="0" dirty="0">
                <a:solidFill>
                  <a:srgbClr val="000000"/>
                </a:solidFill>
                <a:latin typeface="Helvetica Neue" charset="0"/>
              </a:rPr>
              <a:t> mode structure and to improve mode control.</a:t>
            </a:r>
          </a:p>
          <a:p>
            <a:pPr marL="182563" indent="-457200">
              <a:lnSpc>
                <a:spcPct val="90000"/>
              </a:lnSpc>
              <a:buFontTx/>
              <a:buNone/>
            </a:pPr>
            <a:r>
              <a:rPr lang="en-US" sz="1800" i="0" dirty="0">
                <a:solidFill>
                  <a:srgbClr val="000000"/>
                </a:solidFill>
                <a:latin typeface="Helvetica Neue" charset="0"/>
              </a:rPr>
              <a:t> • A Real-Time Velocity (RTV) diagnostic in a new plasma rotation control system for active instability avoidance by controlling rotation profile</a:t>
            </a:r>
            <a:r>
              <a:rPr lang="en-US" sz="1800" i="0" dirty="0" smtClean="0">
                <a:solidFill>
                  <a:srgbClr val="000000"/>
                </a:solidFill>
                <a:latin typeface="Helvetica Neue" charset="0"/>
              </a:rPr>
              <a:t>.</a:t>
            </a:r>
          </a:p>
          <a:p>
            <a:pPr marL="182563" indent="-457200">
              <a:lnSpc>
                <a:spcPct val="90000"/>
              </a:lnSpc>
              <a:buNone/>
            </a:pPr>
            <a:r>
              <a:rPr lang="en-US" sz="1800" i="0" dirty="0" smtClean="0">
                <a:solidFill>
                  <a:srgbClr val="000000"/>
                </a:solidFill>
                <a:latin typeface="Helvetica Neue" charset="0"/>
                <a:cs typeface="Helvetica Neue" charset="0"/>
              </a:rPr>
              <a:t>• Multi-</a:t>
            </a:r>
            <a:r>
              <a:rPr lang="en-US" sz="1800" i="0" dirty="0" err="1" smtClean="0">
                <a:solidFill>
                  <a:srgbClr val="000000"/>
                </a:solidFill>
                <a:latin typeface="Helvetica Neue" charset="0"/>
                <a:cs typeface="Helvetica Neue" charset="0"/>
              </a:rPr>
              <a:t>poloidal</a:t>
            </a:r>
            <a:r>
              <a:rPr lang="en-US" sz="1800" i="0" dirty="0" smtClean="0">
                <a:solidFill>
                  <a:srgbClr val="000000"/>
                </a:solidFill>
                <a:latin typeface="Helvetica Neue" charset="0"/>
                <a:cs typeface="Helvetica Neue" charset="0"/>
              </a:rPr>
              <a:t> location massive gas injector system will be implemented.</a:t>
            </a:r>
          </a:p>
        </p:txBody>
      </p:sp>
      <p:sp>
        <p:nvSpPr>
          <p:cNvPr id="15366" name="Rectangle 55"/>
          <p:cNvSpPr>
            <a:spLocks noChangeArrowheads="1"/>
          </p:cNvSpPr>
          <p:nvPr/>
        </p:nvSpPr>
        <p:spPr bwMode="auto">
          <a:xfrm>
            <a:off x="4564063" y="938213"/>
            <a:ext cx="3295650" cy="307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1400" i="0">
                <a:solidFill>
                  <a:srgbClr val="1238FF"/>
                </a:solidFill>
              </a:rPr>
              <a:t>Partial NCC option (2 x 6 odd parity) </a:t>
            </a:r>
          </a:p>
        </p:txBody>
      </p:sp>
      <p:sp>
        <p:nvSpPr>
          <p:cNvPr id="15367" name="Text Box 4"/>
          <p:cNvSpPr txBox="1">
            <a:spLocks noChangeArrowheads="1"/>
          </p:cNvSpPr>
          <p:nvPr/>
        </p:nvSpPr>
        <p:spPr bwMode="auto">
          <a:xfrm>
            <a:off x="927100" y="1720850"/>
            <a:ext cx="1946275"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lnSpc>
                <a:spcPct val="80000"/>
              </a:lnSpc>
              <a:buFontTx/>
              <a:buNone/>
            </a:pPr>
            <a:r>
              <a:rPr lang="en-US" sz="1600" i="0">
                <a:solidFill>
                  <a:srgbClr val="FF0000"/>
                </a:solidFill>
                <a:latin typeface="Arial Narrow" charset="0"/>
              </a:rPr>
              <a:t>Full NCC</a:t>
            </a:r>
          </a:p>
        </p:txBody>
      </p:sp>
      <p:sp>
        <p:nvSpPr>
          <p:cNvPr id="15368" name="Text Box 6"/>
          <p:cNvSpPr txBox="1">
            <a:spLocks noChangeArrowheads="1"/>
          </p:cNvSpPr>
          <p:nvPr/>
        </p:nvSpPr>
        <p:spPr bwMode="auto">
          <a:xfrm>
            <a:off x="927100" y="2147888"/>
            <a:ext cx="1801813"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lnSpc>
                <a:spcPct val="80000"/>
              </a:lnSpc>
              <a:buFontTx/>
              <a:buNone/>
            </a:pPr>
            <a:r>
              <a:rPr lang="en-US" sz="1600" i="0">
                <a:solidFill>
                  <a:srgbClr val="0000FF"/>
                </a:solidFill>
                <a:latin typeface="Arial Narrow" charset="0"/>
              </a:rPr>
              <a:t>Existing</a:t>
            </a:r>
          </a:p>
          <a:p>
            <a:pPr>
              <a:lnSpc>
                <a:spcPct val="80000"/>
              </a:lnSpc>
              <a:buFontTx/>
              <a:buNone/>
            </a:pPr>
            <a:r>
              <a:rPr lang="en-US" sz="1600" i="0">
                <a:solidFill>
                  <a:srgbClr val="0000FF"/>
                </a:solidFill>
                <a:latin typeface="Arial Narrow" charset="0"/>
              </a:rPr>
              <a:t>RWM</a:t>
            </a:r>
          </a:p>
          <a:p>
            <a:pPr>
              <a:lnSpc>
                <a:spcPct val="80000"/>
              </a:lnSpc>
              <a:buFontTx/>
              <a:buNone/>
            </a:pPr>
            <a:r>
              <a:rPr lang="en-US" sz="1600" i="0">
                <a:solidFill>
                  <a:srgbClr val="0000FF"/>
                </a:solidFill>
                <a:latin typeface="Arial Narrow" charset="0"/>
              </a:rPr>
              <a:t>coils</a:t>
            </a:r>
          </a:p>
        </p:txBody>
      </p:sp>
      <p:pic>
        <p:nvPicPr>
          <p:cNvPr id="15369" name="Picture 8" descr="plot2NSTXv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11338" y="1046163"/>
            <a:ext cx="2317750" cy="263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grpSp>
        <p:nvGrpSpPr>
          <p:cNvPr id="2" name="Group 9"/>
          <p:cNvGrpSpPr>
            <a:grpSpLocks/>
          </p:cNvGrpSpPr>
          <p:nvPr/>
        </p:nvGrpSpPr>
        <p:grpSpPr bwMode="auto">
          <a:xfrm>
            <a:off x="1960563" y="1671638"/>
            <a:ext cx="1549400" cy="866775"/>
            <a:chOff x="492" y="1582"/>
            <a:chExt cx="1940" cy="1020"/>
          </a:xfrm>
        </p:grpSpPr>
        <p:sp>
          <p:nvSpPr>
            <p:cNvPr id="15428" name="Freeform 10"/>
            <p:cNvSpPr>
              <a:spLocks/>
            </p:cNvSpPr>
            <p:nvPr/>
          </p:nvSpPr>
          <p:spPr bwMode="auto">
            <a:xfrm>
              <a:off x="2082" y="2174"/>
              <a:ext cx="350" cy="396"/>
            </a:xfrm>
            <a:custGeom>
              <a:avLst/>
              <a:gdLst>
                <a:gd name="T0" fmla="*/ 328 w 350"/>
                <a:gd name="T1" fmla="*/ 0 h 396"/>
                <a:gd name="T2" fmla="*/ 224 w 350"/>
                <a:gd name="T3" fmla="*/ 32 h 396"/>
                <a:gd name="T4" fmla="*/ 118 w 350"/>
                <a:gd name="T5" fmla="*/ 60 h 396"/>
                <a:gd name="T6" fmla="*/ 0 w 350"/>
                <a:gd name="T7" fmla="*/ 82 h 396"/>
                <a:gd name="T8" fmla="*/ 30 w 350"/>
                <a:gd name="T9" fmla="*/ 396 h 396"/>
                <a:gd name="T10" fmla="*/ 130 w 350"/>
                <a:gd name="T11" fmla="*/ 378 h 396"/>
                <a:gd name="T12" fmla="*/ 272 w 350"/>
                <a:gd name="T13" fmla="*/ 346 h 396"/>
                <a:gd name="T14" fmla="*/ 350 w 350"/>
                <a:gd name="T15" fmla="*/ 320 h 396"/>
                <a:gd name="T16" fmla="*/ 0 60000 65536"/>
                <a:gd name="T17" fmla="*/ 0 60000 65536"/>
                <a:gd name="T18" fmla="*/ 0 60000 65536"/>
                <a:gd name="T19" fmla="*/ 0 60000 65536"/>
                <a:gd name="T20" fmla="*/ 0 60000 65536"/>
                <a:gd name="T21" fmla="*/ 0 60000 65536"/>
                <a:gd name="T22" fmla="*/ 0 60000 65536"/>
                <a:gd name="T23" fmla="*/ 0 60000 65536"/>
                <a:gd name="T24" fmla="*/ 0 w 350"/>
                <a:gd name="T25" fmla="*/ 0 h 396"/>
                <a:gd name="T26" fmla="*/ 350 w 350"/>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 h="396">
                  <a:moveTo>
                    <a:pt x="328" y="0"/>
                  </a:moveTo>
                  <a:lnTo>
                    <a:pt x="224" y="32"/>
                  </a:lnTo>
                  <a:lnTo>
                    <a:pt x="118" y="60"/>
                  </a:lnTo>
                  <a:lnTo>
                    <a:pt x="0" y="82"/>
                  </a:lnTo>
                  <a:lnTo>
                    <a:pt x="30" y="396"/>
                  </a:lnTo>
                  <a:lnTo>
                    <a:pt x="130" y="378"/>
                  </a:lnTo>
                  <a:lnTo>
                    <a:pt x="272" y="346"/>
                  </a:lnTo>
                  <a:lnTo>
                    <a:pt x="350" y="320"/>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9" name="Freeform 11"/>
            <p:cNvSpPr>
              <a:spLocks/>
            </p:cNvSpPr>
            <p:nvPr/>
          </p:nvSpPr>
          <p:spPr bwMode="auto">
            <a:xfrm>
              <a:off x="1462" y="2266"/>
              <a:ext cx="556" cy="336"/>
            </a:xfrm>
            <a:custGeom>
              <a:avLst/>
              <a:gdLst>
                <a:gd name="T0" fmla="*/ 24 w 556"/>
                <a:gd name="T1" fmla="*/ 0 h 336"/>
                <a:gd name="T2" fmla="*/ 166 w 556"/>
                <a:gd name="T3" fmla="*/ 14 h 336"/>
                <a:gd name="T4" fmla="*/ 278 w 556"/>
                <a:gd name="T5" fmla="*/ 16 h 336"/>
                <a:gd name="T6" fmla="*/ 392 w 556"/>
                <a:gd name="T7" fmla="*/ 14 h 336"/>
                <a:gd name="T8" fmla="*/ 472 w 556"/>
                <a:gd name="T9" fmla="*/ 8 h 336"/>
                <a:gd name="T10" fmla="*/ 528 w 556"/>
                <a:gd name="T11" fmla="*/ 0 h 336"/>
                <a:gd name="T12" fmla="*/ 556 w 556"/>
                <a:gd name="T13" fmla="*/ 312 h 336"/>
                <a:gd name="T14" fmla="*/ 550 w 556"/>
                <a:gd name="T15" fmla="*/ 322 h 336"/>
                <a:gd name="T16" fmla="*/ 428 w 556"/>
                <a:gd name="T17" fmla="*/ 332 h 336"/>
                <a:gd name="T18" fmla="*/ 274 w 556"/>
                <a:gd name="T19" fmla="*/ 336 h 336"/>
                <a:gd name="T20" fmla="*/ 92 w 556"/>
                <a:gd name="T21" fmla="*/ 326 h 336"/>
                <a:gd name="T22" fmla="*/ 0 w 556"/>
                <a:gd name="T23" fmla="*/ 318 h 336"/>
                <a:gd name="T24" fmla="*/ 24 w 556"/>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6"/>
                <a:gd name="T40" fmla="*/ 0 h 336"/>
                <a:gd name="T41" fmla="*/ 556 w 556"/>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6" h="336">
                  <a:moveTo>
                    <a:pt x="24" y="0"/>
                  </a:moveTo>
                  <a:lnTo>
                    <a:pt x="166" y="14"/>
                  </a:lnTo>
                  <a:lnTo>
                    <a:pt x="278" y="16"/>
                  </a:lnTo>
                  <a:lnTo>
                    <a:pt x="392" y="14"/>
                  </a:lnTo>
                  <a:lnTo>
                    <a:pt x="472" y="8"/>
                  </a:lnTo>
                  <a:lnTo>
                    <a:pt x="528" y="0"/>
                  </a:lnTo>
                  <a:lnTo>
                    <a:pt x="556" y="312"/>
                  </a:lnTo>
                  <a:lnTo>
                    <a:pt x="550" y="322"/>
                  </a:lnTo>
                  <a:lnTo>
                    <a:pt x="428" y="332"/>
                  </a:lnTo>
                  <a:lnTo>
                    <a:pt x="274" y="336"/>
                  </a:lnTo>
                  <a:lnTo>
                    <a:pt x="92" y="326"/>
                  </a:lnTo>
                  <a:lnTo>
                    <a:pt x="0" y="318"/>
                  </a:lnTo>
                  <a:lnTo>
                    <a:pt x="24" y="0"/>
                  </a:lnTo>
                  <a:close/>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30" name="Freeform 12"/>
            <p:cNvSpPr>
              <a:spLocks/>
            </p:cNvSpPr>
            <p:nvPr/>
          </p:nvSpPr>
          <p:spPr bwMode="auto">
            <a:xfrm>
              <a:off x="878" y="2126"/>
              <a:ext cx="522" cy="448"/>
            </a:xfrm>
            <a:custGeom>
              <a:avLst/>
              <a:gdLst>
                <a:gd name="T0" fmla="*/ 78 w 522"/>
                <a:gd name="T1" fmla="*/ 0 h 448"/>
                <a:gd name="T2" fmla="*/ 180 w 522"/>
                <a:gd name="T3" fmla="*/ 44 h 448"/>
                <a:gd name="T4" fmla="*/ 304 w 522"/>
                <a:gd name="T5" fmla="*/ 84 h 448"/>
                <a:gd name="T6" fmla="*/ 404 w 522"/>
                <a:gd name="T7" fmla="*/ 108 h 448"/>
                <a:gd name="T8" fmla="*/ 476 w 522"/>
                <a:gd name="T9" fmla="*/ 122 h 448"/>
                <a:gd name="T10" fmla="*/ 522 w 522"/>
                <a:gd name="T11" fmla="*/ 130 h 448"/>
                <a:gd name="T12" fmla="*/ 492 w 522"/>
                <a:gd name="T13" fmla="*/ 448 h 448"/>
                <a:gd name="T14" fmla="*/ 376 w 522"/>
                <a:gd name="T15" fmla="*/ 424 h 448"/>
                <a:gd name="T16" fmla="*/ 232 w 522"/>
                <a:gd name="T17" fmla="*/ 390 h 448"/>
                <a:gd name="T18" fmla="*/ 108 w 522"/>
                <a:gd name="T19" fmla="*/ 350 h 448"/>
                <a:gd name="T20" fmla="*/ 0 w 522"/>
                <a:gd name="T21" fmla="*/ 306 h 448"/>
                <a:gd name="T22" fmla="*/ 78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2"/>
                <a:gd name="T37" fmla="*/ 0 h 448"/>
                <a:gd name="T38" fmla="*/ 522 w 522"/>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31" name="Freeform 13"/>
            <p:cNvSpPr>
              <a:spLocks/>
            </p:cNvSpPr>
            <p:nvPr/>
          </p:nvSpPr>
          <p:spPr bwMode="auto">
            <a:xfrm>
              <a:off x="552" y="1884"/>
              <a:ext cx="320" cy="496"/>
            </a:xfrm>
            <a:custGeom>
              <a:avLst/>
              <a:gdLst>
                <a:gd name="T0" fmla="*/ 320 w 320"/>
                <a:gd name="T1" fmla="*/ 196 h 496"/>
                <a:gd name="T2" fmla="*/ 238 w 320"/>
                <a:gd name="T3" fmla="*/ 144 h 496"/>
                <a:gd name="T4" fmla="*/ 156 w 320"/>
                <a:gd name="T5" fmla="*/ 76 h 496"/>
                <a:gd name="T6" fmla="*/ 96 w 320"/>
                <a:gd name="T7" fmla="*/ 0 h 496"/>
                <a:gd name="T8" fmla="*/ 0 w 320"/>
                <a:gd name="T9" fmla="*/ 286 h 496"/>
                <a:gd name="T10" fmla="*/ 48 w 320"/>
                <a:gd name="T11" fmla="*/ 346 h 496"/>
                <a:gd name="T12" fmla="*/ 122 w 320"/>
                <a:gd name="T13" fmla="*/ 416 h 496"/>
                <a:gd name="T14" fmla="*/ 210 w 320"/>
                <a:gd name="T15" fmla="*/ 482 h 496"/>
                <a:gd name="T16" fmla="*/ 240 w 320"/>
                <a:gd name="T17" fmla="*/ 496 h 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496"/>
                <a:gd name="T29" fmla="*/ 320 w 320"/>
                <a:gd name="T30" fmla="*/ 496 h 4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496">
                  <a:moveTo>
                    <a:pt x="320" y="196"/>
                  </a:moveTo>
                  <a:lnTo>
                    <a:pt x="238" y="144"/>
                  </a:lnTo>
                  <a:lnTo>
                    <a:pt x="156" y="76"/>
                  </a:lnTo>
                  <a:lnTo>
                    <a:pt x="96" y="0"/>
                  </a:lnTo>
                  <a:lnTo>
                    <a:pt x="0" y="286"/>
                  </a:lnTo>
                  <a:lnTo>
                    <a:pt x="48" y="346"/>
                  </a:lnTo>
                  <a:lnTo>
                    <a:pt x="122" y="416"/>
                  </a:lnTo>
                  <a:lnTo>
                    <a:pt x="210" y="482"/>
                  </a:lnTo>
                  <a:lnTo>
                    <a:pt x="240" y="496"/>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32" name="Freeform 14"/>
            <p:cNvSpPr>
              <a:spLocks/>
            </p:cNvSpPr>
            <p:nvPr/>
          </p:nvSpPr>
          <p:spPr bwMode="auto">
            <a:xfrm>
              <a:off x="492" y="1582"/>
              <a:ext cx="132" cy="390"/>
            </a:xfrm>
            <a:custGeom>
              <a:avLst/>
              <a:gdLst>
                <a:gd name="T0" fmla="*/ 0 w 132"/>
                <a:gd name="T1" fmla="*/ 390 h 390"/>
                <a:gd name="T2" fmla="*/ 4 w 132"/>
                <a:gd name="T3" fmla="*/ 328 h 390"/>
                <a:gd name="T4" fmla="*/ 132 w 132"/>
                <a:gd name="T5" fmla="*/ 0 h 390"/>
                <a:gd name="T6" fmla="*/ 108 w 132"/>
                <a:gd name="T7" fmla="*/ 82 h 390"/>
                <a:gd name="T8" fmla="*/ 104 w 132"/>
                <a:gd name="T9" fmla="*/ 126 h 390"/>
                <a:gd name="T10" fmla="*/ 106 w 132"/>
                <a:gd name="T11" fmla="*/ 168 h 390"/>
                <a:gd name="T12" fmla="*/ 118 w 132"/>
                <a:gd name="T13" fmla="*/ 216 h 390"/>
                <a:gd name="T14" fmla="*/ 132 w 132"/>
                <a:gd name="T15" fmla="*/ 238 h 390"/>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90"/>
                <a:gd name="T26" fmla="*/ 132 w 132"/>
                <a:gd name="T27" fmla="*/ 390 h 3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90">
                  <a:moveTo>
                    <a:pt x="0" y="390"/>
                  </a:moveTo>
                  <a:lnTo>
                    <a:pt x="4" y="328"/>
                  </a:lnTo>
                  <a:lnTo>
                    <a:pt x="132" y="0"/>
                  </a:lnTo>
                  <a:lnTo>
                    <a:pt x="108" y="82"/>
                  </a:lnTo>
                  <a:lnTo>
                    <a:pt x="104" y="126"/>
                  </a:lnTo>
                  <a:lnTo>
                    <a:pt x="106" y="168"/>
                  </a:lnTo>
                  <a:lnTo>
                    <a:pt x="118" y="216"/>
                  </a:lnTo>
                  <a:lnTo>
                    <a:pt x="132" y="238"/>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3" name="Group 21"/>
          <p:cNvGrpSpPr>
            <a:grpSpLocks/>
          </p:cNvGrpSpPr>
          <p:nvPr/>
        </p:nvGrpSpPr>
        <p:grpSpPr bwMode="auto">
          <a:xfrm>
            <a:off x="2024063" y="2927350"/>
            <a:ext cx="1498600" cy="565150"/>
            <a:chOff x="548" y="3006"/>
            <a:chExt cx="1884" cy="658"/>
          </a:xfrm>
        </p:grpSpPr>
        <p:sp>
          <p:nvSpPr>
            <p:cNvPr id="15423" name="Freeform 22"/>
            <p:cNvSpPr>
              <a:spLocks/>
            </p:cNvSpPr>
            <p:nvPr/>
          </p:nvSpPr>
          <p:spPr bwMode="auto">
            <a:xfrm>
              <a:off x="2104" y="3342"/>
              <a:ext cx="326" cy="92"/>
            </a:xfrm>
            <a:custGeom>
              <a:avLst/>
              <a:gdLst>
                <a:gd name="T0" fmla="*/ 326 w 326"/>
                <a:gd name="T1" fmla="*/ 0 h 92"/>
                <a:gd name="T2" fmla="*/ 204 w 326"/>
                <a:gd name="T3" fmla="*/ 36 h 92"/>
                <a:gd name="T4" fmla="*/ 98 w 326"/>
                <a:gd name="T5" fmla="*/ 62 h 92"/>
                <a:gd name="T6" fmla="*/ 4 w 326"/>
                <a:gd name="T7" fmla="*/ 76 h 92"/>
                <a:gd name="T8" fmla="*/ 0 w 326"/>
                <a:gd name="T9" fmla="*/ 92 h 92"/>
                <a:gd name="T10" fmla="*/ 0 60000 65536"/>
                <a:gd name="T11" fmla="*/ 0 60000 65536"/>
                <a:gd name="T12" fmla="*/ 0 60000 65536"/>
                <a:gd name="T13" fmla="*/ 0 60000 65536"/>
                <a:gd name="T14" fmla="*/ 0 60000 65536"/>
                <a:gd name="T15" fmla="*/ 0 w 326"/>
                <a:gd name="T16" fmla="*/ 0 h 92"/>
                <a:gd name="T17" fmla="*/ 326 w 326"/>
                <a:gd name="T18" fmla="*/ 92 h 92"/>
              </a:gdLst>
              <a:ahLst/>
              <a:cxnLst>
                <a:cxn ang="T10">
                  <a:pos x="T0" y="T1"/>
                </a:cxn>
                <a:cxn ang="T11">
                  <a:pos x="T2" y="T3"/>
                </a:cxn>
                <a:cxn ang="T12">
                  <a:pos x="T4" y="T5"/>
                </a:cxn>
                <a:cxn ang="T13">
                  <a:pos x="T6" y="T7"/>
                </a:cxn>
                <a:cxn ang="T14">
                  <a:pos x="T8" y="T9"/>
                </a:cxn>
              </a:cxnLst>
              <a:rect l="T15" t="T16" r="T17" b="T18"/>
              <a:pathLst>
                <a:path w="326" h="92">
                  <a:moveTo>
                    <a:pt x="326" y="0"/>
                  </a:moveTo>
                  <a:lnTo>
                    <a:pt x="204" y="36"/>
                  </a:lnTo>
                  <a:lnTo>
                    <a:pt x="98" y="62"/>
                  </a:lnTo>
                  <a:lnTo>
                    <a:pt x="4" y="76"/>
                  </a:lnTo>
                  <a:lnTo>
                    <a:pt x="0" y="92"/>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4" name="Freeform 23"/>
            <p:cNvSpPr>
              <a:spLocks/>
            </p:cNvSpPr>
            <p:nvPr/>
          </p:nvSpPr>
          <p:spPr bwMode="auto">
            <a:xfrm>
              <a:off x="2090" y="3540"/>
              <a:ext cx="342" cy="86"/>
            </a:xfrm>
            <a:custGeom>
              <a:avLst/>
              <a:gdLst>
                <a:gd name="T0" fmla="*/ 0 w 342"/>
                <a:gd name="T1" fmla="*/ 86 h 86"/>
                <a:gd name="T2" fmla="*/ 144 w 342"/>
                <a:gd name="T3" fmla="*/ 60 h 86"/>
                <a:gd name="T4" fmla="*/ 224 w 342"/>
                <a:gd name="T5" fmla="*/ 40 h 86"/>
                <a:gd name="T6" fmla="*/ 310 w 342"/>
                <a:gd name="T7" fmla="*/ 12 h 86"/>
                <a:gd name="T8" fmla="*/ 342 w 342"/>
                <a:gd name="T9" fmla="*/ 0 h 86"/>
                <a:gd name="T10" fmla="*/ 0 60000 65536"/>
                <a:gd name="T11" fmla="*/ 0 60000 65536"/>
                <a:gd name="T12" fmla="*/ 0 60000 65536"/>
                <a:gd name="T13" fmla="*/ 0 60000 65536"/>
                <a:gd name="T14" fmla="*/ 0 60000 65536"/>
                <a:gd name="T15" fmla="*/ 0 w 342"/>
                <a:gd name="T16" fmla="*/ 0 h 86"/>
                <a:gd name="T17" fmla="*/ 342 w 342"/>
                <a:gd name="T18" fmla="*/ 86 h 86"/>
              </a:gdLst>
              <a:ahLst/>
              <a:cxnLst>
                <a:cxn ang="T10">
                  <a:pos x="T0" y="T1"/>
                </a:cxn>
                <a:cxn ang="T11">
                  <a:pos x="T2" y="T3"/>
                </a:cxn>
                <a:cxn ang="T12">
                  <a:pos x="T4" y="T5"/>
                </a:cxn>
                <a:cxn ang="T13">
                  <a:pos x="T6" y="T7"/>
                </a:cxn>
                <a:cxn ang="T14">
                  <a:pos x="T8" y="T9"/>
                </a:cxn>
              </a:cxnLst>
              <a:rect l="T15" t="T16" r="T17" b="T18"/>
              <a:pathLst>
                <a:path w="342" h="86">
                  <a:moveTo>
                    <a:pt x="0" y="86"/>
                  </a:moveTo>
                  <a:lnTo>
                    <a:pt x="144" y="60"/>
                  </a:lnTo>
                  <a:lnTo>
                    <a:pt x="224" y="40"/>
                  </a:lnTo>
                  <a:lnTo>
                    <a:pt x="310" y="12"/>
                  </a:lnTo>
                  <a:lnTo>
                    <a:pt x="342" y="0"/>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5" name="Freeform 24"/>
            <p:cNvSpPr>
              <a:spLocks/>
            </p:cNvSpPr>
            <p:nvPr/>
          </p:nvSpPr>
          <p:spPr bwMode="auto">
            <a:xfrm>
              <a:off x="1462" y="3432"/>
              <a:ext cx="560" cy="232"/>
            </a:xfrm>
            <a:custGeom>
              <a:avLst/>
              <a:gdLst>
                <a:gd name="T0" fmla="*/ 0 w 560"/>
                <a:gd name="T1" fmla="*/ 0 h 232"/>
                <a:gd name="T2" fmla="*/ 22 w 560"/>
                <a:gd name="T3" fmla="*/ 216 h 232"/>
                <a:gd name="T4" fmla="*/ 206 w 560"/>
                <a:gd name="T5" fmla="*/ 228 h 232"/>
                <a:gd name="T6" fmla="*/ 286 w 560"/>
                <a:gd name="T7" fmla="*/ 232 h 232"/>
                <a:gd name="T8" fmla="*/ 406 w 560"/>
                <a:gd name="T9" fmla="*/ 224 h 232"/>
                <a:gd name="T10" fmla="*/ 528 w 560"/>
                <a:gd name="T11" fmla="*/ 218 h 232"/>
                <a:gd name="T12" fmla="*/ 560 w 560"/>
                <a:gd name="T13" fmla="*/ 0 h 232"/>
                <a:gd name="T14" fmla="*/ 420 w 560"/>
                <a:gd name="T15" fmla="*/ 12 h 232"/>
                <a:gd name="T16" fmla="*/ 274 w 560"/>
                <a:gd name="T17" fmla="*/ 18 h 232"/>
                <a:gd name="T18" fmla="*/ 116 w 560"/>
                <a:gd name="T19" fmla="*/ 12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232"/>
                <a:gd name="T35" fmla="*/ 560 w 56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6" name="Freeform 25"/>
            <p:cNvSpPr>
              <a:spLocks/>
            </p:cNvSpPr>
            <p:nvPr/>
          </p:nvSpPr>
          <p:spPr bwMode="auto">
            <a:xfrm>
              <a:off x="892" y="3282"/>
              <a:ext cx="498" cy="362"/>
            </a:xfrm>
            <a:custGeom>
              <a:avLst/>
              <a:gdLst>
                <a:gd name="T0" fmla="*/ 498 w 498"/>
                <a:gd name="T1" fmla="*/ 362 h 362"/>
                <a:gd name="T2" fmla="*/ 352 w 498"/>
                <a:gd name="T3" fmla="*/ 334 h 362"/>
                <a:gd name="T4" fmla="*/ 228 w 498"/>
                <a:gd name="T5" fmla="*/ 298 h 362"/>
                <a:gd name="T6" fmla="*/ 118 w 498"/>
                <a:gd name="T7" fmla="*/ 260 h 362"/>
                <a:gd name="T8" fmla="*/ 68 w 498"/>
                <a:gd name="T9" fmla="*/ 236 h 362"/>
                <a:gd name="T10" fmla="*/ 0 w 498"/>
                <a:gd name="T11" fmla="*/ 0 h 362"/>
                <a:gd name="T12" fmla="*/ 90 w 498"/>
                <a:gd name="T13" fmla="*/ 34 h 362"/>
                <a:gd name="T14" fmla="*/ 150 w 498"/>
                <a:gd name="T15" fmla="*/ 56 h 362"/>
                <a:gd name="T16" fmla="*/ 228 w 498"/>
                <a:gd name="T17" fmla="*/ 84 h 362"/>
                <a:gd name="T18" fmla="*/ 306 w 498"/>
                <a:gd name="T19" fmla="*/ 104 h 362"/>
                <a:gd name="T20" fmla="*/ 374 w 498"/>
                <a:gd name="T21" fmla="*/ 120 h 362"/>
                <a:gd name="T22" fmla="*/ 478 w 498"/>
                <a:gd name="T23" fmla="*/ 138 h 362"/>
                <a:gd name="T24" fmla="*/ 482 w 498"/>
                <a:gd name="T25" fmla="*/ 154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8"/>
                <a:gd name="T40" fmla="*/ 0 h 362"/>
                <a:gd name="T41" fmla="*/ 498 w 498"/>
                <a:gd name="T42" fmla="*/ 362 h 3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8" h="362">
                  <a:moveTo>
                    <a:pt x="498" y="362"/>
                  </a:moveTo>
                  <a:lnTo>
                    <a:pt x="352" y="334"/>
                  </a:lnTo>
                  <a:lnTo>
                    <a:pt x="228" y="298"/>
                  </a:lnTo>
                  <a:lnTo>
                    <a:pt x="118" y="260"/>
                  </a:lnTo>
                  <a:lnTo>
                    <a:pt x="68" y="236"/>
                  </a:lnTo>
                  <a:lnTo>
                    <a:pt x="0" y="0"/>
                  </a:lnTo>
                  <a:lnTo>
                    <a:pt x="90" y="34"/>
                  </a:lnTo>
                  <a:lnTo>
                    <a:pt x="150" y="56"/>
                  </a:lnTo>
                  <a:lnTo>
                    <a:pt x="228" y="84"/>
                  </a:lnTo>
                  <a:lnTo>
                    <a:pt x="306" y="104"/>
                  </a:lnTo>
                  <a:lnTo>
                    <a:pt x="374" y="120"/>
                  </a:lnTo>
                  <a:lnTo>
                    <a:pt x="478" y="138"/>
                  </a:lnTo>
                  <a:lnTo>
                    <a:pt x="482" y="154"/>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7" name="Freeform 26"/>
            <p:cNvSpPr>
              <a:spLocks/>
            </p:cNvSpPr>
            <p:nvPr/>
          </p:nvSpPr>
          <p:spPr bwMode="auto">
            <a:xfrm>
              <a:off x="548" y="3006"/>
              <a:ext cx="276" cy="440"/>
            </a:xfrm>
            <a:custGeom>
              <a:avLst/>
              <a:gdLst>
                <a:gd name="T0" fmla="*/ 276 w 276"/>
                <a:gd name="T1" fmla="*/ 440 h 440"/>
                <a:gd name="T2" fmla="*/ 212 w 276"/>
                <a:gd name="T3" fmla="*/ 388 h 440"/>
                <a:gd name="T4" fmla="*/ 144 w 276"/>
                <a:gd name="T5" fmla="*/ 318 h 440"/>
                <a:gd name="T6" fmla="*/ 112 w 276"/>
                <a:gd name="T7" fmla="*/ 274 h 440"/>
                <a:gd name="T8" fmla="*/ 96 w 276"/>
                <a:gd name="T9" fmla="*/ 254 h 440"/>
                <a:gd name="T10" fmla="*/ 0 w 276"/>
                <a:gd name="T11" fmla="*/ 0 h 440"/>
                <a:gd name="T12" fmla="*/ 72 w 276"/>
                <a:gd name="T13" fmla="*/ 96 h 440"/>
                <a:gd name="T14" fmla="*/ 114 w 276"/>
                <a:gd name="T15" fmla="*/ 134 h 440"/>
                <a:gd name="T16" fmla="*/ 156 w 276"/>
                <a:gd name="T17" fmla="*/ 166 h 440"/>
                <a:gd name="T18" fmla="*/ 194 w 276"/>
                <a:gd name="T19" fmla="*/ 194 h 440"/>
                <a:gd name="T20" fmla="*/ 252 w 276"/>
                <a:gd name="T21" fmla="*/ 230 h 440"/>
                <a:gd name="T22" fmla="*/ 274 w 276"/>
                <a:gd name="T23" fmla="*/ 240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440"/>
                <a:gd name="T38" fmla="*/ 276 w 276"/>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4" name="Group 27"/>
          <p:cNvGrpSpPr>
            <a:grpSpLocks/>
          </p:cNvGrpSpPr>
          <p:nvPr/>
        </p:nvGrpSpPr>
        <p:grpSpPr bwMode="auto">
          <a:xfrm>
            <a:off x="1806575" y="1793875"/>
            <a:ext cx="2309813" cy="1495425"/>
            <a:chOff x="296" y="1708"/>
            <a:chExt cx="2888" cy="1756"/>
          </a:xfrm>
        </p:grpSpPr>
        <p:sp>
          <p:nvSpPr>
            <p:cNvPr id="15414"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22"/>
                <a:gd name="T94" fmla="*/ 0 h 760"/>
                <a:gd name="T95" fmla="*/ 1422 w 1422"/>
                <a:gd name="T96" fmla="*/ 760 h 7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15"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1228"/>
                <a:gd name="T71" fmla="*/ 696 w 696"/>
                <a:gd name="T72" fmla="*/ 1228 h 1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 name="Group 30"/>
            <p:cNvGrpSpPr>
              <a:grpSpLocks/>
            </p:cNvGrpSpPr>
            <p:nvPr/>
          </p:nvGrpSpPr>
          <p:grpSpPr bwMode="auto">
            <a:xfrm>
              <a:off x="302" y="1708"/>
              <a:ext cx="324" cy="958"/>
              <a:chOff x="302" y="1708"/>
              <a:chExt cx="324" cy="958"/>
            </a:xfrm>
          </p:grpSpPr>
          <p:sp>
            <p:nvSpPr>
              <p:cNvPr id="15421"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 name="T15" fmla="*/ 0 w 176"/>
                  <a:gd name="T16" fmla="*/ 0 h 406"/>
                  <a:gd name="T17" fmla="*/ 176 w 176"/>
                  <a:gd name="T18" fmla="*/ 406 h 406"/>
                </a:gdLst>
                <a:ahLst/>
                <a:cxnLst>
                  <a:cxn ang="T10">
                    <a:pos x="T0" y="T1"/>
                  </a:cxn>
                  <a:cxn ang="T11">
                    <a:pos x="T2" y="T3"/>
                  </a:cxn>
                  <a:cxn ang="T12">
                    <a:pos x="T4" y="T5"/>
                  </a:cxn>
                  <a:cxn ang="T13">
                    <a:pos x="T6" y="T7"/>
                  </a:cxn>
                  <a:cxn ang="T14">
                    <a:pos x="T8" y="T9"/>
                  </a:cxn>
                </a:cxnLst>
                <a:rect l="T15" t="T16" r="T17" b="T18"/>
                <a:pathLst>
                  <a:path w="176" h="406">
                    <a:moveTo>
                      <a:pt x="0" y="406"/>
                    </a:moveTo>
                    <a:lnTo>
                      <a:pt x="0" y="280"/>
                    </a:lnTo>
                    <a:lnTo>
                      <a:pt x="38" y="166"/>
                    </a:lnTo>
                    <a:lnTo>
                      <a:pt x="96" y="80"/>
                    </a:lnTo>
                    <a:lnTo>
                      <a:pt x="176" y="0"/>
                    </a:ln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2"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 name="T18" fmla="*/ 0 w 322"/>
                  <a:gd name="T19" fmla="*/ 0 h 384"/>
                  <a:gd name="T20" fmla="*/ 322 w 322"/>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22" h="384">
                    <a:moveTo>
                      <a:pt x="0" y="242"/>
                    </a:moveTo>
                    <a:lnTo>
                      <a:pt x="0" y="384"/>
                    </a:lnTo>
                    <a:lnTo>
                      <a:pt x="32" y="290"/>
                    </a:lnTo>
                    <a:lnTo>
                      <a:pt x="96" y="192"/>
                    </a:lnTo>
                    <a:lnTo>
                      <a:pt x="186" y="98"/>
                    </a:lnTo>
                    <a:lnTo>
                      <a:pt x="322" y="0"/>
                    </a:ln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5417"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1162"/>
                <a:gd name="T83" fmla="*/ 730 w 730"/>
                <a:gd name="T84" fmla="*/ 1162 h 1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6" name="Group 34"/>
            <p:cNvGrpSpPr>
              <a:grpSpLocks/>
            </p:cNvGrpSpPr>
            <p:nvPr/>
          </p:nvGrpSpPr>
          <p:grpSpPr bwMode="auto">
            <a:xfrm>
              <a:off x="3126" y="1862"/>
              <a:ext cx="58" cy="880"/>
              <a:chOff x="3126" y="1862"/>
              <a:chExt cx="58" cy="880"/>
            </a:xfrm>
          </p:grpSpPr>
          <p:sp>
            <p:nvSpPr>
              <p:cNvPr id="15419"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 name="T18" fmla="*/ 0 w 58"/>
                  <a:gd name="T19" fmla="*/ 0 h 208"/>
                  <a:gd name="T20" fmla="*/ 58 w 5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8" h="208">
                    <a:moveTo>
                      <a:pt x="58" y="150"/>
                    </a:moveTo>
                    <a:lnTo>
                      <a:pt x="58" y="208"/>
                    </a:lnTo>
                    <a:lnTo>
                      <a:pt x="48" y="132"/>
                    </a:lnTo>
                    <a:lnTo>
                      <a:pt x="26" y="68"/>
                    </a:lnTo>
                    <a:lnTo>
                      <a:pt x="10" y="26"/>
                    </a:lnTo>
                    <a:lnTo>
                      <a:pt x="0" y="0"/>
                    </a:ln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20"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 name="T18" fmla="*/ 0 w 56"/>
                  <a:gd name="T19" fmla="*/ 0 h 350"/>
                  <a:gd name="T20" fmla="*/ 56 w 56"/>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56" h="350">
                    <a:moveTo>
                      <a:pt x="56" y="350"/>
                    </a:moveTo>
                    <a:lnTo>
                      <a:pt x="54" y="218"/>
                    </a:lnTo>
                    <a:lnTo>
                      <a:pt x="54" y="188"/>
                    </a:lnTo>
                    <a:lnTo>
                      <a:pt x="44" y="112"/>
                    </a:lnTo>
                    <a:lnTo>
                      <a:pt x="14" y="30"/>
                    </a:lnTo>
                    <a:lnTo>
                      <a:pt x="0" y="0"/>
                    </a:ln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sp>
        <p:nvSpPr>
          <p:cNvPr id="15373" name="Line 46"/>
          <p:cNvSpPr>
            <a:spLocks noChangeShapeType="1"/>
          </p:cNvSpPr>
          <p:nvPr/>
        </p:nvSpPr>
        <p:spPr bwMode="auto">
          <a:xfrm flipV="1">
            <a:off x="1425575" y="1974850"/>
            <a:ext cx="519113" cy="63500"/>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en-US"/>
          </a:p>
        </p:txBody>
      </p:sp>
      <p:sp>
        <p:nvSpPr>
          <p:cNvPr id="15374" name="Line 47"/>
          <p:cNvSpPr>
            <a:spLocks noChangeShapeType="1"/>
          </p:cNvSpPr>
          <p:nvPr/>
        </p:nvSpPr>
        <p:spPr bwMode="auto">
          <a:xfrm>
            <a:off x="1606550" y="2422525"/>
            <a:ext cx="212725" cy="1588"/>
          </a:xfrm>
          <a:prstGeom prst="line">
            <a:avLst/>
          </a:prstGeom>
          <a:noFill/>
          <a:ln w="190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en-US"/>
          </a:p>
        </p:txBody>
      </p:sp>
      <p:sp>
        <p:nvSpPr>
          <p:cNvPr id="65" name="Rectangle 20"/>
          <p:cNvSpPr>
            <a:spLocks noChangeArrowheads="1"/>
          </p:cNvSpPr>
          <p:nvPr/>
        </p:nvSpPr>
        <p:spPr bwMode="auto">
          <a:xfrm>
            <a:off x="1425575" y="3604378"/>
            <a:ext cx="3462338" cy="288925"/>
          </a:xfrm>
          <a:prstGeom prst="rect">
            <a:avLst/>
          </a:prstGeom>
          <a:noFill/>
          <a:ln w="9525">
            <a:noFill/>
            <a:miter lim="800000"/>
            <a:headEnd/>
            <a:tailEnd/>
          </a:ln>
          <a:effectLst/>
        </p:spPr>
        <p:txBody>
          <a:bodyPr lIns="91423" tIns="45712" rIns="91423" bIns="45712">
            <a:spAutoFit/>
          </a:bodyPr>
          <a:lstStyle/>
          <a:p>
            <a:pPr defTabSz="912813" eaLnBrk="0" hangingPunct="0">
              <a:lnSpc>
                <a:spcPct val="80000"/>
              </a:lnSpc>
              <a:buFontTx/>
              <a:buNone/>
              <a:defRPr/>
            </a:pPr>
            <a:r>
              <a:rPr lang="en-US" sz="1600" i="0" dirty="0">
                <a:solidFill>
                  <a:srgbClr val="FF0000"/>
                </a:solidFill>
                <a:latin typeface="Arial Narrow" charset="0"/>
                <a:ea typeface="ＭＳ Ｐゴシック" charset="0"/>
                <a:cs typeface="ＭＳ Ｐゴシック" charset="0"/>
              </a:rPr>
              <a:t>Non-axisymmetric Control Coils (NCC)</a:t>
            </a:r>
            <a:endParaRPr lang="en-US" sz="1050" i="0" dirty="0">
              <a:solidFill>
                <a:srgbClr val="FF0000"/>
              </a:solidFill>
              <a:effectLst>
                <a:outerShdw blurRad="38100" dist="38100" dir="2700000" algn="tl">
                  <a:srgbClr val="DDDDDD"/>
                </a:outerShdw>
              </a:effectLst>
              <a:latin typeface="Arial Narrow" charset="0"/>
              <a:ea typeface="ＭＳ Ｐゴシック" charset="0"/>
              <a:cs typeface="ＭＳ Ｐゴシック" charset="0"/>
            </a:endParaRPr>
          </a:p>
        </p:txBody>
      </p:sp>
      <p:sp>
        <p:nvSpPr>
          <p:cNvPr id="15376" name="Text Box 58"/>
          <p:cNvSpPr txBox="1">
            <a:spLocks noChangeArrowheads="1"/>
          </p:cNvSpPr>
          <p:nvPr/>
        </p:nvSpPr>
        <p:spPr bwMode="auto">
          <a:xfrm flipH="1">
            <a:off x="6966284" y="3517900"/>
            <a:ext cx="15875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spcBef>
                <a:spcPct val="0"/>
              </a:spcBef>
              <a:buFontTx/>
              <a:buNone/>
            </a:pPr>
            <a:r>
              <a:rPr lang="en-US" sz="1400" b="0" i="0" dirty="0">
                <a:solidFill>
                  <a:schemeClr val="tx1"/>
                </a:solidFill>
              </a:rPr>
              <a:t>Columbia U., GA</a:t>
            </a:r>
          </a:p>
        </p:txBody>
      </p:sp>
      <p:grpSp>
        <p:nvGrpSpPr>
          <p:cNvPr id="7" name="Group 96"/>
          <p:cNvGrpSpPr>
            <a:grpSpLocks/>
          </p:cNvGrpSpPr>
          <p:nvPr/>
        </p:nvGrpSpPr>
        <p:grpSpPr bwMode="auto">
          <a:xfrm>
            <a:off x="5410200" y="1403350"/>
            <a:ext cx="1825625" cy="2073275"/>
            <a:chOff x="1752600" y="1905000"/>
            <a:chExt cx="1824930" cy="2073406"/>
          </a:xfrm>
        </p:grpSpPr>
        <p:pic>
          <p:nvPicPr>
            <p:cNvPr id="15379" name="Picture 97" descr="plot2NSTXv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2600" y="1905000"/>
              <a:ext cx="1824930" cy="2073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hlink"/>
                  </a:solidFill>
                  <a:miter lim="800000"/>
                  <a:headEnd/>
                  <a:tailEnd/>
                </a14:hiddenLine>
              </a:ext>
            </a:extLst>
          </p:spPr>
        </p:pic>
        <p:grpSp>
          <p:nvGrpSpPr>
            <p:cNvPr id="8" name="Group 98"/>
            <p:cNvGrpSpPr>
              <a:grpSpLocks/>
            </p:cNvGrpSpPr>
            <p:nvPr/>
          </p:nvGrpSpPr>
          <p:grpSpPr bwMode="auto">
            <a:xfrm>
              <a:off x="1879810" y="2406707"/>
              <a:ext cx="1222168" cy="662528"/>
              <a:chOff x="1879810" y="2406707"/>
              <a:chExt cx="1222168" cy="662528"/>
            </a:xfrm>
          </p:grpSpPr>
          <p:sp>
            <p:nvSpPr>
              <p:cNvPr id="15394" name="Freeform 10"/>
              <p:cNvSpPr>
                <a:spLocks/>
              </p:cNvSpPr>
              <p:nvPr/>
            </p:nvSpPr>
            <p:spPr bwMode="auto">
              <a:xfrm>
                <a:off x="2881484" y="2802086"/>
                <a:ext cx="220494" cy="264477"/>
              </a:xfrm>
              <a:custGeom>
                <a:avLst/>
                <a:gdLst>
                  <a:gd name="T0" fmla="*/ 130175878 w 350"/>
                  <a:gd name="T1" fmla="*/ 0 h 396"/>
                  <a:gd name="T2" fmla="*/ 88900661 w 350"/>
                  <a:gd name="T3" fmla="*/ 14273744 h 396"/>
                  <a:gd name="T4" fmla="*/ 46831666 w 350"/>
                  <a:gd name="T5" fmla="*/ 26762935 h 396"/>
                  <a:gd name="T6" fmla="*/ 0 w 350"/>
                  <a:gd name="T7" fmla="*/ 36575967 h 396"/>
                  <a:gd name="T8" fmla="*/ 11906046 w 350"/>
                  <a:gd name="T9" fmla="*/ 176636575 h 396"/>
                  <a:gd name="T10" fmla="*/ 51594336 w 350"/>
                  <a:gd name="T11" fmla="*/ 168607427 h 396"/>
                  <a:gd name="T12" fmla="*/ 107950712 w 350"/>
                  <a:gd name="T13" fmla="*/ 154333683 h 396"/>
                  <a:gd name="T14" fmla="*/ 138907440 w 350"/>
                  <a:gd name="T15" fmla="*/ 142736768 h 3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0" h="396">
                    <a:moveTo>
                      <a:pt x="328" y="0"/>
                    </a:moveTo>
                    <a:lnTo>
                      <a:pt x="224" y="32"/>
                    </a:lnTo>
                    <a:lnTo>
                      <a:pt x="118" y="60"/>
                    </a:lnTo>
                    <a:lnTo>
                      <a:pt x="0" y="82"/>
                    </a:lnTo>
                    <a:lnTo>
                      <a:pt x="30" y="396"/>
                    </a:lnTo>
                    <a:lnTo>
                      <a:pt x="130" y="378"/>
                    </a:lnTo>
                    <a:lnTo>
                      <a:pt x="272" y="346"/>
                    </a:lnTo>
                    <a:lnTo>
                      <a:pt x="350" y="320"/>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5" name="Freeform 12"/>
              <p:cNvSpPr>
                <a:spLocks/>
              </p:cNvSpPr>
              <p:nvPr/>
            </p:nvSpPr>
            <p:spPr bwMode="auto">
              <a:xfrm>
                <a:off x="2122984" y="2770029"/>
                <a:ext cx="328851" cy="299206"/>
              </a:xfrm>
              <a:custGeom>
                <a:avLst/>
                <a:gdLst>
                  <a:gd name="T0" fmla="*/ 30956723 w 522"/>
                  <a:gd name="T1" fmla="*/ 0 h 448"/>
                  <a:gd name="T2" fmla="*/ 71438155 w 522"/>
                  <a:gd name="T3" fmla="*/ 19626044 h 448"/>
                  <a:gd name="T4" fmla="*/ 120651148 w 522"/>
                  <a:gd name="T5" fmla="*/ 37468205 h 448"/>
                  <a:gd name="T6" fmla="*/ 160338802 w 522"/>
                  <a:gd name="T7" fmla="*/ 48173502 h 448"/>
                  <a:gd name="T8" fmla="*/ 188914190 w 522"/>
                  <a:gd name="T9" fmla="*/ 54418091 h 448"/>
                  <a:gd name="T10" fmla="*/ 207170460 w 522"/>
                  <a:gd name="T11" fmla="*/ 57986524 h 448"/>
                  <a:gd name="T12" fmla="*/ 195264416 w 522"/>
                  <a:gd name="T13" fmla="*/ 199830872 h 448"/>
                  <a:gd name="T14" fmla="*/ 149226536 w 522"/>
                  <a:gd name="T15" fmla="*/ 189125575 h 448"/>
                  <a:gd name="T16" fmla="*/ 92075760 w 522"/>
                  <a:gd name="T17" fmla="*/ 173960238 h 448"/>
                  <a:gd name="T18" fmla="*/ 42862767 w 522"/>
                  <a:gd name="T19" fmla="*/ 156118077 h 448"/>
                  <a:gd name="T20" fmla="*/ 0 w 522"/>
                  <a:gd name="T21" fmla="*/ 136491366 h 448"/>
                  <a:gd name="T22" fmla="*/ 30956723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6" name="Freeform 14"/>
              <p:cNvSpPr>
                <a:spLocks/>
              </p:cNvSpPr>
              <p:nvPr/>
            </p:nvSpPr>
            <p:spPr bwMode="auto">
              <a:xfrm>
                <a:off x="1879810" y="2406707"/>
                <a:ext cx="83158" cy="260470"/>
              </a:xfrm>
              <a:custGeom>
                <a:avLst/>
                <a:gdLst>
                  <a:gd name="T0" fmla="*/ 0 w 132"/>
                  <a:gd name="T1" fmla="*/ 173960566 h 390"/>
                  <a:gd name="T2" fmla="*/ 1587562 w 132"/>
                  <a:gd name="T3" fmla="*/ 146305331 h 390"/>
                  <a:gd name="T4" fmla="*/ 52388280 w 132"/>
                  <a:gd name="T5" fmla="*/ 0 h 390"/>
                  <a:gd name="T6" fmla="*/ 42862909 w 132"/>
                  <a:gd name="T7" fmla="*/ 36575999 h 390"/>
                  <a:gd name="T8" fmla="*/ 41275347 w 132"/>
                  <a:gd name="T9" fmla="*/ 56202747 h 390"/>
                  <a:gd name="T10" fmla="*/ 42069128 w 132"/>
                  <a:gd name="T11" fmla="*/ 74936551 h 390"/>
                  <a:gd name="T12" fmla="*/ 46831814 w 132"/>
                  <a:gd name="T13" fmla="*/ 96347185 h 390"/>
                  <a:gd name="T14" fmla="*/ 52388280 w 132"/>
                  <a:gd name="T15" fmla="*/ 106160225 h 3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90">
                    <a:moveTo>
                      <a:pt x="0" y="390"/>
                    </a:moveTo>
                    <a:lnTo>
                      <a:pt x="4" y="328"/>
                    </a:lnTo>
                    <a:lnTo>
                      <a:pt x="132" y="0"/>
                    </a:lnTo>
                    <a:lnTo>
                      <a:pt x="108" y="82"/>
                    </a:lnTo>
                    <a:lnTo>
                      <a:pt x="104" y="126"/>
                    </a:lnTo>
                    <a:lnTo>
                      <a:pt x="106" y="168"/>
                    </a:lnTo>
                    <a:lnTo>
                      <a:pt x="118" y="216"/>
                    </a:lnTo>
                    <a:lnTo>
                      <a:pt x="132" y="238"/>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9" name="Group 99"/>
            <p:cNvGrpSpPr>
              <a:grpSpLocks/>
            </p:cNvGrpSpPr>
            <p:nvPr/>
          </p:nvGrpSpPr>
          <p:grpSpPr bwMode="auto">
            <a:xfrm>
              <a:off x="1915476" y="3357811"/>
              <a:ext cx="928292" cy="438696"/>
              <a:chOff x="1915476" y="3357811"/>
              <a:chExt cx="928292" cy="438696"/>
            </a:xfrm>
          </p:grpSpPr>
          <p:sp>
            <p:nvSpPr>
              <p:cNvPr id="15392" name="Freeform 24"/>
              <p:cNvSpPr>
                <a:spLocks/>
              </p:cNvSpPr>
              <p:nvPr/>
            </p:nvSpPr>
            <p:spPr bwMode="auto">
              <a:xfrm>
                <a:off x="2491093" y="3641830"/>
                <a:ext cx="352675" cy="154677"/>
              </a:xfrm>
              <a:custGeom>
                <a:avLst/>
                <a:gdLst>
                  <a:gd name="T0" fmla="*/ 0 w 560"/>
                  <a:gd name="T1" fmla="*/ 0 h 232"/>
                  <a:gd name="T2" fmla="*/ 8725557 w 560"/>
                  <a:gd name="T3" fmla="*/ 96013081 h 232"/>
                  <a:gd name="T4" fmla="*/ 81703462 w 560"/>
                  <a:gd name="T5" fmla="*/ 101346771 h 232"/>
                  <a:gd name="T6" fmla="*/ 113432876 w 560"/>
                  <a:gd name="T7" fmla="*/ 103124889 h 232"/>
                  <a:gd name="T8" fmla="*/ 161026997 w 560"/>
                  <a:gd name="T9" fmla="*/ 99568652 h 232"/>
                  <a:gd name="T10" fmla="*/ 209414636 w 560"/>
                  <a:gd name="T11" fmla="*/ 96901807 h 232"/>
                  <a:gd name="T12" fmla="*/ 222106528 w 560"/>
                  <a:gd name="T13" fmla="*/ 0 h 232"/>
                  <a:gd name="T14" fmla="*/ 166579738 w 560"/>
                  <a:gd name="T15" fmla="*/ 5334356 h 232"/>
                  <a:gd name="T16" fmla="*/ 108673652 w 560"/>
                  <a:gd name="T17" fmla="*/ 8001201 h 232"/>
                  <a:gd name="T18" fmla="*/ 46007713 w 560"/>
                  <a:gd name="T19" fmla="*/ 5334356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3" name="Freeform 26"/>
              <p:cNvSpPr>
                <a:spLocks/>
              </p:cNvSpPr>
              <p:nvPr/>
            </p:nvSpPr>
            <p:spPr bwMode="auto">
              <a:xfrm>
                <a:off x="1915476" y="3357811"/>
                <a:ext cx="173819" cy="293353"/>
              </a:xfrm>
              <a:custGeom>
                <a:avLst/>
                <a:gdLst>
                  <a:gd name="T0" fmla="*/ 109467553 w 276"/>
                  <a:gd name="T1" fmla="*/ 195581779 h 440"/>
                  <a:gd name="T2" fmla="*/ 84083682 w 276"/>
                  <a:gd name="T3" fmla="*/ 172467562 h 440"/>
                  <a:gd name="T4" fmla="*/ 57113397 w 276"/>
                  <a:gd name="T5" fmla="*/ 141352143 h 440"/>
                  <a:gd name="T6" fmla="*/ 44421461 w 276"/>
                  <a:gd name="T7" fmla="*/ 121794165 h 440"/>
                  <a:gd name="T8" fmla="*/ 38075808 w 276"/>
                  <a:gd name="T9" fmla="*/ 112904236 h 440"/>
                  <a:gd name="T10" fmla="*/ 0 w 276"/>
                  <a:gd name="T11" fmla="*/ 0 h 440"/>
                  <a:gd name="T12" fmla="*/ 28556698 w 276"/>
                  <a:gd name="T13" fmla="*/ 42672194 h 440"/>
                  <a:gd name="T14" fmla="*/ 45214982 w 276"/>
                  <a:gd name="T15" fmla="*/ 59563327 h 440"/>
                  <a:gd name="T16" fmla="*/ 61873266 w 276"/>
                  <a:gd name="T17" fmla="*/ 73787613 h 440"/>
                  <a:gd name="T18" fmla="*/ 76944507 w 276"/>
                  <a:gd name="T19" fmla="*/ 86233781 h 440"/>
                  <a:gd name="T20" fmla="*/ 99948444 w 276"/>
                  <a:gd name="T21" fmla="*/ 102236187 h 440"/>
                  <a:gd name="T22" fmla="*/ 108674032 w 276"/>
                  <a:gd name="T23" fmla="*/ 106681152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0" name="Group 27"/>
            <p:cNvGrpSpPr>
              <a:grpSpLocks/>
            </p:cNvGrpSpPr>
            <p:nvPr/>
          </p:nvGrpSpPr>
          <p:grpSpPr bwMode="auto">
            <a:xfrm>
              <a:off x="1756167" y="2489929"/>
              <a:ext cx="1818986" cy="1174613"/>
              <a:chOff x="296" y="1708"/>
              <a:chExt cx="2888" cy="1756"/>
            </a:xfrm>
          </p:grpSpPr>
          <p:sp>
            <p:nvSpPr>
              <p:cNvPr id="15383"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84"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1" name="Group 30"/>
              <p:cNvGrpSpPr>
                <a:grpSpLocks/>
              </p:cNvGrpSpPr>
              <p:nvPr/>
            </p:nvGrpSpPr>
            <p:grpSpPr bwMode="auto">
              <a:xfrm>
                <a:off x="302" y="1708"/>
                <a:ext cx="324" cy="958"/>
                <a:chOff x="302" y="1708"/>
                <a:chExt cx="324" cy="958"/>
              </a:xfrm>
            </p:grpSpPr>
            <p:sp>
              <p:nvSpPr>
                <p:cNvPr id="15390"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406">
                      <a:moveTo>
                        <a:pt x="0" y="406"/>
                      </a:moveTo>
                      <a:lnTo>
                        <a:pt x="0" y="280"/>
                      </a:lnTo>
                      <a:lnTo>
                        <a:pt x="38" y="166"/>
                      </a:lnTo>
                      <a:lnTo>
                        <a:pt x="96" y="80"/>
                      </a:lnTo>
                      <a:lnTo>
                        <a:pt x="176"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1"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2" h="384">
                      <a:moveTo>
                        <a:pt x="0" y="242"/>
                      </a:moveTo>
                      <a:lnTo>
                        <a:pt x="0" y="384"/>
                      </a:lnTo>
                      <a:lnTo>
                        <a:pt x="32" y="290"/>
                      </a:lnTo>
                      <a:lnTo>
                        <a:pt x="96" y="192"/>
                      </a:lnTo>
                      <a:lnTo>
                        <a:pt x="186" y="98"/>
                      </a:lnTo>
                      <a:lnTo>
                        <a:pt x="322"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5386"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2" name="Group 34"/>
              <p:cNvGrpSpPr>
                <a:grpSpLocks/>
              </p:cNvGrpSpPr>
              <p:nvPr/>
            </p:nvGrpSpPr>
            <p:grpSpPr bwMode="auto">
              <a:xfrm>
                <a:off x="3126" y="1862"/>
                <a:ext cx="58" cy="880"/>
                <a:chOff x="3126" y="1862"/>
                <a:chExt cx="58" cy="880"/>
              </a:xfrm>
            </p:grpSpPr>
            <p:sp>
              <p:nvSpPr>
                <p:cNvPr id="15388"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208">
                      <a:moveTo>
                        <a:pt x="58" y="150"/>
                      </a:moveTo>
                      <a:lnTo>
                        <a:pt x="58" y="208"/>
                      </a:lnTo>
                      <a:lnTo>
                        <a:pt x="48" y="132"/>
                      </a:lnTo>
                      <a:lnTo>
                        <a:pt x="26" y="68"/>
                      </a:lnTo>
                      <a:lnTo>
                        <a:pt x="10" y="26"/>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89"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50">
                      <a:moveTo>
                        <a:pt x="56" y="350"/>
                      </a:moveTo>
                      <a:lnTo>
                        <a:pt x="54" y="218"/>
                      </a:lnTo>
                      <a:lnTo>
                        <a:pt x="54" y="188"/>
                      </a:lnTo>
                      <a:lnTo>
                        <a:pt x="44" y="112"/>
                      </a:lnTo>
                      <a:lnTo>
                        <a:pt x="14" y="30"/>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grpSp>
      <p:sp>
        <p:nvSpPr>
          <p:cNvPr id="54"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72</a:t>
            </a:fld>
            <a:endParaRPr lang="en-US" sz="900" i="0"/>
          </a:p>
        </p:txBody>
      </p:sp>
    </p:spTree>
    <p:extLst>
      <p:ext uri="{BB962C8B-B14F-4D97-AF65-F5344CB8AC3E}">
        <p14:creationId xmlns:p14="http://schemas.microsoft.com/office/powerpoint/2010/main" xmlns="" val="39932230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3"/>
          <p:cNvSpPr>
            <a:spLocks noChangeArrowheads="1"/>
          </p:cNvSpPr>
          <p:nvPr/>
        </p:nvSpPr>
        <p:spPr bwMode="auto">
          <a:xfrm>
            <a:off x="0" y="9525"/>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0"/>
              </a:spcBef>
              <a:buFontTx/>
              <a:buNone/>
            </a:pPr>
            <a:r>
              <a:rPr lang="en-US" sz="3200" i="0" dirty="0">
                <a:solidFill>
                  <a:srgbClr val="FF0000"/>
                </a:solidFill>
              </a:rPr>
              <a:t>Transport and Turbulence</a:t>
            </a:r>
            <a:br>
              <a:rPr lang="en-US" sz="3200" i="0" dirty="0">
                <a:solidFill>
                  <a:srgbClr val="FF0000"/>
                </a:solidFill>
              </a:rPr>
            </a:br>
            <a:r>
              <a:rPr lang="en-US" sz="2000" i="0" dirty="0">
                <a:solidFill>
                  <a:srgbClr val="1238FF"/>
                </a:solidFill>
                <a:latin typeface="Helvetica Neue" charset="0"/>
                <a:cs typeface="Helvetica Neue" charset="0"/>
              </a:rPr>
              <a:t>BES together with high-k to provide comprehensive turbulence diagnostic</a:t>
            </a:r>
          </a:p>
        </p:txBody>
      </p:sp>
      <p:sp>
        <p:nvSpPr>
          <p:cNvPr id="56322" name="Rectangle 74"/>
          <p:cNvSpPr>
            <a:spLocks noChangeArrowheads="1"/>
          </p:cNvSpPr>
          <p:nvPr/>
        </p:nvSpPr>
        <p:spPr bwMode="auto">
          <a:xfrm>
            <a:off x="7391400" y="2743200"/>
            <a:ext cx="317500" cy="203200"/>
          </a:xfrm>
          <a:prstGeom prst="rect">
            <a:avLst/>
          </a:prstGeom>
          <a:solidFill>
            <a:schemeClr val="bg1"/>
          </a:solidFill>
          <a:ln>
            <a:noFill/>
          </a:ln>
          <a:extLst>
            <a:ext uri="{91240B29-F687-4f45-9708-019B960494DF}">
              <a14:hiddenLine xmlns:a14="http://schemas.microsoft.com/office/drawing/2010/main" xmlns="" w="15875">
                <a:solidFill>
                  <a:srgbClr val="000000"/>
                </a:solidFill>
                <a:round/>
                <a:headEnd/>
                <a:tailEnd type="triangle" w="med" len="med"/>
              </a14:hiddenLine>
            </a:ext>
          </a:extLst>
        </p:spPr>
        <p:txBody>
          <a:bodyPr lIns="0" tIns="0" rIns="0" bIns="0"/>
          <a:lstStyle/>
          <a:p>
            <a:endParaRPr lang="en-US"/>
          </a:p>
        </p:txBody>
      </p:sp>
      <p:sp>
        <p:nvSpPr>
          <p:cNvPr id="80" name="Rectangle 16"/>
          <p:cNvSpPr>
            <a:spLocks noChangeArrowheads="1"/>
          </p:cNvSpPr>
          <p:nvPr/>
        </p:nvSpPr>
        <p:spPr bwMode="auto">
          <a:xfrm>
            <a:off x="4406900" y="1727200"/>
            <a:ext cx="1473200" cy="158750"/>
          </a:xfrm>
          <a:prstGeom prst="rect">
            <a:avLst/>
          </a:prstGeom>
          <a:gradFill rotWithShape="0">
            <a:gsLst>
              <a:gs pos="0">
                <a:schemeClr val="hlink"/>
              </a:gs>
              <a:gs pos="100000">
                <a:schemeClr va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56352" name="Rectangle 22"/>
          <p:cNvSpPr>
            <a:spLocks noChangeArrowheads="1"/>
          </p:cNvSpPr>
          <p:nvPr/>
        </p:nvSpPr>
        <p:spPr bwMode="auto">
          <a:xfrm>
            <a:off x="2362200" y="1720850"/>
            <a:ext cx="1530350" cy="158750"/>
          </a:xfrm>
          <a:prstGeom prst="rect">
            <a:avLst/>
          </a:prstGeom>
          <a:gradFill rotWithShape="0">
            <a:gsLst>
              <a:gs pos="0">
                <a:srgbClr val="E4C8BD"/>
              </a:gs>
              <a:gs pos="100000">
                <a:srgbClr val="6A5D57"/>
              </a:gs>
            </a:gsLst>
            <a:lin ang="5400000" scaled="1"/>
          </a:gradFill>
          <a:ln w="9525">
            <a:solidFill>
              <a:schemeClr val="tx1"/>
            </a:solidFill>
            <a:miter lim="800000"/>
            <a:headEnd/>
            <a:tailEnd/>
          </a:ln>
        </p:spPr>
        <p:txBody>
          <a:bodyPr wrap="none" anchor="ctr"/>
          <a:lstStyle/>
          <a:p>
            <a:endParaRPr lang="en-US"/>
          </a:p>
        </p:txBody>
      </p:sp>
      <p:sp>
        <p:nvSpPr>
          <p:cNvPr id="56353" name="Rectangle 41"/>
          <p:cNvSpPr>
            <a:spLocks noChangeArrowheads="1"/>
          </p:cNvSpPr>
          <p:nvPr/>
        </p:nvSpPr>
        <p:spPr bwMode="auto">
          <a:xfrm>
            <a:off x="4281437" y="1876425"/>
            <a:ext cx="17447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p>
            <a:pPr marL="177800" indent="-177800" algn="ctr" eaLnBrk="0" hangingPunct="0">
              <a:spcBef>
                <a:spcPct val="0"/>
              </a:spcBef>
              <a:buFontTx/>
              <a:buNone/>
            </a:pPr>
            <a:r>
              <a:rPr lang="en-US" sz="1600" i="0" dirty="0" err="1">
                <a:solidFill>
                  <a:schemeClr val="tx1"/>
                </a:solidFill>
                <a:latin typeface="Symbol" charset="2"/>
                <a:cs typeface="Symbol" charset="2"/>
              </a:rPr>
              <a:t>m</a:t>
            </a:r>
            <a:r>
              <a:rPr lang="en-US" sz="1600" i="0" dirty="0" err="1" smtClean="0">
                <a:solidFill>
                  <a:schemeClr val="tx1"/>
                </a:solidFill>
              </a:rPr>
              <a:t>wave</a:t>
            </a:r>
            <a:r>
              <a:rPr lang="en-US" sz="1600" i="0" dirty="0" smtClean="0">
                <a:solidFill>
                  <a:schemeClr val="tx1"/>
                </a:solidFill>
              </a:rPr>
              <a:t> Scattering</a:t>
            </a:r>
            <a:endParaRPr lang="en-US" sz="1600" i="0" dirty="0">
              <a:solidFill>
                <a:schemeClr val="tx1"/>
              </a:solidFill>
            </a:endParaRPr>
          </a:p>
        </p:txBody>
      </p:sp>
      <p:sp>
        <p:nvSpPr>
          <p:cNvPr id="91" name="Rectangle 57"/>
          <p:cNvSpPr>
            <a:spLocks noChangeAspect="1" noChangeArrowheads="1"/>
          </p:cNvSpPr>
          <p:nvPr/>
        </p:nvSpPr>
        <p:spPr bwMode="auto">
          <a:xfrm>
            <a:off x="2300288" y="1389063"/>
            <a:ext cx="2366962" cy="228600"/>
          </a:xfrm>
          <a:prstGeom prst="rect">
            <a:avLst/>
          </a:prstGeom>
          <a:gradFill rotWithShape="1">
            <a:gsLst>
              <a:gs pos="0">
                <a:srgbClr val="00FFFF">
                  <a:gamma/>
                  <a:shade val="46275"/>
                  <a:invGamma/>
                </a:srgbClr>
              </a:gs>
              <a:gs pos="50000">
                <a:srgbClr val="00FFFF">
                  <a:alpha val="50000"/>
                </a:srgbClr>
              </a:gs>
              <a:gs pos="100000">
                <a:srgbClr val="00FFFF">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92" name="Rectangle 58"/>
          <p:cNvSpPr>
            <a:spLocks noChangeArrowheads="1"/>
          </p:cNvSpPr>
          <p:nvPr/>
        </p:nvSpPr>
        <p:spPr bwMode="auto">
          <a:xfrm>
            <a:off x="4400550" y="1463675"/>
            <a:ext cx="1473200" cy="215900"/>
          </a:xfrm>
          <a:prstGeom prst="rect">
            <a:avLst/>
          </a:prstGeom>
          <a:gradFill rotWithShape="1">
            <a:gsLst>
              <a:gs pos="0">
                <a:srgbClr val="FF00FF">
                  <a:gamma/>
                  <a:shade val="46275"/>
                  <a:invGamma/>
                </a:srgbClr>
              </a:gs>
              <a:gs pos="50000">
                <a:srgbClr val="FF00FF">
                  <a:alpha val="50000"/>
                </a:srgbClr>
              </a:gs>
              <a:gs pos="100000">
                <a:srgbClr val="FF00FF">
                  <a:gamma/>
                  <a:shade val="46275"/>
                  <a:invGamma/>
                </a:srgbClr>
              </a:gs>
            </a:gsLst>
            <a:lin ang="5400000" scaled="1"/>
          </a:gradFill>
          <a:ln w="9525">
            <a:noFill/>
            <a:miter lim="800000"/>
            <a:headEnd/>
            <a:tailEnd/>
          </a:ln>
        </p:spPr>
        <p:txBody>
          <a:bodyPr anchor="ct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spcBef>
                <a:spcPct val="0"/>
              </a:spcBef>
              <a:buFontTx/>
              <a:buNone/>
              <a:defRPr/>
            </a:pPr>
            <a:r>
              <a:rPr lang="en-US" sz="1400" i="0" smtClean="0">
                <a:solidFill>
                  <a:srgbClr val="000000"/>
                </a:solidFill>
              </a:rPr>
              <a:t>ETG</a:t>
            </a:r>
            <a:endParaRPr lang="en-US" sz="2400" i="0" smtClean="0">
              <a:solidFill>
                <a:schemeClr val="tx1"/>
              </a:solidFill>
              <a:latin typeface="Times New Roman" charset="0"/>
            </a:endParaRPr>
          </a:p>
        </p:txBody>
      </p:sp>
      <p:sp>
        <p:nvSpPr>
          <p:cNvPr id="56360" name="Text Box 59"/>
          <p:cNvSpPr txBox="1">
            <a:spLocks noChangeAspect="1" noChangeArrowheads="1"/>
          </p:cNvSpPr>
          <p:nvPr/>
        </p:nvSpPr>
        <p:spPr bwMode="auto">
          <a:xfrm>
            <a:off x="3071813" y="1339850"/>
            <a:ext cx="995362"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0"/>
              </a:spcBef>
              <a:buFontTx/>
              <a:buNone/>
            </a:pPr>
            <a:r>
              <a:rPr lang="en-US" sz="1400" i="0" dirty="0">
                <a:solidFill>
                  <a:srgbClr val="000000"/>
                </a:solidFill>
              </a:rPr>
              <a:t>ITG/TEM</a:t>
            </a:r>
            <a:endParaRPr lang="en-US" sz="2400" i="0" dirty="0">
              <a:solidFill>
                <a:schemeClr val="tx1"/>
              </a:solidFill>
              <a:latin typeface="Times New Roman" charset="0"/>
            </a:endParaRPr>
          </a:p>
        </p:txBody>
      </p:sp>
      <p:sp>
        <p:nvSpPr>
          <p:cNvPr id="94" name="Rectangle 60"/>
          <p:cNvSpPr>
            <a:spLocks noChangeAspect="1" noChangeArrowheads="1"/>
          </p:cNvSpPr>
          <p:nvPr/>
        </p:nvSpPr>
        <p:spPr bwMode="auto">
          <a:xfrm>
            <a:off x="2308225" y="1158875"/>
            <a:ext cx="1411288" cy="220663"/>
          </a:xfrm>
          <a:prstGeom prst="rect">
            <a:avLst/>
          </a:prstGeom>
          <a:gradFill rotWithShape="1">
            <a:gsLst>
              <a:gs pos="0">
                <a:srgbClr val="FFFF99">
                  <a:gamma/>
                  <a:shade val="46275"/>
                  <a:invGamma/>
                </a:srgbClr>
              </a:gs>
              <a:gs pos="50000">
                <a:srgbClr val="FFFF99">
                  <a:alpha val="50000"/>
                </a:srgbClr>
              </a:gs>
              <a:gs pos="100000">
                <a:srgbClr val="FFFF99">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56364" name="Text Box 61"/>
          <p:cNvSpPr txBox="1">
            <a:spLocks noChangeAspect="1" noChangeArrowheads="1"/>
          </p:cNvSpPr>
          <p:nvPr/>
        </p:nvSpPr>
        <p:spPr bwMode="auto">
          <a:xfrm>
            <a:off x="2100263" y="1100138"/>
            <a:ext cx="17526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0"/>
              </a:spcBef>
              <a:buFontTx/>
              <a:buNone/>
            </a:pPr>
            <a:r>
              <a:rPr lang="en-US" sz="1400" i="0">
                <a:solidFill>
                  <a:srgbClr val="000000"/>
                </a:solidFill>
                <a:latin typeface="Symbol" charset="0"/>
              </a:rPr>
              <a:t>m</a:t>
            </a:r>
            <a:r>
              <a:rPr lang="en-US" sz="1400" i="0">
                <a:solidFill>
                  <a:srgbClr val="000000"/>
                </a:solidFill>
              </a:rPr>
              <a:t>TEARING</a:t>
            </a:r>
            <a:endParaRPr lang="en-US" sz="2400" i="0">
              <a:solidFill>
                <a:schemeClr val="tx1"/>
              </a:solidFill>
              <a:latin typeface="Times New Roman" charset="0"/>
            </a:endParaRPr>
          </a:p>
        </p:txBody>
      </p:sp>
      <p:grpSp>
        <p:nvGrpSpPr>
          <p:cNvPr id="2" name="Group 62"/>
          <p:cNvGrpSpPr>
            <a:grpSpLocks/>
          </p:cNvGrpSpPr>
          <p:nvPr/>
        </p:nvGrpSpPr>
        <p:grpSpPr bwMode="auto">
          <a:xfrm>
            <a:off x="2071688" y="1039813"/>
            <a:ext cx="4465637" cy="122237"/>
            <a:chOff x="2064" y="3984"/>
            <a:chExt cx="2813" cy="248"/>
          </a:xfrm>
        </p:grpSpPr>
        <p:grpSp>
          <p:nvGrpSpPr>
            <p:cNvPr id="5" name="Group 69"/>
            <p:cNvGrpSpPr>
              <a:grpSpLocks/>
            </p:cNvGrpSpPr>
            <p:nvPr/>
          </p:nvGrpSpPr>
          <p:grpSpPr bwMode="auto">
            <a:xfrm>
              <a:off x="2064" y="4059"/>
              <a:ext cx="2813" cy="173"/>
              <a:chOff x="1872" y="3972"/>
              <a:chExt cx="2813" cy="173"/>
            </a:xfrm>
          </p:grpSpPr>
          <p:sp>
            <p:nvSpPr>
              <p:cNvPr id="56375" name="Text Box 70"/>
              <p:cNvSpPr txBox="1">
                <a:spLocks noChangeAspect="1" noChangeArrowheads="1"/>
              </p:cNvSpPr>
              <p:nvPr/>
            </p:nvSpPr>
            <p:spPr bwMode="auto">
              <a:xfrm>
                <a:off x="1872" y="3972"/>
                <a:ext cx="32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0.1</a:t>
                </a:r>
                <a:endParaRPr lang="en-US" sz="1400" i="0">
                  <a:solidFill>
                    <a:schemeClr val="accent2"/>
                  </a:solidFill>
                  <a:latin typeface="Times New Roman" charset="0"/>
                </a:endParaRPr>
              </a:p>
            </p:txBody>
          </p:sp>
          <p:sp>
            <p:nvSpPr>
              <p:cNvPr id="56376" name="Text Box 71"/>
              <p:cNvSpPr txBox="1">
                <a:spLocks noChangeAspect="1" noChangeArrowheads="1"/>
              </p:cNvSpPr>
              <p:nvPr/>
            </p:nvSpPr>
            <p:spPr bwMode="auto">
              <a:xfrm>
                <a:off x="2751" y="3972"/>
                <a:ext cx="18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a:t>
                </a:r>
                <a:endParaRPr lang="en-US" sz="1400" i="0">
                  <a:solidFill>
                    <a:schemeClr val="accent2"/>
                  </a:solidFill>
                  <a:latin typeface="Times New Roman" charset="0"/>
                </a:endParaRPr>
              </a:p>
            </p:txBody>
          </p:sp>
          <p:sp>
            <p:nvSpPr>
              <p:cNvPr id="56377" name="Text Box 72"/>
              <p:cNvSpPr txBox="1">
                <a:spLocks noChangeAspect="1" noChangeArrowheads="1"/>
              </p:cNvSpPr>
              <p:nvPr/>
            </p:nvSpPr>
            <p:spPr bwMode="auto">
              <a:xfrm>
                <a:off x="3541" y="3972"/>
                <a:ext cx="28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10</a:t>
                </a:r>
                <a:endParaRPr lang="en-US" sz="1400" i="0">
                  <a:solidFill>
                    <a:schemeClr val="accent2"/>
                  </a:solidFill>
                  <a:latin typeface="Times New Roman" charset="0"/>
                </a:endParaRPr>
              </a:p>
            </p:txBody>
          </p:sp>
          <p:sp>
            <p:nvSpPr>
              <p:cNvPr id="56378" name="Text Box 73"/>
              <p:cNvSpPr txBox="1">
                <a:spLocks noChangeAspect="1" noChangeArrowheads="1"/>
              </p:cNvSpPr>
              <p:nvPr/>
            </p:nvSpPr>
            <p:spPr bwMode="auto">
              <a:xfrm>
                <a:off x="4322" y="3972"/>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100</a:t>
                </a:r>
                <a:endParaRPr lang="en-US" sz="1400" i="0">
                  <a:solidFill>
                    <a:schemeClr val="accent2"/>
                  </a:solidFill>
                  <a:latin typeface="Times New Roman" charset="0"/>
                </a:endParaRPr>
              </a:p>
            </p:txBody>
          </p:sp>
        </p:grpSp>
        <p:sp>
          <p:nvSpPr>
            <p:cNvPr id="56370" name="Line 74"/>
            <p:cNvSpPr>
              <a:spLocks noChangeAspect="1" noChangeShapeType="1"/>
            </p:cNvSpPr>
            <p:nvPr/>
          </p:nvSpPr>
          <p:spPr bwMode="auto">
            <a:xfrm>
              <a:off x="2208" y="3984"/>
              <a:ext cx="2487" cy="0"/>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sp>
          <p:nvSpPr>
            <p:cNvPr id="56371" name="Line 75"/>
            <p:cNvSpPr>
              <a:spLocks noChangeAspect="1" noChangeShapeType="1"/>
            </p:cNvSpPr>
            <p:nvPr/>
          </p:nvSpPr>
          <p:spPr bwMode="auto">
            <a:xfrm>
              <a:off x="2208" y="3992"/>
              <a:ext cx="0" cy="104"/>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sp>
          <p:nvSpPr>
            <p:cNvPr id="56372" name="Line 76"/>
            <p:cNvSpPr>
              <a:spLocks noChangeAspect="1" noChangeShapeType="1"/>
            </p:cNvSpPr>
            <p:nvPr/>
          </p:nvSpPr>
          <p:spPr bwMode="auto">
            <a:xfrm>
              <a:off x="3037" y="3992"/>
              <a:ext cx="0" cy="104"/>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sp>
          <p:nvSpPr>
            <p:cNvPr id="56373" name="Line 77"/>
            <p:cNvSpPr>
              <a:spLocks noChangeAspect="1" noChangeShapeType="1"/>
            </p:cNvSpPr>
            <p:nvPr/>
          </p:nvSpPr>
          <p:spPr bwMode="auto">
            <a:xfrm>
              <a:off x="3866" y="3992"/>
              <a:ext cx="0" cy="104"/>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sp>
          <p:nvSpPr>
            <p:cNvPr id="56374" name="Line 78"/>
            <p:cNvSpPr>
              <a:spLocks noChangeAspect="1" noChangeShapeType="1"/>
            </p:cNvSpPr>
            <p:nvPr/>
          </p:nvSpPr>
          <p:spPr bwMode="auto">
            <a:xfrm>
              <a:off x="4695" y="3992"/>
              <a:ext cx="0" cy="104"/>
            </a:xfrm>
            <a:prstGeom prst="line">
              <a:avLst/>
            </a:prstGeom>
            <a:noFill/>
            <a:ln w="28575">
              <a:solidFill>
                <a:srgbClr val="5F5F5F"/>
              </a:solidFill>
              <a:round/>
              <a:headEnd/>
              <a:tailEnd/>
            </a:ln>
            <a:extLst>
              <a:ext uri="{909E8E84-426E-40dd-AFC4-6F175D3DCCD1}">
                <a14:hiddenFill xmlns:a14="http://schemas.microsoft.com/office/drawing/2010/main" xmlns="">
                  <a:noFill/>
                </a14:hiddenFill>
              </a:ext>
            </a:extLst>
          </p:spPr>
          <p:txBody>
            <a:bodyPr anchor="ctr"/>
            <a:lstStyle/>
            <a:p>
              <a:endParaRPr lang="en-US"/>
            </a:p>
          </p:txBody>
        </p:sp>
      </p:grpSp>
      <p:sp>
        <p:nvSpPr>
          <p:cNvPr id="56366" name="Text Box 79"/>
          <p:cNvSpPr txBox="1">
            <a:spLocks noChangeAspect="1" noChangeArrowheads="1"/>
          </p:cNvSpPr>
          <p:nvPr/>
        </p:nvSpPr>
        <p:spPr bwMode="auto">
          <a:xfrm>
            <a:off x="3757613" y="982663"/>
            <a:ext cx="1066800"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800" i="0">
                <a:solidFill>
                  <a:schemeClr val="accent2"/>
                </a:solidFill>
                <a:latin typeface="Arial" charset="0"/>
              </a:rPr>
              <a:t>k</a:t>
            </a:r>
            <a:r>
              <a:rPr lang="en-US" sz="1800" i="0" baseline="-25000">
                <a:solidFill>
                  <a:schemeClr val="accent2"/>
                </a:solidFill>
                <a:latin typeface="Symbol" charset="0"/>
              </a:rPr>
              <a:t>^</a:t>
            </a:r>
            <a:r>
              <a:rPr lang="en-US" sz="1800" i="0">
                <a:solidFill>
                  <a:schemeClr val="accent2"/>
                </a:solidFill>
                <a:latin typeface="Arial" charset="0"/>
              </a:rPr>
              <a:t>(cm</a:t>
            </a:r>
            <a:r>
              <a:rPr lang="en-US" sz="1800" i="0" baseline="30000">
                <a:solidFill>
                  <a:schemeClr val="accent2"/>
                </a:solidFill>
                <a:latin typeface="Arial" charset="0"/>
              </a:rPr>
              <a:t>-1</a:t>
            </a:r>
            <a:r>
              <a:rPr lang="en-US" sz="1800" i="0">
                <a:solidFill>
                  <a:schemeClr val="accent2"/>
                </a:solidFill>
                <a:latin typeface="Arial" charset="0"/>
              </a:rPr>
              <a:t>)</a:t>
            </a:r>
          </a:p>
        </p:txBody>
      </p:sp>
      <p:sp>
        <p:nvSpPr>
          <p:cNvPr id="56367" name="Text Box 83"/>
          <p:cNvSpPr txBox="1">
            <a:spLocks noChangeArrowheads="1"/>
          </p:cNvSpPr>
          <p:nvPr/>
        </p:nvSpPr>
        <p:spPr bwMode="auto">
          <a:xfrm>
            <a:off x="1360488" y="1068388"/>
            <a:ext cx="7937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600" b="0" i="0">
                <a:solidFill>
                  <a:schemeClr val="tx1"/>
                </a:solidFill>
                <a:latin typeface="Arial" charset="0"/>
              </a:rPr>
              <a:t>Modes</a:t>
            </a:r>
          </a:p>
        </p:txBody>
      </p:sp>
      <p:sp>
        <p:nvSpPr>
          <p:cNvPr id="56368" name="Rectangle 41"/>
          <p:cNvSpPr>
            <a:spLocks noChangeArrowheads="1"/>
          </p:cNvSpPr>
          <p:nvPr/>
        </p:nvSpPr>
        <p:spPr bwMode="auto">
          <a:xfrm>
            <a:off x="2288260" y="1876425"/>
            <a:ext cx="166712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p>
            <a:pPr marL="177800" indent="-177800" algn="ctr" eaLnBrk="0" hangingPunct="0">
              <a:spcBef>
                <a:spcPct val="0"/>
              </a:spcBef>
              <a:buFontTx/>
              <a:buNone/>
            </a:pPr>
            <a:r>
              <a:rPr lang="en-US" sz="1600" i="0" dirty="0" smtClean="0">
                <a:solidFill>
                  <a:schemeClr val="tx1"/>
                </a:solidFill>
              </a:rPr>
              <a:t>BES, </a:t>
            </a:r>
            <a:r>
              <a:rPr lang="en-US" sz="1600" i="0" dirty="0" err="1" smtClean="0">
                <a:solidFill>
                  <a:schemeClr val="tx1"/>
                </a:solidFill>
              </a:rPr>
              <a:t>Polarimeter</a:t>
            </a:r>
            <a:endParaRPr lang="en-US" sz="1600" i="0" dirty="0">
              <a:solidFill>
                <a:schemeClr val="tx1"/>
              </a:solidFill>
            </a:endParaRPr>
          </a:p>
        </p:txBody>
      </p:sp>
      <p:grpSp>
        <p:nvGrpSpPr>
          <p:cNvPr id="6" name="Group 4"/>
          <p:cNvGrpSpPr>
            <a:grpSpLocks/>
          </p:cNvGrpSpPr>
          <p:nvPr/>
        </p:nvGrpSpPr>
        <p:grpSpPr bwMode="auto">
          <a:xfrm>
            <a:off x="12700" y="2403475"/>
            <a:ext cx="5230813" cy="3663950"/>
            <a:chOff x="12700" y="2593975"/>
            <a:chExt cx="5230813" cy="3663950"/>
          </a:xfrm>
        </p:grpSpPr>
        <p:grpSp>
          <p:nvGrpSpPr>
            <p:cNvPr id="7" name="Group 76"/>
            <p:cNvGrpSpPr>
              <a:grpSpLocks/>
            </p:cNvGrpSpPr>
            <p:nvPr/>
          </p:nvGrpSpPr>
          <p:grpSpPr bwMode="auto">
            <a:xfrm>
              <a:off x="12700" y="2832100"/>
              <a:ext cx="5230813" cy="1628775"/>
              <a:chOff x="-635000" y="3263900"/>
              <a:chExt cx="5230813" cy="1628775"/>
            </a:xfrm>
          </p:grpSpPr>
          <p:grpSp>
            <p:nvGrpSpPr>
              <p:cNvPr id="8" name="Group 53"/>
              <p:cNvGrpSpPr>
                <a:grpSpLocks/>
              </p:cNvGrpSpPr>
              <p:nvPr/>
            </p:nvGrpSpPr>
            <p:grpSpPr bwMode="auto">
              <a:xfrm>
                <a:off x="-635000" y="3263900"/>
                <a:ext cx="5230813" cy="1628775"/>
                <a:chOff x="-672" y="1912"/>
                <a:chExt cx="2935" cy="914"/>
              </a:xfrm>
            </p:grpSpPr>
            <p:pic>
              <p:nvPicPr>
                <p:cNvPr id="56348" name="Picture 4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2" y="1912"/>
                  <a:ext cx="2935" cy="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
              <p:nvSpPr>
                <p:cNvPr id="56349" name="Rectangle 51"/>
                <p:cNvSpPr>
                  <a:spLocks noChangeArrowheads="1"/>
                </p:cNvSpPr>
                <p:nvPr/>
              </p:nvSpPr>
              <p:spPr bwMode="auto">
                <a:xfrm>
                  <a:off x="1232" y="1952"/>
                  <a:ext cx="976" cy="448"/>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sp>
              <p:nvSpPr>
                <p:cNvPr id="56350" name="Rectangle 52"/>
                <p:cNvSpPr>
                  <a:spLocks noChangeArrowheads="1"/>
                </p:cNvSpPr>
                <p:nvPr/>
              </p:nvSpPr>
              <p:spPr bwMode="auto">
                <a:xfrm>
                  <a:off x="1616" y="2288"/>
                  <a:ext cx="632" cy="392"/>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grpSp>
          <p:sp>
            <p:nvSpPr>
              <p:cNvPr id="56342" name="Text Box 56"/>
              <p:cNvSpPr txBox="1">
                <a:spLocks noChangeArrowheads="1"/>
              </p:cNvSpPr>
              <p:nvPr/>
            </p:nvSpPr>
            <p:spPr bwMode="auto">
              <a:xfrm>
                <a:off x="292100" y="3465513"/>
                <a:ext cx="982663" cy="182562"/>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Neutral Beam</a:t>
                </a:r>
              </a:p>
            </p:txBody>
          </p:sp>
          <p:sp>
            <p:nvSpPr>
              <p:cNvPr id="56343" name="Text Box 57"/>
              <p:cNvSpPr txBox="1">
                <a:spLocks noChangeArrowheads="1"/>
              </p:cNvSpPr>
              <p:nvPr/>
            </p:nvSpPr>
            <p:spPr bwMode="auto">
              <a:xfrm>
                <a:off x="-508000" y="3884613"/>
                <a:ext cx="703263" cy="182562"/>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field lines</a:t>
                </a:r>
              </a:p>
            </p:txBody>
          </p:sp>
          <p:sp>
            <p:nvSpPr>
              <p:cNvPr id="56344" name="Text Box 58"/>
              <p:cNvSpPr txBox="1">
                <a:spLocks noChangeArrowheads="1"/>
              </p:cNvSpPr>
              <p:nvPr/>
            </p:nvSpPr>
            <p:spPr bwMode="auto">
              <a:xfrm>
                <a:off x="533400" y="4325938"/>
                <a:ext cx="989013" cy="401637"/>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red-shited </a:t>
                </a:r>
              </a:p>
              <a:p>
                <a:pPr eaLnBrk="1" hangingPunct="1">
                  <a:buFontTx/>
                  <a:buNone/>
                </a:pPr>
                <a:r>
                  <a:rPr lang="en-US">
                    <a:solidFill>
                      <a:schemeClr val="tx1"/>
                    </a:solidFill>
                  </a:rPr>
                  <a:t>D</a:t>
                </a:r>
                <a:r>
                  <a:rPr lang="en-US">
                    <a:solidFill>
                      <a:schemeClr val="tx1"/>
                    </a:solidFill>
                    <a:latin typeface="Symbol" charset="0"/>
                    <a:sym typeface="Symbol" charset="0"/>
                  </a:rPr>
                  <a:t></a:t>
                </a:r>
                <a:r>
                  <a:rPr lang="en-US">
                    <a:solidFill>
                      <a:schemeClr val="tx1"/>
                    </a:solidFill>
                  </a:rPr>
                  <a:t> emission</a:t>
                </a:r>
              </a:p>
            </p:txBody>
          </p:sp>
          <p:sp>
            <p:nvSpPr>
              <p:cNvPr id="56345" name="Text Box 59"/>
              <p:cNvSpPr txBox="1">
                <a:spLocks noChangeArrowheads="1"/>
              </p:cNvSpPr>
              <p:nvPr/>
            </p:nvSpPr>
            <p:spPr bwMode="auto">
              <a:xfrm>
                <a:off x="2006600" y="3389313"/>
                <a:ext cx="681038" cy="365125"/>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dirty="0">
                    <a:solidFill>
                      <a:schemeClr val="tx1"/>
                    </a:solidFill>
                  </a:rPr>
                  <a:t>Optical fibers</a:t>
                </a:r>
              </a:p>
            </p:txBody>
          </p:sp>
          <p:sp>
            <p:nvSpPr>
              <p:cNvPr id="56346" name="Rectangle 61"/>
              <p:cNvSpPr>
                <a:spLocks noChangeArrowheads="1"/>
              </p:cNvSpPr>
              <p:nvPr/>
            </p:nvSpPr>
            <p:spPr bwMode="auto">
              <a:xfrm>
                <a:off x="2184400" y="4267200"/>
                <a:ext cx="1155700" cy="393700"/>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nchor="ctr"/>
              <a:lstStyle/>
              <a:p>
                <a:endParaRPr lang="en-US"/>
              </a:p>
            </p:txBody>
          </p:sp>
          <p:sp>
            <p:nvSpPr>
              <p:cNvPr id="56347" name="Text Box 62"/>
              <p:cNvSpPr txBox="1">
                <a:spLocks noChangeArrowheads="1"/>
              </p:cNvSpPr>
              <p:nvPr/>
            </p:nvSpPr>
            <p:spPr bwMode="auto">
              <a:xfrm>
                <a:off x="1541463" y="4291013"/>
                <a:ext cx="1481137" cy="365125"/>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High throughput collection optics</a:t>
                </a:r>
              </a:p>
            </p:txBody>
          </p:sp>
        </p:grpSp>
        <p:grpSp>
          <p:nvGrpSpPr>
            <p:cNvPr id="9" name="Group 2"/>
            <p:cNvGrpSpPr>
              <a:grpSpLocks/>
            </p:cNvGrpSpPr>
            <p:nvPr/>
          </p:nvGrpSpPr>
          <p:grpSpPr bwMode="auto">
            <a:xfrm>
              <a:off x="76200" y="2593975"/>
              <a:ext cx="3505200" cy="3663950"/>
              <a:chOff x="76200" y="2593975"/>
              <a:chExt cx="3505200" cy="3663950"/>
            </a:xfrm>
          </p:grpSpPr>
          <p:pic>
            <p:nvPicPr>
              <p:cNvPr id="56338" name="Picture 63"/>
              <p:cNvPicPr>
                <a:picLocks noChangeAspect="1" noChangeArrowheads="1"/>
              </p:cNvPicPr>
              <p:nvPr/>
            </p:nvPicPr>
            <p:blipFill>
              <a:blip r:embed="rId4" cstate="print">
                <a:extLst>
                  <a:ext uri="{28A0092B-C50C-407E-A947-70E740481C1C}">
                    <a14:useLocalDpi xmlns:a14="http://schemas.microsoft.com/office/drawing/2010/main" xmlns="" val="0"/>
                  </a:ext>
                </a:extLst>
              </a:blip>
              <a:srcRect l="7205" t="14256" r="12479" b="9979"/>
              <a:stretch>
                <a:fillRect/>
              </a:stretch>
            </p:blipFill>
            <p:spPr bwMode="auto">
              <a:xfrm>
                <a:off x="454025" y="4605338"/>
                <a:ext cx="1973263" cy="1652587"/>
              </a:xfrm>
              <a:prstGeom prst="rect">
                <a:avLst/>
              </a:prstGeom>
              <a:solidFill>
                <a:srgbClr val="FFFFFF"/>
              </a:solidFill>
              <a:ln>
                <a:noFill/>
              </a:ln>
              <a:extLst>
                <a:ext uri="{91240B29-F687-4f45-9708-019B960494DF}">
                  <a14:hiddenLine xmlns:a14="http://schemas.microsoft.com/office/drawing/2010/main" xmlns="" w="15875">
                    <a:solidFill>
                      <a:srgbClr val="000000"/>
                    </a:solidFill>
                    <a:miter lim="800000"/>
                    <a:headEnd/>
                    <a:tailEnd/>
                  </a14:hiddenLine>
                </a:ext>
              </a:extLst>
            </p:spPr>
          </p:pic>
          <p:sp>
            <p:nvSpPr>
              <p:cNvPr id="56339" name="Text Box 42"/>
              <p:cNvSpPr txBox="1">
                <a:spLocks noChangeArrowheads="1"/>
              </p:cNvSpPr>
              <p:nvPr/>
            </p:nvSpPr>
            <p:spPr bwMode="auto">
              <a:xfrm>
                <a:off x="76200" y="2593975"/>
                <a:ext cx="3276600" cy="492443"/>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0" rIns="0" bIns="0">
                <a:spAutoFit/>
              </a:bodyPr>
              <a:lstStyle>
                <a:lvl1pPr marL="182563" indent="-6397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600" i="0">
                    <a:solidFill>
                      <a:srgbClr val="000000"/>
                    </a:solidFill>
                    <a:latin typeface="Helvetica Neue" charset="0"/>
                    <a:cs typeface="Helvetica Neue" charset="0"/>
                  </a:rPr>
                  <a:t>  48 ch BES available for NSTX-U</a:t>
                </a:r>
              </a:p>
              <a:p>
                <a:pPr eaLnBrk="1" hangingPunct="1">
                  <a:spcBef>
                    <a:spcPct val="0"/>
                  </a:spcBef>
                  <a:buFontTx/>
                  <a:buNone/>
                </a:pPr>
                <a:r>
                  <a:rPr lang="en-US" sz="1600" i="0">
                    <a:solidFill>
                      <a:srgbClr val="000000"/>
                    </a:solidFill>
                    <a:latin typeface="Helvetica Neue" charset="0"/>
                    <a:cs typeface="Helvetica Neue" charset="0"/>
                  </a:rPr>
                  <a:t>(24 ch BES available in 2011)</a:t>
                </a:r>
              </a:p>
            </p:txBody>
          </p:sp>
          <p:sp>
            <p:nvSpPr>
              <p:cNvPr id="56340" name="Text Box 58"/>
              <p:cNvSpPr txBox="1">
                <a:spLocks noChangeArrowheads="1"/>
              </p:cNvSpPr>
              <p:nvPr/>
            </p:nvSpPr>
            <p:spPr bwMode="auto">
              <a:xfrm flipH="1">
                <a:off x="2273300" y="4241800"/>
                <a:ext cx="13081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 Wisconsin</a:t>
                </a:r>
              </a:p>
            </p:txBody>
          </p:sp>
        </p:grpSp>
      </p:grpSp>
      <p:sp>
        <p:nvSpPr>
          <p:cNvPr id="56326" name="Text Box 44"/>
          <p:cNvSpPr txBox="1">
            <a:spLocks noChangeArrowheads="1"/>
          </p:cNvSpPr>
          <p:nvPr/>
        </p:nvSpPr>
        <p:spPr bwMode="auto">
          <a:xfrm>
            <a:off x="4191000" y="2489200"/>
            <a:ext cx="4838700" cy="519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lnSpc>
                <a:spcPts val="1125"/>
              </a:lnSpc>
              <a:spcBef>
                <a:spcPct val="50000"/>
              </a:spcBef>
              <a:buFontTx/>
              <a:buNone/>
            </a:pPr>
            <a:r>
              <a:rPr lang="en-US" sz="1600" i="0">
                <a:solidFill>
                  <a:schemeClr val="tx1"/>
                </a:solidFill>
                <a:latin typeface="Helvetica Neue" charset="0"/>
              </a:rPr>
              <a:t>New high-k scattering system for allowing </a:t>
            </a:r>
          </a:p>
          <a:p>
            <a:pPr algn="ctr">
              <a:lnSpc>
                <a:spcPts val="1125"/>
              </a:lnSpc>
              <a:spcBef>
                <a:spcPct val="50000"/>
              </a:spcBef>
              <a:buFontTx/>
              <a:buNone/>
            </a:pPr>
            <a:r>
              <a:rPr lang="en-US" sz="1600" i="0">
                <a:solidFill>
                  <a:schemeClr val="tx1"/>
                </a:solidFill>
                <a:latin typeface="Helvetica Neue" charset="0"/>
              </a:rPr>
              <a:t>2-D k spectrum</a:t>
            </a:r>
            <a:endParaRPr lang="en-US">
              <a:solidFill>
                <a:srgbClr val="0000FF"/>
              </a:solidFill>
            </a:endParaRPr>
          </a:p>
        </p:txBody>
      </p:sp>
      <p:grpSp>
        <p:nvGrpSpPr>
          <p:cNvPr id="10" name="Group 53"/>
          <p:cNvGrpSpPr>
            <a:grpSpLocks/>
          </p:cNvGrpSpPr>
          <p:nvPr/>
        </p:nvGrpSpPr>
        <p:grpSpPr bwMode="auto">
          <a:xfrm>
            <a:off x="3752850" y="2946400"/>
            <a:ext cx="5391150" cy="2806700"/>
            <a:chOff x="764359" y="766709"/>
            <a:chExt cx="8169912" cy="4254660"/>
          </a:xfrm>
        </p:grpSpPr>
        <p:pic>
          <p:nvPicPr>
            <p:cNvPr id="56333" name="Picture 57"/>
            <p:cNvPicPr>
              <a:picLocks noChangeAspect="1"/>
            </p:cNvPicPr>
            <p:nvPr/>
          </p:nvPicPr>
          <p:blipFill>
            <a:blip r:embed="rId5" cstate="print">
              <a:extLst>
                <a:ext uri="{28A0092B-C50C-407E-A947-70E740481C1C}">
                  <a14:useLocalDpi xmlns:a14="http://schemas.microsoft.com/office/drawing/2010/main" xmlns="" val="0"/>
                </a:ext>
              </a:extLst>
            </a:blip>
            <a:srcRect l="2196" r="2405"/>
            <a:stretch>
              <a:fillRect/>
            </a:stretch>
          </p:blipFill>
          <p:spPr bwMode="auto">
            <a:xfrm>
              <a:off x="5540874" y="766709"/>
              <a:ext cx="3393397" cy="4246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34" name="Picture 58"/>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4359" y="967279"/>
              <a:ext cx="2160209" cy="4054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35" name="Picture 59"/>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35668" y="1168869"/>
              <a:ext cx="2705206" cy="3752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8" name="Text Box 58"/>
          <p:cNvSpPr txBox="1">
            <a:spLocks noChangeArrowheads="1"/>
          </p:cNvSpPr>
          <p:nvPr/>
        </p:nvSpPr>
        <p:spPr bwMode="auto">
          <a:xfrm>
            <a:off x="8382000" y="2692400"/>
            <a:ext cx="6096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UCD</a:t>
            </a:r>
          </a:p>
        </p:txBody>
      </p:sp>
      <p:sp>
        <p:nvSpPr>
          <p:cNvPr id="56329" name="Rectangle 1"/>
          <p:cNvSpPr>
            <a:spLocks noChangeArrowheads="1"/>
          </p:cNvSpPr>
          <p:nvPr/>
        </p:nvSpPr>
        <p:spPr bwMode="auto">
          <a:xfrm>
            <a:off x="3683000" y="2413000"/>
            <a:ext cx="5461000" cy="3289300"/>
          </a:xfrm>
          <a:prstGeom prst="rect">
            <a:avLst/>
          </a:prstGeom>
          <a:noFill/>
          <a:ln w="158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6330" name="Rectangle 3"/>
          <p:cNvSpPr>
            <a:spLocks noChangeArrowheads="1"/>
          </p:cNvSpPr>
          <p:nvPr/>
        </p:nvSpPr>
        <p:spPr bwMode="auto">
          <a:xfrm>
            <a:off x="0" y="2400300"/>
            <a:ext cx="3619500" cy="3848100"/>
          </a:xfrm>
          <a:prstGeom prst="rect">
            <a:avLst/>
          </a:prstGeom>
          <a:noFill/>
          <a:ln w="158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6331" name="TextBox 6"/>
          <p:cNvSpPr txBox="1">
            <a:spLocks noChangeArrowheads="1"/>
          </p:cNvSpPr>
          <p:nvPr/>
        </p:nvSpPr>
        <p:spPr bwMode="auto">
          <a:xfrm>
            <a:off x="3708400" y="5880100"/>
            <a:ext cx="5435600" cy="58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solidFill>
                  <a:schemeClr val="tx1"/>
                </a:solidFill>
              </a:rPr>
              <a:t>A 288 GHz polarimetry system for magnetic fluctuation measurements is being tested on DIII-D. </a:t>
            </a:r>
          </a:p>
        </p:txBody>
      </p:sp>
      <p:sp>
        <p:nvSpPr>
          <p:cNvPr id="56332" name="Text Box 58"/>
          <p:cNvSpPr txBox="1">
            <a:spLocks noChangeArrowheads="1"/>
          </p:cNvSpPr>
          <p:nvPr/>
        </p:nvSpPr>
        <p:spPr bwMode="auto">
          <a:xfrm>
            <a:off x="8382000" y="5892800"/>
            <a:ext cx="7493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UCLA</a:t>
            </a:r>
          </a:p>
        </p:txBody>
      </p:sp>
      <p:cxnSp>
        <p:nvCxnSpPr>
          <p:cNvPr id="3" name="Curved Connector 2"/>
          <p:cNvCxnSpPr/>
          <p:nvPr/>
        </p:nvCxnSpPr>
        <p:spPr bwMode="auto">
          <a:xfrm rot="16200000" flipH="1">
            <a:off x="3168650" y="1708150"/>
            <a:ext cx="177800" cy="177800"/>
          </a:xfrm>
          <a:prstGeom prst="curvedConnector3">
            <a:avLst/>
          </a:prstGeom>
          <a:noFill/>
          <a:ln w="12700" cap="flat" cmpd="sng" algn="ctr">
            <a:solidFill>
              <a:schemeClr val="tx1"/>
            </a:solidFill>
            <a:prstDash val="sysDash"/>
            <a:round/>
            <a:headEnd type="none" w="med" len="med"/>
            <a:tailEnd type="none" w="med" len="med"/>
          </a:ln>
          <a:effectLst/>
        </p:spPr>
      </p:cxnSp>
      <p:sp>
        <p:nvSpPr>
          <p:cNvPr id="4" name="TextBox 3"/>
          <p:cNvSpPr txBox="1"/>
          <p:nvPr/>
        </p:nvSpPr>
        <p:spPr>
          <a:xfrm>
            <a:off x="2425700" y="1663700"/>
            <a:ext cx="711904" cy="246221"/>
          </a:xfrm>
          <a:prstGeom prst="rect">
            <a:avLst/>
          </a:prstGeom>
          <a:noFill/>
        </p:spPr>
        <p:txBody>
          <a:bodyPr wrap="none" rtlCol="0">
            <a:spAutoFit/>
          </a:bodyPr>
          <a:lstStyle/>
          <a:p>
            <a:pPr>
              <a:buNone/>
            </a:pPr>
            <a:r>
              <a:rPr lang="en-US" sz="1000" i="0" dirty="0" smtClean="0">
                <a:solidFill>
                  <a:schemeClr val="tx1"/>
                </a:solidFill>
              </a:rPr>
              <a:t>BES, pol</a:t>
            </a:r>
            <a:endParaRPr lang="en-US" sz="1000" i="0" dirty="0">
              <a:solidFill>
                <a:schemeClr val="tx1"/>
              </a:solidFill>
            </a:endParaRPr>
          </a:p>
        </p:txBody>
      </p:sp>
      <p:sp>
        <p:nvSpPr>
          <p:cNvPr id="56" name="TextBox 55"/>
          <p:cNvSpPr txBox="1"/>
          <p:nvPr/>
        </p:nvSpPr>
        <p:spPr>
          <a:xfrm>
            <a:off x="3390900" y="1663700"/>
            <a:ext cx="448347" cy="246221"/>
          </a:xfrm>
          <a:prstGeom prst="rect">
            <a:avLst/>
          </a:prstGeom>
          <a:noFill/>
        </p:spPr>
        <p:txBody>
          <a:bodyPr wrap="none" rtlCol="0">
            <a:spAutoFit/>
          </a:bodyPr>
          <a:lstStyle/>
          <a:p>
            <a:pPr>
              <a:buNone/>
            </a:pPr>
            <a:r>
              <a:rPr lang="en-US" sz="1000" i="0" dirty="0" smtClean="0">
                <a:solidFill>
                  <a:schemeClr val="tx1"/>
                </a:solidFill>
              </a:rPr>
              <a:t>BES</a:t>
            </a:r>
            <a:endParaRPr lang="en-US" sz="1000" i="0" dirty="0">
              <a:solidFill>
                <a:schemeClr val="tx1"/>
              </a:solidFill>
            </a:endParaRPr>
          </a:p>
        </p:txBody>
      </p:sp>
      <p:sp>
        <p:nvSpPr>
          <p:cNvPr id="57"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73</a:t>
            </a:fld>
            <a:endParaRPr lang="en-US" sz="900" i="0"/>
          </a:p>
        </p:txBody>
      </p:sp>
    </p:spTree>
    <p:extLst>
      <p:ext uri="{BB962C8B-B14F-4D97-AF65-F5344CB8AC3E}">
        <p14:creationId xmlns:p14="http://schemas.microsoft.com/office/powerpoint/2010/main" xmlns="" val="39398858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3"/>
          <p:cNvSpPr>
            <a:spLocks noChangeArrowheads="1"/>
          </p:cNvSpPr>
          <p:nvPr/>
        </p:nvSpPr>
        <p:spPr bwMode="auto">
          <a:xfrm>
            <a:off x="0" y="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Helvetica Neue" charset="0"/>
                <a:ea typeface="ヒラギノ角ゴ Pro W3" charset="0"/>
                <a:cs typeface="ヒラギノ角ゴ Pro W3" charset="0"/>
              </a:rPr>
              <a:t>Energetic </a:t>
            </a:r>
            <a:r>
              <a:rPr lang="en-US" sz="2800" i="0" dirty="0">
                <a:solidFill>
                  <a:srgbClr val="FF0000"/>
                </a:solidFill>
                <a:latin typeface="Helvetica Neue" charset="0"/>
                <a:ea typeface="ヒラギノ角ゴ Pro W3" charset="0"/>
                <a:cs typeface="ヒラギノ角ゴ Pro W3" charset="0"/>
              </a:rPr>
              <a:t>Particle </a:t>
            </a:r>
            <a:r>
              <a:rPr lang="en-US" sz="2800" i="0" dirty="0" smtClean="0">
                <a:solidFill>
                  <a:srgbClr val="FF0000"/>
                </a:solidFill>
                <a:latin typeface="Helvetica Neue" charset="0"/>
                <a:ea typeface="ヒラギノ角ゴ Pro W3" charset="0"/>
                <a:cs typeface="ヒラギノ角ゴ Pro W3" charset="0"/>
              </a:rPr>
              <a:t>Research Capabilities </a:t>
            </a:r>
            <a:endParaRPr lang="en-US" sz="2800" i="0" dirty="0">
              <a:solidFill>
                <a:srgbClr val="FF0000"/>
              </a:solidFill>
              <a:latin typeface="Helvetica Neue" charset="0"/>
              <a:ea typeface="ヒラギノ角ゴ Pro W3" charset="0"/>
              <a:cs typeface="ヒラギノ角ゴ Pro W3" charset="0"/>
            </a:endParaRPr>
          </a:p>
          <a:p>
            <a:pPr algn="ctr" eaLnBrk="0" hangingPunct="0">
              <a:spcBef>
                <a:spcPct val="0"/>
              </a:spcBef>
              <a:buFontTx/>
              <a:buNone/>
            </a:pPr>
            <a:r>
              <a:rPr lang="en-US" sz="2400" i="0" dirty="0">
                <a:solidFill>
                  <a:srgbClr val="0000FF"/>
                </a:solidFill>
                <a:latin typeface="Helvetica Neue" charset="0"/>
                <a:ea typeface="ヒラギノ角ゴ Pro W3" charset="0"/>
                <a:cs typeface="ヒラギノ角ゴ Pro W3" charset="0"/>
              </a:rPr>
              <a:t>For NBI fast ion transport and current drive physics</a:t>
            </a:r>
          </a:p>
        </p:txBody>
      </p:sp>
      <p:sp>
        <p:nvSpPr>
          <p:cNvPr id="58370" name="TextBox 47"/>
          <p:cNvSpPr txBox="1">
            <a:spLocks noChangeArrowheads="1"/>
          </p:cNvSpPr>
          <p:nvPr/>
        </p:nvSpPr>
        <p:spPr bwMode="auto">
          <a:xfrm>
            <a:off x="7124700" y="2006600"/>
            <a:ext cx="76517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Vertical</a:t>
            </a:r>
          </a:p>
        </p:txBody>
      </p:sp>
      <p:sp>
        <p:nvSpPr>
          <p:cNvPr id="58371" name="TextBox 48"/>
          <p:cNvSpPr txBox="1">
            <a:spLocks noChangeArrowheads="1"/>
          </p:cNvSpPr>
          <p:nvPr/>
        </p:nvSpPr>
        <p:spPr bwMode="auto">
          <a:xfrm>
            <a:off x="7137400" y="3175000"/>
            <a:ext cx="976313"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Tangential</a:t>
            </a:r>
          </a:p>
        </p:txBody>
      </p:sp>
      <p:sp>
        <p:nvSpPr>
          <p:cNvPr id="58372" name="Rectangle 56"/>
          <p:cNvSpPr>
            <a:spLocks noChangeArrowheads="1"/>
          </p:cNvSpPr>
          <p:nvPr/>
        </p:nvSpPr>
        <p:spPr bwMode="auto">
          <a:xfrm>
            <a:off x="317500" y="1141413"/>
            <a:ext cx="32131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600" i="0" dirty="0">
                <a:solidFill>
                  <a:schemeClr val="tx1"/>
                </a:solidFill>
                <a:latin typeface="Helvetica Neue" charset="0"/>
              </a:rPr>
              <a:t>Fast Ion D-Alpha Diagnostics</a:t>
            </a:r>
          </a:p>
        </p:txBody>
      </p:sp>
      <p:sp>
        <p:nvSpPr>
          <p:cNvPr id="57" name="Rectangle 56"/>
          <p:cNvSpPr/>
          <p:nvPr/>
        </p:nvSpPr>
        <p:spPr>
          <a:xfrm>
            <a:off x="309037" y="4557713"/>
            <a:ext cx="4826000" cy="1643527"/>
          </a:xfrm>
          <a:prstGeom prst="rect">
            <a:avLst/>
          </a:prstGeom>
          <a:solidFill>
            <a:schemeClr val="accent5">
              <a:lumMod val="40000"/>
              <a:lumOff val="60000"/>
            </a:schemeClr>
          </a:solidFill>
          <a:ln>
            <a:solidFill>
              <a:srgbClr val="000000"/>
            </a:solidFill>
          </a:ln>
        </p:spPr>
        <p:txBody>
          <a:bodyPr>
            <a:spAutoFit/>
          </a:bodyPr>
          <a:lstStyle/>
          <a:p>
            <a:pPr>
              <a:buFontTx/>
              <a:buNone/>
              <a:defRPr/>
            </a:pPr>
            <a:r>
              <a:rPr lang="en-US" sz="1800" i="0" dirty="0">
                <a:solidFill>
                  <a:schemeClr val="tx1"/>
                </a:solidFill>
                <a:ea typeface="ＭＳ Ｐゴシック" charset="-128"/>
                <a:cs typeface="ＭＳ Ｐゴシック" charset="-128"/>
              </a:rPr>
              <a:t>FY 2013 - 14 Energetic Particle Conceptual Design and Diagnostic Upgrade</a:t>
            </a:r>
            <a:endParaRPr lang="en-US" sz="1800" i="0" dirty="0">
              <a:ea typeface="ＭＳ Ｐゴシック" charset="-128"/>
              <a:cs typeface="ＭＳ Ｐゴシック" charset="-128"/>
            </a:endParaRPr>
          </a:p>
          <a:p>
            <a:pPr marL="274320" lvl="1" indent="-182880">
              <a:defRPr/>
            </a:pPr>
            <a:r>
              <a:rPr lang="en-US" sz="1800" i="0" dirty="0" smtClean="0">
                <a:ea typeface="ＭＳ Ｐゴシック" charset="-128"/>
                <a:cs typeface="ＭＳ Ｐゴシック" charset="-128"/>
              </a:rPr>
              <a:t>Solid State-</a:t>
            </a:r>
            <a:r>
              <a:rPr lang="en-US" sz="1800" i="0" dirty="0">
                <a:ea typeface="ＭＳ Ｐゴシック" charset="-128"/>
                <a:cs typeface="ＭＳ Ｐゴシック" charset="-128"/>
              </a:rPr>
              <a:t>NPA enhancement </a:t>
            </a:r>
            <a:endParaRPr lang="en-US" sz="1800" i="0" dirty="0" smtClean="0">
              <a:ea typeface="ＭＳ Ｐゴシック" charset="-128"/>
              <a:cs typeface="ＭＳ Ｐゴシック" charset="-128"/>
            </a:endParaRPr>
          </a:p>
          <a:p>
            <a:pPr marL="274320" lvl="1" indent="-182880">
              <a:defRPr/>
            </a:pPr>
            <a:r>
              <a:rPr lang="en-US" sz="1800" i="0" dirty="0" smtClean="0">
                <a:ea typeface="ＭＳ Ｐゴシック" charset="-128"/>
                <a:cs typeface="ＭＳ Ｐゴシック" charset="-128"/>
              </a:rPr>
              <a:t>Charged Fusion Product Array</a:t>
            </a:r>
          </a:p>
          <a:p>
            <a:pPr marL="274320" lvl="1" indent="-182880">
              <a:defRPr/>
            </a:pPr>
            <a:r>
              <a:rPr lang="en-US" sz="1800" i="0" dirty="0" smtClean="0">
                <a:ea typeface="ＭＳ Ｐゴシック" charset="-128"/>
                <a:cs typeface="ＭＳ Ｐゴシック" charset="-128"/>
              </a:rPr>
              <a:t>Proto</a:t>
            </a:r>
            <a:r>
              <a:rPr lang="en-US" sz="1800" i="0" dirty="0">
                <a:ea typeface="ＭＳ Ｐゴシック" charset="-128"/>
                <a:cs typeface="ＭＳ Ｐゴシック" charset="-128"/>
              </a:rPr>
              <a:t>-type active TAE antenna</a:t>
            </a:r>
          </a:p>
        </p:txBody>
      </p:sp>
      <p:pic>
        <p:nvPicPr>
          <p:cNvPr id="58375" name="Picture 13"/>
          <p:cNvPicPr>
            <a:picLocks noChangeAspect="1"/>
          </p:cNvPicPr>
          <p:nvPr/>
        </p:nvPicPr>
        <p:blipFill>
          <a:blip r:embed="rId3" cstate="print">
            <a:extLst>
              <a:ext uri="{28A0092B-C50C-407E-A947-70E740481C1C}">
                <a14:useLocalDpi xmlns:a14="http://schemas.microsoft.com/office/drawing/2010/main" xmlns="" val="0"/>
              </a:ext>
            </a:extLst>
          </a:blip>
          <a:srcRect b="26729"/>
          <a:stretch>
            <a:fillRect/>
          </a:stretch>
        </p:blipFill>
        <p:spPr bwMode="auto">
          <a:xfrm>
            <a:off x="5380038" y="4038600"/>
            <a:ext cx="345122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Rectangle 14"/>
          <p:cNvSpPr>
            <a:spLocks noChangeArrowheads="1"/>
          </p:cNvSpPr>
          <p:nvPr/>
        </p:nvSpPr>
        <p:spPr bwMode="auto">
          <a:xfrm>
            <a:off x="5480050" y="6022975"/>
            <a:ext cx="3663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sz="1400" i="0"/>
              <a:t>5-turn radial active TAE antenna installed in 2011</a:t>
            </a:r>
            <a:endParaRPr lang="en-US" sz="1400"/>
          </a:p>
        </p:txBody>
      </p:sp>
      <p:cxnSp>
        <p:nvCxnSpPr>
          <p:cNvPr id="58377" name="Straight Arrow Connector 16"/>
          <p:cNvCxnSpPr>
            <a:cxnSpLocks noChangeShapeType="1"/>
          </p:cNvCxnSpPr>
          <p:nvPr/>
        </p:nvCxnSpPr>
        <p:spPr bwMode="auto">
          <a:xfrm rot="5400000" flipH="1" flipV="1">
            <a:off x="6474619" y="5782469"/>
            <a:ext cx="558800" cy="1588"/>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58378" name="Picture 14"/>
          <p:cNvPicPr>
            <a:picLocks noChangeAspect="1"/>
          </p:cNvPicPr>
          <p:nvPr/>
        </p:nvPicPr>
        <p:blipFill>
          <a:blip r:embed="rId4" cstate="print">
            <a:extLst>
              <a:ext uri="{28A0092B-C50C-407E-A947-70E740481C1C}">
                <a14:useLocalDpi xmlns:a14="http://schemas.microsoft.com/office/drawing/2010/main" xmlns="" val="0"/>
              </a:ext>
            </a:extLst>
          </a:blip>
          <a:srcRect t="2351" b="49240"/>
          <a:stretch>
            <a:fillRect/>
          </a:stretch>
        </p:blipFill>
        <p:spPr bwMode="auto">
          <a:xfrm>
            <a:off x="3441700" y="1479550"/>
            <a:ext cx="33655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9" name="Rectangle 1"/>
          <p:cNvSpPr>
            <a:spLocks noChangeArrowheads="1"/>
          </p:cNvSpPr>
          <p:nvPr/>
        </p:nvSpPr>
        <p:spPr bwMode="auto">
          <a:xfrm>
            <a:off x="3479800" y="1371600"/>
            <a:ext cx="381000" cy="317500"/>
          </a:xfrm>
          <a:prstGeom prst="rect">
            <a:avLst/>
          </a:prstGeom>
          <a:solidFill>
            <a:srgbClr val="FFFFFF"/>
          </a:solidFill>
          <a:ln>
            <a:noFill/>
          </a:ln>
          <a:extLst>
            <a:ext uri="{91240B29-F687-4f45-9708-019B960494DF}">
              <a14:hiddenLine xmlns:a14="http://schemas.microsoft.com/office/drawing/2010/main" xmlns="" w="15875">
                <a:solidFill>
                  <a:srgbClr val="000000"/>
                </a:solidFill>
                <a:round/>
                <a:headEnd/>
                <a:tailEnd type="triangle" w="med" len="med"/>
              </a14:hiddenLine>
            </a:ext>
          </a:extLst>
        </p:spPr>
        <p:txBody>
          <a:bodyPr lIns="0" tIns="0" rIns="0" bIns="0"/>
          <a:lstStyle/>
          <a:p>
            <a:endParaRPr lang="en-US"/>
          </a:p>
        </p:txBody>
      </p:sp>
      <p:pic>
        <p:nvPicPr>
          <p:cNvPr id="58380" name="Picture 5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18300" y="1147763"/>
            <a:ext cx="2527300" cy="260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81" name="Text Box 58"/>
          <p:cNvSpPr txBox="1">
            <a:spLocks noChangeArrowheads="1"/>
          </p:cNvSpPr>
          <p:nvPr/>
        </p:nvSpPr>
        <p:spPr bwMode="auto">
          <a:xfrm>
            <a:off x="3606800" y="1117600"/>
            <a:ext cx="6096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UCI</a:t>
            </a:r>
          </a:p>
        </p:txBody>
      </p:sp>
      <p:sp>
        <p:nvSpPr>
          <p:cNvPr id="58382" name="Rectangle 56"/>
          <p:cNvSpPr>
            <a:spLocks noChangeArrowheads="1"/>
          </p:cNvSpPr>
          <p:nvPr/>
        </p:nvSpPr>
        <p:spPr bwMode="auto">
          <a:xfrm>
            <a:off x="3779838" y="1103313"/>
            <a:ext cx="25781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600" i="0">
                <a:solidFill>
                  <a:schemeClr val="tx1"/>
                </a:solidFill>
                <a:latin typeface="Helvetica Neue" charset="0"/>
              </a:rPr>
              <a:t>FIDA Views</a:t>
            </a:r>
          </a:p>
        </p:txBody>
      </p:sp>
      <p:sp>
        <p:nvSpPr>
          <p:cNvPr id="58383" name="TextBox 44"/>
          <p:cNvSpPr txBox="1">
            <a:spLocks noChangeArrowheads="1"/>
          </p:cNvSpPr>
          <p:nvPr/>
        </p:nvSpPr>
        <p:spPr bwMode="auto">
          <a:xfrm>
            <a:off x="220134" y="1494896"/>
            <a:ext cx="3568700" cy="2868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1440" indent="-457200" eaLnBrk="1" hangingPunct="1">
              <a:spcAft>
                <a:spcPts val="1800"/>
              </a:spcAft>
              <a:buFontTx/>
              <a:buNone/>
            </a:pPr>
            <a:r>
              <a:rPr lang="en-US" sz="1600" i="0" dirty="0"/>
              <a:t>• V</a:t>
            </a:r>
            <a:r>
              <a:rPr lang="en-US" sz="1600" i="0" dirty="0" smtClean="0"/>
              <a:t>ertical </a:t>
            </a:r>
            <a:r>
              <a:rPr lang="en-US" sz="1600" i="0" dirty="0"/>
              <a:t>FIDA system measures </a:t>
            </a:r>
            <a:r>
              <a:rPr lang="en-US" sz="1600" i="0" dirty="0" smtClean="0"/>
              <a:t>trapped </a:t>
            </a:r>
            <a:r>
              <a:rPr lang="en-US" sz="1600" i="0" dirty="0"/>
              <a:t>or barely passing (co-going) particles. </a:t>
            </a:r>
          </a:p>
          <a:p>
            <a:pPr marL="91440" indent="-457200" eaLnBrk="1" hangingPunct="1">
              <a:spcAft>
                <a:spcPts val="1800"/>
              </a:spcAft>
              <a:buFontTx/>
              <a:buNone/>
            </a:pPr>
            <a:r>
              <a:rPr lang="en-US" sz="1600" i="0" dirty="0"/>
              <a:t>• N</a:t>
            </a:r>
            <a:r>
              <a:rPr lang="en-US" sz="1600" i="0" dirty="0" smtClean="0"/>
              <a:t>ew </a:t>
            </a:r>
            <a:r>
              <a:rPr lang="en-US" sz="1600" i="0" dirty="0"/>
              <a:t>tangential FIDA system measures co-passing fast </a:t>
            </a:r>
            <a:r>
              <a:rPr lang="en-US" sz="1600" i="0" dirty="0" smtClean="0"/>
              <a:t>ions</a:t>
            </a:r>
            <a:endParaRPr lang="en-US" sz="1600" i="0" dirty="0"/>
          </a:p>
          <a:p>
            <a:pPr marL="91440" indent="-457200" eaLnBrk="1" hangingPunct="1">
              <a:spcAft>
                <a:spcPts val="1800"/>
              </a:spcAft>
              <a:buFontTx/>
              <a:buNone/>
            </a:pPr>
            <a:r>
              <a:rPr lang="en-US" sz="1600" i="0" dirty="0"/>
              <a:t>• Both FIDA systems have time resolution of 10 </a:t>
            </a:r>
            <a:r>
              <a:rPr lang="en-US" sz="1600" i="0" dirty="0" err="1"/>
              <a:t>ms</a:t>
            </a:r>
            <a:r>
              <a:rPr lang="en-US" sz="1600" i="0" dirty="0"/>
              <a:t>, spatial resolution </a:t>
            </a:r>
            <a:r>
              <a:rPr lang="en-US" sz="1600" i="0" dirty="0" smtClean="0"/>
              <a:t>≈ 5 </a:t>
            </a:r>
            <a:r>
              <a:rPr lang="en-US" sz="1600" i="0" dirty="0"/>
              <a:t>cm and energy resolution </a:t>
            </a:r>
            <a:r>
              <a:rPr lang="en-US" sz="1600" i="0" dirty="0" smtClean="0"/>
              <a:t>≈ 10 </a:t>
            </a:r>
            <a:r>
              <a:rPr lang="en-US" sz="1600" i="0" dirty="0" err="1"/>
              <a:t>keV</a:t>
            </a:r>
            <a:r>
              <a:rPr lang="en-US" sz="1600" i="0" dirty="0"/>
              <a:t>. </a:t>
            </a:r>
          </a:p>
        </p:txBody>
      </p:sp>
      <p:sp>
        <p:nvSpPr>
          <p:cNvPr id="17" name="Text Box 58"/>
          <p:cNvSpPr txBox="1">
            <a:spLocks noChangeArrowheads="1"/>
          </p:cNvSpPr>
          <p:nvPr/>
        </p:nvSpPr>
        <p:spPr bwMode="auto">
          <a:xfrm>
            <a:off x="4106333" y="5215467"/>
            <a:ext cx="6096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UCI</a:t>
            </a:r>
          </a:p>
        </p:txBody>
      </p:sp>
      <p:sp>
        <p:nvSpPr>
          <p:cNvPr id="18" name="Text Box 58"/>
          <p:cNvSpPr txBox="1">
            <a:spLocks noChangeArrowheads="1"/>
          </p:cNvSpPr>
          <p:nvPr/>
        </p:nvSpPr>
        <p:spPr bwMode="auto">
          <a:xfrm>
            <a:off x="4246033" y="5558367"/>
            <a:ext cx="609600" cy="307975"/>
          </a:xfrm>
          <a:prstGeom prst="rect">
            <a:avLst/>
          </a:prstGeom>
          <a:solidFill>
            <a:srgbClr val="DBE3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smtClean="0">
                <a:solidFill>
                  <a:schemeClr val="tx1"/>
                </a:solidFill>
              </a:rPr>
              <a:t>FIU</a:t>
            </a:r>
            <a:endParaRPr lang="en-US" sz="1400" b="0" i="0" dirty="0">
              <a:solidFill>
                <a:schemeClr val="tx1"/>
              </a:solidFill>
            </a:endParaRPr>
          </a:p>
        </p:txBody>
      </p:sp>
      <p:sp>
        <p:nvSpPr>
          <p:cNvPr id="20"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74</a:t>
            </a:fld>
            <a:endParaRPr lang="en-US" sz="900" i="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2863"/>
              </a:lnSpc>
              <a:spcBef>
                <a:spcPct val="0"/>
              </a:spcBef>
              <a:buFontTx/>
              <a:buNone/>
            </a:pPr>
            <a:r>
              <a:rPr lang="en-US" sz="2800" i="0" dirty="0">
                <a:solidFill>
                  <a:srgbClr val="FF0F12"/>
                </a:solidFill>
              </a:rPr>
              <a:t>NSTX </a:t>
            </a:r>
            <a:r>
              <a:rPr lang="en-US" sz="2800" i="0" dirty="0" smtClean="0">
                <a:solidFill>
                  <a:srgbClr val="FF0F12"/>
                </a:solidFill>
              </a:rPr>
              <a:t>Five Year Plan Budget </a:t>
            </a:r>
            <a:r>
              <a:rPr lang="en-US" sz="2800" i="0" dirty="0">
                <a:solidFill>
                  <a:srgbClr val="FF0F12"/>
                </a:solidFill>
              </a:rPr>
              <a:t>Summary ($M) </a:t>
            </a:r>
          </a:p>
          <a:p>
            <a:pPr algn="ctr" eaLnBrk="0" hangingPunct="0">
              <a:lnSpc>
                <a:spcPts val="2863"/>
              </a:lnSpc>
              <a:spcBef>
                <a:spcPct val="0"/>
              </a:spcBef>
              <a:buFontTx/>
              <a:buNone/>
            </a:pPr>
            <a:r>
              <a:rPr lang="en-US" sz="2000" i="0" dirty="0" smtClean="0">
                <a:solidFill>
                  <a:srgbClr val="0000FF"/>
                </a:solidFill>
              </a:rPr>
              <a:t>FY 2014-15: transition years from construction to operation</a:t>
            </a:r>
            <a:endParaRPr lang="en-US" sz="2000" i="0" dirty="0">
              <a:solidFill>
                <a:srgbClr val="0000FF"/>
              </a:solidFill>
            </a:endParaRPr>
          </a:p>
        </p:txBody>
      </p:sp>
      <p:sp>
        <p:nvSpPr>
          <p:cNvPr id="44035" name="TextBox 29"/>
          <p:cNvSpPr txBox="1">
            <a:spLocks noChangeArrowheads="1"/>
          </p:cNvSpPr>
          <p:nvPr/>
        </p:nvSpPr>
        <p:spPr bwMode="auto">
          <a:xfrm>
            <a:off x="93132" y="4297363"/>
            <a:ext cx="8923867" cy="2123658"/>
          </a:xfrm>
          <a:prstGeom prst="rect">
            <a:avLst/>
          </a:prstGeom>
          <a:solidFill>
            <a:srgbClr val="F6DCF4"/>
          </a:solidFill>
          <a:ln w="9525">
            <a:solidFill>
              <a:schemeClr val="tx1"/>
            </a:solidFill>
            <a:miter lim="800000"/>
            <a:headEnd/>
            <a:tailEnd/>
          </a:ln>
        </p:spPr>
        <p:txBody>
          <a:bodyPr wrap="square">
            <a:spAutoFit/>
          </a:bodyPr>
          <a:lstStyle>
            <a:lvl1pPr marL="273050" indent="-1825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ts val="600"/>
              </a:spcBef>
              <a:buFontTx/>
              <a:buNone/>
            </a:pPr>
            <a:r>
              <a:rPr lang="en-US" sz="1400" i="0" dirty="0" smtClean="0">
                <a:solidFill>
                  <a:srgbClr val="1238FF"/>
                </a:solidFill>
                <a:latin typeface="+mn-lt"/>
              </a:rPr>
              <a:t>•  Research and Operations team budget for NSTX-U is similar to that of NSTX FTEs of FY 2010 level.</a:t>
            </a:r>
          </a:p>
          <a:p>
            <a:pPr eaLnBrk="1" hangingPunct="1">
              <a:spcBef>
                <a:spcPts val="600"/>
              </a:spcBef>
              <a:buNone/>
            </a:pPr>
            <a:r>
              <a:rPr lang="en-US" sz="1400" i="0" dirty="0" smtClean="0">
                <a:solidFill>
                  <a:srgbClr val="1238FF"/>
                </a:solidFill>
                <a:latin typeface="+mn-lt"/>
              </a:rPr>
              <a:t>•  </a:t>
            </a:r>
            <a:r>
              <a:rPr lang="en-US" sz="1400" i="0" dirty="0">
                <a:solidFill>
                  <a:srgbClr val="0000FF"/>
                </a:solidFill>
                <a:latin typeface="+mn-lt"/>
              </a:rPr>
              <a:t>For FY 15 and beyond, the budget facility operations and PPPL/Collaboration research are based on similar operations and research staff </a:t>
            </a:r>
            <a:r>
              <a:rPr lang="en-US" sz="1400" i="0" dirty="0" smtClean="0">
                <a:solidFill>
                  <a:srgbClr val="0000FF"/>
                </a:solidFill>
                <a:latin typeface="+mn-lt"/>
              </a:rPr>
              <a:t>coverage to NSTX.</a:t>
            </a:r>
          </a:p>
          <a:p>
            <a:pPr eaLnBrk="1" hangingPunct="1">
              <a:spcBef>
                <a:spcPts val="600"/>
              </a:spcBef>
              <a:buNone/>
            </a:pPr>
            <a:r>
              <a:rPr lang="en-US" sz="1400" i="0" dirty="0" smtClean="0">
                <a:solidFill>
                  <a:srgbClr val="0000FF"/>
                </a:solidFill>
                <a:latin typeface="+mn-lt"/>
              </a:rPr>
              <a:t>•  </a:t>
            </a:r>
            <a:r>
              <a:rPr lang="en-US" sz="1400" i="0" dirty="0" smtClean="0">
                <a:solidFill>
                  <a:srgbClr val="1238FF"/>
                </a:solidFill>
                <a:latin typeface="+mn-lt"/>
              </a:rPr>
              <a:t>Base funding enables preparation and operation of NSTX-U while completing the Upgrade Project on schedule.</a:t>
            </a:r>
          </a:p>
          <a:p>
            <a:pPr eaLnBrk="1" hangingPunct="1">
              <a:spcBef>
                <a:spcPts val="600"/>
              </a:spcBef>
              <a:buFontTx/>
              <a:buNone/>
            </a:pPr>
            <a:r>
              <a:rPr lang="en-US" sz="1400" i="0" dirty="0" smtClean="0">
                <a:solidFill>
                  <a:srgbClr val="1238FF"/>
                </a:solidFill>
                <a:latin typeface="+mn-lt"/>
              </a:rPr>
              <a:t>•  Significant post upgrade facility/diagnostic enhancements can only start in FY 2016.</a:t>
            </a:r>
          </a:p>
          <a:p>
            <a:pPr eaLnBrk="1" hangingPunct="1">
              <a:spcBef>
                <a:spcPts val="600"/>
              </a:spcBef>
              <a:buFontTx/>
              <a:buNone/>
            </a:pPr>
            <a:r>
              <a:rPr lang="en-US" sz="1400" i="0" dirty="0" smtClean="0">
                <a:solidFill>
                  <a:srgbClr val="1238FF"/>
                </a:solidFill>
                <a:latin typeface="+mn-lt"/>
              </a:rPr>
              <a:t>•  Incremental </a:t>
            </a:r>
            <a:r>
              <a:rPr lang="en-US" sz="1400" i="0" dirty="0">
                <a:solidFill>
                  <a:srgbClr val="1238FF"/>
                </a:solidFill>
                <a:latin typeface="+mn-lt"/>
              </a:rPr>
              <a:t>scenario will enable full NSTX-U operation and </a:t>
            </a:r>
            <a:r>
              <a:rPr lang="en-US" sz="1400" i="0" dirty="0" smtClean="0">
                <a:solidFill>
                  <a:srgbClr val="1238FF"/>
                </a:solidFill>
                <a:latin typeface="+mn-lt"/>
              </a:rPr>
              <a:t>timely implementation </a:t>
            </a:r>
            <a:r>
              <a:rPr lang="en-US" sz="1400" i="0" dirty="0">
                <a:solidFill>
                  <a:srgbClr val="1238FF"/>
                </a:solidFill>
                <a:latin typeface="+mn-lt"/>
              </a:rPr>
              <a:t>of the five year plan major facility and diagnostic enhancements</a:t>
            </a:r>
            <a:r>
              <a:rPr lang="en-US" sz="1400" i="0" dirty="0" smtClean="0">
                <a:solidFill>
                  <a:srgbClr val="1238FF"/>
                </a:solidFill>
                <a:latin typeface="+mn-lt"/>
              </a:rPr>
              <a:t>.</a:t>
            </a:r>
          </a:p>
        </p:txBody>
      </p:sp>
      <p:graphicFrame>
        <p:nvGraphicFramePr>
          <p:cNvPr id="3" name="Table 2"/>
          <p:cNvGraphicFramePr>
            <a:graphicFrameLocks noGrp="1"/>
          </p:cNvGraphicFramePr>
          <p:nvPr>
            <p:extLst>
              <p:ext uri="{D42A27DB-BD31-4B8C-83A1-F6EECF244321}">
                <p14:modId xmlns:p14="http://schemas.microsoft.com/office/powerpoint/2010/main" xmlns="" val="2453983644"/>
              </p:ext>
            </p:extLst>
          </p:nvPr>
        </p:nvGraphicFramePr>
        <p:xfrm>
          <a:off x="203199" y="1125220"/>
          <a:ext cx="8683843" cy="3002274"/>
        </p:xfrm>
        <a:graphic>
          <a:graphicData uri="http://schemas.openxmlformats.org/drawingml/2006/table">
            <a:tbl>
              <a:tblPr/>
              <a:tblGrid>
                <a:gridCol w="1667933"/>
                <a:gridCol w="701591"/>
                <a:gridCol w="701591"/>
                <a:gridCol w="701591"/>
                <a:gridCol w="701591"/>
                <a:gridCol w="701591"/>
                <a:gridCol w="701591"/>
                <a:gridCol w="701591"/>
                <a:gridCol w="701591"/>
                <a:gridCol w="701591"/>
                <a:gridCol w="701591"/>
              </a:tblGrid>
              <a:tr h="370652">
                <a:tc>
                  <a:txBody>
                    <a:bodyPr/>
                    <a:lstStyle/>
                    <a:p>
                      <a:pPr algn="l" fontAlgn="b"/>
                      <a:r>
                        <a:rPr lang="en-US" sz="1100" b="1"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1" i="0" u="none" strike="noStrike">
                          <a:solidFill>
                            <a:srgbClr val="000000"/>
                          </a:solidFill>
                          <a:effectLst/>
                          <a:latin typeface="Calibri"/>
                        </a:rPr>
                        <a:t>FY14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a:rPr>
                        <a:t>FY15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a:rPr>
                        <a:t>FY16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a:rPr>
                        <a:t>FY17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a:rPr>
                        <a:t>FY18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187973">
                <a:tc>
                  <a:txBody>
                    <a:bodyPr/>
                    <a:lstStyle/>
                    <a:p>
                      <a:pPr algn="l" fontAlgn="b"/>
                      <a:r>
                        <a:rPr lang="en-US" sz="1100" b="1" i="0" u="none" strike="noStrike">
                          <a:solidFill>
                            <a:srgbClr val="000000"/>
                          </a:solidFill>
                          <a:effectLst/>
                          <a:latin typeface="Calibri"/>
                        </a:rPr>
                        <a:t>Budget Cases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Run Weeks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Facility Ops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$12.7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$26.6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$1.0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$29.0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$29.7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$1.0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Facility Enhancements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$4.2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$5.0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$5.1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$3.0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$4.9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NSTX-U</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$23.2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1" i="0" u="none" strike="noStrike">
                          <a:solidFill>
                            <a:srgbClr val="000000"/>
                          </a:solidFill>
                          <a:effectLst/>
                          <a:latin typeface="Calibri"/>
                        </a:rPr>
                        <a:t>Facility Total</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$36.6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$4.2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$33.1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$3.3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$34.0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$3.3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$34.9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$3.5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$35.7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$3.5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PPPL Research</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$12.9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$13.2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$13.5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$13.9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Collab Interface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Collaborators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1" i="0" u="none" strike="noStrike">
                          <a:solidFill>
                            <a:srgbClr val="000000"/>
                          </a:solidFill>
                          <a:effectLst/>
                          <a:latin typeface="Calibri"/>
                        </a:rPr>
                        <a:t>Science Total</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$17.2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$20.0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$2.0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$2.1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$21.0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$2.1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$2.2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1" i="0" u="none" strike="noStrike">
                          <a:solidFill>
                            <a:srgbClr val="000000"/>
                          </a:solidFill>
                          <a:effectLst/>
                          <a:latin typeface="Calibri"/>
                        </a:rPr>
                        <a:t>NSTX-U Total</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$53.8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$5.3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$53.2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$5.3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$54.5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$5.4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$55.9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$5.6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$57.3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70C0"/>
                          </a:solidFill>
                          <a:effectLst/>
                          <a:latin typeface="Calibri"/>
                        </a:rPr>
                        <a:t>$5.7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75</a:t>
            </a:fld>
            <a:endParaRPr lang="en-US" sz="900" i="0"/>
          </a:p>
        </p:txBody>
      </p:sp>
    </p:spTree>
    <p:extLst>
      <p:ext uri="{BB962C8B-B14F-4D97-AF65-F5344CB8AC3E}">
        <p14:creationId xmlns:p14="http://schemas.microsoft.com/office/powerpoint/2010/main" xmlns="" val="19053538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ChangeArrowheads="1"/>
          </p:cNvSpPr>
          <p:nvPr/>
        </p:nvSpPr>
        <p:spPr bwMode="auto">
          <a:xfrm>
            <a:off x="0" y="9525"/>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lnSpc>
                <a:spcPts val="4263"/>
              </a:lnSpc>
              <a:spcBef>
                <a:spcPts val="1200"/>
              </a:spcBef>
              <a:spcAft>
                <a:spcPts val="1200"/>
              </a:spcAft>
              <a:buFontTx/>
              <a:buNone/>
            </a:pPr>
            <a:r>
              <a:rPr lang="en-US" sz="2800" i="0" dirty="0">
                <a:solidFill>
                  <a:srgbClr val="FF0F12"/>
                </a:solidFill>
              </a:rPr>
              <a:t>Base NSTX-U Five Year Plan Budget </a:t>
            </a:r>
            <a:r>
              <a:rPr lang="en-US" sz="2800" i="0" dirty="0" smtClean="0">
                <a:solidFill>
                  <a:srgbClr val="FF0F12"/>
                </a:solidFill>
              </a:rPr>
              <a:t>Summary</a:t>
            </a:r>
            <a:endParaRPr lang="en-US" sz="2800" i="0" dirty="0">
              <a:solidFill>
                <a:srgbClr val="FF0F12"/>
              </a:solidFill>
            </a:endParaRPr>
          </a:p>
        </p:txBody>
      </p:sp>
      <p:sp>
        <p:nvSpPr>
          <p:cNvPr id="62467" name="Picture 5"/>
          <p:cNvSpPr>
            <a:spLocks noChangeAspect="1"/>
          </p:cNvSpPr>
          <p:nvPr/>
        </p:nvSpPr>
        <p:spPr bwMode="auto">
          <a:xfrm>
            <a:off x="889000" y="939800"/>
            <a:ext cx="7493000" cy="558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 name="TextBox 29"/>
          <p:cNvSpPr txBox="1">
            <a:spLocks noChangeArrowheads="1"/>
          </p:cNvSpPr>
          <p:nvPr/>
        </p:nvSpPr>
        <p:spPr bwMode="auto">
          <a:xfrm>
            <a:off x="107950" y="5135036"/>
            <a:ext cx="8942917" cy="1259319"/>
          </a:xfrm>
          <a:prstGeom prst="rect">
            <a:avLst/>
          </a:prstGeom>
          <a:solidFill>
            <a:srgbClr val="F6DCF4"/>
          </a:solidFill>
          <a:ln w="9525">
            <a:solidFill>
              <a:schemeClr val="tx1"/>
            </a:solidFill>
            <a:miter lim="800000"/>
            <a:headEnd/>
            <a:tailEnd/>
          </a:ln>
        </p:spPr>
        <p:txBody>
          <a:bodyPr wrap="square">
            <a:spAutoFit/>
          </a:bodyPr>
          <a:lstStyle>
            <a:lvl1pPr marL="273050" indent="-1825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182880" indent="-182880">
              <a:spcBef>
                <a:spcPts val="50"/>
              </a:spcBef>
              <a:spcAft>
                <a:spcPts val="300"/>
              </a:spcAft>
              <a:buFontTx/>
              <a:buChar char="-"/>
              <a:defRPr/>
            </a:pPr>
            <a:r>
              <a:rPr lang="en-US" sz="1400" i="0" dirty="0" smtClean="0">
                <a:solidFill>
                  <a:srgbClr val="0000FF"/>
                </a:solidFill>
                <a:latin typeface="Helvetica Neue" charset="0"/>
              </a:rPr>
              <a:t>In FY 14-15, the Upgrade Project needs to be completed.  </a:t>
            </a:r>
          </a:p>
          <a:p>
            <a:pPr marL="182880" lvl="8" indent="-182880" defTabSz="914400">
              <a:spcBef>
                <a:spcPts val="50"/>
              </a:spcBef>
              <a:spcAft>
                <a:spcPts val="300"/>
              </a:spcAft>
              <a:buFontTx/>
              <a:buChar char="-"/>
              <a:defRPr/>
            </a:pPr>
            <a:r>
              <a:rPr lang="en-US" sz="1400" i="0" dirty="0" smtClean="0">
                <a:solidFill>
                  <a:srgbClr val="0000FF"/>
                </a:solidFill>
                <a:latin typeface="Helvetica Neue" charset="0"/>
              </a:rPr>
              <a:t>In </a:t>
            </a:r>
            <a:r>
              <a:rPr lang="en-US" sz="1400" i="0" dirty="0">
                <a:solidFill>
                  <a:srgbClr val="0000FF"/>
                </a:solidFill>
                <a:latin typeface="Helvetica Neue" charset="0"/>
              </a:rPr>
              <a:t>FY 14-15, only modest budget is available for 5 year plan long lead facility enhancements (e.g., ECH, </a:t>
            </a:r>
            <a:r>
              <a:rPr lang="en-US" sz="1400" i="0" dirty="0" err="1">
                <a:solidFill>
                  <a:srgbClr val="0000FF"/>
                </a:solidFill>
                <a:latin typeface="Helvetica Neue" charset="0"/>
              </a:rPr>
              <a:t>Cryo</a:t>
            </a:r>
            <a:r>
              <a:rPr lang="en-US" sz="1400" i="0" dirty="0">
                <a:solidFill>
                  <a:srgbClr val="0000FF"/>
                </a:solidFill>
                <a:latin typeface="Helvetica Neue" charset="0"/>
              </a:rPr>
              <a:t>-pump, and NCC</a:t>
            </a:r>
            <a:r>
              <a:rPr lang="en-US" sz="1400" i="0" dirty="0" smtClean="0">
                <a:solidFill>
                  <a:srgbClr val="0000FF"/>
                </a:solidFill>
                <a:latin typeface="Helvetica Neue" charset="0"/>
              </a:rPr>
              <a:t>).  </a:t>
            </a:r>
          </a:p>
          <a:p>
            <a:pPr marL="182880" lvl="8" indent="-182880" defTabSz="914400">
              <a:spcBef>
                <a:spcPts val="50"/>
              </a:spcBef>
              <a:spcAft>
                <a:spcPts val="300"/>
              </a:spcAft>
              <a:buFontTx/>
              <a:buChar char="-"/>
              <a:defRPr/>
            </a:pPr>
            <a:r>
              <a:rPr lang="en-US" sz="1400" i="0" dirty="0" smtClean="0">
                <a:solidFill>
                  <a:srgbClr val="0000FF"/>
                </a:solidFill>
              </a:rPr>
              <a:t>FY 14-15 incremental budget </a:t>
            </a:r>
            <a:r>
              <a:rPr lang="en-US" sz="1400" i="0" dirty="0">
                <a:solidFill>
                  <a:srgbClr val="0000FF"/>
                </a:solidFill>
              </a:rPr>
              <a:t>is </a:t>
            </a:r>
            <a:r>
              <a:rPr lang="en-US" sz="1400" i="0" dirty="0" smtClean="0">
                <a:solidFill>
                  <a:srgbClr val="0000FF"/>
                </a:solidFill>
              </a:rPr>
              <a:t>therefore particularly </a:t>
            </a:r>
            <a:r>
              <a:rPr lang="en-US" sz="1400" i="0" dirty="0">
                <a:solidFill>
                  <a:srgbClr val="0000FF"/>
                </a:solidFill>
              </a:rPr>
              <a:t>critical to start timely design </a:t>
            </a:r>
            <a:r>
              <a:rPr lang="en-US" sz="1400" i="0" dirty="0" smtClean="0">
                <a:solidFill>
                  <a:srgbClr val="0000FF"/>
                </a:solidFill>
              </a:rPr>
              <a:t>and procurements for </a:t>
            </a:r>
            <a:r>
              <a:rPr lang="en-US" sz="1400" i="0" dirty="0">
                <a:solidFill>
                  <a:srgbClr val="0000FF"/>
                </a:solidFill>
              </a:rPr>
              <a:t>the long-lead facility enhancements. </a:t>
            </a:r>
            <a:endParaRPr lang="en-US" sz="1400" i="0" dirty="0">
              <a:solidFill>
                <a:srgbClr val="0000FF"/>
              </a:solidFill>
              <a:latin typeface="Helvetica Neue" charset="0"/>
            </a:endParaRPr>
          </a:p>
        </p:txBody>
      </p:sp>
      <p:graphicFrame>
        <p:nvGraphicFramePr>
          <p:cNvPr id="34" name="Chart 33"/>
          <p:cNvGraphicFramePr>
            <a:graphicFrameLocks/>
          </p:cNvGraphicFramePr>
          <p:nvPr>
            <p:extLst>
              <p:ext uri="{D42A27DB-BD31-4B8C-83A1-F6EECF244321}">
                <p14:modId xmlns:p14="http://schemas.microsoft.com/office/powerpoint/2010/main" xmlns="" val="540977353"/>
              </p:ext>
            </p:extLst>
          </p:nvPr>
        </p:nvGraphicFramePr>
        <p:xfrm>
          <a:off x="749299" y="1092200"/>
          <a:ext cx="6455833" cy="3873500"/>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p:cNvSpPr txBox="1"/>
          <p:nvPr/>
        </p:nvSpPr>
        <p:spPr>
          <a:xfrm>
            <a:off x="7226300" y="3860800"/>
            <a:ext cx="1107996" cy="276999"/>
          </a:xfrm>
          <a:prstGeom prst="rect">
            <a:avLst/>
          </a:prstGeom>
          <a:noFill/>
        </p:spPr>
        <p:txBody>
          <a:bodyPr wrap="none" rtlCol="0">
            <a:spAutoFit/>
          </a:bodyPr>
          <a:lstStyle/>
          <a:p>
            <a:pPr>
              <a:buNone/>
            </a:pPr>
            <a:r>
              <a:rPr lang="en-US" i="0" dirty="0">
                <a:solidFill>
                  <a:schemeClr val="tx1"/>
                </a:solidFill>
              </a:rPr>
              <a:t>Facility Ops</a:t>
            </a:r>
            <a:r>
              <a:rPr lang="en-US" dirty="0">
                <a:solidFill>
                  <a:schemeClr val="tx1"/>
                </a:solidFill>
              </a:rPr>
              <a:t> </a:t>
            </a:r>
          </a:p>
        </p:txBody>
      </p:sp>
      <p:sp>
        <p:nvSpPr>
          <p:cNvPr id="51" name="TextBox 50"/>
          <p:cNvSpPr txBox="1"/>
          <p:nvPr/>
        </p:nvSpPr>
        <p:spPr>
          <a:xfrm>
            <a:off x="7137400" y="3048000"/>
            <a:ext cx="1791269" cy="276999"/>
          </a:xfrm>
          <a:prstGeom prst="rect">
            <a:avLst/>
          </a:prstGeom>
          <a:noFill/>
        </p:spPr>
        <p:txBody>
          <a:bodyPr wrap="none" rtlCol="0">
            <a:spAutoFit/>
          </a:bodyPr>
          <a:lstStyle/>
          <a:p>
            <a:pPr>
              <a:buNone/>
            </a:pPr>
            <a:r>
              <a:rPr lang="en-US" i="0" dirty="0">
                <a:solidFill>
                  <a:schemeClr val="tx1"/>
                </a:solidFill>
              </a:rPr>
              <a:t>Facility </a:t>
            </a:r>
            <a:r>
              <a:rPr lang="en-US" i="0" dirty="0" smtClean="0">
                <a:solidFill>
                  <a:schemeClr val="tx1"/>
                </a:solidFill>
              </a:rPr>
              <a:t>Enhancement</a:t>
            </a:r>
            <a:endParaRPr lang="en-US" dirty="0">
              <a:solidFill>
                <a:schemeClr val="tx1"/>
              </a:solidFill>
            </a:endParaRPr>
          </a:p>
        </p:txBody>
      </p:sp>
      <p:sp>
        <p:nvSpPr>
          <p:cNvPr id="53" name="TextBox 52"/>
          <p:cNvSpPr txBox="1"/>
          <p:nvPr/>
        </p:nvSpPr>
        <p:spPr>
          <a:xfrm>
            <a:off x="7188200" y="2692400"/>
            <a:ext cx="1344107" cy="276999"/>
          </a:xfrm>
          <a:prstGeom prst="rect">
            <a:avLst/>
          </a:prstGeom>
          <a:noFill/>
        </p:spPr>
        <p:txBody>
          <a:bodyPr wrap="none" rtlCol="0">
            <a:spAutoFit/>
          </a:bodyPr>
          <a:lstStyle/>
          <a:p>
            <a:pPr>
              <a:buNone/>
            </a:pPr>
            <a:r>
              <a:rPr lang="en-US" i="0" dirty="0" smtClean="0">
                <a:solidFill>
                  <a:schemeClr val="tx1"/>
                </a:solidFill>
              </a:rPr>
              <a:t>PPPL Research</a:t>
            </a:r>
            <a:endParaRPr lang="en-US" dirty="0">
              <a:solidFill>
                <a:schemeClr val="tx1"/>
              </a:solidFill>
            </a:endParaRPr>
          </a:p>
        </p:txBody>
      </p:sp>
      <p:sp>
        <p:nvSpPr>
          <p:cNvPr id="54" name="TextBox 53"/>
          <p:cNvSpPr txBox="1"/>
          <p:nvPr/>
        </p:nvSpPr>
        <p:spPr>
          <a:xfrm>
            <a:off x="7137400" y="2070100"/>
            <a:ext cx="1866900" cy="461665"/>
          </a:xfrm>
          <a:prstGeom prst="rect">
            <a:avLst/>
          </a:prstGeom>
          <a:noFill/>
        </p:spPr>
        <p:txBody>
          <a:bodyPr wrap="square" rtlCol="0">
            <a:spAutoFit/>
          </a:bodyPr>
          <a:lstStyle/>
          <a:p>
            <a:pPr>
              <a:buNone/>
            </a:pPr>
            <a:r>
              <a:rPr lang="en-US" i="0" dirty="0" smtClean="0">
                <a:solidFill>
                  <a:schemeClr val="tx1"/>
                </a:solidFill>
              </a:rPr>
              <a:t>Collaboration Diagnostic Interface</a:t>
            </a:r>
            <a:endParaRPr lang="en-US" dirty="0">
              <a:solidFill>
                <a:schemeClr val="tx1"/>
              </a:solidFill>
            </a:endParaRPr>
          </a:p>
        </p:txBody>
      </p:sp>
      <p:cxnSp>
        <p:nvCxnSpPr>
          <p:cNvPr id="56" name="Straight Arrow Connector 55"/>
          <p:cNvCxnSpPr>
            <a:stCxn id="54" idx="1"/>
          </p:cNvCxnSpPr>
          <p:nvPr/>
        </p:nvCxnSpPr>
        <p:spPr bwMode="auto">
          <a:xfrm flipH="1" flipV="1">
            <a:off x="6642100" y="2133600"/>
            <a:ext cx="495300" cy="167333"/>
          </a:xfrm>
          <a:prstGeom prst="straightConnector1">
            <a:avLst/>
          </a:prstGeom>
          <a:noFill/>
          <a:ln w="15875" cap="flat" cmpd="sng" algn="ctr">
            <a:solidFill>
              <a:schemeClr val="tx1"/>
            </a:solidFill>
            <a:prstDash val="solid"/>
            <a:round/>
            <a:headEnd type="none" w="med" len="med"/>
            <a:tailEnd type="arrow"/>
          </a:ln>
          <a:effectLst/>
        </p:spPr>
      </p:cxnSp>
      <p:cxnSp>
        <p:nvCxnSpPr>
          <p:cNvPr id="57" name="Straight Arrow Connector 56"/>
          <p:cNvCxnSpPr>
            <a:stCxn id="53" idx="1"/>
          </p:cNvCxnSpPr>
          <p:nvPr/>
        </p:nvCxnSpPr>
        <p:spPr bwMode="auto">
          <a:xfrm flipH="1" flipV="1">
            <a:off x="6692900" y="2692401"/>
            <a:ext cx="495300" cy="138499"/>
          </a:xfrm>
          <a:prstGeom prst="straightConnector1">
            <a:avLst/>
          </a:prstGeom>
          <a:noFill/>
          <a:ln w="15875" cap="flat" cmpd="sng" algn="ctr">
            <a:solidFill>
              <a:schemeClr val="tx1"/>
            </a:solidFill>
            <a:prstDash val="solid"/>
            <a:round/>
            <a:headEnd type="none" w="med" len="med"/>
            <a:tailEnd type="arrow"/>
          </a:ln>
          <a:effectLst/>
        </p:spPr>
      </p:cxnSp>
      <p:cxnSp>
        <p:nvCxnSpPr>
          <p:cNvPr id="58" name="Straight Arrow Connector 57"/>
          <p:cNvCxnSpPr>
            <a:stCxn id="51" idx="1"/>
          </p:cNvCxnSpPr>
          <p:nvPr/>
        </p:nvCxnSpPr>
        <p:spPr bwMode="auto">
          <a:xfrm flipH="1" flipV="1">
            <a:off x="6731000" y="2984502"/>
            <a:ext cx="406400" cy="201998"/>
          </a:xfrm>
          <a:prstGeom prst="straightConnector1">
            <a:avLst/>
          </a:prstGeom>
          <a:noFill/>
          <a:ln w="15875" cap="flat" cmpd="sng" algn="ctr">
            <a:solidFill>
              <a:schemeClr val="tx1"/>
            </a:solidFill>
            <a:prstDash val="solid"/>
            <a:round/>
            <a:headEnd type="none" w="med" len="med"/>
            <a:tailEnd type="arrow"/>
          </a:ln>
          <a:effectLst/>
        </p:spPr>
      </p:cxnSp>
      <p:cxnSp>
        <p:nvCxnSpPr>
          <p:cNvPr id="59" name="Straight Arrow Connector 58"/>
          <p:cNvCxnSpPr>
            <a:stCxn id="39" idx="1"/>
          </p:cNvCxnSpPr>
          <p:nvPr/>
        </p:nvCxnSpPr>
        <p:spPr bwMode="auto">
          <a:xfrm flipH="1" flipV="1">
            <a:off x="6591300" y="3962402"/>
            <a:ext cx="635000" cy="36898"/>
          </a:xfrm>
          <a:prstGeom prst="straightConnector1">
            <a:avLst/>
          </a:prstGeom>
          <a:noFill/>
          <a:ln w="15875" cap="flat" cmpd="sng" algn="ctr">
            <a:solidFill>
              <a:schemeClr val="tx1"/>
            </a:solidFill>
            <a:prstDash val="solid"/>
            <a:round/>
            <a:headEnd type="none" w="med" len="med"/>
            <a:tailEnd type="arrow"/>
          </a:ln>
          <a:effectLst/>
        </p:spPr>
      </p:cxnSp>
      <p:sp>
        <p:nvSpPr>
          <p:cNvPr id="60" name="TextBox 59"/>
          <p:cNvSpPr txBox="1"/>
          <p:nvPr/>
        </p:nvSpPr>
        <p:spPr>
          <a:xfrm>
            <a:off x="1435100" y="3048000"/>
            <a:ext cx="990600" cy="461665"/>
          </a:xfrm>
          <a:prstGeom prst="rect">
            <a:avLst/>
          </a:prstGeom>
          <a:noFill/>
        </p:spPr>
        <p:txBody>
          <a:bodyPr wrap="square" rtlCol="0">
            <a:spAutoFit/>
          </a:bodyPr>
          <a:lstStyle/>
          <a:p>
            <a:pPr algn="ctr">
              <a:buNone/>
            </a:pPr>
            <a:r>
              <a:rPr lang="en-US" i="0" dirty="0" smtClean="0">
                <a:solidFill>
                  <a:schemeClr val="tx1"/>
                </a:solidFill>
              </a:rPr>
              <a:t>Upgrade Project</a:t>
            </a:r>
            <a:endParaRPr lang="en-US" dirty="0">
              <a:solidFill>
                <a:schemeClr val="tx1"/>
              </a:solidFill>
            </a:endParaRPr>
          </a:p>
        </p:txBody>
      </p:sp>
      <p:sp>
        <p:nvSpPr>
          <p:cNvPr id="61" name="TextBox 60"/>
          <p:cNvSpPr txBox="1"/>
          <p:nvPr/>
        </p:nvSpPr>
        <p:spPr>
          <a:xfrm>
            <a:off x="2857500" y="4254500"/>
            <a:ext cx="384365" cy="307777"/>
          </a:xfrm>
          <a:prstGeom prst="rect">
            <a:avLst/>
          </a:prstGeom>
          <a:noFill/>
        </p:spPr>
        <p:txBody>
          <a:bodyPr wrap="none" rtlCol="0">
            <a:spAutoFit/>
          </a:bodyPr>
          <a:lstStyle/>
          <a:p>
            <a:pPr>
              <a:buNone/>
            </a:pPr>
            <a:r>
              <a:rPr lang="en-US" sz="1400" i="0" dirty="0" smtClean="0">
                <a:solidFill>
                  <a:srgbClr val="000000"/>
                </a:solidFill>
              </a:rPr>
              <a:t>16</a:t>
            </a:r>
            <a:endParaRPr lang="en-US" sz="1400" i="0" dirty="0">
              <a:solidFill>
                <a:srgbClr val="000000"/>
              </a:solidFill>
            </a:endParaRPr>
          </a:p>
        </p:txBody>
      </p:sp>
      <p:sp>
        <p:nvSpPr>
          <p:cNvPr id="62" name="TextBox 61"/>
          <p:cNvSpPr txBox="1"/>
          <p:nvPr/>
        </p:nvSpPr>
        <p:spPr>
          <a:xfrm>
            <a:off x="4013200" y="4254500"/>
            <a:ext cx="384365" cy="307777"/>
          </a:xfrm>
          <a:prstGeom prst="rect">
            <a:avLst/>
          </a:prstGeom>
          <a:noFill/>
        </p:spPr>
        <p:txBody>
          <a:bodyPr wrap="none" rtlCol="0">
            <a:spAutoFit/>
          </a:bodyPr>
          <a:lstStyle/>
          <a:p>
            <a:pPr>
              <a:buNone/>
            </a:pPr>
            <a:r>
              <a:rPr lang="en-US" sz="1400" i="0" dirty="0" smtClean="0">
                <a:solidFill>
                  <a:srgbClr val="000000"/>
                </a:solidFill>
              </a:rPr>
              <a:t>14</a:t>
            </a:r>
            <a:endParaRPr lang="en-US" sz="1400" i="0" dirty="0">
              <a:solidFill>
                <a:srgbClr val="000000"/>
              </a:solidFill>
            </a:endParaRPr>
          </a:p>
        </p:txBody>
      </p:sp>
      <p:sp>
        <p:nvSpPr>
          <p:cNvPr id="68" name="TextBox 67"/>
          <p:cNvSpPr txBox="1"/>
          <p:nvPr/>
        </p:nvSpPr>
        <p:spPr>
          <a:xfrm>
            <a:off x="5168900" y="4254500"/>
            <a:ext cx="384365" cy="307777"/>
          </a:xfrm>
          <a:prstGeom prst="rect">
            <a:avLst/>
          </a:prstGeom>
          <a:noFill/>
        </p:spPr>
        <p:txBody>
          <a:bodyPr wrap="none" rtlCol="0">
            <a:spAutoFit/>
          </a:bodyPr>
          <a:lstStyle/>
          <a:p>
            <a:pPr>
              <a:buNone/>
            </a:pPr>
            <a:r>
              <a:rPr lang="en-US" sz="1400" i="0" dirty="0" smtClean="0">
                <a:solidFill>
                  <a:srgbClr val="000000"/>
                </a:solidFill>
              </a:rPr>
              <a:t>14</a:t>
            </a:r>
            <a:endParaRPr lang="en-US" sz="1400" i="0" dirty="0">
              <a:solidFill>
                <a:srgbClr val="000000"/>
              </a:solidFill>
            </a:endParaRPr>
          </a:p>
        </p:txBody>
      </p:sp>
      <p:sp>
        <p:nvSpPr>
          <p:cNvPr id="70" name="TextBox 69"/>
          <p:cNvSpPr txBox="1"/>
          <p:nvPr/>
        </p:nvSpPr>
        <p:spPr>
          <a:xfrm>
            <a:off x="6299200" y="4254500"/>
            <a:ext cx="384365" cy="307777"/>
          </a:xfrm>
          <a:prstGeom prst="rect">
            <a:avLst/>
          </a:prstGeom>
          <a:noFill/>
        </p:spPr>
        <p:txBody>
          <a:bodyPr wrap="none" rtlCol="0">
            <a:spAutoFit/>
          </a:bodyPr>
          <a:lstStyle/>
          <a:p>
            <a:pPr>
              <a:buNone/>
            </a:pPr>
            <a:r>
              <a:rPr lang="en-US" sz="1400" i="0" dirty="0" smtClean="0">
                <a:solidFill>
                  <a:srgbClr val="000000"/>
                </a:solidFill>
              </a:rPr>
              <a:t>16</a:t>
            </a:r>
            <a:endParaRPr lang="en-US" sz="1400" i="0" dirty="0">
              <a:solidFill>
                <a:srgbClr val="000000"/>
              </a:solidFill>
            </a:endParaRPr>
          </a:p>
        </p:txBody>
      </p:sp>
      <p:sp>
        <p:nvSpPr>
          <p:cNvPr id="71" name="TextBox 70"/>
          <p:cNvSpPr txBox="1"/>
          <p:nvPr/>
        </p:nvSpPr>
        <p:spPr>
          <a:xfrm>
            <a:off x="1752600" y="4254500"/>
            <a:ext cx="284515" cy="307777"/>
          </a:xfrm>
          <a:prstGeom prst="rect">
            <a:avLst/>
          </a:prstGeom>
          <a:noFill/>
        </p:spPr>
        <p:txBody>
          <a:bodyPr wrap="none" rtlCol="0">
            <a:spAutoFit/>
          </a:bodyPr>
          <a:lstStyle/>
          <a:p>
            <a:pPr>
              <a:buNone/>
            </a:pPr>
            <a:r>
              <a:rPr lang="en-US" sz="1400" i="0" dirty="0" smtClean="0">
                <a:solidFill>
                  <a:srgbClr val="000000"/>
                </a:solidFill>
              </a:rPr>
              <a:t>0</a:t>
            </a:r>
            <a:endParaRPr lang="en-US" sz="1400" i="0" dirty="0">
              <a:solidFill>
                <a:srgbClr val="000000"/>
              </a:solidFill>
            </a:endParaRPr>
          </a:p>
        </p:txBody>
      </p:sp>
      <p:sp>
        <p:nvSpPr>
          <p:cNvPr id="72" name="TextBox 71"/>
          <p:cNvSpPr txBox="1"/>
          <p:nvPr/>
        </p:nvSpPr>
        <p:spPr>
          <a:xfrm>
            <a:off x="7289800" y="4318000"/>
            <a:ext cx="1035954" cy="276999"/>
          </a:xfrm>
          <a:prstGeom prst="rect">
            <a:avLst/>
          </a:prstGeom>
          <a:noFill/>
        </p:spPr>
        <p:txBody>
          <a:bodyPr wrap="none" rtlCol="0">
            <a:spAutoFit/>
          </a:bodyPr>
          <a:lstStyle/>
          <a:p>
            <a:pPr>
              <a:buNone/>
            </a:pPr>
            <a:r>
              <a:rPr lang="en-US" i="0" dirty="0" smtClean="0">
                <a:solidFill>
                  <a:schemeClr val="tx1"/>
                </a:solidFill>
              </a:rPr>
              <a:t>Run Weeks</a:t>
            </a:r>
            <a:endParaRPr lang="en-US" dirty="0">
              <a:solidFill>
                <a:schemeClr val="tx1"/>
              </a:solidFill>
            </a:endParaRPr>
          </a:p>
        </p:txBody>
      </p:sp>
      <p:cxnSp>
        <p:nvCxnSpPr>
          <p:cNvPr id="73" name="Straight Arrow Connector 72"/>
          <p:cNvCxnSpPr>
            <a:stCxn id="72" idx="1"/>
          </p:cNvCxnSpPr>
          <p:nvPr/>
        </p:nvCxnSpPr>
        <p:spPr bwMode="auto">
          <a:xfrm flipH="1" flipV="1">
            <a:off x="6654800" y="4419602"/>
            <a:ext cx="635000" cy="36898"/>
          </a:xfrm>
          <a:prstGeom prst="straightConnector1">
            <a:avLst/>
          </a:prstGeom>
          <a:noFill/>
          <a:ln w="15875" cap="flat" cmpd="sng" algn="ctr">
            <a:solidFill>
              <a:schemeClr val="tx1"/>
            </a:solidFill>
            <a:prstDash val="solid"/>
            <a:round/>
            <a:headEnd type="none" w="med" len="med"/>
            <a:tailEnd type="arrow"/>
          </a:ln>
          <a:effectLst/>
        </p:spPr>
      </p:cxnSp>
      <p:sp>
        <p:nvSpPr>
          <p:cNvPr id="74" name="Rectangle 73"/>
          <p:cNvSpPr/>
          <p:nvPr/>
        </p:nvSpPr>
        <p:spPr bwMode="auto">
          <a:xfrm>
            <a:off x="1333500" y="4732866"/>
            <a:ext cx="5930900" cy="1524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5" name="TextBox 74"/>
          <p:cNvSpPr txBox="1"/>
          <p:nvPr/>
        </p:nvSpPr>
        <p:spPr>
          <a:xfrm>
            <a:off x="1587500" y="4692650"/>
            <a:ext cx="617045" cy="276999"/>
          </a:xfrm>
          <a:prstGeom prst="rect">
            <a:avLst/>
          </a:prstGeom>
          <a:noFill/>
        </p:spPr>
        <p:txBody>
          <a:bodyPr wrap="none" rtlCol="0">
            <a:spAutoFit/>
          </a:bodyPr>
          <a:lstStyle/>
          <a:p>
            <a:pPr>
              <a:buNone/>
            </a:pPr>
            <a:r>
              <a:rPr lang="en-US" i="0" dirty="0" smtClean="0">
                <a:solidFill>
                  <a:schemeClr val="tx1"/>
                </a:solidFill>
              </a:rPr>
              <a:t>FY 14</a:t>
            </a:r>
            <a:endParaRPr lang="en-US" dirty="0">
              <a:solidFill>
                <a:schemeClr val="tx1"/>
              </a:solidFill>
            </a:endParaRPr>
          </a:p>
        </p:txBody>
      </p:sp>
      <p:sp>
        <p:nvSpPr>
          <p:cNvPr id="76" name="TextBox 75"/>
          <p:cNvSpPr txBox="1"/>
          <p:nvPr/>
        </p:nvSpPr>
        <p:spPr>
          <a:xfrm>
            <a:off x="2730500" y="4692650"/>
            <a:ext cx="617045" cy="276999"/>
          </a:xfrm>
          <a:prstGeom prst="rect">
            <a:avLst/>
          </a:prstGeom>
          <a:noFill/>
        </p:spPr>
        <p:txBody>
          <a:bodyPr wrap="none" rtlCol="0">
            <a:spAutoFit/>
          </a:bodyPr>
          <a:lstStyle/>
          <a:p>
            <a:pPr>
              <a:buNone/>
            </a:pPr>
            <a:r>
              <a:rPr lang="en-US" i="0" dirty="0" smtClean="0">
                <a:solidFill>
                  <a:schemeClr val="tx1"/>
                </a:solidFill>
              </a:rPr>
              <a:t>FY 15</a:t>
            </a:r>
            <a:endParaRPr lang="en-US" dirty="0">
              <a:solidFill>
                <a:schemeClr val="tx1"/>
              </a:solidFill>
            </a:endParaRPr>
          </a:p>
        </p:txBody>
      </p:sp>
      <p:sp>
        <p:nvSpPr>
          <p:cNvPr id="77" name="TextBox 76"/>
          <p:cNvSpPr txBox="1"/>
          <p:nvPr/>
        </p:nvSpPr>
        <p:spPr>
          <a:xfrm>
            <a:off x="3898900" y="4692650"/>
            <a:ext cx="617045" cy="276999"/>
          </a:xfrm>
          <a:prstGeom prst="rect">
            <a:avLst/>
          </a:prstGeom>
          <a:noFill/>
        </p:spPr>
        <p:txBody>
          <a:bodyPr wrap="none" rtlCol="0">
            <a:spAutoFit/>
          </a:bodyPr>
          <a:lstStyle/>
          <a:p>
            <a:pPr>
              <a:buNone/>
            </a:pPr>
            <a:r>
              <a:rPr lang="en-US" i="0" dirty="0" smtClean="0">
                <a:solidFill>
                  <a:schemeClr val="tx1"/>
                </a:solidFill>
              </a:rPr>
              <a:t>FY 16</a:t>
            </a:r>
            <a:endParaRPr lang="en-US" dirty="0">
              <a:solidFill>
                <a:schemeClr val="tx1"/>
              </a:solidFill>
            </a:endParaRPr>
          </a:p>
        </p:txBody>
      </p:sp>
      <p:sp>
        <p:nvSpPr>
          <p:cNvPr id="78" name="TextBox 77"/>
          <p:cNvSpPr txBox="1"/>
          <p:nvPr/>
        </p:nvSpPr>
        <p:spPr>
          <a:xfrm>
            <a:off x="5067300" y="4692650"/>
            <a:ext cx="617045" cy="276999"/>
          </a:xfrm>
          <a:prstGeom prst="rect">
            <a:avLst/>
          </a:prstGeom>
          <a:noFill/>
        </p:spPr>
        <p:txBody>
          <a:bodyPr wrap="none" rtlCol="0">
            <a:spAutoFit/>
          </a:bodyPr>
          <a:lstStyle/>
          <a:p>
            <a:pPr>
              <a:buNone/>
            </a:pPr>
            <a:r>
              <a:rPr lang="en-US" i="0" dirty="0" smtClean="0">
                <a:solidFill>
                  <a:schemeClr val="tx1"/>
                </a:solidFill>
              </a:rPr>
              <a:t>FY 17</a:t>
            </a:r>
            <a:endParaRPr lang="en-US" dirty="0">
              <a:solidFill>
                <a:schemeClr val="tx1"/>
              </a:solidFill>
            </a:endParaRPr>
          </a:p>
        </p:txBody>
      </p:sp>
      <p:sp>
        <p:nvSpPr>
          <p:cNvPr id="79" name="TextBox 78"/>
          <p:cNvSpPr txBox="1"/>
          <p:nvPr/>
        </p:nvSpPr>
        <p:spPr>
          <a:xfrm>
            <a:off x="6197600" y="4692650"/>
            <a:ext cx="617045" cy="276999"/>
          </a:xfrm>
          <a:prstGeom prst="rect">
            <a:avLst/>
          </a:prstGeom>
          <a:noFill/>
        </p:spPr>
        <p:txBody>
          <a:bodyPr wrap="none" rtlCol="0">
            <a:spAutoFit/>
          </a:bodyPr>
          <a:lstStyle/>
          <a:p>
            <a:pPr>
              <a:buNone/>
            </a:pPr>
            <a:r>
              <a:rPr lang="en-US" i="0" dirty="0" smtClean="0">
                <a:solidFill>
                  <a:schemeClr val="tx1"/>
                </a:solidFill>
              </a:rPr>
              <a:t>FY 18</a:t>
            </a:r>
            <a:endParaRPr lang="en-US" dirty="0">
              <a:solidFill>
                <a:schemeClr val="tx1"/>
              </a:solidFill>
            </a:endParaRPr>
          </a:p>
        </p:txBody>
      </p:sp>
      <p:sp>
        <p:nvSpPr>
          <p:cNvPr id="80" name="Rectangle 79"/>
          <p:cNvSpPr/>
          <p:nvPr/>
        </p:nvSpPr>
        <p:spPr bwMode="auto">
          <a:xfrm>
            <a:off x="266700" y="990600"/>
            <a:ext cx="8371016" cy="6604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buNone/>
            </a:pPr>
            <a:endParaRPr kumimoji="0" lang="en-US" sz="1200" b="1" i="1" u="none" strike="noStrike" cap="none" normalizeH="0" baseline="0" dirty="0">
              <a:ln>
                <a:noFill/>
              </a:ln>
              <a:solidFill>
                <a:srgbClr val="1822CD"/>
              </a:solidFill>
              <a:effectLst/>
              <a:latin typeface="Helvetica" charset="0"/>
            </a:endParaRPr>
          </a:p>
        </p:txBody>
      </p:sp>
      <p:sp>
        <p:nvSpPr>
          <p:cNvPr id="81" name="Rectangle 80"/>
          <p:cNvSpPr/>
          <p:nvPr/>
        </p:nvSpPr>
        <p:spPr bwMode="auto">
          <a:xfrm>
            <a:off x="266700" y="1041400"/>
            <a:ext cx="8371016" cy="6604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buNone/>
            </a:pPr>
            <a:endParaRPr kumimoji="0" lang="en-US" sz="1200" b="1" i="1" u="none" strike="noStrike" cap="none" normalizeH="0" baseline="0" dirty="0">
              <a:ln>
                <a:noFill/>
              </a:ln>
              <a:solidFill>
                <a:srgbClr val="1822CD"/>
              </a:solidFill>
              <a:effectLst/>
              <a:latin typeface="Helvetica" charset="0"/>
            </a:endParaRPr>
          </a:p>
        </p:txBody>
      </p:sp>
      <p:sp>
        <p:nvSpPr>
          <p:cNvPr id="82" name="TextBox 4"/>
          <p:cNvSpPr txBox="1">
            <a:spLocks noChangeArrowheads="1"/>
          </p:cNvSpPr>
          <p:nvPr/>
        </p:nvSpPr>
        <p:spPr bwMode="auto">
          <a:xfrm>
            <a:off x="152399" y="939022"/>
            <a:ext cx="9853447" cy="66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rgbClr val="000000"/>
                </a:solidFill>
              </a:rPr>
              <a:t>Base DOE Guidance Budget – Inflation adjusted flat FY 2012 budget</a:t>
            </a:r>
          </a:p>
          <a:p>
            <a:pPr eaLnBrk="1" hangingPunct="1">
              <a:buFontTx/>
              <a:buNone/>
            </a:pPr>
            <a:r>
              <a:rPr lang="en-US" sz="1600" i="0" dirty="0" smtClean="0"/>
              <a:t>• FY12 </a:t>
            </a:r>
            <a:r>
              <a:rPr lang="en-US" sz="1600" i="0" dirty="0"/>
              <a:t>budget </a:t>
            </a:r>
            <a:r>
              <a:rPr lang="en-US" sz="1600" i="0" dirty="0" smtClean="0"/>
              <a:t>+ </a:t>
            </a:r>
            <a:r>
              <a:rPr lang="en-US" sz="1600" i="0" dirty="0"/>
              <a:t>2.5% </a:t>
            </a:r>
            <a:r>
              <a:rPr lang="en-US" sz="1600" i="0" dirty="0" smtClean="0"/>
              <a:t>inflation</a:t>
            </a:r>
            <a:endParaRPr lang="en-US" sz="1600" dirty="0"/>
          </a:p>
        </p:txBody>
      </p:sp>
      <p:cxnSp>
        <p:nvCxnSpPr>
          <p:cNvPr id="83" name="Straight Arrow Connector 82"/>
          <p:cNvCxnSpPr/>
          <p:nvPr/>
        </p:nvCxnSpPr>
        <p:spPr bwMode="auto">
          <a:xfrm flipH="1">
            <a:off x="6426200" y="1891100"/>
            <a:ext cx="673100" cy="115500"/>
          </a:xfrm>
          <a:prstGeom prst="straightConnector1">
            <a:avLst/>
          </a:prstGeom>
          <a:noFill/>
          <a:ln w="15875" cap="flat" cmpd="sng" algn="ctr">
            <a:solidFill>
              <a:schemeClr val="tx1"/>
            </a:solidFill>
            <a:prstDash val="solid"/>
            <a:round/>
            <a:headEnd type="none" w="med" len="med"/>
            <a:tailEnd type="arrow"/>
          </a:ln>
          <a:effectLst/>
        </p:spPr>
      </p:cxnSp>
      <p:sp>
        <p:nvSpPr>
          <p:cNvPr id="84" name="TextBox 83"/>
          <p:cNvSpPr txBox="1"/>
          <p:nvPr/>
        </p:nvSpPr>
        <p:spPr>
          <a:xfrm>
            <a:off x="7099300" y="1752600"/>
            <a:ext cx="1286474" cy="276999"/>
          </a:xfrm>
          <a:prstGeom prst="rect">
            <a:avLst/>
          </a:prstGeom>
          <a:noFill/>
        </p:spPr>
        <p:txBody>
          <a:bodyPr wrap="none" rtlCol="0">
            <a:spAutoFit/>
          </a:bodyPr>
          <a:lstStyle/>
          <a:p>
            <a:pPr>
              <a:buNone/>
            </a:pPr>
            <a:r>
              <a:rPr lang="en-US" i="0" dirty="0" smtClean="0">
                <a:solidFill>
                  <a:schemeClr val="tx1"/>
                </a:solidFill>
              </a:rPr>
              <a:t>Collaborations</a:t>
            </a:r>
            <a:endParaRPr lang="en-US" dirty="0">
              <a:solidFill>
                <a:schemeClr val="tx1"/>
              </a:solidFill>
            </a:endParaRPr>
          </a:p>
        </p:txBody>
      </p:sp>
      <p:sp>
        <p:nvSpPr>
          <p:cNvPr id="35"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76</a:t>
            </a:fld>
            <a:endParaRPr lang="en-US" sz="900" i="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p:cNvSpPr txBox="1">
            <a:spLocks noChangeArrowheads="1"/>
          </p:cNvSpPr>
          <p:nvPr/>
        </p:nvSpPr>
        <p:spPr bwMode="auto">
          <a:xfrm>
            <a:off x="220134" y="1068388"/>
            <a:ext cx="8661399" cy="5434012"/>
          </a:xfrm>
          <a:prstGeom prst="rect">
            <a:avLst/>
          </a:prstGeom>
          <a:solidFill>
            <a:srgbClr val="CCFFFF"/>
          </a:solidFill>
          <a:ln w="9525">
            <a:solidFill>
              <a:schemeClr val="tx1"/>
            </a:solidFill>
            <a:miter lim="800000"/>
            <a:headEnd/>
            <a:tailEnd/>
          </a:ln>
        </p:spPr>
        <p:txBody>
          <a:bodyPr wrap="square">
            <a:spAutoFit/>
          </a:bodyPr>
          <a:lstStyle>
            <a:lvl1pPr marL="228600" indent="-228600" eaLnBrk="0" hangingPunct="0">
              <a:defRPr sz="1200" b="1" i="1">
                <a:solidFill>
                  <a:srgbClr val="1822CD"/>
                </a:solidFill>
                <a:latin typeface="Helvetica" charset="0"/>
                <a:ea typeface="ＭＳ Ｐゴシック" charset="0"/>
                <a:cs typeface="ＭＳ Ｐゴシック" charset="0"/>
              </a:defRPr>
            </a:lvl1pPr>
            <a:lvl2pPr marL="635000" indent="-1778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ts val="50"/>
              </a:spcBef>
              <a:spcAft>
                <a:spcPts val="300"/>
              </a:spcAft>
              <a:buFontTx/>
              <a:buNone/>
            </a:pPr>
            <a:r>
              <a:rPr lang="en-US" sz="2000" i="0" dirty="0" smtClean="0">
                <a:solidFill>
                  <a:schemeClr val="tx1"/>
                </a:solidFill>
                <a:latin typeface="Helvetica Neue" charset="0"/>
              </a:rPr>
              <a:t>• NSTX upgrade outage activities are progressing well</a:t>
            </a:r>
            <a:endParaRPr lang="en-US" sz="1800" i="0" dirty="0" smtClean="0">
              <a:solidFill>
                <a:srgbClr val="0000CC"/>
              </a:solidFill>
              <a:latin typeface="Helvetica Neue" charset="0"/>
            </a:endParaRPr>
          </a:p>
          <a:p>
            <a:pPr lvl="1">
              <a:spcBef>
                <a:spcPts val="50"/>
              </a:spcBef>
              <a:spcAft>
                <a:spcPts val="300"/>
              </a:spcAft>
              <a:buFontTx/>
              <a:buChar char="-"/>
            </a:pPr>
            <a:r>
              <a:rPr lang="en-US" sz="1600" i="0" dirty="0" smtClean="0">
                <a:solidFill>
                  <a:srgbClr val="0000CC"/>
                </a:solidFill>
                <a:latin typeface="Helvetica Neue" charset="0"/>
              </a:rPr>
              <a:t>Diagnostics </a:t>
            </a:r>
            <a:r>
              <a:rPr lang="en-US" sz="1600" i="0" dirty="0">
                <a:solidFill>
                  <a:srgbClr val="0000CC"/>
                </a:solidFill>
                <a:latin typeface="Helvetica Neue" charset="0"/>
              </a:rPr>
              <a:t>were stored and secured for the upgrade activities</a:t>
            </a:r>
            <a:r>
              <a:rPr lang="en-US" sz="1600" i="0" dirty="0" smtClean="0">
                <a:solidFill>
                  <a:srgbClr val="0000CC"/>
                </a:solidFill>
                <a:latin typeface="Helvetica Neue" charset="0"/>
              </a:rPr>
              <a:t>.  Collaborator diagnostics are being refurbished and enhanced.</a:t>
            </a:r>
            <a:endParaRPr lang="en-US" sz="1600" i="0" dirty="0">
              <a:solidFill>
                <a:srgbClr val="0000CC"/>
              </a:solidFill>
              <a:latin typeface="Helvetica Neue" charset="0"/>
            </a:endParaRPr>
          </a:p>
          <a:p>
            <a:pPr lvl="1">
              <a:spcBef>
                <a:spcPts val="50"/>
              </a:spcBef>
              <a:spcAft>
                <a:spcPts val="300"/>
              </a:spcAft>
              <a:buFontTx/>
              <a:buChar char="-"/>
            </a:pPr>
            <a:r>
              <a:rPr lang="en-US" sz="1600" i="0" dirty="0">
                <a:solidFill>
                  <a:srgbClr val="0000CC"/>
                </a:solidFill>
                <a:latin typeface="Helvetica Neue" charset="0"/>
              </a:rPr>
              <a:t>Researchers are working productively on data analysis, collaboration, next five year plan and preparation for the NSTX-U operation.</a:t>
            </a:r>
          </a:p>
          <a:p>
            <a:pPr lvl="1">
              <a:spcBef>
                <a:spcPts val="50"/>
              </a:spcBef>
              <a:spcAft>
                <a:spcPts val="300"/>
              </a:spcAft>
              <a:buFontTx/>
              <a:buChar char="-"/>
            </a:pPr>
            <a:r>
              <a:rPr lang="en-US" sz="1600" i="0" dirty="0">
                <a:solidFill>
                  <a:srgbClr val="0000CC"/>
                </a:solidFill>
                <a:latin typeface="Helvetica Neue" charset="0"/>
              </a:rPr>
              <a:t>NSTX operations technical staff were shifted to the Upgrade Project tasks in FY 2012 – 13</a:t>
            </a:r>
            <a:r>
              <a:rPr lang="en-US" sz="1600" i="0" dirty="0" smtClean="0">
                <a:solidFill>
                  <a:srgbClr val="0000CC"/>
                </a:solidFill>
                <a:latin typeface="Helvetica Neue" charset="0"/>
              </a:rPr>
              <a:t>.  They will be shifted back to the NSTX-U operational preparation in FY 2014 as the Upgrade Project scopes are completed. </a:t>
            </a:r>
            <a:endParaRPr lang="en-US" sz="1600" i="0" dirty="0">
              <a:solidFill>
                <a:srgbClr val="0000CC"/>
              </a:solidFill>
              <a:latin typeface="Helvetica Neue" charset="0"/>
            </a:endParaRPr>
          </a:p>
          <a:p>
            <a:pPr lvl="1">
              <a:spcBef>
                <a:spcPts val="50"/>
              </a:spcBef>
              <a:spcAft>
                <a:spcPts val="300"/>
              </a:spcAft>
              <a:buFontTx/>
              <a:buChar char="-"/>
            </a:pPr>
            <a:r>
              <a:rPr lang="en-US" sz="1600" i="0" dirty="0">
                <a:solidFill>
                  <a:srgbClr val="0000CC"/>
                </a:solidFill>
                <a:latin typeface="Helvetica Neue" charset="0"/>
              </a:rPr>
              <a:t>NSTX Upgrade Project is thus far progressing on budget and on schedule</a:t>
            </a:r>
            <a:r>
              <a:rPr lang="en-US" sz="1600" i="0" dirty="0" smtClean="0">
                <a:solidFill>
                  <a:srgbClr val="0000CC"/>
                </a:solidFill>
                <a:latin typeface="Helvetica Neue" charset="0"/>
              </a:rPr>
              <a:t>.</a:t>
            </a:r>
          </a:p>
          <a:p>
            <a:pPr lvl="1">
              <a:spcBef>
                <a:spcPts val="50"/>
              </a:spcBef>
              <a:spcAft>
                <a:spcPts val="300"/>
              </a:spcAft>
              <a:buFontTx/>
              <a:buChar char="-"/>
            </a:pPr>
            <a:r>
              <a:rPr lang="en-US" sz="1600" i="0" dirty="0" smtClean="0">
                <a:solidFill>
                  <a:srgbClr val="0000CC"/>
                </a:solidFill>
                <a:latin typeface="Helvetica Neue" charset="0"/>
              </a:rPr>
              <a:t>NSTX-U operational preparation is well underway.</a:t>
            </a:r>
          </a:p>
          <a:p>
            <a:pPr lvl="1">
              <a:spcBef>
                <a:spcPts val="50"/>
              </a:spcBef>
              <a:spcAft>
                <a:spcPts val="300"/>
              </a:spcAft>
              <a:buFontTx/>
              <a:buChar char="-"/>
            </a:pPr>
            <a:r>
              <a:rPr lang="en-US" sz="1600" i="0" dirty="0" smtClean="0">
                <a:solidFill>
                  <a:srgbClr val="0000CC"/>
                </a:solidFill>
                <a:latin typeface="Helvetica Neue" charset="0"/>
              </a:rPr>
              <a:t>Diagnostic reinstallation will be starting this coming fall.</a:t>
            </a:r>
          </a:p>
          <a:p>
            <a:pPr lvl="1">
              <a:spcBef>
                <a:spcPts val="50"/>
              </a:spcBef>
              <a:spcAft>
                <a:spcPts val="300"/>
              </a:spcAft>
              <a:buFontTx/>
              <a:buChar char="-"/>
            </a:pPr>
            <a:r>
              <a:rPr lang="en-US" sz="1600" i="0" dirty="0" smtClean="0">
                <a:solidFill>
                  <a:srgbClr val="0000CC"/>
                </a:solidFill>
                <a:latin typeface="Helvetica Neue" charset="0"/>
              </a:rPr>
              <a:t>Various engineering operations tools are being refurbished / upgraded including CHI gap, rectifier control, motor generator, plasma control system, and PF control.</a:t>
            </a:r>
            <a:endParaRPr lang="en-US" sz="800" i="0" dirty="0">
              <a:solidFill>
                <a:srgbClr val="0000CC"/>
              </a:solidFill>
              <a:latin typeface="Helvetica Neue" charset="0"/>
            </a:endParaRPr>
          </a:p>
          <a:p>
            <a:pPr>
              <a:spcBef>
                <a:spcPts val="50"/>
              </a:spcBef>
              <a:spcAft>
                <a:spcPts val="300"/>
              </a:spcAft>
              <a:buFontTx/>
              <a:buNone/>
            </a:pPr>
            <a:r>
              <a:rPr lang="en-US" sz="2000" i="0" dirty="0" smtClean="0">
                <a:solidFill>
                  <a:schemeClr val="tx1"/>
                </a:solidFill>
                <a:latin typeface="Helvetica Neue" charset="0"/>
              </a:rPr>
              <a:t>• </a:t>
            </a:r>
            <a:r>
              <a:rPr lang="en-US" sz="2000" i="0" dirty="0">
                <a:solidFill>
                  <a:schemeClr val="tx1"/>
                </a:solidFill>
                <a:latin typeface="Helvetica Neue" charset="0"/>
              </a:rPr>
              <a:t>Exciting 5 Year Plan (FY 2014 – 18) </a:t>
            </a:r>
            <a:r>
              <a:rPr lang="en-US" sz="2000" i="0" dirty="0" smtClean="0">
                <a:solidFill>
                  <a:schemeClr val="tx1"/>
                </a:solidFill>
                <a:latin typeface="Helvetica Neue" charset="0"/>
              </a:rPr>
              <a:t>has been developed</a:t>
            </a:r>
            <a:endParaRPr lang="en-US" sz="2000" i="0" dirty="0">
              <a:solidFill>
                <a:schemeClr val="tx1"/>
              </a:solidFill>
              <a:latin typeface="Helvetica Neue" charset="0"/>
            </a:endParaRPr>
          </a:p>
          <a:p>
            <a:pPr lvl="1">
              <a:spcBef>
                <a:spcPts val="50"/>
              </a:spcBef>
              <a:spcAft>
                <a:spcPts val="300"/>
              </a:spcAft>
              <a:buFontTx/>
              <a:buChar char="-"/>
            </a:pPr>
            <a:r>
              <a:rPr lang="en-US" sz="1600" i="0" dirty="0">
                <a:solidFill>
                  <a:srgbClr val="0000CC"/>
                </a:solidFill>
                <a:latin typeface="Helvetica Neue" charset="0"/>
              </a:rPr>
              <a:t>Aiming to provide necessary data base for FNSF design and construction.</a:t>
            </a:r>
          </a:p>
          <a:p>
            <a:pPr lvl="1">
              <a:spcBef>
                <a:spcPts val="50"/>
              </a:spcBef>
              <a:spcAft>
                <a:spcPts val="300"/>
              </a:spcAft>
              <a:buFontTx/>
              <a:buChar char="-"/>
            </a:pPr>
            <a:r>
              <a:rPr lang="en-US" sz="1600" i="0" dirty="0">
                <a:solidFill>
                  <a:srgbClr val="0000CC"/>
                </a:solidFill>
                <a:latin typeface="Helvetica Neue" charset="0"/>
              </a:rPr>
              <a:t>Strong contribution to </a:t>
            </a:r>
            <a:r>
              <a:rPr lang="en-US" sz="1600" i="0" dirty="0" err="1">
                <a:solidFill>
                  <a:srgbClr val="0000CC"/>
                </a:solidFill>
                <a:latin typeface="Helvetica Neue" charset="0"/>
              </a:rPr>
              <a:t>toroidal</a:t>
            </a:r>
            <a:r>
              <a:rPr lang="en-US" sz="1600" i="0" dirty="0">
                <a:solidFill>
                  <a:srgbClr val="0000CC"/>
                </a:solidFill>
                <a:latin typeface="Helvetica Neue" charset="0"/>
              </a:rPr>
              <a:t> physics, ITER, and fusion energy development.</a:t>
            </a:r>
          </a:p>
          <a:p>
            <a:pPr lvl="1">
              <a:spcBef>
                <a:spcPts val="50"/>
              </a:spcBef>
              <a:spcAft>
                <a:spcPts val="300"/>
              </a:spcAft>
              <a:buFontTx/>
              <a:buChar char="-"/>
            </a:pPr>
            <a:r>
              <a:rPr lang="en-US" sz="1600" i="0" dirty="0">
                <a:solidFill>
                  <a:srgbClr val="0000CC"/>
                </a:solidFill>
                <a:latin typeface="Helvetica Neue" charset="0"/>
              </a:rPr>
              <a:t>10% incremental budget would enable timely implementation of facility capabilities to support the exciting NSTX-U Five Year Plan</a:t>
            </a:r>
            <a:r>
              <a:rPr lang="en-US" sz="1600" i="0" dirty="0" smtClean="0">
                <a:solidFill>
                  <a:srgbClr val="0000CC"/>
                </a:solidFill>
                <a:latin typeface="Helvetica Neue" charset="0"/>
              </a:rPr>
              <a:t>.</a:t>
            </a:r>
            <a:endParaRPr lang="en-US" sz="1600" i="0" dirty="0">
              <a:solidFill>
                <a:srgbClr val="0000CC"/>
              </a:solidFill>
              <a:latin typeface="Helvetica Neue" charset="0"/>
            </a:endParaRPr>
          </a:p>
        </p:txBody>
      </p:sp>
      <p:sp>
        <p:nvSpPr>
          <p:cNvPr id="66562" name="Rectangle 3"/>
          <p:cNvSpPr>
            <a:spLocks noChangeArrowheads="1"/>
          </p:cNvSpPr>
          <p:nvPr/>
        </p:nvSpPr>
        <p:spPr bwMode="auto">
          <a:xfrm>
            <a:off x="0" y="9525"/>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Helvetica Neue" charset="0"/>
              </a:rPr>
              <a:t>NSTX</a:t>
            </a:r>
            <a:r>
              <a:rPr lang="en-US" sz="2800" i="0" dirty="0">
                <a:solidFill>
                  <a:srgbClr val="FF0000"/>
                </a:solidFill>
                <a:latin typeface="Helvetica Neue" charset="0"/>
              </a:rPr>
              <a:t>-U </a:t>
            </a:r>
            <a:r>
              <a:rPr lang="en-US" sz="2800" i="0" dirty="0" smtClean="0">
                <a:solidFill>
                  <a:srgbClr val="FF0000"/>
                </a:solidFill>
                <a:latin typeface="Helvetica Neue" charset="0"/>
              </a:rPr>
              <a:t>Operation Preparation Well Underway </a:t>
            </a:r>
            <a:endParaRPr lang="en-US" sz="2800" i="0" dirty="0">
              <a:solidFill>
                <a:srgbClr val="FF0000"/>
              </a:solidFill>
              <a:latin typeface="Helvetica Neue" charset="0"/>
            </a:endParaRPr>
          </a:p>
          <a:p>
            <a:pPr algn="ctr" eaLnBrk="0" hangingPunct="0">
              <a:spcBef>
                <a:spcPct val="0"/>
              </a:spcBef>
              <a:buFontTx/>
              <a:buNone/>
            </a:pPr>
            <a:r>
              <a:rPr lang="en-US" sz="2400" i="0" dirty="0">
                <a:solidFill>
                  <a:srgbClr val="090CFF"/>
                </a:solidFill>
                <a:latin typeface="Helvetica Neue" charset="0"/>
              </a:rPr>
              <a:t>Exciting Opportunities and Challenges Ahead</a:t>
            </a:r>
            <a:endParaRPr lang="en-US" sz="2000" i="0" dirty="0">
              <a:solidFill>
                <a:srgbClr val="0705FF"/>
              </a:solidFill>
              <a:latin typeface="Helvetica Neue" charset="0"/>
            </a:endParaRPr>
          </a:p>
        </p:txBody>
      </p:sp>
      <p:sp>
        <p:nvSpPr>
          <p:cNvPr id="5"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77</a:t>
            </a:fld>
            <a:endParaRPr lang="en-US" sz="900" i="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4000" b="1" dirty="0" smtClean="0">
                <a:solidFill>
                  <a:srgbClr val="FF0000"/>
                </a:solidFill>
              </a:rPr>
              <a:t>Back-up Slides</a:t>
            </a:r>
            <a:endParaRPr lang="en-US" sz="4000" b="1" dirty="0">
              <a:solidFill>
                <a:srgbClr val="FF0000"/>
              </a:solidFill>
            </a:endParaRPr>
          </a:p>
        </p:txBody>
      </p:sp>
      <p:sp>
        <p:nvSpPr>
          <p:cNvPr id="5"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78</a:t>
            </a:fld>
            <a:endParaRPr lang="en-US" sz="900" i="0"/>
          </a:p>
        </p:txBody>
      </p:sp>
    </p:spTree>
    <p:extLst>
      <p:ext uri="{BB962C8B-B14F-4D97-AF65-F5344CB8AC3E}">
        <p14:creationId xmlns:p14="http://schemas.microsoft.com/office/powerpoint/2010/main" xmlns="" val="1823611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0"/>
              </a:spcBef>
              <a:buFontTx/>
              <a:buNone/>
            </a:pPr>
            <a:r>
              <a:rPr lang="en-US" sz="2400" i="0" dirty="0">
                <a:solidFill>
                  <a:srgbClr val="FF3300"/>
                </a:solidFill>
              </a:rPr>
              <a:t>S</a:t>
            </a:r>
            <a:r>
              <a:rPr lang="en-US" sz="2400" i="0" dirty="0" smtClean="0">
                <a:solidFill>
                  <a:srgbClr val="FF3300"/>
                </a:solidFill>
              </a:rPr>
              <a:t>ubstantial Increase </a:t>
            </a:r>
            <a:r>
              <a:rPr lang="en-US" sz="2400" i="0" dirty="0">
                <a:solidFill>
                  <a:srgbClr val="FF3300"/>
                </a:solidFill>
              </a:rPr>
              <a:t>in </a:t>
            </a:r>
            <a:r>
              <a:rPr lang="en-US" sz="2400" i="0" dirty="0" smtClean="0">
                <a:solidFill>
                  <a:srgbClr val="FF3300"/>
                </a:solidFill>
              </a:rPr>
              <a:t>NSTX-U Device / Plasma </a:t>
            </a:r>
            <a:r>
              <a:rPr lang="en-US" sz="2400" i="0" dirty="0">
                <a:solidFill>
                  <a:srgbClr val="FF3300"/>
                </a:solidFill>
              </a:rPr>
              <a:t>P</a:t>
            </a:r>
            <a:r>
              <a:rPr lang="en-US" sz="2400" i="0" dirty="0" smtClean="0">
                <a:solidFill>
                  <a:srgbClr val="FF3300"/>
                </a:solidFill>
              </a:rPr>
              <a:t>erformance</a:t>
            </a:r>
            <a:r>
              <a:rPr lang="en-US" sz="2400" i="0" dirty="0">
                <a:solidFill>
                  <a:srgbClr val="FF3300"/>
                </a:solidFill>
              </a:rPr>
              <a:t/>
            </a:r>
            <a:br>
              <a:rPr lang="en-US" sz="2400" i="0" dirty="0">
                <a:solidFill>
                  <a:srgbClr val="FF3300"/>
                </a:solidFill>
              </a:rPr>
            </a:br>
            <a:r>
              <a:rPr lang="en-US" sz="2000" i="0" dirty="0" smtClean="0">
                <a:solidFill>
                  <a:srgbClr val="0000FF"/>
                </a:solidFill>
              </a:rPr>
              <a:t>Higher </a:t>
            </a:r>
            <a:r>
              <a:rPr lang="en-US" sz="2000" i="0" dirty="0">
                <a:solidFill>
                  <a:srgbClr val="0000FF"/>
                </a:solidFill>
              </a:rPr>
              <a:t>performance requires facility / infrastructure enhancements</a:t>
            </a:r>
            <a:endParaRPr lang="en-US" sz="2000" i="0" dirty="0">
              <a:solidFill>
                <a:srgbClr val="0B21FF"/>
              </a:solidFill>
              <a:latin typeface="Arial" charset="0"/>
            </a:endParaRPr>
          </a:p>
        </p:txBody>
      </p:sp>
      <p:pic>
        <p:nvPicPr>
          <p:cNvPr id="25605" name="Picture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1600" y="989013"/>
            <a:ext cx="6219825" cy="390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Oval 7"/>
          <p:cNvSpPr>
            <a:spLocks noChangeArrowheads="1"/>
          </p:cNvSpPr>
          <p:nvPr/>
        </p:nvSpPr>
        <p:spPr bwMode="auto">
          <a:xfrm>
            <a:off x="4140200" y="2654300"/>
            <a:ext cx="1346200" cy="1346200"/>
          </a:xfrm>
          <a:prstGeom prst="ellipse">
            <a:avLst/>
          </a:prstGeom>
          <a:noFill/>
          <a:ln w="285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5607" name="TextBox 8"/>
          <p:cNvSpPr txBox="1">
            <a:spLocks noChangeArrowheads="1"/>
          </p:cNvSpPr>
          <p:nvPr/>
        </p:nvSpPr>
        <p:spPr bwMode="auto">
          <a:xfrm>
            <a:off x="3581400" y="4610100"/>
            <a:ext cx="812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a:solidFill>
                  <a:schemeClr val="tx1"/>
                </a:solidFill>
              </a:rPr>
              <a:t>NSTX</a:t>
            </a:r>
          </a:p>
        </p:txBody>
      </p:sp>
      <p:cxnSp>
        <p:nvCxnSpPr>
          <p:cNvPr id="25608" name="Straight Arrow Connector 10"/>
          <p:cNvCxnSpPr>
            <a:cxnSpLocks noChangeShapeType="1"/>
          </p:cNvCxnSpPr>
          <p:nvPr/>
        </p:nvCxnSpPr>
        <p:spPr bwMode="auto">
          <a:xfrm flipV="1">
            <a:off x="4102100" y="3949700"/>
            <a:ext cx="469900" cy="787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3"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xmlns=""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graphicFrame>
        <p:nvGraphicFramePr>
          <p:cNvPr id="4" name="Table 3"/>
          <p:cNvGraphicFramePr>
            <a:graphicFrameLocks noGrp="1"/>
          </p:cNvGraphicFramePr>
          <p:nvPr>
            <p:extLst>
              <p:ext uri="{D42A27DB-BD31-4B8C-83A1-F6EECF244321}">
                <p14:modId xmlns:p14="http://schemas.microsoft.com/office/powerpoint/2010/main" xmlns="" val="421989558"/>
              </p:ext>
            </p:extLst>
          </p:nvPr>
        </p:nvGraphicFramePr>
        <p:xfrm>
          <a:off x="2647950" y="5130800"/>
          <a:ext cx="6369051" cy="1127760"/>
        </p:xfrm>
        <a:graphic>
          <a:graphicData uri="http://schemas.openxmlformats.org/drawingml/2006/table">
            <a:tbl>
              <a:tblPr firstRow="1" bandRow="1">
                <a:tableStyleId>{5940675A-B579-460E-94D1-54222C63F5DA}</a:tableStyleId>
              </a:tblPr>
              <a:tblGrid>
                <a:gridCol w="913761"/>
                <a:gridCol w="651964"/>
                <a:gridCol w="610367"/>
                <a:gridCol w="610367"/>
                <a:gridCol w="676712"/>
                <a:gridCol w="557292"/>
                <a:gridCol w="729787"/>
                <a:gridCol w="729787"/>
                <a:gridCol w="889014"/>
              </a:tblGrid>
              <a:tr h="408941">
                <a:tc>
                  <a:txBody>
                    <a:bodyPr/>
                    <a:lstStyle/>
                    <a:p>
                      <a:endParaRPr lang="en-US" sz="1400" b="1" dirty="0"/>
                    </a:p>
                  </a:txBody>
                  <a:tcPr/>
                </a:tc>
                <a:tc>
                  <a:txBody>
                    <a:bodyPr/>
                    <a:lstStyle/>
                    <a:p>
                      <a:pPr algn="ctr"/>
                      <a:r>
                        <a:rPr lang="en-US" sz="1400" dirty="0" smtClean="0"/>
                        <a:t>R</a:t>
                      </a:r>
                      <a:r>
                        <a:rPr lang="en-US" sz="1400" baseline="-25000" dirty="0" smtClean="0"/>
                        <a:t>0</a:t>
                      </a:r>
                    </a:p>
                    <a:p>
                      <a:pPr algn="ctr"/>
                      <a:r>
                        <a:rPr lang="en-US" sz="1400" dirty="0" smtClean="0"/>
                        <a:t>(m)</a:t>
                      </a:r>
                      <a:endParaRPr lang="en-US" sz="1400" b="1" dirty="0"/>
                    </a:p>
                  </a:txBody>
                  <a:tcPr/>
                </a:tc>
                <a:tc>
                  <a:txBody>
                    <a:bodyPr/>
                    <a:lstStyle/>
                    <a:p>
                      <a:pPr algn="ctr"/>
                      <a:r>
                        <a:rPr lang="en-US" sz="1400" dirty="0" smtClean="0"/>
                        <a:t>A</a:t>
                      </a:r>
                      <a:r>
                        <a:rPr lang="en-US" sz="1400" baseline="-25000" dirty="0" smtClean="0"/>
                        <a:t>min</a:t>
                      </a:r>
                      <a:endParaRPr lang="en-US" sz="1400" b="1" baseline="-25000" dirty="0"/>
                    </a:p>
                  </a:txBody>
                  <a:tcPr/>
                </a:tc>
                <a:tc>
                  <a:txBody>
                    <a:bodyPr/>
                    <a:lstStyle/>
                    <a:p>
                      <a:pPr algn="ctr"/>
                      <a:r>
                        <a:rPr lang="en-US" sz="1400" dirty="0" err="1" smtClean="0"/>
                        <a:t>I</a:t>
                      </a:r>
                      <a:r>
                        <a:rPr lang="en-US" sz="1400" baseline="-25000" dirty="0" err="1" smtClean="0"/>
                        <a:t>p</a:t>
                      </a:r>
                      <a:endParaRPr lang="en-US" sz="1400" baseline="-25000" dirty="0" smtClean="0"/>
                    </a:p>
                    <a:p>
                      <a:pPr algn="ctr"/>
                      <a:r>
                        <a:rPr lang="en-US" sz="1400" dirty="0" smtClean="0"/>
                        <a:t>(MA)</a:t>
                      </a:r>
                      <a:endParaRPr lang="en-US" sz="1400" b="1" dirty="0"/>
                    </a:p>
                  </a:txBody>
                  <a:tcPr/>
                </a:tc>
                <a:tc>
                  <a:txBody>
                    <a:bodyPr/>
                    <a:lstStyle/>
                    <a:p>
                      <a:pPr algn="ctr"/>
                      <a:r>
                        <a:rPr lang="en-US" sz="1400" dirty="0" smtClean="0"/>
                        <a:t>B</a:t>
                      </a:r>
                      <a:r>
                        <a:rPr lang="en-US" sz="1400" baseline="-25000" dirty="0" smtClean="0"/>
                        <a:t>T</a:t>
                      </a:r>
                    </a:p>
                    <a:p>
                      <a:pPr algn="ctr"/>
                      <a:r>
                        <a:rPr lang="en-US" sz="1400" dirty="0" smtClean="0"/>
                        <a:t>(T)</a:t>
                      </a:r>
                      <a:endParaRPr lang="en-US" sz="1400" b="1" dirty="0"/>
                    </a:p>
                  </a:txBody>
                  <a:tcPr/>
                </a:tc>
                <a:tc>
                  <a:txBody>
                    <a:bodyPr/>
                    <a:lstStyle/>
                    <a:p>
                      <a:pPr algn="ctr"/>
                      <a:r>
                        <a:rPr lang="en-US" sz="1400" dirty="0" smtClean="0"/>
                        <a:t>T</a:t>
                      </a:r>
                      <a:r>
                        <a:rPr lang="en-US" sz="1400" baseline="-25000" dirty="0" smtClean="0"/>
                        <a:t>TF</a:t>
                      </a:r>
                    </a:p>
                    <a:p>
                      <a:pPr algn="ctr"/>
                      <a:r>
                        <a:rPr lang="en-US" sz="1400" dirty="0" smtClean="0"/>
                        <a:t>(s)</a:t>
                      </a:r>
                      <a:endParaRPr lang="en-US" sz="1400" b="1" dirty="0"/>
                    </a:p>
                  </a:txBody>
                  <a:tcPr/>
                </a:tc>
                <a:tc>
                  <a:txBody>
                    <a:bodyPr/>
                    <a:lstStyle/>
                    <a:p>
                      <a:pPr algn="ctr"/>
                      <a:r>
                        <a:rPr lang="en-US" sz="1400" dirty="0" smtClean="0"/>
                        <a:t>R</a:t>
                      </a:r>
                      <a:r>
                        <a:rPr lang="en-US" sz="1400" baseline="-25000" dirty="0" smtClean="0"/>
                        <a:t>CS</a:t>
                      </a:r>
                    </a:p>
                    <a:p>
                      <a:pPr algn="ctr"/>
                      <a:r>
                        <a:rPr lang="en-US" sz="1400" dirty="0" smtClean="0"/>
                        <a:t>(m)</a:t>
                      </a:r>
                      <a:endParaRPr lang="en-US" sz="1400" b="1" dirty="0"/>
                    </a:p>
                  </a:txBody>
                  <a:tcPr/>
                </a:tc>
                <a:tc>
                  <a:txBody>
                    <a:bodyPr/>
                    <a:lstStyle/>
                    <a:p>
                      <a:pPr algn="ctr"/>
                      <a:r>
                        <a:rPr lang="en-US" sz="1400" dirty="0" smtClean="0"/>
                        <a:t>R</a:t>
                      </a:r>
                      <a:r>
                        <a:rPr lang="en-US" sz="1400" baseline="-25000" dirty="0" smtClean="0"/>
                        <a:t>OB</a:t>
                      </a:r>
                    </a:p>
                    <a:p>
                      <a:pPr algn="ctr"/>
                      <a:r>
                        <a:rPr lang="en-US" sz="1400" dirty="0" smtClean="0"/>
                        <a:t>(m)</a:t>
                      </a:r>
                      <a:endParaRPr lang="en-US" sz="1400" b="1" dirty="0"/>
                    </a:p>
                  </a:txBody>
                  <a:tcPr/>
                </a:tc>
                <a:tc>
                  <a:txBody>
                    <a:bodyPr/>
                    <a:lstStyle/>
                    <a:p>
                      <a:pPr algn="ctr"/>
                      <a:r>
                        <a:rPr lang="en-US" sz="1400" dirty="0" smtClean="0"/>
                        <a:t>OH flux (</a:t>
                      </a:r>
                      <a:r>
                        <a:rPr lang="en-US" sz="1400" dirty="0" err="1" smtClean="0"/>
                        <a:t>Wb</a:t>
                      </a:r>
                      <a:r>
                        <a:rPr lang="en-US" sz="1400" dirty="0" smtClean="0"/>
                        <a:t>)</a:t>
                      </a:r>
                      <a:endParaRPr lang="en-US" sz="1400" b="1" dirty="0" smtClean="0"/>
                    </a:p>
                  </a:txBody>
                  <a:tcPr/>
                </a:tc>
              </a:tr>
              <a:tr h="175259">
                <a:tc>
                  <a:txBody>
                    <a:bodyPr/>
                    <a:lstStyle/>
                    <a:p>
                      <a:pPr algn="ctr"/>
                      <a:r>
                        <a:rPr lang="en-US" sz="1400" dirty="0" smtClean="0"/>
                        <a:t>NSTX</a:t>
                      </a:r>
                      <a:endParaRPr lang="en-US" sz="1400" b="1" dirty="0"/>
                    </a:p>
                  </a:txBody>
                  <a:tcPr/>
                </a:tc>
                <a:tc>
                  <a:txBody>
                    <a:bodyPr/>
                    <a:lstStyle/>
                    <a:p>
                      <a:pPr algn="ctr"/>
                      <a:r>
                        <a:rPr lang="en-US" sz="1400" dirty="0" smtClean="0"/>
                        <a:t>0.854</a:t>
                      </a:r>
                      <a:endParaRPr lang="en-US" sz="1400" b="1" dirty="0"/>
                    </a:p>
                  </a:txBody>
                  <a:tcPr/>
                </a:tc>
                <a:tc>
                  <a:txBody>
                    <a:bodyPr/>
                    <a:lstStyle/>
                    <a:p>
                      <a:pPr algn="ctr"/>
                      <a:r>
                        <a:rPr lang="en-US" sz="1400" dirty="0" smtClean="0"/>
                        <a:t>1.28</a:t>
                      </a:r>
                      <a:endParaRPr lang="en-US" sz="1400" b="1" dirty="0"/>
                    </a:p>
                  </a:txBody>
                  <a:tcPr/>
                </a:tc>
                <a:tc>
                  <a:txBody>
                    <a:bodyPr/>
                    <a:lstStyle/>
                    <a:p>
                      <a:pPr algn="ctr"/>
                      <a:r>
                        <a:rPr lang="en-US" sz="1400" dirty="0" smtClean="0"/>
                        <a:t>1</a:t>
                      </a:r>
                      <a:endParaRPr lang="en-US" sz="1400" b="1" dirty="0"/>
                    </a:p>
                  </a:txBody>
                  <a:tcPr/>
                </a:tc>
                <a:tc>
                  <a:txBody>
                    <a:bodyPr/>
                    <a:lstStyle/>
                    <a:p>
                      <a:pPr algn="ctr"/>
                      <a:r>
                        <a:rPr lang="en-US" sz="1400" dirty="0" smtClean="0"/>
                        <a:t>0.55</a:t>
                      </a:r>
                    </a:p>
                  </a:txBody>
                  <a:tcPr/>
                </a:tc>
                <a:tc>
                  <a:txBody>
                    <a:bodyPr/>
                    <a:lstStyle/>
                    <a:p>
                      <a:pPr algn="ctr"/>
                      <a:r>
                        <a:rPr lang="en-US" sz="1400" dirty="0" smtClean="0"/>
                        <a:t>1</a:t>
                      </a:r>
                      <a:endParaRPr lang="en-US" sz="1400" b="1" dirty="0"/>
                    </a:p>
                  </a:txBody>
                  <a:tcPr/>
                </a:tc>
                <a:tc>
                  <a:txBody>
                    <a:bodyPr/>
                    <a:lstStyle/>
                    <a:p>
                      <a:pPr algn="ctr"/>
                      <a:r>
                        <a:rPr lang="en-US" sz="1400" dirty="0" smtClean="0"/>
                        <a:t>0.185</a:t>
                      </a:r>
                      <a:endParaRPr lang="en-US" sz="1400" b="1" dirty="0"/>
                    </a:p>
                  </a:txBody>
                  <a:tcPr/>
                </a:tc>
                <a:tc>
                  <a:txBody>
                    <a:bodyPr/>
                    <a:lstStyle/>
                    <a:p>
                      <a:pPr algn="ctr"/>
                      <a:r>
                        <a:rPr lang="en-US" sz="1400" dirty="0" smtClean="0"/>
                        <a:t>1.574</a:t>
                      </a:r>
                      <a:endParaRPr lang="en-US" sz="1400" b="1" dirty="0"/>
                    </a:p>
                  </a:txBody>
                  <a:tcPr/>
                </a:tc>
                <a:tc>
                  <a:txBody>
                    <a:bodyPr/>
                    <a:lstStyle/>
                    <a:p>
                      <a:pPr algn="ctr"/>
                      <a:r>
                        <a:rPr lang="en-US" sz="1400" dirty="0" smtClean="0"/>
                        <a:t>0.75</a:t>
                      </a:r>
                      <a:endParaRPr lang="en-US" sz="1400" b="1" dirty="0"/>
                    </a:p>
                  </a:txBody>
                  <a:tcPr/>
                </a:tc>
              </a:tr>
              <a:tr h="0">
                <a:tc>
                  <a:txBody>
                    <a:bodyPr/>
                    <a:lstStyle/>
                    <a:p>
                      <a:pPr algn="ctr"/>
                      <a:r>
                        <a:rPr lang="en-US" sz="1400" dirty="0" smtClean="0"/>
                        <a:t>NSTX-U</a:t>
                      </a:r>
                      <a:endParaRPr lang="en-US" sz="1400" b="1" dirty="0"/>
                    </a:p>
                  </a:txBody>
                  <a:tcPr>
                    <a:solidFill>
                      <a:srgbClr val="F6DCF4"/>
                    </a:solidFill>
                  </a:tcPr>
                </a:tc>
                <a:tc>
                  <a:txBody>
                    <a:bodyPr/>
                    <a:lstStyle/>
                    <a:p>
                      <a:pPr algn="ctr"/>
                      <a:r>
                        <a:rPr lang="en-US" sz="1400" dirty="0" smtClean="0"/>
                        <a:t>0.934</a:t>
                      </a:r>
                      <a:endParaRPr lang="en-US" sz="1400" b="1" dirty="0"/>
                    </a:p>
                  </a:txBody>
                  <a:tcPr>
                    <a:solidFill>
                      <a:srgbClr val="F6DCF4"/>
                    </a:solidFill>
                  </a:tcPr>
                </a:tc>
                <a:tc>
                  <a:txBody>
                    <a:bodyPr/>
                    <a:lstStyle/>
                    <a:p>
                      <a:pPr algn="ctr"/>
                      <a:r>
                        <a:rPr lang="en-US" sz="1400" dirty="0" smtClean="0"/>
                        <a:t>1.5</a:t>
                      </a:r>
                      <a:endParaRPr lang="en-US" sz="1400" b="1" dirty="0"/>
                    </a:p>
                  </a:txBody>
                  <a:tcPr>
                    <a:solidFill>
                      <a:srgbClr val="F6DCF4"/>
                    </a:solidFill>
                  </a:tcPr>
                </a:tc>
                <a:tc>
                  <a:txBody>
                    <a:bodyPr/>
                    <a:lstStyle/>
                    <a:p>
                      <a:pPr algn="ctr"/>
                      <a:r>
                        <a:rPr lang="en-US" sz="1400" dirty="0" smtClean="0"/>
                        <a:t>2</a:t>
                      </a:r>
                      <a:endParaRPr lang="en-US" sz="1400" b="1" dirty="0"/>
                    </a:p>
                  </a:txBody>
                  <a:tcPr>
                    <a:solidFill>
                      <a:srgbClr val="F6DCF4"/>
                    </a:solidFill>
                  </a:tcPr>
                </a:tc>
                <a:tc>
                  <a:txBody>
                    <a:bodyPr/>
                    <a:lstStyle/>
                    <a:p>
                      <a:pPr algn="ctr"/>
                      <a:r>
                        <a:rPr lang="en-US" sz="1400" dirty="0" smtClean="0"/>
                        <a:t>1</a:t>
                      </a:r>
                      <a:endParaRPr lang="en-US" sz="1400" b="1" dirty="0"/>
                    </a:p>
                  </a:txBody>
                  <a:tcPr>
                    <a:solidFill>
                      <a:srgbClr val="F6DCF4"/>
                    </a:solidFill>
                  </a:tcPr>
                </a:tc>
                <a:tc>
                  <a:txBody>
                    <a:bodyPr/>
                    <a:lstStyle/>
                    <a:p>
                      <a:pPr algn="ctr"/>
                      <a:r>
                        <a:rPr lang="en-US" sz="1400" dirty="0" smtClean="0"/>
                        <a:t>6.5</a:t>
                      </a:r>
                      <a:endParaRPr lang="en-US" sz="1400" b="1" dirty="0"/>
                    </a:p>
                  </a:txBody>
                  <a:tcPr>
                    <a:solidFill>
                      <a:srgbClr val="F6DCF4"/>
                    </a:solidFill>
                  </a:tcPr>
                </a:tc>
                <a:tc>
                  <a:txBody>
                    <a:bodyPr/>
                    <a:lstStyle/>
                    <a:p>
                      <a:pPr algn="ctr"/>
                      <a:r>
                        <a:rPr lang="en-US" sz="1400" dirty="0" smtClean="0"/>
                        <a:t>0.315</a:t>
                      </a:r>
                      <a:endParaRPr lang="en-US" sz="1400" b="1" dirty="0"/>
                    </a:p>
                  </a:txBody>
                  <a:tcPr>
                    <a:solidFill>
                      <a:srgbClr val="F6DCF4"/>
                    </a:solidFill>
                  </a:tcPr>
                </a:tc>
                <a:tc>
                  <a:txBody>
                    <a:bodyPr/>
                    <a:lstStyle/>
                    <a:p>
                      <a:pPr algn="ctr"/>
                      <a:r>
                        <a:rPr lang="en-US" sz="1400" dirty="0" smtClean="0"/>
                        <a:t>1.574</a:t>
                      </a:r>
                      <a:endParaRPr lang="en-US" sz="1400" b="1" dirty="0"/>
                    </a:p>
                  </a:txBody>
                  <a:tcPr>
                    <a:solidFill>
                      <a:srgbClr val="F6DCF4"/>
                    </a:solidFill>
                  </a:tcPr>
                </a:tc>
                <a:tc>
                  <a:txBody>
                    <a:bodyPr/>
                    <a:lstStyle/>
                    <a:p>
                      <a:pPr algn="ctr"/>
                      <a:r>
                        <a:rPr lang="en-US" sz="1400" dirty="0" smtClean="0"/>
                        <a:t>2.1</a:t>
                      </a:r>
                      <a:endParaRPr lang="en-US" sz="1400" b="1" dirty="0"/>
                    </a:p>
                  </a:txBody>
                  <a:tcPr>
                    <a:solidFill>
                      <a:srgbClr val="F6DCF4"/>
                    </a:solidFill>
                  </a:tcPr>
                </a:tc>
              </a:tr>
            </a:tbl>
          </a:graphicData>
        </a:graphic>
      </p:graphicFrame>
      <p:sp>
        <p:nvSpPr>
          <p:cNvPr id="19"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79</a:t>
            </a:fld>
            <a:endParaRPr lang="en-US" sz="900" i="0"/>
          </a:p>
        </p:txBody>
      </p:sp>
    </p:spTree>
    <p:extLst>
      <p:ext uri="{BB962C8B-B14F-4D97-AF65-F5344CB8AC3E}">
        <p14:creationId xmlns:p14="http://schemas.microsoft.com/office/powerpoint/2010/main" xmlns="" val="62428613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0" y="0"/>
            <a:ext cx="9144000" cy="914400"/>
          </a:xfrm>
        </p:spPr>
        <p:txBody>
          <a:bodyPr/>
          <a:lstStyle/>
          <a:p>
            <a:pPr eaLnBrk="1" hangingPunct="1"/>
            <a:r>
              <a:rPr lang="en-US" sz="3200" b="1" dirty="0" smtClean="0"/>
              <a:t>OH Winding Assembly &amp; Casing tile studs</a:t>
            </a:r>
          </a:p>
        </p:txBody>
      </p:sp>
      <p:pic>
        <p:nvPicPr>
          <p:cNvPr id="9219" name="Picture 2" descr="C:\Users\rstrykow\Desktop\NSTX UPGRADE\photos\CS Full bundle\studs on casing.JPG"/>
          <p:cNvPicPr>
            <a:picLocks noChangeAspect="1" noChangeArrowheads="1"/>
          </p:cNvPicPr>
          <p:nvPr/>
        </p:nvPicPr>
        <p:blipFill>
          <a:blip r:embed="rId2" cstate="print">
            <a:lum bright="10000" contrast="10000"/>
          </a:blip>
          <a:srcRect l="11143" r="14561" b="21991"/>
          <a:stretch>
            <a:fillRect/>
          </a:stretch>
        </p:blipFill>
        <p:spPr bwMode="auto">
          <a:xfrm>
            <a:off x="5486400" y="1066800"/>
            <a:ext cx="2776278" cy="3886200"/>
          </a:xfrm>
          <a:prstGeom prst="rect">
            <a:avLst/>
          </a:prstGeom>
          <a:noFill/>
          <a:ln w="47625">
            <a:solidFill>
              <a:schemeClr val="tx1"/>
            </a:solidFill>
            <a:miter lim="800000"/>
            <a:headEnd/>
            <a:tailEnd/>
          </a:ln>
        </p:spPr>
      </p:pic>
      <p:pic>
        <p:nvPicPr>
          <p:cNvPr id="9220" name="Picture 3" descr="C:\Users\rstrykow\Desktop\NSTX UPGRADE\photos\CS Full bundle\oh winder1.JPG"/>
          <p:cNvPicPr>
            <a:picLocks noChangeAspect="1" noChangeArrowheads="1"/>
          </p:cNvPicPr>
          <p:nvPr/>
        </p:nvPicPr>
        <p:blipFill>
          <a:blip r:embed="rId3" cstate="print">
            <a:lum bright="10000"/>
          </a:blip>
          <a:srcRect t="12698"/>
          <a:stretch>
            <a:fillRect/>
          </a:stretch>
        </p:blipFill>
        <p:spPr bwMode="auto">
          <a:xfrm>
            <a:off x="228600" y="990600"/>
            <a:ext cx="3840163" cy="2514600"/>
          </a:xfrm>
          <a:prstGeom prst="rect">
            <a:avLst/>
          </a:prstGeom>
          <a:noFill/>
          <a:ln w="47625">
            <a:solidFill>
              <a:schemeClr val="tx1"/>
            </a:solidFill>
            <a:miter lim="800000"/>
            <a:headEnd/>
            <a:tailEnd/>
          </a:ln>
        </p:spPr>
      </p:pic>
      <p:pic>
        <p:nvPicPr>
          <p:cNvPr id="9221" name="Picture 4" descr="C:\Users\rstrykow\Desktop\NSTX UPGRADE\photos\CS Full bundle\braze station.JPG"/>
          <p:cNvPicPr>
            <a:picLocks noChangeAspect="1" noChangeArrowheads="1"/>
          </p:cNvPicPr>
          <p:nvPr/>
        </p:nvPicPr>
        <p:blipFill>
          <a:blip r:embed="rId4" cstate="print">
            <a:lum bright="10000"/>
          </a:blip>
          <a:srcRect t="12157"/>
          <a:stretch>
            <a:fillRect/>
          </a:stretch>
        </p:blipFill>
        <p:spPr bwMode="auto">
          <a:xfrm>
            <a:off x="762000" y="2971800"/>
            <a:ext cx="2820988" cy="3303588"/>
          </a:xfrm>
          <a:prstGeom prst="rect">
            <a:avLst/>
          </a:prstGeom>
          <a:noFill/>
          <a:ln w="47625">
            <a:solidFill>
              <a:schemeClr val="tx1"/>
            </a:solidFill>
            <a:miter lim="800000"/>
            <a:headEnd/>
            <a:tailEnd/>
          </a:ln>
        </p:spPr>
      </p:pic>
      <p:sp>
        <p:nvSpPr>
          <p:cNvPr id="6" name="Content Placeholder 4"/>
          <p:cNvSpPr>
            <a:spLocks noGrp="1"/>
          </p:cNvSpPr>
          <p:nvPr>
            <p:ph idx="1"/>
          </p:nvPr>
        </p:nvSpPr>
        <p:spPr>
          <a:xfrm>
            <a:off x="4953000" y="4572000"/>
            <a:ext cx="3657600" cy="1970088"/>
          </a:xfrm>
          <a:solidFill>
            <a:srgbClr val="FFFF00"/>
          </a:solidFill>
          <a:ln w="28575">
            <a:solidFill>
              <a:schemeClr val="tx1"/>
            </a:solidFill>
          </a:ln>
        </p:spPr>
        <p:txBody>
          <a:bodyPr/>
          <a:lstStyle/>
          <a:p>
            <a:pPr marL="228600" indent="-227013" eaLnBrk="1" hangingPunct="1">
              <a:buFontTx/>
              <a:buChar char="•"/>
              <a:defRPr/>
            </a:pPr>
            <a:r>
              <a:rPr lang="en-US" sz="1600" b="1" dirty="0" smtClean="0">
                <a:solidFill>
                  <a:schemeClr val="accent2"/>
                </a:solidFill>
              </a:rPr>
              <a:t>The casing forms the inner part of the vacuum vessel and houses the inner TF/OH magnet.</a:t>
            </a:r>
            <a:endParaRPr lang="en-US" sz="1600" b="1" kern="0" dirty="0" smtClean="0">
              <a:solidFill>
                <a:schemeClr val="accent2"/>
              </a:solidFill>
            </a:endParaRPr>
          </a:p>
          <a:p>
            <a:pPr marL="228600" indent="-227013" eaLnBrk="1" hangingPunct="1">
              <a:buFontTx/>
              <a:buChar char="•"/>
              <a:defRPr/>
            </a:pPr>
            <a:r>
              <a:rPr lang="en-US" sz="1600" b="1" kern="0" dirty="0" smtClean="0">
                <a:solidFill>
                  <a:schemeClr val="accent2"/>
                </a:solidFill>
                <a:cs typeface="ＭＳ Ｐゴシック" pitchFamily="1" charset="-128"/>
              </a:rPr>
              <a:t>500 Inconel studs being added to the outside surfaces.</a:t>
            </a:r>
          </a:p>
          <a:p>
            <a:pPr marL="228600" indent="-227013" eaLnBrk="1" hangingPunct="1">
              <a:buFontTx/>
              <a:buChar char="•"/>
              <a:defRPr/>
            </a:pPr>
            <a:r>
              <a:rPr lang="en-US" sz="1600" b="1" kern="0" dirty="0" smtClean="0">
                <a:solidFill>
                  <a:schemeClr val="accent2"/>
                </a:solidFill>
                <a:cs typeface="ＭＳ Ｐゴシック" pitchFamily="1" charset="-128"/>
              </a:rPr>
              <a:t>696 Tiles with diagnostics will then be mounted.</a:t>
            </a:r>
          </a:p>
          <a:p>
            <a:pPr eaLnBrk="1" hangingPunct="1">
              <a:buFont typeface="Arial" charset="0"/>
              <a:buChar char="•"/>
              <a:defRPr/>
            </a:pPr>
            <a:endParaRPr lang="en-US" sz="1600" b="1" dirty="0" smtClean="0">
              <a:solidFill>
                <a:schemeClr val="accent2"/>
              </a:solidFill>
            </a:endParaRPr>
          </a:p>
        </p:txBody>
      </p:sp>
      <p:sp>
        <p:nvSpPr>
          <p:cNvPr id="10" name="Freeform 9"/>
          <p:cNvSpPr/>
          <p:nvPr/>
        </p:nvSpPr>
        <p:spPr>
          <a:xfrm>
            <a:off x="7391400" y="4254500"/>
            <a:ext cx="1600200" cy="1536700"/>
          </a:xfrm>
          <a:custGeom>
            <a:avLst/>
            <a:gdLst>
              <a:gd name="connsiteX0" fmla="*/ 346842 w 1563414"/>
              <a:gd name="connsiteY0" fmla="*/ 1710559 h 1710559"/>
              <a:gd name="connsiteX1" fmla="*/ 1505607 w 1563414"/>
              <a:gd name="connsiteY1" fmla="*/ 457200 h 1710559"/>
              <a:gd name="connsiteX2" fmla="*/ 0 w 1563414"/>
              <a:gd name="connsiteY2" fmla="*/ 0 h 1710559"/>
              <a:gd name="connsiteX3" fmla="*/ 0 w 1563414"/>
              <a:gd name="connsiteY3" fmla="*/ 0 h 1710559"/>
            </a:gdLst>
            <a:ahLst/>
            <a:cxnLst>
              <a:cxn ang="0">
                <a:pos x="connsiteX0" y="connsiteY0"/>
              </a:cxn>
              <a:cxn ang="0">
                <a:pos x="connsiteX1" y="connsiteY1"/>
              </a:cxn>
              <a:cxn ang="0">
                <a:pos x="connsiteX2" y="connsiteY2"/>
              </a:cxn>
              <a:cxn ang="0">
                <a:pos x="connsiteX3" y="connsiteY3"/>
              </a:cxn>
            </a:cxnLst>
            <a:rect l="l" t="t" r="r" b="b"/>
            <a:pathLst>
              <a:path w="1563414" h="1710559">
                <a:moveTo>
                  <a:pt x="346842" y="1710559"/>
                </a:moveTo>
                <a:cubicBezTo>
                  <a:pt x="955128" y="1226426"/>
                  <a:pt x="1563414" y="742293"/>
                  <a:pt x="1505607" y="457200"/>
                </a:cubicBezTo>
                <a:cubicBezTo>
                  <a:pt x="1447800" y="172107"/>
                  <a:pt x="0" y="0"/>
                  <a:pt x="0" y="0"/>
                </a:cubicBezTo>
                <a:lnTo>
                  <a:pt x="0" y="0"/>
                </a:lnTo>
              </a:path>
            </a:pathLst>
          </a:custGeom>
          <a:ln w="762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Content Placeholder 4"/>
          <p:cNvSpPr txBox="1">
            <a:spLocks/>
          </p:cNvSpPr>
          <p:nvPr/>
        </p:nvSpPr>
        <p:spPr bwMode="auto">
          <a:xfrm>
            <a:off x="152400" y="2971800"/>
            <a:ext cx="3962400" cy="609600"/>
          </a:xfrm>
          <a:prstGeom prst="rect">
            <a:avLst/>
          </a:prstGeom>
          <a:solidFill>
            <a:srgbClr val="FFFF00"/>
          </a:solidFill>
          <a:ln w="28575">
            <a:solidFill>
              <a:schemeClr val="tx1"/>
            </a:solidFill>
            <a:miter lim="800000"/>
            <a:headEnd/>
            <a:tailEnd/>
          </a:ln>
        </p:spPr>
        <p:txBody>
          <a:bodyPr/>
          <a:lstStyle/>
          <a:p>
            <a:pPr marL="228600" indent="-227013">
              <a:spcBef>
                <a:spcPct val="20000"/>
              </a:spcBef>
              <a:buFontTx/>
              <a:buChar char="•"/>
              <a:defRPr/>
            </a:pPr>
            <a:r>
              <a:rPr lang="en-US" sz="1600" i="0" dirty="0">
                <a:latin typeface="+mn-lt"/>
                <a:cs typeface="+mn-cs"/>
              </a:rPr>
              <a:t>The OH winding assembly being assembled for testing</a:t>
            </a:r>
          </a:p>
        </p:txBody>
      </p:sp>
      <p:sp>
        <p:nvSpPr>
          <p:cNvPr id="12" name="Content Placeholder 4"/>
          <p:cNvSpPr txBox="1">
            <a:spLocks/>
          </p:cNvSpPr>
          <p:nvPr/>
        </p:nvSpPr>
        <p:spPr bwMode="auto">
          <a:xfrm>
            <a:off x="685800" y="5943600"/>
            <a:ext cx="2971800" cy="533400"/>
          </a:xfrm>
          <a:prstGeom prst="rect">
            <a:avLst/>
          </a:prstGeom>
          <a:solidFill>
            <a:srgbClr val="FFFF00"/>
          </a:solidFill>
          <a:ln w="28575">
            <a:solidFill>
              <a:schemeClr val="tx1"/>
            </a:solidFill>
            <a:miter lim="800000"/>
            <a:headEnd/>
            <a:tailEnd/>
          </a:ln>
        </p:spPr>
        <p:txBody>
          <a:bodyPr/>
          <a:lstStyle/>
          <a:p>
            <a:pPr marL="228600" indent="-227013">
              <a:spcBef>
                <a:spcPct val="20000"/>
              </a:spcBef>
              <a:buFontTx/>
              <a:buChar char="•"/>
              <a:defRPr/>
            </a:pPr>
            <a:r>
              <a:rPr lang="en-US" sz="1600" i="0" dirty="0">
                <a:latin typeface="+mn-lt"/>
                <a:cs typeface="+mn-cs"/>
              </a:rPr>
              <a:t>The OH in-line braze unit tested and ready for use</a:t>
            </a:r>
          </a:p>
        </p:txBody>
      </p:sp>
      <p:sp>
        <p:nvSpPr>
          <p:cNvPr id="13"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txBox="1">
            <a:spLocks noChangeArrowheads="1"/>
          </p:cNvSpPr>
          <p:nvPr/>
        </p:nvSpPr>
        <p:spPr bwMode="auto">
          <a:xfrm>
            <a:off x="88900" y="982663"/>
            <a:ext cx="5029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spcAft>
                <a:spcPts val="1800"/>
              </a:spcAft>
              <a:buClr>
                <a:srgbClr val="010000"/>
              </a:buClr>
            </a:pPr>
            <a:r>
              <a:rPr lang="en-US" sz="1600" i="0" dirty="0"/>
              <a:t>The Surface Science and Technology Laboratory (SSTL) with three surface analysis systems and an ultrahigh vacuum deposition chamber.</a:t>
            </a:r>
          </a:p>
          <a:p>
            <a:pPr>
              <a:spcBef>
                <a:spcPct val="0"/>
              </a:spcBef>
              <a:spcAft>
                <a:spcPts val="1200"/>
              </a:spcAft>
              <a:buClr>
                <a:srgbClr val="010000"/>
              </a:buClr>
            </a:pPr>
            <a:r>
              <a:rPr lang="en-US" sz="1600" i="0" dirty="0"/>
              <a:t>The Surface Imaging and Microanalysis Laboratory (SIML) with a Thermo VG Scientific </a:t>
            </a:r>
            <a:r>
              <a:rPr lang="en-US" sz="1600" i="0" dirty="0" err="1"/>
              <a:t>Microlab</a:t>
            </a:r>
            <a:r>
              <a:rPr lang="en-US" sz="1600" i="0" dirty="0"/>
              <a:t> 310-F High Performance Field Emission Auger and Multi-technique Surface Microanalysis Instrument. </a:t>
            </a:r>
          </a:p>
          <a:p>
            <a:pPr>
              <a:spcBef>
                <a:spcPct val="0"/>
              </a:spcBef>
              <a:spcAft>
                <a:spcPts val="1800"/>
              </a:spcAft>
              <a:buClr>
                <a:srgbClr val="010000"/>
              </a:buClr>
            </a:pPr>
            <a:r>
              <a:rPr lang="en-US" sz="1600" i="0" dirty="0"/>
              <a:t>Recently solid lithium and Li coated TZM were examined using X-ray photoelectron spectroscopy (XPS), temperature programmed desorption (TPD), and Auger electron spectroscopy (AES) in ultrahigh vacuum conditions and after exposure to trace </a:t>
            </a:r>
            <a:r>
              <a:rPr lang="en-US" sz="1600" i="0" dirty="0" smtClean="0"/>
              <a:t>gases.</a:t>
            </a:r>
          </a:p>
          <a:p>
            <a:pPr>
              <a:spcBef>
                <a:spcPct val="0"/>
              </a:spcBef>
              <a:spcAft>
                <a:spcPts val="1800"/>
              </a:spcAft>
              <a:buClr>
                <a:srgbClr val="010000"/>
              </a:buClr>
            </a:pPr>
            <a:r>
              <a:rPr lang="en-US" sz="1600" i="0" dirty="0" smtClean="0"/>
              <a:t>Experiment on SSTL determined </a:t>
            </a:r>
            <a:r>
              <a:rPr lang="en-US" sz="1600" i="0" dirty="0"/>
              <a:t>that </a:t>
            </a:r>
            <a:r>
              <a:rPr lang="en-US" sz="1600" i="0" dirty="0" err="1"/>
              <a:t>lithiated</a:t>
            </a:r>
            <a:r>
              <a:rPr lang="en-US" sz="1600" i="0" dirty="0"/>
              <a:t> PFC surfaces in </a:t>
            </a:r>
            <a:r>
              <a:rPr lang="en-US" sz="1600" i="0" dirty="0" err="1"/>
              <a:t>tokamaks</a:t>
            </a:r>
            <a:r>
              <a:rPr lang="en-US" sz="1600" i="0" dirty="0"/>
              <a:t> will be oxidized in about 100 s </a:t>
            </a:r>
            <a:r>
              <a:rPr lang="en-US" sz="1600" i="0" dirty="0" smtClean="0"/>
              <a:t>in the expected NSTX-U vacuum </a:t>
            </a:r>
            <a:r>
              <a:rPr lang="en-US" sz="1600" i="0" dirty="0"/>
              <a:t>conditions. </a:t>
            </a:r>
            <a:r>
              <a:rPr lang="en-US" sz="1600" i="0" dirty="0">
                <a:solidFill>
                  <a:srgbClr val="3333CC"/>
                </a:solidFill>
              </a:rPr>
              <a:t>(</a:t>
            </a:r>
            <a:r>
              <a:rPr lang="en-US" altLang="ja-JP" sz="1400" i="0" dirty="0">
                <a:solidFill>
                  <a:srgbClr val="3333CC"/>
                </a:solidFill>
              </a:rPr>
              <a:t>C. H. Skinner et al.,</a:t>
            </a:r>
            <a:r>
              <a:rPr lang="en-US" altLang="ja-JP" sz="1400" i="0" dirty="0" smtClean="0">
                <a:solidFill>
                  <a:srgbClr val="3333CC"/>
                </a:solidFill>
              </a:rPr>
              <a:t> </a:t>
            </a:r>
            <a:r>
              <a:rPr lang="en-US" altLang="ja-JP" sz="1400" i="0" dirty="0" smtClean="0">
                <a:solidFill>
                  <a:srgbClr val="3333CC"/>
                </a:solidFill>
                <a:cs typeface="Helvetica" charset="0"/>
              </a:rPr>
              <a:t>J</a:t>
            </a:r>
            <a:r>
              <a:rPr lang="en-US" altLang="ja-JP" sz="1400" i="0" dirty="0">
                <a:solidFill>
                  <a:srgbClr val="3333CC"/>
                </a:solidFill>
                <a:cs typeface="Helvetica" charset="0"/>
              </a:rPr>
              <a:t>. </a:t>
            </a:r>
            <a:r>
              <a:rPr lang="en-US" altLang="ja-JP" sz="1400" i="0" dirty="0" err="1">
                <a:solidFill>
                  <a:srgbClr val="3333CC"/>
                </a:solidFill>
                <a:cs typeface="Helvetica" charset="0"/>
              </a:rPr>
              <a:t>Nucl</a:t>
            </a:r>
            <a:r>
              <a:rPr lang="en-US" altLang="ja-JP" sz="1400" i="0" dirty="0">
                <a:solidFill>
                  <a:srgbClr val="3333CC"/>
                </a:solidFill>
                <a:cs typeface="Helvetica" charset="0"/>
              </a:rPr>
              <a:t>. Mater.</a:t>
            </a:r>
            <a:r>
              <a:rPr lang="en-US" altLang="ja-JP" sz="1400" i="0" dirty="0" smtClean="0">
                <a:solidFill>
                  <a:srgbClr val="3333CC"/>
                </a:solidFill>
                <a:cs typeface="Helvetica" charset="0"/>
              </a:rPr>
              <a:t> 438 (2013) S647)</a:t>
            </a:r>
            <a:endParaRPr lang="en-US" altLang="ja-JP" sz="1400" i="0" dirty="0">
              <a:solidFill>
                <a:srgbClr val="3333CC"/>
              </a:solidFill>
              <a:cs typeface="Helvetica" charset="0"/>
            </a:endParaRPr>
          </a:p>
        </p:txBody>
      </p:sp>
      <p:pic>
        <p:nvPicPr>
          <p:cNvPr id="75778" name="Picture 41" descr="koel_12A0218_037_575.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990600"/>
            <a:ext cx="3932238" cy="297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43"/>
          <p:cNvSpPr>
            <a:spLocks noChangeArrowheads="1"/>
          </p:cNvSpPr>
          <p:nvPr/>
        </p:nvSpPr>
        <p:spPr bwMode="auto">
          <a:xfrm>
            <a:off x="5334000" y="3533775"/>
            <a:ext cx="2971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i="0">
                <a:solidFill>
                  <a:schemeClr val="bg1"/>
                </a:solidFill>
              </a:rPr>
              <a:t>X-ray photo-electron spectroscopy</a:t>
            </a:r>
          </a:p>
        </p:txBody>
      </p:sp>
      <p:pic>
        <p:nvPicPr>
          <p:cNvPr id="75780" name="Picture 40" descr="koel_12A0309_35W_575.jpg"/>
          <p:cNvPicPr>
            <a:picLocks noChangeAspect="1"/>
          </p:cNvPicPr>
          <p:nvPr/>
        </p:nvPicPr>
        <p:blipFill>
          <a:blip r:embed="rId3" cstate="print">
            <a:extLst>
              <a:ext uri="{28A0092B-C50C-407E-A947-70E740481C1C}">
                <a14:useLocalDpi xmlns:a14="http://schemas.microsoft.com/office/drawing/2010/main" xmlns="" val="0"/>
              </a:ext>
            </a:extLst>
          </a:blip>
          <a:srcRect b="-1900"/>
          <a:stretch>
            <a:fillRect/>
          </a:stretch>
        </p:blipFill>
        <p:spPr bwMode="auto">
          <a:xfrm>
            <a:off x="5181600" y="3911600"/>
            <a:ext cx="3932238"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Rectangle 42"/>
          <p:cNvSpPr>
            <a:spLocks noChangeArrowheads="1"/>
          </p:cNvSpPr>
          <p:nvPr/>
        </p:nvSpPr>
        <p:spPr bwMode="auto">
          <a:xfrm>
            <a:off x="5181600" y="6019800"/>
            <a:ext cx="365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None/>
            </a:pPr>
            <a:r>
              <a:rPr lang="en-US" i="0">
                <a:solidFill>
                  <a:srgbClr val="FFFFFF"/>
                </a:solidFill>
              </a:rPr>
              <a:t>Lithium coated TZM being examined by TPD and AES. </a:t>
            </a:r>
          </a:p>
        </p:txBody>
      </p:sp>
      <p:sp>
        <p:nvSpPr>
          <p:cNvPr id="75782"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000"/>
              </a:lnSpc>
              <a:spcBef>
                <a:spcPts val="1800"/>
              </a:spcBef>
              <a:spcAft>
                <a:spcPts val="1800"/>
              </a:spcAft>
              <a:buFontTx/>
              <a:buNone/>
            </a:pPr>
            <a:r>
              <a:rPr lang="en-US" sz="2000" i="0" dirty="0">
                <a:solidFill>
                  <a:srgbClr val="FF0000"/>
                </a:solidFill>
                <a:latin typeface="Arial" charset="0"/>
              </a:rPr>
              <a:t>Surface Analysis Facilities to Elucidate Plasma-Surface Interactions</a:t>
            </a:r>
            <a:br>
              <a:rPr lang="en-US" sz="2000" i="0" dirty="0">
                <a:solidFill>
                  <a:srgbClr val="FF0000"/>
                </a:solidFill>
                <a:latin typeface="Arial" charset="0"/>
              </a:rPr>
            </a:br>
            <a:r>
              <a:rPr lang="en-US" sz="2000" i="0" dirty="0">
                <a:solidFill>
                  <a:srgbClr val="0000FF"/>
                </a:solidFill>
                <a:latin typeface="Arial" charset="0"/>
              </a:rPr>
              <a:t>PPPL Collaboration with B. </a:t>
            </a:r>
            <a:r>
              <a:rPr lang="en-US" sz="2000" i="0" dirty="0" err="1">
                <a:solidFill>
                  <a:srgbClr val="0000FF"/>
                </a:solidFill>
                <a:latin typeface="Arial" charset="0"/>
              </a:rPr>
              <a:t>Koel</a:t>
            </a:r>
            <a:r>
              <a:rPr lang="en-US" sz="2000" i="0" dirty="0">
                <a:solidFill>
                  <a:srgbClr val="0000FF"/>
                </a:solidFill>
                <a:latin typeface="Arial" charset="0"/>
              </a:rPr>
              <a:t> et al., Princeton University</a:t>
            </a:r>
            <a:endParaRPr lang="en-US" sz="1400" i="0" dirty="0">
              <a:solidFill>
                <a:srgbClr val="FF0000"/>
              </a:solidFill>
              <a:latin typeface="Helvetica Neue" charset="0"/>
            </a:endParaRPr>
          </a:p>
        </p:txBody>
      </p:sp>
      <p:sp>
        <p:nvSpPr>
          <p:cNvPr id="9"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80</a:t>
            </a:fld>
            <a:endParaRPr lang="en-US" sz="900" i="0"/>
          </a:p>
        </p:txBody>
      </p:sp>
    </p:spTree>
    <p:extLst>
      <p:ext uri="{BB962C8B-B14F-4D97-AF65-F5344CB8AC3E}">
        <p14:creationId xmlns:p14="http://schemas.microsoft.com/office/powerpoint/2010/main" xmlns="" val="36712756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bwMode="auto">
          <a:xfrm>
            <a:off x="0" y="-26988"/>
            <a:ext cx="9144000" cy="954088"/>
          </a:xfrm>
          <a:noFill/>
          <a:ln>
            <a:miter lim="800000"/>
            <a:headEnd/>
            <a:tailEnd/>
          </a:ln>
        </p:spPr>
        <p:txBody>
          <a:bodyPr wrap="square" lIns="91440" tIns="45720" rIns="91440" bIns="45720" numCol="1" anchor="t" anchorCtr="0" compatLnSpc="1">
            <a:prstTxWarp prst="textNoShape">
              <a:avLst/>
            </a:prstTxWarp>
            <a:spAutoFit/>
          </a:bodyPr>
          <a:lstStyle/>
          <a:p>
            <a:r>
              <a:rPr lang="en-US" sz="2800" dirty="0" smtClean="0">
                <a:solidFill>
                  <a:srgbClr val="FF0000"/>
                </a:solidFill>
              </a:rPr>
              <a:t>NSTX-U facility/diagnostics port assignment </a:t>
            </a:r>
            <a:br>
              <a:rPr lang="en-US" sz="2800" dirty="0" smtClean="0">
                <a:solidFill>
                  <a:srgbClr val="FF0000"/>
                </a:solidFill>
              </a:rPr>
            </a:br>
            <a:r>
              <a:rPr lang="en-US" sz="2800" dirty="0" smtClean="0">
                <a:solidFill>
                  <a:srgbClr val="0723FF"/>
                </a:solidFill>
              </a:rPr>
              <a:t>Port flanges designed and being procured</a:t>
            </a:r>
          </a:p>
        </p:txBody>
      </p:sp>
      <p:pic>
        <p:nvPicPr>
          <p:cNvPr id="2" name="Picture 1"/>
          <p:cNvPicPr>
            <a:picLocks noChangeAspect="1"/>
          </p:cNvPicPr>
          <p:nvPr/>
        </p:nvPicPr>
        <p:blipFill>
          <a:blip r:embed="rId3" cstate="print"/>
          <a:stretch>
            <a:fillRect/>
          </a:stretch>
        </p:blipFill>
        <p:spPr>
          <a:xfrm>
            <a:off x="0" y="1231900"/>
            <a:ext cx="9144000" cy="4623619"/>
          </a:xfrm>
          <a:prstGeom prst="rect">
            <a:avLst/>
          </a:prstGeom>
        </p:spPr>
      </p:pic>
      <p:sp>
        <p:nvSpPr>
          <p:cNvPr id="6"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81</a:t>
            </a:fld>
            <a:endParaRPr lang="en-US" sz="900" i="0"/>
          </a:p>
        </p:txBody>
      </p:sp>
    </p:spTree>
    <p:extLst>
      <p:ext uri="{BB962C8B-B14F-4D97-AF65-F5344CB8AC3E}">
        <p14:creationId xmlns:p14="http://schemas.microsoft.com/office/powerpoint/2010/main" xmlns="" val="8040382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3"/>
          <p:cNvSpPr>
            <a:spLocks noChangeArrowheads="1"/>
          </p:cNvSpPr>
          <p:nvPr/>
        </p:nvSpPr>
        <p:spPr bwMode="auto">
          <a:xfrm>
            <a:off x="0" y="17463"/>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ts val="3060"/>
              </a:lnSpc>
              <a:spcBef>
                <a:spcPts val="72"/>
              </a:spcBef>
              <a:buNone/>
            </a:pPr>
            <a:r>
              <a:rPr lang="en-US" sz="2800" i="0" dirty="0" smtClean="0">
                <a:solidFill>
                  <a:srgbClr val="FF0000"/>
                </a:solidFill>
                <a:latin typeface="Helvetica" pitchFamily="34" charset="0"/>
                <a:ea typeface="MS PGothic" pitchFamily="34" charset="-128"/>
              </a:rPr>
              <a:t>NSTX Budget Overview for FY 08, 10, &amp; 15</a:t>
            </a:r>
          </a:p>
          <a:p>
            <a:pPr algn="ctr">
              <a:lnSpc>
                <a:spcPts val="3060"/>
              </a:lnSpc>
              <a:spcBef>
                <a:spcPts val="72"/>
              </a:spcBef>
              <a:buNone/>
            </a:pPr>
            <a:r>
              <a:rPr lang="en-US" sz="2400" i="0" dirty="0" smtClean="0">
                <a:solidFill>
                  <a:srgbClr val="0000FF"/>
                </a:solidFill>
                <a:latin typeface="Helvetica" pitchFamily="34" charset="0"/>
                <a:ea typeface="MS PGothic" pitchFamily="34" charset="-128"/>
              </a:rPr>
              <a:t>(Excluding collaborators)</a:t>
            </a:r>
            <a:endParaRPr lang="en-US" sz="1800" i="0" dirty="0">
              <a:solidFill>
                <a:srgbClr val="0000FF"/>
              </a:solidFill>
              <a:latin typeface="Helvetica" pitchFamily="34" charset="0"/>
              <a:ea typeface="MS PGothic" pitchFamily="34" charset="-128"/>
            </a:endParaRPr>
          </a:p>
        </p:txBody>
      </p:sp>
      <p:pic>
        <p:nvPicPr>
          <p:cNvPr id="2" name="Picture 1"/>
          <p:cNvPicPr>
            <a:picLocks noChangeAspect="1"/>
          </p:cNvPicPr>
          <p:nvPr/>
        </p:nvPicPr>
        <p:blipFill>
          <a:blip r:embed="rId3" cstate="print"/>
          <a:stretch>
            <a:fillRect/>
          </a:stretch>
        </p:blipFill>
        <p:spPr>
          <a:xfrm>
            <a:off x="825499" y="1104900"/>
            <a:ext cx="3345127" cy="3416300"/>
          </a:xfrm>
          <a:prstGeom prst="rect">
            <a:avLst/>
          </a:prstGeom>
        </p:spPr>
      </p:pic>
      <p:grpSp>
        <p:nvGrpSpPr>
          <p:cNvPr id="3" name="Group 9"/>
          <p:cNvGrpSpPr/>
          <p:nvPr/>
        </p:nvGrpSpPr>
        <p:grpSpPr>
          <a:xfrm>
            <a:off x="4914900" y="1295400"/>
            <a:ext cx="3544094" cy="2882900"/>
            <a:chOff x="4864100" y="977900"/>
            <a:chExt cx="3544094" cy="2882900"/>
          </a:xfrm>
        </p:grpSpPr>
        <p:grpSp>
          <p:nvGrpSpPr>
            <p:cNvPr id="5" name="Group 7"/>
            <p:cNvGrpSpPr/>
            <p:nvPr/>
          </p:nvGrpSpPr>
          <p:grpSpPr>
            <a:xfrm>
              <a:off x="4876799" y="977900"/>
              <a:ext cx="3503543" cy="2578100"/>
              <a:chOff x="4876799" y="977900"/>
              <a:chExt cx="3503543" cy="2578100"/>
            </a:xfrm>
          </p:grpSpPr>
          <p:pic>
            <p:nvPicPr>
              <p:cNvPr id="4" name="Picture 3"/>
              <p:cNvPicPr>
                <a:picLocks noChangeAspect="1"/>
              </p:cNvPicPr>
              <p:nvPr/>
            </p:nvPicPr>
            <p:blipFill>
              <a:blip r:embed="rId4" cstate="print"/>
              <a:stretch>
                <a:fillRect/>
              </a:stretch>
            </p:blipFill>
            <p:spPr>
              <a:xfrm>
                <a:off x="4876800" y="1447800"/>
                <a:ext cx="3497962" cy="1384300"/>
              </a:xfrm>
              <a:prstGeom prst="rect">
                <a:avLst/>
              </a:prstGeom>
            </p:spPr>
          </p:pic>
          <p:pic>
            <p:nvPicPr>
              <p:cNvPr id="6" name="Picture 5"/>
              <p:cNvPicPr>
                <a:picLocks noChangeAspect="1"/>
              </p:cNvPicPr>
              <p:nvPr/>
            </p:nvPicPr>
            <p:blipFill>
              <a:blip r:embed="rId5" cstate="print"/>
              <a:stretch>
                <a:fillRect/>
              </a:stretch>
            </p:blipFill>
            <p:spPr>
              <a:xfrm>
                <a:off x="4876799" y="2870200"/>
                <a:ext cx="3503543" cy="685800"/>
              </a:xfrm>
              <a:prstGeom prst="rect">
                <a:avLst/>
              </a:prstGeom>
            </p:spPr>
          </p:pic>
          <p:pic>
            <p:nvPicPr>
              <p:cNvPr id="7" name="Picture 6"/>
              <p:cNvPicPr>
                <a:picLocks noChangeAspect="1"/>
              </p:cNvPicPr>
              <p:nvPr/>
            </p:nvPicPr>
            <p:blipFill>
              <a:blip r:embed="rId6" cstate="print"/>
              <a:stretch>
                <a:fillRect/>
              </a:stretch>
            </p:blipFill>
            <p:spPr>
              <a:xfrm>
                <a:off x="4889499" y="977900"/>
                <a:ext cx="3481917" cy="444500"/>
              </a:xfrm>
              <a:prstGeom prst="rect">
                <a:avLst/>
              </a:prstGeom>
            </p:spPr>
          </p:pic>
        </p:grpSp>
        <p:pic>
          <p:nvPicPr>
            <p:cNvPr id="9" name="Picture 8"/>
            <p:cNvPicPr>
              <a:picLocks noChangeAspect="1"/>
            </p:cNvPicPr>
            <p:nvPr/>
          </p:nvPicPr>
          <p:blipFill>
            <a:blip r:embed="rId7" cstate="print"/>
            <a:stretch>
              <a:fillRect/>
            </a:stretch>
          </p:blipFill>
          <p:spPr>
            <a:xfrm>
              <a:off x="4864100" y="3619500"/>
              <a:ext cx="3544094" cy="241300"/>
            </a:xfrm>
            <a:prstGeom prst="rect">
              <a:avLst/>
            </a:prstGeom>
          </p:spPr>
        </p:pic>
      </p:grpSp>
      <p:sp>
        <p:nvSpPr>
          <p:cNvPr id="11" name="TextBox 10"/>
          <p:cNvSpPr txBox="1"/>
          <p:nvPr/>
        </p:nvSpPr>
        <p:spPr>
          <a:xfrm>
            <a:off x="228601" y="4686300"/>
            <a:ext cx="8674099" cy="1384995"/>
          </a:xfrm>
          <a:prstGeom prst="rect">
            <a:avLst/>
          </a:prstGeom>
          <a:solidFill>
            <a:schemeClr val="accent1">
              <a:lumMod val="20000"/>
              <a:lumOff val="80000"/>
            </a:schemeClr>
          </a:solidFill>
          <a:ln>
            <a:solidFill>
              <a:schemeClr val="tx1"/>
            </a:solidFill>
          </a:ln>
        </p:spPr>
        <p:txBody>
          <a:bodyPr wrap="square" rtlCol="0">
            <a:spAutoFit/>
          </a:bodyPr>
          <a:lstStyle/>
          <a:p>
            <a:pPr marL="182880" indent="-457200">
              <a:buNone/>
            </a:pPr>
            <a:r>
              <a:rPr lang="en-US" sz="1400" i="0" dirty="0" smtClean="0"/>
              <a:t>• NSTX indirect % of budget increased from 44 % in FY 08 to 51% in FY 15.</a:t>
            </a:r>
          </a:p>
          <a:p>
            <a:pPr marL="182880" indent="-457200">
              <a:buNone/>
            </a:pPr>
            <a:r>
              <a:rPr lang="en-US" sz="1400" i="0" dirty="0" smtClean="0"/>
              <a:t>• FY 10 budget was helped by the start of the NSTX upgrade project and the ARRA funding.</a:t>
            </a:r>
          </a:p>
          <a:p>
            <a:pPr marL="182880" indent="-457200">
              <a:buNone/>
            </a:pPr>
            <a:r>
              <a:rPr lang="en-US" sz="1400" i="0" dirty="0" smtClean="0"/>
              <a:t>• The laboratory management change (and new contract) has occurred during FY 09.  </a:t>
            </a:r>
          </a:p>
          <a:p>
            <a:pPr marL="182880" indent="-457200">
              <a:buNone/>
            </a:pPr>
            <a:r>
              <a:rPr lang="en-US" sz="1400" i="0" dirty="0" smtClean="0"/>
              <a:t>• The overall %s of the laboratory indirect cost increased from 41% in FY 08-10 to 48% in FY 15 due partly to the overall reduction of PPPL budget and implementation of new contract.</a:t>
            </a:r>
          </a:p>
          <a:p>
            <a:pPr marL="182880" indent="-457200">
              <a:buNone/>
            </a:pPr>
            <a:r>
              <a:rPr lang="en-US" sz="1400" i="0" dirty="0" smtClean="0"/>
              <a:t>• NSTX indirect % is greater than the lab average because of lower % indirect projects such as ITER.</a:t>
            </a:r>
            <a:endParaRPr lang="en-US" sz="1400" i="0" dirty="0"/>
          </a:p>
        </p:txBody>
      </p:sp>
      <p:sp>
        <p:nvSpPr>
          <p:cNvPr id="12"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82</a:t>
            </a:fld>
            <a:endParaRPr lang="en-US" sz="900" i="0"/>
          </a:p>
        </p:txBody>
      </p:sp>
    </p:spTree>
    <p:extLst>
      <p:ext uri="{BB962C8B-B14F-4D97-AF65-F5344CB8AC3E}">
        <p14:creationId xmlns:p14="http://schemas.microsoft.com/office/powerpoint/2010/main" xmlns="" val="29704087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3"/>
          <p:cNvSpPr>
            <a:spLocks noChangeArrowheads="1"/>
          </p:cNvSpPr>
          <p:nvPr/>
        </p:nvSpPr>
        <p:spPr bwMode="auto">
          <a:xfrm>
            <a:off x="0" y="17463"/>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ts val="2660"/>
              </a:lnSpc>
              <a:buNone/>
            </a:pPr>
            <a:r>
              <a:rPr lang="en-US" sz="2800" i="0" dirty="0" smtClean="0">
                <a:solidFill>
                  <a:srgbClr val="FF0000"/>
                </a:solidFill>
                <a:latin typeface="Helvetica" pitchFamily="34" charset="0"/>
                <a:ea typeface="MS PGothic" pitchFamily="34" charset="-128"/>
              </a:rPr>
              <a:t>NSTX Operations and Research Budget Comparison</a:t>
            </a:r>
          </a:p>
          <a:p>
            <a:pPr algn="ctr">
              <a:lnSpc>
                <a:spcPts val="2660"/>
              </a:lnSpc>
              <a:buNone/>
            </a:pPr>
            <a:r>
              <a:rPr lang="en-US" sz="2400" i="0" dirty="0" smtClean="0">
                <a:solidFill>
                  <a:srgbClr val="0000FF"/>
                </a:solidFill>
                <a:latin typeface="Helvetica" pitchFamily="34" charset="0"/>
                <a:ea typeface="MS PGothic" pitchFamily="34" charset="-128"/>
              </a:rPr>
              <a:t>(Excluding Collaborators) </a:t>
            </a:r>
          </a:p>
        </p:txBody>
      </p:sp>
      <p:sp>
        <p:nvSpPr>
          <p:cNvPr id="11" name="TextBox 10"/>
          <p:cNvSpPr txBox="1"/>
          <p:nvPr/>
        </p:nvSpPr>
        <p:spPr>
          <a:xfrm>
            <a:off x="0" y="4559300"/>
            <a:ext cx="9169400" cy="1815882"/>
          </a:xfrm>
          <a:prstGeom prst="rect">
            <a:avLst/>
          </a:prstGeom>
          <a:solidFill>
            <a:schemeClr val="accent1">
              <a:lumMod val="20000"/>
              <a:lumOff val="80000"/>
            </a:schemeClr>
          </a:solidFill>
          <a:ln>
            <a:solidFill>
              <a:schemeClr val="tx1"/>
            </a:solidFill>
          </a:ln>
        </p:spPr>
        <p:txBody>
          <a:bodyPr wrap="square" rtlCol="0">
            <a:spAutoFit/>
          </a:bodyPr>
          <a:lstStyle/>
          <a:p>
            <a:pPr marL="182880" indent="-457200">
              <a:buNone/>
            </a:pPr>
            <a:r>
              <a:rPr lang="en-US" sz="1400" i="0" dirty="0" smtClean="0"/>
              <a:t>• NSTX Science + Operations budget increased from $30M in FY 08 to $40M in FY 15, an increase of $10M.</a:t>
            </a:r>
          </a:p>
          <a:p>
            <a:pPr marL="182880" indent="-457200">
              <a:buNone/>
            </a:pPr>
            <a:r>
              <a:rPr lang="en-US" sz="1400" i="0" dirty="0" smtClean="0"/>
              <a:t>• The indirect budget has increased from $13.2 M </a:t>
            </a:r>
            <a:r>
              <a:rPr lang="en-US" sz="1400" i="0" dirty="0"/>
              <a:t>in FY 08 to </a:t>
            </a:r>
            <a:r>
              <a:rPr lang="en-US" sz="1400" i="0" dirty="0" smtClean="0"/>
              <a:t>$20.4 M </a:t>
            </a:r>
            <a:r>
              <a:rPr lang="en-US" sz="1400" i="0" dirty="0"/>
              <a:t>in FY </a:t>
            </a:r>
            <a:r>
              <a:rPr lang="en-US" sz="1400" i="0" dirty="0" smtClean="0"/>
              <a:t>15, an increase of $7.2 M.</a:t>
            </a:r>
            <a:endParaRPr lang="en-US" sz="1400" i="0" dirty="0"/>
          </a:p>
          <a:p>
            <a:pPr marL="182880" indent="-457200">
              <a:buNone/>
            </a:pPr>
            <a:r>
              <a:rPr lang="en-US" sz="1400" i="0" dirty="0" smtClean="0"/>
              <a:t>• </a:t>
            </a:r>
            <a:r>
              <a:rPr lang="en-US" sz="1400" i="0" dirty="0"/>
              <a:t>The </a:t>
            </a:r>
            <a:r>
              <a:rPr lang="en-US" sz="1400" i="0" dirty="0" smtClean="0"/>
              <a:t>direct </a:t>
            </a:r>
            <a:r>
              <a:rPr lang="en-US" sz="1400" i="0" dirty="0"/>
              <a:t>budget has </a:t>
            </a:r>
            <a:r>
              <a:rPr lang="en-US" sz="1400" i="0" dirty="0" smtClean="0"/>
              <a:t>increased </a:t>
            </a:r>
            <a:r>
              <a:rPr lang="en-US" sz="1400" i="0" dirty="0"/>
              <a:t>from $</a:t>
            </a:r>
            <a:r>
              <a:rPr lang="en-US" sz="1400" i="0" dirty="0" smtClean="0"/>
              <a:t>16.8 </a:t>
            </a:r>
            <a:r>
              <a:rPr lang="en-US" sz="1400" i="0" dirty="0"/>
              <a:t>M in FY 08 to </a:t>
            </a:r>
            <a:r>
              <a:rPr lang="en-US" sz="1400" i="0" dirty="0" smtClean="0"/>
              <a:t>$19.51 </a:t>
            </a:r>
            <a:r>
              <a:rPr lang="en-US" sz="1400" i="0" dirty="0"/>
              <a:t>M in FY 15, an increase of </a:t>
            </a:r>
            <a:r>
              <a:rPr lang="en-US" sz="1400" i="0" dirty="0" smtClean="0"/>
              <a:t>$2.7 M</a:t>
            </a:r>
            <a:r>
              <a:rPr lang="en-US" sz="1400" i="0" dirty="0"/>
              <a:t>.</a:t>
            </a:r>
          </a:p>
          <a:p>
            <a:pPr marL="182880" indent="-457200">
              <a:buNone/>
            </a:pPr>
            <a:r>
              <a:rPr lang="en-US" sz="1400" i="0" dirty="0"/>
              <a:t>• </a:t>
            </a:r>
            <a:r>
              <a:rPr lang="en-US" sz="1400" i="0" dirty="0" smtClean="0"/>
              <a:t>The direct budget increased roughly with inflation of 2% per year.  </a:t>
            </a:r>
            <a:r>
              <a:rPr lang="en-US" sz="1400" i="0" dirty="0"/>
              <a:t> </a:t>
            </a:r>
            <a:r>
              <a:rPr lang="en-US" sz="1400" i="0" dirty="0" smtClean="0"/>
              <a:t>The modest direct budget growth is due to hiring of junior researchers and technical staff together with </a:t>
            </a:r>
            <a:r>
              <a:rPr lang="en-US" sz="1400" i="0" smtClean="0"/>
              <a:t>senior staff retirement </a:t>
            </a:r>
            <a:r>
              <a:rPr lang="en-US" sz="1400" i="0" dirty="0" smtClean="0"/>
              <a:t>even though the total FTEs increased by ~ 9 to support </a:t>
            </a:r>
            <a:r>
              <a:rPr lang="en-US" sz="1400" i="0" smtClean="0"/>
              <a:t>enhanced NSTX-U </a:t>
            </a:r>
            <a:r>
              <a:rPr lang="en-US" sz="1400" i="0" dirty="0" smtClean="0"/>
              <a:t>facility and diagnostic capabilities. </a:t>
            </a:r>
          </a:p>
          <a:p>
            <a:pPr marL="182880" indent="-457200">
              <a:buNone/>
            </a:pPr>
            <a:r>
              <a:rPr lang="en-US" sz="1400" i="0" dirty="0" smtClean="0"/>
              <a:t>• The greater than inflationary increase in Science + Operations budget can be explained by the 55% increase in the indirect cost.</a:t>
            </a:r>
            <a:endParaRPr lang="en-US" sz="1400" i="0" dirty="0"/>
          </a:p>
        </p:txBody>
      </p:sp>
      <p:grpSp>
        <p:nvGrpSpPr>
          <p:cNvPr id="2" name="Group 13"/>
          <p:cNvGrpSpPr/>
          <p:nvPr/>
        </p:nvGrpSpPr>
        <p:grpSpPr>
          <a:xfrm>
            <a:off x="2349500" y="977900"/>
            <a:ext cx="4889500" cy="3538922"/>
            <a:chOff x="2349500" y="1041400"/>
            <a:chExt cx="4889500" cy="3538922"/>
          </a:xfrm>
        </p:grpSpPr>
        <p:pic>
          <p:nvPicPr>
            <p:cNvPr id="3" name="Picture 2"/>
            <p:cNvPicPr>
              <a:picLocks noChangeAspect="1"/>
            </p:cNvPicPr>
            <p:nvPr/>
          </p:nvPicPr>
          <p:blipFill>
            <a:blip r:embed="rId3" cstate="print"/>
            <a:stretch>
              <a:fillRect/>
            </a:stretch>
          </p:blipFill>
          <p:spPr>
            <a:xfrm>
              <a:off x="2349500" y="1041400"/>
              <a:ext cx="4889500" cy="2829668"/>
            </a:xfrm>
            <a:prstGeom prst="rect">
              <a:avLst/>
            </a:prstGeom>
          </p:spPr>
        </p:pic>
        <p:pic>
          <p:nvPicPr>
            <p:cNvPr id="13" name="Picture 12"/>
            <p:cNvPicPr>
              <a:picLocks noChangeAspect="1"/>
            </p:cNvPicPr>
            <p:nvPr/>
          </p:nvPicPr>
          <p:blipFill>
            <a:blip r:embed="rId4" cstate="print"/>
            <a:stretch>
              <a:fillRect/>
            </a:stretch>
          </p:blipFill>
          <p:spPr>
            <a:xfrm>
              <a:off x="2362200" y="3936999"/>
              <a:ext cx="4876800" cy="643323"/>
            </a:xfrm>
            <a:prstGeom prst="rect">
              <a:avLst/>
            </a:prstGeom>
          </p:spPr>
        </p:pic>
      </p:grpSp>
      <p:sp>
        <p:nvSpPr>
          <p:cNvPr id="8"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83</a:t>
            </a:fld>
            <a:endParaRPr lang="en-US" sz="900" i="0"/>
          </a:p>
        </p:txBody>
      </p:sp>
    </p:spTree>
    <p:extLst>
      <p:ext uri="{BB962C8B-B14F-4D97-AF65-F5344CB8AC3E}">
        <p14:creationId xmlns:p14="http://schemas.microsoft.com/office/powerpoint/2010/main" xmlns="" val="19009650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9525"/>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2863"/>
              </a:lnSpc>
              <a:spcBef>
                <a:spcPct val="0"/>
              </a:spcBef>
              <a:buFontTx/>
              <a:buNone/>
            </a:pPr>
            <a:r>
              <a:rPr lang="en-US" sz="2800" i="0" dirty="0">
                <a:solidFill>
                  <a:srgbClr val="FF0F12"/>
                </a:solidFill>
              </a:rPr>
              <a:t>NSTX </a:t>
            </a:r>
            <a:r>
              <a:rPr lang="en-US" sz="2800" i="0" dirty="0" smtClean="0">
                <a:solidFill>
                  <a:srgbClr val="FF0F12"/>
                </a:solidFill>
              </a:rPr>
              <a:t>Five Year Plan Budget </a:t>
            </a:r>
            <a:r>
              <a:rPr lang="en-US" sz="2800" i="0" dirty="0">
                <a:solidFill>
                  <a:srgbClr val="FF0F12"/>
                </a:solidFill>
              </a:rPr>
              <a:t>Summary ($M) </a:t>
            </a:r>
          </a:p>
          <a:p>
            <a:pPr algn="ctr" eaLnBrk="0" hangingPunct="0">
              <a:lnSpc>
                <a:spcPts val="2863"/>
              </a:lnSpc>
              <a:spcBef>
                <a:spcPct val="0"/>
              </a:spcBef>
              <a:buFontTx/>
              <a:buNone/>
            </a:pPr>
            <a:r>
              <a:rPr lang="en-US" sz="2000" i="0" dirty="0" smtClean="0">
                <a:solidFill>
                  <a:srgbClr val="0000FF"/>
                </a:solidFill>
              </a:rPr>
              <a:t>PPPL Facility/Diagnostic Enhancement Budget Highlighted</a:t>
            </a:r>
            <a:endParaRPr lang="en-US" sz="2000" i="0" dirty="0">
              <a:solidFill>
                <a:srgbClr val="0000FF"/>
              </a:solidFill>
            </a:endParaRPr>
          </a:p>
        </p:txBody>
      </p:sp>
      <p:sp>
        <p:nvSpPr>
          <p:cNvPr id="44035" name="TextBox 29"/>
          <p:cNvSpPr txBox="1">
            <a:spLocks noChangeArrowheads="1"/>
          </p:cNvSpPr>
          <p:nvPr/>
        </p:nvSpPr>
        <p:spPr bwMode="auto">
          <a:xfrm>
            <a:off x="93133" y="4238096"/>
            <a:ext cx="8915400" cy="2174955"/>
          </a:xfrm>
          <a:prstGeom prst="rect">
            <a:avLst/>
          </a:prstGeom>
          <a:solidFill>
            <a:srgbClr val="F6DCF4"/>
          </a:solidFill>
          <a:ln w="9525">
            <a:solidFill>
              <a:schemeClr val="tx1"/>
            </a:solidFill>
            <a:miter lim="800000"/>
            <a:headEnd/>
            <a:tailEnd/>
          </a:ln>
        </p:spPr>
        <p:txBody>
          <a:bodyPr>
            <a:spAutoFit/>
          </a:bodyPr>
          <a:lstStyle>
            <a:lvl1pPr marL="273050" indent="-1825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ts val="600"/>
              </a:spcBef>
              <a:buFontTx/>
              <a:buNone/>
            </a:pPr>
            <a:r>
              <a:rPr lang="en-US" sz="1800" i="0" dirty="0" smtClean="0">
                <a:solidFill>
                  <a:srgbClr val="1238FF"/>
                </a:solidFill>
              </a:rPr>
              <a:t>• Highlighted #s represent PPPL facility/diagnostic enhancement budget.</a:t>
            </a:r>
          </a:p>
          <a:p>
            <a:pPr eaLnBrk="1" hangingPunct="1">
              <a:spcBef>
                <a:spcPts val="600"/>
              </a:spcBef>
              <a:buFontTx/>
              <a:buNone/>
            </a:pPr>
            <a:r>
              <a:rPr lang="en-US" sz="1800" i="0" dirty="0" smtClean="0">
                <a:solidFill>
                  <a:srgbClr val="1238FF"/>
                </a:solidFill>
              </a:rPr>
              <a:t>• Design and procurement for significant enhancements will be performed in FY 2014 – 2015.</a:t>
            </a:r>
          </a:p>
          <a:p>
            <a:pPr eaLnBrk="1" hangingPunct="1">
              <a:lnSpc>
                <a:spcPts val="1820"/>
              </a:lnSpc>
              <a:spcBef>
                <a:spcPts val="600"/>
              </a:spcBef>
              <a:buNone/>
            </a:pPr>
            <a:r>
              <a:rPr lang="en-US" sz="1800" i="0" dirty="0" smtClean="0">
                <a:solidFill>
                  <a:srgbClr val="1238FF"/>
                </a:solidFill>
              </a:rPr>
              <a:t>• Construction activities will </a:t>
            </a:r>
            <a:r>
              <a:rPr lang="en-US" sz="1800" i="0" dirty="0">
                <a:solidFill>
                  <a:srgbClr val="1238FF"/>
                </a:solidFill>
              </a:rPr>
              <a:t>starts in FY </a:t>
            </a:r>
            <a:r>
              <a:rPr lang="en-US" sz="1800" i="0" dirty="0" smtClean="0">
                <a:solidFill>
                  <a:srgbClr val="1238FF"/>
                </a:solidFill>
              </a:rPr>
              <a:t>2016 to be ready for in-vessel work for the FY 2016 – 2017 outage.</a:t>
            </a:r>
            <a:endParaRPr lang="en-US" sz="1800" i="0" dirty="0">
              <a:solidFill>
                <a:srgbClr val="1238FF"/>
              </a:solidFill>
            </a:endParaRPr>
          </a:p>
          <a:p>
            <a:pPr eaLnBrk="1" hangingPunct="1">
              <a:spcBef>
                <a:spcPts val="600"/>
              </a:spcBef>
              <a:buFontTx/>
              <a:buNone/>
            </a:pPr>
            <a:r>
              <a:rPr lang="en-US" sz="1800" i="0" dirty="0" smtClean="0">
                <a:solidFill>
                  <a:srgbClr val="1238FF"/>
                </a:solidFill>
              </a:rPr>
              <a:t>• Incremental budget increases facility enhancement budget significantly by ~ $17M enabling timely implementation of planned enhancements.</a:t>
            </a:r>
          </a:p>
        </p:txBody>
      </p:sp>
      <p:graphicFrame>
        <p:nvGraphicFramePr>
          <p:cNvPr id="3" name="Table 2"/>
          <p:cNvGraphicFramePr>
            <a:graphicFrameLocks noGrp="1"/>
          </p:cNvGraphicFramePr>
          <p:nvPr>
            <p:extLst>
              <p:ext uri="{D42A27DB-BD31-4B8C-83A1-F6EECF244321}">
                <p14:modId xmlns:p14="http://schemas.microsoft.com/office/powerpoint/2010/main" xmlns="" val="2660248529"/>
              </p:ext>
            </p:extLst>
          </p:nvPr>
        </p:nvGraphicFramePr>
        <p:xfrm>
          <a:off x="228599" y="998220"/>
          <a:ext cx="8683843" cy="3108159"/>
        </p:xfrm>
        <a:graphic>
          <a:graphicData uri="http://schemas.openxmlformats.org/drawingml/2006/table">
            <a:tbl>
              <a:tblPr/>
              <a:tblGrid>
                <a:gridCol w="1667933"/>
                <a:gridCol w="701591"/>
                <a:gridCol w="701591"/>
                <a:gridCol w="701591"/>
                <a:gridCol w="701591"/>
                <a:gridCol w="701591"/>
                <a:gridCol w="701591"/>
                <a:gridCol w="701591"/>
                <a:gridCol w="701591"/>
                <a:gridCol w="701591"/>
                <a:gridCol w="701591"/>
              </a:tblGrid>
              <a:tr h="370652">
                <a:tc>
                  <a:txBody>
                    <a:bodyPr/>
                    <a:lstStyle/>
                    <a:p>
                      <a:pPr algn="l" fontAlgn="b"/>
                      <a:r>
                        <a:rPr lang="en-US" sz="1100" b="1"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a:solidFill>
                            <a:srgbClr val="000000"/>
                          </a:solidFill>
                          <a:effectLst/>
                          <a:latin typeface="Calibri"/>
                        </a:rPr>
                        <a:t>FY14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1" i="0" u="none" strike="noStrike" dirty="0">
                          <a:solidFill>
                            <a:srgbClr val="000000"/>
                          </a:solidFill>
                          <a:effectLst/>
                          <a:latin typeface="Calibri"/>
                        </a:rPr>
                        <a:t>FY15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1" i="0" u="none" strike="noStrike" dirty="0">
                          <a:solidFill>
                            <a:srgbClr val="000000"/>
                          </a:solidFill>
                          <a:effectLst/>
                          <a:latin typeface="Calibri"/>
                        </a:rPr>
                        <a:t>FY16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1" i="0" u="none" strike="noStrike" dirty="0">
                          <a:solidFill>
                            <a:srgbClr val="000000"/>
                          </a:solidFill>
                          <a:effectLst/>
                          <a:latin typeface="Calibri"/>
                        </a:rPr>
                        <a:t>FY17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1" i="0" u="none" strike="noStrike" dirty="0">
                          <a:solidFill>
                            <a:srgbClr val="000000"/>
                          </a:solidFill>
                          <a:effectLst/>
                          <a:latin typeface="Calibri"/>
                        </a:rPr>
                        <a:t>FY18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187973">
                <a:tc>
                  <a:txBody>
                    <a:bodyPr/>
                    <a:lstStyle/>
                    <a:p>
                      <a:pPr algn="l" fontAlgn="b"/>
                      <a:r>
                        <a:rPr lang="en-US" sz="1100" b="1" i="0" u="none" strike="noStrike">
                          <a:solidFill>
                            <a:srgbClr val="000000"/>
                          </a:solidFill>
                          <a:effectLst/>
                          <a:latin typeface="Calibri"/>
                        </a:rPr>
                        <a:t>Budget Cases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70C0"/>
                          </a:solidFill>
                          <a:effectLst/>
                          <a:latin typeface="Calibri"/>
                        </a:rPr>
                        <a:t>10% </a:t>
                      </a:r>
                      <a:r>
                        <a:rPr lang="en-US" sz="1100" b="1" i="0" u="none" strike="noStrike" dirty="0" err="1">
                          <a:solidFill>
                            <a:srgbClr val="0070C0"/>
                          </a:solidFill>
                          <a:effectLst/>
                          <a:latin typeface="Calibri"/>
                        </a:rPr>
                        <a:t>Incr</a:t>
                      </a:r>
                      <a:endParaRPr lang="en-US" sz="1100" b="1" i="0" u="none" strike="noStrike" dirty="0">
                        <a:solidFill>
                          <a:srgbClr val="0070C0"/>
                        </a:solidFill>
                        <a:effectLst/>
                        <a:latin typeface="Calibri"/>
                      </a:endParaRP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10% </a:t>
                      </a:r>
                      <a:r>
                        <a:rPr lang="en-US" sz="1100" b="1" i="0" u="none" strike="noStrike" dirty="0" err="1">
                          <a:solidFill>
                            <a:srgbClr val="000000"/>
                          </a:solidFill>
                          <a:effectLst/>
                          <a:latin typeface="Calibri"/>
                        </a:rPr>
                        <a:t>Incr</a:t>
                      </a:r>
                      <a:endParaRPr lang="en-US" sz="1100" b="1" i="0" u="none" strike="noStrike" dirty="0">
                        <a:solidFill>
                          <a:srgbClr val="000000"/>
                        </a:solidFill>
                        <a:effectLst/>
                        <a:latin typeface="Calibri"/>
                      </a:endParaRP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Run Weeks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Facility Ops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$26.6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$1.0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$29.0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$29.7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$1.0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dirty="0">
                          <a:solidFill>
                            <a:srgbClr val="000000"/>
                          </a:solidFill>
                          <a:effectLst/>
                          <a:latin typeface="Calibri"/>
                        </a:rPr>
                        <a:t>Facility Enhancements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$4.2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$2.8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$2.3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$5.0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$2.8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$5.1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$3.0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$4.9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$2.5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87973">
                <a:tc>
                  <a:txBody>
                    <a:bodyPr/>
                    <a:lstStyle/>
                    <a:p>
                      <a:pPr algn="l" fontAlgn="b"/>
                      <a:r>
                        <a:rPr lang="en-US" sz="1100" b="0" i="0" u="none" strike="noStrike" dirty="0" smtClean="0">
                          <a:solidFill>
                            <a:srgbClr val="000000"/>
                          </a:solidFill>
                          <a:effectLst/>
                          <a:latin typeface="Calibri"/>
                        </a:rPr>
                        <a:t>NSTX</a:t>
                      </a:r>
                      <a:r>
                        <a:rPr lang="en-US" sz="1100" b="0" i="0" u="none" strike="noStrike" baseline="0" dirty="0" smtClean="0">
                          <a:solidFill>
                            <a:srgbClr val="000000"/>
                          </a:solidFill>
                          <a:effectLst/>
                          <a:latin typeface="Calibri"/>
                        </a:rPr>
                        <a:t> Upgrade Project</a:t>
                      </a:r>
                      <a:endParaRPr lang="en-US" sz="1100" b="0" i="0" u="none" strike="noStrike" dirty="0">
                        <a:solidFill>
                          <a:srgbClr val="000000"/>
                        </a:solidFill>
                        <a:effectLst/>
                        <a:latin typeface="Calibri"/>
                      </a:endParaRP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Calibri"/>
                        </a:rPr>
                        <a:t>$23.2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$3.8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1" i="0" u="none" strike="noStrike" dirty="0">
                          <a:solidFill>
                            <a:srgbClr val="000000"/>
                          </a:solidFill>
                          <a:effectLst/>
                          <a:latin typeface="Calibri"/>
                        </a:rPr>
                        <a:t>Facility Total</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$36.6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$4.2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$33.1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$3.3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$34.0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$3.3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$34.9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$3.5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$35.7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$3.5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PPPL Research</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$13.2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$13.5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$13.9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dirty="0" err="1">
                          <a:solidFill>
                            <a:srgbClr val="000000"/>
                          </a:solidFill>
                          <a:effectLst/>
                          <a:latin typeface="Calibri"/>
                        </a:rPr>
                        <a:t>Collab</a:t>
                      </a:r>
                      <a:r>
                        <a:rPr lang="en-US" sz="1100" b="0" i="0" u="none" strike="noStrike" dirty="0">
                          <a:solidFill>
                            <a:srgbClr val="000000"/>
                          </a:solidFill>
                          <a:effectLst/>
                          <a:latin typeface="Calibri"/>
                        </a:rPr>
                        <a:t> Interface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$0.8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a:rPr>
                        <a:t>$0.8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87973">
                <a:tc>
                  <a:txBody>
                    <a:bodyPr/>
                    <a:lstStyle/>
                    <a:p>
                      <a:pPr algn="l" fontAlgn="b"/>
                      <a:r>
                        <a:rPr lang="en-US" sz="1100" b="0" i="0" u="none" strike="noStrike" dirty="0">
                          <a:solidFill>
                            <a:srgbClr val="000000"/>
                          </a:solidFill>
                          <a:effectLst/>
                          <a:latin typeface="Calibri"/>
                        </a:rPr>
                        <a:t>Collaborators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$6.2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$0.6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$6.4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$0.6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$6.6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$6.7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$6.9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1" i="0" u="none" strike="noStrike" dirty="0">
                          <a:solidFill>
                            <a:srgbClr val="000000"/>
                          </a:solidFill>
                          <a:effectLst/>
                          <a:latin typeface="Calibri"/>
                        </a:rPr>
                        <a:t>Science Total</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$17.2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$1.1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$20.0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$2.0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$20.5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$2.1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$21.0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$2.1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$21.6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$2.2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dirty="0">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1" i="0" u="none" strike="noStrike" dirty="0">
                          <a:solidFill>
                            <a:srgbClr val="000000"/>
                          </a:solidFill>
                          <a:effectLst/>
                          <a:latin typeface="Calibri"/>
                        </a:rPr>
                        <a:t>NSTX-U Total</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$53.8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$5.3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$53.2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$5.3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$54.5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$5.4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$55.9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0C0"/>
                          </a:solidFill>
                          <a:effectLst/>
                          <a:latin typeface="Calibri"/>
                        </a:rPr>
                        <a:t>$5.6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$57.3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70C0"/>
                          </a:solidFill>
                          <a:effectLst/>
                          <a:latin typeface="Calibri"/>
                        </a:rPr>
                        <a:t>$5.7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84</a:t>
            </a:fld>
            <a:endParaRPr lang="en-US" sz="900" i="0"/>
          </a:p>
        </p:txBody>
      </p:sp>
    </p:spTree>
    <p:extLst>
      <p:ext uri="{BB962C8B-B14F-4D97-AF65-F5344CB8AC3E}">
        <p14:creationId xmlns:p14="http://schemas.microsoft.com/office/powerpoint/2010/main" xmlns="" val="38164273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3"/>
          <p:cNvSpPr>
            <a:spLocks noChangeArrowheads="1"/>
          </p:cNvSpPr>
          <p:nvPr/>
        </p:nvSpPr>
        <p:spPr bwMode="auto">
          <a:xfrm>
            <a:off x="25400" y="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300"/>
              </a:lnSpc>
              <a:spcBef>
                <a:spcPct val="0"/>
              </a:spcBef>
              <a:buFontTx/>
              <a:buNone/>
            </a:pPr>
            <a:r>
              <a:rPr lang="en-US" sz="3600" i="0" dirty="0" err="1" smtClean="0">
                <a:solidFill>
                  <a:srgbClr val="FF0000"/>
                </a:solidFill>
              </a:rPr>
              <a:t>Divertor</a:t>
            </a:r>
            <a:r>
              <a:rPr lang="en-US" sz="3600" i="0" dirty="0" smtClean="0">
                <a:solidFill>
                  <a:srgbClr val="FF0000"/>
                </a:solidFill>
              </a:rPr>
              <a:t> </a:t>
            </a:r>
            <a:r>
              <a:rPr lang="en-US" sz="3600" i="0" dirty="0" err="1" smtClean="0">
                <a:solidFill>
                  <a:srgbClr val="FF0000"/>
                </a:solidFill>
              </a:rPr>
              <a:t>Cryo</a:t>
            </a:r>
            <a:r>
              <a:rPr lang="en-US" sz="3600" i="0" dirty="0" smtClean="0">
                <a:solidFill>
                  <a:srgbClr val="FF0000"/>
                </a:solidFill>
              </a:rPr>
              <a:t>-pump for particle control</a:t>
            </a:r>
          </a:p>
          <a:p>
            <a:pPr algn="ctr" eaLnBrk="0" hangingPunct="0">
              <a:lnSpc>
                <a:spcPts val="3300"/>
              </a:lnSpc>
              <a:spcBef>
                <a:spcPct val="0"/>
              </a:spcBef>
              <a:buFontTx/>
              <a:buNone/>
            </a:pPr>
            <a:r>
              <a:rPr lang="en-US" sz="2400" i="0" dirty="0" smtClean="0">
                <a:solidFill>
                  <a:srgbClr val="0000FF"/>
                </a:solidFill>
              </a:rPr>
              <a:t>Particle pumping for broad range of </a:t>
            </a:r>
            <a:r>
              <a:rPr lang="en-US" sz="2400" i="0" dirty="0" err="1" smtClean="0">
                <a:solidFill>
                  <a:srgbClr val="0000FF"/>
                </a:solidFill>
              </a:rPr>
              <a:t>divertor</a:t>
            </a:r>
            <a:r>
              <a:rPr lang="en-US" sz="2400" i="0" dirty="0" smtClean="0">
                <a:solidFill>
                  <a:srgbClr val="0000FF"/>
                </a:solidFill>
              </a:rPr>
              <a:t> parameters</a:t>
            </a:r>
            <a:endParaRPr lang="en-US" sz="1800" i="0" dirty="0">
              <a:solidFill>
                <a:srgbClr val="0000FF"/>
              </a:solidFill>
              <a:latin typeface="Helvetica Neue" charset="0"/>
            </a:endParaRPr>
          </a:p>
        </p:txBody>
      </p:sp>
      <p:pic>
        <p:nvPicPr>
          <p:cNvPr id="5" name="Picture 19"/>
          <p:cNvPicPr>
            <a:picLocks noChangeAspect="1" noChangeArrowheads="1"/>
          </p:cNvPicPr>
          <p:nvPr/>
        </p:nvPicPr>
        <p:blipFill>
          <a:blip r:embed="rId3" cstate="print">
            <a:extLst>
              <a:ext uri="{28A0092B-C50C-407E-A947-70E740481C1C}">
                <a14:useLocalDpi xmlns:a14="http://schemas.microsoft.com/office/drawing/2010/main" xmlns="" val="0"/>
              </a:ext>
            </a:extLst>
          </a:blip>
          <a:srcRect l="5" r="55959"/>
          <a:stretch>
            <a:fillRect/>
          </a:stretch>
        </p:blipFill>
        <p:spPr bwMode="auto">
          <a:xfrm>
            <a:off x="5505450" y="1045114"/>
            <a:ext cx="3195319" cy="3514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77800" y="977900"/>
            <a:ext cx="5080000" cy="1748171"/>
          </a:xfrm>
          <a:prstGeom prst="rect">
            <a:avLst/>
          </a:prstGeom>
          <a:noFill/>
        </p:spPr>
        <p:txBody>
          <a:bodyPr wrap="square" rtlCol="0">
            <a:spAutoFit/>
          </a:bodyPr>
          <a:lstStyle/>
          <a:p>
            <a:pPr marL="182880" indent="-457200">
              <a:spcAft>
                <a:spcPts val="0"/>
              </a:spcAft>
              <a:buNone/>
            </a:pPr>
            <a:r>
              <a:rPr lang="en-US" sz="1800" i="0" dirty="0" smtClean="0">
                <a:solidFill>
                  <a:schemeClr val="tx1"/>
                </a:solidFill>
              </a:rPr>
              <a:t>Basis for </a:t>
            </a:r>
            <a:r>
              <a:rPr lang="en-US" sz="1800" i="0" dirty="0" err="1" smtClean="0">
                <a:solidFill>
                  <a:schemeClr val="tx1"/>
                </a:solidFill>
              </a:rPr>
              <a:t>Divertor</a:t>
            </a:r>
            <a:r>
              <a:rPr lang="en-US" sz="1800" i="0" dirty="0" smtClean="0">
                <a:solidFill>
                  <a:schemeClr val="tx1"/>
                </a:solidFill>
              </a:rPr>
              <a:t> </a:t>
            </a:r>
            <a:r>
              <a:rPr lang="en-US" sz="1800" i="0" dirty="0" err="1" smtClean="0">
                <a:solidFill>
                  <a:schemeClr val="tx1"/>
                </a:solidFill>
              </a:rPr>
              <a:t>Cryo</a:t>
            </a:r>
            <a:r>
              <a:rPr lang="en-US" sz="1800" i="0" dirty="0" smtClean="0">
                <a:solidFill>
                  <a:schemeClr val="tx1"/>
                </a:solidFill>
              </a:rPr>
              <a:t>-Pump Budget:</a:t>
            </a:r>
          </a:p>
          <a:p>
            <a:pPr marL="182880" indent="-457200">
              <a:spcAft>
                <a:spcPts val="0"/>
              </a:spcAft>
              <a:buNone/>
            </a:pPr>
            <a:r>
              <a:rPr lang="en-US" sz="1600" i="0" dirty="0" smtClean="0"/>
              <a:t>•  </a:t>
            </a:r>
            <a:r>
              <a:rPr lang="en-US" sz="1600" i="0" dirty="0" err="1" smtClean="0"/>
              <a:t>Divertor</a:t>
            </a:r>
            <a:r>
              <a:rPr lang="en-US" sz="1600" i="0" dirty="0" smtClean="0"/>
              <a:t> </a:t>
            </a:r>
            <a:r>
              <a:rPr lang="en-US" sz="1600" i="0" dirty="0" err="1" smtClean="0"/>
              <a:t>cryo</a:t>
            </a:r>
            <a:r>
              <a:rPr lang="en-US" sz="1600" i="0" dirty="0" smtClean="0"/>
              <a:t>-pump is well developed. DIII-D has a long history of </a:t>
            </a:r>
            <a:r>
              <a:rPr lang="en-US" sz="1600" i="0" dirty="0" err="1" smtClean="0"/>
              <a:t>cryo</a:t>
            </a:r>
            <a:r>
              <a:rPr lang="en-US" sz="1600" i="0" dirty="0" smtClean="0"/>
              <a:t>-pump implementation.</a:t>
            </a:r>
          </a:p>
          <a:p>
            <a:pPr marL="182880" indent="-457200">
              <a:spcAft>
                <a:spcPts val="0"/>
              </a:spcAft>
              <a:buNone/>
            </a:pPr>
            <a:r>
              <a:rPr lang="en-US" sz="1600" i="0" dirty="0" smtClean="0"/>
              <a:t>•  NSTX-U will adopt DIII-D </a:t>
            </a:r>
            <a:r>
              <a:rPr lang="en-US" sz="1600" i="0" dirty="0" err="1" smtClean="0"/>
              <a:t>cryo</a:t>
            </a:r>
            <a:r>
              <a:rPr lang="en-US" sz="1600" i="0" dirty="0" smtClean="0"/>
              <a:t>-pump design.</a:t>
            </a:r>
          </a:p>
          <a:p>
            <a:pPr marL="182880" indent="-457200">
              <a:spcAft>
                <a:spcPts val="0"/>
              </a:spcAft>
              <a:buNone/>
            </a:pPr>
            <a:r>
              <a:rPr lang="en-US" sz="1600" i="0" dirty="0" smtClean="0"/>
              <a:t>•  Utilize DIII-D </a:t>
            </a:r>
            <a:r>
              <a:rPr lang="en-US" sz="1600" i="0" dirty="0" err="1" smtClean="0"/>
              <a:t>cryo</a:t>
            </a:r>
            <a:r>
              <a:rPr lang="en-US" sz="1600" i="0" dirty="0" smtClean="0"/>
              <a:t>-pump actual cost and adapt it to NSTX-U.</a:t>
            </a:r>
            <a:endParaRPr lang="en-US" sz="1600" i="0" dirty="0"/>
          </a:p>
        </p:txBody>
      </p:sp>
      <p:sp>
        <p:nvSpPr>
          <p:cNvPr id="7" name="TextBox 6"/>
          <p:cNvSpPr txBox="1"/>
          <p:nvPr/>
        </p:nvSpPr>
        <p:spPr>
          <a:xfrm>
            <a:off x="215900" y="2997200"/>
            <a:ext cx="5080000" cy="1452705"/>
          </a:xfrm>
          <a:prstGeom prst="rect">
            <a:avLst/>
          </a:prstGeom>
          <a:noFill/>
        </p:spPr>
        <p:txBody>
          <a:bodyPr wrap="square" rtlCol="0">
            <a:spAutoFit/>
          </a:bodyPr>
          <a:lstStyle/>
          <a:p>
            <a:pPr marL="182880" indent="-457200">
              <a:spcAft>
                <a:spcPts val="0"/>
              </a:spcAft>
              <a:buNone/>
            </a:pPr>
            <a:r>
              <a:rPr lang="en-US" sz="1800" i="0" dirty="0" smtClean="0">
                <a:solidFill>
                  <a:schemeClr val="tx1"/>
                </a:solidFill>
              </a:rPr>
              <a:t>Cost Estimate Assumptions:</a:t>
            </a:r>
          </a:p>
          <a:p>
            <a:pPr marL="182880" indent="-457200">
              <a:spcAft>
                <a:spcPts val="0"/>
              </a:spcAft>
              <a:buNone/>
            </a:pPr>
            <a:r>
              <a:rPr lang="en-US" sz="1600" i="0" dirty="0" smtClean="0"/>
              <a:t>•  No credit taken for smaller radius of NSTX-U </a:t>
            </a:r>
          </a:p>
          <a:p>
            <a:pPr marL="182880" indent="-457200">
              <a:spcAft>
                <a:spcPts val="0"/>
              </a:spcAft>
              <a:buNone/>
            </a:pPr>
            <a:r>
              <a:rPr lang="en-US" sz="1600" i="0" dirty="0" smtClean="0"/>
              <a:t>•  SWIP </a:t>
            </a:r>
            <a:r>
              <a:rPr lang="en-US" sz="1600" i="0" dirty="0" err="1" smtClean="0"/>
              <a:t>cryo</a:t>
            </a:r>
            <a:r>
              <a:rPr lang="en-US" sz="1600" i="0" dirty="0" smtClean="0"/>
              <a:t>-pump system design achieved 14,000 hours design effort reduction.  NSTX-U will take 50% of the credit.</a:t>
            </a:r>
            <a:endParaRPr lang="en-US" sz="1600" i="0" dirty="0"/>
          </a:p>
        </p:txBody>
      </p:sp>
      <p:pic>
        <p:nvPicPr>
          <p:cNvPr id="2" name="Picture 1"/>
          <p:cNvPicPr>
            <a:picLocks noChangeAspect="1"/>
          </p:cNvPicPr>
          <p:nvPr/>
        </p:nvPicPr>
        <p:blipFill>
          <a:blip r:embed="rId4" cstate="print"/>
          <a:stretch>
            <a:fillRect/>
          </a:stretch>
        </p:blipFill>
        <p:spPr>
          <a:xfrm>
            <a:off x="1333500" y="4758266"/>
            <a:ext cx="5959232" cy="1481667"/>
          </a:xfrm>
          <a:prstGeom prst="rect">
            <a:avLst/>
          </a:prstGeom>
        </p:spPr>
      </p:pic>
      <p:sp>
        <p:nvSpPr>
          <p:cNvPr id="8"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85</a:t>
            </a:fld>
            <a:endParaRPr lang="en-US" sz="900" i="0"/>
          </a:p>
        </p:txBody>
      </p:sp>
    </p:spTree>
    <p:extLst>
      <p:ext uri="{BB962C8B-B14F-4D97-AF65-F5344CB8AC3E}">
        <p14:creationId xmlns:p14="http://schemas.microsoft.com/office/powerpoint/2010/main" xmlns="" val="20169993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3"/>
          <p:cNvSpPr>
            <a:spLocks noChangeArrowheads="1"/>
          </p:cNvSpPr>
          <p:nvPr/>
        </p:nvSpPr>
        <p:spPr bwMode="auto">
          <a:xfrm>
            <a:off x="25400" y="0"/>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ts val="3300"/>
              </a:lnSpc>
              <a:spcBef>
                <a:spcPct val="0"/>
              </a:spcBef>
              <a:buFontTx/>
              <a:buNone/>
            </a:pPr>
            <a:r>
              <a:rPr lang="en-US" sz="3600" i="0" dirty="0" smtClean="0">
                <a:solidFill>
                  <a:srgbClr val="FF0000"/>
                </a:solidFill>
              </a:rPr>
              <a:t>1 MW 28 GHz </a:t>
            </a:r>
            <a:r>
              <a:rPr lang="en-US" sz="3600" i="0" dirty="0" err="1" smtClean="0">
                <a:solidFill>
                  <a:srgbClr val="FF0000"/>
                </a:solidFill>
              </a:rPr>
              <a:t>Gyrotron</a:t>
            </a:r>
            <a:r>
              <a:rPr lang="en-US" sz="3600" i="0" dirty="0" smtClean="0">
                <a:solidFill>
                  <a:srgbClr val="FF0000"/>
                </a:solidFill>
              </a:rPr>
              <a:t> System </a:t>
            </a:r>
          </a:p>
          <a:p>
            <a:pPr algn="ctr" eaLnBrk="0" hangingPunct="0">
              <a:lnSpc>
                <a:spcPts val="3300"/>
              </a:lnSpc>
              <a:spcBef>
                <a:spcPct val="0"/>
              </a:spcBef>
              <a:buFontTx/>
              <a:buNone/>
            </a:pPr>
            <a:r>
              <a:rPr lang="en-US" sz="2400" i="0" dirty="0" smtClean="0">
                <a:solidFill>
                  <a:srgbClr val="0000FF"/>
                </a:solidFill>
              </a:rPr>
              <a:t>For bridging the start-up temperature gap and EBW research</a:t>
            </a:r>
            <a:endParaRPr lang="en-US" sz="1800" i="0" dirty="0">
              <a:solidFill>
                <a:srgbClr val="0000FF"/>
              </a:solidFill>
              <a:latin typeface="Helvetica Neue" charset="0"/>
            </a:endParaRPr>
          </a:p>
        </p:txBody>
      </p:sp>
      <p:pic>
        <p:nvPicPr>
          <p:cNvPr id="2" name="Picture 1"/>
          <p:cNvPicPr>
            <a:picLocks noChangeAspect="1"/>
          </p:cNvPicPr>
          <p:nvPr/>
        </p:nvPicPr>
        <p:blipFill>
          <a:blip r:embed="rId3" cstate="print"/>
          <a:stretch>
            <a:fillRect/>
          </a:stretch>
        </p:blipFill>
        <p:spPr>
          <a:xfrm>
            <a:off x="4943950" y="1333500"/>
            <a:ext cx="4200050" cy="2459908"/>
          </a:xfrm>
          <a:prstGeom prst="rect">
            <a:avLst/>
          </a:prstGeom>
        </p:spPr>
      </p:pic>
      <p:sp>
        <p:nvSpPr>
          <p:cNvPr id="3" name="TextBox 2"/>
          <p:cNvSpPr txBox="1"/>
          <p:nvPr/>
        </p:nvSpPr>
        <p:spPr>
          <a:xfrm>
            <a:off x="152400" y="1003300"/>
            <a:ext cx="4762500" cy="3691779"/>
          </a:xfrm>
          <a:prstGeom prst="rect">
            <a:avLst/>
          </a:prstGeom>
          <a:noFill/>
        </p:spPr>
        <p:txBody>
          <a:bodyPr wrap="square" rtlCol="0">
            <a:spAutoFit/>
          </a:bodyPr>
          <a:lstStyle/>
          <a:p>
            <a:pPr marL="182880" indent="-457200">
              <a:spcAft>
                <a:spcPts val="300"/>
              </a:spcAft>
              <a:buNone/>
            </a:pPr>
            <a:r>
              <a:rPr lang="en-US" sz="1800" i="0" dirty="0" smtClean="0">
                <a:solidFill>
                  <a:schemeClr val="tx1"/>
                </a:solidFill>
              </a:rPr>
              <a:t>Basis for 1 MW 28 GHz </a:t>
            </a:r>
            <a:r>
              <a:rPr lang="en-US" sz="1800" i="0" dirty="0" err="1" smtClean="0">
                <a:solidFill>
                  <a:schemeClr val="tx1"/>
                </a:solidFill>
              </a:rPr>
              <a:t>Gyrotron</a:t>
            </a:r>
            <a:r>
              <a:rPr lang="en-US" sz="1800" i="0" dirty="0" smtClean="0">
                <a:solidFill>
                  <a:schemeClr val="tx1"/>
                </a:solidFill>
              </a:rPr>
              <a:t> Budget:</a:t>
            </a:r>
          </a:p>
          <a:p>
            <a:pPr marL="182880" indent="-457200">
              <a:spcAft>
                <a:spcPts val="300"/>
              </a:spcAft>
              <a:buNone/>
            </a:pPr>
            <a:r>
              <a:rPr lang="en-US" sz="1600" i="0" dirty="0" smtClean="0"/>
              <a:t>•  System is well defined.  Similar system working in Japan (Tsukuba and QUEST).</a:t>
            </a:r>
          </a:p>
          <a:p>
            <a:pPr marL="182880" indent="-457200">
              <a:spcAft>
                <a:spcPts val="300"/>
              </a:spcAft>
              <a:buNone/>
            </a:pPr>
            <a:r>
              <a:rPr lang="en-US" sz="1600" i="0" dirty="0" smtClean="0"/>
              <a:t>•  PPPL has a collaboration with DIII-D on ECH.  Some internal ECH expertise.</a:t>
            </a:r>
          </a:p>
          <a:p>
            <a:pPr marL="182880" indent="-457200">
              <a:spcAft>
                <a:spcPts val="300"/>
              </a:spcAft>
              <a:buNone/>
            </a:pPr>
            <a:r>
              <a:rPr lang="en-US" sz="1600" i="0" dirty="0" smtClean="0"/>
              <a:t>• ~ 50% of budget is procurement</a:t>
            </a:r>
          </a:p>
          <a:p>
            <a:pPr marL="182880" indent="-457200">
              <a:spcAft>
                <a:spcPts val="300"/>
              </a:spcAft>
              <a:buNone/>
            </a:pPr>
            <a:r>
              <a:rPr lang="en-US" sz="1600" i="0" dirty="0" smtClean="0"/>
              <a:t>•  Antenna and waveguide is </a:t>
            </a:r>
            <a:r>
              <a:rPr lang="en-US" sz="1600" i="0" dirty="0" err="1" smtClean="0"/>
              <a:t>costed</a:t>
            </a:r>
            <a:r>
              <a:rPr lang="en-US" sz="1600" i="0" dirty="0" smtClean="0"/>
              <a:t> elsewhere.</a:t>
            </a:r>
          </a:p>
          <a:p>
            <a:pPr marL="182880" indent="-457200">
              <a:spcAft>
                <a:spcPts val="300"/>
              </a:spcAft>
              <a:buNone/>
            </a:pPr>
            <a:r>
              <a:rPr lang="en-US" sz="1600" i="0" dirty="0" smtClean="0"/>
              <a:t>•  But with some implementation uncertainties:</a:t>
            </a:r>
          </a:p>
          <a:p>
            <a:pPr marL="182880" indent="-457200">
              <a:spcAft>
                <a:spcPts val="300"/>
              </a:spcAft>
              <a:buNone/>
            </a:pPr>
            <a:r>
              <a:rPr lang="en-US" sz="1600" i="0" dirty="0"/>
              <a:t>	</a:t>
            </a:r>
            <a:r>
              <a:rPr lang="en-US" sz="1600" i="0" dirty="0" smtClean="0"/>
              <a:t>- Actual location is not finalized.</a:t>
            </a:r>
          </a:p>
          <a:p>
            <a:pPr marL="182880" indent="-457200">
              <a:spcAft>
                <a:spcPts val="300"/>
              </a:spcAft>
              <a:buNone/>
            </a:pPr>
            <a:r>
              <a:rPr lang="en-US" sz="1600" i="0" dirty="0"/>
              <a:t>	</a:t>
            </a:r>
            <a:r>
              <a:rPr lang="en-US" sz="1600" i="0" dirty="0" smtClean="0"/>
              <a:t>- Power supply configuration not finalized.  Utilize NBI power supply?  Need for a polarity switch.  Procure a new power supply?</a:t>
            </a:r>
            <a:endParaRPr lang="en-US" sz="1600" i="0" dirty="0"/>
          </a:p>
        </p:txBody>
      </p:sp>
      <p:pic>
        <p:nvPicPr>
          <p:cNvPr id="9" name="Picture 8"/>
          <p:cNvPicPr>
            <a:picLocks noChangeAspect="1"/>
          </p:cNvPicPr>
          <p:nvPr/>
        </p:nvPicPr>
        <p:blipFill>
          <a:blip r:embed="rId4" cstate="print"/>
          <a:stretch>
            <a:fillRect/>
          </a:stretch>
        </p:blipFill>
        <p:spPr>
          <a:xfrm>
            <a:off x="736600" y="4813301"/>
            <a:ext cx="7730068" cy="1418218"/>
          </a:xfrm>
          <a:prstGeom prst="rect">
            <a:avLst/>
          </a:prstGeom>
        </p:spPr>
      </p:pic>
      <p:sp>
        <p:nvSpPr>
          <p:cNvPr id="7"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86</a:t>
            </a:fld>
            <a:endParaRPr lang="en-US" sz="900" i="0"/>
          </a:p>
        </p:txBody>
      </p:sp>
    </p:spTree>
    <p:extLst>
      <p:ext uri="{BB962C8B-B14F-4D97-AF65-F5344CB8AC3E}">
        <p14:creationId xmlns:p14="http://schemas.microsoft.com/office/powerpoint/2010/main" xmlns="" val="31908807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9525"/>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95000"/>
              </a:lnSpc>
              <a:buFontTx/>
              <a:buNone/>
            </a:pPr>
            <a:r>
              <a:rPr lang="en-US" sz="2400" i="0" dirty="0" smtClean="0">
                <a:solidFill>
                  <a:srgbClr val="FF0000"/>
                </a:solidFill>
              </a:rPr>
              <a:t>Partial NCC Coils - New </a:t>
            </a:r>
            <a:r>
              <a:rPr lang="en-US" sz="2400" i="0" dirty="0">
                <a:solidFill>
                  <a:srgbClr val="FF0000"/>
                </a:solidFill>
              </a:rPr>
              <a:t>MHD and Plasma Control Tools </a:t>
            </a:r>
            <a:r>
              <a:rPr lang="en-US" sz="2000" i="0" dirty="0" smtClean="0">
                <a:solidFill>
                  <a:srgbClr val="0000FF"/>
                </a:solidFill>
                <a:latin typeface="Helvetica Neue" charset="0"/>
              </a:rPr>
              <a:t>Sustain high </a:t>
            </a:r>
            <a:r>
              <a:rPr lang="en-US" sz="2000" i="0" dirty="0">
                <a:solidFill>
                  <a:srgbClr val="0000FF"/>
                </a:solidFill>
                <a:latin typeface="Symbol" charset="0"/>
                <a:sym typeface="Symbol" charset="0"/>
              </a:rPr>
              <a:t></a:t>
            </a:r>
            <a:r>
              <a:rPr lang="en-US" sz="2000" i="0" baseline="-25000" dirty="0" smtClean="0">
                <a:solidFill>
                  <a:srgbClr val="0000FF"/>
                </a:solidFill>
                <a:latin typeface="Helvetica Neue" charset="0"/>
              </a:rPr>
              <a:t>N</a:t>
            </a:r>
            <a:r>
              <a:rPr lang="en-US" sz="2000" i="0" dirty="0" smtClean="0">
                <a:solidFill>
                  <a:srgbClr val="0000FF"/>
                </a:solidFill>
                <a:latin typeface="Helvetica Neue" charset="0"/>
              </a:rPr>
              <a:t>, control rotation, modify edge transport</a:t>
            </a:r>
            <a:endParaRPr lang="en-US" sz="2400" i="0" dirty="0">
              <a:solidFill>
                <a:srgbClr val="090CFF"/>
              </a:solidFill>
              <a:latin typeface="Arial" charset="0"/>
            </a:endParaRPr>
          </a:p>
        </p:txBody>
      </p:sp>
      <p:sp>
        <p:nvSpPr>
          <p:cNvPr id="15366" name="Rectangle 55"/>
          <p:cNvSpPr>
            <a:spLocks noChangeArrowheads="1"/>
          </p:cNvSpPr>
          <p:nvPr/>
        </p:nvSpPr>
        <p:spPr bwMode="auto">
          <a:xfrm>
            <a:off x="5275263" y="976313"/>
            <a:ext cx="3295650" cy="307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1400" i="0" dirty="0">
                <a:solidFill>
                  <a:srgbClr val="1238FF"/>
                </a:solidFill>
              </a:rPr>
              <a:t>Partial NCC option (2 x 6 odd parity) </a:t>
            </a:r>
          </a:p>
        </p:txBody>
      </p:sp>
      <p:grpSp>
        <p:nvGrpSpPr>
          <p:cNvPr id="2" name="Group 96"/>
          <p:cNvGrpSpPr>
            <a:grpSpLocks/>
          </p:cNvGrpSpPr>
          <p:nvPr/>
        </p:nvGrpSpPr>
        <p:grpSpPr bwMode="auto">
          <a:xfrm>
            <a:off x="5524500" y="1365250"/>
            <a:ext cx="2717800" cy="2838450"/>
            <a:chOff x="1752600" y="1905000"/>
            <a:chExt cx="1824930" cy="2073406"/>
          </a:xfrm>
        </p:grpSpPr>
        <p:pic>
          <p:nvPicPr>
            <p:cNvPr id="15379" name="Picture 97" descr="plot2NSTXv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2600" y="1905000"/>
              <a:ext cx="1824930" cy="2073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hlink"/>
                  </a:solidFill>
                  <a:miter lim="800000"/>
                  <a:headEnd/>
                  <a:tailEnd/>
                </a14:hiddenLine>
              </a:ext>
            </a:extLst>
          </p:spPr>
        </p:pic>
        <p:grpSp>
          <p:nvGrpSpPr>
            <p:cNvPr id="3" name="Group 98"/>
            <p:cNvGrpSpPr>
              <a:grpSpLocks/>
            </p:cNvGrpSpPr>
            <p:nvPr/>
          </p:nvGrpSpPr>
          <p:grpSpPr bwMode="auto">
            <a:xfrm>
              <a:off x="1879810" y="2406707"/>
              <a:ext cx="1222168" cy="662528"/>
              <a:chOff x="1879810" y="2406707"/>
              <a:chExt cx="1222168" cy="662528"/>
            </a:xfrm>
          </p:grpSpPr>
          <p:sp>
            <p:nvSpPr>
              <p:cNvPr id="15394" name="Freeform 10"/>
              <p:cNvSpPr>
                <a:spLocks/>
              </p:cNvSpPr>
              <p:nvPr/>
            </p:nvSpPr>
            <p:spPr bwMode="auto">
              <a:xfrm>
                <a:off x="2881484" y="2802086"/>
                <a:ext cx="220494" cy="264477"/>
              </a:xfrm>
              <a:custGeom>
                <a:avLst/>
                <a:gdLst>
                  <a:gd name="T0" fmla="*/ 130175878 w 350"/>
                  <a:gd name="T1" fmla="*/ 0 h 396"/>
                  <a:gd name="T2" fmla="*/ 88900661 w 350"/>
                  <a:gd name="T3" fmla="*/ 14273744 h 396"/>
                  <a:gd name="T4" fmla="*/ 46831666 w 350"/>
                  <a:gd name="T5" fmla="*/ 26762935 h 396"/>
                  <a:gd name="T6" fmla="*/ 0 w 350"/>
                  <a:gd name="T7" fmla="*/ 36575967 h 396"/>
                  <a:gd name="T8" fmla="*/ 11906046 w 350"/>
                  <a:gd name="T9" fmla="*/ 176636575 h 396"/>
                  <a:gd name="T10" fmla="*/ 51594336 w 350"/>
                  <a:gd name="T11" fmla="*/ 168607427 h 396"/>
                  <a:gd name="T12" fmla="*/ 107950712 w 350"/>
                  <a:gd name="T13" fmla="*/ 154333683 h 396"/>
                  <a:gd name="T14" fmla="*/ 138907440 w 350"/>
                  <a:gd name="T15" fmla="*/ 142736768 h 3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0" h="396">
                    <a:moveTo>
                      <a:pt x="328" y="0"/>
                    </a:moveTo>
                    <a:lnTo>
                      <a:pt x="224" y="32"/>
                    </a:lnTo>
                    <a:lnTo>
                      <a:pt x="118" y="60"/>
                    </a:lnTo>
                    <a:lnTo>
                      <a:pt x="0" y="82"/>
                    </a:lnTo>
                    <a:lnTo>
                      <a:pt x="30" y="396"/>
                    </a:lnTo>
                    <a:lnTo>
                      <a:pt x="130" y="378"/>
                    </a:lnTo>
                    <a:lnTo>
                      <a:pt x="272" y="346"/>
                    </a:lnTo>
                    <a:lnTo>
                      <a:pt x="350" y="320"/>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5" name="Freeform 12"/>
              <p:cNvSpPr>
                <a:spLocks/>
              </p:cNvSpPr>
              <p:nvPr/>
            </p:nvSpPr>
            <p:spPr bwMode="auto">
              <a:xfrm>
                <a:off x="2122984" y="2770029"/>
                <a:ext cx="328851" cy="299206"/>
              </a:xfrm>
              <a:custGeom>
                <a:avLst/>
                <a:gdLst>
                  <a:gd name="T0" fmla="*/ 30956723 w 522"/>
                  <a:gd name="T1" fmla="*/ 0 h 448"/>
                  <a:gd name="T2" fmla="*/ 71438155 w 522"/>
                  <a:gd name="T3" fmla="*/ 19626044 h 448"/>
                  <a:gd name="T4" fmla="*/ 120651148 w 522"/>
                  <a:gd name="T5" fmla="*/ 37468205 h 448"/>
                  <a:gd name="T6" fmla="*/ 160338802 w 522"/>
                  <a:gd name="T7" fmla="*/ 48173502 h 448"/>
                  <a:gd name="T8" fmla="*/ 188914190 w 522"/>
                  <a:gd name="T9" fmla="*/ 54418091 h 448"/>
                  <a:gd name="T10" fmla="*/ 207170460 w 522"/>
                  <a:gd name="T11" fmla="*/ 57986524 h 448"/>
                  <a:gd name="T12" fmla="*/ 195264416 w 522"/>
                  <a:gd name="T13" fmla="*/ 199830872 h 448"/>
                  <a:gd name="T14" fmla="*/ 149226536 w 522"/>
                  <a:gd name="T15" fmla="*/ 189125575 h 448"/>
                  <a:gd name="T16" fmla="*/ 92075760 w 522"/>
                  <a:gd name="T17" fmla="*/ 173960238 h 448"/>
                  <a:gd name="T18" fmla="*/ 42862767 w 522"/>
                  <a:gd name="T19" fmla="*/ 156118077 h 448"/>
                  <a:gd name="T20" fmla="*/ 0 w 522"/>
                  <a:gd name="T21" fmla="*/ 136491366 h 448"/>
                  <a:gd name="T22" fmla="*/ 30956723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6" name="Freeform 14"/>
              <p:cNvSpPr>
                <a:spLocks/>
              </p:cNvSpPr>
              <p:nvPr/>
            </p:nvSpPr>
            <p:spPr bwMode="auto">
              <a:xfrm>
                <a:off x="1879810" y="2406707"/>
                <a:ext cx="83158" cy="260470"/>
              </a:xfrm>
              <a:custGeom>
                <a:avLst/>
                <a:gdLst>
                  <a:gd name="T0" fmla="*/ 0 w 132"/>
                  <a:gd name="T1" fmla="*/ 173960566 h 390"/>
                  <a:gd name="T2" fmla="*/ 1587562 w 132"/>
                  <a:gd name="T3" fmla="*/ 146305331 h 390"/>
                  <a:gd name="T4" fmla="*/ 52388280 w 132"/>
                  <a:gd name="T5" fmla="*/ 0 h 390"/>
                  <a:gd name="T6" fmla="*/ 42862909 w 132"/>
                  <a:gd name="T7" fmla="*/ 36575999 h 390"/>
                  <a:gd name="T8" fmla="*/ 41275347 w 132"/>
                  <a:gd name="T9" fmla="*/ 56202747 h 390"/>
                  <a:gd name="T10" fmla="*/ 42069128 w 132"/>
                  <a:gd name="T11" fmla="*/ 74936551 h 390"/>
                  <a:gd name="T12" fmla="*/ 46831814 w 132"/>
                  <a:gd name="T13" fmla="*/ 96347185 h 390"/>
                  <a:gd name="T14" fmla="*/ 52388280 w 132"/>
                  <a:gd name="T15" fmla="*/ 106160225 h 3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90">
                    <a:moveTo>
                      <a:pt x="0" y="390"/>
                    </a:moveTo>
                    <a:lnTo>
                      <a:pt x="4" y="328"/>
                    </a:lnTo>
                    <a:lnTo>
                      <a:pt x="132" y="0"/>
                    </a:lnTo>
                    <a:lnTo>
                      <a:pt x="108" y="82"/>
                    </a:lnTo>
                    <a:lnTo>
                      <a:pt x="104" y="126"/>
                    </a:lnTo>
                    <a:lnTo>
                      <a:pt x="106" y="168"/>
                    </a:lnTo>
                    <a:lnTo>
                      <a:pt x="118" y="216"/>
                    </a:lnTo>
                    <a:lnTo>
                      <a:pt x="132" y="238"/>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5" name="Group 99"/>
            <p:cNvGrpSpPr>
              <a:grpSpLocks/>
            </p:cNvGrpSpPr>
            <p:nvPr/>
          </p:nvGrpSpPr>
          <p:grpSpPr bwMode="auto">
            <a:xfrm>
              <a:off x="1915476" y="3357811"/>
              <a:ext cx="928292" cy="438696"/>
              <a:chOff x="1915476" y="3357811"/>
              <a:chExt cx="928292" cy="438696"/>
            </a:xfrm>
          </p:grpSpPr>
          <p:sp>
            <p:nvSpPr>
              <p:cNvPr id="15392" name="Freeform 24"/>
              <p:cNvSpPr>
                <a:spLocks/>
              </p:cNvSpPr>
              <p:nvPr/>
            </p:nvSpPr>
            <p:spPr bwMode="auto">
              <a:xfrm>
                <a:off x="2491093" y="3641830"/>
                <a:ext cx="352675" cy="154677"/>
              </a:xfrm>
              <a:custGeom>
                <a:avLst/>
                <a:gdLst>
                  <a:gd name="T0" fmla="*/ 0 w 560"/>
                  <a:gd name="T1" fmla="*/ 0 h 232"/>
                  <a:gd name="T2" fmla="*/ 8725557 w 560"/>
                  <a:gd name="T3" fmla="*/ 96013081 h 232"/>
                  <a:gd name="T4" fmla="*/ 81703462 w 560"/>
                  <a:gd name="T5" fmla="*/ 101346771 h 232"/>
                  <a:gd name="T6" fmla="*/ 113432876 w 560"/>
                  <a:gd name="T7" fmla="*/ 103124889 h 232"/>
                  <a:gd name="T8" fmla="*/ 161026997 w 560"/>
                  <a:gd name="T9" fmla="*/ 99568652 h 232"/>
                  <a:gd name="T10" fmla="*/ 209414636 w 560"/>
                  <a:gd name="T11" fmla="*/ 96901807 h 232"/>
                  <a:gd name="T12" fmla="*/ 222106528 w 560"/>
                  <a:gd name="T13" fmla="*/ 0 h 232"/>
                  <a:gd name="T14" fmla="*/ 166579738 w 560"/>
                  <a:gd name="T15" fmla="*/ 5334356 h 232"/>
                  <a:gd name="T16" fmla="*/ 108673652 w 560"/>
                  <a:gd name="T17" fmla="*/ 8001201 h 232"/>
                  <a:gd name="T18" fmla="*/ 46007713 w 560"/>
                  <a:gd name="T19" fmla="*/ 5334356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3" name="Freeform 26"/>
              <p:cNvSpPr>
                <a:spLocks/>
              </p:cNvSpPr>
              <p:nvPr/>
            </p:nvSpPr>
            <p:spPr bwMode="auto">
              <a:xfrm>
                <a:off x="1915476" y="3357811"/>
                <a:ext cx="173819" cy="293353"/>
              </a:xfrm>
              <a:custGeom>
                <a:avLst/>
                <a:gdLst>
                  <a:gd name="T0" fmla="*/ 109467553 w 276"/>
                  <a:gd name="T1" fmla="*/ 195581779 h 440"/>
                  <a:gd name="T2" fmla="*/ 84083682 w 276"/>
                  <a:gd name="T3" fmla="*/ 172467562 h 440"/>
                  <a:gd name="T4" fmla="*/ 57113397 w 276"/>
                  <a:gd name="T5" fmla="*/ 141352143 h 440"/>
                  <a:gd name="T6" fmla="*/ 44421461 w 276"/>
                  <a:gd name="T7" fmla="*/ 121794165 h 440"/>
                  <a:gd name="T8" fmla="*/ 38075808 w 276"/>
                  <a:gd name="T9" fmla="*/ 112904236 h 440"/>
                  <a:gd name="T10" fmla="*/ 0 w 276"/>
                  <a:gd name="T11" fmla="*/ 0 h 440"/>
                  <a:gd name="T12" fmla="*/ 28556698 w 276"/>
                  <a:gd name="T13" fmla="*/ 42672194 h 440"/>
                  <a:gd name="T14" fmla="*/ 45214982 w 276"/>
                  <a:gd name="T15" fmla="*/ 59563327 h 440"/>
                  <a:gd name="T16" fmla="*/ 61873266 w 276"/>
                  <a:gd name="T17" fmla="*/ 73787613 h 440"/>
                  <a:gd name="T18" fmla="*/ 76944507 w 276"/>
                  <a:gd name="T19" fmla="*/ 86233781 h 440"/>
                  <a:gd name="T20" fmla="*/ 99948444 w 276"/>
                  <a:gd name="T21" fmla="*/ 102236187 h 440"/>
                  <a:gd name="T22" fmla="*/ 108674032 w 276"/>
                  <a:gd name="T23" fmla="*/ 106681152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6" name="Group 27"/>
            <p:cNvGrpSpPr>
              <a:grpSpLocks/>
            </p:cNvGrpSpPr>
            <p:nvPr/>
          </p:nvGrpSpPr>
          <p:grpSpPr bwMode="auto">
            <a:xfrm>
              <a:off x="1756167" y="2489929"/>
              <a:ext cx="1818986" cy="1174613"/>
              <a:chOff x="296" y="1708"/>
              <a:chExt cx="2888" cy="1756"/>
            </a:xfrm>
          </p:grpSpPr>
          <p:sp>
            <p:nvSpPr>
              <p:cNvPr id="15383"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84"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7" name="Group 30"/>
              <p:cNvGrpSpPr>
                <a:grpSpLocks/>
              </p:cNvGrpSpPr>
              <p:nvPr/>
            </p:nvGrpSpPr>
            <p:grpSpPr bwMode="auto">
              <a:xfrm>
                <a:off x="302" y="1708"/>
                <a:ext cx="324" cy="958"/>
                <a:chOff x="302" y="1708"/>
                <a:chExt cx="324" cy="958"/>
              </a:xfrm>
            </p:grpSpPr>
            <p:sp>
              <p:nvSpPr>
                <p:cNvPr id="15390"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406">
                      <a:moveTo>
                        <a:pt x="0" y="406"/>
                      </a:moveTo>
                      <a:lnTo>
                        <a:pt x="0" y="280"/>
                      </a:lnTo>
                      <a:lnTo>
                        <a:pt x="38" y="166"/>
                      </a:lnTo>
                      <a:lnTo>
                        <a:pt x="96" y="80"/>
                      </a:lnTo>
                      <a:lnTo>
                        <a:pt x="176"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1"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2" h="384">
                      <a:moveTo>
                        <a:pt x="0" y="242"/>
                      </a:moveTo>
                      <a:lnTo>
                        <a:pt x="0" y="384"/>
                      </a:lnTo>
                      <a:lnTo>
                        <a:pt x="32" y="290"/>
                      </a:lnTo>
                      <a:lnTo>
                        <a:pt x="96" y="192"/>
                      </a:lnTo>
                      <a:lnTo>
                        <a:pt x="186" y="98"/>
                      </a:lnTo>
                      <a:lnTo>
                        <a:pt x="322"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5386"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cap="flat" cmpd="sng">
                <a:solidFill>
                  <a:srgbClr val="00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8" name="Group 34"/>
              <p:cNvGrpSpPr>
                <a:grpSpLocks/>
              </p:cNvGrpSpPr>
              <p:nvPr/>
            </p:nvGrpSpPr>
            <p:grpSpPr bwMode="auto">
              <a:xfrm>
                <a:off x="3126" y="1862"/>
                <a:ext cx="58" cy="880"/>
                <a:chOff x="3126" y="1862"/>
                <a:chExt cx="58" cy="880"/>
              </a:xfrm>
            </p:grpSpPr>
            <p:sp>
              <p:nvSpPr>
                <p:cNvPr id="15388"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208">
                      <a:moveTo>
                        <a:pt x="58" y="150"/>
                      </a:moveTo>
                      <a:lnTo>
                        <a:pt x="58" y="208"/>
                      </a:lnTo>
                      <a:lnTo>
                        <a:pt x="48" y="132"/>
                      </a:lnTo>
                      <a:lnTo>
                        <a:pt x="26" y="68"/>
                      </a:lnTo>
                      <a:lnTo>
                        <a:pt x="10" y="26"/>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89"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50">
                      <a:moveTo>
                        <a:pt x="56" y="350"/>
                      </a:moveTo>
                      <a:lnTo>
                        <a:pt x="54" y="218"/>
                      </a:lnTo>
                      <a:lnTo>
                        <a:pt x="54" y="188"/>
                      </a:lnTo>
                      <a:lnTo>
                        <a:pt x="44" y="112"/>
                      </a:lnTo>
                      <a:lnTo>
                        <a:pt x="14" y="30"/>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grpSp>
      <p:sp>
        <p:nvSpPr>
          <p:cNvPr id="56" name="TextBox 55"/>
          <p:cNvSpPr txBox="1"/>
          <p:nvPr/>
        </p:nvSpPr>
        <p:spPr>
          <a:xfrm>
            <a:off x="169333" y="1054100"/>
            <a:ext cx="4749800" cy="3028521"/>
          </a:xfrm>
          <a:prstGeom prst="rect">
            <a:avLst/>
          </a:prstGeom>
          <a:noFill/>
        </p:spPr>
        <p:txBody>
          <a:bodyPr wrap="square" rtlCol="0">
            <a:spAutoFit/>
          </a:bodyPr>
          <a:lstStyle/>
          <a:p>
            <a:pPr marL="182880" indent="-457200">
              <a:spcAft>
                <a:spcPts val="0"/>
              </a:spcAft>
              <a:buNone/>
            </a:pPr>
            <a:r>
              <a:rPr lang="en-US" sz="1800" i="0" dirty="0" smtClean="0">
                <a:solidFill>
                  <a:schemeClr val="tx1"/>
                </a:solidFill>
              </a:rPr>
              <a:t>Basis for Partial NCC Budget:</a:t>
            </a:r>
          </a:p>
          <a:p>
            <a:pPr marL="182880" indent="-457200">
              <a:spcAft>
                <a:spcPts val="0"/>
              </a:spcAft>
              <a:buNone/>
            </a:pPr>
            <a:r>
              <a:rPr lang="en-US" sz="1600" i="0" dirty="0" smtClean="0"/>
              <a:t>•  NCC utilized the cost actuals from the DIII-D I-Coil work.</a:t>
            </a:r>
          </a:p>
          <a:p>
            <a:pPr marL="182880" indent="-457200">
              <a:spcAft>
                <a:spcPts val="0"/>
              </a:spcAft>
              <a:buNone/>
            </a:pPr>
            <a:r>
              <a:rPr lang="en-US" sz="1600" i="0" dirty="0" smtClean="0"/>
              <a:t>•  Actual hours spent on the I-coil tasks are the same for the NCC coils by the PPPL personnel with similar skills ($).</a:t>
            </a:r>
          </a:p>
          <a:p>
            <a:pPr marL="182880" indent="-457200">
              <a:spcAft>
                <a:spcPts val="0"/>
              </a:spcAft>
              <a:buNone/>
            </a:pPr>
            <a:r>
              <a:rPr lang="en-US" sz="1600" i="0" dirty="0" smtClean="0"/>
              <a:t>•  M&amp;S cost is inflation adjusted.</a:t>
            </a:r>
          </a:p>
          <a:p>
            <a:pPr marL="182880" indent="-457200">
              <a:spcAft>
                <a:spcPts val="0"/>
              </a:spcAft>
              <a:buNone/>
            </a:pPr>
            <a:r>
              <a:rPr lang="en-US" sz="1600" i="0" dirty="0" smtClean="0"/>
              <a:t>•  DIII-D spent significant R&amp;D and Testing of I-Coils.  Assume the same level of effort for the NCC coil R&amp;D and Testing.  This may generate savings.</a:t>
            </a:r>
            <a:endParaRPr lang="en-US" sz="1600" i="0" dirty="0"/>
          </a:p>
        </p:txBody>
      </p:sp>
      <p:sp>
        <p:nvSpPr>
          <p:cNvPr id="57" name="TextBox 56"/>
          <p:cNvSpPr txBox="1"/>
          <p:nvPr/>
        </p:nvSpPr>
        <p:spPr>
          <a:xfrm>
            <a:off x="194733" y="4250267"/>
            <a:ext cx="4686300" cy="1994392"/>
          </a:xfrm>
          <a:prstGeom prst="rect">
            <a:avLst/>
          </a:prstGeom>
          <a:noFill/>
        </p:spPr>
        <p:txBody>
          <a:bodyPr wrap="square" rtlCol="0">
            <a:spAutoFit/>
          </a:bodyPr>
          <a:lstStyle/>
          <a:p>
            <a:pPr marL="182880" indent="-457200">
              <a:spcAft>
                <a:spcPts val="0"/>
              </a:spcAft>
              <a:buNone/>
            </a:pPr>
            <a:r>
              <a:rPr lang="en-US" sz="1800" i="0" dirty="0" smtClean="0">
                <a:solidFill>
                  <a:schemeClr val="tx1"/>
                </a:solidFill>
              </a:rPr>
              <a:t>Cost Estimate Assumptions:</a:t>
            </a:r>
          </a:p>
          <a:p>
            <a:pPr marL="182880" indent="-457200">
              <a:spcAft>
                <a:spcPts val="0"/>
              </a:spcAft>
              <a:buNone/>
            </a:pPr>
            <a:r>
              <a:rPr lang="en-US" sz="1600" i="0" dirty="0" smtClean="0"/>
              <a:t>•  The # of coils are the same for NCC and I-Coil systems.</a:t>
            </a:r>
          </a:p>
          <a:p>
            <a:pPr marL="182880" indent="-457200">
              <a:spcAft>
                <a:spcPts val="0"/>
              </a:spcAft>
              <a:buNone/>
            </a:pPr>
            <a:r>
              <a:rPr lang="en-US" sz="1600" i="0" dirty="0" smtClean="0"/>
              <a:t>•  No credit taken for the NCC coil size to be half that of the I-Coil.  </a:t>
            </a:r>
          </a:p>
          <a:p>
            <a:pPr marL="182880" indent="-457200">
              <a:spcAft>
                <a:spcPts val="0"/>
              </a:spcAft>
              <a:buNone/>
            </a:pPr>
            <a:r>
              <a:rPr lang="en-US" sz="1600" i="0" dirty="0" smtClean="0"/>
              <a:t>•  NCC (RWM) diagnostics are separately funded. </a:t>
            </a:r>
          </a:p>
        </p:txBody>
      </p:sp>
      <p:pic>
        <p:nvPicPr>
          <p:cNvPr id="4" name="Picture 3"/>
          <p:cNvPicPr>
            <a:picLocks noChangeAspect="1"/>
          </p:cNvPicPr>
          <p:nvPr/>
        </p:nvPicPr>
        <p:blipFill>
          <a:blip r:embed="rId4" cstate="print"/>
          <a:stretch>
            <a:fillRect/>
          </a:stretch>
        </p:blipFill>
        <p:spPr>
          <a:xfrm>
            <a:off x="4885267" y="4406900"/>
            <a:ext cx="4165279" cy="1870846"/>
          </a:xfrm>
          <a:prstGeom prst="rect">
            <a:avLst/>
          </a:prstGeom>
        </p:spPr>
      </p:pic>
      <p:sp>
        <p:nvSpPr>
          <p:cNvPr id="27"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87</a:t>
            </a:fld>
            <a:endParaRPr lang="en-US" sz="900" i="0"/>
          </a:p>
        </p:txBody>
      </p:sp>
    </p:spTree>
    <p:extLst>
      <p:ext uri="{BB962C8B-B14F-4D97-AF65-F5344CB8AC3E}">
        <p14:creationId xmlns:p14="http://schemas.microsoft.com/office/powerpoint/2010/main" xmlns="" val="5174429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9525"/>
            <a:ext cx="9144000" cy="8890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95000"/>
              </a:lnSpc>
              <a:buFontTx/>
              <a:buNone/>
            </a:pPr>
            <a:r>
              <a:rPr lang="en-US" sz="2800" i="0" dirty="0" err="1" smtClean="0">
                <a:solidFill>
                  <a:srgbClr val="FF0000"/>
                </a:solidFill>
              </a:rPr>
              <a:t>Divertor</a:t>
            </a:r>
            <a:r>
              <a:rPr lang="en-US" sz="2800" i="0" dirty="0" smtClean="0">
                <a:solidFill>
                  <a:srgbClr val="FF0000"/>
                </a:solidFill>
              </a:rPr>
              <a:t> Thomson Scattering System </a:t>
            </a:r>
          </a:p>
          <a:p>
            <a:pPr algn="ctr" eaLnBrk="0" hangingPunct="0">
              <a:lnSpc>
                <a:spcPct val="95000"/>
              </a:lnSpc>
              <a:buFontTx/>
              <a:buNone/>
            </a:pPr>
            <a:r>
              <a:rPr lang="en-US" sz="2000" i="0" dirty="0" smtClean="0">
                <a:solidFill>
                  <a:srgbClr val="0000FF"/>
                </a:solidFill>
                <a:latin typeface="Helvetica Neue" charset="0"/>
              </a:rPr>
              <a:t>For </a:t>
            </a:r>
            <a:r>
              <a:rPr lang="en-US" sz="2000" i="0" dirty="0" err="1" smtClean="0">
                <a:solidFill>
                  <a:srgbClr val="0000FF"/>
                </a:solidFill>
                <a:latin typeface="Helvetica Neue" charset="0"/>
              </a:rPr>
              <a:t>divertor</a:t>
            </a:r>
            <a:r>
              <a:rPr lang="en-US" sz="2000" i="0" dirty="0" smtClean="0">
                <a:solidFill>
                  <a:srgbClr val="0000FF"/>
                </a:solidFill>
                <a:latin typeface="Helvetica Neue" charset="0"/>
              </a:rPr>
              <a:t> and SOL heat and particle transport studies </a:t>
            </a:r>
            <a:endParaRPr lang="en-US" sz="2400" i="0" dirty="0">
              <a:solidFill>
                <a:srgbClr val="090CFF"/>
              </a:solidFill>
              <a:latin typeface="Arial" charset="0"/>
            </a:endParaRPr>
          </a:p>
        </p:txBody>
      </p:sp>
      <p:sp>
        <p:nvSpPr>
          <p:cNvPr id="15366" name="Rectangle 55"/>
          <p:cNvSpPr>
            <a:spLocks noChangeArrowheads="1"/>
          </p:cNvSpPr>
          <p:nvPr/>
        </p:nvSpPr>
        <p:spPr bwMode="auto">
          <a:xfrm>
            <a:off x="5008563" y="989013"/>
            <a:ext cx="3557384" cy="30777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Tx/>
              <a:buNone/>
            </a:pPr>
            <a:r>
              <a:rPr lang="en-US" sz="1400" i="0" dirty="0" err="1" smtClean="0">
                <a:solidFill>
                  <a:srgbClr val="1238FF"/>
                </a:solidFill>
              </a:rPr>
              <a:t>Divertor</a:t>
            </a:r>
            <a:r>
              <a:rPr lang="en-US" sz="1400" i="0" dirty="0" smtClean="0">
                <a:solidFill>
                  <a:srgbClr val="1238FF"/>
                </a:solidFill>
              </a:rPr>
              <a:t> Thomson Scattering Geometry</a:t>
            </a:r>
            <a:endParaRPr lang="en-US" sz="1400" i="0" dirty="0">
              <a:solidFill>
                <a:srgbClr val="1238FF"/>
              </a:solidFill>
            </a:endParaRPr>
          </a:p>
        </p:txBody>
      </p:sp>
      <p:grpSp>
        <p:nvGrpSpPr>
          <p:cNvPr id="2" name="Group 23"/>
          <p:cNvGrpSpPr/>
          <p:nvPr/>
        </p:nvGrpSpPr>
        <p:grpSpPr>
          <a:xfrm>
            <a:off x="4588933" y="1273202"/>
            <a:ext cx="4229100" cy="2807732"/>
            <a:chOff x="2366433" y="1806602"/>
            <a:chExt cx="4229100" cy="2807732"/>
          </a:xfrm>
        </p:grpSpPr>
        <p:pic>
          <p:nvPicPr>
            <p:cNvPr id="25" name="Picture 24"/>
            <p:cNvPicPr>
              <a:picLocks noChangeAspect="1"/>
            </p:cNvPicPr>
            <p:nvPr/>
          </p:nvPicPr>
          <p:blipFill>
            <a:blip r:embed="rId3" cstate="print"/>
            <a:stretch>
              <a:fillRect/>
            </a:stretch>
          </p:blipFill>
          <p:spPr>
            <a:xfrm>
              <a:off x="2366433" y="2175934"/>
              <a:ext cx="4229100" cy="2438400"/>
            </a:xfrm>
            <a:prstGeom prst="rect">
              <a:avLst/>
            </a:prstGeom>
          </p:spPr>
        </p:pic>
        <p:sp>
          <p:nvSpPr>
            <p:cNvPr id="26" name="TextBox 25"/>
            <p:cNvSpPr txBox="1"/>
            <p:nvPr/>
          </p:nvSpPr>
          <p:spPr>
            <a:xfrm>
              <a:off x="2578100" y="1806602"/>
              <a:ext cx="1004076" cy="276999"/>
            </a:xfrm>
            <a:prstGeom prst="rect">
              <a:avLst/>
            </a:prstGeom>
            <a:noFill/>
          </p:spPr>
          <p:txBody>
            <a:bodyPr wrap="none" rtlCol="0">
              <a:spAutoFit/>
            </a:bodyPr>
            <a:lstStyle/>
            <a:p>
              <a:pPr>
                <a:buNone/>
              </a:pPr>
              <a:r>
                <a:rPr lang="en-US" dirty="0" smtClean="0"/>
                <a:t>Beam path</a:t>
              </a:r>
              <a:endParaRPr lang="en-US" dirty="0"/>
            </a:p>
          </p:txBody>
        </p:sp>
        <p:sp>
          <p:nvSpPr>
            <p:cNvPr id="27" name="TextBox 26"/>
            <p:cNvSpPr txBox="1"/>
            <p:nvPr/>
          </p:nvSpPr>
          <p:spPr>
            <a:xfrm>
              <a:off x="4851400" y="1822504"/>
              <a:ext cx="1457100" cy="276999"/>
            </a:xfrm>
            <a:prstGeom prst="rect">
              <a:avLst/>
            </a:prstGeom>
            <a:noFill/>
          </p:spPr>
          <p:txBody>
            <a:bodyPr wrap="none" rtlCol="0">
              <a:spAutoFit/>
            </a:bodyPr>
            <a:lstStyle/>
            <a:p>
              <a:pPr>
                <a:buNone/>
              </a:pPr>
              <a:r>
                <a:rPr lang="en-US" dirty="0" smtClean="0"/>
                <a:t>Collection optics</a:t>
              </a:r>
              <a:endParaRPr lang="en-US" dirty="0"/>
            </a:p>
          </p:txBody>
        </p:sp>
        <p:cxnSp>
          <p:nvCxnSpPr>
            <p:cNvPr id="28" name="Straight Arrow Connector 27"/>
            <p:cNvCxnSpPr/>
            <p:nvPr/>
          </p:nvCxnSpPr>
          <p:spPr>
            <a:xfrm>
              <a:off x="3179437" y="2137834"/>
              <a:ext cx="401963" cy="859366"/>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5537200" y="2137834"/>
              <a:ext cx="233037" cy="999066"/>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139700" y="1007533"/>
            <a:ext cx="4368800" cy="2702278"/>
          </a:xfrm>
          <a:prstGeom prst="rect">
            <a:avLst/>
          </a:prstGeom>
          <a:noFill/>
        </p:spPr>
        <p:txBody>
          <a:bodyPr wrap="square" rtlCol="0">
            <a:spAutoFit/>
          </a:bodyPr>
          <a:lstStyle/>
          <a:p>
            <a:pPr marL="182880" indent="-457200">
              <a:spcAft>
                <a:spcPts val="1200"/>
              </a:spcAft>
              <a:buNone/>
            </a:pPr>
            <a:r>
              <a:rPr lang="en-US" sz="1800" i="0" dirty="0" smtClean="0">
                <a:solidFill>
                  <a:schemeClr val="tx1"/>
                </a:solidFill>
              </a:rPr>
              <a:t>Basis for </a:t>
            </a:r>
            <a:r>
              <a:rPr lang="en-US" sz="1800" i="0" dirty="0" err="1" smtClean="0">
                <a:solidFill>
                  <a:schemeClr val="tx1"/>
                </a:solidFill>
              </a:rPr>
              <a:t>Divertor</a:t>
            </a:r>
            <a:r>
              <a:rPr lang="en-US" sz="1800" i="0" dirty="0" smtClean="0">
                <a:solidFill>
                  <a:schemeClr val="tx1"/>
                </a:solidFill>
              </a:rPr>
              <a:t> Thomson Budget:</a:t>
            </a:r>
          </a:p>
          <a:p>
            <a:pPr marL="182880" indent="-457200">
              <a:spcAft>
                <a:spcPts val="1200"/>
              </a:spcAft>
              <a:buNone/>
            </a:pPr>
            <a:r>
              <a:rPr lang="en-US" sz="1600" i="0" dirty="0" smtClean="0"/>
              <a:t>•  Relatively detailed engineering study was performed in 2008.</a:t>
            </a:r>
          </a:p>
          <a:p>
            <a:pPr marL="182880" indent="-457200">
              <a:spcAft>
                <a:spcPts val="1200"/>
              </a:spcAft>
              <a:buNone/>
            </a:pPr>
            <a:r>
              <a:rPr lang="en-US" sz="1600" i="0" dirty="0" smtClean="0"/>
              <a:t>•  A base-up cost estimate developed.</a:t>
            </a:r>
          </a:p>
          <a:p>
            <a:pPr marL="182880" indent="-457200">
              <a:spcAft>
                <a:spcPts val="1200"/>
              </a:spcAft>
              <a:buNone/>
            </a:pPr>
            <a:r>
              <a:rPr lang="en-US" sz="1600" i="0" dirty="0" smtClean="0"/>
              <a:t>•  There are two main components: Thomson scattering laser system related items and related vacuum vessel modifications and utilities.  </a:t>
            </a:r>
            <a:endParaRPr lang="en-US" sz="1600" i="0" dirty="0"/>
          </a:p>
        </p:txBody>
      </p:sp>
      <p:sp>
        <p:nvSpPr>
          <p:cNvPr id="31" name="TextBox 30"/>
          <p:cNvSpPr txBox="1"/>
          <p:nvPr/>
        </p:nvSpPr>
        <p:spPr>
          <a:xfrm>
            <a:off x="127000" y="3873500"/>
            <a:ext cx="8699500" cy="2702278"/>
          </a:xfrm>
          <a:prstGeom prst="rect">
            <a:avLst/>
          </a:prstGeom>
          <a:noFill/>
        </p:spPr>
        <p:txBody>
          <a:bodyPr wrap="square" rtlCol="0">
            <a:spAutoFit/>
          </a:bodyPr>
          <a:lstStyle/>
          <a:p>
            <a:pPr marL="182880" indent="-457200">
              <a:spcAft>
                <a:spcPts val="1200"/>
              </a:spcAft>
              <a:buNone/>
            </a:pPr>
            <a:r>
              <a:rPr lang="en-US" sz="1800" i="0" dirty="0" smtClean="0">
                <a:solidFill>
                  <a:schemeClr val="tx1"/>
                </a:solidFill>
              </a:rPr>
              <a:t>Cost Estimate Assumptions:</a:t>
            </a:r>
          </a:p>
          <a:p>
            <a:pPr marL="182880" indent="-457200">
              <a:spcAft>
                <a:spcPts val="1200"/>
              </a:spcAft>
              <a:buNone/>
            </a:pPr>
            <a:r>
              <a:rPr lang="en-US" sz="1600" i="0" dirty="0" smtClean="0"/>
              <a:t>•  Laser components and related items are estimated to cost ~ $950k.  This includes computer, laser optics, laser safety, cooling, and 10% contingency.</a:t>
            </a:r>
          </a:p>
          <a:p>
            <a:pPr marL="182880" indent="-457200">
              <a:spcAft>
                <a:spcPts val="1200"/>
              </a:spcAft>
              <a:buNone/>
            </a:pPr>
            <a:r>
              <a:rPr lang="en-US" sz="1600" i="0" dirty="0" smtClean="0"/>
              <a:t>•  Device modification estimate is ~ $3,550k.  This includes system design, laser room, AC power, interlocks, E-stop, diagnostic racks, light collection optics, laser focusing optics, vacuum vessel modification, cable tray, flight tube.  We assume ~ 35% contingency due to relative complexity of the in-vessel work.  </a:t>
            </a:r>
          </a:p>
          <a:p>
            <a:pPr marL="182880" indent="-457200">
              <a:spcAft>
                <a:spcPts val="1200"/>
              </a:spcAft>
              <a:buNone/>
            </a:pPr>
            <a:r>
              <a:rPr lang="en-US" sz="1600" i="0" dirty="0" smtClean="0"/>
              <a:t>•  The total cost estimate is $5.6M with overall 30% contingency. </a:t>
            </a:r>
          </a:p>
        </p:txBody>
      </p:sp>
      <p:sp>
        <p:nvSpPr>
          <p:cNvPr id="13" name="Rectangle 76"/>
          <p:cNvSpPr>
            <a:spLocks noGrp="1" noChangeArrowheads="1"/>
          </p:cNvSpPr>
          <p:nvPr>
            <p:ph type="sldNum" sz="quarter" idx="10"/>
          </p:nvPr>
        </p:nvSpPr>
        <p:spPr>
          <a:xfrm>
            <a:off x="8382000" y="6629400"/>
            <a:ext cx="762000" cy="152400"/>
          </a:xfrm>
        </p:spPr>
        <p:txBody>
          <a:bodyPr anchor="ctr"/>
          <a:lstStyle/>
          <a:p>
            <a:pPr algn="r">
              <a:defRPr/>
            </a:pPr>
            <a:fld id="{8736FA9F-4A03-42A0-8783-614F46C95A9A}" type="slidenum">
              <a:rPr lang="en-US" sz="900" i="0"/>
              <a:pPr algn="r">
                <a:defRPr/>
              </a:pPr>
              <a:t>88</a:t>
            </a:fld>
            <a:endParaRPr lang="en-US" sz="900" i="0"/>
          </a:p>
        </p:txBody>
      </p:sp>
    </p:spTree>
    <p:extLst>
      <p:ext uri="{BB962C8B-B14F-4D97-AF65-F5344CB8AC3E}">
        <p14:creationId xmlns:p14="http://schemas.microsoft.com/office/powerpoint/2010/main" xmlns="" val="2466127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0" y="0"/>
            <a:ext cx="9144000" cy="914400"/>
          </a:xfrm>
        </p:spPr>
        <p:txBody>
          <a:bodyPr/>
          <a:lstStyle/>
          <a:p>
            <a:pPr eaLnBrk="1" hangingPunct="1"/>
            <a:r>
              <a:rPr lang="en-US" sz="3200" b="1" dirty="0" smtClean="0"/>
              <a:t>New CS Installation one year away!</a:t>
            </a:r>
          </a:p>
        </p:txBody>
      </p:sp>
      <p:pic>
        <p:nvPicPr>
          <p:cNvPr id="10243" name="Picture 2" descr="C:\Users\rstrykow\Desktop\NSTX UPGRADE\photos\nstx-vessel.jpg"/>
          <p:cNvPicPr>
            <a:picLocks noChangeAspect="1" noChangeArrowheads="1"/>
          </p:cNvPicPr>
          <p:nvPr/>
        </p:nvPicPr>
        <p:blipFill>
          <a:blip r:embed="rId3" cstate="print"/>
          <a:srcRect/>
          <a:stretch>
            <a:fillRect/>
          </a:stretch>
        </p:blipFill>
        <p:spPr bwMode="auto">
          <a:xfrm>
            <a:off x="76200" y="1066800"/>
            <a:ext cx="4572000" cy="4876800"/>
          </a:xfrm>
          <a:prstGeom prst="rect">
            <a:avLst/>
          </a:prstGeom>
          <a:noFill/>
          <a:ln w="9525">
            <a:noFill/>
            <a:miter lim="800000"/>
            <a:headEnd/>
            <a:tailEnd/>
          </a:ln>
        </p:spPr>
      </p:pic>
      <p:sp>
        <p:nvSpPr>
          <p:cNvPr id="10244" name="TextBox 7"/>
          <p:cNvSpPr txBox="1">
            <a:spLocks noChangeArrowheads="1"/>
          </p:cNvSpPr>
          <p:nvPr/>
        </p:nvSpPr>
        <p:spPr bwMode="auto">
          <a:xfrm>
            <a:off x="4267200" y="1066800"/>
            <a:ext cx="4800600" cy="1169551"/>
          </a:xfrm>
          <a:prstGeom prst="rect">
            <a:avLst/>
          </a:prstGeom>
          <a:noFill/>
          <a:ln w="9525">
            <a:solidFill>
              <a:schemeClr val="tx1"/>
            </a:solidFill>
            <a:miter lim="800000"/>
            <a:headEnd/>
            <a:tailEnd/>
          </a:ln>
        </p:spPr>
        <p:txBody>
          <a:bodyPr>
            <a:spAutoFit/>
          </a:bodyPr>
          <a:lstStyle/>
          <a:p>
            <a:pPr marL="225425" indent="-225425">
              <a:spcBef>
                <a:spcPts val="1200"/>
              </a:spcBef>
              <a:buFont typeface="Arial" pitchFamily="34" charset="0"/>
              <a:buChar char="•"/>
            </a:pPr>
            <a:r>
              <a:rPr lang="en-US" sz="2000" b="1" i="0" dirty="0">
                <a:latin typeface="+mn-lt"/>
              </a:rPr>
              <a:t>Completed center-stack assembly installed in the vacuum vessel</a:t>
            </a:r>
          </a:p>
          <a:p>
            <a:pPr marL="225425" indent="-225425">
              <a:spcBef>
                <a:spcPts val="1200"/>
              </a:spcBef>
              <a:buFont typeface="Arial" pitchFamily="34" charset="0"/>
              <a:buChar char="•"/>
            </a:pPr>
            <a:r>
              <a:rPr lang="en-US" sz="2000" b="1" i="0" dirty="0">
                <a:latin typeface="+mn-lt"/>
              </a:rPr>
              <a:t>Planned for May 2014</a:t>
            </a:r>
          </a:p>
        </p:txBody>
      </p:sp>
      <p:cxnSp>
        <p:nvCxnSpPr>
          <p:cNvPr id="9" name="Straight Arrow Connector 8"/>
          <p:cNvCxnSpPr/>
          <p:nvPr/>
        </p:nvCxnSpPr>
        <p:spPr>
          <a:xfrm flipH="1">
            <a:off x="2438400" y="1524000"/>
            <a:ext cx="1828800" cy="304800"/>
          </a:xfrm>
          <a:prstGeom prst="straightConnector1">
            <a:avLst/>
          </a:prstGeom>
          <a:ln w="66675">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246" name="TextBox 10"/>
          <p:cNvSpPr txBox="1">
            <a:spLocks noChangeArrowheads="1"/>
          </p:cNvSpPr>
          <p:nvPr/>
        </p:nvSpPr>
        <p:spPr bwMode="auto">
          <a:xfrm>
            <a:off x="1143000" y="6172200"/>
            <a:ext cx="2743200" cy="338138"/>
          </a:xfrm>
          <a:prstGeom prst="rect">
            <a:avLst/>
          </a:prstGeom>
          <a:noFill/>
          <a:ln w="9525">
            <a:noFill/>
            <a:miter lim="800000"/>
            <a:headEnd/>
            <a:tailEnd/>
          </a:ln>
        </p:spPr>
        <p:txBody>
          <a:bodyPr>
            <a:spAutoFit/>
          </a:bodyPr>
          <a:lstStyle/>
          <a:p>
            <a:r>
              <a:rPr lang="en-US" sz="1600" i="0">
                <a:latin typeface="+mn-lt"/>
              </a:rPr>
              <a:t>Center Stack Pedestal</a:t>
            </a:r>
          </a:p>
        </p:txBody>
      </p:sp>
      <p:sp>
        <p:nvSpPr>
          <p:cNvPr id="10247" name="TextBox 11"/>
          <p:cNvSpPr txBox="1">
            <a:spLocks noChangeArrowheads="1"/>
          </p:cNvSpPr>
          <p:nvPr/>
        </p:nvSpPr>
        <p:spPr bwMode="auto">
          <a:xfrm>
            <a:off x="4724400" y="4876800"/>
            <a:ext cx="2667000" cy="338138"/>
          </a:xfrm>
          <a:prstGeom prst="rect">
            <a:avLst/>
          </a:prstGeom>
          <a:noFill/>
          <a:ln w="9525">
            <a:noFill/>
            <a:miter lim="800000"/>
            <a:headEnd/>
            <a:tailEnd/>
          </a:ln>
        </p:spPr>
        <p:txBody>
          <a:bodyPr>
            <a:spAutoFit/>
          </a:bodyPr>
          <a:lstStyle/>
          <a:p>
            <a:r>
              <a:rPr lang="en-US" sz="1600" i="0">
                <a:latin typeface="+mn-lt"/>
              </a:rPr>
              <a:t>Vacuum Vessel Legs</a:t>
            </a:r>
          </a:p>
        </p:txBody>
      </p:sp>
      <p:sp>
        <p:nvSpPr>
          <p:cNvPr id="10248" name="TextBox 12"/>
          <p:cNvSpPr txBox="1">
            <a:spLocks noChangeArrowheads="1"/>
          </p:cNvSpPr>
          <p:nvPr/>
        </p:nvSpPr>
        <p:spPr bwMode="auto">
          <a:xfrm>
            <a:off x="4800600" y="3581400"/>
            <a:ext cx="1828800" cy="338138"/>
          </a:xfrm>
          <a:prstGeom prst="rect">
            <a:avLst/>
          </a:prstGeom>
          <a:noFill/>
          <a:ln w="9525">
            <a:noFill/>
            <a:miter lim="800000"/>
            <a:headEnd/>
            <a:tailEnd/>
          </a:ln>
        </p:spPr>
        <p:txBody>
          <a:bodyPr>
            <a:spAutoFit/>
          </a:bodyPr>
          <a:lstStyle/>
          <a:p>
            <a:r>
              <a:rPr lang="en-US" sz="1600" i="0">
                <a:latin typeface="+mn-lt"/>
              </a:rPr>
              <a:t>Passive Plates</a:t>
            </a:r>
          </a:p>
        </p:txBody>
      </p:sp>
      <p:sp>
        <p:nvSpPr>
          <p:cNvPr id="10249" name="TextBox 13"/>
          <p:cNvSpPr txBox="1">
            <a:spLocks noChangeArrowheads="1"/>
          </p:cNvSpPr>
          <p:nvPr/>
        </p:nvSpPr>
        <p:spPr bwMode="auto">
          <a:xfrm>
            <a:off x="4038600" y="6096000"/>
            <a:ext cx="3048000" cy="338138"/>
          </a:xfrm>
          <a:prstGeom prst="rect">
            <a:avLst/>
          </a:prstGeom>
          <a:noFill/>
          <a:ln w="9525">
            <a:noFill/>
            <a:miter lim="800000"/>
            <a:headEnd/>
            <a:tailEnd/>
          </a:ln>
        </p:spPr>
        <p:txBody>
          <a:bodyPr>
            <a:spAutoFit/>
          </a:bodyPr>
          <a:lstStyle/>
          <a:p>
            <a:r>
              <a:rPr lang="en-US" sz="1600" i="0">
                <a:latin typeface="+mn-lt"/>
              </a:rPr>
              <a:t>Lower Umbrella structure</a:t>
            </a:r>
          </a:p>
        </p:txBody>
      </p:sp>
      <p:sp>
        <p:nvSpPr>
          <p:cNvPr id="10250" name="TextBox 15"/>
          <p:cNvSpPr txBox="1">
            <a:spLocks noChangeArrowheads="1"/>
          </p:cNvSpPr>
          <p:nvPr/>
        </p:nvSpPr>
        <p:spPr bwMode="auto">
          <a:xfrm>
            <a:off x="4724400" y="2819400"/>
            <a:ext cx="2133600" cy="584775"/>
          </a:xfrm>
          <a:prstGeom prst="rect">
            <a:avLst/>
          </a:prstGeom>
          <a:noFill/>
          <a:ln w="9525">
            <a:noFill/>
            <a:miter lim="800000"/>
            <a:headEnd/>
            <a:tailEnd/>
          </a:ln>
        </p:spPr>
        <p:txBody>
          <a:bodyPr>
            <a:spAutoFit/>
          </a:bodyPr>
          <a:lstStyle/>
          <a:p>
            <a:r>
              <a:rPr lang="en-US" sz="1600" i="0">
                <a:latin typeface="+mn-lt"/>
              </a:rPr>
              <a:t>Outer TF Coils (Red)</a:t>
            </a:r>
          </a:p>
        </p:txBody>
      </p:sp>
      <p:sp>
        <p:nvSpPr>
          <p:cNvPr id="10251" name="TextBox 16"/>
          <p:cNvSpPr txBox="1">
            <a:spLocks noChangeArrowheads="1"/>
          </p:cNvSpPr>
          <p:nvPr/>
        </p:nvSpPr>
        <p:spPr bwMode="auto">
          <a:xfrm>
            <a:off x="4800600" y="3276600"/>
            <a:ext cx="1828800" cy="338138"/>
          </a:xfrm>
          <a:prstGeom prst="rect">
            <a:avLst/>
          </a:prstGeom>
          <a:noFill/>
          <a:ln w="9525">
            <a:noFill/>
            <a:miter lim="800000"/>
            <a:headEnd/>
            <a:tailEnd/>
          </a:ln>
        </p:spPr>
        <p:txBody>
          <a:bodyPr>
            <a:spAutoFit/>
          </a:bodyPr>
          <a:lstStyle/>
          <a:p>
            <a:r>
              <a:rPr lang="en-US" sz="1600" i="0">
                <a:latin typeface="+mn-lt"/>
              </a:rPr>
              <a:t>PF Coils (blue)</a:t>
            </a:r>
          </a:p>
        </p:txBody>
      </p:sp>
      <p:cxnSp>
        <p:nvCxnSpPr>
          <p:cNvPr id="19" name="Straight Arrow Connector 18"/>
          <p:cNvCxnSpPr/>
          <p:nvPr/>
        </p:nvCxnSpPr>
        <p:spPr>
          <a:xfrm flipH="1">
            <a:off x="3962400" y="2971800"/>
            <a:ext cx="838200" cy="0"/>
          </a:xfrm>
          <a:prstGeom prst="straightConnector1">
            <a:avLst/>
          </a:prstGeom>
          <a:ln w="666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733800" y="3505200"/>
            <a:ext cx="1143000" cy="0"/>
          </a:xfrm>
          <a:prstGeom prst="straightConnector1">
            <a:avLst/>
          </a:prstGeom>
          <a:ln w="66675">
            <a:solidFill>
              <a:srgbClr val="2312FC"/>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895600" y="3733800"/>
            <a:ext cx="1905000" cy="0"/>
          </a:xfrm>
          <a:prstGeom prst="straightConnector1">
            <a:avLst/>
          </a:prstGeom>
          <a:ln w="66675">
            <a:solidFill>
              <a:schemeClr val="tx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581400" y="5029200"/>
            <a:ext cx="1219200" cy="0"/>
          </a:xfrm>
          <a:prstGeom prst="straightConnector1">
            <a:avLst/>
          </a:prstGeom>
          <a:ln w="666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2971800" y="4953000"/>
            <a:ext cx="1066800" cy="1219200"/>
          </a:xfrm>
          <a:prstGeom prst="straightConnector1">
            <a:avLst/>
          </a:prstGeom>
          <a:ln w="666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438400" y="5486400"/>
            <a:ext cx="0" cy="685800"/>
          </a:xfrm>
          <a:prstGeom prst="straightConnector1">
            <a:avLst/>
          </a:prstGeom>
          <a:ln w="666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Slide Number Placeholder 6"/>
          <p:cNvSpPr>
            <a:spLocks noGrp="1"/>
          </p:cNvSpPr>
          <p:nvPr>
            <p:ph type="sldNum" sz="quarter" idx="10"/>
          </p:nvPr>
        </p:nvSpPr>
        <p:spPr>
          <a:xfrm>
            <a:off x="8382000" y="6629400"/>
            <a:ext cx="762000" cy="152400"/>
          </a:xfrm>
        </p:spPr>
        <p:txBody>
          <a:bodyPr/>
          <a:lstStyle/>
          <a:p>
            <a:pPr>
              <a:defRPr/>
            </a:pPr>
            <a:fld id="{55A5C58C-FD11-4B94-BFF4-CA8E3597B327}" type="slidenum">
              <a:rPr lang="en-US" smtClean="0"/>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72454</TotalTime>
  <Words>9301</Words>
  <Application>Microsoft Office PowerPoint</Application>
  <PresentationFormat>On-screen Show (4:3)</PresentationFormat>
  <Paragraphs>1907</Paragraphs>
  <Slides>88</Slides>
  <Notes>32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88</vt:i4>
      </vt:variant>
    </vt:vector>
  </HeadingPairs>
  <TitlesOfParts>
    <vt:vector size="91" baseType="lpstr">
      <vt:lpstr>Blank Presentation</vt:lpstr>
      <vt:lpstr>Document</vt:lpstr>
      <vt:lpstr>PhotoImpact</vt:lpstr>
      <vt:lpstr>Slide 1</vt:lpstr>
      <vt:lpstr>Agenda</vt:lpstr>
      <vt:lpstr>Slide 3</vt:lpstr>
      <vt:lpstr>Slide 4</vt:lpstr>
      <vt:lpstr>Centerstack is the critical path and highest risk</vt:lpstr>
      <vt:lpstr>Slide 6</vt:lpstr>
      <vt:lpstr>Next step - CS Inner bundle assembly</vt:lpstr>
      <vt:lpstr>OH Winding Assembly &amp; Casing tile studs</vt:lpstr>
      <vt:lpstr>New CS Installation one year away!</vt:lpstr>
      <vt:lpstr>Slide 10</vt:lpstr>
      <vt:lpstr>Other field work progressing well</vt:lpstr>
      <vt:lpstr>Slide 12</vt:lpstr>
      <vt:lpstr>Slide 13</vt:lpstr>
      <vt:lpstr>Near Term Risks &amp; Uncertainties</vt:lpstr>
      <vt:lpstr>NSTX Upgrade Summary</vt:lpstr>
      <vt:lpstr>Agenda</vt:lpstr>
      <vt:lpstr>Maintaining strong team and publication and conference participation, development of early career researchers</vt:lpstr>
      <vt:lpstr>NSTX Upgrade mission elements</vt:lpstr>
      <vt:lpstr>Major assessments of NSTX-U since Q1 review:</vt:lpstr>
      <vt:lpstr>Highest priority research goals for 5 year plan:</vt:lpstr>
      <vt:lpstr>NSTX Upgrade incorporates 2 new capabilities:</vt:lpstr>
      <vt:lpstr>5 year plan also includes longer-term facility enhancements to fully utilize Upgrade capabilities, support ITER and FNSF</vt:lpstr>
      <vt:lpstr>Highest priority research goals for 5 year plan:</vt:lpstr>
      <vt:lpstr>TRANSP simulations support goal of accessing  and controlling 100% non-inductive plasma operation</vt:lpstr>
      <vt:lpstr>NSTX-U is developing a range of profile control actuators for detailed physics studies, scenario optimization for FNSF</vt:lpstr>
      <vt:lpstr>Advanced Scenarios and Control (ASC) 5 Year Goal:  Develop basis for steady-state operation/control for next-step STs, help resolve key scenario and control issues for ITER</vt:lpstr>
      <vt:lpstr>Rapid TAE avalanches could impact NBI current-drive  in advanced scenarios for NSTX-U, FNSF, ITER AT</vt:lpstr>
      <vt:lpstr>Energetic Particle (EP) 5 Year Goal:  Develop predictive capability for fast-ion transport caused by Alfven Eigenmodes (AEs), explore control of AE modes</vt:lpstr>
      <vt:lpstr>NSTX/NSTX-U is making leading contributions to high-bN  stability physics, and assessing possible 3D coil upgrades</vt:lpstr>
      <vt:lpstr>NSTX experience in scenario development, high-beta, and 3D physics is having significant impact on KSTAR research</vt:lpstr>
      <vt:lpstr>NSTX has also making leading contributions  to disruption warning research in support of ITER, FNSF</vt:lpstr>
      <vt:lpstr>Macroscopic Stability (MS) 5 Year Goal:  Establish the physics and control capabilities needed for sustained stability of high performance ST plasmas </vt:lpstr>
      <vt:lpstr>Beginning to test/utilize transport models to predict NSTX temperature profiles, identify possible missing physics</vt:lpstr>
      <vt:lpstr>UCLA successfully tested 288 GHz  polarimeter for NSTX-U on DIII-D</vt:lpstr>
      <vt:lpstr>Transport and Turbulence (TT) 5 Year Goal:  Establish predictive capability for transport in next-step devices focusing on the ST high-β + low-collisionality regime</vt:lpstr>
      <vt:lpstr>Highest priority research goals for 5 year plan:</vt:lpstr>
      <vt:lpstr>Simulations support non-inductive start-up/ramp-up strategy</vt:lpstr>
      <vt:lpstr>Slide 38</vt:lpstr>
      <vt:lpstr>Plasma Start-up and Ramp-up (PSR) 5 Year Goal:  Develop and understand non-inductive start-up/ramp-up  to project to ST-FNSF operation with small or no solenoid</vt:lpstr>
      <vt:lpstr>HHFW can efficiently heat low IP targets for plasma start-up</vt:lpstr>
      <vt:lpstr>Slide 41</vt:lpstr>
      <vt:lpstr>Radio-frequency Heating and Current Drive (RF) 5 Year Goal:  Provide and understand heating and current-drive for full non-inductive (NI) start-up and ramp-up in support of FNSF</vt:lpstr>
      <vt:lpstr>Highest priority research goals for 5 year plan:</vt:lpstr>
      <vt:lpstr>Pedestal width scaling differs from conventional aspect ratio</vt:lpstr>
      <vt:lpstr>Synthetic diagnostics linked to XGC0 confirm  kinetic effects in high-Ti pedestals (QH-mode on DIII-D)</vt:lpstr>
      <vt:lpstr>Snowflake divertor effective for heat flux mitigation</vt:lpstr>
      <vt:lpstr>Developing snowflake and radiative detachment  control on DIII-D in preparation for usage on NSTX-U</vt:lpstr>
      <vt:lpstr>Boundary Physics (BP) 5 Year Goal:  Develop and understand integrated plasma exhaust solutions  compatible with high core performance for FNSF and ITER</vt:lpstr>
      <vt:lpstr>Plasma confinement increases continuously with increasing lithium coatings; Li may also be means of heat flux mitigation</vt:lpstr>
      <vt:lpstr>Materials and PFCs (MP) 5 Year Goal:  Initiate comparative assessment of high-Z and liquid metal PFCs for long-pulse high-power-density next-step devices </vt:lpstr>
      <vt:lpstr>Collaboration plans have been developed to utilize MIT expertise in boundary, RF, transport, disruptions on NSTX-U</vt:lpstr>
      <vt:lpstr>Summary: NSTX-U 5 year plan goals embody  world-leading research in support of ITER and FNSF</vt:lpstr>
      <vt:lpstr>Agenda</vt:lpstr>
      <vt:lpstr>Slide 54</vt:lpstr>
      <vt:lpstr>Slide 55</vt:lpstr>
      <vt:lpstr>Slide 56</vt:lpstr>
      <vt:lpstr>Slide 57</vt:lpstr>
      <vt:lpstr>Slide 58</vt:lpstr>
      <vt:lpstr>NSTX-U diagnostics to be installed during first 2 years Half of NSTX-U Diagnostics Are Led by Collaborators</vt:lpstr>
      <vt:lpstr>Slide 60</vt:lpstr>
      <vt:lpstr>Multi-Point Thomson Scattering Upgrade and Materials Analysis and Particle Probe – MAPP</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NSTX-U facility/diagnostics port assignment  Port flanges designed and being procured</vt:lpstr>
      <vt:lpstr>Slide 82</vt:lpstr>
      <vt:lpstr>Slide 83</vt:lpstr>
      <vt:lpstr>Slide 84</vt:lpstr>
      <vt:lpstr>Slide 85</vt:lpstr>
      <vt:lpstr>Slide 86</vt:lpstr>
      <vt:lpstr>Slide 87</vt:lpstr>
      <vt:lpstr>Slide 88</vt:lpstr>
    </vt:vector>
  </TitlesOfParts>
  <Company>Princeton Plasma Physics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Jon Menard</cp:lastModifiedBy>
  <cp:revision>12507</cp:revision>
  <dcterms:created xsi:type="dcterms:W3CDTF">2003-10-01T16:23:57Z</dcterms:created>
  <dcterms:modified xsi:type="dcterms:W3CDTF">2013-07-16T03:13:57Z</dcterms:modified>
</cp:coreProperties>
</file>