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75" r:id="rId3"/>
    <p:sldId id="312" r:id="rId4"/>
    <p:sldId id="283" r:id="rId5"/>
    <p:sldId id="306" r:id="rId6"/>
    <p:sldId id="284" r:id="rId7"/>
    <p:sldId id="333" r:id="rId8"/>
    <p:sldId id="282" r:id="rId9"/>
    <p:sldId id="298" r:id="rId10"/>
    <p:sldId id="299" r:id="rId11"/>
    <p:sldId id="300" r:id="rId12"/>
    <p:sldId id="332" r:id="rId13"/>
    <p:sldId id="301" r:id="rId14"/>
    <p:sldId id="329" r:id="rId15"/>
    <p:sldId id="330" r:id="rId16"/>
    <p:sldId id="331" r:id="rId17"/>
    <p:sldId id="310" r:id="rId18"/>
    <p:sldId id="311" r:id="rId19"/>
    <p:sldId id="334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4030" autoAdjust="0"/>
  </p:normalViewPr>
  <p:slideViewPr>
    <p:cSldViewPr>
      <p:cViewPr>
        <p:scale>
          <a:sx n="100" d="100"/>
          <a:sy n="100" d="100"/>
        </p:scale>
        <p:origin x="-20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FY2016 Q2 Review – Program / Menard – May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80772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Jon Menard,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Masa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Ono (PPPL)</a:t>
            </a:r>
          </a:p>
          <a:p>
            <a:r>
              <a:rPr lang="en-US" sz="2400" dirty="0">
                <a:solidFill>
                  <a:srgbClr val="000000"/>
                </a:solidFill>
                <a:latin typeface="Arial" charset="0"/>
              </a:rPr>
              <a:t>For the NSTX-U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NSTX-U Program </a:t>
            </a:r>
            <a:br>
              <a:rPr lang="en-US" b="1" dirty="0"/>
            </a:br>
            <a:r>
              <a:rPr lang="en-US" b="1" dirty="0"/>
              <a:t>FY2016 </a:t>
            </a:r>
            <a:r>
              <a:rPr lang="en-US" b="1" dirty="0" smtClean="0"/>
              <a:t>Q2 </a:t>
            </a:r>
            <a:r>
              <a:rPr lang="en-US" b="1" dirty="0"/>
              <a:t>Report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PPPL and FES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May 3, </a:t>
            </a:r>
            <a:r>
              <a:rPr lang="en-US" dirty="0"/>
              <a:t>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NSTX-U Experiments Are Using a Significantly Expanded Plasma Shutdown Scheme</a:t>
            </a:r>
            <a:endParaRPr lang="en-US" sz="3200" dirty="0"/>
          </a:p>
        </p:txBody>
      </p:sp>
      <p:sp>
        <p:nvSpPr>
          <p:cNvPr id="107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3124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NSTX PCS</a:t>
            </a:r>
            <a:r>
              <a:rPr lang="en-US" dirty="0" smtClean="0"/>
              <a:t>: No means of detecting a disruption, or ramping down the plasma current based on events.</a:t>
            </a:r>
          </a:p>
          <a:p>
            <a:r>
              <a:rPr lang="en-US" b="1" dirty="0" smtClean="0"/>
              <a:t>NSTX-U PCS</a:t>
            </a:r>
            <a:r>
              <a:rPr lang="en-US" dirty="0" smtClean="0"/>
              <a:t>: State machine orchestrates the shutdown.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257800"/>
            <a:ext cx="2590799" cy="1169551"/>
          </a:xfrm>
          <a:prstGeom prst="rect">
            <a:avLst/>
          </a:prstGeom>
          <a:solidFill>
            <a:srgbClr val="CCFFCC"/>
          </a:solidFill>
          <a:ln w="127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Rampdown</a:t>
            </a:r>
            <a:r>
              <a:rPr lang="en-US" sz="1400" dirty="0" smtClean="0"/>
              <a:t> Development and Disruption Detection/Avoidance are Key Parts of our JRT &amp; ITER support contributions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595256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2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New NSTX-U </a:t>
            </a:r>
            <a:r>
              <a:rPr lang="en-US" sz="2800" dirty="0" smtClean="0"/>
              <a:t>result (preliminary):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NBI fast-ion </a:t>
            </a:r>
            <a:r>
              <a:rPr lang="en-US" sz="2800" dirty="0"/>
              <a:t>b</a:t>
            </a:r>
            <a:r>
              <a:rPr lang="en-US" sz="2800" dirty="0" smtClean="0"/>
              <a:t>ehavior consistent with classical slowing-down theory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81600"/>
            <a:ext cx="8953500" cy="1219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n-lt"/>
                <a:cs typeface="Times" pitchFamily="18" charset="0"/>
              </a:rPr>
              <a:t>The magnitude, rise and decay rates of neutron signal reasonably agree with the TRANSP prediction which assumes fast ions behave classically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n-lt"/>
                <a:cs typeface="Times" pitchFamily="18" charset="0"/>
                <a:sym typeface="Wingdings" panose="05000000000000000000" pitchFamily="2" charset="2"/>
              </a:rPr>
              <a:t>Some discrepancy in decay rates  need to further refine the kinetic profile measurements </a:t>
            </a:r>
            <a:endParaRPr lang="en-US" sz="1600" dirty="0" smtClean="0">
              <a:latin typeface="+mn-lt"/>
              <a:cs typeface="Times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+mn-lt"/>
                <a:cs typeface="Times" pitchFamily="18" charset="0"/>
              </a:rPr>
              <a:t>      </a:t>
            </a:r>
          </a:p>
          <a:p>
            <a:pPr marL="457200" indent="-457200">
              <a:buNone/>
            </a:pPr>
            <a:endParaRPr lang="en-US" sz="1800" dirty="0" smtClean="0">
              <a:latin typeface="+mn-lt"/>
              <a:cs typeface="Times" pitchFamily="18" charset="0"/>
            </a:endParaRPr>
          </a:p>
          <a:p>
            <a:pPr marL="457200" indent="-457200">
              <a:buNone/>
            </a:pPr>
            <a:endParaRPr lang="en-US" sz="1800" dirty="0" smtClean="0">
              <a:latin typeface="+mn-lt"/>
              <a:cs typeface="Times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+mn-lt"/>
              </a:rPr>
              <a:t>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61073"/>
            <a:ext cx="4114800" cy="3836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71769"/>
            <a:ext cx="4114800" cy="3799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846872"/>
            <a:ext cx="762000" cy="81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Narrow" panose="020B0606020202030204" pitchFamily="34" charset="0"/>
              </a:rPr>
              <a:t>R</a:t>
            </a:r>
            <a:r>
              <a:rPr lang="en-US" sz="1400" b="1" baseline="-25000" dirty="0" err="1" smtClean="0">
                <a:latin typeface="Arial Narrow" panose="020B0606020202030204" pitchFamily="34" charset="0"/>
              </a:rPr>
              <a:t>Tan</a:t>
            </a:r>
            <a:r>
              <a:rPr lang="en-US" sz="1400" b="1" dirty="0" smtClean="0">
                <a:latin typeface="Arial Narrow" panose="020B0606020202030204" pitchFamily="34" charset="0"/>
              </a:rPr>
              <a:t>:</a:t>
            </a:r>
          </a:p>
          <a:p>
            <a:r>
              <a:rPr lang="en-US" sz="11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1C: 50cm</a:t>
            </a:r>
          </a:p>
          <a:p>
            <a:r>
              <a:rPr lang="en-US" sz="1100" b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2C: 110cm</a:t>
            </a:r>
          </a:p>
          <a:p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2A: 130cm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3316" name="Picture 4" descr="http://odysseas.calit2.uci.edu/lib/tpl/vector/static/3rd/vector/logo_uc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89011"/>
            <a:ext cx="1066800" cy="2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Good First Data Obtained on </a:t>
            </a:r>
            <a:br>
              <a:rPr lang="en-US" sz="3200" dirty="0" smtClean="0"/>
            </a:br>
            <a:r>
              <a:rPr lang="en-US" sz="3200" dirty="0" smtClean="0"/>
              <a:t>SSNPA and fast-ion D</a:t>
            </a:r>
            <a:r>
              <a:rPr lang="en-US" sz="3200" baseline="-25000" dirty="0" smtClean="0">
                <a:latin typeface="Symbol" panose="05050102010706020507" pitchFamily="18" charset="2"/>
              </a:rPr>
              <a:t>a</a:t>
            </a:r>
            <a:r>
              <a:rPr lang="en-US" sz="3200" dirty="0" smtClean="0"/>
              <a:t> (FIDA) Diagnostics 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5410200"/>
            <a:ext cx="8763000" cy="990600"/>
          </a:xfrm>
          <a:ln w="12700">
            <a:noFill/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+mn-lt"/>
                <a:cs typeface="Times" pitchFamily="18" charset="0"/>
              </a:rPr>
              <a:t>SSNPA</a:t>
            </a:r>
            <a:r>
              <a:rPr lang="en-US" sz="1800" dirty="0" smtClean="0">
                <a:latin typeface="+mn-lt"/>
                <a:cs typeface="Times" pitchFamily="18" charset="0"/>
              </a:rPr>
              <a:t> and </a:t>
            </a:r>
            <a:r>
              <a:rPr lang="en-US" sz="1800" dirty="0" err="1" smtClean="0">
                <a:latin typeface="+mn-lt"/>
                <a:cs typeface="Times" pitchFamily="18" charset="0"/>
              </a:rPr>
              <a:t>FIDA</a:t>
            </a:r>
            <a:r>
              <a:rPr lang="en-US" sz="1800" dirty="0" smtClean="0">
                <a:latin typeface="+mn-lt"/>
                <a:cs typeface="Times" pitchFamily="18" charset="0"/>
              </a:rPr>
              <a:t> diagnostics response to NB line #1 and line #2, as expected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  <a:cs typeface="Times" pitchFamily="18" charset="0"/>
              </a:rPr>
              <a:t>Active &amp; passive responses are clearly observed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  <a:cs typeface="Times" pitchFamily="18" charset="0"/>
              </a:rPr>
              <a:t>Detailed analysis and quantitative comparison with classical theory are underway</a:t>
            </a:r>
          </a:p>
          <a:p>
            <a:pPr marL="0" indent="0">
              <a:buNone/>
            </a:pPr>
            <a:r>
              <a:rPr lang="en-US" sz="1800" dirty="0" smtClean="0">
                <a:latin typeface="+mn-lt"/>
                <a:cs typeface="Times" pitchFamily="18" charset="0"/>
              </a:rPr>
              <a:t>      </a:t>
            </a:r>
          </a:p>
          <a:p>
            <a:pPr marL="457200" indent="-457200">
              <a:buNone/>
            </a:pPr>
            <a:endParaRPr lang="en-US" sz="1800" dirty="0" smtClean="0">
              <a:latin typeface="+mn-lt"/>
              <a:cs typeface="Times" pitchFamily="18" charset="0"/>
            </a:endParaRPr>
          </a:p>
          <a:p>
            <a:pPr marL="457200" indent="-457200">
              <a:buNone/>
            </a:pPr>
            <a:endParaRPr lang="en-US" sz="1800" dirty="0" smtClean="0">
              <a:latin typeface="+mn-lt"/>
              <a:cs typeface="Times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+mn-lt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591654"/>
            <a:ext cx="4572000" cy="33484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99118" y="1752600"/>
            <a:ext cx="885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latin typeface="Times" panose="02020603050405020304" pitchFamily="18" charset="0"/>
                <a:cs typeface="Times" panose="02020603050405020304" pitchFamily="18" charset="0"/>
              </a:rPr>
              <a:t>V-</a:t>
            </a:r>
            <a:r>
              <a:rPr lang="en-US" sz="1600" i="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FIDA</a:t>
            </a:r>
            <a:endParaRPr lang="en-US" sz="1600" i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1066800"/>
            <a:ext cx="3962400" cy="4262482"/>
            <a:chOff x="228600" y="914400"/>
            <a:chExt cx="4114800" cy="44910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914400"/>
              <a:ext cx="4114800" cy="449108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07539" y="2590800"/>
              <a:ext cx="1588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0" dirty="0" smtClean="0">
                  <a:cs typeface="Times" panose="02020603050405020304" pitchFamily="18" charset="0"/>
                </a:rPr>
                <a:t>tangential-</a:t>
              </a:r>
              <a:r>
                <a:rPr lang="en-US" sz="1200" b="1" i="0" dirty="0" err="1" smtClean="0">
                  <a:cs typeface="Times" panose="02020603050405020304" pitchFamily="18" charset="0"/>
                </a:rPr>
                <a:t>SSNPA</a:t>
              </a:r>
              <a:endParaRPr lang="en-US" sz="1200" b="1" i="0" dirty="0" smtClean="0">
                <a:cs typeface="Times" panose="02020603050405020304" pitchFamily="18" charset="0"/>
              </a:endParaRPr>
            </a:p>
            <a:p>
              <a:r>
                <a:rPr lang="en-US" sz="1200" b="1" i="0" dirty="0" smtClean="0">
                  <a:cs typeface="Times" panose="02020603050405020304" pitchFamily="18" charset="0"/>
                </a:rPr>
                <a:t>viewing NB Line #2</a:t>
              </a:r>
              <a:endParaRPr lang="en-US" sz="1200" b="1" i="0" dirty="0">
                <a:cs typeface="Times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3886200"/>
              <a:ext cx="1588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0" dirty="0" smtClean="0">
                  <a:cs typeface="Times" panose="02020603050405020304" pitchFamily="18" charset="0"/>
                </a:rPr>
                <a:t>radial-</a:t>
              </a:r>
              <a:r>
                <a:rPr lang="en-US" sz="1200" b="1" i="0" dirty="0" err="1" smtClean="0">
                  <a:cs typeface="Times" panose="02020603050405020304" pitchFamily="18" charset="0"/>
                </a:rPr>
                <a:t>SSNPA</a:t>
              </a:r>
              <a:endParaRPr lang="en-US" sz="1200" b="1" i="0" dirty="0">
                <a:cs typeface="Times" panose="02020603050405020304" pitchFamily="18" charset="0"/>
              </a:endParaRPr>
            </a:p>
            <a:p>
              <a:r>
                <a:rPr lang="en-US" sz="1200" b="1" i="0" dirty="0" smtClean="0">
                  <a:cs typeface="Times" panose="02020603050405020304" pitchFamily="18" charset="0"/>
                </a:rPr>
                <a:t>viewing NB Line #1</a:t>
              </a:r>
              <a:endParaRPr lang="en-US" sz="1200" b="1" i="0" dirty="0">
                <a:cs typeface="Times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05200" y="1143000"/>
              <a:ext cx="3577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accent6"/>
                  </a:solidFill>
                </a:rPr>
                <a:t>2A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7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New NSTX-U result:  Suppression </a:t>
            </a:r>
            <a:r>
              <a:rPr lang="en-US" sz="2800" dirty="0"/>
              <a:t>of counter-propagating GAE </a:t>
            </a:r>
            <a:r>
              <a:rPr lang="en-US" sz="2800" dirty="0" smtClean="0"/>
              <a:t>observed for large R</a:t>
            </a:r>
            <a:r>
              <a:rPr lang="en-US" sz="2800" baseline="-25000" dirty="0" smtClean="0"/>
              <a:t>TAN</a:t>
            </a:r>
            <a:r>
              <a:rPr lang="en-US" sz="2800" dirty="0" smtClean="0"/>
              <a:t>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NBI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798"/>
            <a:ext cx="4267200" cy="5105402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Top panel: </a:t>
            </a:r>
          </a:p>
          <a:p>
            <a:pPr lvl="1"/>
            <a:r>
              <a:rPr lang="en-US" sz="2000" dirty="0" smtClean="0"/>
              <a:t>GAE excited by inboard sources 1B / 1C (blue / cyan, lower panel)</a:t>
            </a:r>
          </a:p>
          <a:p>
            <a:r>
              <a:rPr lang="en-US" sz="2400" dirty="0" smtClean="0"/>
              <a:t>Injection of outboard source 2B starts at 0.192s results in suppression of GAE.</a:t>
            </a:r>
          </a:p>
          <a:p>
            <a:pPr lvl="1"/>
            <a:r>
              <a:rPr lang="en-US" sz="2000" dirty="0" smtClean="0"/>
              <a:t>Suppression time ~10ms</a:t>
            </a:r>
          </a:p>
          <a:p>
            <a:pPr lvl="1"/>
            <a:r>
              <a:rPr lang="en-US" sz="2000" dirty="0" smtClean="0"/>
              <a:t>Suppression also with 2A, 2C</a:t>
            </a:r>
          </a:p>
          <a:p>
            <a:r>
              <a:rPr lang="en-US" sz="2400" dirty="0"/>
              <a:t>Observations consistent with model of cyclotron-resonant drive of </a:t>
            </a:r>
            <a:r>
              <a:rPr lang="en-US" sz="2400" dirty="0" smtClean="0"/>
              <a:t>GAE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Will investigate whether GAE absence impacts electron thermal transport</a:t>
            </a:r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023105"/>
            <a:ext cx="4181118" cy="5072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172200"/>
            <a:ext cx="8032968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NBI already powerful new tool for Fast Ion and AE physics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New NSTX-U tool: Between and Among </a:t>
            </a:r>
            <a:br>
              <a:rPr lang="en-US" sz="2800" dirty="0" smtClean="0"/>
            </a:br>
            <a:r>
              <a:rPr lang="en-US" sz="2800" dirty="0" smtClean="0"/>
              <a:t>Shot TRANSP (BEAST) will aid experiment execution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32004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Typical BEAST run completed in 8 mins</a:t>
            </a:r>
          </a:p>
          <a:p>
            <a:pPr lvl="1"/>
            <a:r>
              <a:rPr lang="en-US" sz="2000" dirty="0" smtClean="0"/>
              <a:t>NSTX-U has 15-20 mins between shots</a:t>
            </a:r>
          </a:p>
          <a:p>
            <a:endParaRPr lang="en-US" sz="1050" dirty="0" smtClean="0"/>
          </a:p>
          <a:p>
            <a:r>
              <a:rPr lang="en-US" sz="2400" dirty="0" smtClean="0"/>
              <a:t>In preparation for next shot, session leader can gauge:</a:t>
            </a:r>
          </a:p>
          <a:p>
            <a:pPr lvl="1"/>
            <a:r>
              <a:rPr lang="en-US" sz="1800" dirty="0" smtClean="0"/>
              <a:t>Non-inductive fraction</a:t>
            </a:r>
          </a:p>
          <a:p>
            <a:pPr lvl="1"/>
            <a:r>
              <a:rPr lang="en-US" sz="1800" dirty="0" smtClean="0"/>
              <a:t>Beam loss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onfinement quality</a:t>
            </a:r>
          </a:p>
          <a:p>
            <a:pPr lvl="1"/>
            <a:r>
              <a:rPr lang="en-US" sz="1800" dirty="0" smtClean="0"/>
              <a:t>Any TRANSP quantity…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13263"/>
            <a:ext cx="5791200" cy="42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263134"/>
            <a:ext cx="470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NSTX-U BEAST TRANSP run (no CHERS)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64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Impurity Granule Injector (IGI) will be used on NSTX-U for pedestal / ELM /density control, scenario optimization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3800" y="1066800"/>
            <a:ext cx="5334000" cy="5410200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400" dirty="0" smtClean="0"/>
              <a:t>Successful EAST and DIII-D demonstrations / collaborations </a:t>
            </a:r>
          </a:p>
          <a:p>
            <a:pPr marL="457200" lvl="1" indent="-228600"/>
            <a:r>
              <a:rPr lang="en-US" sz="2000" dirty="0" smtClean="0"/>
              <a:t>Capable of up to 0.5 kHz injection</a:t>
            </a:r>
          </a:p>
          <a:p>
            <a:endParaRPr lang="en-US" sz="700" dirty="0" smtClean="0"/>
          </a:p>
          <a:p>
            <a:pPr marL="228600" indent="-228600"/>
            <a:r>
              <a:rPr lang="en-US" sz="2400" dirty="0" smtClean="0"/>
              <a:t>IGI will be tested on NSTX-U for high-frequency ELM pacing</a:t>
            </a:r>
          </a:p>
          <a:p>
            <a:pPr marL="457200" lvl="1" indent="-228600"/>
            <a:r>
              <a:rPr lang="en-US" sz="2000" dirty="0" smtClean="0"/>
              <a:t>Possible density control technique:</a:t>
            </a:r>
          </a:p>
          <a:p>
            <a:pPr marL="857204" lvl="2" indent="-228600"/>
            <a:r>
              <a:rPr lang="en-US" sz="1800" dirty="0" smtClean="0"/>
              <a:t>Combine Li coatings for D pumping with  LGI for ELM-expulsion of carbon</a:t>
            </a:r>
          </a:p>
          <a:p>
            <a:pPr marL="457200" lvl="1" indent="-228600"/>
            <a:r>
              <a:rPr lang="en-US" sz="2000" dirty="0" smtClean="0"/>
              <a:t>Goal: reduce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to ~2-2.5</a:t>
            </a:r>
          </a:p>
          <a:p>
            <a:pPr marL="457200" lvl="1" indent="-228600"/>
            <a:r>
              <a:rPr lang="en-US" sz="2000" dirty="0" smtClean="0"/>
              <a:t>Injection of Li granules could also potentially replenish PFC Li coatings</a:t>
            </a:r>
          </a:p>
          <a:p>
            <a:endParaRPr lang="en-US" sz="700" dirty="0" smtClean="0"/>
          </a:p>
          <a:p>
            <a:pPr marL="228600" indent="-228600"/>
            <a:r>
              <a:rPr lang="en-US" sz="2400" dirty="0" smtClean="0"/>
              <a:t>Using Neutral Gas Shielding (NGS) model to interpret granule ablation and penetration depth vs. mass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4" t="13504" r="720" b="11268"/>
          <a:stretch/>
        </p:blipFill>
        <p:spPr bwMode="auto">
          <a:xfrm>
            <a:off x="197236" y="1095002"/>
            <a:ext cx="2945606" cy="256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6" y="3733800"/>
            <a:ext cx="2930733" cy="275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0800000">
            <a:off x="3276600" y="5791199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4165" y="2923401"/>
            <a:ext cx="9957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t</a:t>
            </a:r>
            <a:r>
              <a:rPr lang="en-US" sz="1200" b="1" dirty="0" smtClean="0"/>
              <a:t>o tokamak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87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2301_p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/>
        </p:blipFill>
        <p:spPr>
          <a:xfrm>
            <a:off x="6519937" y="1143000"/>
            <a:ext cx="2624063" cy="533400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6705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ELMs in STs and tokamaks respond to applied 3D fields in different ways</a:t>
            </a:r>
          </a:p>
          <a:p>
            <a:pPr lvl="1"/>
            <a:r>
              <a:rPr lang="en-US" dirty="0" smtClean="0"/>
              <a:t>RMP ELM suppression not achieved in STs (yet)</a:t>
            </a:r>
          </a:p>
          <a:p>
            <a:pPr lvl="2"/>
            <a:r>
              <a:rPr lang="en-US" dirty="0" smtClean="0"/>
              <a:t>3D fields triggered ELMs in NSTX</a:t>
            </a:r>
          </a:p>
          <a:p>
            <a:pPr lvl="1"/>
            <a:r>
              <a:rPr lang="en-US" dirty="0" smtClean="0"/>
              <a:t>Understanding such differences could greatly improve confidence in scaling RMP ELM mitigation to ITER </a:t>
            </a:r>
          </a:p>
          <a:p>
            <a:endParaRPr lang="en-US" sz="1400" dirty="0"/>
          </a:p>
          <a:p>
            <a:r>
              <a:rPr lang="en-US" dirty="0" smtClean="0"/>
              <a:t>NSTX-U (with MAST-U) offer a unique capability to validate ELM suppression models across the ST and tokamak regimes</a:t>
            </a:r>
          </a:p>
          <a:p>
            <a:endParaRPr lang="en-US" sz="1900" dirty="0"/>
          </a:p>
          <a:p>
            <a:r>
              <a:rPr lang="en-US" dirty="0" smtClean="0"/>
              <a:t>Modeling goal:  Combine models of 3D perturbed equilibrium (M3D-C1) and transport (XGC) to yield a quantitative, predictive model for transport in 3D fields</a:t>
            </a:r>
          </a:p>
          <a:p>
            <a:endParaRPr lang="en-US" sz="1900" dirty="0"/>
          </a:p>
          <a:p>
            <a:r>
              <a:rPr lang="en-US" dirty="0" smtClean="0"/>
              <a:t>M3D-C1 is being used to predict and optimize plasma response to NCC coils in NSTX-U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NSTX-U / STs will improve understanding of </a:t>
            </a:r>
            <a:br>
              <a:rPr lang="en-US" sz="2800" dirty="0" smtClean="0"/>
            </a:br>
            <a:r>
              <a:rPr lang="en-US" sz="2800" dirty="0" smtClean="0"/>
              <a:t>RMP ELM mitigation / suppression physics  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 rot="20385554">
            <a:off x="6520506" y="5938133"/>
            <a:ext cx="457200" cy="270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573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R16-1: </a:t>
            </a:r>
            <a:r>
              <a:rPr lang="en-US" sz="2400" dirty="0"/>
              <a:t>Assess H-mode energy confinement, pedestal, and </a:t>
            </a:r>
            <a:r>
              <a:rPr lang="en-US" sz="2400" dirty="0" smtClean="0"/>
              <a:t>SOL characteristics </a:t>
            </a:r>
            <a:r>
              <a:rPr lang="en-US" sz="2400" dirty="0"/>
              <a:t>with higher B</a:t>
            </a:r>
            <a:r>
              <a:rPr lang="en-US" sz="2400" baseline="-25000" dirty="0"/>
              <a:t>T</a:t>
            </a:r>
            <a:r>
              <a:rPr lang="en-US" sz="2400" dirty="0"/>
              <a:t>, </a:t>
            </a:r>
            <a:r>
              <a:rPr lang="en-US" sz="2400" dirty="0" smtClean="0"/>
              <a:t>I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</a:t>
            </a:r>
            <a:r>
              <a:rPr lang="en-US" sz="2400" dirty="0"/>
              <a:t>and NBI heating </a:t>
            </a:r>
            <a:r>
              <a:rPr lang="en-US" sz="2400" dirty="0" smtClean="0"/>
              <a:t>power.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All key diagnostics are taking data, except MSE (waiting for NB1A at full voltage)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Checking data consistency via TRANSP and awaiting final H-mode scenarios.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R16-2: </a:t>
            </a:r>
            <a:r>
              <a:rPr lang="en-US" sz="2400" dirty="0" smtClean="0"/>
              <a:t>Assess </a:t>
            </a:r>
            <a:r>
              <a:rPr lang="en-US" sz="2400" dirty="0"/>
              <a:t>effects of </a:t>
            </a:r>
            <a:r>
              <a:rPr lang="en-US" sz="2400" dirty="0" smtClean="0"/>
              <a:t>NBI parameters </a:t>
            </a:r>
            <a:r>
              <a:rPr lang="en-US" sz="2400" dirty="0"/>
              <a:t>on </a:t>
            </a:r>
            <a:r>
              <a:rPr lang="en-US" sz="2400" dirty="0" smtClean="0"/>
              <a:t>fast </a:t>
            </a:r>
            <a:r>
              <a:rPr lang="en-US" sz="2400" dirty="0"/>
              <a:t>ion distribution function and neutral beam driven current </a:t>
            </a:r>
            <a:r>
              <a:rPr lang="en-US" sz="2400" dirty="0" smtClean="0"/>
              <a:t>profile.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Neutron, FIDA, </a:t>
            </a:r>
            <a:r>
              <a:rPr lang="en-US" sz="1800" dirty="0" err="1" smtClean="0"/>
              <a:t>ssNPA</a:t>
            </a:r>
            <a:r>
              <a:rPr lang="en-US" sz="1800" dirty="0" smtClean="0"/>
              <a:t> diagnostics all functional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Started studies of fast ion confinement vs.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tan</a:t>
            </a:r>
            <a:r>
              <a:rPr lang="en-US" sz="1800" dirty="0" smtClean="0"/>
              <a:t> &amp; effect of NB#2 on *AE modes.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R16-3: </a:t>
            </a:r>
            <a:r>
              <a:rPr lang="en-US" sz="2400" dirty="0" smtClean="0"/>
              <a:t>Develop physics </a:t>
            </a:r>
            <a:r>
              <a:rPr lang="en-US" sz="2400" dirty="0"/>
              <a:t>and operational tools for </a:t>
            </a:r>
            <a:r>
              <a:rPr lang="en-US" sz="2400" dirty="0" smtClean="0"/>
              <a:t>high</a:t>
            </a:r>
            <a:r>
              <a:rPr lang="en-US" sz="2400" dirty="0"/>
              <a:t>-performance </a:t>
            </a:r>
            <a:r>
              <a:rPr lang="en-US" sz="2400" dirty="0" smtClean="0"/>
              <a:t>discharges.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Developed shape </a:t>
            </a:r>
            <a:r>
              <a:rPr lang="en-US" sz="1800" dirty="0"/>
              <a:t>&amp;</a:t>
            </a:r>
            <a:r>
              <a:rPr lang="en-US" sz="1800" dirty="0" smtClean="0"/>
              <a:t> vertical control, EFC, HFS </a:t>
            </a:r>
            <a:r>
              <a:rPr lang="en-US" sz="1800" dirty="0"/>
              <a:t>&amp;</a:t>
            </a:r>
            <a:r>
              <a:rPr lang="en-US" sz="1800" dirty="0" smtClean="0"/>
              <a:t> LFS fueling, automated shutdown.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Will soon commission n=1 RWM control,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loop</a:t>
            </a:r>
            <a:r>
              <a:rPr lang="en-US" sz="1800" dirty="0" smtClean="0"/>
              <a:t> dependent EFC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Notable </a:t>
            </a:r>
            <a:r>
              <a:rPr lang="en-US" sz="2400" b="1" dirty="0"/>
              <a:t>Outcome: </a:t>
            </a:r>
            <a:r>
              <a:rPr lang="en-US" sz="2400" dirty="0" smtClean="0"/>
              <a:t>Perform </a:t>
            </a:r>
            <a:r>
              <a:rPr lang="en-US" sz="2400" dirty="0"/>
              <a:t>experimental research </a:t>
            </a:r>
            <a:r>
              <a:rPr lang="en-US" sz="2400" dirty="0" smtClean="0"/>
              <a:t>…at </a:t>
            </a:r>
            <a:r>
              <a:rPr lang="en-US" sz="2400" dirty="0"/>
              <a:t>magnetic field, </a:t>
            </a:r>
            <a:r>
              <a:rPr lang="en-US" sz="2400" dirty="0" smtClean="0"/>
              <a:t>I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, pulse </a:t>
            </a:r>
            <a:r>
              <a:rPr lang="en-US" sz="2400" dirty="0"/>
              <a:t>length beyond that achieved in </a:t>
            </a:r>
            <a:r>
              <a:rPr lang="en-US" sz="2400" dirty="0" smtClean="0"/>
              <a:t>NSTX….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Using discharges that exceed NSTX durations, at field exceeding the NSTX field.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Increasing I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 &gt; NSTX I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 requires improved H-mode scenarios, under development.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Good Progress on Milestones (I)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JRT overlaps with a Notable Outcome:</a:t>
            </a:r>
          </a:p>
          <a:p>
            <a:pPr lvl="1"/>
            <a:r>
              <a:rPr lang="en-US" b="1" dirty="0" smtClean="0"/>
              <a:t>JRT: </a:t>
            </a:r>
            <a:r>
              <a:rPr lang="en-US" dirty="0" smtClean="0"/>
              <a:t>Conduct </a:t>
            </a:r>
            <a:r>
              <a:rPr lang="en-US" dirty="0"/>
              <a:t>research to detect and minimize the consequences of disruptions in present and future </a:t>
            </a:r>
            <a:r>
              <a:rPr lang="en-US" dirty="0" err="1"/>
              <a:t>tokamaks</a:t>
            </a:r>
            <a:endParaRPr lang="en-US" dirty="0" smtClean="0"/>
          </a:p>
          <a:p>
            <a:pPr lvl="1"/>
            <a:r>
              <a:rPr lang="en-US" b="1" dirty="0" smtClean="0"/>
              <a:t>Notable Outcome: </a:t>
            </a:r>
            <a:r>
              <a:rPr lang="en-US" dirty="0" smtClean="0"/>
              <a:t>Conduct </a:t>
            </a:r>
            <a:r>
              <a:rPr lang="en-US" dirty="0"/>
              <a:t>NSTX-U experiments and data analysis to support the FES joint research target </a:t>
            </a:r>
            <a:r>
              <a:rPr lang="en-US" dirty="0" smtClean="0"/>
              <a:t>….</a:t>
            </a:r>
          </a:p>
          <a:p>
            <a:r>
              <a:rPr lang="en-US" dirty="0" smtClean="0"/>
              <a:t>We are making good progress on these tasks: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utomatic shutdown algorithms developed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etecting disruptions in real-time via the I</a:t>
            </a:r>
            <a:r>
              <a:rPr lang="en-US" baseline="-25000" dirty="0" smtClean="0"/>
              <a:t>P</a:t>
            </a:r>
            <a:r>
              <a:rPr lang="en-US" dirty="0" smtClean="0"/>
              <a:t> error, vertical motion, and (soon) the n=1 locked mode signature.</a:t>
            </a:r>
          </a:p>
          <a:p>
            <a:pPr lvl="1"/>
            <a:r>
              <a:rPr lang="en-US" dirty="0" smtClean="0"/>
              <a:t>MGI will use an electromagnetic valve similar to ITER design</a:t>
            </a:r>
          </a:p>
          <a:p>
            <a:pPr lvl="2"/>
            <a:r>
              <a:rPr lang="en-US" dirty="0" smtClean="0"/>
              <a:t>MGI valves are installed on the machine</a:t>
            </a:r>
          </a:p>
          <a:p>
            <a:pPr lvl="2"/>
            <a:r>
              <a:rPr lang="en-US" dirty="0" smtClean="0"/>
              <a:t>Associated electronics are in pre-operational testing.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Good Progress on Milestones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747713" algn="l"/>
              </a:tabLst>
            </a:pPr>
            <a:r>
              <a:rPr lang="en-US" sz="3200" b="1" dirty="0" smtClean="0"/>
              <a:t>32 Priority 1 </a:t>
            </a:r>
            <a:r>
              <a:rPr lang="en-US" sz="3200" b="1" dirty="0" err="1" smtClean="0"/>
              <a:t>eXperimental</a:t>
            </a:r>
            <a:r>
              <a:rPr lang="en-US" sz="3200" b="1" dirty="0" smtClean="0"/>
              <a:t> Proposals (XPs) prepared/in-prep to complete research milestones</a:t>
            </a:r>
            <a:endParaRPr lang="en-US" sz="3200" b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75243"/>
            <a:ext cx="6858000" cy="53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828800" y="4572000"/>
            <a:ext cx="381000" cy="152400"/>
          </a:xfrm>
          <a:prstGeom prst="rightArrow">
            <a:avLst>
              <a:gd name="adj1" fmla="val 6388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828800" y="2257425"/>
            <a:ext cx="381000" cy="152400"/>
          </a:xfrm>
          <a:prstGeom prst="rightArrow">
            <a:avLst>
              <a:gd name="adj1" fmla="val 63889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828800" y="6324600"/>
            <a:ext cx="381000" cy="152400"/>
          </a:xfrm>
          <a:prstGeom prst="rightArrow">
            <a:avLst>
              <a:gd name="adj1" fmla="val 6388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195125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Already had run time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828800" y="6172200"/>
            <a:ext cx="381000" cy="152400"/>
          </a:xfrm>
          <a:prstGeom prst="rightArrow">
            <a:avLst>
              <a:gd name="adj1" fmla="val 6388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41479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FF0000"/>
                </a:solidFill>
              </a:rPr>
              <a:t>Will run soon / next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828800" y="1469395"/>
            <a:ext cx="381000" cy="152400"/>
          </a:xfrm>
          <a:prstGeom prst="rightArrow">
            <a:avLst>
              <a:gd name="adj1" fmla="val 6388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828800" y="3505200"/>
            <a:ext cx="381000" cy="152400"/>
          </a:xfrm>
          <a:prstGeom prst="rightArrow">
            <a:avLst>
              <a:gd name="adj1" fmla="val 6388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828800" y="3657600"/>
            <a:ext cx="381000" cy="152400"/>
          </a:xfrm>
          <a:prstGeom prst="rightArrow">
            <a:avLst>
              <a:gd name="adj1" fmla="val 6388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828800" y="5385816"/>
            <a:ext cx="381000" cy="152400"/>
          </a:xfrm>
          <a:prstGeom prst="rightArrow">
            <a:avLst>
              <a:gd name="adj1" fmla="val 6388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NSTX-U is a Functioning Research Facility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297474"/>
          </a:xfrm>
          <a:prstGeom prst="rect">
            <a:avLst/>
          </a:prstGeom>
        </p:spPr>
      </p:pic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5486400" y="1828800"/>
            <a:ext cx="828538" cy="3397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1" i="0" dirty="0">
                <a:solidFill>
                  <a:srgbClr val="0033CC"/>
                </a:solidFill>
              </a:rPr>
              <a:t>1</a:t>
            </a:r>
            <a:r>
              <a:rPr lang="en-US" sz="1600" b="1" i="0" baseline="30000" dirty="0">
                <a:solidFill>
                  <a:srgbClr val="0033CC"/>
                </a:solidFill>
              </a:rPr>
              <a:t>st</a:t>
            </a:r>
            <a:r>
              <a:rPr lang="en-US" sz="1600" b="1" i="0" dirty="0">
                <a:solidFill>
                  <a:srgbClr val="0033CC"/>
                </a:solidFill>
              </a:rPr>
              <a:t> NBI</a:t>
            </a: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3505200" y="1752600"/>
            <a:ext cx="872981" cy="3397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1" i="0" dirty="0">
                <a:solidFill>
                  <a:srgbClr val="0033CC"/>
                </a:solidFill>
              </a:rPr>
              <a:t>2</a:t>
            </a:r>
            <a:r>
              <a:rPr lang="en-US" sz="1600" b="1" i="0" baseline="30000" dirty="0">
                <a:solidFill>
                  <a:srgbClr val="0033CC"/>
                </a:solidFill>
              </a:rPr>
              <a:t>nd</a:t>
            </a:r>
            <a:r>
              <a:rPr lang="en-US" sz="1600" b="1" i="0" dirty="0">
                <a:solidFill>
                  <a:srgbClr val="0033CC"/>
                </a:solidFill>
              </a:rPr>
              <a:t> NBI</a:t>
            </a: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4038600" y="5105400"/>
            <a:ext cx="1092020" cy="3413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1" i="0" dirty="0">
                <a:solidFill>
                  <a:srgbClr val="0033CC"/>
                </a:solidFill>
              </a:rPr>
              <a:t>NSTX-U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83868"/>
            <a:ext cx="9144000" cy="338554"/>
          </a:xfrm>
          <a:prstGeom prst="rect">
            <a:avLst/>
          </a:prstGeom>
          <a:solidFill>
            <a:srgbClr val="A5FFF9"/>
          </a:solidFill>
          <a:ln>
            <a:solidFill>
              <a:srgbClr val="A5FFF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All six NBI sources are now operational, supporting high performance experiments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37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410200"/>
          </a:xfrm>
        </p:spPr>
        <p:txBody>
          <a:bodyPr>
            <a:normAutofit/>
          </a:bodyPr>
          <a:lstStyle/>
          <a:p>
            <a:r>
              <a:rPr lang="en-US" dirty="0"/>
              <a:t>Already exceeded </a:t>
            </a:r>
            <a:r>
              <a:rPr lang="en-US" dirty="0" smtClean="0"/>
              <a:t>NSTX field &amp; pulse-length </a:t>
            </a:r>
            <a:r>
              <a:rPr lang="en-US" dirty="0"/>
              <a:t>records</a:t>
            </a:r>
          </a:p>
          <a:p>
            <a:r>
              <a:rPr lang="en-US" dirty="0" smtClean="0"/>
              <a:t>Physics operations commissioning (XMPs) nearly complete – on verge of routine low/mid-l</a:t>
            </a:r>
            <a:r>
              <a:rPr lang="en-US" baseline="-25000" dirty="0" smtClean="0"/>
              <a:t>i</a:t>
            </a:r>
            <a:r>
              <a:rPr lang="en-US" dirty="0" smtClean="0"/>
              <a:t> H-mode</a:t>
            </a:r>
          </a:p>
          <a:p>
            <a:pPr lvl="1"/>
            <a:r>
              <a:rPr lang="en-US" dirty="0" smtClean="0"/>
              <a:t>Pre-requisite for accessing high current + long-pulse  </a:t>
            </a:r>
          </a:p>
          <a:p>
            <a:r>
              <a:rPr lang="en-US" dirty="0" smtClean="0"/>
              <a:t>Implemented </a:t>
            </a:r>
            <a:r>
              <a:rPr lang="en-US" dirty="0"/>
              <a:t>new disruption detection and plasma shutdown algorithms – contributes to JRT  and ITER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NBI already exhibiting interesting new physics w.r.t. fast-ion-driven instabilities</a:t>
            </a:r>
          </a:p>
          <a:p>
            <a:r>
              <a:rPr lang="en-US" dirty="0" smtClean="0"/>
              <a:t>Dedicated physics experiments will ramp up during near-term / upcoming run periods  </a:t>
            </a:r>
          </a:p>
          <a:p>
            <a:r>
              <a:rPr lang="en-US" dirty="0" smtClean="0"/>
              <a:t>On track to complete research milestones for this FY</a:t>
            </a:r>
          </a:p>
        </p:txBody>
      </p:sp>
    </p:spTree>
    <p:extLst>
      <p:ext uri="{BB962C8B-B14F-4D97-AF65-F5344CB8AC3E}">
        <p14:creationId xmlns:p14="http://schemas.microsoft.com/office/powerpoint/2010/main" val="6908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Sequence of </a:t>
            </a:r>
            <a:r>
              <a:rPr lang="en-US" sz="2800" dirty="0" err="1" smtClean="0"/>
              <a:t>eXperiment</a:t>
            </a:r>
            <a:r>
              <a:rPr lang="en-US" sz="2800" dirty="0" smtClean="0"/>
              <a:t> Machine Proposals (XMPs) Has Been Defined to Commission the Machine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150978"/>
            <a:ext cx="7696200" cy="5478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XMP-101: Breakdown Optimization                                        (</a:t>
            </a:r>
            <a:r>
              <a:rPr lang="en-US" sz="1400" dirty="0" err="1" smtClean="0">
                <a:solidFill>
                  <a:srgbClr val="008000"/>
                </a:solidFill>
              </a:rPr>
              <a:t>Battaglia</a:t>
            </a:r>
            <a:r>
              <a:rPr lang="en-US" sz="1400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sz="1400" dirty="0">
                <a:solidFill>
                  <a:srgbClr val="008000"/>
                </a:solidFill>
              </a:rPr>
              <a:t>XMP-126: I</a:t>
            </a:r>
            <a:r>
              <a:rPr lang="en-US" sz="1400" baseline="-25000" dirty="0">
                <a:solidFill>
                  <a:srgbClr val="008000"/>
                </a:solidFill>
              </a:rPr>
              <a:t>P</a:t>
            </a:r>
            <a:r>
              <a:rPr lang="en-US" sz="1400" dirty="0">
                <a:solidFill>
                  <a:srgbClr val="008000"/>
                </a:solidFill>
              </a:rPr>
              <a:t> &amp; R </a:t>
            </a:r>
            <a:r>
              <a:rPr lang="en-US" sz="1400" dirty="0" smtClean="0">
                <a:solidFill>
                  <a:srgbClr val="008000"/>
                </a:solidFill>
              </a:rPr>
              <a:t>Control                                                         (Mueller)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XMP-105: Software Tests for n=0 Control                               (Boyer)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XMP</a:t>
            </a:r>
            <a:r>
              <a:rPr lang="en-US" sz="1400" dirty="0">
                <a:solidFill>
                  <a:srgbClr val="008000"/>
                </a:solidFill>
              </a:rPr>
              <a:t>-115: ISOFLUX </a:t>
            </a:r>
            <a:r>
              <a:rPr lang="en-US" sz="1400" dirty="0" smtClean="0">
                <a:solidFill>
                  <a:srgbClr val="008000"/>
                </a:solidFill>
              </a:rPr>
              <a:t>Commissioning                                       (Boyer)</a:t>
            </a:r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dirty="0" smtClean="0">
                <a:solidFill>
                  <a:srgbClr val="008000"/>
                </a:solidFill>
              </a:rPr>
              <a:t>XMP-116: Initial H-Mode Development                                   (</a:t>
            </a:r>
            <a:r>
              <a:rPr lang="en-US" sz="1400" dirty="0" err="1" smtClean="0">
                <a:solidFill>
                  <a:srgbClr val="008000"/>
                </a:solidFill>
              </a:rPr>
              <a:t>Battaglia</a:t>
            </a:r>
            <a:r>
              <a:rPr lang="en-US" sz="1400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XMP-127: Neutral Beam Commissioning    </a:t>
            </a:r>
            <a:r>
              <a:rPr lang="en-US" sz="1400" dirty="0">
                <a:solidFill>
                  <a:srgbClr val="008000"/>
                </a:solidFill>
              </a:rPr>
              <a:t>  </a:t>
            </a:r>
            <a:r>
              <a:rPr lang="en-US" sz="1400" dirty="0" smtClean="0">
                <a:solidFill>
                  <a:srgbClr val="008000"/>
                </a:solidFill>
              </a:rPr>
              <a:t>                          (Boyer)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XMP-107: Neutron Calibration Transfer                                   (Darrow)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XMP-120: </a:t>
            </a:r>
            <a:r>
              <a:rPr lang="en-US" sz="1400" dirty="0" err="1" smtClean="0">
                <a:solidFill>
                  <a:srgbClr val="008000"/>
                </a:solidFill>
              </a:rPr>
              <a:t>Strikepoint</a:t>
            </a:r>
            <a:r>
              <a:rPr lang="en-US" sz="1400" dirty="0" smtClean="0">
                <a:solidFill>
                  <a:srgbClr val="008000"/>
                </a:solidFill>
              </a:rPr>
              <a:t> &amp; X-Point Control                                  (Boyer)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XMP-128: Increase L-Mode Elongation                                   (</a:t>
            </a:r>
            <a:r>
              <a:rPr lang="en-US" sz="1400" dirty="0" err="1" smtClean="0">
                <a:solidFill>
                  <a:srgbClr val="008000"/>
                </a:solidFill>
              </a:rPr>
              <a:t>Battaglia</a:t>
            </a:r>
            <a:r>
              <a:rPr lang="en-US" sz="1400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XMP-132: Fast </a:t>
            </a:r>
            <a:r>
              <a:rPr lang="en-US" sz="1400" dirty="0" err="1" smtClean="0">
                <a:solidFill>
                  <a:srgbClr val="008000"/>
                </a:solidFill>
              </a:rPr>
              <a:t>Rampdown</a:t>
            </a:r>
            <a:r>
              <a:rPr lang="en-US" sz="1400" dirty="0" smtClean="0">
                <a:solidFill>
                  <a:srgbClr val="008000"/>
                </a:solidFill>
              </a:rPr>
              <a:t> Sequence Commissioning           (Gerhardt)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XMP-137: Increase </a:t>
            </a:r>
            <a:r>
              <a:rPr lang="en-US" sz="14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k</a:t>
            </a:r>
            <a:r>
              <a:rPr lang="en-US" sz="1400" dirty="0" smtClean="0">
                <a:solidFill>
                  <a:srgbClr val="008000"/>
                </a:solidFill>
              </a:rPr>
              <a:t> and I</a:t>
            </a:r>
            <a:r>
              <a:rPr lang="en-US" sz="1400" baseline="-25000" dirty="0" smtClean="0">
                <a:solidFill>
                  <a:srgbClr val="008000"/>
                </a:solidFill>
              </a:rPr>
              <a:t>P</a:t>
            </a:r>
            <a:r>
              <a:rPr lang="en-US" sz="1400" dirty="0" smtClean="0">
                <a:solidFill>
                  <a:srgbClr val="008000"/>
                </a:solidFill>
              </a:rPr>
              <a:t> in L- and H- Mode                       (</a:t>
            </a:r>
            <a:r>
              <a:rPr lang="en-US" sz="1400" dirty="0" err="1" smtClean="0">
                <a:solidFill>
                  <a:srgbClr val="008000"/>
                </a:solidFill>
              </a:rPr>
              <a:t>Battaglia</a:t>
            </a:r>
            <a:r>
              <a:rPr lang="en-US" sz="1400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XMP-138: Improved Vertical Control Checkout                        (Boyer)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XMP-121: SPA &amp; RWM Control Checkout                                (Gerhardt, Myers)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XMP-140: PF-5 Proportional EFC Test                                     (Gerhardt)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XMP-141: Proportional EFC Tests                                            (Myers)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XMP-142: Reduced MHD H-Mode Development                     (</a:t>
            </a:r>
            <a:r>
              <a:rPr lang="en-US" sz="1400" dirty="0" err="1" smtClean="0">
                <a:solidFill>
                  <a:srgbClr val="0000FF"/>
                </a:solidFill>
              </a:rPr>
              <a:t>Battaglia</a:t>
            </a:r>
            <a:r>
              <a:rPr lang="en-US" sz="1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XMP-146: Higher-Order Feed Forward EFC in L-Mode           (Myers)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XMP-147: Improve L-Mode </a:t>
            </a:r>
            <a:r>
              <a:rPr lang="en-US" sz="1400" dirty="0" err="1" smtClean="0">
                <a:solidFill>
                  <a:srgbClr val="008000"/>
                </a:solidFill>
              </a:rPr>
              <a:t>Fiducial</a:t>
            </a:r>
            <a:r>
              <a:rPr lang="en-US" sz="1400" dirty="0" smtClean="0">
                <a:solidFill>
                  <a:srgbClr val="008000"/>
                </a:solidFill>
              </a:rPr>
              <a:t>                                         (Boyer)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XMP-148: Between-Shot TRANSP Validation                          (Kaye)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XMP-110: </a:t>
            </a:r>
            <a:r>
              <a:rPr lang="en-US" sz="1400" dirty="0" err="1" smtClean="0">
                <a:solidFill>
                  <a:srgbClr val="0000FF"/>
                </a:solidFill>
              </a:rPr>
              <a:t>ssNPA</a:t>
            </a:r>
            <a:r>
              <a:rPr lang="en-US" sz="1400" dirty="0" smtClean="0">
                <a:solidFill>
                  <a:srgbClr val="0000FF"/>
                </a:solidFill>
              </a:rPr>
              <a:t> &amp; FIDA checkout                                           (Liu)</a:t>
            </a:r>
          </a:p>
          <a:p>
            <a:r>
              <a:rPr lang="en-US" sz="1400" dirty="0" smtClean="0"/>
              <a:t>XMP-150: He Density Scan for </a:t>
            </a:r>
            <a:r>
              <a:rPr lang="en-US" sz="1400" dirty="0" err="1" smtClean="0"/>
              <a:t>Z</a:t>
            </a:r>
            <a:r>
              <a:rPr lang="en-US" sz="1400" baseline="-25000" dirty="0" err="1" smtClean="0"/>
              <a:t>eff</a:t>
            </a:r>
            <a:r>
              <a:rPr lang="en-US" sz="1400" dirty="0" smtClean="0"/>
              <a:t> Calibration                         (Skinner)</a:t>
            </a:r>
          </a:p>
          <a:p>
            <a:r>
              <a:rPr lang="en-US" sz="1400" dirty="0" smtClean="0"/>
              <a:t>XMP-151: L-Mode Development for Cora and Boundary XPs  (</a:t>
            </a:r>
            <a:r>
              <a:rPr lang="en-US" sz="1400" dirty="0" err="1" smtClean="0"/>
              <a:t>Guttenfelder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XMP-114: CHERS Modulation Study                                        (Bell)</a:t>
            </a:r>
          </a:p>
          <a:p>
            <a:r>
              <a:rPr lang="en-US" sz="1400" dirty="0" smtClean="0"/>
              <a:t>XMP-125: MSE-CIF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NB Interference Study                        (</a:t>
            </a:r>
            <a:r>
              <a:rPr lang="en-US" sz="1400" dirty="0" err="1" smtClean="0"/>
              <a:t>Levinton</a:t>
            </a:r>
            <a:r>
              <a:rPr lang="en-US" sz="1400" dirty="0" smtClean="0"/>
              <a:t>)</a:t>
            </a:r>
          </a:p>
          <a:p>
            <a:r>
              <a:rPr lang="en-US" sz="1400" dirty="0" smtClean="0">
                <a:solidFill>
                  <a:srgbClr val="000090"/>
                </a:solidFill>
              </a:rPr>
              <a:t>XP-1506: Low Beta n=1 EFC                                                    (Myers)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7200" y="1295400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958283"/>
            <a:ext cx="25146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Arrow = Planned Before Run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" y="1471464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57200" y="1884016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7200" y="2120504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57200" y="2333328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57200" y="2546152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57200" y="2745880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57200" y="2958704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57200" y="3179416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57200" y="3810000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33400" y="5257800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33400" y="6324600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33400" y="5867400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33400" y="6096000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66801" y="1143000"/>
            <a:ext cx="2077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Green = Complete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= Ongoing</a:t>
            </a:r>
          </a:p>
          <a:p>
            <a:r>
              <a:rPr lang="en-US" dirty="0" smtClean="0"/>
              <a:t>Black=No Started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2057400"/>
            <a:ext cx="2057400" cy="14773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>
                <a:solidFill>
                  <a:srgbClr val="FF0000"/>
                </a:solidFill>
              </a:rPr>
              <a:t>This is the complete commissioning list…</a:t>
            </a:r>
            <a:r>
              <a:rPr lang="en-US" b="1" i="1" u="sng" dirty="0" smtClean="0">
                <a:solidFill>
                  <a:srgbClr val="FF0000"/>
                </a:solidFill>
              </a:rPr>
              <a:t>almost done</a:t>
            </a:r>
            <a:r>
              <a:rPr lang="en-US" i="1" u="sng" dirty="0" smtClean="0">
                <a:solidFill>
                  <a:srgbClr val="FF0000"/>
                </a:solidFill>
              </a:rPr>
              <a:t>!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57200" y="1676400"/>
            <a:ext cx="60960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4-26 at 11.28.5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"/>
          <a:stretch/>
        </p:blipFill>
        <p:spPr>
          <a:xfrm>
            <a:off x="0" y="1295400"/>
            <a:ext cx="3962400" cy="5102113"/>
          </a:xfrm>
          <a:prstGeom prst="rect">
            <a:avLst/>
          </a:prstGeom>
        </p:spPr>
      </p:pic>
      <p:pic>
        <p:nvPicPr>
          <p:cNvPr id="10" name="Picture 9" descr="Screen Shot 2016-04-26 at 11.28.2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"/>
          <a:stretch/>
        </p:blipFill>
        <p:spPr>
          <a:xfrm>
            <a:off x="5105400" y="1266768"/>
            <a:ext cx="4038600" cy="52411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Substantial Progress in Developing L- and H-Mode Scenarios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947052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H-Mode Development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2850" y="990600"/>
            <a:ext cx="239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-Mode Development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2057400"/>
            <a:ext cx="1447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“Best” Shots From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January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February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March</a:t>
            </a:r>
          </a:p>
          <a:p>
            <a:pPr algn="ctr"/>
            <a:r>
              <a:rPr lang="en-US" b="1" dirty="0" smtClean="0"/>
              <a:t>April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60321" y="1676400"/>
            <a:ext cx="925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First H-Mode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045079" y="1309914"/>
            <a:ext cx="0" cy="838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6960" y="2322960"/>
            <a:ext cx="0" cy="838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46960" y="3327000"/>
            <a:ext cx="0" cy="838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46960" y="5340720"/>
            <a:ext cx="0" cy="838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8400" y="2438400"/>
            <a:ext cx="1524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NSTX Longest Shot</a:t>
            </a:r>
            <a:endParaRPr lang="en-US" sz="1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543800" y="2590800"/>
            <a:ext cx="457200" cy="0"/>
          </a:xfrm>
          <a:prstGeom prst="straightConnector1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NSTX-U has matched NSTX highest flat-top pressures for plasma currents up to 0.9MA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b="7542"/>
          <a:stretch/>
        </p:blipFill>
        <p:spPr bwMode="auto">
          <a:xfrm>
            <a:off x="1943100" y="1066800"/>
            <a:ext cx="5712111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 rot="13950816">
            <a:off x="6553315" y="1243842"/>
            <a:ext cx="457200" cy="90532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14300" y="58674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Near-term: I</a:t>
            </a:r>
            <a:r>
              <a:rPr lang="en-US" sz="2400" b="1" baseline="-25000" dirty="0" smtClean="0"/>
              <a:t>P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 1.1 – 1.3MA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5181600"/>
            <a:ext cx="246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Plasma Current [MA]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6161" y="2861029"/>
            <a:ext cx="365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Volume Average Pressure [</a:t>
            </a:r>
            <a:r>
              <a:rPr lang="en-US" b="1" dirty="0" err="1" smtClean="0"/>
              <a:t>kPa</a:t>
            </a:r>
            <a:r>
              <a:rPr lang="en-US" b="1" dirty="0" smtClean="0"/>
              <a:t>]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1419761"/>
            <a:ext cx="25356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NSTX-U, </a:t>
            </a:r>
            <a:r>
              <a:rPr lang="en-US" sz="2000" b="1" dirty="0" err="1" smtClean="0"/>
              <a:t>Boronized</a:t>
            </a:r>
            <a:endParaRPr lang="en-US" sz="2000" b="1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NSTX, Lithium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NSTX, Mixed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NSTX, </a:t>
            </a:r>
            <a:r>
              <a:rPr lang="en-US" sz="2000" b="1" dirty="0" err="1" smtClean="0">
                <a:solidFill>
                  <a:srgbClr val="FF0000"/>
                </a:solidFill>
              </a:rPr>
              <a:t>Boronized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Shape and Vertical Position Control Are In Good Position to Support the Future Experiments</a:t>
            </a:r>
            <a:endParaRPr lang="en-US" sz="2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0" y="990600"/>
            <a:ext cx="65532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rtEFIT</a:t>
            </a:r>
            <a:r>
              <a:rPr lang="en-US" sz="1800" dirty="0" smtClean="0"/>
              <a:t>/ISOFLUX control established for the plasma radius, vertical position, X-points.</a:t>
            </a:r>
          </a:p>
          <a:p>
            <a:pPr lvl="1"/>
            <a:r>
              <a:rPr lang="en-US" sz="1600" dirty="0" smtClean="0"/>
              <a:t>NSTX didn’t routinely do closed loop X-point control.</a:t>
            </a:r>
          </a:p>
          <a:p>
            <a:pPr lvl="1"/>
            <a:r>
              <a:rPr lang="en-US" sz="1600" dirty="0" smtClean="0"/>
              <a:t>Now multi-threaded </a:t>
            </a:r>
            <a:r>
              <a:rPr lang="en-US" sz="1600" dirty="0" err="1" smtClean="0"/>
              <a:t>rtEFIT</a:t>
            </a:r>
            <a:r>
              <a:rPr lang="en-US" sz="1600" dirty="0" smtClean="0"/>
              <a:t> with greater capabilities</a:t>
            </a:r>
            <a:endParaRPr lang="en-US" sz="1800" dirty="0"/>
          </a:p>
          <a:p>
            <a:r>
              <a:rPr lang="en-US" sz="2000" dirty="0" smtClean="0"/>
              <a:t>New vertical control sensors &amp; algorithms -&gt; matching the NSTX elongation for the same l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, but at higher 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r="1" b="12195"/>
          <a:stretch/>
        </p:blipFill>
        <p:spPr bwMode="auto">
          <a:xfrm>
            <a:off x="342899" y="3107517"/>
            <a:ext cx="5372101" cy="314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0279" y="6172200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Internal Inductance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03909" y="4313909"/>
            <a:ext cx="137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Elongation</a:t>
            </a:r>
            <a:endParaRPr lang="en-US" b="1" dirty="0"/>
          </a:p>
        </p:txBody>
      </p:sp>
      <p:pic>
        <p:nvPicPr>
          <p:cNvPr id="5" name="Picture 4" descr="Screen Shot 2016-04-21 at 11.41.17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"/>
          <a:stretch/>
        </p:blipFill>
        <p:spPr>
          <a:xfrm>
            <a:off x="6473932" y="990600"/>
            <a:ext cx="2670068" cy="5562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007331" y="1752600"/>
            <a:ext cx="228600" cy="3810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35931" y="1600200"/>
            <a:ext cx="228600" cy="533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845531" y="1905000"/>
            <a:ext cx="304800" cy="533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302731" y="3048000"/>
            <a:ext cx="457200" cy="609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302731" y="3657600"/>
            <a:ext cx="457200" cy="533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845531" y="4876800"/>
            <a:ext cx="304800" cy="457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007331" y="5181600"/>
            <a:ext cx="228600" cy="228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235931" y="5181600"/>
            <a:ext cx="228600" cy="533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0" y="3276600"/>
            <a:ext cx="159528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NSTX-U, </a:t>
            </a:r>
            <a:r>
              <a:rPr lang="en-US" sz="1200" b="1" dirty="0" err="1" smtClean="0"/>
              <a:t>Boronized</a:t>
            </a:r>
            <a:endParaRPr lang="en-US" sz="1200" b="1" dirty="0" smtClean="0"/>
          </a:p>
          <a:p>
            <a:r>
              <a:rPr lang="en-US" sz="1200" b="1" dirty="0" smtClean="0">
                <a:solidFill>
                  <a:srgbClr val="0000FF"/>
                </a:solidFill>
              </a:rPr>
              <a:t>NSTX, Lithium</a:t>
            </a:r>
          </a:p>
          <a:p>
            <a:r>
              <a:rPr lang="en-US" sz="1200" b="1" dirty="0" smtClean="0">
                <a:solidFill>
                  <a:srgbClr val="008000"/>
                </a:solidFill>
              </a:rPr>
              <a:t>NSTX, Mixed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NSTX, </a:t>
            </a:r>
            <a:r>
              <a:rPr lang="en-US" sz="1200" b="1" dirty="0" err="1" smtClean="0">
                <a:solidFill>
                  <a:srgbClr val="FF0000"/>
                </a:solidFill>
              </a:rPr>
              <a:t>Boronized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1066800"/>
            <a:ext cx="5909365" cy="5410200"/>
          </a:xfrm>
        </p:spPr>
        <p:txBody>
          <a:bodyPr/>
          <a:lstStyle/>
          <a:p>
            <a:r>
              <a:rPr lang="en-US" dirty="0" smtClean="0"/>
              <a:t>rtEFIT upgraded to 65x65 grid size</a:t>
            </a:r>
          </a:p>
          <a:p>
            <a:r>
              <a:rPr lang="en-US" dirty="0" smtClean="0"/>
              <a:t>Demonstrated </a:t>
            </a:r>
            <a:r>
              <a:rPr lang="en-US" dirty="0"/>
              <a:t>a</a:t>
            </a:r>
            <a:r>
              <a:rPr lang="en-US" dirty="0" smtClean="0"/>
              <a:t>bility to control steps in the strike-point location at fixed x-point height and outer gaps </a:t>
            </a:r>
          </a:p>
          <a:p>
            <a:r>
              <a:rPr lang="en-US" dirty="0" smtClean="0"/>
              <a:t>Demonstrated feedback control of </a:t>
            </a:r>
            <a:r>
              <a:rPr lang="en-US" dirty="0" err="1" smtClean="0"/>
              <a:t>drSep</a:t>
            </a:r>
            <a:r>
              <a:rPr lang="en-US" dirty="0" smtClean="0"/>
              <a:t> to produce upper/lower biased shapes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rtEFIT/ISOFLUX commissioned to </a:t>
            </a:r>
            <a:br>
              <a:rPr lang="en-US" sz="3200" dirty="0" smtClean="0"/>
            </a:br>
            <a:r>
              <a:rPr lang="en-US" sz="3200" dirty="0" smtClean="0"/>
              <a:t>control gaps</a:t>
            </a:r>
            <a:r>
              <a:rPr lang="en-US" sz="3200" dirty="0"/>
              <a:t> </a:t>
            </a:r>
            <a:r>
              <a:rPr lang="en-US" sz="3200" dirty="0" smtClean="0"/>
              <a:t>and x-point/strike-point locations</a:t>
            </a:r>
            <a:endParaRPr lang="en-US" sz="3200" baseline="-25000" dirty="0"/>
          </a:p>
        </p:txBody>
      </p:sp>
      <p:pic>
        <p:nvPicPr>
          <p:cNvPr id="4" name="Picture 3" descr="strikePointSc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67" y="287131"/>
            <a:ext cx="5299364" cy="6858000"/>
          </a:xfrm>
          <a:prstGeom prst="rect">
            <a:avLst/>
          </a:prstGeom>
        </p:spPr>
      </p:pic>
      <p:pic>
        <p:nvPicPr>
          <p:cNvPr id="5" name="Picture 4" descr="dRsepResult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29416" r="15557" b="26475"/>
          <a:stretch/>
        </p:blipFill>
        <p:spPr>
          <a:xfrm>
            <a:off x="158755" y="4309285"/>
            <a:ext cx="2834910" cy="2200004"/>
          </a:xfrm>
          <a:prstGeom prst="rect">
            <a:avLst/>
          </a:prstGeom>
        </p:spPr>
      </p:pic>
      <p:pic>
        <p:nvPicPr>
          <p:cNvPr id="6" name="Picture 5" descr="drSepUpper.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1" t="9662" b="7729"/>
          <a:stretch/>
        </p:blipFill>
        <p:spPr>
          <a:xfrm>
            <a:off x="3164956" y="3852986"/>
            <a:ext cx="1479827" cy="2673710"/>
          </a:xfrm>
          <a:prstGeom prst="rect">
            <a:avLst/>
          </a:prstGeom>
        </p:spPr>
      </p:pic>
      <p:pic>
        <p:nvPicPr>
          <p:cNvPr id="7" name="Picture 6" descr="drSepLowers.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4" t="7407" b="3704"/>
          <a:stretch/>
        </p:blipFill>
        <p:spPr>
          <a:xfrm>
            <a:off x="4412872" y="3751452"/>
            <a:ext cx="1511921" cy="2918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3872" y="1033612"/>
            <a:ext cx="8866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203879</a:t>
            </a:r>
          </a:p>
          <a:p>
            <a:r>
              <a:rPr lang="en-US" dirty="0" smtClean="0">
                <a:solidFill>
                  <a:srgbClr val="4676A4"/>
                </a:solidFill>
              </a:rPr>
              <a:t>t=0.4s</a:t>
            </a:r>
          </a:p>
          <a:p>
            <a:r>
              <a:rPr lang="en-US" dirty="0" smtClean="0">
                <a:solidFill>
                  <a:srgbClr val="DE2F39"/>
                </a:solidFill>
              </a:rPr>
              <a:t>t=0.5s</a:t>
            </a:r>
          </a:p>
          <a:p>
            <a:r>
              <a:rPr lang="en-US" dirty="0">
                <a:solidFill>
                  <a:srgbClr val="5FB35A"/>
                </a:solidFill>
              </a:rPr>
              <a:t>t</a:t>
            </a:r>
            <a:r>
              <a:rPr lang="en-US" dirty="0" smtClean="0">
                <a:solidFill>
                  <a:srgbClr val="5FB35A"/>
                </a:solidFill>
              </a:rPr>
              <a:t>=0.7s</a:t>
            </a:r>
          </a:p>
          <a:p>
            <a:r>
              <a:rPr lang="en-US" dirty="0" smtClean="0">
                <a:solidFill>
                  <a:srgbClr val="FD8527"/>
                </a:solidFill>
              </a:rPr>
              <a:t>t=0.8s</a:t>
            </a:r>
          </a:p>
        </p:txBody>
      </p:sp>
    </p:spTree>
    <p:extLst>
      <p:ext uri="{BB962C8B-B14F-4D97-AF65-F5344CB8AC3E}">
        <p14:creationId xmlns:p14="http://schemas.microsoft.com/office/powerpoint/2010/main" val="24307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Discharge Development Aided by n=1 Error Field Correction</a:t>
            </a:r>
            <a:endParaRPr lang="en-US" sz="2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6629400" cy="47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300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Dominant error-field source:  vertical field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Long-pulse L-modes used to identify optimal correction amplitude, phase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819400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this EFC on every shot now</a:t>
            </a:r>
          </a:p>
          <a:p>
            <a:endParaRPr lang="en-US" sz="2400" dirty="0" smtClean="0"/>
          </a:p>
          <a:p>
            <a:r>
              <a:rPr lang="en-US" sz="2400" dirty="0" smtClean="0"/>
              <a:t>Will soon deploy feedback-based error field correction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61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NSTX-U Experiments Are Using a Significantly Expanded Plasma Shutdown Scheme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1" y="1057870"/>
            <a:ext cx="18288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SS=0: </a:t>
            </a:r>
          </a:p>
          <a:p>
            <a:pPr algn="ctr"/>
            <a:r>
              <a:rPr lang="en-US" dirty="0" smtClean="0"/>
              <a:t>Ramp-Up &amp; Flat-Top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5029200"/>
            <a:ext cx="17621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SS=4: Insufficient I</a:t>
            </a:r>
            <a:r>
              <a:rPr lang="en-US" baseline="-25000" dirty="0" smtClean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763869"/>
            <a:ext cx="120391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SS=3: </a:t>
            </a:r>
          </a:p>
          <a:p>
            <a:pPr algn="ctr"/>
            <a:r>
              <a:rPr lang="en-US" dirty="0" smtClean="0"/>
              <a:t>I</a:t>
            </a:r>
            <a:r>
              <a:rPr lang="en-US" baseline="-25000" dirty="0" smtClean="0"/>
              <a:t>OH</a:t>
            </a:r>
            <a:r>
              <a:rPr lang="en-US" dirty="0" smtClean="0"/>
              <a:t> Loss of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3276600"/>
            <a:ext cx="189994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SS=2: </a:t>
            </a:r>
          </a:p>
          <a:p>
            <a:pPr algn="ctr"/>
            <a:r>
              <a:rPr lang="en-US" dirty="0" smtClean="0"/>
              <a:t>Fast I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Rampdown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38600" y="2438400"/>
            <a:ext cx="16002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SS=1: </a:t>
            </a:r>
          </a:p>
          <a:p>
            <a:pPr algn="ctr"/>
            <a:r>
              <a:rPr lang="en-US" dirty="0" smtClean="0"/>
              <a:t>Slow I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Rampdown</a:t>
            </a:r>
            <a:endParaRPr lang="en-US" dirty="0" smtClean="0"/>
          </a:p>
        </p:txBody>
      </p:sp>
      <p:cxnSp>
        <p:nvCxnSpPr>
          <p:cNvPr id="11" name="Straight Arrow Connector 10"/>
          <p:cNvCxnSpPr>
            <a:stCxn id="6" idx="2"/>
            <a:endCxn id="10" idx="0"/>
          </p:cNvCxnSpPr>
          <p:nvPr/>
        </p:nvCxnSpPr>
        <p:spPr>
          <a:xfrm flipH="1">
            <a:off x="4838700" y="1981200"/>
            <a:ext cx="110490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3"/>
          </p:cNvCxnSpPr>
          <p:nvPr/>
        </p:nvCxnSpPr>
        <p:spPr>
          <a:xfrm flipH="1">
            <a:off x="8543995" y="5334000"/>
            <a:ext cx="4476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  <a:endCxn id="8" idx="0"/>
          </p:cNvCxnSpPr>
          <p:nvPr/>
        </p:nvCxnSpPr>
        <p:spPr>
          <a:xfrm>
            <a:off x="4838700" y="3361730"/>
            <a:ext cx="563859" cy="1402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9" idx="0"/>
          </p:cNvCxnSpPr>
          <p:nvPr/>
        </p:nvCxnSpPr>
        <p:spPr>
          <a:xfrm>
            <a:off x="5943601" y="1981200"/>
            <a:ext cx="1864373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  <a:endCxn id="8" idx="3"/>
          </p:cNvCxnSpPr>
          <p:nvPr/>
        </p:nvCxnSpPr>
        <p:spPr>
          <a:xfrm flipH="1">
            <a:off x="6004517" y="3738265"/>
            <a:ext cx="853483" cy="1487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7" idx="0"/>
          </p:cNvCxnSpPr>
          <p:nvPr/>
        </p:nvCxnSpPr>
        <p:spPr>
          <a:xfrm flipH="1">
            <a:off x="7662898" y="4199930"/>
            <a:ext cx="145076" cy="8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>
            <a:off x="3657600" y="1519535"/>
            <a:ext cx="1371601" cy="446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1524000"/>
            <a:ext cx="0" cy="354466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1"/>
          </p:cNvCxnSpPr>
          <p:nvPr/>
        </p:nvCxnSpPr>
        <p:spPr>
          <a:xfrm>
            <a:off x="3657600" y="5068669"/>
            <a:ext cx="1143000" cy="156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3"/>
            <a:endCxn id="7" idx="1"/>
          </p:cNvCxnSpPr>
          <p:nvPr/>
        </p:nvCxnSpPr>
        <p:spPr>
          <a:xfrm>
            <a:off x="5638800" y="2900065"/>
            <a:ext cx="1143000" cy="2452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9" idx="1"/>
          </p:cNvCxnSpPr>
          <p:nvPr/>
        </p:nvCxnSpPr>
        <p:spPr>
          <a:xfrm>
            <a:off x="5638800" y="2900065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31242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NSTX PCS</a:t>
            </a:r>
            <a:r>
              <a:rPr lang="en-US" dirty="0" smtClean="0"/>
              <a:t>: No means of detecting a disruption, or ramping down the plasma current based on events.</a:t>
            </a:r>
          </a:p>
          <a:p>
            <a:r>
              <a:rPr lang="en-US" b="1" dirty="0" smtClean="0"/>
              <a:t>NSTX-U PCS</a:t>
            </a:r>
            <a:r>
              <a:rPr lang="en-US" dirty="0" smtClean="0"/>
              <a:t>: State machine orchestrates the shutdown.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2100000">
            <a:off x="6098819" y="2389852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Disruption Imminent</a:t>
            </a:r>
            <a:endParaRPr lang="en-US" sz="14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991600" y="1524000"/>
            <a:ext cx="0" cy="38100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3"/>
          </p:cNvCxnSpPr>
          <p:nvPr/>
        </p:nvCxnSpPr>
        <p:spPr>
          <a:xfrm>
            <a:off x="6858001" y="1519535"/>
            <a:ext cx="2133599" cy="446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139225">
            <a:off x="5583705" y="3056039"/>
            <a:ext cx="1439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Disruption Imminent</a:t>
            </a:r>
            <a:endParaRPr lang="en-US" sz="11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990600"/>
            <a:ext cx="213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“SS” = “Shutdown State”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6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6271</TotalTime>
  <Words>1532</Words>
  <Application>Microsoft Office PowerPoint</Application>
  <PresentationFormat>On-screen Show (4:3)</PresentationFormat>
  <Paragraphs>205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NSTX Upgrade</vt:lpstr>
      <vt:lpstr>NSTX-U Program  FY2016 Q2 Report</vt:lpstr>
      <vt:lpstr>NSTX-U is a Functioning Research Facility </vt:lpstr>
      <vt:lpstr>A Sequence of eXperiment Machine Proposals (XMPs) Has Been Defined to Commission the Machine</vt:lpstr>
      <vt:lpstr>Substantial Progress in Developing L- and H-Mode Scenarios</vt:lpstr>
      <vt:lpstr>NSTX-U has matched NSTX highest flat-top pressures for plasma currents up to 0.9MA</vt:lpstr>
      <vt:lpstr>Shape and Vertical Position Control Are In Good Position to Support the Future Experiments</vt:lpstr>
      <vt:lpstr>rtEFIT/ISOFLUX commissioned to  control gaps and x-point/strike-point locations</vt:lpstr>
      <vt:lpstr>Discharge Development Aided by n=1 Error Field Correction</vt:lpstr>
      <vt:lpstr>NSTX-U Experiments Are Using a Significantly Expanded Plasma Shutdown Scheme</vt:lpstr>
      <vt:lpstr>NSTX-U Experiments Are Using a Significantly Expanded Plasma Shutdown Scheme</vt:lpstr>
      <vt:lpstr>New NSTX-U result (preliminary): 2nd NBI fast-ion behavior consistent with classical slowing-down theory</vt:lpstr>
      <vt:lpstr>Good First Data Obtained on  SSNPA and fast-ion Da (FIDA) Diagnostics </vt:lpstr>
      <vt:lpstr>New NSTX-U result:  Suppression of counter-propagating GAE observed for large RTAN 2nd NBI</vt:lpstr>
      <vt:lpstr>New NSTX-U tool: Between and Among  Shot TRANSP (BEAST) will aid experiment execution</vt:lpstr>
      <vt:lpstr>Impurity Granule Injector (IGI) will be used on NSTX-U for pedestal / ELM /density control, scenario optimization</vt:lpstr>
      <vt:lpstr>NSTX-U / STs will improve understanding of  RMP ELM mitigation / suppression physics  </vt:lpstr>
      <vt:lpstr>Making Good Progress on Milestones (I)</vt:lpstr>
      <vt:lpstr>Making Good Progress on Milestones (II)</vt:lpstr>
      <vt:lpstr>32 Priority 1 eXperimental Proposals (XPs) prepared/in-prep to complete research milestones</vt:lpstr>
      <vt:lpstr>Summary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218</cp:revision>
  <dcterms:created xsi:type="dcterms:W3CDTF">2015-07-16T16:59:24Z</dcterms:created>
  <dcterms:modified xsi:type="dcterms:W3CDTF">2016-05-03T03:29:10Z</dcterms:modified>
</cp:coreProperties>
</file>