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72" r:id="rId3"/>
    <p:sldId id="270" r:id="rId4"/>
    <p:sldId id="275" r:id="rId5"/>
    <p:sldId id="274" r:id="rId6"/>
    <p:sldId id="271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142" d="100"/>
          <a:sy n="14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8/10/16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Battaglia, High Z Tile Discussion, August 11,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Devon Battaglia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 point evolution in NSTX-U scenarios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High Z Tile Discussion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August 11,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 for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08" t="52987" b="53"/>
          <a:stretch/>
        </p:blipFill>
        <p:spPr>
          <a:xfrm>
            <a:off x="5410200" y="3092708"/>
            <a:ext cx="3241013" cy="3092191"/>
          </a:xfrm>
          <a:prstGeom prst="rect">
            <a:avLst/>
          </a:prstGeom>
        </p:spPr>
      </p:pic>
      <p:pic>
        <p:nvPicPr>
          <p:cNvPr id="6" name="Picture 5" descr="strike_poi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4038600" cy="522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752600"/>
            <a:ext cx="22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Outboard Tile Row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438400"/>
            <a:ext cx="22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Outboard Tile Row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3124200"/>
            <a:ext cx="152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Outboard Tile Row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3962400"/>
            <a:ext cx="152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Outboard Tile Row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659868"/>
            <a:ext cx="152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525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Inboard divertor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143000"/>
            <a:ext cx="352080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line: Map upper X-point flux</a:t>
            </a:r>
          </a:p>
          <a:p>
            <a:r>
              <a:rPr lang="en-US" dirty="0" smtClean="0"/>
              <a:t>Red line: Map lower X-point flux</a:t>
            </a:r>
          </a:p>
          <a:p>
            <a:r>
              <a:rPr lang="en-US" dirty="0" smtClean="0"/>
              <a:t>Black points: Map separatrix flux</a:t>
            </a:r>
          </a:p>
          <a:p>
            <a:r>
              <a:rPr lang="en-US" dirty="0"/>
              <a:t> </a:t>
            </a:r>
            <a:r>
              <a:rPr lang="en-US" dirty="0" smtClean="0"/>
              <a:t>  over red: LSN</a:t>
            </a:r>
          </a:p>
          <a:p>
            <a:r>
              <a:rPr lang="en-US" dirty="0" smtClean="0"/>
              <a:t>   over blue: USN</a:t>
            </a:r>
          </a:p>
          <a:p>
            <a:r>
              <a:rPr lang="en-US" dirty="0"/>
              <a:t> </a:t>
            </a:r>
            <a:r>
              <a:rPr lang="en-US" dirty="0" smtClean="0"/>
              <a:t>  otherwise: not diverted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5531632" y="2397604"/>
            <a:ext cx="3612368" cy="41555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L-mode scenario has strike point that sweeps over row 2</a:t>
            </a:r>
            <a:endParaRPr lang="en-US" dirty="0"/>
          </a:p>
        </p:txBody>
      </p:sp>
      <p:pic>
        <p:nvPicPr>
          <p:cNvPr id="4" name="Picture 3" descr="strike_poin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/>
          <a:stretch/>
        </p:blipFill>
        <p:spPr>
          <a:xfrm>
            <a:off x="3200400" y="1615440"/>
            <a:ext cx="2600960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1082040"/>
            <a:ext cx="3187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205005 L-mode 1MW fiducial</a:t>
            </a:r>
          </a:p>
          <a:p>
            <a:r>
              <a:rPr lang="en-US" dirty="0" smtClean="0"/>
              <a:t>ISOFLUX PF1A and PF2</a:t>
            </a:r>
            <a:endParaRPr lang="en-US" dirty="0"/>
          </a:p>
        </p:txBody>
      </p:sp>
      <p:pic>
        <p:nvPicPr>
          <p:cNvPr id="10" name="Picture 9" descr="strike_poin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15440"/>
            <a:ext cx="3108960" cy="4023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082040"/>
            <a:ext cx="2673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203837 Ohmic L-mode</a:t>
            </a:r>
          </a:p>
          <a:p>
            <a:r>
              <a:rPr lang="en-US" dirty="0" smtClean="0"/>
              <a:t>Feed-forward PF1A only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3063240"/>
            <a:ext cx="5029200" cy="6096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3139440"/>
            <a:ext cx="117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Tile row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4663440"/>
            <a:ext cx="153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Inboard plate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5638800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lines in plots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6019800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 lines in plots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 flipV="1">
            <a:off x="2780709" y="5791200"/>
            <a:ext cx="2858091" cy="32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 flipV="1">
            <a:off x="5360111" y="6172200"/>
            <a:ext cx="507289" cy="3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9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evaluation: L-mode startup with strike point outside row 2 is doable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286541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73" y="1429512"/>
            <a:ext cx="2946027" cy="4818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5772" y="990600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L-mode start up with X-point outboard of row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25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L-mode startup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61838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PF2 ~ 1 kA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0372" y="61838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PF2 ~ 6 kA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971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Matched elongation and triangularity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0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562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our best shots in April, we focused on establishing active X-point control prior to the time of diverting</a:t>
            </a:r>
          </a:p>
          <a:p>
            <a:pPr lvl="1"/>
            <a:r>
              <a:rPr lang="en-US" dirty="0" smtClean="0"/>
              <a:t>Improve resilience of diverting time to variations in beams and wall conditions</a:t>
            </a:r>
          </a:p>
          <a:p>
            <a:pPr lvl="1"/>
            <a:r>
              <a:rPr lang="en-US" dirty="0" smtClean="0"/>
              <a:t>Increases efficiency of future shot development</a:t>
            </a:r>
          </a:p>
          <a:p>
            <a:pPr lvl="1"/>
            <a:endParaRPr lang="en-US" dirty="0"/>
          </a:p>
          <a:p>
            <a:r>
              <a:rPr lang="en-US" dirty="0" smtClean="0"/>
              <a:t>ISOFLUX “likes” to turn on PF2 to achieve the X-point target position</a:t>
            </a:r>
          </a:p>
          <a:p>
            <a:pPr lvl="1"/>
            <a:r>
              <a:rPr lang="en-US" dirty="0" smtClean="0"/>
              <a:t>These discharges had the strike points at larger major radius</a:t>
            </a:r>
          </a:p>
          <a:p>
            <a:pPr lvl="1"/>
            <a:r>
              <a:rPr lang="en-US" dirty="0" smtClean="0"/>
              <a:t>I don’t know why … but we should know by the next run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Strike point position in H-mode scenarios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95400"/>
            <a:ext cx="2667000" cy="52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5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29" y="2209800"/>
            <a:ext cx="3695571" cy="4343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Strike point locations in H-modes depends on divertor coil control scheme</a:t>
            </a:r>
            <a:endParaRPr lang="en-US" dirty="0"/>
          </a:p>
        </p:txBody>
      </p:sp>
      <p:pic>
        <p:nvPicPr>
          <p:cNvPr id="6" name="Picture 5" descr="strike_poin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/>
          <a:stretch/>
        </p:blipFill>
        <p:spPr>
          <a:xfrm>
            <a:off x="0" y="1600200"/>
            <a:ext cx="3096260" cy="402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900" y="1143000"/>
            <a:ext cx="2442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204112 </a:t>
            </a:r>
            <a:r>
              <a:rPr lang="en-US" dirty="0"/>
              <a:t>H</a:t>
            </a:r>
            <a:r>
              <a:rPr lang="en-US" dirty="0" smtClean="0"/>
              <a:t>-mode </a:t>
            </a:r>
          </a:p>
          <a:p>
            <a:r>
              <a:rPr lang="en-US" dirty="0" smtClean="0"/>
              <a:t>Feed-forward div coils </a:t>
            </a:r>
            <a:endParaRPr lang="en-US" dirty="0"/>
          </a:p>
        </p:txBody>
      </p:sp>
      <p:pic>
        <p:nvPicPr>
          <p:cNvPr id="8" name="Picture 7" descr="strike_poin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/>
          <a:stretch/>
        </p:blipFill>
        <p:spPr>
          <a:xfrm>
            <a:off x="3124200" y="1600200"/>
            <a:ext cx="2613660" cy="4023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3900" y="1143000"/>
            <a:ext cx="2057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204672 </a:t>
            </a:r>
            <a:r>
              <a:rPr lang="en-US" dirty="0"/>
              <a:t>H</a:t>
            </a:r>
            <a:r>
              <a:rPr lang="en-US" dirty="0" smtClean="0"/>
              <a:t>-mode </a:t>
            </a:r>
          </a:p>
          <a:p>
            <a:r>
              <a:rPr lang="en-US" dirty="0" smtClean="0"/>
              <a:t>ISOFLUX div coils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063240"/>
            <a:ext cx="5029200" cy="6096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638800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lines in plots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6019800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 lines in plots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2780709" y="5791200"/>
            <a:ext cx="2858091" cy="32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5360111" y="6172200"/>
            <a:ext cx="507289" cy="3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9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our present operating scenarios avoid putting power on the high-Z tiles?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Yes and No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Yes: H-mode discharges when the divertor currents were feed-forward</a:t>
            </a:r>
          </a:p>
          <a:p>
            <a:pPr lvl="1"/>
            <a:r>
              <a:rPr lang="en-US" dirty="0" smtClean="0"/>
              <a:t>No: Present L-mode scenarios, H-mode ramp-up using ISOFLUX control of the X-point and inner gap</a:t>
            </a:r>
          </a:p>
          <a:p>
            <a:pPr lvl="1"/>
            <a:endParaRPr lang="en-US" dirty="0"/>
          </a:p>
          <a:p>
            <a:r>
              <a:rPr lang="en-US" dirty="0" smtClean="0"/>
              <a:t>Can we develop scenarios to avoid high-Z tile row?      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I think so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L-mode: Develop new scenario that diverts at low triangularity</a:t>
            </a:r>
          </a:p>
          <a:p>
            <a:pPr lvl="2"/>
            <a:r>
              <a:rPr lang="en-US" dirty="0" smtClean="0"/>
              <a:t>Keep the strikepoint outside the high-Z tile row</a:t>
            </a:r>
          </a:p>
          <a:p>
            <a:pPr lvl="1"/>
            <a:r>
              <a:rPr lang="en-US" dirty="0" smtClean="0"/>
              <a:t>H-mode: Develop new scenario using ISOFLUX control of the divertor coils that resembles feed-forward scenario</a:t>
            </a:r>
          </a:p>
          <a:p>
            <a:pPr lvl="2"/>
            <a:r>
              <a:rPr lang="en-US" dirty="0" smtClean="0"/>
              <a:t>Keep the strikepoint inside the high-Z tile row</a:t>
            </a:r>
          </a:p>
          <a:p>
            <a:pPr lvl="2"/>
            <a:r>
              <a:rPr lang="en-US" dirty="0" smtClean="0"/>
              <a:t>We were working on this prior to the coil failure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answer Jon’s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16204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435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NSTX Upgrade</vt:lpstr>
      <vt:lpstr>Strike point evolution in NSTX-U scenarios</vt:lpstr>
      <vt:lpstr>Legend for plots</vt:lpstr>
      <vt:lpstr>L-mode scenario has strike point that sweeps over row 2</vt:lpstr>
      <vt:lpstr>Initial evaluation: L-mode startup with strike point outside row 2 is doable</vt:lpstr>
      <vt:lpstr>Strike point position in H-mode scenarios</vt:lpstr>
      <vt:lpstr>Strike point locations in H-modes depends on divertor coil control scheme</vt:lpstr>
      <vt:lpstr>To answer Jon’s questions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Devon Battaglia</cp:lastModifiedBy>
  <cp:revision>120</cp:revision>
  <dcterms:created xsi:type="dcterms:W3CDTF">2015-07-16T16:59:24Z</dcterms:created>
  <dcterms:modified xsi:type="dcterms:W3CDTF">2016-08-10T21:03:16Z</dcterms:modified>
</cp:coreProperties>
</file>