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1"/>
  </p:sldMasterIdLst>
  <p:sldIdLst>
    <p:sldId id="257" r:id="rId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81">
          <p15:clr>
            <a:srgbClr val="A4A3A4"/>
          </p15:clr>
        </p15:guide>
        <p15:guide id="2" pos="1359">
          <p15:clr>
            <a:srgbClr val="A4A3A4"/>
          </p15:clr>
        </p15:guide>
        <p15:guide id="3" pos="3843">
          <p15:clr>
            <a:srgbClr val="A4A3A4"/>
          </p15:clr>
        </p15:guide>
        <p15:guide id="4" pos="1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orient="horz" pos="1882">
          <p15:clr>
            <a:srgbClr val="A4A3A4"/>
          </p15:clr>
        </p15:guide>
        <p15:guide id="3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58" y="126"/>
      </p:cViewPr>
      <p:guideLst>
        <p:guide orient="horz" pos="4181"/>
        <p:guide pos="1359"/>
        <p:guide pos="3843"/>
        <p:guide pos="19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orient="horz" pos="188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microsoft.com/office/2007/relationships/hdphoto" Target="../media/hdphoto1.wdp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1134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5"/>
            <a:ext cx="2953546" cy="6192917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3919" y="811969"/>
            <a:ext cx="2152274" cy="2152275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</p:pic>
      <p:pic>
        <p:nvPicPr>
          <p:cNvPr id="21" name="Picture 20" descr="DifScat_better vibe.jpg.jpe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0253" y="1402065"/>
            <a:ext cx="1868502" cy="1868502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521" y="2715753"/>
            <a:ext cx="1665404" cy="1665404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644" y="2839998"/>
            <a:ext cx="1425642" cy="1386314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4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0"/>
            <a:ext cx="864264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698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15" y="1402417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415" y="2227999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92" y="1402417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92" y="2227999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3"/>
          <p:cNvSpPr>
            <a:spLocks/>
          </p:cNvSpPr>
          <p:nvPr/>
        </p:nvSpPr>
        <p:spPr bwMode="auto">
          <a:xfrm>
            <a:off x="5377263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3911890" cy="1117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6214534" y="65"/>
            <a:ext cx="2929466" cy="6192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004"/>
            <a:ext cx="8628678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68" y="237744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68" y="1508760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b="0" dirty="0" err="1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Presentation_name</a:t>
            </a:r>
            <a:endParaRPr lang="en-US" sz="1000" b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-569913" y="-2814638"/>
            <a:ext cx="25400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37" r:id="rId2"/>
    <p:sldLayoutId id="2147483939" r:id="rId3"/>
    <p:sldLayoutId id="2147483940" r:id="rId4"/>
    <p:sldLayoutId id="2147483941" r:id="rId5"/>
    <p:sldLayoutId id="2147483942" r:id="rId6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83" y="0"/>
            <a:ext cx="8636290" cy="877163"/>
          </a:xfrm>
        </p:spPr>
        <p:txBody>
          <a:bodyPr/>
          <a:lstStyle/>
          <a:p>
            <a:r>
              <a:rPr lang="en-US" dirty="0"/>
              <a:t>Investigate scaling of achievement of low 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/>
              <a:t>, dissipative divertor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4353"/>
            <a:ext cx="9144000" cy="5477917"/>
          </a:xfrm>
        </p:spPr>
        <p:txBody>
          <a:bodyPr/>
          <a:lstStyle/>
          <a:p>
            <a:r>
              <a:rPr lang="en-US" dirty="0"/>
              <a:t>Large success from multi-machine </a:t>
            </a:r>
            <a:r>
              <a:rPr lang="el-GR" dirty="0"/>
              <a:t>λ</a:t>
            </a:r>
            <a:r>
              <a:rPr lang="en-US" baseline="-25000" dirty="0"/>
              <a:t>q</a:t>
            </a:r>
            <a:r>
              <a:rPr lang="en-US" dirty="0"/>
              <a:t> scaling</a:t>
            </a:r>
          </a:p>
          <a:p>
            <a:pPr lvl="1"/>
            <a:r>
              <a:rPr lang="en-US" dirty="0"/>
              <a:t>Can scale heat flux to reactor, scary</a:t>
            </a:r>
          </a:p>
          <a:p>
            <a:r>
              <a:rPr lang="en-US" dirty="0"/>
              <a:t>Want to know how mitigation scales to reactor</a:t>
            </a:r>
          </a:p>
          <a:p>
            <a:pPr lvl="1"/>
            <a:r>
              <a:rPr lang="en-US" dirty="0"/>
              <a:t>Control parameters: </a:t>
            </a:r>
            <a:r>
              <a:rPr lang="en-US" dirty="0" err="1"/>
              <a:t>n</a:t>
            </a:r>
            <a:r>
              <a:rPr lang="en-US" baseline="-25000" dirty="0" err="1"/>
              <a:t>up</a:t>
            </a:r>
            <a:r>
              <a:rPr lang="en-US" dirty="0"/>
              <a:t>, </a:t>
            </a:r>
            <a:r>
              <a:rPr lang="en-US" dirty="0" err="1"/>
              <a:t>f</a:t>
            </a:r>
            <a:r>
              <a:rPr lang="en-US" baseline="-25000" dirty="0" err="1"/>
              <a:t>z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Present efforts combine scaling of q|| with modeling to evaluate how control parameters scale</a:t>
            </a:r>
          </a:p>
          <a:p>
            <a:pPr lvl="1"/>
            <a:r>
              <a:rPr lang="en-US" dirty="0"/>
              <a:t>Goal: Find empirical scaling directly, compare to models</a:t>
            </a:r>
          </a:p>
          <a:p>
            <a:r>
              <a:rPr lang="en-US" dirty="0"/>
              <a:t>Perform experiments on DIII-D and NSTX-U </a:t>
            </a:r>
          </a:p>
          <a:p>
            <a:pPr lvl="1"/>
            <a:r>
              <a:rPr lang="en-US" dirty="0"/>
              <a:t>Density scan to reach </a:t>
            </a:r>
            <a:r>
              <a:rPr lang="en-US" dirty="0" err="1"/>
              <a:t>Te</a:t>
            </a:r>
            <a:r>
              <a:rPr lang="en-US" dirty="0"/>
              <a:t> &lt; 5 eV</a:t>
            </a:r>
          </a:p>
          <a:p>
            <a:pPr lvl="1"/>
            <a:r>
              <a:rPr lang="en-US" dirty="0"/>
              <a:t>Shot-to-shot vary B, </a:t>
            </a:r>
            <a:r>
              <a:rPr lang="en-US" dirty="0" err="1"/>
              <a:t>I</a:t>
            </a:r>
            <a:r>
              <a:rPr lang="en-US" baseline="-25000" dirty="0" err="1"/>
              <a:t>p</a:t>
            </a:r>
            <a:r>
              <a:rPr lang="en-US" dirty="0"/>
              <a:t>, P</a:t>
            </a:r>
          </a:p>
          <a:p>
            <a:r>
              <a:rPr lang="en-US" dirty="0"/>
              <a:t>Issues: </a:t>
            </a:r>
            <a:r>
              <a:rPr lang="en-US" dirty="0" err="1"/>
              <a:t>f</a:t>
            </a:r>
            <a:r>
              <a:rPr lang="en-US" baseline="-25000" dirty="0" err="1"/>
              <a:t>z</a:t>
            </a:r>
            <a:r>
              <a:rPr lang="en-US" dirty="0"/>
              <a:t> not well controlled with carbon wall, DTS only on DIIID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62890" y="877163"/>
            <a:ext cx="272034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/>
              <a:t>J.D. Lore, J.M. </a:t>
            </a:r>
            <a:r>
              <a:rPr lang="en-US" sz="1400" b="1" dirty="0" err="1"/>
              <a:t>Canik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12280225"/>
      </p:ext>
    </p:extLst>
  </p:cSld>
  <p:clrMapOvr>
    <a:masterClrMapping/>
  </p:clrMapOvr>
</p:sld>
</file>

<file path=ppt/theme/theme1.xml><?xml version="1.0" encoding="utf-8"?>
<a:theme xmlns:a="http://schemas.openxmlformats.org/drawingml/2006/main" name="ORNL2016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2016" id="{65E763FD-A0EC-4983-B412-B65AFF902249}" vid="{9607ECC1-E6F7-4256-BE76-951CC26812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238</TotalTime>
  <Words>106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Black</vt:lpstr>
      <vt:lpstr>ORNL2016</vt:lpstr>
      <vt:lpstr>Investigate scaling of achievement of low Te, dissipative divertor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Lore, Jeremy D.</dc:creator>
  <cp:lastModifiedBy>Lore, Jeremy D.</cp:lastModifiedBy>
  <cp:revision>8</cp:revision>
  <dcterms:created xsi:type="dcterms:W3CDTF">2016-10-07T14:35:59Z</dcterms:created>
  <dcterms:modified xsi:type="dcterms:W3CDTF">2016-10-07T18:34:30Z</dcterms:modified>
</cp:coreProperties>
</file>