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53" r:id="rId2"/>
    <p:sldMasterId id="2147483658" r:id="rId3"/>
    <p:sldMasterId id="2147483671" r:id="rId4"/>
  </p:sldMasterIdLst>
  <p:notesMasterIdLst>
    <p:notesMasterId r:id="rId15"/>
  </p:notesMasterIdLst>
  <p:handoutMasterIdLst>
    <p:handoutMasterId r:id="rId16"/>
  </p:handoutMasterIdLst>
  <p:sldIdLst>
    <p:sldId id="1283" r:id="rId5"/>
    <p:sldId id="1280" r:id="rId6"/>
    <p:sldId id="1299" r:id="rId7"/>
    <p:sldId id="1308" r:id="rId8"/>
    <p:sldId id="1311" r:id="rId9"/>
    <p:sldId id="1312" r:id="rId10"/>
    <p:sldId id="1309" r:id="rId11"/>
    <p:sldId id="1293" r:id="rId12"/>
    <p:sldId id="1294" r:id="rId13"/>
    <p:sldId id="1296" r:id="rId14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1pPr>
    <a:lvl2pPr marL="457092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2pPr>
    <a:lvl3pPr marL="914185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3pPr>
    <a:lvl4pPr marL="1371276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4pPr>
    <a:lvl5pPr marL="182837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5pPr>
    <a:lvl6pPr marL="2285462" algn="l" defTabSz="914185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6pPr>
    <a:lvl7pPr marL="2742554" algn="l" defTabSz="914185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7pPr>
    <a:lvl8pPr marL="3199646" algn="l" defTabSz="914185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8pPr>
    <a:lvl9pPr marL="3656738" algn="l" defTabSz="914185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A9297"/>
    <a:srgbClr val="009600"/>
    <a:srgbClr val="00FF00"/>
    <a:srgbClr val="FFCC00"/>
    <a:srgbClr val="E1F9FB"/>
    <a:srgbClr val="D0F7FC"/>
    <a:srgbClr val="0066FF"/>
    <a:srgbClr val="FF330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1" autoAdjust="0"/>
    <p:restoredTop sz="94558" autoAdjust="0"/>
  </p:normalViewPr>
  <p:slideViewPr>
    <p:cSldViewPr>
      <p:cViewPr varScale="1">
        <p:scale>
          <a:sx n="107" d="100"/>
          <a:sy n="107" d="100"/>
        </p:scale>
        <p:origin x="-1014" y="-78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-1728" y="-96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4" y="1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4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88C8813-AAD2-47F3-93A0-1FF2E0EEC1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472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1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4213"/>
            <a:ext cx="4664075" cy="3498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9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1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1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157939E-AB4A-471F-8E81-A559AF2312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39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09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18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27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37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462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54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46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38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94C09-E6A8-4862-96B7-4DD0E2434A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093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marR="0" indent="0" algn="l" defTabSz="45676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2000" b="1"/>
            </a:lvl1pPr>
            <a:lvl2pPr marL="456769" indent="0">
              <a:buNone/>
              <a:defRPr sz="2000" b="1"/>
            </a:lvl2pPr>
            <a:lvl3pPr marL="913540" indent="0">
              <a:buNone/>
              <a:defRPr sz="1800" b="1"/>
            </a:lvl3pPr>
            <a:lvl4pPr marL="1370309" indent="0">
              <a:buNone/>
              <a:defRPr sz="1600" b="1"/>
            </a:lvl4pPr>
            <a:lvl5pPr marL="1827080" indent="0">
              <a:buNone/>
              <a:defRPr sz="1600" b="1"/>
            </a:lvl5pPr>
            <a:lvl6pPr marL="2283848" indent="0">
              <a:buNone/>
              <a:defRPr sz="1600" b="1"/>
            </a:lvl6pPr>
            <a:lvl7pPr marL="2740617" indent="0">
              <a:buNone/>
              <a:defRPr sz="1600" b="1"/>
            </a:lvl7pPr>
            <a:lvl8pPr marL="3197385" indent="0">
              <a:buNone/>
              <a:defRPr sz="1600" b="1"/>
            </a:lvl8pPr>
            <a:lvl9pPr marL="3654155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580" marR="0" indent="-342580" algn="l" defTabSz="45676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Font typeface="Arial"/>
              <a:buNone/>
              <a:defRPr sz="2000" b="1"/>
            </a:lvl1pPr>
            <a:lvl2pPr marL="456769" indent="0">
              <a:buNone/>
              <a:defRPr sz="2000" b="1"/>
            </a:lvl2pPr>
            <a:lvl3pPr marL="913540" indent="0">
              <a:buNone/>
              <a:defRPr sz="1800" b="1"/>
            </a:lvl3pPr>
            <a:lvl4pPr marL="1370309" indent="0">
              <a:buNone/>
              <a:defRPr sz="1600" b="1"/>
            </a:lvl4pPr>
            <a:lvl5pPr marL="1827080" indent="0">
              <a:buNone/>
              <a:defRPr sz="1600" b="1"/>
            </a:lvl5pPr>
            <a:lvl6pPr marL="2283848" indent="0">
              <a:buNone/>
              <a:defRPr sz="1600" b="1"/>
            </a:lvl6pPr>
            <a:lvl7pPr marL="2740617" indent="0">
              <a:buNone/>
              <a:defRPr sz="1600" b="1"/>
            </a:lvl7pPr>
            <a:lvl8pPr marL="3197385" indent="0">
              <a:buNone/>
              <a:defRPr sz="1600" b="1"/>
            </a:lvl8pPr>
            <a:lvl9pPr marL="3654155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 marL="342580" marR="0" indent="-342580" algn="l" defTabSz="45676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7" y="217256"/>
            <a:ext cx="8229601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543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7" y="217256"/>
            <a:ext cx="8229601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2218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owerPoint_Template_Cover_2012_whi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7" y="6484681"/>
            <a:ext cx="837595" cy="29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4" tIns="45677" rIns="91354" bIns="45677"/>
          <a:lstStyle/>
          <a:p>
            <a:pPr algn="ctr" defTabSz="456693"/>
            <a:fld id="{58CA8FE3-2081-419C-A623-0BF2846CA1A7}" type="slidenum">
              <a:rPr lang="en-US" sz="1000" b="0" i="0">
                <a:solidFill>
                  <a:srgbClr val="000090"/>
                </a:solidFill>
                <a:latin typeface="Century Gothic" pitchFamily="-112" charset="0"/>
                <a:ea typeface="ＭＳ Ｐゴシック" pitchFamily="-112" charset="-128"/>
              </a:rPr>
              <a:pPr algn="ctr" defTabSz="456693"/>
              <a:t>‹#›</a:t>
            </a:fld>
            <a:endParaRPr lang="en-US" sz="1000" b="0" i="0" dirty="0">
              <a:solidFill>
                <a:srgbClr val="000090"/>
              </a:solidFill>
              <a:latin typeface="Century Gothic" pitchFamily="-112" charset="0"/>
              <a:ea typeface="ＭＳ Ｐゴシック" pitchFamily="-112" charset="-128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2892281" y="6533185"/>
            <a:ext cx="3359452" cy="218997"/>
          </a:xfrm>
          <a:prstGeom prst="rect">
            <a:avLst/>
          </a:prstGeom>
          <a:noFill/>
          <a:ln>
            <a:noFill/>
          </a:ln>
          <a:extLst/>
        </p:spPr>
        <p:txBody>
          <a:bodyPr lIns="91354" tIns="45677" rIns="91354" bIns="45677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45676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0" dirty="0">
                <a:solidFill>
                  <a:srgbClr val="000090"/>
                </a:solidFill>
                <a:latin typeface="Century Gothic" charset="0"/>
                <a:cs typeface="Century Gothic" charset="0"/>
              </a:rPr>
              <a:t>General Atomics Proprietary Information</a:t>
            </a:r>
          </a:p>
        </p:txBody>
      </p:sp>
      <p:pic>
        <p:nvPicPr>
          <p:cNvPr id="7" name="Picture 20" descr="GA_logo_2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6461159"/>
            <a:ext cx="1827893" cy="32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D3D_logo_Revised.t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24" y="6133405"/>
            <a:ext cx="1212548" cy="68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Cover_energy__gradient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6860"/>
            <a:ext cx="9144000" cy="515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7" y="217256"/>
            <a:ext cx="8229601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7045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1197430"/>
            <a:ext cx="3008313" cy="1006927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7429"/>
            <a:ext cx="5111750" cy="4928734"/>
          </a:xfrm>
        </p:spPr>
        <p:txBody>
          <a:bodyPr/>
          <a:lstStyle>
            <a:lvl1pPr marL="342580" marR="0" indent="-342580" algn="l" defTabSz="45676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2204357"/>
            <a:ext cx="3008313" cy="3921806"/>
          </a:xfrm>
        </p:spPr>
        <p:txBody>
          <a:bodyPr/>
          <a:lstStyle>
            <a:lvl1pPr marL="0" indent="0">
              <a:buNone/>
              <a:defRPr sz="1400"/>
            </a:lvl1pPr>
            <a:lvl2pPr marL="456769" indent="0">
              <a:buNone/>
              <a:defRPr sz="1200"/>
            </a:lvl2pPr>
            <a:lvl3pPr marL="913540" indent="0">
              <a:buNone/>
              <a:defRPr sz="1000"/>
            </a:lvl3pPr>
            <a:lvl4pPr marL="1370309" indent="0">
              <a:buNone/>
              <a:defRPr sz="900"/>
            </a:lvl4pPr>
            <a:lvl5pPr marL="1827080" indent="0">
              <a:buNone/>
              <a:defRPr sz="900"/>
            </a:lvl5pPr>
            <a:lvl6pPr marL="2283848" indent="0">
              <a:buNone/>
              <a:defRPr sz="900"/>
            </a:lvl6pPr>
            <a:lvl7pPr marL="2740617" indent="0">
              <a:buNone/>
              <a:defRPr sz="900"/>
            </a:lvl7pPr>
            <a:lvl8pPr marL="3197385" indent="0">
              <a:buNone/>
              <a:defRPr sz="900"/>
            </a:lvl8pPr>
            <a:lvl9pPr marL="3654155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0401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70221"/>
            <a:ext cx="5486400" cy="3557361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6769" indent="0">
              <a:buNone/>
              <a:defRPr sz="2800"/>
            </a:lvl2pPr>
            <a:lvl3pPr marL="913540" indent="0">
              <a:buNone/>
              <a:defRPr sz="2400"/>
            </a:lvl3pPr>
            <a:lvl4pPr marL="1370309" indent="0">
              <a:buNone/>
              <a:defRPr sz="2000"/>
            </a:lvl4pPr>
            <a:lvl5pPr marL="1827080" indent="0">
              <a:buNone/>
              <a:defRPr sz="2000"/>
            </a:lvl5pPr>
            <a:lvl6pPr marL="2283848" indent="0">
              <a:buNone/>
              <a:defRPr sz="2000"/>
            </a:lvl6pPr>
            <a:lvl7pPr marL="2740617" indent="0">
              <a:buNone/>
              <a:defRPr sz="2000"/>
            </a:lvl7pPr>
            <a:lvl8pPr marL="3197385" indent="0">
              <a:buNone/>
              <a:defRPr sz="2000"/>
            </a:lvl8pPr>
            <a:lvl9pPr marL="3654155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69" indent="0">
              <a:buNone/>
              <a:defRPr sz="1200"/>
            </a:lvl2pPr>
            <a:lvl3pPr marL="913540" indent="0">
              <a:buNone/>
              <a:defRPr sz="1000"/>
            </a:lvl3pPr>
            <a:lvl4pPr marL="1370309" indent="0">
              <a:buNone/>
              <a:defRPr sz="900"/>
            </a:lvl4pPr>
            <a:lvl5pPr marL="1827080" indent="0">
              <a:buNone/>
              <a:defRPr sz="900"/>
            </a:lvl5pPr>
            <a:lvl6pPr marL="2283848" indent="0">
              <a:buNone/>
              <a:defRPr sz="900"/>
            </a:lvl6pPr>
            <a:lvl7pPr marL="2740617" indent="0">
              <a:buNone/>
              <a:defRPr sz="900"/>
            </a:lvl7pPr>
            <a:lvl8pPr marL="3197385" indent="0">
              <a:buNone/>
              <a:defRPr sz="900"/>
            </a:lvl8pPr>
            <a:lvl9pPr marL="3654155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2649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7" y="217256"/>
            <a:ext cx="8229601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2170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33929"/>
            <a:ext cx="2057400" cy="49922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33929"/>
            <a:ext cx="6019800" cy="4992234"/>
          </a:xfrm>
        </p:spPr>
        <p:txBody>
          <a:bodyPr vert="eaVert"/>
          <a:lstStyle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39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>
                <a:solidFill>
                  <a:srgbClr val="3333CC"/>
                </a:solidFill>
              </a:defRPr>
            </a:lvl1pPr>
          </a:lstStyle>
          <a:p>
            <a:pPr>
              <a:defRPr/>
            </a:pPr>
            <a:fld id="{916961D4-5EA6-9C41-8B5C-56ABAFDBCECB}" type="slidenum">
              <a:rPr lang="en-US" altLang="en-US" sz="1500" b="0" i="0"/>
              <a:pPr>
                <a:defRPr/>
              </a:pPr>
              <a:t>‹#›</a:t>
            </a:fld>
            <a:endParaRPr lang="en-US" altLang="en-US" sz="1500" b="0" i="0" dirty="0"/>
          </a:p>
        </p:txBody>
      </p:sp>
    </p:spTree>
    <p:extLst>
      <p:ext uri="{BB962C8B-B14F-4D97-AF65-F5344CB8AC3E}">
        <p14:creationId xmlns:p14="http://schemas.microsoft.com/office/powerpoint/2010/main" val="1678724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"/>
            <a:ext cx="9144000" cy="914400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2165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660" marR="0" indent="-342660" algn="l" defTabSz="4568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1pPr>
            <a:lvl2pPr>
              <a:defRPr sz="1900" b="1"/>
            </a:lvl2pPr>
            <a:lvl3pPr>
              <a:defRPr sz="1900"/>
            </a:lvl3pPr>
            <a:lvl4pPr>
              <a:buClr>
                <a:schemeClr val="tx2"/>
              </a:buClr>
              <a:defRPr sz="19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5" y="217256"/>
            <a:ext cx="8229601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337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 marL="342820" marR="0" indent="-342820" algn="l" defTabSz="4570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 marL="342820" marR="0" indent="-342820" algn="l" defTabSz="4570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 marL="1257004" indent="-342820">
              <a:buFont typeface="Arial"/>
              <a:buChar char="•"/>
              <a:defRPr lang="en-US" dirty="0" smtClean="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7256"/>
            <a:ext cx="8229600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0100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342660" marR="0" indent="-342660" algn="l" defTabSz="4568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>
                <a:solidFill>
                  <a:schemeClr val="tx1"/>
                </a:solidFill>
              </a:defRPr>
            </a:lvl1pPr>
            <a:lvl2pPr marL="799532" indent="-342660">
              <a:buFont typeface="Lucida Grande"/>
              <a:buChar char="−"/>
              <a:defRPr sz="1800">
                <a:solidFill>
                  <a:srgbClr val="000000"/>
                </a:solidFill>
              </a:defRPr>
            </a:lvl2pPr>
            <a:lvl3pPr marL="1370631" indent="-456877">
              <a:buFont typeface="Arial"/>
              <a:buChar char="•"/>
              <a:defRPr sz="1600">
                <a:solidFill>
                  <a:srgbClr val="000000"/>
                </a:solidFill>
              </a:defRPr>
            </a:lvl3pPr>
            <a:lvl4pPr marL="1370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1419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 marL="342660" marR="0" indent="-342660" algn="l" defTabSz="4568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 marL="342660" marR="0" indent="-342660" algn="l" defTabSz="4568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 marL="1256412" indent="-342660">
              <a:buFont typeface="Arial"/>
              <a:buChar char="•"/>
              <a:defRPr lang="en-US" dirty="0" smtClean="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7256"/>
            <a:ext cx="8229600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7160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marR="0" indent="0" algn="l" defTabSz="4568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20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660" marR="0" indent="-342660" algn="l" defTabSz="4568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Font typeface="Arial"/>
              <a:buNone/>
              <a:defRPr sz="20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 marL="342660" marR="0" indent="-342660" algn="l" defTabSz="4568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5" y="217256"/>
            <a:ext cx="8229601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0761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5" y="217256"/>
            <a:ext cx="8229601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2219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owerPoint_Template_Cover_2012_whi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5" y="6484680"/>
            <a:ext cx="837595" cy="29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88" rIns="91375" bIns="45688"/>
          <a:lstStyle/>
          <a:p>
            <a:pPr algn="ctr" defTabSz="456801"/>
            <a:fld id="{58CA8FE3-2081-419C-A623-0BF2846CA1A7}" type="slidenum">
              <a:rPr lang="en-US" sz="1000" b="0" i="0">
                <a:solidFill>
                  <a:srgbClr val="000090"/>
                </a:solidFill>
                <a:latin typeface="Century Gothic" pitchFamily="-112" charset="0"/>
                <a:ea typeface="ＭＳ Ｐゴシック" pitchFamily="-112" charset="-128"/>
              </a:rPr>
              <a:pPr algn="ctr" defTabSz="456801"/>
              <a:t>‹#›</a:t>
            </a:fld>
            <a:endParaRPr lang="en-US" sz="1000" b="0" i="0" dirty="0">
              <a:solidFill>
                <a:srgbClr val="000090"/>
              </a:solidFill>
              <a:latin typeface="Century Gothic" pitchFamily="-112" charset="0"/>
              <a:ea typeface="ＭＳ Ｐゴシック" pitchFamily="-112" charset="-128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2892279" y="6533183"/>
            <a:ext cx="3359452" cy="218997"/>
          </a:xfrm>
          <a:prstGeom prst="rect">
            <a:avLst/>
          </a:prstGeom>
          <a:noFill/>
          <a:ln>
            <a:noFill/>
          </a:ln>
          <a:extLst/>
        </p:spPr>
        <p:txBody>
          <a:bodyPr lIns="91375" tIns="45688" rIns="91375" bIns="45688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4568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0" dirty="0">
                <a:solidFill>
                  <a:srgbClr val="000090"/>
                </a:solidFill>
                <a:latin typeface="Century Gothic" charset="0"/>
                <a:cs typeface="Century Gothic" charset="0"/>
              </a:rPr>
              <a:t>General Atomics Proprietary Information</a:t>
            </a:r>
          </a:p>
        </p:txBody>
      </p:sp>
      <p:pic>
        <p:nvPicPr>
          <p:cNvPr id="7" name="Picture 20" descr="GA_logo_2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6461159"/>
            <a:ext cx="1827893" cy="32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D3D_logo_Revised.t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24" y="6133403"/>
            <a:ext cx="1212548" cy="68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Cover_energy__gradient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6860"/>
            <a:ext cx="9144000" cy="515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5" y="217256"/>
            <a:ext cx="8229601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8183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1197430"/>
            <a:ext cx="3008313" cy="1006927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7429"/>
            <a:ext cx="5111750" cy="4928734"/>
          </a:xfrm>
        </p:spPr>
        <p:txBody>
          <a:bodyPr/>
          <a:lstStyle>
            <a:lvl1pPr marL="342660" marR="0" indent="-342660" algn="l" defTabSz="4568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2204357"/>
            <a:ext cx="3008313" cy="3921806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033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70219"/>
            <a:ext cx="5486400" cy="3557361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6877" indent="0">
              <a:buNone/>
              <a:defRPr sz="2800"/>
            </a:lvl2pPr>
            <a:lvl3pPr marL="913755" indent="0">
              <a:buNone/>
              <a:defRPr sz="2400"/>
            </a:lvl3pPr>
            <a:lvl4pPr marL="1370631" indent="0">
              <a:buNone/>
              <a:defRPr sz="2000"/>
            </a:lvl4pPr>
            <a:lvl5pPr marL="1827510" indent="0">
              <a:buNone/>
              <a:defRPr sz="2000"/>
            </a:lvl5pPr>
            <a:lvl6pPr marL="2284386" indent="0">
              <a:buNone/>
              <a:defRPr sz="2000"/>
            </a:lvl6pPr>
            <a:lvl7pPr marL="2741263" indent="0">
              <a:buNone/>
              <a:defRPr sz="2000"/>
            </a:lvl7pPr>
            <a:lvl8pPr marL="3198139" indent="0">
              <a:buNone/>
              <a:defRPr sz="2000"/>
            </a:lvl8pPr>
            <a:lvl9pPr marL="3655015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195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5" y="217256"/>
            <a:ext cx="8229601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502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33929"/>
            <a:ext cx="2057400" cy="49922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33929"/>
            <a:ext cx="6019800" cy="4992234"/>
          </a:xfrm>
        </p:spPr>
        <p:txBody>
          <a:bodyPr vert="eaVert"/>
          <a:lstStyle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920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>
                <a:solidFill>
                  <a:srgbClr val="3333CC"/>
                </a:solidFill>
              </a:defRPr>
            </a:lvl1pPr>
          </a:lstStyle>
          <a:p>
            <a:pPr>
              <a:defRPr/>
            </a:pPr>
            <a:fld id="{916961D4-5EA6-9C41-8B5C-56ABAFDBCECB}" type="slidenum">
              <a:rPr lang="en-US" altLang="en-US" sz="1500" b="0" i="0"/>
              <a:pPr>
                <a:defRPr/>
              </a:pPr>
              <a:t>‹#›</a:t>
            </a:fld>
            <a:endParaRPr lang="en-US" altLang="en-US" sz="1500" b="0" i="0" dirty="0"/>
          </a:p>
        </p:txBody>
      </p:sp>
    </p:spTree>
    <p:extLst>
      <p:ext uri="{BB962C8B-B14F-4D97-AF65-F5344CB8AC3E}">
        <p14:creationId xmlns:p14="http://schemas.microsoft.com/office/powerpoint/2010/main" val="55295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94C09-E6A8-4862-96B7-4DD0E2434AED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6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64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 marL="342820" marR="0" indent="-342820" algn="l" defTabSz="4570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 marL="342820" marR="0" indent="-342820" algn="l" defTabSz="4570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 marL="1257004" indent="-342820">
              <a:buFont typeface="Arial"/>
              <a:buChar char="•"/>
              <a:defRPr lang="en-US" dirty="0" smtClean="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7256"/>
            <a:ext cx="8229600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005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"/>
            <a:ext cx="9144000" cy="914400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460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580" marR="0" indent="-342580" algn="l" defTabSz="45676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1pPr>
            <a:lvl2pPr>
              <a:defRPr sz="1900" b="1"/>
            </a:lvl2pPr>
            <a:lvl3pPr>
              <a:defRPr sz="1900"/>
            </a:lvl3pPr>
            <a:lvl4pPr>
              <a:buClr>
                <a:schemeClr val="tx2"/>
              </a:buClr>
              <a:defRPr sz="19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7" y="217256"/>
            <a:ext cx="8229601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201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342580" marR="0" indent="-342580" algn="l" defTabSz="45676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>
                <a:solidFill>
                  <a:schemeClr val="tx1"/>
                </a:solidFill>
              </a:defRPr>
            </a:lvl1pPr>
            <a:lvl2pPr marL="799344" indent="-342580">
              <a:buFont typeface="Lucida Grande"/>
              <a:buChar char="−"/>
              <a:defRPr sz="1800">
                <a:solidFill>
                  <a:srgbClr val="000000"/>
                </a:solidFill>
              </a:defRPr>
            </a:lvl2pPr>
            <a:lvl3pPr marL="1370309" indent="-456769">
              <a:buFont typeface="Arial"/>
              <a:buChar char="•"/>
              <a:defRPr sz="1600">
                <a:solidFill>
                  <a:srgbClr val="000000"/>
                </a:solidFill>
              </a:defRPr>
            </a:lvl3pPr>
            <a:lvl4pPr marL="13703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3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307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</p:spPr>
        <p:txBody>
          <a:bodyPr/>
          <a:lstStyle>
            <a:lvl1pPr marL="342580" marR="0" indent="-342580" algn="l" defTabSz="45676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</p:spPr>
        <p:txBody>
          <a:bodyPr/>
          <a:lstStyle>
            <a:lvl1pPr marL="342580" marR="0" indent="-342580" algn="l" defTabSz="45676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 marL="1256116" indent="-342580">
              <a:buFont typeface="Arial"/>
              <a:buChar char="•"/>
              <a:defRPr lang="en-US" dirty="0" smtClean="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7256"/>
            <a:ext cx="8229600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974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2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2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591300"/>
            <a:ext cx="1022350" cy="1905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1828800" y="6629400"/>
            <a:ext cx="5486400" cy="21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00" i="0" dirty="0" smtClean="0"/>
              <a:t>National Campaign </a:t>
            </a:r>
            <a:r>
              <a:rPr lang="en-US" altLang="en-US" sz="800" i="0" dirty="0" smtClean="0"/>
              <a:t>Brainstorm</a:t>
            </a:r>
            <a:r>
              <a:rPr lang="en-US" altLang="en-US" sz="800" i="0" baseline="0" dirty="0" smtClean="0"/>
              <a:t> </a:t>
            </a:r>
            <a:r>
              <a:rPr lang="en-US" altLang="en-US" sz="800" i="0" baseline="0" dirty="0" smtClean="0"/>
              <a:t>Session 10/7/2016</a:t>
            </a:r>
            <a:endParaRPr lang="en-US" altLang="en-US" sz="800" i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092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185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276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37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820" indent="-34282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775" indent="-28568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2730" indent="-228546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599824" indent="-22854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6916" indent="-228546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008" indent="-228546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100" indent="-228546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192" indent="-228546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5285" indent="-228546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5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6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0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2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4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46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38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2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2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591300"/>
            <a:ext cx="1022350" cy="1905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3333CC"/>
                </a:solidFill>
              </a:rPr>
              <a:t>#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1828800" y="6629400"/>
            <a:ext cx="5486400" cy="21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00" i="0" dirty="0" smtClean="0"/>
              <a:t>Princeton Research Day May 5, 2016</a:t>
            </a:r>
          </a:p>
        </p:txBody>
      </p:sp>
    </p:spTree>
    <p:extLst>
      <p:ext uri="{BB962C8B-B14F-4D97-AF65-F5344CB8AC3E}">
        <p14:creationId xmlns:p14="http://schemas.microsoft.com/office/powerpoint/2010/main" val="200777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092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185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276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37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820" indent="-34282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775" indent="-28568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2730" indent="-228546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599824" indent="-22854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6916" indent="-228546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008" indent="-228546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100" indent="-228546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192" indent="-228546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5285" indent="-228546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5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6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0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2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4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46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38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owerPoint_Template_Cover_2012_white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6601" y="0"/>
            <a:ext cx="8230810" cy="91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4" tIns="45682" rIns="91364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6601" y="1321334"/>
            <a:ext cx="8230810" cy="475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Century gothic 20 bold</a:t>
            </a:r>
          </a:p>
          <a:p>
            <a:pPr lvl="0"/>
            <a:r>
              <a:rPr lang="en-US" dirty="0" smtClean="0"/>
              <a:t>Century gothic 20 bold</a:t>
            </a:r>
          </a:p>
          <a:p>
            <a:pPr lvl="1"/>
            <a:r>
              <a:rPr lang="en-US" dirty="0" smtClean="0"/>
              <a:t>Century gothic 18</a:t>
            </a:r>
          </a:p>
          <a:p>
            <a:pPr lvl="1"/>
            <a:r>
              <a:rPr lang="en-US" dirty="0" smtClean="0"/>
              <a:t>Century gothic 18</a:t>
            </a:r>
          </a:p>
          <a:p>
            <a:pPr lvl="2"/>
            <a:r>
              <a:rPr lang="en-US" dirty="0" smtClean="0"/>
              <a:t>Century gothic 16</a:t>
            </a:r>
          </a:p>
          <a:p>
            <a:pPr lvl="2"/>
            <a:r>
              <a:rPr lang="en-US" dirty="0" smtClean="0"/>
              <a:t>Century gothic 16</a:t>
            </a:r>
          </a:p>
          <a:p>
            <a:pPr lvl="0"/>
            <a:r>
              <a:rPr lang="en-US" dirty="0" smtClean="0"/>
              <a:t>Century gothic 20 bold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2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29" name="Rectangle 13"/>
          <p:cNvSpPr>
            <a:spLocks noChangeArrowheads="1"/>
          </p:cNvSpPr>
          <p:nvPr/>
        </p:nvSpPr>
        <p:spPr bwMode="auto">
          <a:xfrm>
            <a:off x="8447860" y="6465953"/>
            <a:ext cx="837595" cy="29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4" tIns="45682" rIns="91364" bIns="45682"/>
          <a:lstStyle/>
          <a:p>
            <a:pPr algn="ctr" defTabSz="456693"/>
            <a:fld id="{43148E73-328C-48C2-BA79-75DF6072D72E}" type="slidenum">
              <a:rPr lang="en-US" sz="1000" b="0" i="0">
                <a:solidFill>
                  <a:srgbClr val="000090"/>
                </a:solidFill>
                <a:latin typeface="Century Gothic" pitchFamily="-112" charset="0"/>
                <a:ea typeface="ＭＳ Ｐゴシック" pitchFamily="-112" charset="-128"/>
              </a:rPr>
              <a:pPr algn="ctr" defTabSz="456693"/>
              <a:t>‹#›</a:t>
            </a:fld>
            <a:endParaRPr lang="en-US" sz="1000" b="0" i="0" dirty="0">
              <a:solidFill>
                <a:srgbClr val="000090"/>
              </a:solidFill>
              <a:latin typeface="Century Gothic" pitchFamily="-112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206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xStyles>
    <p:titleStyle>
      <a:lvl1pPr algn="l" defTabSz="456693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l" defTabSz="45669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defTabSz="45669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defTabSz="45669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defTabSz="45669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6823" algn="ctr" defTabSz="456823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3648" algn="ctr" defTabSz="456823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0470" algn="ctr" defTabSz="456823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7295" algn="ctr" defTabSz="456823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1777" indent="-341777" algn="l" defTabSz="45669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b="1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755" indent="-285061" algn="l" defTabSz="45669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900" b="1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55164" indent="-341777" algn="l" defTabSz="45669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8430" indent="-228347" algn="l" defTabSz="45669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5126" indent="-228347" algn="l" defTabSz="45669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2528" indent="-228411" algn="l" defTabSz="45682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350" indent="-228411" algn="l" defTabSz="45682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173" indent="-228411" algn="l" defTabSz="45682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998" indent="-228411" algn="l" defTabSz="45682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8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23" algn="l" defTabSz="4568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48" algn="l" defTabSz="4568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70" algn="l" defTabSz="4568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95" algn="l" defTabSz="4568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17" algn="l" defTabSz="4568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40" algn="l" defTabSz="4568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62" algn="l" defTabSz="4568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85" algn="l" defTabSz="4568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owerPoint_Template_Cover_2012_white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6599" y="0"/>
            <a:ext cx="8230810" cy="91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6" tIns="45693" rIns="91386" bIns="456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6599" y="1321334"/>
            <a:ext cx="8230810" cy="475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6" tIns="45693" rIns="91386" bIns="45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Century gothic 20 bold</a:t>
            </a:r>
          </a:p>
          <a:p>
            <a:pPr lvl="0"/>
            <a:r>
              <a:rPr lang="en-US" dirty="0" smtClean="0"/>
              <a:t>Century gothic 20 bold</a:t>
            </a:r>
          </a:p>
          <a:p>
            <a:pPr lvl="1"/>
            <a:r>
              <a:rPr lang="en-US" dirty="0" smtClean="0"/>
              <a:t>Century gothic 18</a:t>
            </a:r>
          </a:p>
          <a:p>
            <a:pPr lvl="1"/>
            <a:r>
              <a:rPr lang="en-US" dirty="0" smtClean="0"/>
              <a:t>Century gothic 18</a:t>
            </a:r>
          </a:p>
          <a:p>
            <a:pPr lvl="2"/>
            <a:r>
              <a:rPr lang="en-US" dirty="0" smtClean="0"/>
              <a:t>Century gothic 16</a:t>
            </a:r>
          </a:p>
          <a:p>
            <a:pPr lvl="2"/>
            <a:r>
              <a:rPr lang="en-US" dirty="0" smtClean="0"/>
              <a:t>Century gothic 16</a:t>
            </a:r>
          </a:p>
          <a:p>
            <a:pPr lvl="0"/>
            <a:r>
              <a:rPr lang="en-US" dirty="0" smtClean="0"/>
              <a:t>Century gothic 20 bold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2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29" name="Rectangle 13"/>
          <p:cNvSpPr>
            <a:spLocks noChangeArrowheads="1"/>
          </p:cNvSpPr>
          <p:nvPr/>
        </p:nvSpPr>
        <p:spPr bwMode="auto">
          <a:xfrm>
            <a:off x="8447858" y="6465951"/>
            <a:ext cx="837595" cy="29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3" rIns="91386" bIns="45693"/>
          <a:lstStyle/>
          <a:p>
            <a:pPr algn="ctr" defTabSz="456801"/>
            <a:fld id="{43148E73-328C-48C2-BA79-75DF6072D72E}" type="slidenum">
              <a:rPr lang="en-US" sz="1000" b="0" i="0">
                <a:solidFill>
                  <a:srgbClr val="000090"/>
                </a:solidFill>
                <a:latin typeface="Century Gothic" pitchFamily="-112" charset="0"/>
                <a:ea typeface="ＭＳ Ｐゴシック" pitchFamily="-112" charset="-128"/>
              </a:rPr>
              <a:pPr algn="ctr" defTabSz="456801"/>
              <a:t>‹#›</a:t>
            </a:fld>
            <a:endParaRPr lang="en-US" sz="1000" b="0" i="0" dirty="0">
              <a:solidFill>
                <a:srgbClr val="000090"/>
              </a:solidFill>
              <a:latin typeface="Century Gothic" pitchFamily="-112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931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456801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l" defTabSz="456801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defTabSz="456801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defTabSz="456801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defTabSz="456801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6931" algn="ctr" defTabSz="456931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3862" algn="ctr" defTabSz="456931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0792" algn="ctr" defTabSz="456931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7725" algn="ctr" defTabSz="456931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1857" indent="-341857" algn="l" defTabSz="456801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b="1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930" indent="-285128" algn="l" defTabSz="456801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900" b="1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55459" indent="-341857" algn="l" defTabSz="456801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8806" indent="-228401" algn="l" defTabSz="456801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5610" indent="-228401" algn="l" defTabSz="456801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3120" indent="-228465" algn="l" defTabSz="4569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050" indent="-228465" algn="l" defTabSz="4569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981" indent="-228465" algn="l" defTabSz="4569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12" indent="-228465" algn="l" defTabSz="4569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1" algn="l" defTabSz="456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62" algn="l" defTabSz="456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92" algn="l" defTabSz="456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25" algn="l" defTabSz="456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55" algn="l" defTabSz="456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85" algn="l" defTabSz="456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15" algn="l" defTabSz="456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45" algn="l" defTabSz="456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33CC"/>
                </a:solidFill>
                <a:latin typeface="Century Gothic" panose="020B0502020202020204" pitchFamily="34" charset="0"/>
              </a:rPr>
              <a:t>Impurity Transport Differences between NSTX and DIII-D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1" y="2192181"/>
            <a:ext cx="838201" cy="24619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Li “clump”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047251"/>
              </p:ext>
            </p:extLst>
          </p:nvPr>
        </p:nvGraphicFramePr>
        <p:xfrm>
          <a:off x="4191002" y="1143000"/>
          <a:ext cx="4650365" cy="4696092"/>
        </p:xfrm>
        <a:graphic>
          <a:graphicData uri="http://schemas.openxmlformats.org/drawingml/2006/table">
            <a:tbl>
              <a:tblPr firstRow="1" bandRow="1"/>
              <a:tblGrid>
                <a:gridCol w="1830965"/>
                <a:gridCol w="1295400"/>
                <a:gridCol w="1524000"/>
              </a:tblGrid>
              <a:tr h="5722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2000" dirty="0" smtClean="0"/>
                        <a:t>DIII-D</a:t>
                      </a:r>
                      <a:r>
                        <a:rPr lang="en-US" sz="2000" baseline="30000" dirty="0" smtClean="0"/>
                        <a:t>[1]</a:t>
                      </a:r>
                      <a:endParaRPr lang="en-US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2000" dirty="0" smtClean="0"/>
                        <a:t>NSTX</a:t>
                      </a:r>
                      <a:r>
                        <a:rPr lang="en-US" sz="2000" baseline="30000" dirty="0" smtClean="0"/>
                        <a:t>[2][3]</a:t>
                      </a:r>
                      <a:endParaRPr lang="en-US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7769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Delivery method, Rate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400" b="1" dirty="0" smtClean="0"/>
                        <a:t>Dropper,</a:t>
                      </a:r>
                    </a:p>
                    <a:p>
                      <a:r>
                        <a:rPr lang="en-US" sz="1400" b="1" dirty="0" smtClean="0"/>
                        <a:t>18 mg/s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indent="0" algn="l" defTabSz="4856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Inter-shot evaporation,</a:t>
                      </a:r>
                    </a:p>
                    <a:p>
                      <a:r>
                        <a:rPr lang="en-US" sz="1400" b="1" dirty="0" smtClean="0"/>
                        <a:t>150-300</a:t>
                      </a:r>
                      <a:r>
                        <a:rPr lang="en-US" sz="1400" b="1" baseline="0" dirty="0" smtClean="0"/>
                        <a:t> mg</a:t>
                      </a:r>
                      <a:endParaRPr lang="en-US" sz="1400" b="1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841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ELMs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400" b="1" dirty="0" smtClean="0"/>
                        <a:t>Delayed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400" b="1" dirty="0" smtClean="0">
                          <a:solidFill>
                            <a:srgbClr val="008000"/>
                          </a:solidFill>
                        </a:rPr>
                        <a:t>Eliminated</a:t>
                      </a:r>
                      <a:endParaRPr lang="en-US" sz="14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30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RAD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, Impurities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without ELMs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400" b="1" dirty="0" smtClean="0">
                          <a:solidFill>
                            <a:srgbClr val="008000"/>
                          </a:solidFill>
                        </a:rPr>
                        <a:t>Steady</a:t>
                      </a:r>
                      <a:endParaRPr lang="en-US" sz="14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indent="0" algn="l" defTabSz="4856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Increasing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129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r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ecycling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400" b="1" dirty="0" smtClean="0"/>
                        <a:t>Unchanged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400" b="1" dirty="0" smtClean="0">
                          <a:solidFill>
                            <a:srgbClr val="009900"/>
                          </a:solidFill>
                        </a:rPr>
                        <a:t>Reduced</a:t>
                      </a:r>
                      <a:endParaRPr lang="en-US" sz="1400" b="1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129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Core Li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400" b="1" dirty="0" smtClean="0"/>
                        <a:t>High 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400" b="1" dirty="0" smtClean="0">
                          <a:solidFill>
                            <a:srgbClr val="009900"/>
                          </a:solidFill>
                        </a:rPr>
                        <a:t>Low</a:t>
                      </a:r>
                      <a:endParaRPr lang="en-US" sz="1400" b="1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129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Edge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f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luctuations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400" b="1" dirty="0" smtClean="0">
                          <a:solidFill>
                            <a:srgbClr val="008000"/>
                          </a:solidFill>
                        </a:rPr>
                        <a:t>Increased</a:t>
                      </a:r>
                      <a:endParaRPr lang="en-US" sz="14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400" b="1" dirty="0" smtClean="0"/>
                        <a:t>Decreased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13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Pedestal Width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400" b="1" dirty="0" smtClean="0">
                          <a:solidFill>
                            <a:srgbClr val="008000"/>
                          </a:solidFill>
                        </a:rPr>
                        <a:t>Increased</a:t>
                      </a:r>
                      <a:endParaRPr lang="en-US" sz="14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400" b="1" dirty="0" smtClean="0">
                          <a:solidFill>
                            <a:srgbClr val="008000"/>
                          </a:solidFill>
                        </a:rPr>
                        <a:t>Increased</a:t>
                      </a:r>
                      <a:endParaRPr lang="en-US" sz="14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94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indent="0" algn="l" defTabSz="4856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Pedestal Height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400" b="1" dirty="0" smtClean="0">
                          <a:solidFill>
                            <a:srgbClr val="008000"/>
                          </a:solidFill>
                        </a:rPr>
                        <a:t>Increased</a:t>
                      </a:r>
                      <a:endParaRPr lang="en-US" sz="14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400" b="1" dirty="0" smtClean="0">
                          <a:solidFill>
                            <a:srgbClr val="008000"/>
                          </a:solidFill>
                        </a:rPr>
                        <a:t>Increased</a:t>
                      </a:r>
                      <a:endParaRPr lang="en-US" sz="14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85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H-factor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400" b="1" dirty="0" smtClean="0">
                          <a:solidFill>
                            <a:srgbClr val="008000"/>
                          </a:solidFill>
                        </a:rPr>
                        <a:t>Increased</a:t>
                      </a:r>
                      <a:endParaRPr lang="en-US" sz="14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400" b="1" dirty="0" smtClean="0">
                          <a:solidFill>
                            <a:srgbClr val="008000"/>
                          </a:solidFill>
                        </a:rPr>
                        <a:t>Increased</a:t>
                      </a:r>
                      <a:endParaRPr lang="en-US" sz="14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2" y="5867402"/>
            <a:ext cx="4043050" cy="646309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pPr defTabSz="9141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[1] T.H. Osborne et al., Nucl. Fusion 55 (2015) 063018</a:t>
            </a:r>
          </a:p>
          <a:p>
            <a:pPr defTabSz="9141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[2] </a:t>
            </a:r>
            <a:r>
              <a:rPr lang="en-US" i="0" kern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R. Maingi et al., Nucl. Fusion 52 (2012) 083001</a:t>
            </a:r>
          </a:p>
          <a:p>
            <a:pPr defTabSz="9141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kern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[3] F. Scotti et al., Nucl. Fusion 53 (2013) 083001</a:t>
            </a:r>
            <a:endParaRPr lang="en-US" i="0" kern="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290322"/>
            <a:ext cx="3962400" cy="4729478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endParaRPr lang="en-US" i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1400" i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National campaign is an excellent opportunity to explore the impurity transport differences between NSTX and DIII-D.</a:t>
            </a:r>
          </a:p>
          <a:p>
            <a:endParaRPr lang="en-US" sz="1400" i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1400" i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NSTX Lithiated ELM Free H-modes:</a:t>
            </a:r>
          </a:p>
          <a:p>
            <a:r>
              <a:rPr lang="en-US" sz="1400" i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Carbon density starts at ~1% builds to 10% </a:t>
            </a:r>
          </a:p>
          <a:p>
            <a:r>
              <a:rPr lang="en-US" sz="1400" i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</a:t>
            </a:r>
            <a:r>
              <a:rPr lang="en-US" sz="1400" i="0" baseline="-25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Li</a:t>
            </a:r>
            <a:r>
              <a:rPr lang="en-US" sz="1400" i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~ .01n</a:t>
            </a:r>
            <a:r>
              <a:rPr lang="en-US" sz="1400" i="0" baseline="-25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</a:t>
            </a:r>
            <a:r>
              <a:rPr lang="en-US" sz="1400" i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1400" i="0" baseline="30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[3]</a:t>
            </a:r>
          </a:p>
          <a:p>
            <a:endParaRPr lang="en-US" sz="1400" i="0" baseline="-25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1400" i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DIII-D Li Enhanced H-Modes:</a:t>
            </a:r>
          </a:p>
          <a:p>
            <a:r>
              <a:rPr lang="en-US" sz="1400" i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300 msec Elm free pedestal enhancements</a:t>
            </a:r>
          </a:p>
          <a:p>
            <a:r>
              <a:rPr lang="en-US" sz="1400" i="0" dirty="0">
                <a:solidFill>
                  <a:schemeClr val="tx1"/>
                </a:solidFill>
                <a:latin typeface="Century Gothic" panose="020B0502020202020204" pitchFamily="34" charset="0"/>
              </a:rPr>
              <a:t>n</a:t>
            </a:r>
            <a:r>
              <a:rPr lang="en-US" sz="1400" i="0" baseline="-25000" dirty="0">
                <a:solidFill>
                  <a:schemeClr val="tx1"/>
                </a:solidFill>
                <a:latin typeface="Century Gothic" panose="020B0502020202020204" pitchFamily="34" charset="0"/>
              </a:rPr>
              <a:t>C</a:t>
            </a:r>
            <a:r>
              <a:rPr lang="en-US" sz="1400" i="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1400" i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 core lower </a:t>
            </a:r>
            <a:r>
              <a:rPr lang="en-US" sz="1400" i="0" dirty="0">
                <a:solidFill>
                  <a:schemeClr val="tx1"/>
                </a:solidFill>
                <a:latin typeface="Century Gothic" panose="020B0502020202020204" pitchFamily="34" charset="0"/>
              </a:rPr>
              <a:t>than </a:t>
            </a:r>
            <a:r>
              <a:rPr lang="en-US" sz="1400" i="0" dirty="0">
                <a:solidFill>
                  <a:schemeClr val="tx1"/>
                </a:solidFill>
                <a:latin typeface="Century Gothic" panose="020B0502020202020204" pitchFamily="34" charset="0"/>
              </a:rPr>
              <a:t>ELMy</a:t>
            </a:r>
            <a:r>
              <a:rPr lang="en-US" sz="1400" i="0" dirty="0">
                <a:solidFill>
                  <a:schemeClr val="tx1"/>
                </a:solidFill>
                <a:latin typeface="Century Gothic" panose="020B0502020202020204" pitchFamily="34" charset="0"/>
              </a:rPr>
              <a:t> H-mode </a:t>
            </a:r>
            <a:r>
              <a:rPr lang="en-US" sz="1400" i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levels</a:t>
            </a:r>
          </a:p>
          <a:p>
            <a:r>
              <a:rPr lang="en-US" sz="1400" i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</a:t>
            </a:r>
            <a:r>
              <a:rPr lang="en-US" sz="1400" i="0" baseline="-25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Li</a:t>
            </a:r>
            <a:r>
              <a:rPr lang="en-US" sz="1400" i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1400" i="0" dirty="0">
                <a:solidFill>
                  <a:schemeClr val="tx1"/>
                </a:solidFill>
                <a:latin typeface="Century Gothic" panose="020B0502020202020204" pitchFamily="34" charset="0"/>
              </a:rPr>
              <a:t>~ 8</a:t>
            </a:r>
            <a:r>
              <a:rPr lang="en-US" sz="1400" i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</a:t>
            </a:r>
            <a:r>
              <a:rPr lang="en-US" sz="1400" i="0" baseline="-25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</a:t>
            </a:r>
            <a:r>
              <a:rPr lang="en-US" sz="1400" i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1400" i="0" baseline="30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[1] </a:t>
            </a:r>
          </a:p>
          <a:p>
            <a:endParaRPr lang="en-US" sz="1400" i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1400" i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Both results were found to be consistent with neoclassical transport theory</a:t>
            </a:r>
          </a:p>
          <a:p>
            <a:endParaRPr lang="en-US" sz="1400" i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1400" i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Preliminary XGC calculations show both results could be explained with a carbon threshold effect [C.S. Chang private communication with R. Maingi]</a:t>
            </a:r>
            <a:endParaRPr lang="en-US" sz="1400" i="0" baseline="-25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4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dirty="0" smtClean="0"/>
              <a:t>Extended imaging suite will measure </a:t>
            </a:r>
            <a:br>
              <a:rPr lang="en-US" dirty="0" smtClean="0"/>
            </a:br>
            <a:r>
              <a:rPr lang="en-US" dirty="0" smtClean="0"/>
              <a:t>penetration depth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46" t="35145" b="36287"/>
          <a:stretch/>
        </p:blipFill>
        <p:spPr bwMode="auto">
          <a:xfrm>
            <a:off x="457200" y="1224038"/>
            <a:ext cx="3962400" cy="280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802" y="1229382"/>
            <a:ext cx="1064715" cy="584775"/>
          </a:xfrm>
          <a:prstGeom prst="rect">
            <a:avLst/>
          </a:prstGeom>
          <a:solidFill>
            <a:schemeClr val="tx1"/>
          </a:solidFill>
        </p:spPr>
        <p:txBody>
          <a:bodyPr wrap="none" lIns="91418" tIns="45709" rIns="91418" bIns="45709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Camera </a:t>
            </a:r>
          </a:p>
          <a:p>
            <a:r>
              <a:rPr lang="en-US" sz="1600" dirty="0">
                <a:solidFill>
                  <a:schemeClr val="bg1"/>
                </a:solidFill>
              </a:rPr>
              <a:t>Location</a:t>
            </a:r>
          </a:p>
        </p:txBody>
      </p:sp>
      <p:sp>
        <p:nvSpPr>
          <p:cNvPr id="11" name="Right Arrow 10"/>
          <p:cNvSpPr/>
          <p:nvPr/>
        </p:nvSpPr>
        <p:spPr>
          <a:xfrm rot="9013144">
            <a:off x="2987035" y="1537062"/>
            <a:ext cx="396496" cy="288525"/>
          </a:xfrm>
          <a:prstGeom prst="rightArrow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876801" y="1224038"/>
            <a:ext cx="3810000" cy="2814562"/>
            <a:chOff x="4724400" y="2952808"/>
            <a:chExt cx="3944643" cy="2890762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0" t="17040" r="13002" b="12130"/>
            <a:stretch/>
          </p:blipFill>
          <p:spPr bwMode="auto">
            <a:xfrm>
              <a:off x="4724400" y="2952808"/>
              <a:ext cx="3944643" cy="2890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715000" y="3111909"/>
              <a:ext cx="2041914" cy="28449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Camera View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943347" y="3115270"/>
            <a:ext cx="14478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18" tIns="45709" rIns="91418" bIns="45709">
            <a:spAutoFit/>
          </a:bodyPr>
          <a:lstStyle/>
          <a:p>
            <a:r>
              <a:rPr lang="en-US" sz="1400" dirty="0">
                <a:solidFill>
                  <a:srgbClr val="0000CC"/>
                </a:solidFill>
                <a:latin typeface="Symbol" panose="05050102010706020507" pitchFamily="18" charset="2"/>
              </a:rPr>
              <a:t></a:t>
            </a:r>
            <a:r>
              <a:rPr lang="en-US" sz="1400" baseline="-25000" dirty="0">
                <a:solidFill>
                  <a:srgbClr val="0000CC"/>
                </a:solidFill>
              </a:rPr>
              <a:t>N</a:t>
            </a:r>
            <a:r>
              <a:rPr lang="en-US" sz="1400" dirty="0">
                <a:solidFill>
                  <a:srgbClr val="0000CC"/>
                </a:solidFill>
              </a:rPr>
              <a:t>=0.6 </a:t>
            </a:r>
          </a:p>
          <a:p>
            <a:r>
              <a:rPr lang="en-US" sz="1400" dirty="0">
                <a:solidFill>
                  <a:srgbClr val="00FF00"/>
                </a:solidFill>
              </a:rPr>
              <a:t>Separatrix</a:t>
            </a:r>
            <a:r>
              <a:rPr lang="en-US" sz="1400" dirty="0"/>
              <a:t>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Limiter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400" y="4236184"/>
            <a:ext cx="7391400" cy="1631216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n-US" sz="2000" dirty="0"/>
              <a:t>Additional cameras will be fielded on NSTX-U during LGI experiments through diagnostic collaboration with LLNL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This allows direct measurement of injection velocity and penetration depth.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21821" y="3810000"/>
            <a:ext cx="3277391" cy="276977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Diagnostic </a:t>
            </a:r>
            <a:r>
              <a:rPr lang="en-US" dirty="0" smtClean="0">
                <a:solidFill>
                  <a:schemeClr val="bg1"/>
                </a:solidFill>
              </a:rPr>
              <a:t>Implementation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  <a:r>
              <a:rPr lang="en-US" b="1" dirty="0" smtClean="0">
                <a:solidFill>
                  <a:schemeClr val="bg1"/>
                </a:solidFill>
              </a:rPr>
              <a:t>F. Scotti LLNL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867402"/>
            <a:ext cx="285750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8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Granule Injector Studies of Ablation Rate, Mass Deposition and Impurity Transport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1" y="2192181"/>
            <a:ext cx="838201" cy="24619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Li “clump”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886062" y="5998335"/>
            <a:ext cx="2810138" cy="31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37" tIns="48568" rIns="97137" bIns="48568"/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sym typeface="Symbol" charset="0"/>
              </a:rPr>
              <a:t>DIII-D image : S. Allen, APS 2014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081" y="1524000"/>
            <a:ext cx="3821719" cy="4185739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Experimental Plan :</a:t>
            </a:r>
          </a:p>
          <a:p>
            <a:endParaRPr lang="en-US" sz="1400" i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1400" i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Perform B</a:t>
            </a:r>
            <a:r>
              <a:rPr lang="en-US" sz="1400" i="0" baseline="-25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</a:t>
            </a:r>
            <a:r>
              <a:rPr lang="en-US" sz="1400" i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and </a:t>
            </a:r>
            <a:r>
              <a:rPr lang="en-US" sz="1400" dirty="0" smtClean="0">
                <a:solidFill>
                  <a:schemeClr val="tx1"/>
                </a:solidFill>
                <a:latin typeface="Symbol" panose="05050102010706020507" pitchFamily="18" charset="2"/>
              </a:rPr>
              <a:t>n</a:t>
            </a:r>
            <a:r>
              <a:rPr lang="en-US" sz="1400" i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* scan over NSTX-U range</a:t>
            </a:r>
          </a:p>
          <a:p>
            <a:endParaRPr lang="en-US" sz="1400" i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1400" i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Seed discharge with lithium powder</a:t>
            </a:r>
          </a:p>
          <a:p>
            <a:endParaRPr lang="en-US" sz="1400" i="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1400" i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Inject small carbon granules, attempt to drive </a:t>
            </a:r>
            <a:r>
              <a:rPr lang="en-US" sz="1400" i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lithium </a:t>
            </a:r>
            <a:r>
              <a:rPr lang="en-US" sz="1400" i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from the core</a:t>
            </a:r>
          </a:p>
          <a:p>
            <a:endParaRPr lang="en-US" sz="1400" i="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1400" i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Stop granule injection and see if the Li reenters the core</a:t>
            </a:r>
            <a:endParaRPr lang="en-US" sz="1400" i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1400" i="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1400" i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Additional PPPL cameras observing ablation provide NGS model validation for solid impurity granules</a:t>
            </a:r>
            <a:endParaRPr lang="en-US" sz="1400" i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1400" i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1400" i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Data used to expand understanding of native and injector driven impurity transport in NSTX-U, DIII-D, and EAST. </a:t>
            </a:r>
            <a:endParaRPr lang="en-US" sz="1400" i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800600" y="990602"/>
            <a:ext cx="3962400" cy="5318328"/>
            <a:chOff x="5029200" y="990602"/>
            <a:chExt cx="3962400" cy="531832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6788" y="1093592"/>
              <a:ext cx="2168412" cy="4904741"/>
            </a:xfrm>
            <a:prstGeom prst="rect">
              <a:avLst/>
            </a:prstGeom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14771"/>
            <a:stretch/>
          </p:blipFill>
          <p:spPr bwMode="auto">
            <a:xfrm flipH="1">
              <a:off x="7534656" y="2240282"/>
              <a:ext cx="1326472" cy="1664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 flipH="1">
              <a:off x="6279569" y="3623569"/>
              <a:ext cx="1377350" cy="173380"/>
              <a:chOff x="533400" y="1828800"/>
              <a:chExt cx="7264108" cy="914400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250" t="64054" r="63750" b="22612"/>
              <a:stretch/>
            </p:blipFill>
            <p:spPr bwMode="auto">
              <a:xfrm>
                <a:off x="533400" y="1828800"/>
                <a:ext cx="18288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48" t="63331" r="63052" b="23335"/>
              <a:stretch/>
            </p:blipFill>
            <p:spPr bwMode="auto">
              <a:xfrm>
                <a:off x="2362200" y="1828800"/>
                <a:ext cx="18288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64" t="62505" r="62636" b="24162"/>
              <a:stretch/>
            </p:blipFill>
            <p:spPr bwMode="auto">
              <a:xfrm>
                <a:off x="4191000" y="1828800"/>
                <a:ext cx="18288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77" t="60552" r="63323" b="26114"/>
              <a:stretch/>
            </p:blipFill>
            <p:spPr bwMode="auto">
              <a:xfrm>
                <a:off x="5968710" y="1828800"/>
                <a:ext cx="1828798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756" b="17282"/>
            <a:stretch/>
          </p:blipFill>
          <p:spPr>
            <a:xfrm rot="925655" flipH="1">
              <a:off x="8013311" y="4007181"/>
              <a:ext cx="845681" cy="538448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 bwMode="auto">
            <a:xfrm flipV="1">
              <a:off x="6279569" y="2255064"/>
              <a:ext cx="1340430" cy="1368506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V="1">
              <a:off x="7162802" y="2419152"/>
              <a:ext cx="555732" cy="1126810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6279569" y="3796951"/>
              <a:ext cx="1754947" cy="47960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endCxn id="15" idx="3"/>
            </p:cNvCxnSpPr>
            <p:nvPr/>
          </p:nvCxnSpPr>
          <p:spPr bwMode="auto">
            <a:xfrm>
              <a:off x="7197794" y="3845708"/>
              <a:ext cx="830753" cy="318213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Rectangle 38"/>
            <p:cNvSpPr/>
            <p:nvPr/>
          </p:nvSpPr>
          <p:spPr bwMode="auto">
            <a:xfrm>
              <a:off x="5029200" y="990602"/>
              <a:ext cx="3962400" cy="5318328"/>
            </a:xfrm>
            <a:prstGeom prst="rect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914185">
                <a:spcBef>
                  <a:spcPct val="20000"/>
                </a:spcBef>
                <a:buFontTx/>
                <a:buChar char="•"/>
              </a:pPr>
              <a:endParaRPr lang="en-US" dirty="0">
                <a:latin typeface="Helvetica" pitchFamily="-128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7534088" y="1767237"/>
              <a:ext cx="845681" cy="538448"/>
              <a:chOff x="7534088" y="1767237"/>
              <a:chExt cx="845681" cy="538448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56" b="17282"/>
              <a:stretch/>
            </p:blipFill>
            <p:spPr>
              <a:xfrm rot="19183435" flipH="1">
                <a:off x="7534088" y="1767237"/>
                <a:ext cx="845681" cy="538448"/>
              </a:xfrm>
              <a:prstGeom prst="rect">
                <a:avLst/>
              </a:prstGeom>
            </p:spPr>
          </p:pic>
          <p:pic>
            <p:nvPicPr>
              <p:cNvPr id="40" name="Picture 26" descr="PPPL_logo_2011.jpg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8083"/>
              <a:stretch/>
            </p:blipFill>
            <p:spPr bwMode="auto">
              <a:xfrm rot="19016227">
                <a:off x="7814870" y="1929384"/>
                <a:ext cx="505968" cy="17334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>
                  <a:rot lat="0" lon="0" rev="2142000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" name="Picture 26" descr="PPPL_logo_2011.jpg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083"/>
            <a:stretch/>
          </p:blipFill>
          <p:spPr bwMode="auto">
            <a:xfrm rot="1063798">
              <a:off x="8243979" y="4267750"/>
              <a:ext cx="505968" cy="173341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18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568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1981202" y="2514600"/>
            <a:ext cx="5162739" cy="19207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18" tIns="45709" rIns="91418" bIns="45709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algn="ctr" defTabSz="457092" eaLnBrk="1" hangingPunct="1">
              <a:lnSpc>
                <a:spcPts val="3438"/>
              </a:lnSpc>
              <a:spcBef>
                <a:spcPct val="0"/>
              </a:spcBef>
              <a:spcAft>
                <a:spcPct val="25000"/>
              </a:spcAft>
              <a:buClrTx/>
              <a:buNone/>
            </a:pPr>
            <a:endParaRPr lang="en-US" altLang="ko-KR" sz="6000" dirty="0">
              <a:solidFill>
                <a:schemeClr val="tx2">
                  <a:lumMod val="60000"/>
                  <a:lumOff val="40000"/>
                </a:schemeClr>
              </a:solidFill>
              <a:ea typeface="굴림" pitchFamily="34" charset="-127"/>
            </a:endParaRPr>
          </a:p>
          <a:p>
            <a:pPr algn="ctr" defTabSz="457092" eaLnBrk="1" hangingPunct="1">
              <a:lnSpc>
                <a:spcPts val="3438"/>
              </a:lnSpc>
              <a:spcBef>
                <a:spcPct val="0"/>
              </a:spcBef>
              <a:spcAft>
                <a:spcPct val="25000"/>
              </a:spcAft>
              <a:buClrTx/>
              <a:buNone/>
            </a:pPr>
            <a:r>
              <a:rPr lang="en-US" altLang="ko-KR" sz="6000" dirty="0">
                <a:solidFill>
                  <a:schemeClr val="tx2">
                    <a:lumMod val="60000"/>
                    <a:lumOff val="40000"/>
                  </a:schemeClr>
                </a:solidFill>
                <a:ea typeface="굴림" pitchFamily="34" charset="-127"/>
              </a:rPr>
              <a:t>Backup</a:t>
            </a:r>
          </a:p>
          <a:p>
            <a:pPr algn="ctr" defTabSz="457092" eaLnBrk="1" hangingPunct="1">
              <a:lnSpc>
                <a:spcPts val="3438"/>
              </a:lnSpc>
              <a:spcBef>
                <a:spcPct val="0"/>
              </a:spcBef>
              <a:spcAft>
                <a:spcPct val="25000"/>
              </a:spcAft>
              <a:buClrTx/>
              <a:buNone/>
            </a:pPr>
            <a:endParaRPr lang="en-US" altLang="ko-KR" sz="6000" dirty="0">
              <a:solidFill>
                <a:schemeClr val="tx2">
                  <a:lumMod val="60000"/>
                  <a:lumOff val="40000"/>
                </a:schemeClr>
              </a:solidFill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55556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Multi-species injection profiles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73653"/>
            <a:ext cx="4343400" cy="499854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" y="1492984"/>
            <a:ext cx="3886200" cy="1631216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n-US" sz="2000" dirty="0"/>
              <a:t>Utilizing different materials and injection velocities should allow us to tailor the pacing effect for maximum plasma performance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463714"/>
              </p:ext>
            </p:extLst>
          </p:nvPr>
        </p:nvGraphicFramePr>
        <p:xfrm>
          <a:off x="76200" y="3531442"/>
          <a:ext cx="4470400" cy="2733005"/>
        </p:xfrm>
        <a:graphic>
          <a:graphicData uri="http://schemas.openxmlformats.org/drawingml/2006/table">
            <a:tbl>
              <a:tblPr/>
              <a:tblGrid>
                <a:gridCol w="1117600"/>
                <a:gridCol w="1117600"/>
                <a:gridCol w="1117600"/>
                <a:gridCol w="1117600"/>
              </a:tblGrid>
              <a:tr h="3547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9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Lithium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Boron Carbide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Carbon (Vitreous)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B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Density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9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.534 g/cm </a:t>
                      </a:r>
                      <a:r>
                        <a:rPr lang="en-US" sz="10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2.52 g/cm </a:t>
                      </a:r>
                      <a:r>
                        <a:rPr lang="en-US" sz="10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2.09 – 2.23 g/cm</a:t>
                      </a:r>
                      <a:r>
                        <a:rPr lang="en-US" sz="10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B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Mass in a 1mm sphere (mg)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9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B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Number of atoms/molecules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9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2.426E+19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1.438E+19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5.670E+19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B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Sublimation   Energy (eV/atom)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9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 (B)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B"/>
                    </a:solidFill>
                  </a:tcPr>
                </a:tc>
              </a:tr>
              <a:tr h="4732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Sublimation Energy Per Granule (J)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9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61.070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68.154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B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First Ionization Energy (eV)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9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5.3917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8.2980 (B)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11.2603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42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2"/>
          <p:cNvSpPr txBox="1">
            <a:spLocks noChangeArrowheads="1"/>
          </p:cNvSpPr>
          <p:nvPr/>
        </p:nvSpPr>
        <p:spPr bwMode="auto">
          <a:xfrm>
            <a:off x="204788" y="71441"/>
            <a:ext cx="8939212" cy="12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88" rIns="91375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0" dirty="0">
                <a:solidFill>
                  <a:srgbClr val="FFFFFF"/>
                </a:solidFill>
              </a:rPr>
              <a:t>Profile changes in DIII-D in ELM-free H-mode qualitatively similar to NSTX ELM-free H-mode with inter-shot Li evaporation</a:t>
            </a:r>
          </a:p>
        </p:txBody>
      </p:sp>
      <p:grpSp>
        <p:nvGrpSpPr>
          <p:cNvPr id="17410" name="Group 3"/>
          <p:cNvGrpSpPr>
            <a:grpSpLocks noChangeAspect="1"/>
          </p:cNvGrpSpPr>
          <p:nvPr/>
        </p:nvGrpSpPr>
        <p:grpSpPr bwMode="auto">
          <a:xfrm>
            <a:off x="4572006" y="2224088"/>
            <a:ext cx="4297363" cy="3275012"/>
            <a:chOff x="2642129" y="1282701"/>
            <a:chExt cx="4022725" cy="3066518"/>
          </a:xfrm>
        </p:grpSpPr>
        <p:pic>
          <p:nvPicPr>
            <p:cNvPr id="17423" name="Picture 9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964" b="67719"/>
            <a:stretch>
              <a:fillRect/>
            </a:stretch>
          </p:blipFill>
          <p:spPr bwMode="auto">
            <a:xfrm>
              <a:off x="2642129" y="1282701"/>
              <a:ext cx="4022725" cy="146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4" name="Picture 9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42" r="66190"/>
            <a:stretch>
              <a:fillRect/>
            </a:stretch>
          </p:blipFill>
          <p:spPr bwMode="auto">
            <a:xfrm>
              <a:off x="4636029" y="2743201"/>
              <a:ext cx="2028825" cy="159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25" name="Group 2"/>
            <p:cNvGrpSpPr>
              <a:grpSpLocks/>
            </p:cNvGrpSpPr>
            <p:nvPr/>
          </p:nvGrpSpPr>
          <p:grpSpPr bwMode="auto">
            <a:xfrm>
              <a:off x="2705629" y="2743201"/>
              <a:ext cx="2094971" cy="1606018"/>
              <a:chOff x="2705629" y="2743201"/>
              <a:chExt cx="2094971" cy="1606018"/>
            </a:xfrm>
          </p:grpSpPr>
          <p:pic>
            <p:nvPicPr>
              <p:cNvPr id="17426" name="Picture 9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6129" r="66190"/>
              <a:stretch>
                <a:fillRect/>
              </a:stretch>
            </p:blipFill>
            <p:spPr bwMode="auto">
              <a:xfrm>
                <a:off x="2705629" y="4174064"/>
                <a:ext cx="2028825" cy="175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7" name="Picture 9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659" t="32281" r="31482" b="35439"/>
              <a:stretch>
                <a:fillRect/>
              </a:stretch>
            </p:blipFill>
            <p:spPr bwMode="auto">
              <a:xfrm>
                <a:off x="2708808" y="2743201"/>
                <a:ext cx="2091792" cy="1460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2706030" y="3982070"/>
                <a:ext cx="132258" cy="2214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500" b="0" i="0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7411" name="Group 4"/>
          <p:cNvGrpSpPr>
            <a:grpSpLocks noChangeAspect="1"/>
          </p:cNvGrpSpPr>
          <p:nvPr/>
        </p:nvGrpSpPr>
        <p:grpSpPr bwMode="auto">
          <a:xfrm>
            <a:off x="204794" y="2082800"/>
            <a:ext cx="4276725" cy="3708400"/>
            <a:chOff x="533400" y="1879528"/>
            <a:chExt cx="2705100" cy="2345443"/>
          </a:xfrm>
        </p:grpSpPr>
        <p:pic>
          <p:nvPicPr>
            <p:cNvPr id="17417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0" r="75346" b="48868"/>
            <a:stretch>
              <a:fillRect/>
            </a:stretch>
          </p:blipFill>
          <p:spPr bwMode="auto">
            <a:xfrm>
              <a:off x="533400" y="1879528"/>
              <a:ext cx="1352550" cy="110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2" t="50928" r="50346" b="206"/>
            <a:stretch>
              <a:fillRect/>
            </a:stretch>
          </p:blipFill>
          <p:spPr bwMode="auto">
            <a:xfrm>
              <a:off x="533400" y="3046959"/>
              <a:ext cx="1352550" cy="1178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134" r="75346" b="8122"/>
            <a:stretch>
              <a:fillRect/>
            </a:stretch>
          </p:blipFill>
          <p:spPr bwMode="auto">
            <a:xfrm>
              <a:off x="1885950" y="1896462"/>
              <a:ext cx="1352550" cy="110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20" name="Group 13"/>
            <p:cNvGrpSpPr>
              <a:grpSpLocks/>
            </p:cNvGrpSpPr>
            <p:nvPr/>
          </p:nvGrpSpPr>
          <p:grpSpPr bwMode="auto">
            <a:xfrm>
              <a:off x="1885950" y="3004449"/>
              <a:ext cx="1352550" cy="1220522"/>
              <a:chOff x="2381738" y="4054231"/>
              <a:chExt cx="2454722" cy="2803769"/>
            </a:xfrm>
          </p:grpSpPr>
          <p:pic>
            <p:nvPicPr>
              <p:cNvPr id="17421" name="Picture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738" y="4143131"/>
                <a:ext cx="2454722" cy="2714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2381737" y="4053327"/>
                <a:ext cx="227796" cy="1960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500" b="0" i="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7412" name="TextBox 17"/>
          <p:cNvSpPr txBox="1">
            <a:spLocks noChangeArrowheads="1"/>
          </p:cNvSpPr>
          <p:nvPr/>
        </p:nvSpPr>
        <p:spPr bwMode="auto">
          <a:xfrm>
            <a:off x="7953381" y="2325688"/>
            <a:ext cx="788932" cy="40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5" tIns="45688" rIns="91375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 dirty="0">
                <a:solidFill>
                  <a:prstClr val="black"/>
                </a:solidFill>
              </a:rPr>
              <a:t>NSTX</a:t>
            </a:r>
            <a:endParaRPr lang="en-US" sz="2000" i="0" dirty="0">
              <a:solidFill>
                <a:srgbClr val="FF0000"/>
              </a:solidFill>
            </a:endParaRPr>
          </a:p>
        </p:txBody>
      </p:sp>
      <p:sp>
        <p:nvSpPr>
          <p:cNvPr id="17413" name="TextBox 17"/>
          <p:cNvSpPr txBox="1">
            <a:spLocks noChangeArrowheads="1"/>
          </p:cNvSpPr>
          <p:nvPr/>
        </p:nvSpPr>
        <p:spPr bwMode="auto">
          <a:xfrm>
            <a:off x="3573469" y="3929069"/>
            <a:ext cx="96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5" tIns="45688" rIns="91375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 i="0" dirty="0">
                <a:solidFill>
                  <a:srgbClr val="00CE03"/>
                </a:solidFill>
              </a:rPr>
              <a:t>No Li</a:t>
            </a:r>
          </a:p>
          <a:p>
            <a:pPr eaLnBrk="1" hangingPunct="1"/>
            <a:r>
              <a:rPr lang="en-US" sz="2000" b="0" i="0" dirty="0">
                <a:solidFill>
                  <a:srgbClr val="FF0000"/>
                </a:solidFill>
              </a:rPr>
              <a:t>With Li</a:t>
            </a:r>
          </a:p>
        </p:txBody>
      </p:sp>
      <p:sp>
        <p:nvSpPr>
          <p:cNvPr id="17414" name="TextBox 17"/>
          <p:cNvSpPr txBox="1">
            <a:spLocks noChangeArrowheads="1"/>
          </p:cNvSpPr>
          <p:nvPr/>
        </p:nvSpPr>
        <p:spPr bwMode="auto">
          <a:xfrm>
            <a:off x="1473512" y="2109788"/>
            <a:ext cx="867479" cy="40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5" tIns="45688" rIns="91375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 dirty="0">
                <a:solidFill>
                  <a:prstClr val="black"/>
                </a:solidFill>
              </a:rPr>
              <a:t>DIII-D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103194" y="985838"/>
            <a:ext cx="8829675" cy="83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88" rIns="91375" bIns="45688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500"/>
              </a:spcAft>
              <a:buFont typeface="Arial" charset="0"/>
              <a:buChar char="•"/>
            </a:pPr>
            <a:r>
              <a:rPr lang="en-US" b="0" i="0" dirty="0">
                <a:solidFill>
                  <a:srgbClr val="000000"/>
                </a:solidFill>
                <a:latin typeface="Arial" charset="0"/>
                <a:cs typeface="Arial" charset="0"/>
              </a:rPr>
              <a:t>Shifting gradients away from </a:t>
            </a:r>
            <a:r>
              <a:rPr lang="en-US" b="0" i="0" dirty="0">
                <a:solidFill>
                  <a:srgbClr val="000000"/>
                </a:solidFill>
                <a:latin typeface="Arial" charset="0"/>
                <a:cs typeface="Arial" charset="0"/>
              </a:rPr>
              <a:t>separatrix</a:t>
            </a:r>
            <a:r>
              <a:rPr lang="en-US" b="0" i="0" dirty="0">
                <a:solidFill>
                  <a:srgbClr val="000000"/>
                </a:solidFill>
                <a:latin typeface="Arial" charset="0"/>
                <a:cs typeface="Arial" charset="0"/>
              </a:rPr>
              <a:t> improved edge stability in both DIII-D and </a:t>
            </a:r>
            <a:r>
              <a:rPr lang="en-US" b="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NSTX</a:t>
            </a:r>
            <a:endParaRPr lang="en-US" b="0" i="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7416" name="TextBox 17"/>
          <p:cNvSpPr txBox="1">
            <a:spLocks noChangeArrowheads="1"/>
          </p:cNvSpPr>
          <p:nvPr/>
        </p:nvSpPr>
        <p:spPr bwMode="auto">
          <a:xfrm>
            <a:off x="5986468" y="5499101"/>
            <a:ext cx="2047224" cy="30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5" tIns="45688" rIns="91375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0" i="0" dirty="0">
                <a:solidFill>
                  <a:prstClr val="black"/>
                </a:solidFill>
              </a:rPr>
              <a:t>NSTX: Maingi, NF 2012</a:t>
            </a:r>
            <a:endParaRPr lang="en-US" sz="1400" b="0" i="0" dirty="0">
              <a:solidFill>
                <a:srgbClr val="FF0000"/>
              </a:solidFill>
            </a:endParaRPr>
          </a:p>
        </p:txBody>
      </p:sp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7814979" y="3812670"/>
            <a:ext cx="96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5" tIns="45688" rIns="91375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 i="0" dirty="0">
                <a:solidFill>
                  <a:srgbClr val="0000FF"/>
                </a:solidFill>
              </a:rPr>
              <a:t>No Li</a:t>
            </a:r>
          </a:p>
          <a:p>
            <a:pPr eaLnBrk="1" hangingPunct="1"/>
            <a:r>
              <a:rPr lang="en-US" sz="2000" b="0" i="0" dirty="0">
                <a:solidFill>
                  <a:srgbClr val="FF0000"/>
                </a:solidFill>
              </a:rPr>
              <a:t>With Li</a:t>
            </a:r>
          </a:p>
        </p:txBody>
      </p:sp>
    </p:spTree>
    <p:extLst>
      <p:ext uri="{BB962C8B-B14F-4D97-AF65-F5344CB8AC3E}">
        <p14:creationId xmlns:p14="http://schemas.microsoft.com/office/powerpoint/2010/main" val="112272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531" y="905973"/>
            <a:ext cx="4363172" cy="5421204"/>
          </a:xfrm>
        </p:spPr>
        <p:txBody>
          <a:bodyPr/>
          <a:lstStyle/>
          <a:p>
            <a:r>
              <a:rPr lang="en-US" sz="1900" dirty="0"/>
              <a:t>I</a:t>
            </a:r>
            <a:r>
              <a:rPr lang="en-US" sz="1900" baseline="-25000" dirty="0"/>
              <a:t>P</a:t>
            </a:r>
            <a:r>
              <a:rPr lang="en-US" sz="1900" dirty="0"/>
              <a:t> = 1.2MA, B</a:t>
            </a:r>
            <a:r>
              <a:rPr lang="en-US" sz="1900" baseline="-25000" dirty="0"/>
              <a:t>T</a:t>
            </a:r>
            <a:r>
              <a:rPr lang="en-US" sz="1900" dirty="0"/>
              <a:t>=2T, q</a:t>
            </a:r>
            <a:r>
              <a:rPr lang="en-US" sz="1900" baseline="-25000" dirty="0"/>
              <a:t>95</a:t>
            </a:r>
            <a:r>
              <a:rPr lang="en-US" sz="1900" dirty="0"/>
              <a:t>= 4.4</a:t>
            </a:r>
            <a:endParaRPr lang="en-US" sz="1900" baseline="-25000" dirty="0"/>
          </a:p>
          <a:p>
            <a:r>
              <a:rPr lang="en-US" sz="1900" dirty="0">
                <a:sym typeface="Symbol"/>
              </a:rPr>
              <a:t>1.4 &lt; P</a:t>
            </a:r>
            <a:r>
              <a:rPr lang="en-US" sz="1900" baseline="-25000" dirty="0">
                <a:sym typeface="Symbol"/>
              </a:rPr>
              <a:t>NBI</a:t>
            </a:r>
            <a:r>
              <a:rPr lang="en-US" sz="1900" dirty="0">
                <a:sym typeface="Symbol"/>
              </a:rPr>
              <a:t> &lt; 4MW, 1.2 &lt; </a:t>
            </a:r>
            <a:r>
              <a:rPr lang="el-GR" sz="1900" dirty="0">
                <a:sym typeface="Symbol"/>
              </a:rPr>
              <a:t>β</a:t>
            </a:r>
            <a:r>
              <a:rPr lang="en-US" sz="1900" baseline="-25000" dirty="0">
                <a:sym typeface="Symbol"/>
              </a:rPr>
              <a:t>N</a:t>
            </a:r>
            <a:r>
              <a:rPr lang="en-US" sz="1900" dirty="0">
                <a:sym typeface="Symbol"/>
              </a:rPr>
              <a:t>&lt;2</a:t>
            </a:r>
          </a:p>
          <a:p>
            <a:r>
              <a:rPr lang="en-US" sz="1900" dirty="0">
                <a:sym typeface="Symbol"/>
              </a:rPr>
              <a:t>B drift toward X-point</a:t>
            </a:r>
          </a:p>
          <a:p>
            <a:r>
              <a:rPr lang="en-US" sz="1900" dirty="0"/>
              <a:t>0.35 &lt; n</a:t>
            </a:r>
            <a:r>
              <a:rPr lang="en-US" sz="1900" baseline="-25000" dirty="0"/>
              <a:t>e</a:t>
            </a:r>
            <a:r>
              <a:rPr lang="en-US" sz="1900" dirty="0"/>
              <a:t>/</a:t>
            </a:r>
            <a:r>
              <a:rPr lang="en-US" sz="1900" dirty="0"/>
              <a:t>n</a:t>
            </a:r>
            <a:r>
              <a:rPr lang="en-US" sz="1900" baseline="-25000" dirty="0"/>
              <a:t>GW</a:t>
            </a:r>
            <a:r>
              <a:rPr lang="en-US" sz="1900" dirty="0"/>
              <a:t>&lt;0.5, pumping of outboard divertor strike</a:t>
            </a:r>
          </a:p>
          <a:p>
            <a:r>
              <a:rPr lang="en-US" sz="1900" dirty="0"/>
              <a:t>n</a:t>
            </a:r>
            <a:r>
              <a:rPr lang="en-US" sz="1900" baseline="-25000" dirty="0"/>
              <a:t>e</a:t>
            </a:r>
            <a:r>
              <a:rPr lang="en-US" sz="1900" dirty="0"/>
              <a:t>,T</a:t>
            </a:r>
            <a:r>
              <a:rPr lang="en-US" sz="1900" baseline="-25000" dirty="0"/>
              <a:t>e</a:t>
            </a:r>
            <a:r>
              <a:rPr lang="en-US" sz="1900" dirty="0"/>
              <a:t> from high resolution 10 laser TS system (</a:t>
            </a:r>
            <a:r>
              <a:rPr lang="en-US" sz="1900" dirty="0"/>
              <a:t>w</a:t>
            </a:r>
            <a:r>
              <a:rPr lang="en-US" sz="1900" baseline="-25000" dirty="0"/>
              <a:t>ped</a:t>
            </a:r>
            <a:r>
              <a:rPr lang="en-US" sz="1900" baseline="-25000" dirty="0"/>
              <a:t> </a:t>
            </a:r>
            <a:r>
              <a:rPr lang="en-US" sz="1900" dirty="0"/>
              <a:t>~ 0.1)</a:t>
            </a:r>
          </a:p>
          <a:p>
            <a:r>
              <a:rPr lang="en-US" sz="1900" dirty="0"/>
              <a:t>n</a:t>
            </a:r>
            <a:r>
              <a:rPr lang="en-US" sz="1900" baseline="-25000" dirty="0"/>
              <a:t>C</a:t>
            </a:r>
            <a:r>
              <a:rPr lang="en-US" sz="1900" dirty="0"/>
              <a:t>, </a:t>
            </a:r>
            <a:r>
              <a:rPr lang="en-US" sz="1900" dirty="0"/>
              <a:t>n</a:t>
            </a:r>
            <a:r>
              <a:rPr lang="en-US" sz="1900" baseline="-25000" dirty="0"/>
              <a:t>L</a:t>
            </a:r>
            <a:r>
              <a:rPr lang="en-US" sz="1900" dirty="0"/>
              <a:t>, </a:t>
            </a:r>
            <a:r>
              <a:rPr lang="en-US" sz="1900" dirty="0"/>
              <a:t>T</a:t>
            </a:r>
            <a:r>
              <a:rPr lang="en-US" sz="1900" baseline="-25000" dirty="0"/>
              <a:t>i</a:t>
            </a:r>
            <a:r>
              <a:rPr lang="en-US" sz="1900" dirty="0"/>
              <a:t>, </a:t>
            </a:r>
            <a:r>
              <a:rPr lang="en-US" sz="1900" dirty="0"/>
              <a:t>v</a:t>
            </a:r>
            <a:r>
              <a:rPr lang="en-US" sz="1900" baseline="-25000" dirty="0"/>
              <a:t>TOR</a:t>
            </a:r>
            <a:r>
              <a:rPr lang="en-US" sz="1900" dirty="0"/>
              <a:t>, </a:t>
            </a:r>
            <a:r>
              <a:rPr lang="en-US" sz="1900" dirty="0"/>
              <a:t>v</a:t>
            </a:r>
            <a:r>
              <a:rPr lang="en-US" sz="1900" baseline="-25000" dirty="0"/>
              <a:t>POL</a:t>
            </a:r>
            <a:r>
              <a:rPr lang="en-US" sz="1900" dirty="0"/>
              <a:t> from CER</a:t>
            </a:r>
          </a:p>
          <a:p>
            <a:r>
              <a:rPr lang="en-US" sz="1900" dirty="0"/>
              <a:t>Longer wavelength (k</a:t>
            </a:r>
            <a:r>
              <a:rPr lang="en-US" sz="1900" baseline="-25000" dirty="0"/>
              <a:t>┴ </a:t>
            </a:r>
            <a:r>
              <a:rPr lang="en-US" sz="1900" dirty="0"/>
              <a:t>&lt;3cm</a:t>
            </a:r>
            <a:r>
              <a:rPr lang="en-US" sz="1900" baseline="30000" dirty="0"/>
              <a:t>-1</a:t>
            </a:r>
            <a:r>
              <a:rPr lang="en-US" sz="1900" dirty="0"/>
              <a:t>) n</a:t>
            </a:r>
            <a:r>
              <a:rPr lang="en-US" sz="1900" baseline="-25000" dirty="0"/>
              <a:t>e</a:t>
            </a:r>
            <a:r>
              <a:rPr lang="en-US" sz="1900" dirty="0"/>
              <a:t> fluctuations from BES</a:t>
            </a:r>
          </a:p>
          <a:p>
            <a:r>
              <a:rPr lang="en-US" sz="1900" dirty="0"/>
              <a:t>Low to high Z central impurity lines from SPRED</a:t>
            </a:r>
          </a:p>
          <a:p>
            <a:r>
              <a:rPr lang="en-US" sz="1900" dirty="0"/>
              <a:t>Low to medium Z divertor impurity lines with MDS; filtered photodiodes. </a:t>
            </a:r>
          </a:p>
          <a:p>
            <a:r>
              <a:rPr lang="en-US" sz="1900" dirty="0"/>
              <a:t>IRTV for divertor heat flux; bolometers for radiated power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Discharge characteristics and diagnostics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443" y="941620"/>
            <a:ext cx="4374264" cy="589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90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33400" y="4267200"/>
            <a:ext cx="8458200" cy="194412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marL="342820" indent="-342820">
              <a:lnSpc>
                <a:spcPct val="150000"/>
              </a:lnSpc>
              <a:buFont typeface="+mj-lt"/>
              <a:buAutoNum type="arabicPeriod"/>
            </a:pPr>
            <a:r>
              <a:rPr lang="en-US" sz="1800" dirty="0"/>
              <a:t>Electron influx sublimates the pellet surface</a:t>
            </a:r>
          </a:p>
          <a:p>
            <a:pPr marL="342820" indent="-342820">
              <a:lnSpc>
                <a:spcPct val="150000"/>
              </a:lnSpc>
              <a:buFont typeface="+mj-lt"/>
              <a:buAutoNum type="arabicPeriod"/>
            </a:pPr>
            <a:r>
              <a:rPr lang="en-US" sz="1800" dirty="0"/>
              <a:t>High density neutral cloud forms around the granule</a:t>
            </a:r>
          </a:p>
          <a:p>
            <a:pPr marL="342820" indent="-342820">
              <a:lnSpc>
                <a:spcPct val="150000"/>
              </a:lnSpc>
              <a:buFont typeface="+mj-lt"/>
              <a:buAutoNum type="arabicPeriod"/>
            </a:pPr>
            <a:r>
              <a:rPr lang="en-US" sz="1800" dirty="0"/>
              <a:t>Heat transfer ionizes the cloud which streams along magnetic field lines</a:t>
            </a:r>
          </a:p>
          <a:p>
            <a:pPr marL="342820" indent="-342820">
              <a:spcBef>
                <a:spcPts val="400"/>
              </a:spcBef>
              <a:buFont typeface="+mj-lt"/>
              <a:buAutoNum type="arabicPeriod"/>
            </a:pPr>
            <a:r>
              <a:rPr lang="en-US" sz="1800" dirty="0"/>
              <a:t>The locally overdense region of the plasma becomes unstable and generates an ELM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2" y="1141994"/>
            <a:ext cx="3567113" cy="290173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543800" y="1143002"/>
            <a:ext cx="1107996" cy="461665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600 </a:t>
            </a:r>
            <a:r>
              <a:rPr lang="en-US" sz="2400" dirty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en-US" sz="2000" dirty="0">
                <a:solidFill>
                  <a:schemeClr val="bg1"/>
                </a:solidFill>
              </a:rPr>
              <a:t>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57200" y="1294392"/>
            <a:ext cx="4191000" cy="2591808"/>
            <a:chOff x="457200" y="1141992"/>
            <a:chExt cx="4191000" cy="2591808"/>
          </a:xfrm>
        </p:grpSpPr>
        <p:grpSp>
          <p:nvGrpSpPr>
            <p:cNvPr id="20" name="Group 19"/>
            <p:cNvGrpSpPr/>
            <p:nvPr/>
          </p:nvGrpSpPr>
          <p:grpSpPr>
            <a:xfrm>
              <a:off x="609600" y="1262551"/>
              <a:ext cx="3862711" cy="2318849"/>
              <a:chOff x="1404740" y="1095416"/>
              <a:chExt cx="5669462" cy="3165290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16" t="31048" r="28190" b="33591"/>
              <a:stretch/>
            </p:blipFill>
            <p:spPr>
              <a:xfrm rot="196948" flipH="1">
                <a:off x="1914018" y="1095416"/>
                <a:ext cx="5151164" cy="3124200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5229257" y="3124202"/>
                <a:ext cx="1743891" cy="378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</a:rPr>
                  <a:t>Solid</a:t>
                </a:r>
                <a:r>
                  <a:rPr lang="en-US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 Granule</a:t>
                </a:r>
                <a:endParaRPr lang="en-US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048000" y="1142999"/>
                <a:ext cx="2711924" cy="378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1A6C2A"/>
                    </a:solidFill>
                  </a:rPr>
                  <a:t>Neutral Ablatant Cloud</a:t>
                </a:r>
                <a:endParaRPr lang="en-US" b="1" dirty="0">
                  <a:solidFill>
                    <a:srgbClr val="1A6C2A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404740" y="2223700"/>
                <a:ext cx="1967408" cy="378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FF00"/>
                    </a:solidFill>
                  </a:rPr>
                  <a:t>Ionized Material</a:t>
                </a:r>
                <a:endParaRPr lang="en-US" b="1" dirty="0">
                  <a:solidFill>
                    <a:srgbClr val="00FF00"/>
                  </a:solidFill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flipH="1" flipV="1">
                <a:off x="4572000" y="2743200"/>
                <a:ext cx="685800" cy="489466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1447801" y="1371600"/>
                <a:ext cx="5626401" cy="2597174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1682544" y="3882595"/>
                <a:ext cx="1790947" cy="378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magnetic field</a:t>
                </a:r>
                <a:endPara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>
                <a:off x="4486582" y="1512332"/>
                <a:ext cx="0" cy="711368"/>
              </a:xfrm>
              <a:prstGeom prst="straightConnector1">
                <a:avLst/>
              </a:prstGeom>
              <a:ln>
                <a:solidFill>
                  <a:srgbClr val="1A6C2A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ectangle 8"/>
            <p:cNvSpPr/>
            <p:nvPr/>
          </p:nvSpPr>
          <p:spPr bwMode="auto">
            <a:xfrm>
              <a:off x="457200" y="1141992"/>
              <a:ext cx="4191000" cy="2591808"/>
            </a:xfrm>
            <a:prstGeom prst="rect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914185">
                <a:spcBef>
                  <a:spcPct val="20000"/>
                </a:spcBef>
                <a:buFontTx/>
                <a:buChar char="•"/>
              </a:pPr>
              <a:endParaRPr lang="en-US" dirty="0">
                <a:latin typeface="Helvetica" pitchFamily="-128" charset="0"/>
              </a:endParaRPr>
            </a:p>
          </p:txBody>
        </p:sp>
      </p:grpSp>
      <p:sp>
        <p:nvSpPr>
          <p:cNvPr id="19" name="Title 4"/>
          <p:cNvSpPr>
            <a:spLocks noGrp="1"/>
          </p:cNvSpPr>
          <p:nvPr>
            <p:ph type="title" idx="4294967295"/>
          </p:nvPr>
        </p:nvSpPr>
        <p:spPr>
          <a:xfrm>
            <a:off x="249238" y="217490"/>
            <a:ext cx="8894762" cy="492125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Neutral Gas Shielding (NGS) Model</a:t>
            </a:r>
          </a:p>
        </p:txBody>
      </p:sp>
    </p:spTree>
    <p:extLst>
      <p:ext uri="{BB962C8B-B14F-4D97-AF65-F5344CB8AC3E}">
        <p14:creationId xmlns:p14="http://schemas.microsoft.com/office/powerpoint/2010/main" val="413031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0" y="228601"/>
            <a:ext cx="9144000" cy="53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algn="ctr" defTabSz="457092" eaLnBrk="1" hangingPunct="1">
              <a:lnSpc>
                <a:spcPts val="3438"/>
              </a:lnSpc>
              <a:spcBef>
                <a:spcPct val="0"/>
              </a:spcBef>
              <a:spcAft>
                <a:spcPct val="25000"/>
              </a:spcAft>
              <a:buClrTx/>
              <a:buNone/>
            </a:pPr>
            <a:r>
              <a:rPr lang="en-US" altLang="ko-KR" sz="2800" dirty="0">
                <a:solidFill>
                  <a:srgbClr val="0000FF"/>
                </a:solidFill>
                <a:ea typeface="굴림" pitchFamily="34" charset="-127"/>
              </a:rPr>
              <a:t>Granule Ablation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15002" y="2895600"/>
                <a:ext cx="3246614" cy="1065719"/>
              </a:xfrm>
              <a:prstGeom prst="rect">
                <a:avLst/>
              </a:prstGeom>
              <a:noFill/>
            </p:spPr>
            <p:txBody>
              <a:bodyPr wrap="none" lIns="91418" tIns="45709" rIns="91418" bIns="45709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400" b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400" b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0" i="1">
                              <a:latin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sz="2400" b="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>
                                  <a:latin typeface="Cambria Math"/>
                                </a:rPr>
                                <m:t>𝑒</m:t>
                              </m:r>
                            </m:sub>
                            <m:sup/>
                          </m:sSubSup>
                          <m:r>
                            <a:rPr lang="en-US" sz="2400" b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>
                              <a:latin typeface="Cambria Math"/>
                            </a:rPr>
                            <m:t>𝑒</m:t>
                          </m:r>
                          <m:r>
                            <a:rPr lang="en-US" sz="2400" b="0">
                              <a:latin typeface="Cambria Math"/>
                            </a:rPr>
                            <m:t> </m:t>
                          </m:r>
                        </m:sub>
                      </m:sSub>
                      <m:sSup>
                        <m:sSupPr>
                          <m:ctrlPr>
                            <a:rPr lang="en-US" sz="2400" b="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>
                                      <a:latin typeface="Cambria Math"/>
                                    </a:rPr>
                                    <m:t>8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400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sz="2400" b="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2" y="2895600"/>
                <a:ext cx="3246614" cy="106571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828800" y="6096001"/>
            <a:ext cx="5943600" cy="276977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dirty="0"/>
              <a:t>Adapted from Parks et al. Nucl. Fusion 34 (1994) &amp; Kocsis et al. PPCF 41 (1999)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901" y="1676401"/>
            <a:ext cx="4030301" cy="831734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  <a:ea typeface="Cambria Math" panose="02040503050406030204" pitchFamily="18" charset="0"/>
              </a:rPr>
              <a:t>h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: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Cloud Shielding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Parameter 	</a:t>
            </a:r>
          </a:p>
          <a:p>
            <a:r>
              <a:rPr lang="en-US" dirty="0" smtClean="0">
                <a:latin typeface="Monotype Corsiva" panose="03010101010201010101" pitchFamily="66" charset="0"/>
                <a:ea typeface="Cambria Math" panose="02040503050406030204" pitchFamily="18" charset="0"/>
                <a:cs typeface="Vijaya" panose="020B0604020202020204" pitchFamily="34" charset="0"/>
              </a:rPr>
              <a:t>f</a:t>
            </a:r>
            <a:r>
              <a:rPr lang="en-US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: Field directed heating anisotropy </a:t>
            </a:r>
          </a:p>
          <a:p>
            <a:r>
              <a:rPr lang="en-US" dirty="0" smtClean="0">
                <a:latin typeface="Symbol" panose="05050102010706020507" pitchFamily="18" charset="2"/>
                <a:ea typeface="Cambria Math" panose="02040503050406030204" pitchFamily="18" charset="0"/>
              </a:rPr>
              <a:t>D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en-US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Li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: Sublimation Energy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: Granule Surface Temperature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33800" y="1676400"/>
                <a:ext cx="5264602" cy="1107845"/>
              </a:xfrm>
              <a:prstGeom prst="rect">
                <a:avLst/>
              </a:prstGeom>
              <a:noFill/>
            </p:spPr>
            <p:txBody>
              <a:bodyPr wrap="none" lIns="91418" tIns="45709" rIns="91418" bIns="45709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28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l-GR" sz="2800" b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l-GR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800" b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800" b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l-GR" sz="2800" b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  <m:r>
                        <a:rPr lang="en-US" sz="2800" b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b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800" b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num>
                                    <m:den>
                                      <m:r>
                                        <a:rPr lang="en-US" sz="2800" b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2800" b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800" b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>
                              <a:latin typeface="Cambria Math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676400"/>
                <a:ext cx="5264602" cy="11078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6200" y="1230868"/>
            <a:ext cx="4889480" cy="400110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sz="2000" dirty="0"/>
              <a:t>Ablation Rate of the injected granule 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1" r="4105" b="17873"/>
          <a:stretch/>
        </p:blipFill>
        <p:spPr bwMode="auto">
          <a:xfrm>
            <a:off x="110993" y="2667002"/>
            <a:ext cx="5604009" cy="353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15000" y="4724402"/>
            <a:ext cx="3200400" cy="461295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dirty="0" smtClean="0"/>
              <a:t>Camera saturation results in clipping of the intensity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02067" y="4950024"/>
            <a:ext cx="723230" cy="3077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18" tIns="45709" rIns="91418" bIns="45709" rtlCol="0">
            <a:spAutoFit/>
          </a:bodyPr>
          <a:lstStyle/>
          <a:p>
            <a:r>
              <a:rPr lang="en-US" dirty="0"/>
              <a:t>400 </a:t>
            </a:r>
            <a:r>
              <a:rPr lang="en-US" sz="1400" dirty="0">
                <a:latin typeface="Symbol" panose="05050102010706020507" pitchFamily="18" charset="2"/>
              </a:rPr>
              <a:t>m</a:t>
            </a:r>
            <a:r>
              <a:rPr lang="en-US" dirty="0"/>
              <a:t>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02267" y="4114801"/>
            <a:ext cx="723230" cy="3077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18" tIns="45709" rIns="91418" bIns="45709" rtlCol="0">
            <a:spAutoFit/>
          </a:bodyPr>
          <a:lstStyle/>
          <a:p>
            <a:r>
              <a:rPr lang="en-US" dirty="0"/>
              <a:t>600 </a:t>
            </a:r>
            <a:r>
              <a:rPr lang="en-US" sz="1400" dirty="0">
                <a:latin typeface="Symbol" panose="05050102010706020507" pitchFamily="18" charset="2"/>
              </a:rPr>
              <a:t>m</a:t>
            </a:r>
            <a:r>
              <a:rPr lang="en-US" dirty="0"/>
              <a:t>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54867" y="3048001"/>
            <a:ext cx="723230" cy="3077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18" tIns="45709" rIns="91418" bIns="45709" rtlCol="0">
            <a:spAutoFit/>
          </a:bodyPr>
          <a:lstStyle/>
          <a:p>
            <a:r>
              <a:rPr lang="en-US" dirty="0"/>
              <a:t>800 </a:t>
            </a:r>
            <a:r>
              <a:rPr lang="en-US" sz="1400" dirty="0">
                <a:latin typeface="Symbol" panose="05050102010706020507" pitchFamily="18" charset="2"/>
              </a:rPr>
              <a:t>m</a:t>
            </a:r>
            <a:r>
              <a:rPr lang="en-US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322425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r="5620" b="31467"/>
          <a:stretch/>
        </p:blipFill>
        <p:spPr bwMode="auto">
          <a:xfrm>
            <a:off x="3810001" y="3508178"/>
            <a:ext cx="5105400" cy="266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8" r="7477" b="33853"/>
          <a:stretch/>
        </p:blipFill>
        <p:spPr bwMode="auto">
          <a:xfrm>
            <a:off x="3610316" y="685800"/>
            <a:ext cx="5381287" cy="285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0" y="228601"/>
            <a:ext cx="9144000" cy="53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algn="ctr" defTabSz="457092" eaLnBrk="1" hangingPunct="1">
              <a:lnSpc>
                <a:spcPts val="3438"/>
              </a:lnSpc>
              <a:spcBef>
                <a:spcPct val="0"/>
              </a:spcBef>
              <a:spcAft>
                <a:spcPct val="25000"/>
              </a:spcAft>
              <a:buClrTx/>
              <a:buNone/>
            </a:pPr>
            <a:r>
              <a:rPr lang="en-US" altLang="ko-KR" sz="2800" dirty="0">
                <a:solidFill>
                  <a:srgbClr val="0000FF"/>
                </a:solidFill>
                <a:ea typeface="굴림" pitchFamily="34" charset="-127"/>
              </a:rPr>
              <a:t>Granule Ablation Depth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1" y="1143000"/>
            <a:ext cx="2362421" cy="276074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dirty="0" smtClean="0"/>
              <a:t>Calculated Granule Diameter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41589" y="6093024"/>
            <a:ext cx="1636942" cy="307754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sz="1400" dirty="0"/>
              <a:t>Major Radius (m)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1000" y="3886200"/>
            <a:ext cx="1693739" cy="276074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dirty="0" smtClean="0"/>
              <a:t>Ablatant</a:t>
            </a:r>
            <a:r>
              <a:rPr lang="en-US" dirty="0" smtClean="0"/>
              <a:t> Deposition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3124200" cy="1631216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2000" dirty="0"/>
              <a:t>v</a:t>
            </a:r>
            <a:r>
              <a:rPr lang="en-US" sz="2000" baseline="-25000" dirty="0"/>
              <a:t>G</a:t>
            </a:r>
            <a:r>
              <a:rPr lang="en-US" sz="2000" dirty="0"/>
              <a:t> = 90 m/sec</a:t>
            </a:r>
          </a:p>
          <a:p>
            <a:endParaRPr lang="en-US" sz="2000" dirty="0"/>
          </a:p>
          <a:p>
            <a:r>
              <a:rPr lang="en-US" sz="2000" dirty="0"/>
              <a:t>Granules ablate rapidly upon entering the pedestal region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2" y="3931384"/>
            <a:ext cx="3453681" cy="1631216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n-US" sz="2000" dirty="0"/>
              <a:t>While some portion of the granule does penetrate deeply, the primary mass deposition is located further out</a:t>
            </a:r>
          </a:p>
        </p:txBody>
      </p:sp>
    </p:spTree>
    <p:extLst>
      <p:ext uri="{BB962C8B-B14F-4D97-AF65-F5344CB8AC3E}">
        <p14:creationId xmlns:p14="http://schemas.microsoft.com/office/powerpoint/2010/main" val="31195889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76420</TotalTime>
  <Words>832</Words>
  <Application>Microsoft Office PowerPoint</Application>
  <PresentationFormat>On-screen Show (4:3)</PresentationFormat>
  <Paragraphs>161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Blank Presentation</vt:lpstr>
      <vt:lpstr>1_Blank Presentation</vt:lpstr>
      <vt:lpstr>Office Theme</vt:lpstr>
      <vt:lpstr>1_Office Theme</vt:lpstr>
      <vt:lpstr>Impurity Transport Differences between NSTX and DIII-D</vt:lpstr>
      <vt:lpstr>Granule Injector Studies of Ablation Rate, Mass Deposition and Impurity Transport</vt:lpstr>
      <vt:lpstr>PowerPoint Presentation</vt:lpstr>
      <vt:lpstr>Multi-species injection profiles</vt:lpstr>
      <vt:lpstr>PowerPoint Presentation</vt:lpstr>
      <vt:lpstr>Discharge characteristics and diagnostics</vt:lpstr>
      <vt:lpstr>Neutral Gas Shielding (NGS) Model</vt:lpstr>
      <vt:lpstr>PowerPoint Presentation</vt:lpstr>
      <vt:lpstr>PowerPoint Presentation</vt:lpstr>
      <vt:lpstr>Extended imaging suite will measure  penetration depth</vt:lpstr>
    </vt:vector>
  </TitlesOfParts>
  <Company>Princeton Plasma Physics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Robert Lunsford</cp:lastModifiedBy>
  <cp:revision>12602</cp:revision>
  <cp:lastPrinted>2016-10-07T18:24:54Z</cp:lastPrinted>
  <dcterms:created xsi:type="dcterms:W3CDTF">2003-10-01T16:23:57Z</dcterms:created>
  <dcterms:modified xsi:type="dcterms:W3CDTF">2016-10-07T18:26:11Z</dcterms:modified>
</cp:coreProperties>
</file>