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4" r:id="rId4"/>
    <p:sldId id="271" r:id="rId5"/>
    <p:sldId id="275" r:id="rId6"/>
    <p:sldId id="273" r:id="rId7"/>
    <p:sldId id="272" r:id="rId8"/>
    <p:sldId id="277" r:id="rId9"/>
    <p:sldId id="276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5" autoAdjust="0"/>
  </p:normalViewPr>
  <p:slideViewPr>
    <p:cSldViewPr showGuides="1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V. A&gt; Soukhanovskii, DivSOL TSG Meeting, 12 May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V. A. Soukhanovskii and J.-W. Ahn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Impact of polar region design changes on DivSOL TSG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NSTX-U DivSOL TSG Meeting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Princeton, NJ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12 May 2017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 team-wide input on how the polar region changes impact your TSG. Use </a:t>
            </a:r>
            <a:r>
              <a:rPr lang="en-US" dirty="0" smtClean="0"/>
              <a:t>the 5 </a:t>
            </a:r>
            <a:r>
              <a:rPr lang="en-US" dirty="0"/>
              <a:t>year plan goals as a guide, and also the research goals (including draft </a:t>
            </a:r>
            <a:r>
              <a:rPr lang="en-US" dirty="0" smtClean="0"/>
              <a:t>or approved </a:t>
            </a:r>
            <a:r>
              <a:rPr lang="en-US" dirty="0"/>
              <a:t>XPs) from the FY16-17 planned research campaigns.</a:t>
            </a:r>
          </a:p>
          <a:p>
            <a:r>
              <a:rPr lang="en-US" dirty="0" smtClean="0"/>
              <a:t>Document </a:t>
            </a:r>
            <a:r>
              <a:rPr lang="en-US" dirty="0"/>
              <a:t>the plasma shapes (A, R0, kappa, delta, </a:t>
            </a:r>
            <a:r>
              <a:rPr lang="en-US" dirty="0" err="1"/>
              <a:t>squareness</a:t>
            </a:r>
            <a:r>
              <a:rPr lang="en-US" dirty="0"/>
              <a:t>, </a:t>
            </a:r>
            <a:r>
              <a:rPr lang="en-US" dirty="0" smtClean="0"/>
              <a:t>DRSEP, </a:t>
            </a:r>
            <a:r>
              <a:rPr lang="en-US" dirty="0" err="1" smtClean="0"/>
              <a:t>Rstrike</a:t>
            </a:r>
            <a:r>
              <a:rPr lang="en-US" dirty="0"/>
              <a:t>), plasma current ranges, magnetic fields, power/heating levels and/or </a:t>
            </a:r>
            <a:r>
              <a:rPr lang="en-US" dirty="0" smtClean="0"/>
              <a:t>NB voltages</a:t>
            </a:r>
            <a:r>
              <a:rPr lang="en-US" dirty="0"/>
              <a:t>, and min and max pulse or flat-top durations </a:t>
            </a:r>
            <a:r>
              <a:rPr lang="mr-IN" dirty="0" smtClean="0"/>
              <a:t>…</a:t>
            </a:r>
            <a:r>
              <a:rPr lang="en-US" dirty="0" smtClean="0"/>
              <a:t> you </a:t>
            </a:r>
            <a:r>
              <a:rPr lang="en-US" dirty="0"/>
              <a:t>require driven by either physics goals and/or diagnostic requirements.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Program charge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780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3888" lvl="1" indent="-342900"/>
            <a:r>
              <a:rPr lang="en-US" b="1" dirty="0"/>
              <a:t>BP-1: Assess and control pedestal structure, edge transport and stability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ELM characterization and control</a:t>
            </a:r>
            <a:endParaRPr lang="en-US" b="1" dirty="0"/>
          </a:p>
          <a:p>
            <a:pPr marL="280988" lvl="2" indent="0">
              <a:buNone/>
            </a:pPr>
            <a:endParaRPr lang="en-US" sz="2400" dirty="0"/>
          </a:p>
          <a:p>
            <a:pPr marL="623888" lvl="1" indent="-342900"/>
            <a:r>
              <a:rPr lang="en-US" b="1" dirty="0"/>
              <a:t>BP-2: Assess and control divertor heat and particle 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geometry</a:t>
            </a:r>
          </a:p>
          <a:p>
            <a:pPr marL="623888" lvl="2" indent="-342900"/>
            <a:endParaRPr lang="en-US" dirty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/>
              <a:t>BP-3: Establish 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cryo-pump physics design, assess density control and recycling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cryo to lithium coatings for particle (collisionality) control</a:t>
            </a:r>
            <a:endParaRPr lang="en-US" sz="1600" dirty="0"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58" y="1809750"/>
            <a:ext cx="549244" cy="53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Five Year Plan defined three Boundary research thrusts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460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662027"/>
              </p:ext>
            </p:extLst>
          </p:nvPr>
        </p:nvGraphicFramePr>
        <p:xfrm>
          <a:off x="304800" y="751551"/>
          <a:ext cx="8458199" cy="4140869"/>
        </p:xfrm>
        <a:graphic>
          <a:graphicData uri="http://schemas.openxmlformats.org/drawingml/2006/table">
            <a:tbl>
              <a:tblPr/>
              <a:tblGrid>
                <a:gridCol w="1110869"/>
                <a:gridCol w="5398437"/>
                <a:gridCol w="1948893"/>
              </a:tblGrid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1557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Interaction of applied 3D fields with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1514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Plasma Turbulence and SOL Width Scaling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1538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Radiative divertor experiments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lambda_q, S and Connection Length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1539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Clarifying Snowflake divertor configuration physics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Toroidal divertor flux deposition asymmetries due to localized gas injection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Lore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Obtain 2D divertor density image using lithium emission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Schmitz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1559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Assessment of 3D field effects on the properties of the snowflake divertor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Canal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Testing divertor performance metrics for X-divertors on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1580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Effect of Lithium on SOL Power Balance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216953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Detachment comparison study for Snowflake, X-divertor, Standard Divertor and long/short divertor leg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Eldon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Compare alternative advanced divertor configurations: X-divertor, Snowflake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 parameter under 3D perturbations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Transport and radiation in the high flux expansion divertor configuration with cusp-like fields.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Parallel Correlation of SOL Turbulence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Zweben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Role of plasma response in the formation of lobe structures by 3D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Performance optimization of divertor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Distinguishing between 3d magnetic field structures and transport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Canik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Investigation of ELM heat flux footprints with the variation of ELM regime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gan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Relaxation of the interchange instability and effect on SOL width with Li wall conditioning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 between the midplane SOL pressure width and the divertor heat flux width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Hager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SOL Width Scaling: Goldston's Heuristic Drift Model vs Critical Pressure Gradient Model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Divertor conditions and detachment characteristics in plasmas with 3-D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Loarte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Studies of low- and high-Z dust transport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Smirnov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Boundary diagnostic-optimized configuration (BDOC) for model comparisons.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Initial NSTX-U edge characterization.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ENDD Midplane Neutral Density Profiles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  <a:latin typeface="+mn-lt"/>
                        </a:rPr>
                        <a:t>Stotler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Experiments proposed in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188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Plan for SOL and divertor </a:t>
            </a:r>
            <a:r>
              <a:rPr lang="en-US" sz="2400" b="1" dirty="0" smtClean="0"/>
              <a:t>research from Five Year Plan 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7410450" cy="3600450"/>
          </a:xfrm>
        </p:spPr>
        <p:txBody>
          <a:bodyPr/>
          <a:lstStyle/>
          <a:p>
            <a:r>
              <a:rPr lang="en-US" sz="1350" dirty="0"/>
              <a:t>Year 1 of 5 Year Plan</a:t>
            </a:r>
          </a:p>
          <a:p>
            <a:pPr lvl="1"/>
            <a:r>
              <a:rPr lang="en-US" sz="1200" dirty="0"/>
              <a:t>Continue analysis of SOL width database and comparison with models</a:t>
            </a:r>
          </a:p>
          <a:p>
            <a:pPr lvl="1"/>
            <a:r>
              <a:rPr lang="en-US" sz="1200" dirty="0"/>
              <a:t>Collaboration with DIII-D on snowflake and radiative divertor experiments</a:t>
            </a:r>
          </a:p>
          <a:p>
            <a:pPr lvl="0"/>
            <a:r>
              <a:rPr lang="en-US" sz="1350" dirty="0"/>
              <a:t>Years 2-3 of 5 Year Plan</a:t>
            </a:r>
          </a:p>
          <a:p>
            <a:pPr lvl="1">
              <a:buClr>
                <a:srgbClr val="010000"/>
              </a:buClr>
              <a:defRPr/>
            </a:pPr>
            <a:r>
              <a:rPr lang="en-US" sz="1200" dirty="0"/>
              <a:t>Establish SOL width and divertor database vs. engineering and physics parameters </a:t>
            </a:r>
          </a:p>
          <a:p>
            <a:pPr lvl="1"/>
            <a:r>
              <a:rPr lang="en-US" sz="1200" dirty="0"/>
              <a:t>Re-establish edge turbulence measurements (GPI, BES, cameras, probes)</a:t>
            </a:r>
          </a:p>
          <a:p>
            <a:pPr lvl="1"/>
            <a:r>
              <a:rPr lang="en-US" sz="1200" dirty="0"/>
              <a:t>Initial radiative divertor experiments with D</a:t>
            </a:r>
            <a:r>
              <a:rPr lang="en-US" sz="1200" baseline="-25000" dirty="0"/>
              <a:t>2</a:t>
            </a:r>
            <a:r>
              <a:rPr lang="en-US" sz="1200" dirty="0"/>
              <a:t>, CD</a:t>
            </a:r>
            <a:r>
              <a:rPr lang="en-US" sz="1200" baseline="-25000" dirty="0"/>
              <a:t>4</a:t>
            </a:r>
            <a:r>
              <a:rPr lang="en-US" sz="1200" dirty="0"/>
              <a:t> and </a:t>
            </a:r>
            <a:r>
              <a:rPr lang="en-US" sz="1200" dirty="0" err="1"/>
              <a:t>Ar</a:t>
            </a:r>
            <a:r>
              <a:rPr lang="en-US" sz="1200" dirty="0"/>
              <a:t> seeding and lithium</a:t>
            </a:r>
          </a:p>
          <a:p>
            <a:pPr lvl="1"/>
            <a:r>
              <a:rPr lang="en-US" sz="1200" dirty="0"/>
              <a:t>Develop snowflake divertor magnetic control and assess pedestal stability, divertor power balance, turbulence, 3D fields as functions of engineering parameters</a:t>
            </a:r>
          </a:p>
          <a:p>
            <a:pPr lvl="1"/>
            <a:r>
              <a:rPr lang="en-US" sz="1200" dirty="0"/>
              <a:t>Comparison with multi-fluid and gyro-kinetic models </a:t>
            </a:r>
          </a:p>
          <a:p>
            <a:pPr lvl="0"/>
            <a:r>
              <a:rPr lang="en-US" sz="1350" dirty="0"/>
              <a:t>Years 4-5 of 5 Year Plan</a:t>
            </a:r>
          </a:p>
          <a:p>
            <a:pPr lvl="1"/>
            <a:r>
              <a:rPr lang="en-US" sz="1200" dirty="0"/>
              <a:t>Compare SOL width data with theoretical models and in the presence of 3D perturbations of various types, e.g. RMP coils, HHFW heating, NBI injection</a:t>
            </a:r>
          </a:p>
          <a:p>
            <a:pPr lvl="1"/>
            <a:r>
              <a:rPr lang="en-US" sz="1200" dirty="0"/>
              <a:t>Combine snowflake configurations with pedestal control scenarios and tools, </a:t>
            </a:r>
            <a:r>
              <a:rPr lang="en-US" sz="1200" dirty="0" err="1"/>
              <a:t>cryo</a:t>
            </a:r>
            <a:endParaRPr lang="en-US" sz="1200" dirty="0"/>
          </a:p>
          <a:p>
            <a:pPr lvl="1"/>
            <a:r>
              <a:rPr lang="en-US" sz="1200" dirty="0"/>
              <a:t>Implement radiative divertor control, demonstrate long-pulse H-mode scenario </a:t>
            </a:r>
          </a:p>
          <a:p>
            <a:pPr lvl="1"/>
            <a:r>
              <a:rPr lang="en-US" sz="1200" dirty="0"/>
              <a:t>Develop experiment-based model projections for ST-FNSF</a:t>
            </a:r>
          </a:p>
        </p:txBody>
      </p:sp>
    </p:spTree>
    <p:extLst>
      <p:ext uri="{BB962C8B-B14F-4D97-AF65-F5344CB8AC3E}">
        <p14:creationId xmlns:p14="http://schemas.microsoft.com/office/powerpoint/2010/main" val="994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Impact on critical SOL and divertor diagnostics 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8253"/>
              </p:ext>
            </p:extLst>
          </p:nvPr>
        </p:nvGraphicFramePr>
        <p:xfrm>
          <a:off x="381000" y="895350"/>
          <a:ext cx="8610600" cy="385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44800"/>
                <a:gridCol w="2870200"/>
              </a:tblGrid>
              <a:tr h="386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Measurements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Nature</a:t>
                      </a:r>
                      <a:r>
                        <a:rPr lang="en-US" sz="1000" baseline="0" dirty="0" smtClean="0"/>
                        <a:t> of impact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Comments</a:t>
                      </a:r>
                      <a:endParaRPr lang="en-US" sz="1000" dirty="0"/>
                    </a:p>
                  </a:txBody>
                  <a:tcPr/>
                </a:tc>
              </a:tr>
              <a:tr h="52799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Magnetics (equilibria reconstructions, sensor locations and proximity to plasma)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New sensor design and new locations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07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Midplane kinetic profiles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impact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19271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GPI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impact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40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Heat flux measurements (IR cameras, thermocouples, Langmuir probes)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Surface</a:t>
                      </a:r>
                      <a:r>
                        <a:rPr lang="en-US" sz="1000" baseline="0" dirty="0" smtClean="0"/>
                        <a:t> non-uniformity and shadowing due to </a:t>
                      </a:r>
                      <a:r>
                        <a:rPr lang="en-US" sz="1000" baseline="0" dirty="0" err="1" smtClean="0"/>
                        <a:t>mardenblocks</a:t>
                      </a:r>
                      <a:r>
                        <a:rPr lang="en-US" sz="1000" baseline="0" dirty="0" smtClean="0"/>
                        <a:t>. Spatial resolution for cameras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8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Radiated power (bolometers, radiometers)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Potential impact on sightlines?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8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Particle flux and recycling (probes, 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Surface</a:t>
                      </a:r>
                      <a:r>
                        <a:rPr lang="en-US" sz="1000" baseline="0" dirty="0" smtClean="0"/>
                        <a:t> non-uniformity and shadowing due to </a:t>
                      </a:r>
                      <a:r>
                        <a:rPr lang="en-US" sz="1000" baseline="0" dirty="0" err="1" smtClean="0"/>
                        <a:t>mardenblocks</a:t>
                      </a:r>
                      <a:r>
                        <a:rPr lang="en-US" sz="1000" baseline="0" dirty="0" smtClean="0"/>
                        <a:t>. Spatial resolution for spectrometers and cameras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8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Impurity flux measurements (spectroscopy)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Surface</a:t>
                      </a:r>
                      <a:r>
                        <a:rPr lang="en-US" sz="1000" baseline="0" dirty="0" smtClean="0"/>
                        <a:t> non-uniformity and shadowing due to </a:t>
                      </a:r>
                      <a:r>
                        <a:rPr lang="en-US" sz="1000" baseline="0" dirty="0" err="1" smtClean="0"/>
                        <a:t>mardenblocks</a:t>
                      </a:r>
                      <a:r>
                        <a:rPr lang="en-US" sz="1000" baseline="0" dirty="0" smtClean="0"/>
                        <a:t>. Spatial resolution for spectrometers and cameras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8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Neutral pressure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impact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2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Clr>
                <a:srgbClr val="010000"/>
              </a:buClr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 transport and turbulence (SOL width, </a:t>
            </a:r>
            <a:r>
              <a:rPr lang="en-US" sz="2000" dirty="0">
                <a:solidFill>
                  <a:schemeClr val="tx1"/>
                </a:solidFill>
              </a:rPr>
              <a:t>Edge/SOL </a:t>
            </a:r>
            <a:r>
              <a:rPr lang="en-US" sz="2000" dirty="0" smtClean="0">
                <a:solidFill>
                  <a:schemeClr val="tx1"/>
                </a:solidFill>
              </a:rPr>
              <a:t>turbulence, divertor </a:t>
            </a:r>
            <a:r>
              <a:rPr lang="en-US" sz="2000" dirty="0">
                <a:solidFill>
                  <a:schemeClr val="tx1"/>
                </a:solidFill>
              </a:rPr>
              <a:t>database vs. engineering and physics </a:t>
            </a:r>
            <a:r>
              <a:rPr lang="en-US" sz="2000" dirty="0" smtClean="0">
                <a:solidFill>
                  <a:schemeClr val="tx1"/>
                </a:solidFill>
              </a:rPr>
              <a:t>parameters,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1-2 MA,1 T,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≤5 MW, flattop 1-2 s, highly shaped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Impact of 3D fields on </a:t>
            </a:r>
            <a:r>
              <a:rPr lang="en-US" sz="2000" dirty="0" smtClean="0">
                <a:solidFill>
                  <a:schemeClr val="tx1"/>
                </a:solidFill>
              </a:rPr>
              <a:t>divertor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</a:t>
            </a:r>
            <a:r>
              <a:rPr lang="en-US" sz="1600" dirty="0">
                <a:solidFill>
                  <a:schemeClr val="tx1"/>
                </a:solidFill>
              </a:rPr>
              <a:t>MA,1 T, P</a:t>
            </a:r>
            <a:r>
              <a:rPr lang="en-US" sz="1600" baseline="-25000" dirty="0">
                <a:solidFill>
                  <a:schemeClr val="tx1"/>
                </a:solidFill>
              </a:rPr>
              <a:t>NBI</a:t>
            </a:r>
            <a:r>
              <a:rPr lang="en-US" sz="1600" dirty="0">
                <a:solidFill>
                  <a:schemeClr val="tx1"/>
                </a:solidFill>
              </a:rPr>
              <a:t>≤5 MW, flattop 1-2 s, highly </a:t>
            </a:r>
            <a:r>
              <a:rPr lang="en-US" sz="1600" dirty="0" smtClean="0">
                <a:solidFill>
                  <a:schemeClr val="tx1"/>
                </a:solidFill>
              </a:rPr>
              <a:t>shaped</a:t>
            </a:r>
            <a:endParaRPr lang="en-US" sz="1600" dirty="0"/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Boron to Lithium transition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 </a:t>
            </a:r>
            <a:r>
              <a:rPr lang="en-US" sz="1600" dirty="0">
                <a:solidFill>
                  <a:schemeClr val="tx1"/>
                </a:solidFill>
              </a:rPr>
              <a:t>MA,1 T, P</a:t>
            </a:r>
            <a:r>
              <a:rPr lang="en-US" sz="1600" baseline="-25000" dirty="0">
                <a:solidFill>
                  <a:schemeClr val="tx1"/>
                </a:solidFill>
              </a:rPr>
              <a:t>NBI</a:t>
            </a:r>
            <a:r>
              <a:rPr lang="en-US" sz="1600" dirty="0">
                <a:solidFill>
                  <a:schemeClr val="tx1"/>
                </a:solidFill>
              </a:rPr>
              <a:t>≤5 MW, flattop 1-2 s, highly </a:t>
            </a:r>
            <a:r>
              <a:rPr lang="en-US" sz="1600" dirty="0" smtClean="0">
                <a:solidFill>
                  <a:schemeClr val="tx1"/>
                </a:solidFill>
              </a:rPr>
              <a:t>shaped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Radiative </a:t>
            </a:r>
            <a:r>
              <a:rPr lang="en-US" sz="2000" dirty="0">
                <a:solidFill>
                  <a:schemeClr val="tx1"/>
                </a:solidFill>
              </a:rPr>
              <a:t>divertor experiments with D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CD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, N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Ar </a:t>
            </a:r>
            <a:r>
              <a:rPr lang="en-US" sz="2000" dirty="0">
                <a:solidFill>
                  <a:schemeClr val="tx1"/>
                </a:solidFill>
              </a:rPr>
              <a:t>seeding </a:t>
            </a:r>
            <a:r>
              <a:rPr lang="en-US" sz="2000" dirty="0" smtClean="0">
                <a:solidFill>
                  <a:schemeClr val="tx1"/>
                </a:solidFill>
              </a:rPr>
              <a:t>and/or </a:t>
            </a:r>
            <a:r>
              <a:rPr lang="en-US" sz="2000" dirty="0" smtClean="0">
                <a:solidFill>
                  <a:schemeClr val="tx1"/>
                </a:solidFill>
              </a:rPr>
              <a:t>lithium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MA,1 T,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≤5-10 MW, flattop 1-2 s, highly shaped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Advanced divertor configurations (cusp/X, long leg, high flux expansion, </a:t>
            </a:r>
            <a:r>
              <a:rPr lang="en-US" sz="16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1-2 MA,1 T, P</a:t>
            </a:r>
            <a:r>
              <a:rPr lang="en-US" sz="1600" baseline="-25000" dirty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≤5-10 </a:t>
            </a:r>
            <a:r>
              <a:rPr lang="en-US" sz="1600" dirty="0">
                <a:solidFill>
                  <a:schemeClr val="tx1"/>
                </a:solidFill>
              </a:rPr>
              <a:t>MW, flattop 1-2 s, highly </a:t>
            </a:r>
            <a:r>
              <a:rPr lang="en-US" sz="1600" dirty="0" smtClean="0">
                <a:solidFill>
                  <a:schemeClr val="tx1"/>
                </a:solidFill>
              </a:rPr>
              <a:t>shaped, </a:t>
            </a:r>
            <a:r>
              <a:rPr lang="en-US" sz="1600" dirty="0">
                <a:solidFill>
                  <a:schemeClr val="tx1"/>
                </a:solidFill>
              </a:rPr>
              <a:t>need to </a:t>
            </a:r>
            <a:r>
              <a:rPr lang="en-US" sz="1600" dirty="0" smtClean="0">
                <a:solidFill>
                  <a:schemeClr val="tx1"/>
                </a:solidFill>
              </a:rPr>
              <a:t>consider field angles and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Snowflake </a:t>
            </a:r>
            <a:r>
              <a:rPr lang="en-US" sz="2000" dirty="0">
                <a:solidFill>
                  <a:schemeClr val="tx1"/>
                </a:solidFill>
              </a:rPr>
              <a:t>divertor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</a:t>
            </a:r>
            <a:r>
              <a:rPr lang="en-US" sz="1600" dirty="0">
                <a:solidFill>
                  <a:schemeClr val="tx1"/>
                </a:solidFill>
              </a:rPr>
              <a:t>MA,1 T, P</a:t>
            </a:r>
            <a:r>
              <a:rPr lang="en-US" sz="1600" baseline="-25000" dirty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≤5-10 </a:t>
            </a:r>
            <a:r>
              <a:rPr lang="en-US" sz="1600" dirty="0">
                <a:solidFill>
                  <a:schemeClr val="tx1"/>
                </a:solidFill>
              </a:rPr>
              <a:t>MW, flattop 1-2 s, </a:t>
            </a:r>
            <a:r>
              <a:rPr lang="en-US" sz="1600" dirty="0" smtClean="0">
                <a:solidFill>
                  <a:schemeClr val="tx1"/>
                </a:solidFill>
              </a:rPr>
              <a:t>need to consider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endParaRPr lang="en-US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engineering and plasma </a:t>
            </a:r>
            <a:r>
              <a:rPr lang="en-US" sz="2400" b="1" dirty="0"/>
              <a:t>parameters for </a:t>
            </a:r>
            <a:r>
              <a:rPr lang="en-US" sz="2400" b="1" dirty="0" smtClean="0"/>
              <a:t>main </a:t>
            </a:r>
            <a:r>
              <a:rPr lang="en-US" sz="2400" b="1" dirty="0"/>
              <a:t>DivSOL research </a:t>
            </a:r>
            <a:r>
              <a:rPr lang="en-US" sz="2400" b="1" dirty="0" smtClean="0"/>
              <a:t>areas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03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s11-nstxu-sf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25680"/>
            <a:ext cx="1863699" cy="14347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4876800" cy="4057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</a:t>
            </a:r>
            <a:r>
              <a:rPr lang="en-US" sz="2400" dirty="0"/>
              <a:t>of </a:t>
            </a:r>
            <a:r>
              <a:rPr lang="en-US" sz="2400" dirty="0" smtClean="0"/>
              <a:t>divertor </a:t>
            </a:r>
            <a:r>
              <a:rPr lang="en-US" sz="2400" dirty="0"/>
              <a:t>coil </a:t>
            </a:r>
            <a:r>
              <a:rPr lang="en-US" sz="2400" dirty="0" smtClean="0"/>
              <a:t>set	</a:t>
            </a:r>
          </a:p>
          <a:p>
            <a:r>
              <a:rPr lang="en-US" sz="2400" dirty="0" smtClean="0"/>
              <a:t>Impact of PFC fish-scaling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Snowflake divertor configuration</a:t>
            </a:r>
            <a:endParaRPr lang="en-US" sz="2400" dirty="0"/>
          </a:p>
        </p:txBody>
      </p:sp>
      <p:pic>
        <p:nvPicPr>
          <p:cNvPr id="5" name="Picture 4" descr="nstxu-sfde-mono-12-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88507"/>
            <a:ext cx="1819301" cy="13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ofe15-nstxu-sfd-all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6" y="908444"/>
            <a:ext cx="1893164" cy="2973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3936" y="3909734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Snowflake divertor configurations for NSTX-U</a:t>
            </a:r>
          </a:p>
          <a:p>
            <a:r>
              <a:rPr lang="en-US" dirty="0" smtClean="0"/>
              <a:t>With PF1B  	Without PF1B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4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258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973</Words>
  <Application>Microsoft Macintosh PowerPoint</Application>
  <PresentationFormat>On-screen Show (16:9)</PresentationFormat>
  <Paragraphs>137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Wingdings</vt:lpstr>
      <vt:lpstr>Arial</vt:lpstr>
      <vt:lpstr>NSTX Upgrade</vt:lpstr>
      <vt:lpstr>Impact of polar region design changes on DivSOL TSG research</vt:lpstr>
      <vt:lpstr>NSTX-U Program charge</vt:lpstr>
      <vt:lpstr>NSTX-U Five Year Plan defined three Boundary research thrusts</vt:lpstr>
      <vt:lpstr>Experiments proposed in 2015</vt:lpstr>
      <vt:lpstr>Plan for SOL and divertor research from Five Year Plan </vt:lpstr>
      <vt:lpstr>Impact on critical SOL and divertor diagnostics </vt:lpstr>
      <vt:lpstr>NSTX-U engineering and plasma parameters for main DivSOL research areas</vt:lpstr>
      <vt:lpstr>Snowflake divertor configuration</vt:lpstr>
      <vt:lpstr>PowerPoint Presentation</vt:lpstr>
    </vt:vector>
  </TitlesOfParts>
  <Company>PPPL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Soukhanovskii, Vlad</cp:lastModifiedBy>
  <cp:revision>158</cp:revision>
  <dcterms:created xsi:type="dcterms:W3CDTF">2015-07-16T16:59:24Z</dcterms:created>
  <dcterms:modified xsi:type="dcterms:W3CDTF">2017-05-12T16:43:47Z</dcterms:modified>
</cp:coreProperties>
</file>