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9144000" cy="6858000" type="screen4x3"/>
  <p:notesSz cx="6858000" cy="9144000"/>
  <p:defaultTextStyle>
    <a:defPPr>
      <a:defRPr lang="en-US"/>
    </a:defPPr>
    <a:lvl1pPr marL="0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6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4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90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87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5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81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79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76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2"/>
    <p:restoredTop sz="94093" autoAdjust="0"/>
  </p:normalViewPr>
  <p:slideViewPr>
    <p:cSldViewPr snapToGrid="0">
      <p:cViewPr>
        <p:scale>
          <a:sx n="107" d="100"/>
          <a:sy n="107" d="100"/>
        </p:scale>
        <p:origin x="1272" y="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6" algn="l" defTabSz="9141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94" algn="l" defTabSz="9141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90" algn="l" defTabSz="9141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87" algn="l" defTabSz="9141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85" algn="l" defTabSz="9141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81" algn="l" defTabSz="9141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79" algn="l" defTabSz="9141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76" algn="l" defTabSz="9141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2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2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1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1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2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2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1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1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2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2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2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2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2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15446"/>
          </a:xfrm>
          <a:prstGeom prst="rect">
            <a:avLst/>
          </a:prstGeom>
          <a:noFill/>
        </p:spPr>
        <p:txBody>
          <a:bodyPr wrap="square" lIns="0" tIns="45721" rIns="0" bIns="45721" rtlCol="0">
            <a:spAutoFit/>
          </a:bodyPr>
          <a:lstStyle/>
          <a:p>
            <a:pPr marL="0" marR="0" indent="0" algn="ctr" defTabSz="6858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Campaign</a:t>
            </a:r>
            <a:r>
              <a:rPr lang="en-US" sz="8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Brainstorming</a:t>
            </a:r>
            <a:r>
              <a:rPr lang="en-US" sz="8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“Identification of CAE-KAW coupling in DIII-D</a:t>
            </a:r>
            <a:r>
              <a:rPr lang="en-US" sz="8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8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en-US" sz="8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Crocker</a:t>
            </a:r>
            <a:r>
              <a:rPr lang="en-US" sz="8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Oct. 13,</a:t>
            </a:r>
            <a:r>
              <a:rPr lang="en-US" sz="8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en-US" sz="8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29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8" indent="-228608" algn="l" defTabSz="9144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14" indent="-228608" algn="l" defTabSz="91442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22" indent="-228608" algn="l" defTabSz="91442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77" indent="-171455" algn="l" defTabSz="91442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1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32" indent="-171455" algn="l" defTabSz="914429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79" indent="-228608" algn="l" defTabSz="9144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8" indent="-228608" algn="l" defTabSz="9144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9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6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3412"/>
          </a:xfrm>
        </p:spPr>
        <p:txBody>
          <a:bodyPr>
            <a:normAutofit/>
          </a:bodyPr>
          <a:lstStyle/>
          <a:p>
            <a:pPr>
              <a:spcBef>
                <a:spcPts val="601"/>
              </a:spcBef>
              <a:tabLst>
                <a:tab pos="2400375" algn="ctr"/>
              </a:tabLst>
            </a:pPr>
            <a:r>
              <a:rPr lang="en-US" altLang="en-US" sz="2000" dirty="0">
                <a:ea typeface="ＭＳ Ｐゴシック" charset="-128"/>
              </a:rPr>
              <a:t>CAE-KAW coupling </a:t>
            </a:r>
            <a:r>
              <a:rPr lang="en-US" altLang="en-US" sz="2000" dirty="0" smtClean="0">
                <a:ea typeface="ＭＳ Ｐゴシック" charset="-128"/>
              </a:rPr>
              <a:t>potentially </a:t>
            </a:r>
            <a:r>
              <a:rPr lang="en-US" altLang="en-US" sz="2000" dirty="0">
                <a:ea typeface="ＭＳ Ｐゴシック" charset="-128"/>
              </a:rPr>
              <a:t>important channel for energy transport from plasma core but </a:t>
            </a:r>
            <a:r>
              <a:rPr lang="en-US" altLang="en-US" sz="2000" i="1" dirty="0">
                <a:ea typeface="ＭＳ Ｐゴシック" charset="-128"/>
              </a:rPr>
              <a:t>coupling not yet experimentally </a:t>
            </a:r>
            <a:r>
              <a:rPr lang="en-US" altLang="en-US" sz="2000" i="1" dirty="0" smtClean="0">
                <a:ea typeface="ＭＳ Ｐゴシック" charset="-128"/>
              </a:rPr>
              <a:t>observed – perform </a:t>
            </a:r>
            <a:r>
              <a:rPr lang="en-US" altLang="en-US" sz="2000" i="1" dirty="0" err="1" smtClean="0">
                <a:ea typeface="ＭＳ Ｐゴシック" charset="-128"/>
              </a:rPr>
              <a:t>expt</a:t>
            </a:r>
            <a:r>
              <a:rPr lang="en-US" altLang="en-US" sz="2000" i="1" dirty="0" smtClean="0">
                <a:ea typeface="ＭＳ Ｐゴシック" charset="-128"/>
              </a:rPr>
              <a:t> on DIII-D to identify and quantify</a:t>
            </a:r>
            <a:endParaRPr lang="en-US" altLang="en-US" sz="2000" i="1" dirty="0">
              <a:ea typeface="ＭＳ Ｐゴシック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0945" y="1151906"/>
                <a:ext cx="8562109" cy="5272645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601"/>
                  </a:spcBef>
                  <a:tabLst>
                    <a:tab pos="2400375" algn="ctr"/>
                  </a:tabLst>
                </a:pPr>
                <a:r>
                  <a:rPr lang="en-US" altLang="en-US" sz="2000" dirty="0" smtClean="0">
                    <a:ea typeface="ＭＳ Ｐゴシック" charset="-128"/>
                  </a:rPr>
                  <a:t>CAE-KAW coup</a:t>
                </a:r>
                <a:r>
                  <a:rPr lang="en-US" altLang="en-US" sz="2000" dirty="0">
                    <a:ea typeface="ＭＳ Ｐゴシック" charset="-128"/>
                  </a:rPr>
                  <a:t>ling </a:t>
                </a:r>
                <a:r>
                  <a:rPr lang="en-US" altLang="en-US" sz="2000" dirty="0" smtClean="0">
                    <a:ea typeface="ＭＳ Ｐゴシック" charset="-128"/>
                  </a:rPr>
                  <a:t>(mode conversion) predicted </a:t>
                </a:r>
                <a:r>
                  <a:rPr lang="en-US" altLang="en-US" sz="2000" dirty="0">
                    <a:ea typeface="ＭＳ Ｐゴシック" charset="-128"/>
                  </a:rPr>
                  <a:t>by HYM </a:t>
                </a:r>
                <a:r>
                  <a:rPr lang="en-US" altLang="en-US" sz="2000" dirty="0" smtClean="0">
                    <a:ea typeface="ＭＳ Ｐゴシック" charset="-128"/>
                  </a:rPr>
                  <a:t>simulations: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sz="2000">
                            <a:latin typeface="Cambria Math" charset="0"/>
                            <a:ea typeface="ＭＳ Ｐゴシック" charset="-128"/>
                          </a:rPr>
                          <m:t>𝑘</m:t>
                        </m:r>
                      </m:e>
                      <m:sub>
                        <m:r>
                          <a:rPr lang="en-US" altLang="en-US" sz="2000">
                            <a:latin typeface="Cambria Math" charset="0"/>
                            <a:ea typeface="ＭＳ Ｐゴシック" charset="-128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altLang="en-US" sz="2000" i="1"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sz="2000">
                            <a:latin typeface="Cambria Math" charset="0"/>
                            <a:ea typeface="ＭＳ Ｐゴシック" charset="-128"/>
                          </a:rPr>
                          <m:t>𝜌</m:t>
                        </m:r>
                      </m:e>
                      <m:sub>
                        <m:r>
                          <a:rPr lang="en-US" altLang="en-US" sz="2000">
                            <a:latin typeface="Cambria Math" charset="0"/>
                            <a:ea typeface="ＭＳ Ｐゴシック" charset="-128"/>
                          </a:rPr>
                          <m:t>𝑓𝑎𝑠𝑡</m:t>
                        </m:r>
                      </m:sub>
                    </m:sSub>
                    <m:r>
                      <a:rPr lang="en-US" altLang="en-US" sz="2000">
                        <a:latin typeface="Cambria Math" charset="0"/>
                        <a:ea typeface="ＭＳ Ｐゴシック" charset="-128"/>
                      </a:rPr>
                      <m:t>≳1</m:t>
                    </m:r>
                  </m:oMath>
                </a14:m>
                <a:r>
                  <a:rPr lang="en-US" altLang="en-US" sz="2000" dirty="0" smtClean="0">
                    <a:ea typeface="ＭＳ Ｐゴシック" charset="-128"/>
                  </a:rPr>
                  <a:t> (not including </a:t>
                </a:r>
                <a:r>
                  <a:rPr lang="en-US" altLang="en-US" sz="2000" dirty="0">
                    <a:ea typeface="ＭＳ Ｐゴシック" charset="-128"/>
                  </a:rPr>
                  <a:t>bulk kinetic </a:t>
                </a:r>
                <a:r>
                  <a:rPr lang="en-US" altLang="en-US" sz="2000" dirty="0" smtClean="0">
                    <a:ea typeface="ＭＳ Ｐゴシック" charset="-128"/>
                  </a:rPr>
                  <a:t>effects)</a:t>
                </a:r>
                <a:endParaRPr lang="en-US" altLang="en-US" sz="2000" dirty="0">
                  <a:ea typeface="ＭＳ Ｐゴシック" charset="-128"/>
                </a:endParaRPr>
              </a:p>
              <a:p>
                <a:pPr lvl="1">
                  <a:spcBef>
                    <a:spcPts val="601"/>
                  </a:spcBef>
                  <a:tabLst>
                    <a:tab pos="2400375" algn="ctr"/>
                  </a:tabLst>
                </a:pPr>
                <a:r>
                  <a:rPr lang="en-US" altLang="en-US" sz="1600" dirty="0" smtClean="0">
                    <a:ea typeface="ＭＳ Ｐゴシック" charset="-128"/>
                  </a:rPr>
                  <a:t>CAEs destabilized by beams =&gt; radiate energy to edge =&gt; mode convert to KAW &amp; dissipate energy</a:t>
                </a:r>
              </a:p>
              <a:p>
                <a:pPr lvl="1">
                  <a:spcBef>
                    <a:spcPts val="601"/>
                  </a:spcBef>
                  <a:tabLst>
                    <a:tab pos="2400375" algn="ctr"/>
                  </a:tabLst>
                </a:pPr>
                <a:r>
                  <a:rPr lang="en-US" altLang="en-US" sz="1600" i="1" dirty="0" smtClean="0">
                    <a:ea typeface="ＭＳ Ｐゴシック" charset="-128"/>
                  </a:rPr>
                  <a:t>Energy channel not in</a:t>
                </a:r>
                <a:r>
                  <a:rPr lang="en-US" altLang="en-US" sz="1600" i="1" dirty="0">
                    <a:ea typeface="ＭＳ Ｐゴシック" charset="-128"/>
                  </a:rPr>
                  <a:t> TRANSP</a:t>
                </a:r>
                <a:r>
                  <a:rPr lang="en-US" altLang="en-US" sz="1600" dirty="0">
                    <a:ea typeface="ＭＳ Ｐゴシック" charset="-128"/>
                  </a:rPr>
                  <a:t>: beam energy </a:t>
                </a:r>
                <a:r>
                  <a:rPr lang="en-US" altLang="en-US" sz="1600" i="1" dirty="0" smtClean="0">
                    <a:ea typeface="ＭＳ Ｐゴシック" charset="-128"/>
                  </a:rPr>
                  <a:t>diverted</a:t>
                </a:r>
                <a:r>
                  <a:rPr lang="en-US" altLang="en-US" sz="1600" dirty="0" smtClean="0">
                    <a:ea typeface="ＭＳ Ｐゴシック" charset="-128"/>
                  </a:rPr>
                  <a:t> from core heating to edge heating</a:t>
                </a:r>
                <a:endParaRPr lang="en-US" altLang="en-US" sz="1600" dirty="0" smtClean="0">
                  <a:ea typeface="ＭＳ Ｐゴシック" charset="-128"/>
                </a:endParaRPr>
              </a:p>
              <a:p>
                <a:pPr>
                  <a:spcBef>
                    <a:spcPts val="601"/>
                  </a:spcBef>
                  <a:tabLst>
                    <a:tab pos="2400375" algn="ctr"/>
                  </a:tabLst>
                </a:pPr>
                <a:r>
                  <a:rPr lang="en-US" altLang="en-US" sz="2000" dirty="0" smtClean="0">
                    <a:ea typeface="ＭＳ Ｐゴシック" charset="-128"/>
                  </a:rPr>
                  <a:t>DIII-D represents </a:t>
                </a:r>
                <a:r>
                  <a:rPr lang="en-US" altLang="en-US" sz="2000" dirty="0" smtClean="0">
                    <a:ea typeface="ＭＳ Ｐゴシック" charset="-128"/>
                  </a:rPr>
                  <a:t>experimental opportunity to detect </a:t>
                </a:r>
                <a:r>
                  <a:rPr lang="en-US" altLang="en-US" sz="2000" dirty="0" smtClean="0">
                    <a:ea typeface="ＭＳ Ｐゴシック" charset="-128"/>
                  </a:rPr>
                  <a:t>coupling</a:t>
                </a:r>
              </a:p>
              <a:p>
                <a:pPr lvl="1">
                  <a:spcBef>
                    <a:spcPts val="601"/>
                  </a:spcBef>
                  <a:tabLst>
                    <a:tab pos="2400375" algn="ctr"/>
                  </a:tabLst>
                </a:pPr>
                <a:r>
                  <a:rPr lang="en-US" altLang="en-US" sz="1600" dirty="0">
                    <a:ea typeface="ＭＳ Ｐゴシック" charset="-128"/>
                  </a:rPr>
                  <a:t>v</a:t>
                </a:r>
                <a:r>
                  <a:rPr lang="en-US" altLang="en-US" sz="1600" dirty="0" smtClean="0">
                    <a:ea typeface="ＭＳ Ｐゴシック" charset="-128"/>
                  </a:rPr>
                  <a:t>alidate HYM simulation</a:t>
                </a:r>
                <a:endParaRPr lang="en-US" altLang="en-US" sz="1600" dirty="0" smtClean="0">
                  <a:ea typeface="ＭＳ Ｐゴシック" charset="-128"/>
                </a:endParaRPr>
              </a:p>
              <a:p>
                <a:pPr>
                  <a:spcBef>
                    <a:spcPts val="601"/>
                  </a:spcBef>
                  <a:tabLst>
                    <a:tab pos="2400375" algn="ctr"/>
                  </a:tabLst>
                </a:pPr>
                <a:r>
                  <a:rPr lang="en-US" altLang="en-US" sz="2000" dirty="0">
                    <a:ea typeface="ＭＳ Ｐゴシック" charset="-128"/>
                  </a:rPr>
                  <a:t>CAEs </a:t>
                </a:r>
                <a:r>
                  <a:rPr lang="en-US" altLang="en-US" sz="2000" dirty="0" smtClean="0">
                    <a:ea typeface="ＭＳ Ｐゴシック" charset="-128"/>
                  </a:rPr>
                  <a:t>documented </a:t>
                </a:r>
                <a:r>
                  <a:rPr lang="en-US" altLang="en-US" sz="2000" dirty="0">
                    <a:ea typeface="ＭＳ Ｐゴシック" charset="-128"/>
                  </a:rPr>
                  <a:t>in </a:t>
                </a:r>
                <a:r>
                  <a:rPr lang="en-US" altLang="en-US" sz="2000" dirty="0" smtClean="0">
                    <a:ea typeface="ＭＳ Ｐゴシック" charset="-128"/>
                  </a:rPr>
                  <a:t>DIII-D in low and high field plasmas</a:t>
                </a:r>
                <a:endParaRPr lang="en-US" altLang="en-US" sz="2000" dirty="0">
                  <a:ea typeface="ＭＳ Ｐゴシック" charset="-128"/>
                </a:endParaRPr>
              </a:p>
              <a:p>
                <a:pPr>
                  <a:spcBef>
                    <a:spcPts val="601"/>
                  </a:spcBef>
                  <a:tabLst>
                    <a:tab pos="2400375" algn="ctr"/>
                  </a:tabLst>
                </a:pPr>
                <a:r>
                  <a:rPr lang="en-US" altLang="en-US" sz="2000" dirty="0" smtClean="0">
                    <a:ea typeface="ＭＳ Ｐゴシック" charset="-128"/>
                  </a:rPr>
                  <a:t>Multiple diagnostics sensitive to KAW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charset="0"/>
                            <a:ea typeface="ＭＳ Ｐゴシック" charset="-128"/>
                          </a:rPr>
                          <m:t>𝑘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charset="0"/>
                            <a:ea typeface="ＭＳ Ｐゴシック" charset="-128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altLang="en-US" sz="2000" b="0" i="1" smtClean="0"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charset="0"/>
                            <a:ea typeface="ＭＳ Ｐゴシック" charset="-128"/>
                          </a:rPr>
                          <m:t>𝜌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charset="0"/>
                            <a:ea typeface="ＭＳ Ｐゴシック" charset="-128"/>
                          </a:rPr>
                          <m:t>𝑠</m:t>
                        </m:r>
                      </m:sub>
                    </m:sSub>
                    <m:r>
                      <a:rPr lang="en-US" alt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≳1</m:t>
                    </m:r>
                  </m:oMath>
                </a14:m>
                <a:r>
                  <a:rPr lang="en-US" altLang="en-US" sz="2000" dirty="0" smtClean="0">
                    <a:ea typeface="ＭＳ Ｐゴシック" charset="-128"/>
                  </a:rPr>
                  <a:t>, including </a:t>
                </a:r>
                <a:r>
                  <a:rPr lang="en-US" altLang="en-US" sz="2000" dirty="0">
                    <a:ea typeface="ＭＳ Ｐゴシック" charset="-128"/>
                  </a:rPr>
                  <a:t>bulk </a:t>
                </a:r>
                <a:r>
                  <a:rPr lang="en-US" altLang="en-US" sz="2000" dirty="0" smtClean="0">
                    <a:ea typeface="ＭＳ Ｐゴシック" charset="-128"/>
                  </a:rPr>
                  <a:t>kinetic</a:t>
                </a:r>
                <a:r>
                  <a:rPr lang="en-US" altLang="en-US" sz="2000" dirty="0">
                    <a:ea typeface="ＭＳ Ｐゴシック" charset="-128"/>
                  </a:rPr>
                  <a:t> </a:t>
                </a:r>
                <a:r>
                  <a:rPr lang="en-US" altLang="en-US" sz="2000" dirty="0" smtClean="0">
                    <a:ea typeface="ＭＳ Ｐゴシック" charset="-128"/>
                  </a:rPr>
                  <a:t>effects,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r>
                      <a:rPr lang="en-US" alt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𝐶𝐴𝐸</m:t>
                        </m:r>
                      </m:sub>
                    </m:sSub>
                    <m:r>
                      <a:rPr lang="en-US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≲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=7</m:t>
                    </m:r>
                    <m:r>
                      <m:rPr>
                        <m:nor/>
                      </m:rPr>
                      <a:rPr lang="en-US" alt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MHz</m:t>
                    </m:r>
                  </m:oMath>
                </a14:m>
                <a:r>
                  <a:rPr lang="en-US" altLang="en-US" sz="2000" dirty="0" smtClean="0">
                    <a:ea typeface="ＭＳ Ｐゴシック" charset="-128"/>
                  </a:rPr>
                  <a:t> at 1T):</a:t>
                </a:r>
              </a:p>
              <a:p>
                <a:pPr lvl="1">
                  <a:spcBef>
                    <a:spcPts val="601"/>
                  </a:spcBef>
                  <a:tabLst>
                    <a:tab pos="2400375" algn="ctr"/>
                  </a:tabLst>
                </a:pPr>
                <a:r>
                  <a:rPr lang="en-US" altLang="en-US" sz="1600" dirty="0" smtClean="0">
                    <a:ea typeface="ＭＳ Ｐゴシック" charset="-128"/>
                  </a:rPr>
                  <a:t>Doppler Backscattering: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charset="0"/>
                        <a:ea typeface="ＭＳ Ｐゴシック" charset="-128"/>
                      </a:rPr>
                      <m:t>𝑘</m:t>
                    </m:r>
                    <m:sSub>
                      <m:sSubPr>
                        <m:ctrlPr>
                          <a:rPr lang="en-US" altLang="en-US" sz="1600" i="1"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charset="0"/>
                            <a:ea typeface="ＭＳ Ｐゴシック" charset="-128"/>
                          </a:rPr>
                          <m:t>𝜌</m:t>
                        </m:r>
                      </m:e>
                      <m:sub>
                        <m:r>
                          <a:rPr lang="en-US" altLang="en-US" sz="1600" i="1">
                            <a:latin typeface="Cambria Math" charset="0"/>
                            <a:ea typeface="ＭＳ Ｐゴシック" charset="-128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16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charset="0"/>
                        <a:ea typeface="Cambria Math" charset="0"/>
                        <a:cs typeface="Cambria Math" charset="0"/>
                      </a:rPr>
                      <m:t>≳</m:t>
                    </m:r>
                    <m:r>
                      <a:rPr lang="en-US" altLang="en-US" sz="1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0.</m:t>
                    </m:r>
                    <m:r>
                      <a:rPr lang="en-US" altLang="en-US" sz="1600" i="1"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</m:oMath>
                </a14:m>
                <a:r>
                  <a:rPr lang="en-US" altLang="en-US" sz="1600" dirty="0" smtClean="0">
                    <a:ea typeface="ＭＳ Ｐゴシック" charset="-128"/>
                  </a:rPr>
                  <a:t> </a:t>
                </a:r>
                <a:r>
                  <a:rPr lang="en-US" altLang="en-US" sz="1600" i="1" dirty="0">
                    <a:ea typeface="ＭＳ Ｐゴシック" charset="-128"/>
                  </a:rPr>
                  <a:t>f</a:t>
                </a:r>
                <a:r>
                  <a:rPr lang="en-US" altLang="en-US" sz="1600" dirty="0">
                    <a:ea typeface="ＭＳ Ｐゴシック" charset="-128"/>
                  </a:rPr>
                  <a:t> &lt; 10 </a:t>
                </a:r>
                <a:r>
                  <a:rPr lang="en-US" altLang="en-US" sz="1600" dirty="0" smtClean="0">
                    <a:ea typeface="ＭＳ Ｐゴシック" charset="-128"/>
                  </a:rPr>
                  <a:t>MHz</a:t>
                </a:r>
              </a:p>
              <a:p>
                <a:pPr lvl="1">
                  <a:spcBef>
                    <a:spcPts val="601"/>
                  </a:spcBef>
                  <a:tabLst>
                    <a:tab pos="2400375" algn="ctr"/>
                  </a:tabLst>
                </a:pPr>
                <a:r>
                  <a:rPr lang="en-US" altLang="en-US" sz="1600" dirty="0" smtClean="0">
                    <a:ea typeface="ＭＳ Ｐゴシック" charset="-128"/>
                  </a:rPr>
                  <a:t>Phase contrast imaging: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charset="0"/>
                            <a:ea typeface="ＭＳ Ｐゴシック" charset="-128"/>
                          </a:rPr>
                          <m:t>𝑘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charset="0"/>
                            <a:ea typeface="ＭＳ Ｐゴシック" charset="-128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en-US" altLang="en-US" sz="1600" i="1"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charset="0"/>
                            <a:ea typeface="ＭＳ Ｐゴシック" charset="-128"/>
                          </a:rPr>
                          <m:t>𝜌</m:t>
                        </m:r>
                      </m:e>
                      <m:sub>
                        <m:r>
                          <a:rPr lang="en-US" altLang="en-US" sz="1600" i="1">
                            <a:latin typeface="Cambria Math" charset="0"/>
                            <a:ea typeface="ＭＳ Ｐゴシック" charset="-128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16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charset="0"/>
                        <a:ea typeface="Cambria Math" charset="0"/>
                        <a:cs typeface="Cambria Math" charset="0"/>
                      </a:rPr>
                      <m:t>≳1</m:t>
                    </m:r>
                  </m:oMath>
                </a14:m>
                <a:r>
                  <a:rPr lang="en-US" altLang="en-US" sz="1600" dirty="0" smtClean="0">
                    <a:ea typeface="ＭＳ Ｐゴシック" charset="-128"/>
                  </a:rPr>
                  <a:t>, </a:t>
                </a:r>
                <a:r>
                  <a:rPr lang="en-US" altLang="en-US" sz="1600" i="1" dirty="0" smtClean="0">
                    <a:ea typeface="ＭＳ Ｐゴシック" charset="-128"/>
                  </a:rPr>
                  <a:t>f</a:t>
                </a:r>
                <a:r>
                  <a:rPr lang="en-US" altLang="en-US" sz="1600" dirty="0" smtClean="0">
                    <a:ea typeface="ＭＳ Ｐゴシック" charset="-128"/>
                  </a:rPr>
                  <a:t> &lt; 10 MHz</a:t>
                </a:r>
              </a:p>
              <a:p>
                <a:pPr>
                  <a:spcBef>
                    <a:spcPts val="601"/>
                  </a:spcBef>
                  <a:tabLst>
                    <a:tab pos="2400375" algn="ctr"/>
                  </a:tabLst>
                </a:pPr>
                <a:r>
                  <a:rPr lang="en-US" altLang="en-US" sz="2000" dirty="0" smtClean="0">
                    <a:ea typeface="ＭＳ Ｐゴシック" charset="-128"/>
                  </a:rPr>
                  <a:t>Ingredients for identification of CAE-KAW coupling:</a:t>
                </a:r>
              </a:p>
              <a:p>
                <a:pPr marL="571506" lvl="1" indent="-342900">
                  <a:spcBef>
                    <a:spcPts val="601"/>
                  </a:spcBef>
                  <a:buFont typeface="+mj-lt"/>
                  <a:buAutoNum type="arabicParenR"/>
                  <a:tabLst>
                    <a:tab pos="2400375" algn="ctr"/>
                  </a:tabLst>
                </a:pPr>
                <a:r>
                  <a:rPr lang="en-US" altLang="en-US" sz="1600" dirty="0">
                    <a:ea typeface="ＭＳ Ｐゴシック" charset="-128"/>
                  </a:rPr>
                  <a:t>Distinguish detection of scattering from interferometer effect</a:t>
                </a:r>
              </a:p>
              <a:p>
                <a:pPr marL="571506" lvl="1" indent="-342900">
                  <a:spcBef>
                    <a:spcPts val="601"/>
                  </a:spcBef>
                  <a:buFont typeface="+mj-lt"/>
                  <a:buAutoNum type="arabicParenR"/>
                  <a:tabLst>
                    <a:tab pos="2400375" algn="ctr"/>
                  </a:tabLst>
                </a:pPr>
                <a:r>
                  <a:rPr lang="en-US" altLang="en-US" sz="1600" smtClean="0">
                    <a:ea typeface="ＭＳ Ｐゴシック" charset="-128"/>
                  </a:rPr>
                  <a:t>Detection of scattering </a:t>
                </a:r>
                <a:r>
                  <a:rPr lang="en-US" altLang="en-US" sz="1600" dirty="0" smtClean="0">
                    <a:ea typeface="ＭＳ Ｐゴシック" charset="-128"/>
                  </a:rPr>
                  <a:t>should be radially localized where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charset="0"/>
                        <a:ea typeface="ＭＳ Ｐゴシック" charset="-128"/>
                      </a:rPr>
                      <m:t>𝜔</m:t>
                    </m:r>
                    <m:r>
                      <a:rPr lang="en-US" altLang="en-US" sz="1600" b="0" i="1" smtClean="0">
                        <a:latin typeface="Cambria Math" charset="0"/>
                        <a:ea typeface="ＭＳ Ｐゴシック" charset="-128"/>
                      </a:rPr>
                      <m:t>=</m:t>
                    </m:r>
                    <m:sSub>
                      <m:sSubPr>
                        <m:ctrlPr>
                          <a:rPr lang="en-US" altLang="en-US" sz="1600" i="1"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charset="0"/>
                            <a:ea typeface="ＭＳ Ｐゴシック" charset="-128"/>
                          </a:rPr>
                          <m:t>𝑘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charset="0"/>
                            <a:ea typeface="ＭＳ Ｐゴシック" charset="-128"/>
                          </a:rPr>
                          <m:t>||</m:t>
                        </m:r>
                      </m:sub>
                    </m:sSub>
                    <m:sSub>
                      <m:sSubPr>
                        <m:ctrlPr>
                          <a:rPr lang="en-US" altLang="en-US" sz="1600" i="1" smtClean="0"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charset="0"/>
                            <a:ea typeface="ＭＳ Ｐゴシック" charset="-128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charset="0"/>
                            <a:ea typeface="ＭＳ Ｐゴシック" charset="-128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en-US" sz="1600" dirty="0" smtClean="0">
                    <a:ea typeface="ＭＳ Ｐゴシック" charset="-128"/>
                  </a:rPr>
                  <a:t>=&gt; establish via profile modification or steering of diagnostic (DBS)</a:t>
                </a:r>
                <a:endParaRPr lang="en-US" altLang="en-US" sz="2000" dirty="0">
                  <a:solidFill>
                    <a:prstClr val="black"/>
                  </a:solidFill>
                  <a:ea typeface="ＭＳ Ｐゴシック" charset="-128"/>
                </a:endParaRPr>
              </a:p>
              <a:p>
                <a:pPr marL="571506" lvl="1" indent="-342900">
                  <a:spcBef>
                    <a:spcPts val="601"/>
                  </a:spcBef>
                  <a:buFont typeface="+mj-lt"/>
                  <a:buAutoNum type="arabicParenR"/>
                  <a:tabLst>
                    <a:tab pos="2400375" algn="ctr"/>
                  </a:tabLst>
                </a:pPr>
                <a:endParaRPr lang="en-US" altLang="en-US" sz="1600" dirty="0" smtClean="0">
                  <a:ea typeface="ＭＳ Ｐゴシック" charset="-128"/>
                </a:endParaRPr>
              </a:p>
            </p:txBody>
          </p:sp>
        </mc:Choice>
        <mc:Fallback>
          <p:sp>
            <p:nvSpPr>
              <p:cNvPr id="1331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945" y="1151906"/>
                <a:ext cx="8562109" cy="5272645"/>
              </a:xfrm>
              <a:blipFill rotWithShape="0">
                <a:blip r:embed="rId2"/>
                <a:stretch>
                  <a:fillRect l="-641" t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672697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5663</TotalTime>
  <Words>37</Words>
  <Application>Microsoft Macintosh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Cambria Math</vt:lpstr>
      <vt:lpstr>ＭＳ Ｐゴシック</vt:lpstr>
      <vt:lpstr>Wingdings</vt:lpstr>
      <vt:lpstr>Arial</vt:lpstr>
      <vt:lpstr>NSTX Upgrade</vt:lpstr>
      <vt:lpstr>CAE-KAW coupling potentially important channel for energy transport from plasma core but coupling not yet experimentally observed – perform expt on DIII-D to identify and quantify</vt:lpstr>
    </vt:vector>
  </TitlesOfParts>
  <Company>PPPL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Neal Crocker</cp:lastModifiedBy>
  <cp:revision>161</cp:revision>
  <cp:lastPrinted>2016-10-12T20:09:01Z</cp:lastPrinted>
  <dcterms:created xsi:type="dcterms:W3CDTF">2015-07-16T16:59:24Z</dcterms:created>
  <dcterms:modified xsi:type="dcterms:W3CDTF">2016-10-12T22:44:48Z</dcterms:modified>
</cp:coreProperties>
</file>