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316" r:id="rId3"/>
    <p:sldId id="31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6" d="100"/>
          <a:sy n="10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81461-DFFB-43FD-A332-AA090483F6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81461-DFFB-43FD-A332-AA090483F6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review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September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r>
              <a:rPr lang="en-US" sz="10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153400" cy="1676400"/>
          </a:xfrm>
        </p:spPr>
        <p:txBody>
          <a:bodyPr>
            <a:normAutofit/>
          </a:bodyPr>
          <a:lstStyle/>
          <a:p>
            <a:r>
              <a:rPr lang="en-US" sz="3100" b="1" dirty="0"/>
              <a:t>Y. </a:t>
            </a:r>
            <a:r>
              <a:rPr lang="en-US" sz="3100" b="1" dirty="0" smtClean="0"/>
              <a:t>Ren, </a:t>
            </a:r>
            <a:r>
              <a:rPr lang="en-US" b="1" dirty="0" smtClean="0"/>
              <a:t>W</a:t>
            </a:r>
            <a:r>
              <a:rPr lang="en-US" b="1" dirty="0"/>
              <a:t>. </a:t>
            </a:r>
            <a:r>
              <a:rPr lang="en-US" b="1" dirty="0" smtClean="0"/>
              <a:t>Guttenfelder,</a:t>
            </a:r>
            <a:r>
              <a:rPr lang="en-US" b="1" baseline="30000" dirty="0" smtClean="0"/>
              <a:t> </a:t>
            </a:r>
            <a:r>
              <a:rPr lang="en-US" b="1" dirty="0" smtClean="0"/>
              <a:t>W</a:t>
            </a:r>
            <a:r>
              <a:rPr lang="en-US" b="1" dirty="0"/>
              <a:t>. </a:t>
            </a:r>
            <a:r>
              <a:rPr lang="en-US" b="1" dirty="0" smtClean="0"/>
              <a:t>Wang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Ideas for DIII-D National Campaign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66536" cy="5562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ST confinement scaling with inverse dependence on electron </a:t>
            </a:r>
            <a:r>
              <a:rPr lang="en-US" dirty="0" err="1" smtClean="0"/>
              <a:t>collisionality</a:t>
            </a:r>
            <a:r>
              <a:rPr lang="en-US" dirty="0" smtClean="0"/>
              <a:t>, first found on NSTX, has been yet been explained</a:t>
            </a:r>
            <a:endParaRPr lang="en-US" dirty="0"/>
          </a:p>
          <a:p>
            <a:r>
              <a:rPr lang="en-US" dirty="0" err="1" smtClean="0"/>
              <a:t>Microtearing</a:t>
            </a:r>
            <a:r>
              <a:rPr lang="en-US" dirty="0" smtClean="0"/>
              <a:t> mode is the natural candidate</a:t>
            </a:r>
          </a:p>
          <a:p>
            <a:pPr lvl="1"/>
            <a:r>
              <a:rPr lang="en-US" dirty="0" smtClean="0"/>
              <a:t>Able to reproduce experimental confinement scaling with experimental equilibrium using nonlinear GYRO simulations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trong suppression by experimental amount </a:t>
            </a:r>
            <a:r>
              <a:rPr lang="en-US" dirty="0" err="1" smtClean="0"/>
              <a:t>ExB</a:t>
            </a:r>
            <a:r>
              <a:rPr lang="en-US" dirty="0" smtClean="0"/>
              <a:t> shear shown by simulations</a:t>
            </a:r>
          </a:p>
          <a:p>
            <a:r>
              <a:rPr lang="en-US" dirty="0" smtClean="0"/>
              <a:t>Does </a:t>
            </a:r>
            <a:r>
              <a:rPr lang="en-US" dirty="0" smtClean="0"/>
              <a:t>ETG have similar </a:t>
            </a:r>
            <a:r>
              <a:rPr lang="en-US" dirty="0" err="1" smtClean="0"/>
              <a:t>collisionality</a:t>
            </a:r>
            <a:r>
              <a:rPr lang="en-US" dirty="0" smtClean="0"/>
              <a:t> dependence?</a:t>
            </a:r>
          </a:p>
          <a:p>
            <a:pPr lvl="1"/>
            <a:r>
              <a:rPr lang="en-US" dirty="0" smtClean="0"/>
              <a:t>Suggested by nonlinear GTS simulations showing strong coupling between ETG turbulence and electron GAM/zonal flow which can be damped by e-</a:t>
            </a:r>
            <a:r>
              <a:rPr lang="en-US" dirty="0" err="1" smtClean="0"/>
              <a:t>i</a:t>
            </a:r>
            <a:r>
              <a:rPr lang="en-US" dirty="0" smtClean="0"/>
              <a:t> collisions (Wang et al., </a:t>
            </a:r>
            <a:r>
              <a:rPr lang="en-US" dirty="0" err="1" smtClean="0"/>
              <a:t>PoP</a:t>
            </a:r>
            <a:r>
              <a:rPr lang="en-US" dirty="0" smtClean="0"/>
              <a:t> 2015) and also GS2 simulations with adiabatic ions (</a:t>
            </a:r>
            <a:r>
              <a:rPr lang="en-US" dirty="0" err="1" smtClean="0"/>
              <a:t>Colyer</a:t>
            </a:r>
            <a:r>
              <a:rPr lang="en-US" dirty="0" smtClean="0"/>
              <a:t> et al., </a:t>
            </a:r>
            <a:r>
              <a:rPr lang="en-US" dirty="0" err="1" smtClean="0"/>
              <a:t>arxiv</a:t>
            </a:r>
            <a:r>
              <a:rPr lang="en-US" dirty="0" smtClean="0"/>
              <a:t> 2015) </a:t>
            </a:r>
          </a:p>
          <a:p>
            <a:pPr lvl="1"/>
            <a:r>
              <a:rPr lang="en-US" dirty="0" smtClean="0"/>
              <a:t>Such dependence not obvious in a dedicated </a:t>
            </a:r>
            <a:r>
              <a:rPr lang="en-US" dirty="0" err="1" smtClean="0"/>
              <a:t>collisionality</a:t>
            </a:r>
            <a:r>
              <a:rPr lang="en-US" dirty="0" smtClean="0"/>
              <a:t> scan on NSTX (Ren et al., </a:t>
            </a:r>
            <a:r>
              <a:rPr lang="en-US" dirty="0" err="1" smtClean="0"/>
              <a:t>PoP</a:t>
            </a:r>
            <a:r>
              <a:rPr lang="en-US" dirty="0" smtClean="0"/>
              <a:t> 2012)</a:t>
            </a:r>
          </a:p>
          <a:p>
            <a:pPr lvl="2"/>
            <a:r>
              <a:rPr lang="en-US" dirty="0" err="1" smtClean="0"/>
              <a:t>Collisionality</a:t>
            </a:r>
            <a:r>
              <a:rPr lang="en-US" dirty="0" smtClean="0"/>
              <a:t> only changed by a factor about 2.5</a:t>
            </a:r>
          </a:p>
          <a:p>
            <a:pPr lvl="2"/>
            <a:r>
              <a:rPr lang="en-US" dirty="0" smtClean="0"/>
              <a:t>More sensitive to other equilibrium quantities. </a:t>
            </a:r>
          </a:p>
          <a:p>
            <a:r>
              <a:rPr lang="en-US" dirty="0" smtClean="0"/>
              <a:t>More recently, dissipative trapped electron mode (DTEM) was found to be able to reproduce the experimental confinement scaling (Wang et al., NF 2015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However, DIII-D plasmas may not have a dominant DTEM region from discussion with Weixing and CTEM usually dominates </a:t>
            </a:r>
            <a:endParaRPr lang="en-US" dirty="0" smtClean="0"/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86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Background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05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88" y="3372496"/>
            <a:ext cx="3228975" cy="240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334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Exploiting the range of </a:t>
            </a:r>
            <a:r>
              <a:rPr lang="en-US" dirty="0" err="1" smtClean="0"/>
              <a:t>collisionality</a:t>
            </a:r>
            <a:r>
              <a:rPr lang="en-US" dirty="0" smtClean="0"/>
              <a:t> that can be achieved on DIII-D and comprehensive turbulence </a:t>
            </a:r>
            <a:r>
              <a:rPr lang="en-US" dirty="0" smtClean="0"/>
              <a:t>diagnostics</a:t>
            </a:r>
          </a:p>
          <a:p>
            <a:endParaRPr lang="en-US" dirty="0" smtClean="0"/>
          </a:p>
          <a:p>
            <a:r>
              <a:rPr lang="en-US" dirty="0" smtClean="0"/>
              <a:t>Find a operational scenario in which ETG is unstable with guidance from </a:t>
            </a:r>
            <a:r>
              <a:rPr lang="en-US" dirty="0" err="1" smtClean="0"/>
              <a:t>gyrokinetic</a:t>
            </a:r>
            <a:r>
              <a:rPr lang="en-US" dirty="0" smtClean="0"/>
              <a:t> simulations and carry out </a:t>
            </a:r>
            <a:r>
              <a:rPr lang="en-US" dirty="0" err="1" smtClean="0"/>
              <a:t>collisionality</a:t>
            </a:r>
            <a:r>
              <a:rPr lang="en-US" dirty="0" smtClean="0"/>
              <a:t> scan (hopefully an order of magnitude change in </a:t>
            </a:r>
            <a:r>
              <a:rPr lang="en-US" dirty="0" err="1" smtClean="0"/>
              <a:t>collisionality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Find a operational scenario </a:t>
            </a:r>
            <a:r>
              <a:rPr lang="en-US" dirty="0" smtClean="0"/>
              <a:t>in which </a:t>
            </a:r>
            <a:r>
              <a:rPr lang="en-US" dirty="0" smtClean="0"/>
              <a:t>C-TEM </a:t>
            </a:r>
            <a:r>
              <a:rPr lang="en-US" dirty="0"/>
              <a:t>is unstable with guidance from </a:t>
            </a:r>
            <a:r>
              <a:rPr lang="en-US" dirty="0" err="1"/>
              <a:t>gyrokinetic</a:t>
            </a:r>
            <a:r>
              <a:rPr lang="en-US" dirty="0"/>
              <a:t> simulations and carry out </a:t>
            </a:r>
            <a:r>
              <a:rPr lang="en-US" dirty="0" err="1"/>
              <a:t>collisionality</a:t>
            </a:r>
            <a:r>
              <a:rPr lang="en-US" dirty="0"/>
              <a:t> </a:t>
            </a:r>
            <a:r>
              <a:rPr lang="en-US" dirty="0" smtClean="0"/>
              <a:t>scan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collisionality</a:t>
            </a:r>
            <a:r>
              <a:rPr lang="en-US" dirty="0" smtClean="0"/>
              <a:t> scan should try to keep other dimensionless parameters as consistent as possible</a:t>
            </a:r>
            <a:endParaRPr lang="en-US" dirty="0"/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86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Idea Is to Pursuing </a:t>
            </a:r>
            <a:r>
              <a:rPr lang="en-US" sz="3600" b="1" dirty="0" err="1" smtClean="0"/>
              <a:t>Collisionality</a:t>
            </a:r>
            <a:r>
              <a:rPr lang="en-US" sz="3600" b="1" dirty="0" smtClean="0"/>
              <a:t> Study on DIII-D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6418729" y="4625313"/>
            <a:ext cx="537882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736976" y="3282861"/>
            <a:ext cx="425824" cy="1615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94929" y="291352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show  this?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8729</TotalTime>
  <Words>293</Words>
  <Application>Microsoft Office PowerPoint</Application>
  <PresentationFormat>On-screen Show (4:3)</PresentationFormat>
  <Paragraphs>31</Paragraphs>
  <Slides>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NSTX Upgrade</vt:lpstr>
      <vt:lpstr>Equation</vt:lpstr>
      <vt:lpstr>Ideas for DIII-D National Campaign</vt:lpstr>
      <vt:lpstr>Background</vt:lpstr>
      <vt:lpstr>Idea Is to Pursuing Collisionality Study on DIII-D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Yang Ren</cp:lastModifiedBy>
  <cp:revision>323</cp:revision>
  <dcterms:created xsi:type="dcterms:W3CDTF">2015-07-16T16:59:24Z</dcterms:created>
  <dcterms:modified xsi:type="dcterms:W3CDTF">2016-10-12T19:44:13Z</dcterms:modified>
</cp:coreProperties>
</file>