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31"/>
  </p:notesMasterIdLst>
  <p:handoutMasterIdLst>
    <p:handoutMasterId r:id="rId32"/>
  </p:handoutMasterIdLst>
  <p:sldIdLst>
    <p:sldId id="256" r:id="rId4"/>
    <p:sldId id="371" r:id="rId5"/>
    <p:sldId id="364" r:id="rId6"/>
    <p:sldId id="394" r:id="rId7"/>
    <p:sldId id="386" r:id="rId8"/>
    <p:sldId id="388" r:id="rId9"/>
    <p:sldId id="396" r:id="rId10"/>
    <p:sldId id="395" r:id="rId11"/>
    <p:sldId id="390" r:id="rId12"/>
    <p:sldId id="391" r:id="rId13"/>
    <p:sldId id="389" r:id="rId14"/>
    <p:sldId id="408" r:id="rId15"/>
    <p:sldId id="397" r:id="rId16"/>
    <p:sldId id="399" r:id="rId17"/>
    <p:sldId id="407" r:id="rId18"/>
    <p:sldId id="404" r:id="rId19"/>
    <p:sldId id="405" r:id="rId20"/>
    <p:sldId id="392" r:id="rId21"/>
    <p:sldId id="384" r:id="rId22"/>
    <p:sldId id="406" r:id="rId23"/>
    <p:sldId id="409" r:id="rId24"/>
    <p:sldId id="385" r:id="rId25"/>
    <p:sldId id="363" r:id="rId26"/>
    <p:sldId id="379" r:id="rId27"/>
    <p:sldId id="375" r:id="rId28"/>
    <p:sldId id="403" r:id="rId29"/>
    <p:sldId id="383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5652" autoAdjust="0"/>
  </p:normalViewPr>
  <p:slideViewPr>
    <p:cSldViewPr>
      <p:cViewPr varScale="1">
        <p:scale>
          <a:sx n="94" d="100"/>
          <a:sy n="94" d="100"/>
        </p:scale>
        <p:origin x="108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F8131-9152-4EF1-A787-D7C504983953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9CD4A-294E-46CC-8BEA-C4F8310268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48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noProof="0" smtClean="0"/>
              <a:t>Click to edit Master text styles</a:t>
            </a:r>
          </a:p>
          <a:p>
            <a:pPr lvl="1"/>
            <a:r>
              <a:rPr lang="nl-NL" altLang="en-US" noProof="0" smtClean="0"/>
              <a:t>Second level</a:t>
            </a:r>
          </a:p>
          <a:p>
            <a:pPr lvl="2"/>
            <a:r>
              <a:rPr lang="nl-NL" altLang="en-US" noProof="0" smtClean="0"/>
              <a:t>Third level</a:t>
            </a:r>
          </a:p>
          <a:p>
            <a:pPr lvl="3"/>
            <a:r>
              <a:rPr lang="nl-NL" altLang="en-US" noProof="0" smtClean="0"/>
              <a:t>Fourth level</a:t>
            </a:r>
          </a:p>
          <a:p>
            <a:pPr lvl="4"/>
            <a:r>
              <a:rPr lang="nl-NL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184B29-B632-46BF-8839-17EB1B1449E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7645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4B29-B632-46BF-8839-17EB1B1449EB}" type="slidenum">
              <a:rPr lang="nl-NL" altLang="en-US" smtClean="0"/>
              <a:pPr>
                <a:defRPr/>
              </a:pPr>
              <a:t>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927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4B29-B632-46BF-8839-17EB1B1449EB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1083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4B29-B632-46BF-8839-17EB1B1449EB}" type="slidenum">
              <a:rPr lang="nl-NL" altLang="en-US" smtClean="0"/>
              <a:pPr>
                <a:defRPr/>
              </a:pPr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890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nl-NL" altLang="en-US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nl-NL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3562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9F2BF7C3-0B3C-4330-9E85-693BB987F80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0654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6CAA3835-B1CE-49D0-9FBD-A85461DA538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8145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as\Dropbox\Project DIFFER\Tcv_in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973" y="1268760"/>
            <a:ext cx="4015539" cy="40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alt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28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4824660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dirty="0" smtClean="0"/>
              <a:t>/ 22nd Workshop on MHD </a:t>
            </a:r>
            <a:r>
              <a:rPr lang="nl-NL" altLang="en-US" dirty="0" err="1" smtClean="0"/>
              <a:t>Stability</a:t>
            </a:r>
            <a:r>
              <a:rPr lang="nl-NL" altLang="en-US" dirty="0" smtClean="0"/>
              <a:t> and Control, Madison, 2017. T.C. Blanken</a:t>
            </a:r>
            <a:endParaRPr lang="nl-NL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C333F77B-6D19-40F6-926C-97C008B140E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88224" y="5949280"/>
            <a:ext cx="2088232" cy="4320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86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4286C44A-F44C-4847-8F7B-672EC2A4643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349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A9F6E607-2D9F-4029-A814-5851032EF0F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063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0EF6A181-7F0E-48B3-ACEC-87C93E4AD3C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0203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606C01C2-1422-440A-BE1B-BA0D3AE24A4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22378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15125B0C-01C2-4D55-BF35-0CE87A66CEA4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96015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6973E5D5-E854-4E4B-A959-8B13BD3AEB13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182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dirty="0" smtClean="0"/>
              <a:t>/ 22nd Workshop on MHD </a:t>
            </a:r>
            <a:r>
              <a:rPr lang="nl-NL" altLang="en-US" dirty="0" err="1" smtClean="0"/>
              <a:t>Stability</a:t>
            </a:r>
            <a:r>
              <a:rPr lang="nl-NL" altLang="en-US" dirty="0" smtClean="0"/>
              <a:t> and Control, Madison, 2017. T.C. Blanken</a:t>
            </a:r>
            <a:endParaRPr lang="nl-NL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F1727108-44BC-4970-ACA0-D0668B5489A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2840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2769C775-06E5-4111-A3FA-66F21B634D6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0116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BFEA2059-2E88-49A7-99A1-1FB3D90ADCB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199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4A06C902-2EEE-4470-9778-7E15988A26B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9133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altLang="en-US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025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9DB43B72-6C45-4A09-AC67-691E7BCAE88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35418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71AE2230-C804-4164-A01D-044FF4CB2B7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89224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A162462F-E0D1-4256-9983-63BD654323B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11286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9B018989-E210-4102-B665-095F04DE0F3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26408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873FD4C0-E853-4C5D-BC82-9986821076D1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59686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9134EAF2-2004-441C-A81B-CF2BCF1F9D1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78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EBC78429-A1A8-47BE-8FC2-DAD13E4FDF1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905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8193A928-0CF0-452B-A85B-E22A561E1D4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50153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8DDA1B32-1FF5-4E1A-A506-25E15EAE7B1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5567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A0F7E291-07B4-4A35-9892-1B106925C5F6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7149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C7BC09D4-30B6-430E-BECE-DB9BA68216C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1432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1BE093B3-6089-427C-ACF8-64F7F776BEB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1872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00631311-EE55-401A-A7FB-337938820B7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4771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D5C68E04-E831-4E67-A100-05AF8D2A48BE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3993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7B451BB8-F091-4F12-A0A8-07DD79E198F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162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4CA7A9F6-AA7A-43F6-8716-ABFC1EDA2F5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6507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/>
              <a:t>PAGE </a:t>
            </a:r>
            <a:fld id="{1E4370A7-0A1B-4489-A561-3439BB51426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221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475265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altLang="en-US" dirty="0" smtClean="0"/>
              <a:t>/ 22nd Workshop on MHD </a:t>
            </a:r>
            <a:r>
              <a:rPr lang="nl-NL" altLang="en-US" dirty="0" err="1" smtClean="0"/>
              <a:t>Stability</a:t>
            </a:r>
            <a:r>
              <a:rPr lang="nl-NL" altLang="en-US" dirty="0" smtClean="0"/>
              <a:t> and Control, Madison, 2017. T.C. Blanken</a:t>
            </a:r>
            <a:endParaRPr lang="nl-NL" altLang="en-US" dirty="0"/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/>
              <a:t>PAGE </a:t>
            </a:r>
            <a:fld id="{640C42B4-AF2A-4BC2-A9B5-4489CE6B21D1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 dirty="0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6588224" y="5949280"/>
            <a:ext cx="2088232" cy="4320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2" descr="http://home.ieis.tue.nl/rcuijper/contact_info_files/TUeLOG_P(800px%20breed)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7" y="6446913"/>
            <a:ext cx="1722375" cy="3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453662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nl-NL" altLang="en-US" dirty="0" smtClean="0"/>
              <a:t>/ 22nd Workshop on MHD </a:t>
            </a:r>
            <a:r>
              <a:rPr lang="nl-NL" altLang="en-US" dirty="0" err="1" smtClean="0"/>
              <a:t>Stability</a:t>
            </a:r>
            <a:r>
              <a:rPr lang="nl-NL" altLang="en-US" dirty="0" smtClean="0"/>
              <a:t> and Control, Madison, 2017. T.C. Blanken</a:t>
            </a:r>
            <a:endParaRPr lang="nl-NL" alt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/>
              <a:t>PAGE </a:t>
            </a:r>
            <a:fld id="{CB833DD3-25CC-4448-8996-60FBE459AEF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588224" y="5949280"/>
            <a:ext cx="2088232" cy="4320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2" descr="http://home.ieis.tue.nl/rcuijper/contact_info_files/TUeLOG_P(800px%20breed)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7" y="6446913"/>
            <a:ext cx="1722375" cy="3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altLang="en-US" smtClean="0"/>
              <a:t>/ 21st Workshop on MHD Stability and Control, San Diego, 2016. T.C. Blanken</a:t>
            </a:r>
            <a:endParaRPr lang="nl-NL" alt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/>
              <a:t>PAGE </a:t>
            </a:r>
            <a:fld id="{A8F751CC-C8F0-4A97-AEBB-BC2CA2BC108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11188" y="1484784"/>
            <a:ext cx="5400972" cy="1944216"/>
          </a:xfrm>
        </p:spPr>
        <p:txBody>
          <a:bodyPr/>
          <a:lstStyle/>
          <a:p>
            <a:r>
              <a:rPr lang="en-US" dirty="0" smtClean="0"/>
              <a:t>Real-time plasma event monitoring and supervisory control on TCV</a:t>
            </a:r>
            <a:endParaRPr lang="en-US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11188" y="3140968"/>
            <a:ext cx="5400972" cy="1584176"/>
          </a:xfrm>
        </p:spPr>
        <p:txBody>
          <a:bodyPr/>
          <a:lstStyle/>
          <a:p>
            <a:pPr eaLnBrk="1" hangingPunct="1"/>
            <a:r>
              <a:rPr lang="en-US" altLang="en-US" dirty="0"/>
              <a:t>T.C. </a:t>
            </a:r>
            <a:r>
              <a:rPr lang="en-US" altLang="en-US" dirty="0" smtClean="0"/>
              <a:t>Blanken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, F. Felici</a:t>
            </a:r>
            <a:r>
              <a:rPr lang="en-US" altLang="en-US" baseline="30000" dirty="0"/>
              <a:t>1</a:t>
            </a:r>
            <a:r>
              <a:rPr lang="en-US" altLang="en-US" dirty="0" smtClean="0"/>
              <a:t>, C. Galperti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, T. Vu</a:t>
            </a:r>
            <a:r>
              <a:rPr lang="en-US" altLang="en-US" baseline="30000" dirty="0"/>
              <a:t>2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M. Kong</a:t>
            </a:r>
            <a:r>
              <a:rPr lang="en-US" altLang="en-US" baseline="30000" dirty="0"/>
              <a:t>2</a:t>
            </a:r>
            <a:r>
              <a:rPr lang="en-US" altLang="en-US" dirty="0" smtClean="0"/>
              <a:t>, O. Sauter</a:t>
            </a:r>
            <a:r>
              <a:rPr lang="en-US" altLang="en-US" baseline="30000" dirty="0"/>
              <a:t>2</a:t>
            </a:r>
            <a:r>
              <a:rPr lang="en-US" altLang="en-US" dirty="0" smtClean="0"/>
              <a:t>, F. Pesamosca</a:t>
            </a:r>
            <a:r>
              <a:rPr lang="en-US" altLang="en-US" baseline="30000" dirty="0"/>
              <a:t>2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F. Carpanese</a:t>
            </a:r>
            <a:r>
              <a:rPr lang="en-US" altLang="en-US" baseline="30000" dirty="0"/>
              <a:t>2</a:t>
            </a:r>
            <a:r>
              <a:rPr lang="en-US" altLang="en-US" dirty="0" smtClean="0"/>
              <a:t>, the TCV Team and the </a:t>
            </a:r>
            <a:r>
              <a:rPr lang="en-US" altLang="en-US" dirty="0" err="1" smtClean="0"/>
              <a:t>EUROfusion</a:t>
            </a:r>
            <a:r>
              <a:rPr lang="en-US" altLang="en-US" dirty="0" smtClean="0"/>
              <a:t> MST1 Team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400" dirty="0" smtClean="0"/>
              <a:t>1) Eindhoven University of Technology, the Netherlands</a:t>
            </a:r>
          </a:p>
          <a:p>
            <a:pPr eaLnBrk="1" hangingPunct="1"/>
            <a:r>
              <a:rPr lang="en-US" altLang="en-US" sz="1400" dirty="0" smtClean="0"/>
              <a:t>2) SPC-EPFL, Lausanne, Switzerland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10791" y="5373216"/>
            <a:ext cx="388920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600" b="0" dirty="0">
                <a:solidFill>
                  <a:schemeClr val="tx1"/>
                </a:solidFill>
              </a:rPr>
              <a:t>t.c.blanken@tue.nl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22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Workshop on MHD Stability and Control, Madison, WI</a:t>
            </a:r>
          </a:p>
          <a:p>
            <a:r>
              <a:rPr lang="en-US" sz="1600" dirty="0" smtClean="0">
                <a:solidFill>
                  <a:srgbClr val="101073"/>
                </a:solidFill>
                <a:latin typeface="Arial" charset="0"/>
              </a:rPr>
              <a:t>November </a:t>
            </a:r>
            <a:r>
              <a:rPr lang="en-US" sz="1600" dirty="0">
                <a:solidFill>
                  <a:srgbClr val="101073"/>
                </a:solidFill>
                <a:latin typeface="Arial" charset="0"/>
              </a:rPr>
              <a:t>1</a:t>
            </a:r>
            <a:r>
              <a:rPr lang="en-US" sz="1600" dirty="0" smtClean="0">
                <a:solidFill>
                  <a:srgbClr val="101073"/>
                </a:solidFill>
                <a:latin typeface="Arial" charset="0"/>
              </a:rPr>
              <a:t>, 2017</a:t>
            </a:r>
            <a:endParaRPr lang="en-US" sz="1600" dirty="0">
              <a:solidFill>
                <a:srgbClr val="101073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355"/>
            <a:ext cx="3600400" cy="749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5252"/>
            <a:ext cx="2919160" cy="75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monitoring on TCV #57382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9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8"/>
          <a:stretch/>
        </p:blipFill>
        <p:spPr>
          <a:xfrm>
            <a:off x="575370" y="5518030"/>
            <a:ext cx="4271290" cy="49357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220324" y="1599407"/>
            <a:ext cx="1111804" cy="413861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5"/>
          <a:stretch/>
        </p:blipFill>
        <p:spPr>
          <a:xfrm>
            <a:off x="539552" y="980728"/>
            <a:ext cx="4271290" cy="4509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6"/>
          <a:stretch/>
        </p:blipFill>
        <p:spPr>
          <a:xfrm>
            <a:off x="4810842" y="980728"/>
            <a:ext cx="4271290" cy="550184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7544" y="6011602"/>
            <a:ext cx="2520280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1600" kern="0" smtClean="0">
                <a:solidFill>
                  <a:schemeClr val="bg1"/>
                </a:solidFill>
              </a:rPr>
              <a:t>[Blanken </a:t>
            </a:r>
            <a:r>
              <a:rPr lang="nl-NL" sz="1600" i="1" kern="0" smtClean="0">
                <a:solidFill>
                  <a:schemeClr val="bg1"/>
                </a:solidFill>
              </a:rPr>
              <a:t>et al</a:t>
            </a:r>
            <a:r>
              <a:rPr lang="nl-NL" sz="1600" kern="0" smtClean="0">
                <a:solidFill>
                  <a:schemeClr val="bg1"/>
                </a:solidFill>
              </a:rPr>
              <a:t>, APS 2017]</a:t>
            </a:r>
            <a:endParaRPr lang="nl-NL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7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monitoring on TCV #56969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figure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10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6"/>
          <a:stretch/>
        </p:blipFill>
        <p:spPr>
          <a:xfrm>
            <a:off x="539552" y="980728"/>
            <a:ext cx="4264666" cy="4478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9"/>
          <a:stretch/>
        </p:blipFill>
        <p:spPr>
          <a:xfrm>
            <a:off x="539552" y="5445224"/>
            <a:ext cx="4264666" cy="516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5"/>
          <a:stretch/>
        </p:blipFill>
        <p:spPr>
          <a:xfrm>
            <a:off x="4788024" y="980728"/>
            <a:ext cx="4264666" cy="54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Real-time control tools on TCV PCS</a:t>
            </a:r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4053"/>
            <a:ext cx="8948400" cy="5187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11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734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Supervisory</a:t>
            </a:r>
            <a:r>
              <a:rPr lang="nl-NL" dirty="0" smtClean="0"/>
              <a:t> control of control </a:t>
            </a:r>
            <a:r>
              <a:rPr lang="nl-NL" dirty="0" err="1" smtClean="0"/>
              <a:t>tasks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3312740" cy="4138613"/>
          </a:xfrm>
        </p:spPr>
        <p:txBody>
          <a:bodyPr/>
          <a:lstStyle/>
          <a:p>
            <a:r>
              <a:rPr lang="nl-NL" sz="2000" dirty="0" smtClean="0"/>
              <a:t>Goal: </a:t>
            </a:r>
            <a:r>
              <a:rPr lang="nl-NL" sz="2000" dirty="0" err="1" smtClean="0"/>
              <a:t>assign</a:t>
            </a:r>
            <a:r>
              <a:rPr lang="nl-NL" sz="2000" dirty="0" smtClean="0"/>
              <a:t> </a:t>
            </a:r>
            <a:r>
              <a:rPr lang="nl-NL" sz="2000" dirty="0" err="1" smtClean="0"/>
              <a:t>priorities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all</a:t>
            </a:r>
            <a:r>
              <a:rPr lang="nl-NL" sz="2000" dirty="0" smtClean="0"/>
              <a:t> control </a:t>
            </a:r>
            <a:r>
              <a:rPr lang="nl-NL" sz="2000" dirty="0" err="1" smtClean="0"/>
              <a:t>tasks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Method: program </a:t>
            </a:r>
            <a:r>
              <a:rPr lang="nl-NL" sz="2000" dirty="0" err="1" smtClean="0"/>
              <a:t>decision</a:t>
            </a:r>
            <a:r>
              <a:rPr lang="nl-NL" sz="2000" dirty="0" smtClean="0"/>
              <a:t> logic </a:t>
            </a:r>
            <a:r>
              <a:rPr lang="nl-NL" sz="2000" dirty="0" err="1" smtClean="0"/>
              <a:t>based</a:t>
            </a:r>
            <a:r>
              <a:rPr lang="nl-NL" sz="2000" dirty="0" smtClean="0"/>
              <a:t> on </a:t>
            </a:r>
            <a:r>
              <a:rPr lang="nl-NL" sz="2000" dirty="0" err="1" smtClean="0"/>
              <a:t>timed</a:t>
            </a:r>
            <a:r>
              <a:rPr lang="nl-NL" sz="2000" dirty="0" smtClean="0"/>
              <a:t> triggers and plasma events 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12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283968" y="1268760"/>
            <a:ext cx="4680520" cy="468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8" b="769"/>
          <a:stretch/>
        </p:blipFill>
        <p:spPr>
          <a:xfrm>
            <a:off x="4283968" y="5970028"/>
            <a:ext cx="4680520" cy="48330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83768" y="6116391"/>
            <a:ext cx="2520280" cy="43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1600" kern="0" smtClean="0">
                <a:solidFill>
                  <a:schemeClr val="bg1"/>
                </a:solidFill>
              </a:rPr>
              <a:t>[Blanken </a:t>
            </a:r>
            <a:r>
              <a:rPr lang="nl-NL" sz="1600" i="1" kern="0" smtClean="0">
                <a:solidFill>
                  <a:schemeClr val="bg1"/>
                </a:solidFill>
              </a:rPr>
              <a:t>et al</a:t>
            </a:r>
            <a:r>
              <a:rPr lang="nl-NL" sz="1600" kern="0" smtClean="0">
                <a:solidFill>
                  <a:schemeClr val="bg1"/>
                </a:solidFill>
              </a:rPr>
              <a:t>, APS 2017]</a:t>
            </a:r>
            <a:endParaRPr lang="nl-NL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Actuator management and </a:t>
            </a:r>
            <a:r>
              <a:rPr lang="nl-NL" dirty="0" err="1" smtClean="0"/>
              <a:t>allocation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497316" cy="4138613"/>
          </a:xfrm>
        </p:spPr>
        <p:txBody>
          <a:bodyPr/>
          <a:lstStyle/>
          <a:p>
            <a:r>
              <a:rPr lang="nl-NL" sz="2000" dirty="0"/>
              <a:t>Goal: </a:t>
            </a:r>
            <a:r>
              <a:rPr lang="nl-NL" sz="2000" dirty="0" err="1"/>
              <a:t>assign</a:t>
            </a:r>
            <a:r>
              <a:rPr lang="nl-NL" sz="2000" dirty="0"/>
              <a:t> </a:t>
            </a:r>
            <a:r>
              <a:rPr lang="nl-NL" sz="2000" dirty="0" err="1"/>
              <a:t>actuators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control </a:t>
            </a:r>
            <a:r>
              <a:rPr lang="nl-NL" sz="2000" dirty="0" err="1"/>
              <a:t>tasks</a:t>
            </a:r>
            <a:endParaRPr lang="nl-NL" sz="2000" dirty="0"/>
          </a:p>
          <a:p>
            <a:pPr lvl="1"/>
            <a:r>
              <a:rPr lang="nl-NL" sz="1800" dirty="0" err="1"/>
              <a:t>Satisfy</a:t>
            </a:r>
            <a:r>
              <a:rPr lang="nl-NL" sz="1800" dirty="0"/>
              <a:t> </a:t>
            </a:r>
            <a:r>
              <a:rPr lang="nl-NL" sz="1800" dirty="0" err="1"/>
              <a:t>requests</a:t>
            </a:r>
            <a:r>
              <a:rPr lang="nl-NL" sz="1800" dirty="0"/>
              <a:t> of power, </a:t>
            </a:r>
            <a:r>
              <a:rPr lang="nl-NL" sz="1800" dirty="0" err="1"/>
              <a:t>current</a:t>
            </a:r>
            <a:r>
              <a:rPr lang="nl-NL" sz="1800" dirty="0"/>
              <a:t> drive and </a:t>
            </a:r>
            <a:r>
              <a:rPr lang="nl-NL" sz="1800" dirty="0" err="1"/>
              <a:t>deposition</a:t>
            </a:r>
            <a:r>
              <a:rPr lang="nl-NL" sz="1800" dirty="0"/>
              <a:t> </a:t>
            </a:r>
            <a:r>
              <a:rPr lang="nl-NL" sz="1800" dirty="0" err="1"/>
              <a:t>location</a:t>
            </a:r>
            <a:endParaRPr lang="nl-NL" sz="1800" dirty="0"/>
          </a:p>
          <a:p>
            <a:pPr lvl="1"/>
            <a:r>
              <a:rPr lang="nl-NL" sz="1800" dirty="0" err="1"/>
              <a:t>Minimize</a:t>
            </a:r>
            <a:r>
              <a:rPr lang="nl-NL" sz="1800" dirty="0"/>
              <a:t> </a:t>
            </a:r>
            <a:r>
              <a:rPr lang="nl-NL" sz="1800" dirty="0" err="1"/>
              <a:t>requests</a:t>
            </a:r>
            <a:r>
              <a:rPr lang="nl-NL" sz="1800" dirty="0"/>
              <a:t> vs. </a:t>
            </a:r>
            <a:r>
              <a:rPr lang="nl-NL" sz="1800" dirty="0" err="1"/>
              <a:t>allocation</a:t>
            </a:r>
            <a:r>
              <a:rPr lang="nl-NL" sz="1800" dirty="0"/>
              <a:t> mismatch, </a:t>
            </a:r>
            <a:r>
              <a:rPr lang="nl-NL" sz="1800" dirty="0" err="1"/>
              <a:t>weighted</a:t>
            </a:r>
            <a:r>
              <a:rPr lang="nl-NL" sz="1800" dirty="0"/>
              <a:t> </a:t>
            </a:r>
            <a:r>
              <a:rPr lang="nl-NL" sz="1800" dirty="0" err="1"/>
              <a:t>by</a:t>
            </a:r>
            <a:r>
              <a:rPr lang="nl-NL" sz="1800" dirty="0"/>
              <a:t> priority</a:t>
            </a:r>
          </a:p>
          <a:p>
            <a:pPr lvl="1"/>
            <a:r>
              <a:rPr lang="nl-NL" sz="1800" dirty="0" err="1"/>
              <a:t>Minimize</a:t>
            </a:r>
            <a:r>
              <a:rPr lang="nl-NL" sz="1800" dirty="0"/>
              <a:t> </a:t>
            </a:r>
            <a:r>
              <a:rPr lang="nl-NL" sz="1800" dirty="0" err="1"/>
              <a:t>launcher</a:t>
            </a:r>
            <a:r>
              <a:rPr lang="nl-NL" sz="1800" dirty="0"/>
              <a:t> </a:t>
            </a:r>
            <a:r>
              <a:rPr lang="nl-NL" sz="1800" dirty="0" err="1"/>
              <a:t>movement</a:t>
            </a:r>
            <a:endParaRPr lang="nl-NL" sz="1800" dirty="0"/>
          </a:p>
          <a:p>
            <a:pPr lvl="1"/>
            <a:r>
              <a:rPr lang="nl-NL" sz="1800" dirty="0" err="1"/>
              <a:t>Constrained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actuator availability and </a:t>
            </a:r>
            <a:r>
              <a:rPr lang="nl-NL" sz="1800" dirty="0" err="1"/>
              <a:t>capabilities</a:t>
            </a:r>
            <a:r>
              <a:rPr lang="nl-NL" sz="1800" dirty="0"/>
              <a:t> </a:t>
            </a:r>
          </a:p>
          <a:p>
            <a:pPr lvl="1"/>
            <a:endParaRPr lang="nl-NL" sz="1800" dirty="0" smtClean="0"/>
          </a:p>
          <a:p>
            <a:pPr lvl="1"/>
            <a:endParaRPr lang="nl-NL" sz="1800" dirty="0"/>
          </a:p>
          <a:p>
            <a:pPr marL="269875" lvl="1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					[</a:t>
            </a:r>
            <a:r>
              <a:rPr lang="en-US" sz="1400" dirty="0">
                <a:solidFill>
                  <a:schemeClr val="bg1"/>
                </a:solidFill>
              </a:rPr>
              <a:t>E. Maljaars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Fus</a:t>
            </a:r>
            <a:r>
              <a:rPr lang="en-US" sz="1400" dirty="0">
                <a:solidFill>
                  <a:schemeClr val="bg1"/>
                </a:solidFill>
              </a:rPr>
              <a:t>. Eng. Des. (2017)]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13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00429"/>
            <a:ext cx="4176464" cy="275290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331640" y="4149080"/>
            <a:ext cx="1440160" cy="79208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87824" y="4941168"/>
            <a:ext cx="144016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95636" y="6237312"/>
            <a:ext cx="1476164" cy="190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05826" y="5013176"/>
            <a:ext cx="1494166" cy="123775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6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Actuator management and </a:t>
            </a:r>
            <a:r>
              <a:rPr lang="nl-NL" dirty="0" err="1" smtClean="0"/>
              <a:t>allocation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8497316" cy="4138613"/>
          </a:xfrm>
        </p:spPr>
        <p:txBody>
          <a:bodyPr/>
          <a:lstStyle/>
          <a:p>
            <a:r>
              <a:rPr lang="nl-NL" sz="2000" dirty="0"/>
              <a:t>Goal: </a:t>
            </a:r>
            <a:r>
              <a:rPr lang="nl-NL" sz="2000" dirty="0" err="1"/>
              <a:t>assign</a:t>
            </a:r>
            <a:r>
              <a:rPr lang="nl-NL" sz="2000" dirty="0"/>
              <a:t> </a:t>
            </a:r>
            <a:r>
              <a:rPr lang="nl-NL" sz="2000" dirty="0" err="1"/>
              <a:t>actuators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smtClean="0"/>
              <a:t>control </a:t>
            </a:r>
            <a:r>
              <a:rPr lang="nl-NL" sz="2000" dirty="0" err="1" smtClean="0"/>
              <a:t>tasks</a:t>
            </a:r>
            <a:endParaRPr lang="nl-NL" sz="2000" dirty="0"/>
          </a:p>
          <a:p>
            <a:pPr lvl="1"/>
            <a:r>
              <a:rPr lang="nl-NL" sz="1800" dirty="0" err="1" smtClean="0"/>
              <a:t>Satisfy</a:t>
            </a:r>
            <a:r>
              <a:rPr lang="nl-NL" sz="1800" dirty="0" smtClean="0"/>
              <a:t> </a:t>
            </a:r>
            <a:r>
              <a:rPr lang="nl-NL" sz="1800" dirty="0" err="1" smtClean="0"/>
              <a:t>requests</a:t>
            </a:r>
            <a:r>
              <a:rPr lang="nl-NL" sz="1800" dirty="0" smtClean="0"/>
              <a:t> of power, </a:t>
            </a:r>
            <a:r>
              <a:rPr lang="nl-NL" sz="1800" dirty="0" err="1" smtClean="0"/>
              <a:t>current</a:t>
            </a:r>
            <a:r>
              <a:rPr lang="nl-NL" sz="1800" dirty="0" smtClean="0"/>
              <a:t> drive and </a:t>
            </a:r>
            <a:r>
              <a:rPr lang="nl-NL" sz="1800" dirty="0" err="1" smtClean="0"/>
              <a:t>deposition</a:t>
            </a:r>
            <a:r>
              <a:rPr lang="nl-NL" sz="1800" dirty="0" smtClean="0"/>
              <a:t> </a:t>
            </a:r>
            <a:r>
              <a:rPr lang="nl-NL" sz="1800" dirty="0" err="1" smtClean="0"/>
              <a:t>location</a:t>
            </a:r>
            <a:endParaRPr lang="nl-NL" sz="1800" dirty="0" smtClean="0"/>
          </a:p>
          <a:p>
            <a:pPr lvl="1"/>
            <a:r>
              <a:rPr lang="nl-NL" sz="1800" dirty="0" err="1" smtClean="0"/>
              <a:t>Minimize</a:t>
            </a:r>
            <a:r>
              <a:rPr lang="nl-NL" sz="1800" dirty="0" smtClean="0"/>
              <a:t> </a:t>
            </a:r>
            <a:r>
              <a:rPr lang="nl-NL" sz="1800" dirty="0" err="1" smtClean="0"/>
              <a:t>requests</a:t>
            </a:r>
            <a:r>
              <a:rPr lang="nl-NL" sz="1800" dirty="0" smtClean="0"/>
              <a:t> vs. </a:t>
            </a:r>
            <a:r>
              <a:rPr lang="nl-NL" sz="1800" dirty="0" err="1" smtClean="0"/>
              <a:t>allocation</a:t>
            </a:r>
            <a:r>
              <a:rPr lang="nl-NL" sz="1800" dirty="0" smtClean="0"/>
              <a:t> mismatch, </a:t>
            </a:r>
            <a:r>
              <a:rPr lang="nl-NL" sz="1800" dirty="0" err="1" smtClean="0"/>
              <a:t>weighted</a:t>
            </a:r>
            <a:r>
              <a:rPr lang="nl-NL" sz="1800" dirty="0" smtClean="0"/>
              <a:t> </a:t>
            </a:r>
            <a:r>
              <a:rPr lang="nl-NL" sz="1800" dirty="0" err="1" smtClean="0"/>
              <a:t>by</a:t>
            </a:r>
            <a:r>
              <a:rPr lang="nl-NL" sz="1800" dirty="0" smtClean="0"/>
              <a:t> priority</a:t>
            </a:r>
          </a:p>
          <a:p>
            <a:pPr lvl="1"/>
            <a:r>
              <a:rPr lang="nl-NL" sz="1800" dirty="0" err="1" smtClean="0"/>
              <a:t>Minimize</a:t>
            </a:r>
            <a:r>
              <a:rPr lang="nl-NL" sz="1800" dirty="0" smtClean="0"/>
              <a:t> </a:t>
            </a:r>
            <a:r>
              <a:rPr lang="nl-NL" sz="1800" dirty="0" err="1" smtClean="0"/>
              <a:t>launcher</a:t>
            </a:r>
            <a:r>
              <a:rPr lang="nl-NL" sz="1800" dirty="0" smtClean="0"/>
              <a:t> </a:t>
            </a:r>
            <a:r>
              <a:rPr lang="nl-NL" sz="1800" dirty="0" err="1" smtClean="0"/>
              <a:t>movement</a:t>
            </a:r>
            <a:endParaRPr lang="nl-NL" sz="1800" dirty="0" smtClean="0"/>
          </a:p>
          <a:p>
            <a:pPr lvl="1"/>
            <a:r>
              <a:rPr lang="nl-NL" sz="1800" dirty="0" err="1" smtClean="0"/>
              <a:t>Constrained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actuator availability and </a:t>
            </a:r>
            <a:r>
              <a:rPr lang="nl-NL" sz="1800" dirty="0" err="1" smtClean="0"/>
              <a:t>capabilities</a:t>
            </a:r>
            <a:r>
              <a:rPr lang="nl-NL" sz="1800" dirty="0" smtClean="0"/>
              <a:t> </a:t>
            </a:r>
            <a:endParaRPr lang="nl-NL" sz="1800" dirty="0"/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err="1" smtClean="0"/>
              <a:t>Various</a:t>
            </a:r>
            <a:r>
              <a:rPr lang="nl-NL" sz="2000" dirty="0" smtClean="0"/>
              <a:t> </a:t>
            </a:r>
            <a:r>
              <a:rPr lang="nl-NL" sz="2000" dirty="0" err="1" smtClean="0"/>
              <a:t>possible</a:t>
            </a:r>
            <a:r>
              <a:rPr lang="nl-NL" sz="2000" dirty="0" smtClean="0"/>
              <a:t> </a:t>
            </a:r>
            <a:r>
              <a:rPr lang="nl-NL" sz="2000" dirty="0" err="1" smtClean="0"/>
              <a:t>architectures</a:t>
            </a:r>
            <a:r>
              <a:rPr lang="nl-NL" sz="2000" dirty="0" smtClean="0"/>
              <a:t> 	</a:t>
            </a:r>
            <a:r>
              <a:rPr lang="nl-NL" sz="1400" dirty="0" smtClean="0">
                <a:solidFill>
                  <a:schemeClr val="bg1"/>
                </a:solidFill>
              </a:rPr>
              <a:t>[</a:t>
            </a:r>
            <a:r>
              <a:rPr lang="en-US" sz="1400" dirty="0" smtClean="0">
                <a:solidFill>
                  <a:schemeClr val="bg1"/>
                </a:solidFill>
              </a:rPr>
              <a:t>E. Maljaars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Fus</a:t>
            </a:r>
            <a:r>
              <a:rPr lang="en-US" sz="1400" dirty="0" smtClean="0">
                <a:solidFill>
                  <a:schemeClr val="bg1"/>
                </a:solidFill>
              </a:rPr>
              <a:t>. Eng. Des. (2017)]</a:t>
            </a:r>
            <a:endParaRPr lang="nl-NL" sz="1400" dirty="0" smtClean="0">
              <a:solidFill>
                <a:schemeClr val="bg1"/>
              </a:solidFill>
            </a:endParaRPr>
          </a:p>
          <a:p>
            <a:pPr lvl="1"/>
            <a:r>
              <a:rPr lang="nl-NL" sz="1800" dirty="0" smtClean="0"/>
              <a:t>Pre or post </a:t>
            </a:r>
            <a:r>
              <a:rPr lang="nl-NL" sz="1800" dirty="0" err="1" smtClean="0"/>
              <a:t>allocation</a:t>
            </a:r>
            <a:endParaRPr lang="nl-NL" sz="1800" dirty="0" smtClean="0"/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Actuator </a:t>
            </a:r>
            <a:r>
              <a:rPr lang="nl-NL" sz="2000" dirty="0" err="1" smtClean="0"/>
              <a:t>allocation</a:t>
            </a:r>
            <a:r>
              <a:rPr lang="nl-NL" sz="2000" dirty="0" smtClean="0"/>
              <a:t> as </a:t>
            </a:r>
            <a:r>
              <a:rPr lang="nl-NL" sz="2000" dirty="0" err="1" smtClean="0"/>
              <a:t>constrained</a:t>
            </a:r>
            <a:r>
              <a:rPr lang="nl-NL" sz="2000" dirty="0" smtClean="0"/>
              <a:t> </a:t>
            </a:r>
            <a:r>
              <a:rPr lang="nl-NL" sz="2000" dirty="0" err="1" smtClean="0"/>
              <a:t>optimization</a:t>
            </a:r>
            <a:r>
              <a:rPr lang="nl-NL" sz="2000" dirty="0" smtClean="0"/>
              <a:t> </a:t>
            </a:r>
          </a:p>
          <a:p>
            <a:pPr lvl="1"/>
            <a:r>
              <a:rPr lang="nl-NL" sz="1800" dirty="0" smtClean="0"/>
              <a:t>Brute force </a:t>
            </a:r>
            <a:r>
              <a:rPr lang="nl-NL" sz="1800" dirty="0" err="1" smtClean="0"/>
              <a:t>optimization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AUG 	</a:t>
            </a:r>
            <a:r>
              <a:rPr lang="nl-NL" sz="1400" dirty="0" smtClean="0">
                <a:solidFill>
                  <a:schemeClr val="bg1"/>
                </a:solidFill>
              </a:rPr>
              <a:t>[C. Rapson </a:t>
            </a:r>
            <a:r>
              <a:rPr lang="nl-NL" sz="1400" i="1" dirty="0" smtClean="0">
                <a:solidFill>
                  <a:schemeClr val="bg1"/>
                </a:solidFill>
              </a:rPr>
              <a:t>et al</a:t>
            </a:r>
            <a:r>
              <a:rPr lang="nl-NL" sz="1400" dirty="0" smtClean="0">
                <a:solidFill>
                  <a:schemeClr val="bg1"/>
                </a:solidFill>
              </a:rPr>
              <a:t>, </a:t>
            </a:r>
            <a:r>
              <a:rPr lang="nl-NL" sz="1400" dirty="0" err="1" smtClean="0">
                <a:solidFill>
                  <a:schemeClr val="bg1"/>
                </a:solidFill>
              </a:rPr>
              <a:t>Fus</a:t>
            </a:r>
            <a:r>
              <a:rPr lang="nl-NL" sz="1400" dirty="0" smtClean="0">
                <a:solidFill>
                  <a:schemeClr val="bg1"/>
                </a:solidFill>
              </a:rPr>
              <a:t>. Eng. Des. 96-97 (2015)] </a:t>
            </a:r>
          </a:p>
          <a:p>
            <a:pPr lvl="1"/>
            <a:r>
              <a:rPr lang="nl-NL" sz="1800" dirty="0" smtClean="0"/>
              <a:t>Mixed-integer </a:t>
            </a:r>
            <a:r>
              <a:rPr lang="nl-NL" sz="1800" dirty="0" err="1" smtClean="0"/>
              <a:t>programming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ITER </a:t>
            </a:r>
            <a:r>
              <a:rPr lang="nl-NL" sz="1400" dirty="0" smtClean="0">
                <a:solidFill>
                  <a:schemeClr val="bg1"/>
                </a:solidFill>
              </a:rPr>
              <a:t>[</a:t>
            </a:r>
            <a:r>
              <a:rPr lang="en-US" sz="1400" dirty="0">
                <a:solidFill>
                  <a:schemeClr val="bg1"/>
                </a:solidFill>
              </a:rPr>
              <a:t>E. Maljaars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Fus</a:t>
            </a:r>
            <a:r>
              <a:rPr lang="en-US" sz="1400" dirty="0">
                <a:solidFill>
                  <a:schemeClr val="bg1"/>
                </a:solidFill>
              </a:rPr>
              <a:t>. Eng. Des. (2017)] </a:t>
            </a:r>
            <a:r>
              <a:rPr lang="nl-NL" sz="1600" dirty="0" smtClean="0"/>
              <a:t>	</a:t>
            </a:r>
            <a:endParaRPr lang="nl-NL" sz="1800" dirty="0" smtClean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14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8405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5900"/>
            <a:ext cx="8242300" cy="922338"/>
          </a:xfrm>
        </p:spPr>
        <p:txBody>
          <a:bodyPr/>
          <a:lstStyle/>
          <a:p>
            <a:r>
              <a:rPr lang="nl-NL" dirty="0" err="1" smtClean="0"/>
              <a:t>Hybrid</a:t>
            </a:r>
            <a:r>
              <a:rPr lang="nl-NL" dirty="0" smtClean="0"/>
              <a:t> AM on TCV: present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15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7" name="Rectangle à coins arrondis 9"/>
          <p:cNvSpPr/>
          <p:nvPr/>
        </p:nvSpPr>
        <p:spPr>
          <a:xfrm>
            <a:off x="-9456" y="3879910"/>
            <a:ext cx="101851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Supervisor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10"/>
          <p:cNvSpPr/>
          <p:nvPr/>
        </p:nvSpPr>
        <p:spPr>
          <a:xfrm>
            <a:off x="4550567" y="3319099"/>
            <a:ext cx="1019649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NTM </a:t>
            </a:r>
            <a:r>
              <a:rPr lang="fr-CH" sz="1400" dirty="0" err="1" smtClean="0">
                <a:solidFill>
                  <a:prstClr val="white"/>
                </a:solidFill>
              </a:rPr>
              <a:t>controller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11"/>
          <p:cNvSpPr/>
          <p:nvPr/>
        </p:nvSpPr>
        <p:spPr>
          <a:xfrm>
            <a:off x="4554245" y="4304645"/>
            <a:ext cx="101965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Profile </a:t>
            </a:r>
            <a:r>
              <a:rPr lang="fr-CH" sz="1400" dirty="0" err="1" smtClean="0">
                <a:solidFill>
                  <a:prstClr val="white"/>
                </a:solidFill>
              </a:rPr>
              <a:t>controller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13"/>
          <p:cNvSpPr/>
          <p:nvPr/>
        </p:nvSpPr>
        <p:spPr>
          <a:xfrm>
            <a:off x="1884609" y="3312763"/>
            <a:ext cx="832794" cy="18320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white"/>
                </a:solidFill>
              </a:rPr>
              <a:t>High </a:t>
            </a:r>
            <a:r>
              <a:rPr lang="fr-CH" sz="2000" dirty="0" err="1">
                <a:solidFill>
                  <a:prstClr val="white"/>
                </a:solidFill>
              </a:rPr>
              <a:t>level</a:t>
            </a:r>
            <a:r>
              <a:rPr lang="fr-CH" sz="2000" dirty="0">
                <a:solidFill>
                  <a:prstClr val="white"/>
                </a:solidFill>
              </a:rPr>
              <a:t> </a:t>
            </a:r>
            <a:r>
              <a:rPr lang="fr-CH" sz="2000" dirty="0" smtClean="0">
                <a:solidFill>
                  <a:prstClr val="white"/>
                </a:solidFill>
              </a:rPr>
              <a:t>AM</a:t>
            </a:r>
            <a:endParaRPr lang="fr-CH" sz="2000" dirty="0">
              <a:solidFill>
                <a:prstClr val="white"/>
              </a:solidFill>
            </a:endParaRPr>
          </a:p>
        </p:txBody>
      </p:sp>
      <p:sp>
        <p:nvSpPr>
          <p:cNvPr id="11" name="Rectangle à coins arrondis 14"/>
          <p:cNvSpPr/>
          <p:nvPr/>
        </p:nvSpPr>
        <p:spPr>
          <a:xfrm>
            <a:off x="8111277" y="4287441"/>
            <a:ext cx="909875" cy="6857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prstClr val="white"/>
                </a:solidFill>
              </a:rPr>
              <a:t>EC system</a:t>
            </a:r>
            <a:endParaRPr lang="fr-CH" sz="1600" dirty="0">
              <a:solidFill>
                <a:prstClr val="white"/>
              </a:solidFill>
            </a:endParaRPr>
          </a:p>
        </p:txBody>
      </p:sp>
      <p:sp>
        <p:nvSpPr>
          <p:cNvPr id="12" name="Rectangle à coins arrondis 15"/>
          <p:cNvSpPr/>
          <p:nvPr/>
        </p:nvSpPr>
        <p:spPr>
          <a:xfrm>
            <a:off x="6659527" y="3312762"/>
            <a:ext cx="792793" cy="19138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prstClr val="white"/>
                </a:solidFill>
              </a:rPr>
              <a:t>Low</a:t>
            </a:r>
            <a:r>
              <a:rPr lang="fr-CH" sz="2000" dirty="0" smtClean="0">
                <a:solidFill>
                  <a:prstClr val="white"/>
                </a:solidFill>
              </a:rPr>
              <a:t> </a:t>
            </a:r>
            <a:r>
              <a:rPr lang="fr-CH" sz="2000" dirty="0" err="1" smtClean="0">
                <a:solidFill>
                  <a:prstClr val="white"/>
                </a:solidFill>
              </a:rPr>
              <a:t>level</a:t>
            </a:r>
            <a:r>
              <a:rPr lang="fr-CH" sz="2000" dirty="0" smtClean="0">
                <a:solidFill>
                  <a:prstClr val="white"/>
                </a:solidFill>
              </a:rPr>
              <a:t> AM</a:t>
            </a:r>
          </a:p>
        </p:txBody>
      </p:sp>
      <p:grpSp>
        <p:nvGrpSpPr>
          <p:cNvPr id="13" name="Groupe 18"/>
          <p:cNvGrpSpPr/>
          <p:nvPr/>
        </p:nvGrpSpPr>
        <p:grpSpPr>
          <a:xfrm>
            <a:off x="17519" y="2483350"/>
            <a:ext cx="944399" cy="964931"/>
            <a:chOff x="397695" y="1315975"/>
            <a:chExt cx="1482184" cy="596054"/>
          </a:xfrm>
        </p:grpSpPr>
        <p:sp>
          <p:nvSpPr>
            <p:cNvPr id="14" name="Ellipse 19"/>
            <p:cNvSpPr/>
            <p:nvPr/>
          </p:nvSpPr>
          <p:spPr>
            <a:xfrm>
              <a:off x="397695" y="1315975"/>
              <a:ext cx="1430431" cy="59605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5" name="ZoneTexte 20"/>
            <p:cNvSpPr txBox="1"/>
            <p:nvPr/>
          </p:nvSpPr>
          <p:spPr>
            <a:xfrm>
              <a:off x="407422" y="1398007"/>
              <a:ext cx="1472457" cy="39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dirty="0" smtClean="0">
                  <a:solidFill>
                    <a:prstClr val="white"/>
                  </a:solidFill>
                  <a:latin typeface="Calibri"/>
                </a:rPr>
                <a:t>Plasma states</a:t>
              </a:r>
              <a:endParaRPr lang="fr-CH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6" name="Connecteur droit avec flèche 22"/>
          <p:cNvCxnSpPr>
            <a:stCxn id="14" idx="4"/>
            <a:endCxn id="7" idx="0"/>
          </p:cNvCxnSpPr>
          <p:nvPr/>
        </p:nvCxnSpPr>
        <p:spPr>
          <a:xfrm>
            <a:off x="473231" y="3448281"/>
            <a:ext cx="26570" cy="431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29"/>
          <p:cNvCxnSpPr>
            <a:endCxn id="8" idx="1"/>
          </p:cNvCxnSpPr>
          <p:nvPr/>
        </p:nvCxnSpPr>
        <p:spPr>
          <a:xfrm>
            <a:off x="2696167" y="3661999"/>
            <a:ext cx="1854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32"/>
          <p:cNvCxnSpPr>
            <a:endCxn id="9" idx="1"/>
          </p:cNvCxnSpPr>
          <p:nvPr/>
        </p:nvCxnSpPr>
        <p:spPr>
          <a:xfrm>
            <a:off x="2696166" y="4637471"/>
            <a:ext cx="1858079" cy="10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34"/>
          <p:cNvCxnSpPr>
            <a:stCxn id="8" idx="3"/>
          </p:cNvCxnSpPr>
          <p:nvPr/>
        </p:nvCxnSpPr>
        <p:spPr>
          <a:xfrm>
            <a:off x="5570216" y="3661999"/>
            <a:ext cx="10893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46"/>
          <p:cNvCxnSpPr/>
          <p:nvPr/>
        </p:nvCxnSpPr>
        <p:spPr>
          <a:xfrm>
            <a:off x="7452320" y="4570890"/>
            <a:ext cx="658957" cy="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56"/>
          <p:cNvCxnSpPr>
            <a:stCxn id="9" idx="3"/>
          </p:cNvCxnSpPr>
          <p:nvPr/>
        </p:nvCxnSpPr>
        <p:spPr>
          <a:xfrm>
            <a:off x="5573895" y="4647545"/>
            <a:ext cx="1089311" cy="14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59"/>
          <p:cNvCxnSpPr>
            <a:endCxn id="24" idx="3"/>
          </p:cNvCxnSpPr>
          <p:nvPr/>
        </p:nvCxnSpPr>
        <p:spPr>
          <a:xfrm rot="16200000" flipV="1">
            <a:off x="5728263" y="2651064"/>
            <a:ext cx="2964529" cy="86476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8"/>
          <p:cNvSpPr/>
          <p:nvPr/>
        </p:nvSpPr>
        <p:spPr>
          <a:xfrm>
            <a:off x="6327215" y="1446837"/>
            <a:ext cx="450930" cy="308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1/z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25" name="ZoneTexte 16"/>
          <p:cNvSpPr txBox="1"/>
          <p:nvPr/>
        </p:nvSpPr>
        <p:spPr>
          <a:xfrm>
            <a:off x="834630" y="4551064"/>
            <a:ext cx="108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200" dirty="0" err="1">
                <a:solidFill>
                  <a:prstClr val="black"/>
                </a:solidFill>
                <a:latin typeface="Calibri"/>
              </a:rPr>
              <a:t>Task</a:t>
            </a: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priorities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33"/>
              <p:cNvSpPr txBox="1"/>
              <p:nvPr/>
            </p:nvSpPr>
            <p:spPr>
              <a:xfrm>
                <a:off x="7666305" y="3251961"/>
                <a:ext cx="1451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Actuator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commands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PA, </a:t>
                </a: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PB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1,…,</a:t>
                </a:r>
                <a:r>
                  <a:rPr lang="nl-NL" sz="1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6</a:t>
                </a:r>
              </a:p>
            </p:txBody>
          </p:sp>
        </mc:Choice>
        <mc:Fallback xmlns="">
          <p:sp>
            <p:nvSpPr>
              <p:cNvPr id="27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305" y="3251961"/>
                <a:ext cx="145167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20" b="-66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37"/>
              <p:cNvSpPr txBox="1"/>
              <p:nvPr/>
            </p:nvSpPr>
            <p:spPr>
              <a:xfrm>
                <a:off x="2866193" y="3700750"/>
                <a:ext cx="1259512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Allocated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193" y="3700750"/>
                <a:ext cx="1259512" cy="475964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en angle 75"/>
          <p:cNvCxnSpPr>
            <a:endCxn id="12" idx="2"/>
          </p:cNvCxnSpPr>
          <p:nvPr/>
        </p:nvCxnSpPr>
        <p:spPr>
          <a:xfrm>
            <a:off x="251520" y="4578934"/>
            <a:ext cx="6804404" cy="647631"/>
          </a:xfrm>
          <a:prstGeom prst="bentConnector4">
            <a:avLst>
              <a:gd name="adj1" fmla="val 4132"/>
              <a:gd name="adj2" fmla="val 2462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1"/>
          <p:cNvCxnSpPr>
            <a:stCxn id="24" idx="1"/>
            <a:endCxn id="10" idx="0"/>
          </p:cNvCxnSpPr>
          <p:nvPr/>
        </p:nvCxnSpPr>
        <p:spPr>
          <a:xfrm rot="10800000" flipV="1">
            <a:off x="2301007" y="1601181"/>
            <a:ext cx="4026209" cy="171158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68"/>
          <p:cNvCxnSpPr>
            <a:stCxn id="133" idx="1"/>
          </p:cNvCxnSpPr>
          <p:nvPr/>
        </p:nvCxnSpPr>
        <p:spPr>
          <a:xfrm rot="10800000" flipH="1" flipV="1">
            <a:off x="4550567" y="2171202"/>
            <a:ext cx="2" cy="1606231"/>
          </a:xfrm>
          <a:prstGeom prst="bentConnector4">
            <a:avLst>
              <a:gd name="adj1" fmla="val -11430000000"/>
              <a:gd name="adj2" fmla="val 9973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85"/>
          <p:cNvCxnSpPr/>
          <p:nvPr/>
        </p:nvCxnSpPr>
        <p:spPr>
          <a:xfrm rot="16200000" flipH="1">
            <a:off x="4037634" y="4038130"/>
            <a:ext cx="785867" cy="239999"/>
          </a:xfrm>
          <a:prstGeom prst="bentConnector3">
            <a:avLst>
              <a:gd name="adj1" fmla="val 998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2"/>
          <p:cNvCxnSpPr>
            <a:endCxn id="45" idx="3"/>
          </p:cNvCxnSpPr>
          <p:nvPr/>
        </p:nvCxnSpPr>
        <p:spPr>
          <a:xfrm rot="10800000" flipV="1">
            <a:off x="3520447" y="4990445"/>
            <a:ext cx="1758371" cy="578109"/>
          </a:xfrm>
          <a:prstGeom prst="bentConnector3">
            <a:avLst>
              <a:gd name="adj1" fmla="val 1332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37"/>
              <p:cNvSpPr txBox="1"/>
              <p:nvPr/>
            </p:nvSpPr>
            <p:spPr>
              <a:xfrm>
                <a:off x="5025923" y="5495469"/>
                <a:ext cx="1293046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  <a:endParaRPr lang="fr-CH" sz="12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4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23" y="5495469"/>
                <a:ext cx="1293046" cy="475964"/>
              </a:xfrm>
              <a:prstGeom prst="rect">
                <a:avLst/>
              </a:prstGeom>
              <a:blipFill rotWithShape="0">
                <a:blip r:embed="rId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à coins arrondis 8"/>
          <p:cNvSpPr/>
          <p:nvPr/>
        </p:nvSpPr>
        <p:spPr>
          <a:xfrm>
            <a:off x="3069516" y="5414211"/>
            <a:ext cx="450930" cy="308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1/z</a:t>
            </a:r>
            <a:endParaRPr lang="fr-CH" sz="1400" dirty="0">
              <a:solidFill>
                <a:prstClr val="white"/>
              </a:solidFill>
            </a:endParaRPr>
          </a:p>
        </p:txBody>
      </p:sp>
      <p:cxnSp>
        <p:nvCxnSpPr>
          <p:cNvPr id="46" name="Connecteur en angle 38"/>
          <p:cNvCxnSpPr/>
          <p:nvPr/>
        </p:nvCxnSpPr>
        <p:spPr>
          <a:xfrm rot="16200000" flipH="1">
            <a:off x="4818719" y="4621330"/>
            <a:ext cx="1707455" cy="218311"/>
          </a:xfrm>
          <a:prstGeom prst="bentConnector3">
            <a:avLst>
              <a:gd name="adj1" fmla="val -40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63"/>
          <p:cNvCxnSpPr/>
          <p:nvPr/>
        </p:nvCxnSpPr>
        <p:spPr>
          <a:xfrm flipH="1">
            <a:off x="5004049" y="5563247"/>
            <a:ext cx="791632" cy="1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37"/>
              <p:cNvSpPr txBox="1"/>
              <p:nvPr/>
            </p:nvSpPr>
            <p:spPr>
              <a:xfrm>
                <a:off x="5752277" y="3212976"/>
                <a:ext cx="907955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5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77" y="3212976"/>
                <a:ext cx="907955" cy="475964"/>
              </a:xfrm>
              <a:prstGeom prst="rect">
                <a:avLst/>
              </a:prstGeom>
              <a:blipFill rotWithShape="0">
                <a:blip r:embed="rId5"/>
                <a:stretch>
                  <a:fillRect l="-671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en angle 7"/>
          <p:cNvCxnSpPr>
            <a:stCxn id="7" idx="3"/>
            <a:endCxn id="10" idx="1"/>
          </p:cNvCxnSpPr>
          <p:nvPr/>
        </p:nvCxnSpPr>
        <p:spPr>
          <a:xfrm>
            <a:off x="1009058" y="4222810"/>
            <a:ext cx="875551" cy="596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70763" y="5887583"/>
            <a:ext cx="1614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Controller </a:t>
            </a: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activation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3" name="Connecteur en angle 2"/>
          <p:cNvCxnSpPr>
            <a:stCxn id="45" idx="1"/>
            <a:endCxn id="10" idx="2"/>
          </p:cNvCxnSpPr>
          <p:nvPr/>
        </p:nvCxnSpPr>
        <p:spPr>
          <a:xfrm rot="10800000">
            <a:off x="2301006" y="5144791"/>
            <a:ext cx="768510" cy="4237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37"/>
              <p:cNvSpPr txBox="1"/>
              <p:nvPr/>
            </p:nvSpPr>
            <p:spPr>
              <a:xfrm>
                <a:off x="5752277" y="4177172"/>
                <a:ext cx="907955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9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77" y="4177172"/>
                <a:ext cx="907955" cy="475964"/>
              </a:xfrm>
              <a:prstGeom prst="rect">
                <a:avLst/>
              </a:prstGeom>
              <a:blipFill rotWithShape="0">
                <a:blip r:embed="rId5"/>
                <a:stretch>
                  <a:fillRect l="-671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ZoneTexte 37"/>
              <p:cNvSpPr txBox="1"/>
              <p:nvPr/>
            </p:nvSpPr>
            <p:spPr>
              <a:xfrm>
                <a:off x="2915816" y="4624997"/>
                <a:ext cx="1259512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Allocated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30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624997"/>
                <a:ext cx="1259512" cy="475964"/>
              </a:xfrm>
              <a:prstGeom prst="rect">
                <a:avLst/>
              </a:prstGeom>
              <a:blipFill rotWithShape="0">
                <a:blip r:embed="rId6"/>
                <a:stretch>
                  <a:fillRect t="-1282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ZoneTexte 37"/>
          <p:cNvSpPr txBox="1"/>
          <p:nvPr/>
        </p:nvSpPr>
        <p:spPr>
          <a:xfrm>
            <a:off x="460575" y="3498413"/>
            <a:ext cx="974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dirty="0" smtClean="0">
                <a:solidFill>
                  <a:prstClr val="black"/>
                </a:solidFill>
                <a:latin typeface="Calibri"/>
              </a:rPr>
              <a:t>Plasma state</a:t>
            </a:r>
            <a:endParaRPr lang="fr-CH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3" name="Rectangle à coins arrondis 10"/>
          <p:cNvSpPr/>
          <p:nvPr/>
        </p:nvSpPr>
        <p:spPr>
          <a:xfrm>
            <a:off x="4550567" y="1843381"/>
            <a:ext cx="1142909" cy="655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TORBEAM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135" name="Rectangle à coins arrondis 10"/>
          <p:cNvSpPr/>
          <p:nvPr/>
        </p:nvSpPr>
        <p:spPr>
          <a:xfrm>
            <a:off x="7821579" y="5564675"/>
            <a:ext cx="1142909" cy="655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REVERSETORBEAM</a:t>
            </a:r>
            <a:endParaRPr lang="fr-CH" sz="1400" dirty="0">
              <a:solidFill>
                <a:prstClr val="white"/>
              </a:solidFill>
            </a:endParaRPr>
          </a:p>
        </p:txBody>
      </p:sp>
      <p:cxnSp>
        <p:nvCxnSpPr>
          <p:cNvPr id="152" name="Connecteur en angle 7"/>
          <p:cNvCxnSpPr/>
          <p:nvPr/>
        </p:nvCxnSpPr>
        <p:spPr>
          <a:xfrm rot="16200000" flipV="1">
            <a:off x="1618221" y="5666676"/>
            <a:ext cx="1027603" cy="1028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46"/>
          <p:cNvCxnSpPr>
            <a:endCxn id="135" idx="0"/>
          </p:cNvCxnSpPr>
          <p:nvPr/>
        </p:nvCxnSpPr>
        <p:spPr>
          <a:xfrm>
            <a:off x="7472320" y="4898703"/>
            <a:ext cx="920714" cy="665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46"/>
          <p:cNvCxnSpPr>
            <a:stCxn id="135" idx="1"/>
          </p:cNvCxnSpPr>
          <p:nvPr/>
        </p:nvCxnSpPr>
        <p:spPr>
          <a:xfrm flipH="1" flipV="1">
            <a:off x="7254334" y="5233713"/>
            <a:ext cx="567245" cy="658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ZoneTexte 33"/>
              <p:cNvSpPr txBox="1"/>
              <p:nvPr/>
            </p:nvSpPr>
            <p:spPr>
              <a:xfrm>
                <a:off x="8064970" y="5157192"/>
                <a:ext cx="1173719" cy="291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Requested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endParaRPr lang="nl-NL" sz="1200" b="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7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70" y="5157192"/>
                <a:ext cx="1173719" cy="291298"/>
              </a:xfrm>
              <a:prstGeom prst="rect">
                <a:avLst/>
              </a:prstGeom>
              <a:blipFill rotWithShape="0">
                <a:blip r:embed="rId7"/>
                <a:stretch>
                  <a:fillRect l="-518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ZoneTexte 33"/>
          <p:cNvSpPr txBox="1"/>
          <p:nvPr/>
        </p:nvSpPr>
        <p:spPr>
          <a:xfrm>
            <a:off x="7164288" y="5733256"/>
            <a:ext cx="72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Poloidal</a:t>
            </a: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irror</a:t>
            </a:r>
            <a:endParaRPr lang="fr-CH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2" name="Connecteur en angle 59"/>
          <p:cNvCxnSpPr>
            <a:endCxn id="133" idx="3"/>
          </p:cNvCxnSpPr>
          <p:nvPr/>
        </p:nvCxnSpPr>
        <p:spPr>
          <a:xfrm rot="5400000">
            <a:off x="5629304" y="1656300"/>
            <a:ext cx="579075" cy="45073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ZoneTexte 37"/>
              <p:cNvSpPr txBox="1"/>
              <p:nvPr/>
            </p:nvSpPr>
            <p:spPr>
              <a:xfrm>
                <a:off x="3208513" y="2508994"/>
                <a:ext cx="1413891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Total </a:t>
                </a: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 smtClean="0">
                  <a:solidFill>
                    <a:srgbClr val="FF0000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2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13" y="2508994"/>
                <a:ext cx="1413891" cy="660630"/>
              </a:xfrm>
              <a:prstGeom prst="rect">
                <a:avLst/>
              </a:prstGeom>
              <a:blipFill rotWithShape="0">
                <a:blip r:embed="rId8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5900"/>
            <a:ext cx="8242300" cy="922338"/>
          </a:xfrm>
        </p:spPr>
        <p:txBody>
          <a:bodyPr/>
          <a:lstStyle/>
          <a:p>
            <a:r>
              <a:rPr lang="nl-NL" dirty="0" err="1" smtClean="0"/>
              <a:t>Hybrid</a:t>
            </a:r>
            <a:r>
              <a:rPr lang="nl-NL" dirty="0" smtClean="0"/>
              <a:t> AM on TCV: more complete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16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7" name="Rectangle à coins arrondis 9"/>
          <p:cNvSpPr/>
          <p:nvPr/>
        </p:nvSpPr>
        <p:spPr>
          <a:xfrm>
            <a:off x="-9456" y="3879910"/>
            <a:ext cx="101851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Supervisor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10"/>
          <p:cNvSpPr/>
          <p:nvPr/>
        </p:nvSpPr>
        <p:spPr>
          <a:xfrm>
            <a:off x="4550567" y="3319099"/>
            <a:ext cx="1019649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NTM </a:t>
            </a:r>
            <a:r>
              <a:rPr lang="fr-CH" sz="1400" dirty="0" err="1" smtClean="0">
                <a:solidFill>
                  <a:prstClr val="white"/>
                </a:solidFill>
              </a:rPr>
              <a:t>controller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11"/>
          <p:cNvSpPr/>
          <p:nvPr/>
        </p:nvSpPr>
        <p:spPr>
          <a:xfrm>
            <a:off x="4554245" y="4304645"/>
            <a:ext cx="101965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Profile </a:t>
            </a:r>
            <a:r>
              <a:rPr lang="fr-CH" sz="1400" dirty="0" err="1" smtClean="0">
                <a:solidFill>
                  <a:prstClr val="white"/>
                </a:solidFill>
              </a:rPr>
              <a:t>controller</a:t>
            </a:r>
            <a:endParaRPr lang="fr-CH" sz="1400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13"/>
          <p:cNvSpPr/>
          <p:nvPr/>
        </p:nvSpPr>
        <p:spPr>
          <a:xfrm>
            <a:off x="1884609" y="3312763"/>
            <a:ext cx="832794" cy="18320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 smtClean="0">
                <a:solidFill>
                  <a:prstClr val="white"/>
                </a:solidFill>
              </a:rPr>
              <a:t>High </a:t>
            </a:r>
            <a:r>
              <a:rPr lang="fr-CH" sz="2000" dirty="0" err="1">
                <a:solidFill>
                  <a:prstClr val="white"/>
                </a:solidFill>
              </a:rPr>
              <a:t>level</a:t>
            </a:r>
            <a:r>
              <a:rPr lang="fr-CH" sz="2000" dirty="0">
                <a:solidFill>
                  <a:prstClr val="white"/>
                </a:solidFill>
              </a:rPr>
              <a:t> </a:t>
            </a:r>
            <a:r>
              <a:rPr lang="fr-CH" sz="2000" dirty="0" smtClean="0">
                <a:solidFill>
                  <a:prstClr val="white"/>
                </a:solidFill>
              </a:rPr>
              <a:t>AM</a:t>
            </a:r>
            <a:endParaRPr lang="fr-CH" sz="2000" dirty="0">
              <a:solidFill>
                <a:prstClr val="white"/>
              </a:solidFill>
            </a:endParaRPr>
          </a:p>
        </p:txBody>
      </p:sp>
      <p:sp>
        <p:nvSpPr>
          <p:cNvPr id="11" name="Rectangle à coins arrondis 14"/>
          <p:cNvSpPr/>
          <p:nvPr/>
        </p:nvSpPr>
        <p:spPr>
          <a:xfrm>
            <a:off x="8111277" y="4287441"/>
            <a:ext cx="909875" cy="6857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600" dirty="0" smtClean="0">
                <a:solidFill>
                  <a:prstClr val="white"/>
                </a:solidFill>
              </a:rPr>
              <a:t>EC system</a:t>
            </a:r>
            <a:endParaRPr lang="fr-CH" sz="1600" dirty="0">
              <a:solidFill>
                <a:prstClr val="white"/>
              </a:solidFill>
            </a:endParaRPr>
          </a:p>
        </p:txBody>
      </p:sp>
      <p:sp>
        <p:nvSpPr>
          <p:cNvPr id="12" name="Rectangle à coins arrondis 15"/>
          <p:cNvSpPr/>
          <p:nvPr/>
        </p:nvSpPr>
        <p:spPr>
          <a:xfrm>
            <a:off x="6659527" y="3312762"/>
            <a:ext cx="792793" cy="19138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 err="1" smtClean="0">
                <a:solidFill>
                  <a:prstClr val="white"/>
                </a:solidFill>
              </a:rPr>
              <a:t>Low</a:t>
            </a:r>
            <a:r>
              <a:rPr lang="fr-CH" sz="2000" dirty="0" smtClean="0">
                <a:solidFill>
                  <a:prstClr val="white"/>
                </a:solidFill>
              </a:rPr>
              <a:t> </a:t>
            </a:r>
            <a:r>
              <a:rPr lang="fr-CH" sz="2000" dirty="0" err="1" smtClean="0">
                <a:solidFill>
                  <a:prstClr val="white"/>
                </a:solidFill>
              </a:rPr>
              <a:t>level</a:t>
            </a:r>
            <a:r>
              <a:rPr lang="fr-CH" sz="2000" dirty="0" smtClean="0">
                <a:solidFill>
                  <a:prstClr val="white"/>
                </a:solidFill>
              </a:rPr>
              <a:t> AM</a:t>
            </a:r>
          </a:p>
        </p:txBody>
      </p:sp>
      <p:grpSp>
        <p:nvGrpSpPr>
          <p:cNvPr id="13" name="Groupe 18"/>
          <p:cNvGrpSpPr/>
          <p:nvPr/>
        </p:nvGrpSpPr>
        <p:grpSpPr>
          <a:xfrm>
            <a:off x="35496" y="2475144"/>
            <a:ext cx="944399" cy="964931"/>
            <a:chOff x="397695" y="1315975"/>
            <a:chExt cx="1482184" cy="596054"/>
          </a:xfrm>
        </p:grpSpPr>
        <p:sp>
          <p:nvSpPr>
            <p:cNvPr id="14" name="Ellipse 19"/>
            <p:cNvSpPr/>
            <p:nvPr/>
          </p:nvSpPr>
          <p:spPr>
            <a:xfrm>
              <a:off x="397695" y="1315975"/>
              <a:ext cx="1430431" cy="59605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15" name="ZoneTexte 20"/>
            <p:cNvSpPr txBox="1"/>
            <p:nvPr/>
          </p:nvSpPr>
          <p:spPr>
            <a:xfrm>
              <a:off x="407422" y="1398007"/>
              <a:ext cx="1472457" cy="39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dirty="0" smtClean="0">
                  <a:solidFill>
                    <a:prstClr val="white"/>
                  </a:solidFill>
                  <a:latin typeface="Calibri"/>
                </a:rPr>
                <a:t>Plasma states</a:t>
              </a:r>
              <a:endParaRPr lang="fr-CH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6" name="Connecteur droit avec flèche 22"/>
          <p:cNvCxnSpPr>
            <a:stCxn id="14" idx="4"/>
            <a:endCxn id="7" idx="0"/>
          </p:cNvCxnSpPr>
          <p:nvPr/>
        </p:nvCxnSpPr>
        <p:spPr>
          <a:xfrm>
            <a:off x="491208" y="3440075"/>
            <a:ext cx="8593" cy="43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29"/>
          <p:cNvCxnSpPr>
            <a:endCxn id="8" idx="1"/>
          </p:cNvCxnSpPr>
          <p:nvPr/>
        </p:nvCxnSpPr>
        <p:spPr>
          <a:xfrm>
            <a:off x="2696167" y="3661999"/>
            <a:ext cx="18544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32"/>
          <p:cNvCxnSpPr>
            <a:endCxn id="9" idx="1"/>
          </p:cNvCxnSpPr>
          <p:nvPr/>
        </p:nvCxnSpPr>
        <p:spPr>
          <a:xfrm>
            <a:off x="2696166" y="4637471"/>
            <a:ext cx="1858079" cy="10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34"/>
          <p:cNvCxnSpPr>
            <a:stCxn id="8" idx="3"/>
          </p:cNvCxnSpPr>
          <p:nvPr/>
        </p:nvCxnSpPr>
        <p:spPr>
          <a:xfrm>
            <a:off x="5570216" y="3661999"/>
            <a:ext cx="10893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46"/>
          <p:cNvCxnSpPr/>
          <p:nvPr/>
        </p:nvCxnSpPr>
        <p:spPr>
          <a:xfrm>
            <a:off x="7452320" y="4570890"/>
            <a:ext cx="658957" cy="5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56"/>
          <p:cNvCxnSpPr>
            <a:stCxn id="9" idx="3"/>
          </p:cNvCxnSpPr>
          <p:nvPr/>
        </p:nvCxnSpPr>
        <p:spPr>
          <a:xfrm>
            <a:off x="5573895" y="4647545"/>
            <a:ext cx="1089311" cy="146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59"/>
          <p:cNvCxnSpPr>
            <a:stCxn id="11" idx="0"/>
            <a:endCxn id="24" idx="3"/>
          </p:cNvCxnSpPr>
          <p:nvPr/>
        </p:nvCxnSpPr>
        <p:spPr>
          <a:xfrm rot="16200000" flipV="1">
            <a:off x="6990848" y="2712073"/>
            <a:ext cx="2695798" cy="45493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60"/>
          <p:cNvSpPr txBox="1"/>
          <p:nvPr/>
        </p:nvSpPr>
        <p:spPr>
          <a:xfrm>
            <a:off x="5666438" y="1542690"/>
            <a:ext cx="195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Cluster/</a:t>
            </a:r>
            <a:r>
              <a:rPr lang="fr-CH" sz="1200" dirty="0" err="1">
                <a:solidFill>
                  <a:prstClr val="black"/>
                </a:solidFill>
                <a:latin typeface="Calibri"/>
              </a:rPr>
              <a:t>launcher</a:t>
            </a: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200" dirty="0" err="1">
                <a:solidFill>
                  <a:prstClr val="black"/>
                </a:solidFill>
                <a:latin typeface="Calibri"/>
              </a:rPr>
              <a:t>availability</a:t>
            </a: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4" name="Rectangle à coins arrondis 8"/>
          <p:cNvSpPr/>
          <p:nvPr/>
        </p:nvSpPr>
        <p:spPr>
          <a:xfrm>
            <a:off x="7660347" y="1437299"/>
            <a:ext cx="450930" cy="308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1/z</a:t>
            </a:r>
            <a:endParaRPr lang="fr-CH" sz="1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33"/>
              <p:cNvSpPr txBox="1"/>
              <p:nvPr/>
            </p:nvSpPr>
            <p:spPr>
              <a:xfrm>
                <a:off x="7633730" y="3190924"/>
                <a:ext cx="1451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Actuator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commands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PA</a:t>
                </a: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PB,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1,…,</a:t>
                </a:r>
                <a:r>
                  <a:rPr lang="nl-NL" sz="1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6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Actuator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availability</a:t>
                </a:r>
                <a:endParaRPr lang="fr-CH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30" y="3190924"/>
                <a:ext cx="1451679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18"/>
          <p:cNvGrpSpPr/>
          <p:nvPr/>
        </p:nvGrpSpPr>
        <p:grpSpPr>
          <a:xfrm>
            <a:off x="1767148" y="1694761"/>
            <a:ext cx="1100643" cy="866280"/>
            <a:chOff x="397695" y="1315975"/>
            <a:chExt cx="1470980" cy="596054"/>
          </a:xfrm>
        </p:grpSpPr>
        <p:sp>
          <p:nvSpPr>
            <p:cNvPr id="31" name="Ellipse 19"/>
            <p:cNvSpPr/>
            <p:nvPr/>
          </p:nvSpPr>
          <p:spPr>
            <a:xfrm>
              <a:off x="397695" y="1315975"/>
              <a:ext cx="1430431" cy="596054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CH">
                <a:solidFill>
                  <a:prstClr val="white"/>
                </a:solidFill>
              </a:endParaRPr>
            </a:p>
          </p:txBody>
        </p:sp>
        <p:sp>
          <p:nvSpPr>
            <p:cNvPr id="32" name="ZoneTexte 20"/>
            <p:cNvSpPr txBox="1"/>
            <p:nvPr/>
          </p:nvSpPr>
          <p:spPr>
            <a:xfrm>
              <a:off x="403023" y="1404420"/>
              <a:ext cx="1465652" cy="44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dirty="0" err="1" smtClean="0">
                  <a:solidFill>
                    <a:prstClr val="white"/>
                  </a:solidFill>
                  <a:latin typeface="Calibri"/>
                </a:rPr>
                <a:t>Actuator</a:t>
              </a:r>
              <a:r>
                <a:rPr lang="fr-CH" dirty="0" smtClean="0">
                  <a:solidFill>
                    <a:prstClr val="white"/>
                  </a:solidFill>
                  <a:latin typeface="Calibri"/>
                </a:rPr>
                <a:t> states</a:t>
              </a:r>
              <a:endParaRPr lang="fr-CH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4" name="Connecteur en angle 75"/>
          <p:cNvCxnSpPr>
            <a:endCxn id="12" idx="2"/>
          </p:cNvCxnSpPr>
          <p:nvPr/>
        </p:nvCxnSpPr>
        <p:spPr>
          <a:xfrm>
            <a:off x="251520" y="4578934"/>
            <a:ext cx="6804404" cy="647631"/>
          </a:xfrm>
          <a:prstGeom prst="bentConnector4">
            <a:avLst>
              <a:gd name="adj1" fmla="val 4132"/>
              <a:gd name="adj2" fmla="val 2462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1"/>
          <p:cNvCxnSpPr>
            <a:endCxn id="31" idx="0"/>
          </p:cNvCxnSpPr>
          <p:nvPr/>
        </p:nvCxnSpPr>
        <p:spPr>
          <a:xfrm rot="10800000" flipV="1">
            <a:off x="2302301" y="1591641"/>
            <a:ext cx="5438053" cy="10311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42"/>
          <p:cNvCxnSpPr>
            <a:stCxn id="31" idx="4"/>
            <a:endCxn id="10" idx="0"/>
          </p:cNvCxnSpPr>
          <p:nvPr/>
        </p:nvCxnSpPr>
        <p:spPr>
          <a:xfrm rot="5400000">
            <a:off x="1925792" y="2936255"/>
            <a:ext cx="751722" cy="12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45"/>
          <p:cNvCxnSpPr>
            <a:stCxn id="32" idx="3"/>
            <a:endCxn id="12" idx="0"/>
          </p:cNvCxnSpPr>
          <p:nvPr/>
        </p:nvCxnSpPr>
        <p:spPr>
          <a:xfrm>
            <a:off x="2867791" y="2146469"/>
            <a:ext cx="4188133" cy="116629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68"/>
          <p:cNvCxnSpPr/>
          <p:nvPr/>
        </p:nvCxnSpPr>
        <p:spPr>
          <a:xfrm rot="16200000" flipH="1">
            <a:off x="3571993" y="2798860"/>
            <a:ext cx="1653001" cy="304149"/>
          </a:xfrm>
          <a:prstGeom prst="bentConnector3">
            <a:avLst>
              <a:gd name="adj1" fmla="val 9987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85"/>
          <p:cNvCxnSpPr/>
          <p:nvPr/>
        </p:nvCxnSpPr>
        <p:spPr>
          <a:xfrm rot="16200000" flipH="1">
            <a:off x="3908890" y="4107487"/>
            <a:ext cx="979208" cy="304148"/>
          </a:xfrm>
          <a:prstGeom prst="bentConnector3">
            <a:avLst>
              <a:gd name="adj1" fmla="val 998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7"/>
          <p:cNvCxnSpPr>
            <a:stCxn id="7" idx="3"/>
            <a:endCxn id="10" idx="1"/>
          </p:cNvCxnSpPr>
          <p:nvPr/>
        </p:nvCxnSpPr>
        <p:spPr>
          <a:xfrm>
            <a:off x="1009058" y="4222810"/>
            <a:ext cx="875551" cy="596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2"/>
          <p:cNvCxnSpPr>
            <a:endCxn id="52" idx="3"/>
          </p:cNvCxnSpPr>
          <p:nvPr/>
        </p:nvCxnSpPr>
        <p:spPr>
          <a:xfrm rot="10800000" flipV="1">
            <a:off x="3520447" y="4990445"/>
            <a:ext cx="1758371" cy="578109"/>
          </a:xfrm>
          <a:prstGeom prst="bentConnector3">
            <a:avLst>
              <a:gd name="adj1" fmla="val 1332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37"/>
              <p:cNvSpPr txBox="1"/>
              <p:nvPr/>
            </p:nvSpPr>
            <p:spPr>
              <a:xfrm>
                <a:off x="5025923" y="5495469"/>
                <a:ext cx="1293046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  <a:endParaRPr lang="fr-CH" sz="120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1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23" y="5495469"/>
                <a:ext cx="1293046" cy="475964"/>
              </a:xfrm>
              <a:prstGeom prst="rect">
                <a:avLst/>
              </a:prstGeom>
              <a:blipFill rotWithShape="0">
                <a:blip r:embed="rId3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à coins arrondis 8"/>
          <p:cNvSpPr/>
          <p:nvPr/>
        </p:nvSpPr>
        <p:spPr>
          <a:xfrm>
            <a:off x="3069516" y="5414211"/>
            <a:ext cx="450930" cy="3086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1/z</a:t>
            </a:r>
            <a:endParaRPr lang="fr-CH" sz="1400" dirty="0">
              <a:solidFill>
                <a:prstClr val="white"/>
              </a:solidFill>
            </a:endParaRPr>
          </a:p>
        </p:txBody>
      </p:sp>
      <p:cxnSp>
        <p:nvCxnSpPr>
          <p:cNvPr id="53" name="Connecteur en angle 38"/>
          <p:cNvCxnSpPr/>
          <p:nvPr/>
        </p:nvCxnSpPr>
        <p:spPr>
          <a:xfrm rot="16200000" flipH="1">
            <a:off x="4818719" y="4621330"/>
            <a:ext cx="1707455" cy="218311"/>
          </a:xfrm>
          <a:prstGeom prst="bentConnector3">
            <a:avLst>
              <a:gd name="adj1" fmla="val -40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2"/>
          <p:cNvCxnSpPr>
            <a:stCxn id="52" idx="1"/>
          </p:cNvCxnSpPr>
          <p:nvPr/>
        </p:nvCxnSpPr>
        <p:spPr>
          <a:xfrm rot="10800000">
            <a:off x="2301006" y="5144791"/>
            <a:ext cx="768510" cy="42376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63"/>
          <p:cNvCxnSpPr/>
          <p:nvPr/>
        </p:nvCxnSpPr>
        <p:spPr>
          <a:xfrm flipH="1">
            <a:off x="5004049" y="5563247"/>
            <a:ext cx="791632" cy="1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16"/>
          <p:cNvSpPr txBox="1"/>
          <p:nvPr/>
        </p:nvSpPr>
        <p:spPr>
          <a:xfrm>
            <a:off x="834630" y="4551064"/>
            <a:ext cx="108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200" dirty="0" err="1">
                <a:solidFill>
                  <a:prstClr val="black"/>
                </a:solidFill>
                <a:latin typeface="Calibri"/>
              </a:rPr>
              <a:t>Task</a:t>
            </a: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priorities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37"/>
              <p:cNvSpPr txBox="1"/>
              <p:nvPr/>
            </p:nvSpPr>
            <p:spPr>
              <a:xfrm>
                <a:off x="2866193" y="3700750"/>
                <a:ext cx="1259512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Allocated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193" y="3700750"/>
                <a:ext cx="1259512" cy="475964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37"/>
              <p:cNvSpPr txBox="1"/>
              <p:nvPr/>
            </p:nvSpPr>
            <p:spPr>
              <a:xfrm>
                <a:off x="5752277" y="3212976"/>
                <a:ext cx="907955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1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77" y="3212976"/>
                <a:ext cx="907955" cy="475964"/>
              </a:xfrm>
              <a:prstGeom prst="rect">
                <a:avLst/>
              </a:prstGeom>
              <a:blipFill rotWithShape="0">
                <a:blip r:embed="rId5"/>
                <a:stretch>
                  <a:fillRect l="-671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37"/>
              <p:cNvSpPr txBox="1"/>
              <p:nvPr/>
            </p:nvSpPr>
            <p:spPr>
              <a:xfrm>
                <a:off x="5752277" y="4177172"/>
                <a:ext cx="907955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Requested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3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77" y="4177172"/>
                <a:ext cx="907955" cy="475964"/>
              </a:xfrm>
              <a:prstGeom prst="rect">
                <a:avLst/>
              </a:prstGeom>
              <a:blipFill rotWithShape="0">
                <a:blip r:embed="rId5"/>
                <a:stretch>
                  <a:fillRect l="-671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37"/>
              <p:cNvSpPr txBox="1"/>
              <p:nvPr/>
            </p:nvSpPr>
            <p:spPr>
              <a:xfrm>
                <a:off x="2915816" y="4624997"/>
                <a:ext cx="1259512" cy="475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Allocated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ranges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4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624997"/>
                <a:ext cx="1259512" cy="475964"/>
              </a:xfrm>
              <a:prstGeom prst="rect">
                <a:avLst/>
              </a:prstGeom>
              <a:blipFill rotWithShape="0">
                <a:blip r:embed="rId6"/>
                <a:stretch>
                  <a:fillRect t="-1282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2247939" y="2677017"/>
            <a:ext cx="1927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Cluster/</a:t>
            </a:r>
            <a:r>
              <a:rPr lang="fr-CH" sz="1200" dirty="0" err="1">
                <a:solidFill>
                  <a:prstClr val="black"/>
                </a:solidFill>
                <a:latin typeface="Calibri"/>
              </a:rPr>
              <a:t>launcher</a:t>
            </a:r>
            <a:r>
              <a:rPr lang="fr-CH" sz="1200" dirty="0">
                <a:solidFill>
                  <a:prstClr val="black"/>
                </a:solidFill>
                <a:latin typeface="Calibri"/>
              </a:rPr>
              <a:t> </a:t>
            </a:r>
            <a:endParaRPr lang="fr-CH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availability</a:t>
            </a: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0763" y="5887583"/>
            <a:ext cx="1614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>
                <a:solidFill>
                  <a:prstClr val="black"/>
                </a:solidFill>
                <a:latin typeface="Calibri"/>
              </a:rPr>
              <a:t>Controller </a:t>
            </a: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activation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1" name="Connecteur en angle 7"/>
          <p:cNvCxnSpPr/>
          <p:nvPr/>
        </p:nvCxnSpPr>
        <p:spPr>
          <a:xfrm rot="16200000" flipV="1">
            <a:off x="1618221" y="5666676"/>
            <a:ext cx="1027603" cy="1028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33"/>
              <p:cNvSpPr txBox="1"/>
              <p:nvPr/>
            </p:nvSpPr>
            <p:spPr>
              <a:xfrm>
                <a:off x="3948186" y="1544913"/>
                <a:ext cx="145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Actuator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commands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PA</a:t>
                </a:r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, PB</a:t>
                </a: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1,…,</a:t>
                </a:r>
                <a:r>
                  <a:rPr lang="nl-NL" sz="12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1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H" sz="1200" dirty="0">
                    <a:solidFill>
                      <a:prstClr val="black"/>
                    </a:solidFill>
                    <a:latin typeface="Calibri"/>
                  </a:rPr>
                  <a:t>6</a:t>
                </a:r>
              </a:p>
            </p:txBody>
          </p:sp>
        </mc:Choice>
        <mc:Fallback xmlns="">
          <p:sp>
            <p:nvSpPr>
              <p:cNvPr id="72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186" y="1544913"/>
                <a:ext cx="145167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20" b="-92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37"/>
              <p:cNvSpPr txBox="1"/>
              <p:nvPr/>
            </p:nvSpPr>
            <p:spPr>
              <a:xfrm>
                <a:off x="4243415" y="2230588"/>
                <a:ext cx="907955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err="1" smtClean="0">
                    <a:solidFill>
                      <a:prstClr val="black"/>
                    </a:solidFill>
                    <a:latin typeface="Calibri"/>
                  </a:rPr>
                  <a:t>Actual</a:t>
                </a:r>
                <a:endParaRPr lang="fr-CH" sz="1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fr-CH" sz="1200" dirty="0">
                  <a:solidFill>
                    <a:srgbClr val="FF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3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415" y="2230588"/>
                <a:ext cx="907955" cy="475964"/>
              </a:xfrm>
              <a:prstGeom prst="rect">
                <a:avLst/>
              </a:prstGeom>
              <a:blipFill rotWithShape="0">
                <a:blip r:embed="rId8"/>
                <a:stretch>
                  <a:fillRect t="-1282" b="-769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à coins arrondis 10"/>
          <p:cNvSpPr/>
          <p:nvPr/>
        </p:nvSpPr>
        <p:spPr>
          <a:xfrm>
            <a:off x="7821579" y="5564675"/>
            <a:ext cx="1142909" cy="655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REVERSETORBEAM</a:t>
            </a:r>
            <a:endParaRPr lang="fr-CH" sz="1400" dirty="0">
              <a:solidFill>
                <a:prstClr val="white"/>
              </a:solidFill>
            </a:endParaRPr>
          </a:p>
        </p:txBody>
      </p:sp>
      <p:cxnSp>
        <p:nvCxnSpPr>
          <p:cNvPr id="75" name="Connecteur droit avec flèche 46"/>
          <p:cNvCxnSpPr>
            <a:endCxn id="74" idx="0"/>
          </p:cNvCxnSpPr>
          <p:nvPr/>
        </p:nvCxnSpPr>
        <p:spPr>
          <a:xfrm>
            <a:off x="7472320" y="4898703"/>
            <a:ext cx="920714" cy="665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46"/>
          <p:cNvCxnSpPr>
            <a:stCxn id="74" idx="1"/>
          </p:cNvCxnSpPr>
          <p:nvPr/>
        </p:nvCxnSpPr>
        <p:spPr>
          <a:xfrm flipH="1" flipV="1">
            <a:off x="7254334" y="5233713"/>
            <a:ext cx="567245" cy="658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33"/>
              <p:cNvSpPr txBox="1"/>
              <p:nvPr/>
            </p:nvSpPr>
            <p:spPr>
              <a:xfrm>
                <a:off x="8064970" y="5157192"/>
                <a:ext cx="1173719" cy="291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H" sz="1200" dirty="0" smtClean="0">
                    <a:solidFill>
                      <a:prstClr val="black"/>
                    </a:solidFill>
                    <a:latin typeface="Calibri"/>
                  </a:rPr>
                  <a:t>Requested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</m:t>
                        </m:r>
                      </m:sub>
                    </m:sSub>
                  </m:oMath>
                </a14:m>
                <a:endParaRPr lang="nl-NL" sz="1200" b="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7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70" y="5157192"/>
                <a:ext cx="1173719" cy="291298"/>
              </a:xfrm>
              <a:prstGeom prst="rect">
                <a:avLst/>
              </a:prstGeom>
              <a:blipFill rotWithShape="0">
                <a:blip r:embed="rId9"/>
                <a:stretch>
                  <a:fillRect l="-518" b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ZoneTexte 33"/>
          <p:cNvSpPr txBox="1"/>
          <p:nvPr/>
        </p:nvSpPr>
        <p:spPr>
          <a:xfrm>
            <a:off x="7164288" y="5733256"/>
            <a:ext cx="72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Poloidal</a:t>
            </a: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err="1">
                <a:solidFill>
                  <a:prstClr val="black"/>
                </a:solidFill>
                <a:latin typeface="Calibri"/>
              </a:rPr>
              <a:t>m</a:t>
            </a:r>
            <a:r>
              <a:rPr lang="fr-CH" sz="1200" dirty="0" err="1" smtClean="0">
                <a:solidFill>
                  <a:prstClr val="black"/>
                </a:solidFill>
                <a:latin typeface="Calibri"/>
              </a:rPr>
              <a:t>irror</a:t>
            </a:r>
            <a:endParaRPr lang="fr-CH" sz="1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2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fr-CH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à coins arrondis 10"/>
          <p:cNvSpPr/>
          <p:nvPr/>
        </p:nvSpPr>
        <p:spPr>
          <a:xfrm>
            <a:off x="225235" y="1419290"/>
            <a:ext cx="1142909" cy="6556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00" dirty="0" smtClean="0">
                <a:solidFill>
                  <a:prstClr val="white"/>
                </a:solidFill>
              </a:rPr>
              <a:t>TORBEAM</a:t>
            </a:r>
            <a:endParaRPr lang="fr-CH" sz="1400" dirty="0">
              <a:solidFill>
                <a:prstClr val="white"/>
              </a:solidFill>
            </a:endParaRPr>
          </a:p>
        </p:txBody>
      </p:sp>
      <p:cxnSp>
        <p:nvCxnSpPr>
          <p:cNvPr id="84" name="Connecteur en angle 85"/>
          <p:cNvCxnSpPr/>
          <p:nvPr/>
        </p:nvCxnSpPr>
        <p:spPr>
          <a:xfrm rot="10800000" flipV="1">
            <a:off x="1033013" y="2891412"/>
            <a:ext cx="1262241" cy="11455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46"/>
          <p:cNvCxnSpPr>
            <a:stCxn id="31" idx="1"/>
            <a:endCxn id="79" idx="3"/>
          </p:cNvCxnSpPr>
          <p:nvPr/>
        </p:nvCxnSpPr>
        <p:spPr>
          <a:xfrm flipH="1" flipV="1">
            <a:off x="1368144" y="1747112"/>
            <a:ext cx="555746" cy="74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46"/>
          <p:cNvCxnSpPr>
            <a:endCxn id="32" idx="1"/>
          </p:cNvCxnSpPr>
          <p:nvPr/>
        </p:nvCxnSpPr>
        <p:spPr>
          <a:xfrm>
            <a:off x="1348000" y="2074933"/>
            <a:ext cx="423135" cy="71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37"/>
          <p:cNvSpPr txBox="1"/>
          <p:nvPr/>
        </p:nvSpPr>
        <p:spPr>
          <a:xfrm>
            <a:off x="460575" y="3498413"/>
            <a:ext cx="974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dirty="0" smtClean="0">
                <a:solidFill>
                  <a:prstClr val="black"/>
                </a:solidFill>
                <a:latin typeface="Calibri"/>
              </a:rPr>
              <a:t>Plasma state</a:t>
            </a:r>
            <a:endParaRPr lang="fr-CH" sz="12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monitoring, control </a:t>
            </a:r>
            <a:r>
              <a:rPr lang="nl-NL" dirty="0" err="1" smtClean="0"/>
              <a:t>supervision</a:t>
            </a:r>
            <a:r>
              <a:rPr lang="nl-NL" dirty="0" smtClean="0"/>
              <a:t> and actuator </a:t>
            </a:r>
            <a:r>
              <a:rPr lang="nl-NL" dirty="0" err="1" smtClean="0"/>
              <a:t>allocation</a:t>
            </a:r>
            <a:r>
              <a:rPr lang="nl-NL" dirty="0" smtClean="0"/>
              <a:t> on TCV #57813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6093297"/>
            <a:ext cx="2520280" cy="432047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>
                <a:solidFill>
                  <a:schemeClr val="bg1"/>
                </a:solidFill>
              </a:rPr>
              <a:t>[Blanken </a:t>
            </a:r>
            <a:r>
              <a:rPr lang="nl-NL" sz="1600" i="1" dirty="0" smtClean="0">
                <a:solidFill>
                  <a:schemeClr val="bg1"/>
                </a:solidFill>
              </a:rPr>
              <a:t>et al</a:t>
            </a:r>
            <a:r>
              <a:rPr lang="nl-NL" sz="1600" dirty="0" smtClean="0">
                <a:solidFill>
                  <a:schemeClr val="bg1"/>
                </a:solidFill>
              </a:rPr>
              <a:t>, APS 2017]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17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67482" y="1340768"/>
            <a:ext cx="4248472" cy="424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7"/>
          <a:stretch/>
        </p:blipFill>
        <p:spPr>
          <a:xfrm>
            <a:off x="4715954" y="1916832"/>
            <a:ext cx="4248472" cy="4176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8"/>
          <a:stretch/>
        </p:blipFill>
        <p:spPr>
          <a:xfrm>
            <a:off x="467482" y="5589240"/>
            <a:ext cx="42484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Outlook: </a:t>
            </a:r>
            <a:r>
              <a:rPr lang="nl-NL" dirty="0" err="1" smtClean="0"/>
              <a:t>further</a:t>
            </a:r>
            <a:r>
              <a:rPr lang="nl-NL" dirty="0" smtClean="0"/>
              <a:t> development of real-time plasma monitoring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Add</a:t>
            </a:r>
            <a:r>
              <a:rPr lang="nl-NL" sz="2000" dirty="0" smtClean="0"/>
              <a:t> more </a:t>
            </a:r>
            <a:r>
              <a:rPr lang="nl-NL" sz="2000" dirty="0" err="1" smtClean="0"/>
              <a:t>states</a:t>
            </a:r>
            <a:r>
              <a:rPr lang="nl-NL" sz="2000" dirty="0" smtClean="0"/>
              <a:t> in Plasma State Monitor:</a:t>
            </a:r>
          </a:p>
          <a:p>
            <a:pPr lvl="1"/>
            <a:r>
              <a:rPr lang="nl-NL" sz="1800" dirty="0"/>
              <a:t>VDE and </a:t>
            </a:r>
            <a:r>
              <a:rPr lang="nl-NL" sz="1800" dirty="0" err="1"/>
              <a:t>vertical</a:t>
            </a:r>
            <a:r>
              <a:rPr lang="nl-NL" sz="1800" dirty="0"/>
              <a:t> </a:t>
            </a:r>
            <a:r>
              <a:rPr lang="nl-NL" sz="1800" dirty="0" err="1"/>
              <a:t>position</a:t>
            </a:r>
            <a:r>
              <a:rPr lang="nl-NL" sz="1800" dirty="0"/>
              <a:t> control </a:t>
            </a:r>
            <a:r>
              <a:rPr lang="nl-NL" sz="1800" dirty="0" err="1"/>
              <a:t>faults</a:t>
            </a:r>
            <a:r>
              <a:rPr lang="nl-NL" sz="1800" dirty="0"/>
              <a:t>/</a:t>
            </a:r>
            <a:r>
              <a:rPr lang="nl-NL" sz="1800" dirty="0" err="1"/>
              <a:t>oscillations</a:t>
            </a:r>
            <a:endParaRPr lang="nl-NL" sz="1800" dirty="0"/>
          </a:p>
          <a:p>
            <a:pPr lvl="1"/>
            <a:r>
              <a:rPr lang="nl-NL" sz="1800" dirty="0" err="1"/>
              <a:t>Elongation</a:t>
            </a:r>
            <a:r>
              <a:rPr lang="nl-NL" sz="1800" dirty="0"/>
              <a:t> and </a:t>
            </a:r>
            <a:r>
              <a:rPr lang="nl-NL" sz="1800" dirty="0" err="1"/>
              <a:t>internal</a:t>
            </a:r>
            <a:r>
              <a:rPr lang="nl-NL" sz="1800" dirty="0"/>
              <a:t> </a:t>
            </a:r>
            <a:r>
              <a:rPr lang="nl-NL" sz="1800" dirty="0" err="1"/>
              <a:t>inductance</a:t>
            </a:r>
            <a:r>
              <a:rPr lang="nl-NL" sz="1800" dirty="0"/>
              <a:t> </a:t>
            </a:r>
            <a:r>
              <a:rPr lang="nl-NL" sz="1800" dirty="0" err="1"/>
              <a:t>limits</a:t>
            </a:r>
            <a:endParaRPr lang="nl-NL" sz="1800" dirty="0"/>
          </a:p>
          <a:p>
            <a:pPr lvl="1"/>
            <a:r>
              <a:rPr lang="nl-NL" sz="1800" dirty="0" err="1"/>
              <a:t>Density</a:t>
            </a:r>
            <a:r>
              <a:rPr lang="nl-NL" sz="1800" dirty="0"/>
              <a:t> </a:t>
            </a:r>
            <a:r>
              <a:rPr lang="nl-NL" sz="1800" dirty="0" err="1"/>
              <a:t>limits</a:t>
            </a:r>
            <a:endParaRPr lang="nl-NL" sz="1800" dirty="0"/>
          </a:p>
          <a:p>
            <a:pPr lvl="1"/>
            <a:r>
              <a:rPr lang="nl-NL" sz="1800" dirty="0" err="1"/>
              <a:t>Expected</a:t>
            </a:r>
            <a:r>
              <a:rPr lang="nl-NL" sz="1800" dirty="0"/>
              <a:t> LM time </a:t>
            </a:r>
            <a:r>
              <a:rPr lang="nl-NL" sz="1800" dirty="0" err="1"/>
              <a:t>from</a:t>
            </a:r>
            <a:r>
              <a:rPr lang="nl-NL" sz="1800" dirty="0"/>
              <a:t> NTM </a:t>
            </a:r>
            <a:r>
              <a:rPr lang="nl-NL" sz="1800" dirty="0" err="1"/>
              <a:t>frequency</a:t>
            </a:r>
            <a:r>
              <a:rPr lang="nl-NL" sz="1800" dirty="0"/>
              <a:t> </a:t>
            </a:r>
            <a:r>
              <a:rPr lang="nl-NL" sz="1800" dirty="0" err="1"/>
              <a:t>extrapolation</a:t>
            </a:r>
            <a:endParaRPr lang="nl-NL" sz="1800" dirty="0"/>
          </a:p>
          <a:p>
            <a:pPr lvl="1"/>
            <a:r>
              <a:rPr lang="nl-NL" sz="1800" dirty="0" err="1"/>
              <a:t>Confinement</a:t>
            </a:r>
            <a:r>
              <a:rPr lang="nl-NL" sz="1800" dirty="0"/>
              <a:t> mode </a:t>
            </a:r>
            <a:r>
              <a:rPr lang="nl-NL" sz="1800" dirty="0" smtClean="0"/>
              <a:t>and ELM </a:t>
            </a:r>
            <a:r>
              <a:rPr lang="nl-NL" sz="1800" dirty="0" err="1" smtClean="0"/>
              <a:t>frequency</a:t>
            </a:r>
            <a:endParaRPr lang="nl-NL" sz="1800" dirty="0" smtClean="0"/>
          </a:p>
          <a:p>
            <a:pPr lvl="1"/>
            <a:r>
              <a:rPr lang="nl-NL" sz="1800" dirty="0" err="1" smtClean="0"/>
              <a:t>Discrepancies</a:t>
            </a:r>
            <a:r>
              <a:rPr lang="nl-NL" sz="1800" dirty="0" smtClean="0"/>
              <a:t>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</a:t>
            </a:r>
            <a:r>
              <a:rPr lang="nl-NL" sz="1800" dirty="0" err="1" smtClean="0"/>
              <a:t>observed</a:t>
            </a:r>
            <a:r>
              <a:rPr lang="nl-NL" sz="1800" dirty="0" smtClean="0"/>
              <a:t> (RAPTOR-</a:t>
            </a:r>
            <a:r>
              <a:rPr lang="nl-NL" sz="1800" dirty="0" err="1" smtClean="0"/>
              <a:t>observer</a:t>
            </a:r>
            <a:r>
              <a:rPr lang="nl-NL" sz="1800" dirty="0" smtClean="0"/>
              <a:t>) and </a:t>
            </a:r>
            <a:r>
              <a:rPr lang="nl-NL" sz="1800" dirty="0" err="1" smtClean="0"/>
              <a:t>predicted</a:t>
            </a:r>
            <a:r>
              <a:rPr lang="nl-NL" sz="1800" dirty="0" smtClean="0"/>
              <a:t> (RAPTOR-</a:t>
            </a:r>
            <a:r>
              <a:rPr lang="nl-NL" sz="1800" dirty="0" err="1" smtClean="0"/>
              <a:t>predictive</a:t>
            </a:r>
            <a:r>
              <a:rPr lang="nl-NL" sz="1800" dirty="0" smtClean="0"/>
              <a:t>) </a:t>
            </a:r>
            <a:r>
              <a:rPr lang="nl-NL" sz="1800" dirty="0" err="1" smtClean="0"/>
              <a:t>profiles</a:t>
            </a:r>
            <a:endParaRPr lang="nl-NL" sz="1800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 err="1" smtClean="0"/>
              <a:t>Parametrization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physics</a:t>
            </a:r>
            <a:r>
              <a:rPr lang="nl-NL" sz="2000" dirty="0" smtClean="0"/>
              <a:t> </a:t>
            </a:r>
            <a:r>
              <a:rPr lang="nl-NL" sz="2000" dirty="0" err="1" smtClean="0"/>
              <a:t>limits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RT </a:t>
            </a:r>
            <a:r>
              <a:rPr lang="nl-NL" sz="2000" dirty="0" err="1" smtClean="0"/>
              <a:t>evaluation</a:t>
            </a:r>
            <a:endParaRPr lang="nl-NL" sz="2000" dirty="0" smtClean="0"/>
          </a:p>
          <a:p>
            <a:r>
              <a:rPr lang="nl-NL" sz="2000" dirty="0" err="1" smtClean="0"/>
              <a:t>Faster</a:t>
            </a:r>
            <a:r>
              <a:rPr lang="nl-NL" sz="2000" dirty="0" smtClean="0"/>
              <a:t> </a:t>
            </a:r>
            <a:r>
              <a:rPr lang="nl-NL" sz="2000" dirty="0" err="1" smtClean="0"/>
              <a:t>than</a:t>
            </a:r>
            <a:r>
              <a:rPr lang="nl-NL" sz="2000" dirty="0" smtClean="0"/>
              <a:t> RT </a:t>
            </a:r>
            <a:r>
              <a:rPr lang="nl-NL" sz="2000" dirty="0" err="1" smtClean="0"/>
              <a:t>prediction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hazard assessment</a:t>
            </a:r>
          </a:p>
          <a:p>
            <a:r>
              <a:rPr lang="nl-NL" sz="2000" dirty="0" smtClean="0"/>
              <a:t>Test in </a:t>
            </a:r>
            <a:r>
              <a:rPr lang="nl-NL" sz="2000" dirty="0" err="1" smtClean="0"/>
              <a:t>conjunction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disruption</a:t>
            </a:r>
            <a:r>
              <a:rPr lang="nl-NL" sz="2000" dirty="0" smtClean="0"/>
              <a:t> </a:t>
            </a:r>
            <a:r>
              <a:rPr lang="nl-NL" sz="2000" dirty="0" err="1" smtClean="0"/>
              <a:t>avoidance</a:t>
            </a:r>
            <a:r>
              <a:rPr lang="nl-NL" sz="2000" dirty="0" smtClean="0"/>
              <a:t> </a:t>
            </a:r>
            <a:r>
              <a:rPr lang="nl-NL" sz="2000" dirty="0" err="1" smtClean="0"/>
              <a:t>strategies</a:t>
            </a:r>
            <a:endParaRPr lang="nl-NL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18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767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5900"/>
            <a:ext cx="8242300" cy="922338"/>
          </a:xfrm>
        </p:spPr>
        <p:txBody>
          <a:bodyPr/>
          <a:lstStyle/>
          <a:p>
            <a:r>
              <a:rPr lang="nl-NL" dirty="0" err="1"/>
              <a:t>Disruption</a:t>
            </a:r>
            <a:r>
              <a:rPr lang="nl-NL" dirty="0"/>
              <a:t> </a:t>
            </a:r>
            <a:r>
              <a:rPr lang="nl-NL" dirty="0" err="1"/>
              <a:t>avoidance</a:t>
            </a:r>
            <a:r>
              <a:rPr lang="nl-NL" dirty="0"/>
              <a:t>, </a:t>
            </a:r>
            <a:r>
              <a:rPr lang="nl-NL" dirty="0" err="1"/>
              <a:t>prediction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mitigation</a:t>
            </a:r>
            <a:r>
              <a:rPr lang="nl-NL" dirty="0" smtClean="0"/>
              <a:t>: </a:t>
            </a:r>
            <a:r>
              <a:rPr lang="nl-NL" dirty="0" err="1" smtClean="0"/>
              <a:t>integrated</a:t>
            </a:r>
            <a:r>
              <a:rPr lang="nl-NL" dirty="0" smtClean="0"/>
              <a:t> scenario monitoring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600200"/>
            <a:ext cx="3384376" cy="41386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dvanced </a:t>
            </a:r>
            <a:r>
              <a:rPr lang="en-US" sz="1800" dirty="0"/>
              <a:t>algorithms in the Plasma Control System should provide a first line of defense,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avoiding </a:t>
            </a:r>
            <a:r>
              <a:rPr lang="en-US" sz="1800" dirty="0"/>
              <a:t>disruptions when the plasma parameters leave a ‘trusted zone’ in the operating space.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These zones is where PCS is commissioned</a:t>
            </a:r>
            <a:r>
              <a:rPr lang="en-US" sz="1800" dirty="0"/>
              <a:t> </a:t>
            </a:r>
            <a:r>
              <a:rPr lang="en-US" sz="1800" dirty="0" smtClean="0"/>
              <a:t>by simulations and experimental validation.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69" t="2786" b="2469"/>
          <a:stretch/>
        </p:blipFill>
        <p:spPr>
          <a:xfrm>
            <a:off x="101151" y="1412775"/>
            <a:ext cx="5262938" cy="5040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60212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F. </a:t>
            </a:r>
            <a:r>
              <a:rPr lang="nl-NL" sz="1400" dirty="0" err="1" smtClean="0"/>
              <a:t>Felici</a:t>
            </a:r>
            <a:r>
              <a:rPr lang="nl-NL" sz="1400" dirty="0" smtClean="0"/>
              <a:t>, IAEA 2016, EX/P8-33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507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present a </a:t>
            </a:r>
            <a:r>
              <a:rPr lang="en-US" sz="2000" dirty="0"/>
              <a:t>first implementation of the </a:t>
            </a:r>
            <a:r>
              <a:rPr lang="en-US" sz="2000" dirty="0" smtClean="0"/>
              <a:t>integration of </a:t>
            </a:r>
            <a:r>
              <a:rPr lang="en-US" sz="2000" dirty="0"/>
              <a:t>high-level plasma supervision, control and </a:t>
            </a:r>
            <a:r>
              <a:rPr lang="en-US" sz="2000" dirty="0" smtClean="0"/>
              <a:t>actuator </a:t>
            </a:r>
            <a:r>
              <a:rPr lang="nl-NL" sz="2000" dirty="0" smtClean="0"/>
              <a:t>management </a:t>
            </a:r>
            <a:r>
              <a:rPr lang="nl-NL" sz="2000" dirty="0"/>
              <a:t>on TCV.</a:t>
            </a:r>
          </a:p>
          <a:p>
            <a:endParaRPr lang="en-US" sz="2000" dirty="0" smtClean="0"/>
          </a:p>
          <a:p>
            <a:r>
              <a:rPr lang="en-US" sz="2000" dirty="0" smtClean="0"/>
              <a:t>Conflicting </a:t>
            </a:r>
            <a:r>
              <a:rPr lang="en-US" sz="2000" dirty="0"/>
              <a:t>requirements of low detection delay and </a:t>
            </a:r>
            <a:r>
              <a:rPr lang="en-US" sz="2000" dirty="0" smtClean="0"/>
              <a:t>avoiding false </a:t>
            </a:r>
            <a:r>
              <a:rPr lang="en-US" sz="2000" dirty="0"/>
              <a:t>detection may cause problems in the presence of </a:t>
            </a:r>
            <a:r>
              <a:rPr lang="en-US" sz="2000" dirty="0" smtClean="0"/>
              <a:t>signal </a:t>
            </a:r>
            <a:r>
              <a:rPr lang="nl-NL" sz="2000" dirty="0" err="1" smtClean="0"/>
              <a:t>noise</a:t>
            </a:r>
            <a:r>
              <a:rPr lang="nl-NL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Systematic </a:t>
            </a:r>
            <a:r>
              <a:rPr lang="en-US" sz="2000" dirty="0"/>
              <a:t>definitions </a:t>
            </a:r>
            <a:r>
              <a:rPr lang="en-US" sz="2000" dirty="0" smtClean="0"/>
              <a:t>of component interfaces is </a:t>
            </a:r>
            <a:r>
              <a:rPr lang="en-US" sz="2000" dirty="0"/>
              <a:t>challenging, both conceptually and in a </a:t>
            </a:r>
            <a:r>
              <a:rPr lang="en-US" sz="2000" dirty="0" smtClean="0"/>
              <a:t>real-time </a:t>
            </a:r>
            <a:r>
              <a:rPr lang="nl-NL" sz="2000" dirty="0" err="1" smtClean="0"/>
              <a:t>implementation</a:t>
            </a:r>
            <a:r>
              <a:rPr lang="nl-NL" sz="2000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19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514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Real-time control tools on TCV PCS</a:t>
            </a:r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4053"/>
            <a:ext cx="8948400" cy="5187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20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623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Back-up slides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21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48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Disruption</a:t>
            </a:r>
            <a:r>
              <a:rPr lang="nl-NL" dirty="0" smtClean="0"/>
              <a:t> </a:t>
            </a:r>
            <a:r>
              <a:rPr lang="nl-NL" dirty="0" err="1" smtClean="0"/>
              <a:t>avoidance</a:t>
            </a:r>
            <a:r>
              <a:rPr lang="nl-NL" dirty="0" smtClean="0"/>
              <a:t>,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mitigation</a:t>
            </a:r>
            <a:r>
              <a:rPr lang="nl-NL" dirty="0" smtClean="0"/>
              <a:t>: </a:t>
            </a:r>
            <a:r>
              <a:rPr lang="nl-NL" dirty="0" err="1" smtClean="0"/>
              <a:t>signal</a:t>
            </a:r>
            <a:r>
              <a:rPr lang="nl-NL" dirty="0"/>
              <a:t>/</a:t>
            </a:r>
            <a:r>
              <a:rPr lang="nl-NL" dirty="0" err="1" smtClean="0"/>
              <a:t>detection-based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600200"/>
            <a:ext cx="3097734" cy="3959225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Most </a:t>
            </a:r>
            <a:r>
              <a:rPr lang="nl-NL" sz="1800" dirty="0" err="1" smtClean="0"/>
              <a:t>tokamaks</a:t>
            </a:r>
            <a:r>
              <a:rPr lang="nl-NL" sz="1800" dirty="0" smtClean="0"/>
              <a:t> </a:t>
            </a:r>
            <a:r>
              <a:rPr lang="nl-NL" sz="1800" dirty="0" err="1" smtClean="0"/>
              <a:t>employ</a:t>
            </a:r>
            <a:r>
              <a:rPr lang="nl-NL" sz="1800" dirty="0" smtClean="0"/>
              <a:t> </a:t>
            </a:r>
            <a:r>
              <a:rPr lang="nl-NL" sz="1800" dirty="0" err="1" smtClean="0"/>
              <a:t>disruption</a:t>
            </a:r>
            <a:r>
              <a:rPr lang="nl-NL" sz="1800" dirty="0" smtClean="0"/>
              <a:t> </a:t>
            </a:r>
            <a:r>
              <a:rPr lang="nl-NL" sz="1800" dirty="0" err="1" smtClean="0"/>
              <a:t>prediction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mitigation</a:t>
            </a:r>
            <a:r>
              <a:rPr lang="nl-NL" sz="1800" dirty="0" smtClean="0"/>
              <a:t> </a:t>
            </a:r>
            <a:r>
              <a:rPr lang="nl-NL" sz="1800" dirty="0" err="1" smtClean="0"/>
              <a:t>only</a:t>
            </a:r>
            <a:r>
              <a:rPr lang="nl-NL" sz="1800" dirty="0" smtClean="0"/>
              <a:t> as a last line of </a:t>
            </a:r>
            <a:r>
              <a:rPr lang="nl-NL" sz="1800" dirty="0" err="1" smtClean="0"/>
              <a:t>defense</a:t>
            </a:r>
            <a:r>
              <a:rPr lang="nl-NL" sz="1800" dirty="0" smtClean="0"/>
              <a:t>.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en-US" sz="1800" dirty="0" smtClean="0"/>
              <a:t>This approach is not advised for ITER and other large tokamaks, where use of DMS should be minimized.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21st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Control, San Diego, 2016.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22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269" t="2786" b="2470"/>
          <a:stretch/>
        </p:blipFill>
        <p:spPr>
          <a:xfrm>
            <a:off x="101150" y="1412776"/>
            <a:ext cx="5262938" cy="504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2160" y="60212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F. </a:t>
            </a:r>
            <a:r>
              <a:rPr lang="nl-NL" sz="1400" dirty="0" err="1" smtClean="0"/>
              <a:t>Felici</a:t>
            </a:r>
            <a:r>
              <a:rPr lang="nl-NL" sz="1400" dirty="0" smtClean="0"/>
              <a:t>, IAEA 2016, EX/P8-33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4427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PCS </a:t>
            </a:r>
            <a:r>
              <a:rPr lang="nl-NL" dirty="0" err="1" smtClean="0"/>
              <a:t>functions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disruption</a:t>
            </a:r>
            <a:r>
              <a:rPr lang="nl-NL" dirty="0" smtClean="0"/>
              <a:t> </a:t>
            </a:r>
            <a:r>
              <a:rPr lang="nl-NL" dirty="0" err="1" smtClean="0"/>
              <a:t>avoidance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21st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San Diego, 2016.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23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69" t="2786" b="2470"/>
          <a:stretch/>
        </p:blipFill>
        <p:spPr>
          <a:xfrm>
            <a:off x="101151" y="1412776"/>
            <a:ext cx="5262938" cy="5040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60212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F. </a:t>
            </a:r>
            <a:r>
              <a:rPr lang="nl-NL" sz="1400" dirty="0" err="1" smtClean="0"/>
              <a:t>Felici</a:t>
            </a:r>
            <a:r>
              <a:rPr lang="nl-NL" sz="1400" dirty="0" smtClean="0"/>
              <a:t>, IAEA 2016, EX/P8-33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234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5900"/>
            <a:ext cx="8242300" cy="922338"/>
          </a:xfrm>
        </p:spPr>
        <p:txBody>
          <a:bodyPr/>
          <a:lstStyle/>
          <a:p>
            <a:r>
              <a:rPr lang="nl-NL" dirty="0" err="1"/>
              <a:t>Disruption</a:t>
            </a:r>
            <a:r>
              <a:rPr lang="nl-NL" dirty="0"/>
              <a:t> </a:t>
            </a:r>
            <a:r>
              <a:rPr lang="nl-NL" dirty="0" err="1" smtClean="0"/>
              <a:t>avoidance</a:t>
            </a:r>
            <a:r>
              <a:rPr lang="nl-NL" dirty="0" smtClean="0"/>
              <a:t>, </a:t>
            </a:r>
            <a:r>
              <a:rPr lang="nl-NL" dirty="0" err="1" smtClean="0"/>
              <a:t>prediction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mitigation</a:t>
            </a:r>
            <a:r>
              <a:rPr lang="nl-NL" dirty="0" smtClean="0"/>
              <a:t>: </a:t>
            </a:r>
            <a:r>
              <a:rPr lang="nl-NL" dirty="0" err="1" smtClean="0"/>
              <a:t>integrated</a:t>
            </a:r>
            <a:r>
              <a:rPr lang="nl-NL" dirty="0" smtClean="0"/>
              <a:t> scenario monitoring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21st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</a:t>
            </a:r>
            <a:r>
              <a:rPr lang="nl-NL" altLang="en-US" dirty="0" err="1"/>
              <a:t>and</a:t>
            </a:r>
            <a:r>
              <a:rPr lang="nl-NL" altLang="en-US" dirty="0"/>
              <a:t> Control, San Diego, 2016.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24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527925" y="6548438"/>
            <a:ext cx="647700" cy="187325"/>
          </a:xfrm>
        </p:spPr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1026" name="Picture 2" descr="http://www.dostgeorge.com/images/zion-car-highway-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as\AppData\Local\Microsoft\Windows\Temporary Internet Files\Content.IE5\IJD1BMC1\Honda_airbag_620x3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459609" cy="19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dba.com.au/wp-content/uploads/2012/07/lane-departure-warning-system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6980"/>
          <a:stretch/>
        </p:blipFill>
        <p:spPr bwMode="auto">
          <a:xfrm>
            <a:off x="4716016" y="3376678"/>
            <a:ext cx="40208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homas\Dropbox\Project DIFFER\Car rear_view mirr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" y="3933056"/>
            <a:ext cx="3360455" cy="25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TCV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X2 ECHCD system </a:t>
            </a:r>
          </a:p>
          <a:p>
            <a:pPr lvl="1"/>
            <a:r>
              <a:rPr lang="nl-NL" sz="2000" dirty="0" err="1" smtClean="0"/>
              <a:t>Presently</a:t>
            </a:r>
            <a:r>
              <a:rPr lang="nl-NL" sz="2000" dirty="0" smtClean="0"/>
              <a:t> 3 </a:t>
            </a:r>
            <a:r>
              <a:rPr lang="nl-NL" sz="2000" dirty="0" err="1" smtClean="0"/>
              <a:t>gyrotrons</a:t>
            </a:r>
            <a:r>
              <a:rPr lang="nl-NL" sz="2000" dirty="0" smtClean="0"/>
              <a:t>/</a:t>
            </a:r>
            <a:r>
              <a:rPr lang="nl-NL" sz="2000" dirty="0" err="1" smtClean="0"/>
              <a:t>launchers</a:t>
            </a:r>
            <a:r>
              <a:rPr lang="nl-NL" sz="2000" dirty="0"/>
              <a:t> </a:t>
            </a:r>
            <a:r>
              <a:rPr lang="nl-NL" sz="2000" dirty="0" smtClean="0"/>
              <a:t>on 2 power </a:t>
            </a:r>
            <a:r>
              <a:rPr lang="nl-NL" sz="2000" dirty="0" err="1" smtClean="0"/>
              <a:t>supplies</a:t>
            </a:r>
            <a:endParaRPr lang="nl-NL" sz="2000" dirty="0" smtClean="0"/>
          </a:p>
          <a:p>
            <a:pPr lvl="1"/>
            <a:r>
              <a:rPr lang="nl-NL" sz="2000" dirty="0" smtClean="0"/>
              <a:t>RT control over power </a:t>
            </a:r>
            <a:r>
              <a:rPr lang="nl-NL" sz="2000" dirty="0" err="1" smtClean="0"/>
              <a:t>supplies</a:t>
            </a:r>
            <a:r>
              <a:rPr lang="nl-NL" sz="2000" dirty="0" smtClean="0"/>
              <a:t> and </a:t>
            </a:r>
            <a:r>
              <a:rPr lang="nl-NL" sz="2000" dirty="0" err="1" smtClean="0"/>
              <a:t>poloidal</a:t>
            </a:r>
            <a:r>
              <a:rPr lang="nl-NL" sz="2000" dirty="0" smtClean="0"/>
              <a:t> </a:t>
            </a:r>
            <a:r>
              <a:rPr lang="nl-NL" sz="2000" dirty="0" err="1" smtClean="0"/>
              <a:t>mirror</a:t>
            </a:r>
            <a:r>
              <a:rPr lang="nl-NL" sz="2000" dirty="0" smtClean="0"/>
              <a:t> </a:t>
            </a:r>
            <a:r>
              <a:rPr lang="nl-NL" sz="2000" dirty="0" err="1" smtClean="0"/>
              <a:t>angles</a:t>
            </a: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25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813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Handling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disruption</a:t>
            </a:r>
            <a:r>
              <a:rPr lang="nl-NL" dirty="0" smtClean="0"/>
              <a:t> </a:t>
            </a:r>
            <a:r>
              <a:rPr lang="nl-NL" dirty="0" err="1" smtClean="0"/>
              <a:t>causes</a:t>
            </a:r>
            <a:endParaRPr lang="nl-NL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611188" y="4653136"/>
            <a:ext cx="3024708" cy="1085677"/>
          </a:xfrm>
        </p:spPr>
        <p:txBody>
          <a:bodyPr/>
          <a:lstStyle/>
          <a:p>
            <a:r>
              <a:rPr lang="nl-NL" sz="1800" dirty="0" err="1" smtClean="0"/>
              <a:t>Physics</a:t>
            </a:r>
            <a:r>
              <a:rPr lang="nl-NL" sz="1800" dirty="0" smtClean="0"/>
              <a:t> </a:t>
            </a:r>
            <a:r>
              <a:rPr lang="nl-NL" sz="1800" dirty="0" err="1" smtClean="0"/>
              <a:t>origins</a:t>
            </a:r>
            <a:endParaRPr lang="nl-NL" sz="1800" dirty="0"/>
          </a:p>
          <a:p>
            <a:r>
              <a:rPr lang="nl-NL" sz="1800" dirty="0" smtClean="0"/>
              <a:t>Technology </a:t>
            </a:r>
            <a:r>
              <a:rPr lang="nl-NL" sz="1800" dirty="0" err="1" smtClean="0"/>
              <a:t>origins</a:t>
            </a:r>
            <a:endParaRPr lang="nl-N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26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4623594" y="1391620"/>
            <a:ext cx="4412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P.C. de Vries </a:t>
            </a:r>
            <a:r>
              <a:rPr lang="nl-NL" sz="1400" i="1" dirty="0" smtClean="0"/>
              <a:t>et al,</a:t>
            </a:r>
            <a:r>
              <a:rPr lang="nl-NL" sz="1400" dirty="0" smtClean="0"/>
              <a:t> </a:t>
            </a:r>
            <a:r>
              <a:rPr lang="nl-NL" sz="1400" dirty="0" err="1" smtClean="0"/>
              <a:t>Nuclear</a:t>
            </a:r>
            <a:r>
              <a:rPr lang="nl-NL" sz="1400" dirty="0" smtClean="0"/>
              <a:t> </a:t>
            </a:r>
            <a:r>
              <a:rPr lang="nl-NL" sz="1400" dirty="0" err="1" smtClean="0"/>
              <a:t>Fusion</a:t>
            </a:r>
            <a:r>
              <a:rPr lang="nl-NL" sz="1400" dirty="0" smtClean="0"/>
              <a:t> 51 (2011) 053018</a:t>
            </a:r>
            <a:endParaRPr lang="nl-NL" sz="1400" i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05668"/>
            <a:ext cx="5610199" cy="27756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1351" r="11"/>
          <a:stretch/>
        </p:blipFill>
        <p:spPr>
          <a:xfrm>
            <a:off x="34205" y="1364710"/>
            <a:ext cx="4465787" cy="29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Envisioned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plasma control system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600200"/>
            <a:ext cx="2808312" cy="41386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This </a:t>
            </a:r>
            <a:r>
              <a:rPr lang="en-US" sz="1600" dirty="0"/>
              <a:t>approach requires: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estimation </a:t>
            </a:r>
            <a:r>
              <a:rPr lang="en-US" sz="1600" dirty="0"/>
              <a:t>of the </a:t>
            </a:r>
            <a:r>
              <a:rPr lang="en-US" sz="1600" dirty="0" smtClean="0"/>
              <a:t>plasma state evolution </a:t>
            </a:r>
            <a:r>
              <a:rPr lang="en-US" sz="1600" dirty="0"/>
              <a:t>based on multiple </a:t>
            </a:r>
            <a:r>
              <a:rPr lang="en-US" sz="1600" dirty="0" smtClean="0"/>
              <a:t>diagnostics.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control </a:t>
            </a:r>
            <a:r>
              <a:rPr lang="en-US" sz="1600" dirty="0"/>
              <a:t>of the plasma </a:t>
            </a:r>
            <a:r>
              <a:rPr lang="en-US" sz="1600" dirty="0" smtClean="0"/>
              <a:t>state to </a:t>
            </a:r>
            <a:r>
              <a:rPr lang="en-US" sz="1600" dirty="0"/>
              <a:t>remain in the desired envelope</a:t>
            </a:r>
            <a:r>
              <a:rPr lang="en-US" sz="1600" dirty="0" smtClean="0"/>
              <a:t>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monitoring </a:t>
            </a:r>
            <a:r>
              <a:rPr lang="en-US" sz="1600" dirty="0"/>
              <a:t>of the </a:t>
            </a:r>
            <a:r>
              <a:rPr lang="en-US" sz="1600" dirty="0" smtClean="0"/>
              <a:t>estimated plasma evolution (</a:t>
            </a:r>
            <a:r>
              <a:rPr lang="en-US" sz="1600" dirty="0" smtClean="0">
                <a:solidFill>
                  <a:schemeClr val="accent1"/>
                </a:solidFill>
              </a:rPr>
              <a:t>1.</a:t>
            </a:r>
            <a:r>
              <a:rPr lang="en-US" sz="1600" dirty="0" smtClean="0"/>
              <a:t>) w.r.t. the RT </a:t>
            </a:r>
            <a:r>
              <a:rPr lang="en-US" sz="1600" dirty="0"/>
              <a:t>predicted evolution</a:t>
            </a:r>
            <a:r>
              <a:rPr lang="en-US" sz="1600" dirty="0" smtClean="0"/>
              <a:t>.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monitoring </a:t>
            </a:r>
            <a:r>
              <a:rPr lang="en-US" sz="1600" dirty="0"/>
              <a:t>of </a:t>
            </a:r>
            <a:r>
              <a:rPr lang="en-US" sz="1600" dirty="0" smtClean="0"/>
              <a:t>the plasma state evolution (</a:t>
            </a:r>
            <a:r>
              <a:rPr lang="en-US" sz="1600" dirty="0">
                <a:solidFill>
                  <a:schemeClr val="accent1"/>
                </a:solidFill>
              </a:rPr>
              <a:t>1</a:t>
            </a:r>
            <a:r>
              <a:rPr lang="en-US" sz="1600" dirty="0" smtClean="0">
                <a:solidFill>
                  <a:schemeClr val="accent1"/>
                </a:solidFill>
              </a:rPr>
              <a:t>. </a:t>
            </a:r>
            <a:r>
              <a:rPr lang="en-US" sz="1600" dirty="0" smtClean="0"/>
              <a:t>&amp; </a:t>
            </a:r>
            <a:r>
              <a:rPr lang="en-US" sz="1600" dirty="0" smtClean="0">
                <a:solidFill>
                  <a:schemeClr val="accent1"/>
                </a:solidFill>
              </a:rPr>
              <a:t>3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  <a:r>
              <a:rPr lang="en-US" sz="1600" dirty="0" smtClean="0"/>
              <a:t>) w.r.t. physics limits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06" t="912"/>
          <a:stretch/>
        </p:blipFill>
        <p:spPr>
          <a:xfrm>
            <a:off x="35496" y="1600200"/>
            <a:ext cx="5848676" cy="3556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517232"/>
            <a:ext cx="5560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RT </a:t>
            </a:r>
            <a:r>
              <a:rPr lang="nl-NL" b="1" dirty="0" smtClean="0"/>
              <a:t>plasma monitoring </a:t>
            </a:r>
            <a:r>
              <a:rPr lang="nl-NL" b="1" dirty="0" smtClean="0">
                <a:sym typeface="Wingdings" panose="05000000000000000000" pitchFamily="2" charset="2"/>
              </a:rPr>
              <a:t> off-</a:t>
            </a:r>
            <a:r>
              <a:rPr lang="nl-NL" b="1" dirty="0" err="1" smtClean="0">
                <a:sym typeface="Wingdings" panose="05000000000000000000" pitchFamily="2" charset="2"/>
              </a:rPr>
              <a:t>normal</a:t>
            </a:r>
            <a:r>
              <a:rPr lang="nl-NL" b="1" dirty="0" smtClean="0">
                <a:sym typeface="Wingdings" panose="05000000000000000000" pitchFamily="2" charset="2"/>
              </a:rPr>
              <a:t> event </a:t>
            </a:r>
            <a:r>
              <a:rPr lang="nl-NL" b="1" dirty="0" err="1">
                <a:sym typeface="Wingdings" panose="05000000000000000000" pitchFamily="2" charset="2"/>
              </a:rPr>
              <a:t>classification</a:t>
            </a:r>
            <a:r>
              <a:rPr lang="nl-NL" b="1" dirty="0">
                <a:sym typeface="Wingdings" panose="05000000000000000000" pitchFamily="2" charset="2"/>
              </a:rPr>
              <a:t>  </a:t>
            </a:r>
            <a:r>
              <a:rPr lang="nl-NL" b="1" dirty="0" err="1" smtClean="0">
                <a:sym typeface="Wingdings" panose="05000000000000000000" pitchFamily="2" charset="2"/>
              </a:rPr>
              <a:t>supervised</a:t>
            </a:r>
            <a:r>
              <a:rPr lang="nl-NL" b="1" dirty="0" smtClean="0">
                <a:sym typeface="Wingdings" panose="05000000000000000000" pitchFamily="2" charset="2"/>
              </a:rPr>
              <a:t> control actions</a:t>
            </a:r>
            <a:endParaRPr lang="nl-NL" b="1" dirty="0"/>
          </a:p>
          <a:p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602128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F. </a:t>
            </a:r>
            <a:r>
              <a:rPr lang="nl-NL" sz="1400" dirty="0" err="1" smtClean="0"/>
              <a:t>Felici</a:t>
            </a:r>
            <a:r>
              <a:rPr lang="nl-NL" sz="1400" dirty="0" smtClean="0"/>
              <a:t>, IAEA 2016, EX/P8-33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874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supervisory</a:t>
            </a:r>
            <a:r>
              <a:rPr lang="nl-NL" dirty="0" smtClean="0"/>
              <a:t> control and actuator </a:t>
            </a:r>
            <a:r>
              <a:rPr lang="nl-NL" dirty="0" err="1" smtClean="0"/>
              <a:t>allocation</a:t>
            </a:r>
            <a:r>
              <a:rPr lang="nl-NL" dirty="0" smtClean="0"/>
              <a:t> in reactors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Multiple control </a:t>
            </a:r>
            <a:r>
              <a:rPr lang="nl-NL" sz="1800" dirty="0" err="1"/>
              <a:t>tasks</a:t>
            </a:r>
            <a:r>
              <a:rPr lang="nl-NL" sz="1800" dirty="0"/>
              <a:t> </a:t>
            </a:r>
            <a:r>
              <a:rPr lang="nl-NL" sz="1800" dirty="0" err="1"/>
              <a:t>using</a:t>
            </a:r>
            <a:r>
              <a:rPr lang="nl-NL" sz="1800" dirty="0"/>
              <a:t> ECHCD</a:t>
            </a:r>
          </a:p>
          <a:p>
            <a:pPr lvl="1"/>
            <a:r>
              <a:rPr lang="nl-NL" sz="1600" dirty="0"/>
              <a:t>NTM </a:t>
            </a:r>
            <a:r>
              <a:rPr lang="nl-NL" sz="1600" dirty="0" smtClean="0"/>
              <a:t>control 		(</a:t>
            </a:r>
            <a:r>
              <a:rPr lang="nl-NL" sz="1600" dirty="0" err="1" smtClean="0"/>
              <a:t>suppression</a:t>
            </a:r>
            <a:r>
              <a:rPr lang="nl-NL" sz="1600" dirty="0" smtClean="0"/>
              <a:t> </a:t>
            </a:r>
            <a:r>
              <a:rPr lang="nl-NL" sz="1600" dirty="0"/>
              <a:t>and </a:t>
            </a:r>
            <a:r>
              <a:rPr lang="nl-NL" sz="1600" dirty="0" err="1" smtClean="0"/>
              <a:t>preemption</a:t>
            </a:r>
            <a:r>
              <a:rPr lang="nl-NL" sz="1600" dirty="0" smtClean="0"/>
              <a:t>)</a:t>
            </a:r>
            <a:endParaRPr lang="nl-NL" sz="1600" dirty="0"/>
          </a:p>
          <a:p>
            <a:pPr lvl="1"/>
            <a:r>
              <a:rPr lang="nl-NL" sz="1600" dirty="0" smtClean="0"/>
              <a:t>Profile control 	(</a:t>
            </a:r>
            <a:r>
              <a:rPr lang="nl-NL" sz="1600" dirty="0" err="1" smtClean="0"/>
              <a:t>pressure</a:t>
            </a:r>
            <a:r>
              <a:rPr lang="nl-NL" sz="1600" dirty="0" smtClean="0"/>
              <a:t> and </a:t>
            </a:r>
            <a:r>
              <a:rPr lang="nl-NL" sz="1600" dirty="0" err="1" smtClean="0"/>
              <a:t>safety</a:t>
            </a:r>
            <a:r>
              <a:rPr lang="nl-NL" sz="1600" dirty="0" smtClean="0"/>
              <a:t> factor)</a:t>
            </a:r>
            <a:endParaRPr lang="nl-NL" sz="1600" dirty="0"/>
          </a:p>
          <a:p>
            <a:pPr lvl="1"/>
            <a:r>
              <a:rPr lang="nl-NL" sz="1600" dirty="0" err="1" smtClean="0"/>
              <a:t>Impurity</a:t>
            </a:r>
            <a:r>
              <a:rPr lang="nl-NL" sz="1600" dirty="0" smtClean="0"/>
              <a:t> control 	(</a:t>
            </a:r>
            <a:r>
              <a:rPr lang="nl-NL" sz="1600" dirty="0" err="1" smtClean="0"/>
              <a:t>accumulation</a:t>
            </a:r>
            <a:r>
              <a:rPr lang="nl-NL" sz="1600" dirty="0" smtClean="0"/>
              <a:t> prevention) </a:t>
            </a:r>
            <a:endParaRPr lang="nl-NL" sz="1600" dirty="0"/>
          </a:p>
          <a:p>
            <a:pPr lvl="1"/>
            <a:r>
              <a:rPr lang="nl-NL" sz="1600" dirty="0" smtClean="0"/>
              <a:t>ST control</a:t>
            </a:r>
            <a:endParaRPr lang="nl-NL" sz="1800" dirty="0" smtClean="0"/>
          </a:p>
          <a:p>
            <a:endParaRPr lang="nl-NL" sz="1800" dirty="0" smtClean="0"/>
          </a:p>
          <a:p>
            <a:r>
              <a:rPr lang="nl-NL" sz="1800" dirty="0" smtClean="0"/>
              <a:t>Limited resources: ECHCD system</a:t>
            </a:r>
          </a:p>
          <a:p>
            <a:pPr lvl="1"/>
            <a:r>
              <a:rPr lang="nl-NL" sz="1600" dirty="0" err="1"/>
              <a:t>Constraints</a:t>
            </a:r>
            <a:r>
              <a:rPr lang="nl-NL" sz="1600" dirty="0"/>
              <a:t> on </a:t>
            </a:r>
            <a:r>
              <a:rPr lang="nl-NL" sz="1600" dirty="0" err="1"/>
              <a:t>available</a:t>
            </a:r>
            <a:r>
              <a:rPr lang="nl-NL" sz="1600" dirty="0"/>
              <a:t> power, </a:t>
            </a:r>
            <a:r>
              <a:rPr lang="nl-NL" sz="1600" dirty="0" err="1"/>
              <a:t>mirror</a:t>
            </a:r>
            <a:r>
              <a:rPr lang="nl-NL" sz="1600" dirty="0"/>
              <a:t> </a:t>
            </a:r>
            <a:r>
              <a:rPr lang="nl-NL" sz="1600" dirty="0" err="1"/>
              <a:t>angle</a:t>
            </a:r>
            <a:r>
              <a:rPr lang="nl-NL" sz="1600" dirty="0"/>
              <a:t> range and motion</a:t>
            </a:r>
          </a:p>
          <a:p>
            <a:pPr lvl="1"/>
            <a:r>
              <a:rPr lang="nl-NL" sz="1600" dirty="0" smtClean="0"/>
              <a:t>Hardware failure (e.g. EC trips)</a:t>
            </a:r>
          </a:p>
          <a:p>
            <a:endParaRPr lang="nl-NL" sz="1800" dirty="0" smtClean="0"/>
          </a:p>
          <a:p>
            <a:r>
              <a:rPr lang="nl-NL" sz="1800" dirty="0" smtClean="0"/>
              <a:t>Control </a:t>
            </a:r>
            <a:r>
              <a:rPr lang="nl-NL" sz="1800" dirty="0" err="1" smtClean="0"/>
              <a:t>task</a:t>
            </a:r>
            <a:r>
              <a:rPr lang="nl-NL" sz="1800" dirty="0" smtClean="0"/>
              <a:t> priority </a:t>
            </a:r>
            <a:r>
              <a:rPr lang="nl-NL" sz="1800" dirty="0" err="1" smtClean="0"/>
              <a:t>depends</a:t>
            </a:r>
            <a:r>
              <a:rPr lang="nl-NL" sz="1800" dirty="0" smtClean="0"/>
              <a:t> on plasma state and hardware status</a:t>
            </a:r>
          </a:p>
          <a:p>
            <a:pPr lvl="1"/>
            <a:r>
              <a:rPr lang="nl-NL" sz="1600" dirty="0" err="1" smtClean="0"/>
              <a:t>Which</a:t>
            </a:r>
            <a:r>
              <a:rPr lang="nl-NL" sz="1600" dirty="0" smtClean="0"/>
              <a:t> </a:t>
            </a:r>
            <a:r>
              <a:rPr lang="nl-NL" sz="1600" dirty="0" err="1" smtClean="0"/>
              <a:t>actuators</a:t>
            </a:r>
            <a:r>
              <a:rPr lang="nl-NL" sz="1600" dirty="0"/>
              <a:t> </a:t>
            </a:r>
            <a:r>
              <a:rPr lang="nl-NL" sz="1600" dirty="0" err="1" smtClean="0"/>
              <a:t>can</a:t>
            </a:r>
            <a:r>
              <a:rPr lang="nl-NL" sz="1600" dirty="0" smtClean="0"/>
              <a:t> </a:t>
            </a:r>
            <a:r>
              <a:rPr lang="nl-NL" sz="1600" dirty="0" err="1" smtClean="0"/>
              <a:t>each</a:t>
            </a:r>
            <a:r>
              <a:rPr lang="nl-NL" sz="1600" dirty="0" smtClean="0"/>
              <a:t> controller </a:t>
            </a:r>
            <a:r>
              <a:rPr lang="nl-NL" sz="1600" dirty="0" err="1" smtClean="0"/>
              <a:t>use</a:t>
            </a:r>
            <a:r>
              <a:rPr lang="nl-NL" sz="1600" dirty="0" smtClean="0"/>
              <a:t>?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err="1" smtClean="0"/>
              <a:t>Prioritizing</a:t>
            </a:r>
            <a:r>
              <a:rPr lang="nl-NL" sz="1800" dirty="0" smtClean="0"/>
              <a:t> </a:t>
            </a:r>
            <a:r>
              <a:rPr lang="nl-NL" sz="1800" dirty="0" err="1" smtClean="0"/>
              <a:t>tasks</a:t>
            </a:r>
            <a:r>
              <a:rPr lang="nl-NL" sz="1800" dirty="0" smtClean="0"/>
              <a:t> and </a:t>
            </a:r>
            <a:r>
              <a:rPr lang="nl-NL" sz="1800" dirty="0" err="1" smtClean="0"/>
              <a:t>allocating</a:t>
            </a:r>
            <a:r>
              <a:rPr lang="nl-NL" sz="1800" dirty="0" smtClean="0"/>
              <a:t> </a:t>
            </a:r>
            <a:r>
              <a:rPr lang="nl-NL" sz="1800" dirty="0" err="1"/>
              <a:t>actuators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control </a:t>
            </a:r>
            <a:r>
              <a:rPr lang="nl-NL" sz="1800" dirty="0" err="1"/>
              <a:t>tasks</a:t>
            </a:r>
            <a:r>
              <a:rPr lang="nl-NL" sz="1800" dirty="0"/>
              <a:t> is </a:t>
            </a:r>
            <a:r>
              <a:rPr lang="nl-NL" sz="1800" dirty="0" err="1" smtClean="0"/>
              <a:t>nontrivial</a:t>
            </a:r>
            <a:r>
              <a:rPr lang="nl-NL" sz="1800" dirty="0" smtClean="0"/>
              <a:t> </a:t>
            </a:r>
            <a:r>
              <a:rPr lang="nl-NL" sz="1800" dirty="0"/>
              <a:t>in off-</a:t>
            </a:r>
            <a:r>
              <a:rPr lang="nl-NL" sz="1800" dirty="0" err="1"/>
              <a:t>normal</a:t>
            </a:r>
            <a:r>
              <a:rPr lang="nl-NL" sz="1800" dirty="0"/>
              <a:t> </a:t>
            </a:r>
            <a:r>
              <a:rPr lang="nl-NL" sz="1800" dirty="0" err="1"/>
              <a:t>situations</a:t>
            </a:r>
            <a:r>
              <a:rPr lang="nl-NL" sz="1800" dirty="0"/>
              <a:t>!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3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98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Disruption</a:t>
            </a:r>
            <a:r>
              <a:rPr lang="nl-NL" dirty="0" smtClean="0"/>
              <a:t> </a:t>
            </a:r>
            <a:r>
              <a:rPr lang="nl-NL" dirty="0" err="1" smtClean="0"/>
              <a:t>avoidance</a:t>
            </a:r>
            <a:r>
              <a:rPr lang="nl-NL" dirty="0" smtClean="0"/>
              <a:t>: a real-time control </a:t>
            </a:r>
            <a:r>
              <a:rPr lang="nl-NL" dirty="0" err="1" smtClean="0"/>
              <a:t>perspective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Overview</a:t>
            </a:r>
            <a:r>
              <a:rPr lang="nl-NL" dirty="0" smtClean="0"/>
              <a:t> of real-time tools on TCV PCS</a:t>
            </a:r>
          </a:p>
          <a:p>
            <a:endParaRPr lang="nl-NL" dirty="0"/>
          </a:p>
          <a:p>
            <a:r>
              <a:rPr lang="nl-NL" dirty="0" smtClean="0"/>
              <a:t>First </a:t>
            </a:r>
            <a:r>
              <a:rPr lang="nl-NL" dirty="0" err="1" smtClean="0"/>
              <a:t>results</a:t>
            </a:r>
            <a:r>
              <a:rPr lang="nl-NL" dirty="0" smtClean="0"/>
              <a:t> of real-time tools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integrated</a:t>
            </a:r>
            <a:r>
              <a:rPr lang="nl-NL" dirty="0" smtClean="0"/>
              <a:t> control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lasma state monitor </a:t>
            </a:r>
            <a:r>
              <a:rPr lang="nl-NL" dirty="0" err="1" smtClean="0"/>
              <a:t>for</a:t>
            </a:r>
            <a:r>
              <a:rPr lang="nl-NL" dirty="0" smtClean="0"/>
              <a:t> MHD</a:t>
            </a:r>
          </a:p>
          <a:p>
            <a:pPr lvl="1"/>
            <a:r>
              <a:rPr lang="nl-NL" dirty="0" err="1" smtClean="0"/>
              <a:t>Supervisory</a:t>
            </a:r>
            <a:r>
              <a:rPr lang="nl-NL" dirty="0" smtClean="0"/>
              <a:t> control of multiple </a:t>
            </a:r>
            <a:r>
              <a:rPr lang="nl-NL" dirty="0" err="1" smtClean="0"/>
              <a:t>tasks</a:t>
            </a:r>
            <a:endParaRPr lang="nl-NL" dirty="0" smtClean="0"/>
          </a:p>
          <a:p>
            <a:pPr lvl="1"/>
            <a:r>
              <a:rPr lang="nl-NL" dirty="0" smtClean="0"/>
              <a:t>Actuator management </a:t>
            </a:r>
            <a:r>
              <a:rPr lang="nl-NL" dirty="0" err="1" smtClean="0"/>
              <a:t>for</a:t>
            </a:r>
            <a:r>
              <a:rPr lang="nl-NL" dirty="0" smtClean="0"/>
              <a:t> ECHCD system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4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298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Real-time control tools on TCV PCS</a:t>
            </a:r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4053"/>
            <a:ext cx="8948400" cy="51872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5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648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5900"/>
            <a:ext cx="2808684" cy="922338"/>
          </a:xfrm>
        </p:spPr>
        <p:txBody>
          <a:bodyPr/>
          <a:lstStyle/>
          <a:p>
            <a:r>
              <a:rPr lang="nl-NL" dirty="0" smtClean="0"/>
              <a:t>Real-time MHD analysis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F1727108-44BC-4970-ACA0-D0668B5489AD}" type="slidenum">
              <a:rPr lang="nl-NL" altLang="en-US" smtClean="0"/>
              <a:pPr>
                <a:defRPr/>
              </a:pPr>
              <a:t>6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174"/>
          <a:stretch/>
        </p:blipFill>
        <p:spPr>
          <a:xfrm>
            <a:off x="3429800" y="116632"/>
            <a:ext cx="5750712" cy="61654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SVD analysis of </a:t>
            </a:r>
            <a:br>
              <a:rPr lang="nl-NL" sz="2000" dirty="0" smtClean="0"/>
            </a:br>
            <a:r>
              <a:rPr lang="nl-NL" sz="2000" dirty="0" err="1" smtClean="0"/>
              <a:t>Bpol</a:t>
            </a:r>
            <a:r>
              <a:rPr lang="nl-NL" sz="2000" dirty="0" smtClean="0"/>
              <a:t> </a:t>
            </a:r>
            <a:r>
              <a:rPr lang="nl-NL" sz="2000" dirty="0" err="1" smtClean="0"/>
              <a:t>measurement</a:t>
            </a:r>
            <a:endParaRPr lang="nl-NL" sz="2000" dirty="0"/>
          </a:p>
          <a:p>
            <a:r>
              <a:rPr lang="nl-NL" sz="1800" dirty="0" smtClean="0"/>
              <a:t>Sub-ms </a:t>
            </a:r>
            <a:r>
              <a:rPr lang="nl-NL" sz="1800" dirty="0" err="1" smtClean="0"/>
              <a:t>cycle</a:t>
            </a:r>
            <a:r>
              <a:rPr lang="nl-NL" sz="1800" dirty="0" smtClean="0"/>
              <a:t> time 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1800" dirty="0" err="1" smtClean="0"/>
              <a:t>Figure</a:t>
            </a:r>
            <a:r>
              <a:rPr lang="nl-NL" sz="1800" dirty="0" smtClean="0"/>
              <a:t> </a:t>
            </a:r>
            <a:r>
              <a:rPr lang="nl-NL" sz="1800" dirty="0" err="1" smtClean="0"/>
              <a:t>adapted</a:t>
            </a:r>
            <a:r>
              <a:rPr lang="nl-NL" sz="1800" dirty="0" smtClean="0"/>
              <a:t> </a:t>
            </a:r>
            <a:r>
              <a:rPr lang="nl-NL" sz="1800" dirty="0" err="1" smtClean="0"/>
              <a:t>from</a:t>
            </a: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C. Galperti </a:t>
            </a:r>
            <a:r>
              <a:rPr lang="nl-NL" sz="1800" i="1" dirty="0" smtClean="0"/>
              <a:t>et al</a:t>
            </a:r>
            <a:r>
              <a:rPr lang="nl-NL" sz="1800" dirty="0" smtClean="0"/>
              <a:t>, </a:t>
            </a:r>
            <a:br>
              <a:rPr lang="nl-NL" sz="1800" dirty="0" smtClean="0"/>
            </a:br>
            <a:r>
              <a:rPr lang="nl-NL" sz="1800" dirty="0" smtClean="0"/>
              <a:t>IEEE Trans. on </a:t>
            </a:r>
            <a:r>
              <a:rPr lang="nl-NL" sz="1800" dirty="0" err="1" smtClean="0"/>
              <a:t>Nucl</a:t>
            </a:r>
            <a:r>
              <a:rPr lang="nl-NL" sz="1800" dirty="0" smtClean="0"/>
              <a:t>. </a:t>
            </a:r>
            <a:r>
              <a:rPr lang="nl-NL" sz="1800" dirty="0" err="1" smtClean="0"/>
              <a:t>Sci</a:t>
            </a:r>
            <a:r>
              <a:rPr lang="nl-NL" sz="1800" dirty="0" smtClean="0"/>
              <a:t>., </a:t>
            </a:r>
            <a:br>
              <a:rPr lang="nl-NL" sz="1800" dirty="0" smtClean="0"/>
            </a:br>
            <a:r>
              <a:rPr lang="nl-NL" sz="1800" dirty="0" smtClean="0"/>
              <a:t>vol 64, (2017)</a:t>
            </a:r>
            <a:endParaRPr lang="nl-NL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9918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TCV #54642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Plasma state monitor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21252" cy="413861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Goal: </a:t>
            </a:r>
            <a:r>
              <a:rPr lang="nl-NL" sz="2000" dirty="0" err="1" smtClean="0"/>
              <a:t>forms</a:t>
            </a:r>
            <a:r>
              <a:rPr lang="nl-NL" sz="2000" dirty="0" smtClean="0"/>
              <a:t> a </a:t>
            </a:r>
            <a:r>
              <a:rPr lang="nl-NL" sz="2000" dirty="0" err="1" smtClean="0"/>
              <a:t>finite</a:t>
            </a:r>
            <a:r>
              <a:rPr lang="nl-NL" sz="2000" dirty="0" smtClean="0"/>
              <a:t>-state </a:t>
            </a:r>
            <a:r>
              <a:rPr lang="nl-NL" sz="2000" dirty="0" err="1" smtClean="0"/>
              <a:t>representation</a:t>
            </a:r>
            <a:r>
              <a:rPr lang="nl-NL" sz="2000" dirty="0" smtClean="0"/>
              <a:t> of </a:t>
            </a:r>
            <a:r>
              <a:rPr lang="nl-NL" sz="2000" dirty="0" err="1" smtClean="0"/>
              <a:t>the</a:t>
            </a:r>
            <a:r>
              <a:rPr lang="nl-NL" sz="2000" dirty="0" smtClean="0"/>
              <a:t> plasma</a:t>
            </a:r>
            <a:endParaRPr lang="nl-NL" sz="2000" dirty="0"/>
          </a:p>
          <a:p>
            <a:r>
              <a:rPr lang="nl-NL" sz="2000" dirty="0" err="1" smtClean="0"/>
              <a:t>Receives</a:t>
            </a:r>
            <a:r>
              <a:rPr lang="nl-NL" sz="2000" dirty="0" smtClean="0"/>
              <a:t> plasma </a:t>
            </a:r>
            <a:r>
              <a:rPr lang="nl-NL" sz="2000" dirty="0" err="1" smtClean="0"/>
              <a:t>current</a:t>
            </a:r>
            <a:r>
              <a:rPr lang="nl-NL" sz="2000" dirty="0" smtClean="0"/>
              <a:t>, NTM m/n </a:t>
            </a:r>
            <a:r>
              <a:rPr lang="nl-NL" sz="2000" dirty="0" err="1" smtClean="0"/>
              <a:t>likelihood+frequency+amplitude</a:t>
            </a:r>
            <a:r>
              <a:rPr lang="nl-NL" sz="2000" dirty="0" smtClean="0"/>
              <a:t>, LM amplitude,</a:t>
            </a:r>
            <a:r>
              <a:rPr lang="nl-NL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/>
            </a:r>
            <a:b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(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done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) 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profiles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control 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references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reconstructed</a:t>
            </a:r>
            <a:r>
              <a:rPr lang="nl-NL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equilibrium</a:t>
            </a:r>
          </a:p>
          <a:p>
            <a:endParaRPr lang="nl-NL" sz="1400" dirty="0"/>
          </a:p>
          <a:p>
            <a:r>
              <a:rPr lang="nl-NL" sz="2000" dirty="0" smtClean="0"/>
              <a:t>Returns </a:t>
            </a:r>
            <a:r>
              <a:rPr lang="nl-NL" sz="2000" dirty="0" err="1" smtClean="0"/>
              <a:t>active</a:t>
            </a:r>
            <a:r>
              <a:rPr lang="nl-NL" sz="2000" dirty="0" smtClean="0"/>
              <a:t> </a:t>
            </a:r>
            <a:r>
              <a:rPr lang="nl-NL" sz="2000" dirty="0" err="1" smtClean="0"/>
              <a:t>states</a:t>
            </a:r>
            <a:r>
              <a:rPr lang="nl-NL" sz="2000" dirty="0" smtClean="0"/>
              <a:t> of </a:t>
            </a:r>
            <a:r>
              <a:rPr lang="nl-NL" sz="2000" dirty="0" err="1" smtClean="0"/>
              <a:t>finite</a:t>
            </a:r>
            <a:r>
              <a:rPr lang="nl-NL" sz="2000" dirty="0" smtClean="0"/>
              <a:t>-state machine</a:t>
            </a:r>
          </a:p>
          <a:p>
            <a:pPr lvl="1"/>
            <a:r>
              <a:rPr lang="nl-NL" sz="1800" dirty="0" smtClean="0"/>
              <a:t>Plasma </a:t>
            </a:r>
            <a:r>
              <a:rPr lang="nl-NL" sz="1800" dirty="0" err="1" smtClean="0"/>
              <a:t>current</a:t>
            </a:r>
            <a:r>
              <a:rPr lang="nl-NL" sz="1800" dirty="0" smtClean="0"/>
              <a:t> state</a:t>
            </a:r>
          </a:p>
          <a:p>
            <a:pPr lvl="1"/>
            <a:r>
              <a:rPr lang="nl-NL" sz="1800" dirty="0" smtClean="0"/>
              <a:t>NTM amplitude state (m/n = 2/1, 3/2, 3/1)</a:t>
            </a:r>
          </a:p>
          <a:p>
            <a:pPr lvl="1"/>
            <a:r>
              <a:rPr lang="nl-NL" sz="1800" dirty="0" smtClean="0"/>
              <a:t>NTM </a:t>
            </a:r>
            <a:r>
              <a:rPr lang="nl-NL" sz="1800" dirty="0" err="1" smtClean="0"/>
              <a:t>frequency</a:t>
            </a:r>
            <a:r>
              <a:rPr lang="nl-NL" sz="1800" dirty="0" smtClean="0"/>
              <a:t> state</a:t>
            </a:r>
          </a:p>
          <a:p>
            <a:pPr lvl="1"/>
            <a:r>
              <a:rPr lang="nl-NL" sz="1800" dirty="0" smtClean="0"/>
              <a:t>LM amplitude state (n=1, n=2, n=3)</a:t>
            </a:r>
          </a:p>
          <a:p>
            <a:pPr lvl="1"/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Observed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vs. Reference profile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discrepancy</a:t>
            </a:r>
            <a:endParaRPr lang="nl-NL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Observed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vs.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Prediction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profile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discrepancy</a:t>
            </a:r>
            <a:endParaRPr lang="nl-NL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Proximity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to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physics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limits</a:t>
            </a:r>
            <a:endParaRPr lang="nl-NL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nl-NL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Vertical</a:t>
            </a:r>
            <a:r>
              <a:rPr lang="nl-NL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control state</a:t>
            </a:r>
            <a:endParaRPr lang="nl-NL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7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8-11-2016</a:t>
            </a:r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888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7129164" cy="922338"/>
          </a:xfrm>
        </p:spPr>
        <p:txBody>
          <a:bodyPr/>
          <a:lstStyle/>
          <a:p>
            <a:r>
              <a:rPr lang="nl-NL" dirty="0" err="1" smtClean="0"/>
              <a:t>Finite</a:t>
            </a:r>
            <a:r>
              <a:rPr lang="nl-NL" dirty="0" smtClean="0"/>
              <a:t>-state machine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MATLAB </a:t>
            </a:r>
            <a:r>
              <a:rPr lang="nl-NL" dirty="0" err="1" smtClean="0"/>
              <a:t>Simulink</a:t>
            </a:r>
            <a:r>
              <a:rPr lang="nl-NL" dirty="0" smtClean="0"/>
              <a:t> Stateflow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2808312" cy="4853136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err="1" smtClean="0"/>
              <a:t>Finite</a:t>
            </a:r>
            <a:r>
              <a:rPr lang="nl-NL" sz="1800" dirty="0" smtClean="0"/>
              <a:t>-state machines </a:t>
            </a:r>
          </a:p>
          <a:p>
            <a:r>
              <a:rPr lang="nl-NL" sz="1800" dirty="0" smtClean="0"/>
              <a:t>‘Clean’ way </a:t>
            </a:r>
            <a:r>
              <a:rPr lang="nl-NL" sz="1800" dirty="0" err="1" smtClean="0"/>
              <a:t>for</a:t>
            </a:r>
            <a:r>
              <a:rPr lang="nl-NL" sz="1800" dirty="0" smtClean="0"/>
              <a:t> high-level system </a:t>
            </a:r>
            <a:r>
              <a:rPr lang="nl-NL" sz="1800" dirty="0" err="1" smtClean="0"/>
              <a:t>representation</a:t>
            </a:r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Script-</a:t>
            </a:r>
            <a:r>
              <a:rPr lang="nl-NL" sz="1800" dirty="0" err="1" smtClean="0"/>
              <a:t>based</a:t>
            </a:r>
            <a:r>
              <a:rPr lang="nl-NL" sz="1800" dirty="0" smtClean="0"/>
              <a:t> </a:t>
            </a:r>
            <a:r>
              <a:rPr lang="nl-NL" sz="1800" dirty="0" err="1" smtClean="0"/>
              <a:t>generation</a:t>
            </a:r>
            <a:r>
              <a:rPr lang="nl-NL" sz="1800" dirty="0" smtClean="0"/>
              <a:t> of </a:t>
            </a:r>
            <a:r>
              <a:rPr lang="nl-NL" sz="1800" dirty="0" err="1" smtClean="0"/>
              <a:t>finite</a:t>
            </a:r>
            <a:r>
              <a:rPr lang="nl-NL" sz="1800" dirty="0" smtClean="0"/>
              <a:t>-state machine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/>
              <a:t>/ 22nd Workshop on MHD </a:t>
            </a:r>
            <a:r>
              <a:rPr lang="nl-NL" altLang="en-US" dirty="0" err="1"/>
              <a:t>Stability</a:t>
            </a:r>
            <a:r>
              <a:rPr lang="nl-NL" altLang="en-US" dirty="0"/>
              <a:t> and Control, Madison, 2017. T.C. Blanken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en-US" smtClean="0"/>
              <a:t>PAGE </a:t>
            </a:r>
            <a:fld id="{C333F77B-6D19-40F6-926C-97C008B140EB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60063AF-79C5-4FC5-8BA6-54FF4266B73F}" type="datetime1">
              <a:rPr lang="nl-NL" altLang="en-US" smtClean="0"/>
              <a:pPr>
                <a:defRPr/>
              </a:pPr>
              <a:t>1-11-2017</a:t>
            </a:fld>
            <a:endParaRPr lang="nl-NL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845" t="16551" r="4829" b="5758"/>
          <a:stretch/>
        </p:blipFill>
        <p:spPr>
          <a:xfrm>
            <a:off x="3271055" y="1340768"/>
            <a:ext cx="612548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12503</TotalTime>
  <Words>1347</Words>
  <Application>Microsoft Office PowerPoint</Application>
  <PresentationFormat>On-screen Show (4:3)</PresentationFormat>
  <Paragraphs>306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TUe standard blue</vt:lpstr>
      <vt:lpstr>Blue photo</vt:lpstr>
      <vt:lpstr>Blue bullets</vt:lpstr>
      <vt:lpstr>Real-time plasma event monitoring and supervisory control on TCV</vt:lpstr>
      <vt:lpstr>Disruption avoidance, prediction and mitigation: integrated scenario monitoring </vt:lpstr>
      <vt:lpstr>Envisioned future plasma control system</vt:lpstr>
      <vt:lpstr>Motivation for supervisory control and actuator allocation in reactors</vt:lpstr>
      <vt:lpstr>Outline</vt:lpstr>
      <vt:lpstr>Real-time control tools on TCV PCS</vt:lpstr>
      <vt:lpstr>Real-time MHD analysis</vt:lpstr>
      <vt:lpstr>Plasma state monitor</vt:lpstr>
      <vt:lpstr>Finite-state machine implementation using MATLAB Simulink Stateflow</vt:lpstr>
      <vt:lpstr>State monitoring on TCV #57382</vt:lpstr>
      <vt:lpstr>State monitoring on TCV #56969</vt:lpstr>
      <vt:lpstr>Real-time control tools on TCV PCS</vt:lpstr>
      <vt:lpstr>Supervisory control of control tasks</vt:lpstr>
      <vt:lpstr>Actuator management and allocation</vt:lpstr>
      <vt:lpstr>Actuator management and allocation</vt:lpstr>
      <vt:lpstr>Hybrid AM on TCV: present</vt:lpstr>
      <vt:lpstr>Hybrid AM on TCV: more complete</vt:lpstr>
      <vt:lpstr>State monitoring, control supervision and actuator allocation on TCV #57813</vt:lpstr>
      <vt:lpstr>Outlook: further development of real-time plasma monitoring</vt:lpstr>
      <vt:lpstr>Conclusions</vt:lpstr>
      <vt:lpstr>Real-time control tools on TCV PCS</vt:lpstr>
      <vt:lpstr>PowerPoint Presentation</vt:lpstr>
      <vt:lpstr>Disruption avoidance, prediction and mitigation: signal/detection-based</vt:lpstr>
      <vt:lpstr>PCS functions for disruption avoidance</vt:lpstr>
      <vt:lpstr>Disruption avoidance, prediction and mitigation: integrated scenario monitoring </vt:lpstr>
      <vt:lpstr>TCV </vt:lpstr>
      <vt:lpstr>Handling with disruption causes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dc:description>Design by Volle Kracht_x000d_
Template by Orange Pepper BV_x000d_
Copyright 2008</dc:description>
  <cp:lastModifiedBy>Blanken, T.C.</cp:lastModifiedBy>
  <cp:revision>1335</cp:revision>
  <dcterms:created xsi:type="dcterms:W3CDTF">2014-08-12T11:49:45Z</dcterms:created>
  <dcterms:modified xsi:type="dcterms:W3CDTF">2017-11-01T04:42:21Z</dcterms:modified>
</cp:coreProperties>
</file>