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1.xml" ContentType="application/vnd.openxmlformats-officedocument.drawingml.char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wmf" ContentType="image/x-wmf"/>
  <Default Extension="doc" ContentType="application/msword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pict" ContentType="image/pict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vml" ContentType="application/vnd.openxmlformats-officedocument.vmlDrawin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pdf" ContentType="application/pdf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9" r:id="rId1"/>
  </p:sldMasterIdLst>
  <p:notesMasterIdLst>
    <p:notesMasterId r:id="rId19"/>
  </p:notesMasterIdLst>
  <p:sldIdLst>
    <p:sldId id="575" r:id="rId2"/>
    <p:sldId id="602" r:id="rId3"/>
    <p:sldId id="604" r:id="rId4"/>
    <p:sldId id="609" r:id="rId5"/>
    <p:sldId id="606" r:id="rId6"/>
    <p:sldId id="616" r:id="rId7"/>
    <p:sldId id="608" r:id="rId8"/>
    <p:sldId id="605" r:id="rId9"/>
    <p:sldId id="610" r:id="rId10"/>
    <p:sldId id="611" r:id="rId11"/>
    <p:sldId id="612" r:id="rId12"/>
    <p:sldId id="613" r:id="rId13"/>
    <p:sldId id="600" r:id="rId14"/>
    <p:sldId id="603" r:id="rId15"/>
    <p:sldId id="601" r:id="rId16"/>
    <p:sldId id="614" r:id="rId17"/>
    <p:sldId id="615" r:id="rId18"/>
  </p:sldIdLst>
  <p:sldSz cx="9144000" cy="6858000" type="screen4x3"/>
  <p:notesSz cx="7315200" cy="9601200"/>
  <p:defaultTextStyle>
    <a:defPPr>
      <a:defRPr lang="en-GB"/>
    </a:defPPr>
    <a:lvl1pPr algn="l" rtl="0" fontAlgn="base">
      <a:spcBef>
        <a:spcPct val="50000"/>
      </a:spcBef>
      <a:spcAft>
        <a:spcPct val="0"/>
      </a:spcAft>
      <a:buClr>
        <a:srgbClr val="0033CC"/>
      </a:buClr>
      <a:defRPr sz="2000" kern="1200">
        <a:solidFill>
          <a:schemeClr val="tx1"/>
        </a:solidFill>
        <a:latin typeface="Century Gothic" pitchFamily="-108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lr>
        <a:srgbClr val="0033CC"/>
      </a:buClr>
      <a:defRPr sz="2000" kern="1200">
        <a:solidFill>
          <a:schemeClr val="tx1"/>
        </a:solidFill>
        <a:latin typeface="Century Gothic" pitchFamily="-108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lr>
        <a:srgbClr val="0033CC"/>
      </a:buClr>
      <a:defRPr sz="2000" kern="1200">
        <a:solidFill>
          <a:schemeClr val="tx1"/>
        </a:solidFill>
        <a:latin typeface="Century Gothic" pitchFamily="-108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lr>
        <a:srgbClr val="0033CC"/>
      </a:buClr>
      <a:defRPr sz="2000" kern="1200">
        <a:solidFill>
          <a:schemeClr val="tx1"/>
        </a:solidFill>
        <a:latin typeface="Century Gothic" pitchFamily="-108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lr>
        <a:srgbClr val="0033CC"/>
      </a:buClr>
      <a:defRPr sz="2000" kern="1200">
        <a:solidFill>
          <a:schemeClr val="tx1"/>
        </a:solidFill>
        <a:latin typeface="Century Gothic" pitchFamily="-108" charset="0"/>
        <a:ea typeface="+mn-ea"/>
        <a:cs typeface="+mn-cs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Century Gothic" pitchFamily="-108" charset="0"/>
        <a:ea typeface="+mn-ea"/>
        <a:cs typeface="+mn-cs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Century Gothic" pitchFamily="-108" charset="0"/>
        <a:ea typeface="+mn-ea"/>
        <a:cs typeface="+mn-cs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Century Gothic" pitchFamily="-108" charset="0"/>
        <a:ea typeface="+mn-ea"/>
        <a:cs typeface="+mn-cs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Century Gothic" pitchFamily="-10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FF6600"/>
    <a:srgbClr val="008000"/>
    <a:srgbClr val="CC0099"/>
    <a:srgbClr val="FF0000"/>
    <a:srgbClr val="3333FF"/>
    <a:srgbClr val="FFFF99"/>
    <a:srgbClr val="CC00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 horzBarState="maximized">
    <p:restoredLeft sz="16248" autoAdjust="0"/>
    <p:restoredTop sz="99002" autoAdjust="0"/>
  </p:normalViewPr>
  <p:slideViewPr>
    <p:cSldViewPr snapToGrid="0">
      <p:cViewPr>
        <p:scale>
          <a:sx n="150" d="100"/>
          <a:sy n="150" d="100"/>
        </p:scale>
        <p:origin x="-1296" y="-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184343675" cy="184343675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slide" Target="slides/slide1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uttery:Documents:D3Dmove:Expenses:NSTXdata%20v7c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uttery:Documents:D3Dmove:Expenses:NSTXdata%20v7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Goodshots09!$AV$4</c:f>
              <c:strCache>
                <c:ptCount val="1"/>
                <c:pt idx="0">
                  <c:v> ElectronNTMDriveq21Onset</c:v>
                </c:pt>
              </c:strCache>
            </c:strRef>
          </c:tx>
          <c:spPr>
            <a:ln w="47625">
              <a:noFill/>
            </a:ln>
            <a:effectLst/>
          </c:spPr>
          <c:marker>
            <c:spPr>
              <a:gradFill rotWithShape="0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>
                <a:solidFill>
                  <a:srgbClr val="666699"/>
                </a:solidFill>
                <a:prstDash val="solid"/>
              </a:ln>
              <a:effectLst/>
            </c:spPr>
          </c:marker>
          <c:trendline>
            <c:spPr>
              <a:ln w="3175">
                <a:solidFill>
                  <a:srgbClr val="000000"/>
                </a:solidFill>
                <a:prstDash val="solid"/>
              </a:ln>
            </c:spPr>
            <c:trendlineType val="power"/>
            <c:dispRSqr val="1"/>
            <c:dispEq val="1"/>
            <c:trendlineLbl>
              <c:layout>
                <c:manualLayout>
                  <c:x val="0.079203992375678"/>
                  <c:y val="0.368380752473199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rgbClr val="0000FF"/>
                        </a:solidFill>
                      </a:defRPr>
                    </a:pPr>
                    <a:r>
                      <a:rPr lang="en-US" baseline="0" dirty="0" err="1"/>
                      <a:t>y</a:t>
                    </a:r>
                    <a:r>
                      <a:rPr lang="en-US" baseline="0" dirty="0"/>
                      <a:t> = </a:t>
                    </a:r>
                    <a:r>
                      <a:rPr lang="en-US" baseline="0" dirty="0" smtClean="0"/>
                      <a:t>0.26x</a:t>
                    </a:r>
                    <a:r>
                      <a:rPr lang="en-US" baseline="30000" dirty="0" smtClean="0"/>
                      <a:t>0.35</a:t>
                    </a:r>
                    <a:r>
                      <a:rPr lang="en-US" baseline="0" dirty="0" smtClean="0"/>
                      <a:t>
R </a:t>
                    </a:r>
                    <a:r>
                      <a:rPr lang="en-US" baseline="0" dirty="0"/>
                      <a:t>= </a:t>
                    </a:r>
                    <a:r>
                      <a:rPr lang="en-US" baseline="0" dirty="0" smtClean="0"/>
                      <a:t>0.57</a:t>
                    </a:r>
                    <a:endParaRPr lang="en-US" dirty="0"/>
                  </a:p>
                </c:rich>
              </c:tx>
              <c:numFmt formatCode="General" sourceLinked="0"/>
              <c:spPr>
                <a:noFill/>
                <a:ln w="25400">
                  <a:noFill/>
                </a:ln>
              </c:spPr>
            </c:trendlineLbl>
          </c:trendline>
          <c:trendline>
            <c:spPr>
              <a:ln>
                <a:solidFill>
                  <a:srgbClr val="0000FF"/>
                </a:solidFill>
              </a:ln>
            </c:spPr>
            <c:trendlineType val="power"/>
            <c:backward val="1.0"/>
          </c:trendline>
          <c:trendline>
            <c:spPr>
              <a:ln>
                <a:solidFill>
                  <a:srgbClr val="3366FF"/>
                </a:solidFill>
              </a:ln>
            </c:spPr>
            <c:trendlineType val="linear"/>
            <c:backward val="1.0"/>
            <c:dispRSqr val="1"/>
            <c:dispEq val="1"/>
            <c:trendlineLbl>
              <c:layout>
                <c:manualLayout>
                  <c:x val="-0.313072457221203"/>
                  <c:y val="-0.070113931581923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rgbClr val="3366FF"/>
                        </a:solidFill>
                      </a:defRPr>
                    </a:pPr>
                    <a:r>
                      <a:rPr lang="en-US" baseline="0" dirty="0" err="1"/>
                      <a:t>y</a:t>
                    </a:r>
                    <a:r>
                      <a:rPr lang="en-US" baseline="0" dirty="0"/>
                      <a:t> = </a:t>
                    </a:r>
                    <a:r>
                      <a:rPr lang="en-US" baseline="0" dirty="0" smtClean="0"/>
                      <a:t>0.18x </a:t>
                    </a:r>
                    <a:r>
                      <a:rPr lang="en-US" baseline="0" dirty="0"/>
                      <a:t>+ </a:t>
                    </a:r>
                    <a:r>
                      <a:rPr lang="en-US" baseline="0" dirty="0" smtClean="0"/>
                      <a:t>0.12
R </a:t>
                    </a:r>
                    <a:r>
                      <a:rPr lang="en-US" baseline="0" dirty="0"/>
                      <a:t>= </a:t>
                    </a:r>
                    <a:r>
                      <a:rPr lang="en-US" baseline="0" dirty="0" smtClean="0"/>
                      <a:t>0.51</a:t>
                    </a:r>
                    <a:endParaRPr lang="en-US" dirty="0"/>
                  </a:p>
                </c:rich>
              </c:tx>
              <c:numFmt formatCode="General" sourceLinked="0"/>
              <c:spPr>
                <a:noFill/>
                <a:ln w="25400">
                  <a:noFill/>
                </a:ln>
              </c:spPr>
            </c:trendlineLbl>
          </c:trendline>
          <c:xVal>
            <c:numRef>
              <c:f>Goodshots09!$BQ$5:$BQ$18</c:f>
              <c:numCache>
                <c:formatCode>General</c:formatCode>
                <c:ptCount val="14"/>
                <c:pt idx="0">
                  <c:v>0.467162</c:v>
                </c:pt>
                <c:pt idx="1">
                  <c:v>0.353236</c:v>
                </c:pt>
                <c:pt idx="2">
                  <c:v>0.465652</c:v>
                </c:pt>
                <c:pt idx="3">
                  <c:v>0.324246</c:v>
                </c:pt>
                <c:pt idx="4">
                  <c:v>0.157693</c:v>
                </c:pt>
                <c:pt idx="5">
                  <c:v>0.448206</c:v>
                </c:pt>
                <c:pt idx="6">
                  <c:v>0.476112</c:v>
                </c:pt>
                <c:pt idx="7">
                  <c:v>0.28989</c:v>
                </c:pt>
                <c:pt idx="8">
                  <c:v>0.388271</c:v>
                </c:pt>
                <c:pt idx="9">
                  <c:v>0.302922</c:v>
                </c:pt>
                <c:pt idx="10">
                  <c:v>0.260923</c:v>
                </c:pt>
                <c:pt idx="11">
                  <c:v>0.267457</c:v>
                </c:pt>
                <c:pt idx="12">
                  <c:v>0.342103</c:v>
                </c:pt>
                <c:pt idx="13">
                  <c:v>0.238313</c:v>
                </c:pt>
              </c:numCache>
            </c:numRef>
          </c:xVal>
          <c:yVal>
            <c:numRef>
              <c:f>Goodshots09!$AV$5:$AV$18</c:f>
              <c:numCache>
                <c:formatCode>General</c:formatCode>
                <c:ptCount val="14"/>
                <c:pt idx="0">
                  <c:v>0.16993</c:v>
                </c:pt>
                <c:pt idx="1">
                  <c:v>0.159875</c:v>
                </c:pt>
                <c:pt idx="2">
                  <c:v>0.182012</c:v>
                </c:pt>
                <c:pt idx="3">
                  <c:v>0.137298</c:v>
                </c:pt>
                <c:pt idx="4">
                  <c:v>0.121998</c:v>
                </c:pt>
                <c:pt idx="5">
                  <c:v>0.167934</c:v>
                </c:pt>
                <c:pt idx="6">
                  <c:v>0.24031</c:v>
                </c:pt>
                <c:pt idx="7">
                  <c:v>0.218416</c:v>
                </c:pt>
                <c:pt idx="8">
                  <c:v>0.227327</c:v>
                </c:pt>
                <c:pt idx="9">
                  <c:v>0.161382</c:v>
                </c:pt>
                <c:pt idx="10">
                  <c:v>0.138795</c:v>
                </c:pt>
                <c:pt idx="11">
                  <c:v>0.181052</c:v>
                </c:pt>
                <c:pt idx="12">
                  <c:v>0.19267</c:v>
                </c:pt>
                <c:pt idx="13">
                  <c:v>0.17104</c:v>
                </c:pt>
              </c:numCache>
            </c:numRef>
          </c:yVal>
        </c:ser>
        <c:axId val="580306456"/>
        <c:axId val="547894936"/>
      </c:scatterChart>
      <c:valAx>
        <c:axId val="580306456"/>
        <c:scaling>
          <c:orientation val="minMax"/>
          <c:max val="0.6"/>
          <c:min val="0.0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47894936"/>
        <c:crosses val="autoZero"/>
        <c:crossBetween val="midCat"/>
        <c:majorUnit val="0.2"/>
      </c:valAx>
      <c:valAx>
        <c:axId val="547894936"/>
        <c:scaling>
          <c:orientation val="minMax"/>
          <c:max val="0.3"/>
          <c:min val="0.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80306456"/>
        <c:crosses val="autoZero"/>
        <c:crossBetween val="midCat"/>
        <c:majorUnit val="0.05"/>
      </c:valAx>
      <c:spPr>
        <a:solidFill>
          <a:srgbClr val="FFFFFF"/>
        </a:solidFill>
        <a:ln w="25400">
          <a:solidFill>
            <a:schemeClr val="bg2"/>
          </a:solidFill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 smtClean="0"/>
              <a:t>2.26I</a:t>
            </a:r>
            <a:r>
              <a:rPr lang="en-US" sz="1800" b="1" i="0" baseline="-25000" dirty="0" smtClean="0"/>
              <a:t>n=1</a:t>
            </a:r>
            <a:r>
              <a:rPr lang="en-US" sz="1800" b="1" i="0" baseline="0" dirty="0" smtClean="0"/>
              <a:t>+2.52I</a:t>
            </a:r>
            <a:r>
              <a:rPr lang="en-US" sz="1800" b="1" i="0" baseline="-25000" dirty="0" smtClean="0"/>
              <a:t>n=3</a:t>
            </a:r>
            <a:r>
              <a:rPr lang="en-US" sz="1800" b="1" i="0" baseline="0" dirty="0" smtClean="0"/>
              <a:t> </a:t>
            </a:r>
            <a:endParaRPr lang="en-US" sz="1800" b="1" i="0" baseline="0" dirty="0"/>
          </a:p>
        </c:rich>
      </c:tx>
      <c:layout>
        <c:manualLayout>
          <c:xMode val="edge"/>
          <c:yMode val="edge"/>
          <c:x val="0.333227107496727"/>
          <c:y val="0.889761751358668"/>
        </c:manualLayout>
      </c:layout>
    </c:title>
    <c:plotArea>
      <c:layout>
        <c:manualLayout>
          <c:layoutTarget val="inner"/>
          <c:xMode val="edge"/>
          <c:yMode val="edge"/>
          <c:x val="0.148225445161008"/>
          <c:y val="0.0279031956848916"/>
          <c:w val="0.776188384557808"/>
          <c:h val="0.760893233797381"/>
        </c:manualLayout>
      </c:layout>
      <c:scatterChart>
        <c:scatterStyle val="lineMarker"/>
        <c:ser>
          <c:idx val="0"/>
          <c:order val="0"/>
          <c:tx>
            <c:strRef>
              <c:f>Goodshots09!$AR$4</c:f>
              <c:strCache>
                <c:ptCount val="1"/>
                <c:pt idx="0">
                  <c:v> FM21Onset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rgbClr val="3366FF"/>
              </a:solidFill>
            </c:spPr>
          </c:marker>
          <c:trendline>
            <c:spPr>
              <a:ln>
                <a:solidFill>
                  <a:srgbClr val="3366FF"/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0.0267846656679051"/>
                  <c:y val="0.127852556508678"/>
                </c:manualLayout>
              </c:layout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en-US" baseline="0" dirty="0" err="1"/>
                      <a:t>y</a:t>
                    </a:r>
                    <a:r>
                      <a:rPr lang="en-US" baseline="0" dirty="0"/>
                      <a:t> = -0.0005x</a:t>
                    </a:r>
                    <a:r>
                      <a:rPr lang="en-US" baseline="30000" dirty="0"/>
                      <a:t>2</a:t>
                    </a:r>
                    <a:r>
                      <a:rPr lang="en-US" baseline="0" dirty="0"/>
                      <a:t> + </a:t>
                    </a:r>
                    <a:r>
                      <a:rPr lang="en-US" baseline="0" dirty="0" smtClean="0"/>
                      <a:t>0.595x </a:t>
                    </a:r>
                    <a:r>
                      <a:rPr lang="en-US" baseline="0" dirty="0"/>
                      <a:t>+ </a:t>
                    </a:r>
                    <a:r>
                      <a:rPr lang="en-US" baseline="0" dirty="0" smtClean="0"/>
                      <a:t>6560
R </a:t>
                    </a:r>
                    <a:r>
                      <a:rPr lang="en-US" baseline="0" dirty="0"/>
                      <a:t>= </a:t>
                    </a:r>
                    <a:r>
                      <a:rPr lang="en-US" baseline="0" dirty="0" smtClean="0"/>
                      <a:t>0.95</a:t>
                    </a:r>
                    <a:endParaRPr lang="en-US" dirty="0"/>
                  </a:p>
                </c:rich>
              </c:tx>
              <c:numFmt formatCode="General" sourceLinked="0"/>
            </c:trendlineLbl>
          </c:trendline>
          <c:xVal>
            <c:numRef>
              <c:f>Goodshots09!$R$23:$R$36</c:f>
              <c:numCache>
                <c:formatCode>General</c:formatCode>
                <c:ptCount val="14"/>
                <c:pt idx="0">
                  <c:v>360.9179683565856</c:v>
                </c:pt>
                <c:pt idx="1">
                  <c:v>2451.09112295632</c:v>
                </c:pt>
                <c:pt idx="2">
                  <c:v>1932.281603730175</c:v>
                </c:pt>
                <c:pt idx="3">
                  <c:v>2439.380558236532</c:v>
                </c:pt>
                <c:pt idx="4">
                  <c:v>938.7086948845014</c:v>
                </c:pt>
                <c:pt idx="5">
                  <c:v>1079.010165417988</c:v>
                </c:pt>
                <c:pt idx="6">
                  <c:v>178.9100905467545</c:v>
                </c:pt>
                <c:pt idx="7">
                  <c:v>3184.176405405379</c:v>
                </c:pt>
                <c:pt idx="8">
                  <c:v>1851.576457227432</c:v>
                </c:pt>
                <c:pt idx="9">
                  <c:v>1998.217749606013</c:v>
                </c:pt>
                <c:pt idx="10">
                  <c:v>2617.456939479503</c:v>
                </c:pt>
                <c:pt idx="11">
                  <c:v>2485.343061852198</c:v>
                </c:pt>
                <c:pt idx="12">
                  <c:v>3215.444226186854</c:v>
                </c:pt>
                <c:pt idx="13">
                  <c:v>3061.412080864772</c:v>
                </c:pt>
              </c:numCache>
            </c:numRef>
          </c:xVal>
          <c:yVal>
            <c:numRef>
              <c:f>Goodshots09!$AR$5:$AR$18</c:f>
              <c:numCache>
                <c:formatCode>General</c:formatCode>
                <c:ptCount val="14"/>
                <c:pt idx="0">
                  <c:v>6578.34</c:v>
                </c:pt>
                <c:pt idx="1">
                  <c:v>4996.03</c:v>
                </c:pt>
                <c:pt idx="2">
                  <c:v>5819.05</c:v>
                </c:pt>
                <c:pt idx="3">
                  <c:v>4904.49</c:v>
                </c:pt>
                <c:pt idx="4">
                  <c:v>7555.0</c:v>
                </c:pt>
                <c:pt idx="5">
                  <c:v>6431.22</c:v>
                </c:pt>
                <c:pt idx="6">
                  <c:v>6488.16</c:v>
                </c:pt>
                <c:pt idx="7">
                  <c:v>3455.93</c:v>
                </c:pt>
                <c:pt idx="8">
                  <c:v>6041.42</c:v>
                </c:pt>
                <c:pt idx="9">
                  <c:v>5990.44</c:v>
                </c:pt>
                <c:pt idx="10">
                  <c:v>5552.45</c:v>
                </c:pt>
                <c:pt idx="11">
                  <c:v>4920.45</c:v>
                </c:pt>
                <c:pt idx="12">
                  <c:v>3920.11</c:v>
                </c:pt>
                <c:pt idx="13">
                  <c:v>4338.01</c:v>
                </c:pt>
              </c:numCache>
            </c:numRef>
          </c:yVal>
        </c:ser>
        <c:axId val="628808600"/>
        <c:axId val="582228200"/>
      </c:scatterChart>
      <c:valAx>
        <c:axId val="628808600"/>
        <c:scaling>
          <c:orientation val="minMax"/>
        </c:scaling>
        <c:axPos val="b"/>
        <c:numFmt formatCode="General" sourceLinked="1"/>
        <c:tickLblPos val="nextTo"/>
        <c:crossAx val="582228200"/>
        <c:crosses val="autoZero"/>
        <c:crossBetween val="midCat"/>
      </c:valAx>
      <c:valAx>
        <c:axId val="582228200"/>
        <c:scaling>
          <c:orientation val="minMax"/>
        </c:scaling>
        <c:axPos val="l"/>
        <c:majorGridlines/>
        <c:numFmt formatCode="General" sourceLinked="1"/>
        <c:tickLblPos val="nextTo"/>
        <c:crossAx val="628808600"/>
        <c:crosses val="autoZero"/>
        <c:crossBetween val="midCat"/>
      </c:valAx>
      <c:spPr>
        <a:ln>
          <a:solidFill>
            <a:schemeClr val="bg2"/>
          </a:solidFill>
        </a:ln>
      </c:spPr>
    </c:plotArea>
    <c:plotVisOnly val="1"/>
  </c:chart>
  <c:spPr>
    <a:solidFill>
      <a:srgbClr val="FFFFFF"/>
    </a:solidFill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ClrTx/>
              <a:defRPr sz="1300">
                <a:latin typeface="Arial" pitchFamily="-108" charset="0"/>
              </a:defRPr>
            </a:lvl1pPr>
          </a:lstStyle>
          <a:p>
            <a:endParaRPr lang="en-GB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ClrTx/>
              <a:defRPr sz="1300">
                <a:latin typeface="Arial" pitchFamily="-108" charset="0"/>
              </a:defRPr>
            </a:lvl1pPr>
          </a:lstStyle>
          <a:p>
            <a:endParaRPr lang="en-GB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ClrTx/>
              <a:defRPr sz="1300">
                <a:latin typeface="Arial" pitchFamily="-108" charset="0"/>
              </a:defRPr>
            </a:lvl1pPr>
          </a:lstStyle>
          <a:p>
            <a:endParaRPr lang="en-GB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ClrTx/>
              <a:defRPr sz="1300">
                <a:latin typeface="Arial" pitchFamily="-108" charset="0"/>
              </a:defRPr>
            </a:lvl1pPr>
          </a:lstStyle>
          <a:p>
            <a:fld id="{C6E33AD7-8E81-9246-958D-DC59C21C022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7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55675"/>
          </a:xfrm>
          <a:prstGeom prst="rect">
            <a:avLst/>
          </a:prstGeom>
          <a:noFill/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-9525" y="939800"/>
            <a:ext cx="9144000" cy="5461000"/>
          </a:xfrm>
          <a:prstGeom prst="rect">
            <a:avLst/>
          </a:prstGeom>
          <a:gradFill rotWithShape="0">
            <a:gsLst>
              <a:gs pos="0">
                <a:srgbClr val="004182"/>
              </a:gs>
              <a:gs pos="100000">
                <a:srgbClr val="004182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lang="en-US" sz="1800">
              <a:latin typeface="Arial" pitchFamily="-108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00306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41177" y="1649833"/>
            <a:ext cx="4491453" cy="425758"/>
          </a:xfrm>
        </p:spPr>
        <p:txBody>
          <a:bodyPr/>
          <a:lstStyle>
            <a:lvl1pPr marL="0" indent="0" algn="l">
              <a:lnSpc>
                <a:spcPct val="110000"/>
              </a:lnSpc>
              <a:buFontTx/>
              <a:buNone/>
              <a:defRPr sz="2000">
                <a:ln>
                  <a:noFill/>
                </a:ln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Click to edit Master author style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93949" y="1"/>
            <a:ext cx="7772400" cy="867726"/>
          </a:xfrm>
          <a:ln w="28575" cmpd="sng">
            <a:noFill/>
          </a:ln>
        </p:spPr>
        <p:txBody>
          <a:bodyPr/>
          <a:lstStyle>
            <a:lvl1pPr algn="l">
              <a:lnSpc>
                <a:spcPct val="125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pic>
        <p:nvPicPr>
          <p:cNvPr id="9" name="Picture 3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32232" y="6129338"/>
            <a:ext cx="1219200" cy="727075"/>
          </a:xfrm>
          <a:prstGeom prst="rect">
            <a:avLst/>
          </a:prstGeom>
          <a:noFill/>
        </p:spPr>
      </p:pic>
      <p:pic>
        <p:nvPicPr>
          <p:cNvPr id="10" name="Picture 18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073897" y="6364288"/>
            <a:ext cx="1782763" cy="26511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3140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3140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93788"/>
            <a:ext cx="4038600" cy="2046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093788"/>
            <a:ext cx="4038600" cy="2046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/>
          <p:cNvSpPr>
            <a:spLocks noChangeArrowheads="1"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00418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lang="en-US" sz="1800">
              <a:latin typeface="Arial" pitchFamily="-108" charset="0"/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1"/>
            <a:ext cx="9144000" cy="891392"/>
          </a:xfrm>
          <a:prstGeom prst="rect">
            <a:avLst/>
          </a:prstGeom>
          <a:noFill/>
        </p:spPr>
      </p:pic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72356" y="0"/>
            <a:ext cx="8971643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</a:t>
            </a:r>
            <a:r>
              <a:rPr lang="en-GB" dirty="0"/>
              <a:t>to edit Master title style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093788"/>
            <a:ext cx="8229600" cy="206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4586" name="Rectangle 10"/>
          <p:cNvSpPr>
            <a:spLocks noChangeAspect="1" noChangeArrowheads="1"/>
          </p:cNvSpPr>
          <p:nvPr userDrawn="1"/>
        </p:nvSpPr>
        <p:spPr bwMode="auto">
          <a:xfrm>
            <a:off x="0" y="6562725"/>
            <a:ext cx="9144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ClrTx/>
            </a:pPr>
            <a:endParaRPr lang="en-US" sz="1800">
              <a:latin typeface="Arial" pitchFamily="-108" charset="0"/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4906749" y="6146629"/>
            <a:ext cx="41656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Aft>
                <a:spcPts val="0"/>
              </a:spcAft>
              <a:buClrTx/>
            </a:pPr>
            <a:r>
              <a:rPr lang="en-GB" sz="1400" dirty="0" smtClean="0">
                <a:solidFill>
                  <a:schemeClr val="bg1"/>
                </a:solidFill>
                <a:latin typeface="Arial" pitchFamily="-108" charset="0"/>
              </a:rPr>
              <a:t>Proposals for 2010 on </a:t>
            </a:r>
            <a:r>
              <a:rPr lang="en-GB" sz="1400" dirty="0" err="1" smtClean="0">
                <a:solidFill>
                  <a:schemeClr val="bg1"/>
                </a:solidFill>
                <a:latin typeface="Arial" pitchFamily="-108" charset="0"/>
              </a:rPr>
              <a:t>NTMs</a:t>
            </a:r>
            <a:r>
              <a:rPr lang="en-GB" sz="1400" dirty="0" smtClean="0">
                <a:solidFill>
                  <a:schemeClr val="bg1"/>
                </a:solidFill>
                <a:latin typeface="Arial" pitchFamily="-108" charset="0"/>
              </a:rPr>
              <a:t> &amp; </a:t>
            </a:r>
            <a:r>
              <a:rPr lang="en-GB" sz="1400" dirty="0" err="1" smtClean="0">
                <a:solidFill>
                  <a:schemeClr val="bg1"/>
                </a:solidFill>
                <a:latin typeface="Arial" pitchFamily="-108" charset="0"/>
              </a:rPr>
              <a:t>EFs</a:t>
            </a:r>
            <a:r>
              <a:rPr lang="en-GB" sz="1400" dirty="0" smtClean="0">
                <a:solidFill>
                  <a:schemeClr val="bg1"/>
                </a:solidFill>
                <a:latin typeface="Arial" pitchFamily="-108" charset="0"/>
              </a:rPr>
              <a:t>, </a:t>
            </a:r>
            <a:fld id="{AEB60A9D-043D-7446-9FBA-A93E5F57B4E5}" type="slidenum">
              <a:rPr lang="en-GB" sz="1400" smtClean="0">
                <a:solidFill>
                  <a:schemeClr val="bg1"/>
                </a:solidFill>
                <a:latin typeface="Arial" pitchFamily="-108" charset="0"/>
              </a:rPr>
              <a:pPr algn="r">
                <a:spcAft>
                  <a:spcPts val="0"/>
                </a:spcAft>
                <a:buClrTx/>
              </a:pPr>
              <a:t>‹#›</a:t>
            </a:fld>
            <a:endParaRPr lang="en-GB" sz="1400" baseline="0" dirty="0" smtClean="0">
              <a:solidFill>
                <a:schemeClr val="bg1"/>
              </a:solidFill>
              <a:latin typeface="Arial" pitchFamily="-108" charset="0"/>
            </a:endParaRPr>
          </a:p>
          <a:p>
            <a:pPr algn="r">
              <a:spcAft>
                <a:spcPts val="0"/>
              </a:spcAft>
              <a:buClrTx/>
            </a:pPr>
            <a:r>
              <a:rPr lang="en-GB" sz="1400" baseline="0" dirty="0" smtClean="0">
                <a:solidFill>
                  <a:schemeClr val="bg1"/>
                </a:solidFill>
                <a:latin typeface="Arial" pitchFamily="-108" charset="0"/>
              </a:rPr>
              <a:t>R J Buttery, NSTX MHD meeting, Jan 2010</a:t>
            </a:r>
            <a:endParaRPr lang="en-GB" sz="1400" dirty="0">
              <a:solidFill>
                <a:schemeClr val="bg1"/>
              </a:solidFill>
              <a:latin typeface="Arial" pitchFamily="-108" charset="0"/>
            </a:endParaRPr>
          </a:p>
        </p:txBody>
      </p:sp>
      <p:pic>
        <p:nvPicPr>
          <p:cNvPr id="9" name="Picture 72" descr="home_03"/>
          <p:cNvPicPr>
            <a:picLocks noChangeAspect="1" noChangeArrowheads="1"/>
          </p:cNvPicPr>
          <p:nvPr userDrawn="1"/>
        </p:nvPicPr>
        <p:blipFill>
          <a:blip r:embed="rId14"/>
          <a:srcRect t="1093"/>
          <a:stretch>
            <a:fillRect/>
          </a:stretch>
        </p:blipFill>
        <p:spPr bwMode="auto">
          <a:xfrm>
            <a:off x="172695" y="6161316"/>
            <a:ext cx="553563" cy="594629"/>
          </a:xfrm>
          <a:prstGeom prst="rect">
            <a:avLst/>
          </a:prstGeom>
          <a:noFill/>
        </p:spPr>
      </p:pic>
      <p:pic>
        <p:nvPicPr>
          <p:cNvPr id="10" name="Picture 73" descr="home_04"/>
          <p:cNvPicPr>
            <a:picLocks noChangeAspect="1" noChangeArrowheads="1"/>
          </p:cNvPicPr>
          <p:nvPr userDrawn="1"/>
        </p:nvPicPr>
        <p:blipFill>
          <a:blip r:embed="rId15"/>
          <a:srcRect t="1108"/>
          <a:stretch>
            <a:fillRect/>
          </a:stretch>
        </p:blipFill>
        <p:spPr bwMode="auto">
          <a:xfrm>
            <a:off x="755415" y="6164601"/>
            <a:ext cx="624196" cy="58641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entury Gothic" pitchFamily="-108" charset="0"/>
        </a:defRPr>
      </a:lvl2pPr>
      <a:lvl3pPr algn="ctr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entury Gothic" pitchFamily="-108" charset="0"/>
        </a:defRPr>
      </a:lvl3pPr>
      <a:lvl4pPr algn="ctr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entury Gothic" pitchFamily="-108" charset="0"/>
        </a:defRPr>
      </a:lvl4pPr>
      <a:lvl5pPr algn="ctr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entury Gothic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entury Gothic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entury Gothic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entury Gothic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entury Gothic" pitchFamily="-108" charset="0"/>
        </a:defRPr>
      </a:lvl9pPr>
    </p:titleStyle>
    <p:bodyStyle>
      <a:lvl1pPr marL="266700" indent="-266700" algn="l" rtl="0" fontAlgn="base">
        <a:lnSpc>
          <a:spcPct val="95000"/>
        </a:lnSpc>
        <a:spcBef>
          <a:spcPct val="50000"/>
        </a:spcBef>
        <a:spcAft>
          <a:spcPct val="0"/>
        </a:spcAft>
        <a:buClr>
          <a:srgbClr val="0033CC"/>
        </a:buClr>
        <a:buChar char="•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731838" indent="-285750" algn="l" rtl="0" fontAlgn="base">
        <a:lnSpc>
          <a:spcPct val="95000"/>
        </a:lnSpc>
        <a:spcBef>
          <a:spcPct val="50000"/>
        </a:spcBef>
        <a:spcAft>
          <a:spcPct val="0"/>
        </a:spcAft>
        <a:buClr>
          <a:srgbClr val="0033CC"/>
        </a:buClr>
        <a:buChar char="–"/>
        <a:defRPr sz="2000">
          <a:solidFill>
            <a:srgbClr val="000090"/>
          </a:solidFill>
          <a:latin typeface="+mn-lt"/>
          <a:ea typeface="ＭＳ Ｐゴシック" pitchFamily="-108" charset="-128"/>
        </a:defRPr>
      </a:lvl2pPr>
      <a:lvl3pPr marL="1139825" indent="-228600" algn="l" rtl="0" fontAlgn="base">
        <a:lnSpc>
          <a:spcPct val="95000"/>
        </a:lnSpc>
        <a:spcBef>
          <a:spcPct val="50000"/>
        </a:spcBef>
        <a:spcAft>
          <a:spcPct val="0"/>
        </a:spcAft>
        <a:buClr>
          <a:srgbClr val="0033CC"/>
        </a:buClr>
        <a:buChar char="•"/>
        <a:defRPr>
          <a:solidFill>
            <a:srgbClr val="CC0000"/>
          </a:solidFill>
          <a:latin typeface="+mn-lt"/>
          <a:ea typeface="ＭＳ Ｐゴシック" pitchFamily="-108" charset="-128"/>
        </a:defRPr>
      </a:lvl3pPr>
      <a:lvl4pPr marL="1547813" indent="-228600" algn="l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accent2"/>
        </a:buClr>
        <a:buFont typeface="Arial" pitchFamily="-108" charset="0"/>
        <a:buChar char="–"/>
        <a:defRPr>
          <a:solidFill>
            <a:srgbClr val="009900"/>
          </a:solidFill>
          <a:latin typeface="+mn-lt"/>
          <a:ea typeface="ＭＳ Ｐゴシック" pitchFamily="-108" charset="-128"/>
        </a:defRPr>
      </a:lvl4pPr>
      <a:lvl5pPr marL="1955800" indent="-228600" algn="l" rtl="0" fontAlgn="base">
        <a:lnSpc>
          <a:spcPct val="95000"/>
        </a:lnSpc>
        <a:spcBef>
          <a:spcPct val="5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08" charset="-128"/>
        </a:defRPr>
      </a:lvl5pPr>
      <a:lvl6pPr marL="2413000" indent="-228600" algn="l" rtl="0" fontAlgn="base">
        <a:lnSpc>
          <a:spcPct val="95000"/>
        </a:lnSpc>
        <a:spcBef>
          <a:spcPct val="5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08" charset="-128"/>
        </a:defRPr>
      </a:lvl6pPr>
      <a:lvl7pPr marL="2870200" indent="-228600" algn="l" rtl="0" fontAlgn="base">
        <a:lnSpc>
          <a:spcPct val="95000"/>
        </a:lnSpc>
        <a:spcBef>
          <a:spcPct val="5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08" charset="-128"/>
        </a:defRPr>
      </a:lvl7pPr>
      <a:lvl8pPr marL="3327400" indent="-228600" algn="l" rtl="0" fontAlgn="base">
        <a:lnSpc>
          <a:spcPct val="95000"/>
        </a:lnSpc>
        <a:spcBef>
          <a:spcPct val="5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08" charset="-128"/>
        </a:defRPr>
      </a:lvl8pPr>
      <a:lvl9pPr marL="3784600" indent="-228600" algn="l" rtl="0" fontAlgn="base">
        <a:lnSpc>
          <a:spcPct val="95000"/>
        </a:lnSpc>
        <a:spcBef>
          <a:spcPct val="5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3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5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Word_97_-_2004_Document1.doc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!OLE_LINK1" TargetMode="Externa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image" Target="../media/image9.pd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12.pd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df"/><Relationship Id="rId3" Type="http://schemas.openxmlformats.org/officeDocument/2006/relationships/image" Target="../media/image11.png"/><Relationship Id="rId5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2766" y="1165800"/>
            <a:ext cx="7804150" cy="5252207"/>
          </a:xfrm>
        </p:spPr>
        <p:txBody>
          <a:bodyPr/>
          <a:lstStyle/>
          <a:p>
            <a:r>
              <a:rPr lang="en-US" sz="3200" dirty="0" smtClean="0"/>
              <a:t>Proposals for Tearing Stability Studies on NSTX in 2010</a:t>
            </a:r>
          </a:p>
          <a:p>
            <a:r>
              <a:rPr lang="en-US" dirty="0" smtClean="0"/>
              <a:t>by </a:t>
            </a:r>
            <a:r>
              <a:rPr lang="en-US" dirty="0" smtClean="0"/>
              <a:t>Richard Buttery</a:t>
            </a:r>
            <a:r>
              <a:rPr lang="en-US" baseline="30000" dirty="0" smtClean="0"/>
              <a:t>1</a:t>
            </a:r>
          </a:p>
          <a:p>
            <a:r>
              <a:rPr lang="en-US" dirty="0" smtClean="0"/>
              <a:t>with Stefan Gerhardt</a:t>
            </a:r>
            <a:r>
              <a:rPr lang="en-US" baseline="30000" dirty="0" smtClean="0"/>
              <a:t>2</a:t>
            </a:r>
            <a:r>
              <a:rPr lang="en-US" dirty="0" smtClean="0"/>
              <a:t>, Rob La Haye</a:t>
            </a:r>
            <a:r>
              <a:rPr lang="en-US" baseline="30000" dirty="0" smtClean="0"/>
              <a:t>1</a:t>
            </a:r>
            <a:r>
              <a:rPr lang="en-US" dirty="0" smtClean="0"/>
              <a:t>, </a:t>
            </a:r>
            <a:r>
              <a:rPr lang="en-US" dirty="0" err="1" smtClean="0"/>
              <a:t>Jong-Kyu</a:t>
            </a:r>
            <a:r>
              <a:rPr lang="en-US" dirty="0" smtClean="0"/>
              <a:t> Park</a:t>
            </a:r>
            <a:r>
              <a:rPr lang="en-US" baseline="30000" dirty="0" smtClean="0"/>
              <a:t>2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Steve Sabbagh</a:t>
            </a:r>
            <a:r>
              <a:rPr lang="en-US" baseline="30000" dirty="0" smtClean="0"/>
              <a:t>3</a:t>
            </a:r>
            <a:r>
              <a:rPr lang="en-US" dirty="0" smtClean="0"/>
              <a:t> and possible </a:t>
            </a:r>
            <a:r>
              <a:rPr lang="en-US" dirty="0" err="1" smtClean="0"/>
              <a:t>Holger</a:t>
            </a:r>
            <a:r>
              <a:rPr lang="en-US" dirty="0" smtClean="0"/>
              <a:t> Reimerdes!</a:t>
            </a:r>
            <a:endParaRPr lang="en-US" baseline="30000" dirty="0" smtClean="0"/>
          </a:p>
          <a:p>
            <a:endParaRPr lang="en-US" sz="1050" dirty="0" smtClean="0">
              <a:solidFill>
                <a:srgbClr val="BBE0E3"/>
              </a:solidFill>
            </a:endParaRPr>
          </a:p>
          <a:p>
            <a:r>
              <a:rPr lang="en-US" dirty="0" smtClean="0">
                <a:solidFill>
                  <a:srgbClr val="BBE0E3"/>
                </a:solidFill>
              </a:rPr>
              <a:t>Presented </a:t>
            </a:r>
            <a:r>
              <a:rPr lang="en-US" dirty="0" smtClean="0">
                <a:solidFill>
                  <a:srgbClr val="BBE0E3"/>
                </a:solidFill>
              </a:rPr>
              <a:t>to </a:t>
            </a:r>
            <a:r>
              <a:rPr lang="en-US" dirty="0" smtClean="0">
                <a:solidFill>
                  <a:srgbClr val="BBE0E3"/>
                </a:solidFill>
              </a:rPr>
              <a:t>the Macroscopic Stability meeting, Jan 2010</a:t>
            </a:r>
          </a:p>
          <a:p>
            <a:r>
              <a:rPr lang="en-GB" sz="1800" baseline="30000" dirty="0" smtClean="0">
                <a:solidFill>
                  <a:srgbClr val="FFFF00"/>
                </a:solidFill>
              </a:rPr>
              <a:t>1</a:t>
            </a:r>
            <a:r>
              <a:rPr lang="en-GB" sz="1800" dirty="0" smtClean="0">
                <a:solidFill>
                  <a:srgbClr val="FFFF00"/>
                </a:solidFill>
              </a:rPr>
              <a:t>General </a:t>
            </a:r>
            <a:r>
              <a:rPr lang="en-GB" sz="1800" dirty="0" smtClean="0">
                <a:solidFill>
                  <a:srgbClr val="FFFF00"/>
                </a:solidFill>
              </a:rPr>
              <a:t>Atomics, USA 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GB" sz="1800" baseline="30000" dirty="0" smtClean="0">
                <a:solidFill>
                  <a:srgbClr val="FFFF00"/>
                </a:solidFill>
              </a:rPr>
              <a:t>2</a:t>
            </a:r>
            <a:r>
              <a:rPr lang="en-GB" sz="1800" dirty="0" smtClean="0">
                <a:solidFill>
                  <a:srgbClr val="FFFF00"/>
                </a:solidFill>
              </a:rPr>
              <a:t>Princeton Plasma Physics Laboratory, NJ.       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GB" sz="1800" baseline="30000" dirty="0" smtClean="0">
                <a:solidFill>
                  <a:srgbClr val="FFFF00"/>
                </a:solidFill>
              </a:rPr>
              <a:t>3</a:t>
            </a:r>
            <a:r>
              <a:rPr lang="en-GB" sz="1800" dirty="0" smtClean="0">
                <a:solidFill>
                  <a:srgbClr val="FFFF00"/>
                </a:solidFill>
              </a:rPr>
              <a:t>Columbia University, NY.   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endParaRPr lang="en-GB" sz="1800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GB" sz="1400" i="1" dirty="0" smtClean="0">
                <a:solidFill>
                  <a:schemeClr val="accent1"/>
                </a:solidFill>
              </a:rPr>
              <a:t>Work funded by the US DOE.</a:t>
            </a:r>
            <a:r>
              <a:rPr lang="en-GB" sz="1800" dirty="0" smtClean="0">
                <a:solidFill>
                  <a:srgbClr val="FFFF00"/>
                </a:solidFill>
              </a:rPr>
              <a:t> </a:t>
            </a:r>
            <a:endParaRPr lang="en-US" sz="1800" dirty="0" smtClean="0">
              <a:solidFill>
                <a:srgbClr val="FFFF00"/>
              </a:solidFill>
            </a:endParaRPr>
          </a:p>
          <a:p>
            <a:endParaRPr lang="en-US" sz="1800" dirty="0">
              <a:solidFill>
                <a:srgbClr val="FFFF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9207" y="1"/>
            <a:ext cx="8750051" cy="867726"/>
          </a:xfrm>
        </p:spPr>
        <p:txBody>
          <a:bodyPr/>
          <a:lstStyle/>
          <a:p>
            <a:r>
              <a:rPr lang="en-US" sz="2800" dirty="0" smtClean="0"/>
              <a:t>1. EF scalings in H mode</a:t>
            </a:r>
            <a:br>
              <a:rPr lang="en-US" sz="2800" dirty="0" smtClean="0"/>
            </a:br>
            <a:r>
              <a:rPr lang="en-US" sz="2800" dirty="0" smtClean="0"/>
              <a:t>2. 2/1 NTM stability and EF sensitivity </a:t>
            </a:r>
            <a:r>
              <a:rPr lang="en-US" sz="2800" dirty="0" err="1" smtClean="0"/>
              <a:t>vs</a:t>
            </a:r>
            <a:r>
              <a:rPr lang="en-US" sz="2800" dirty="0" smtClean="0"/>
              <a:t> </a:t>
            </a:r>
            <a:r>
              <a:rPr lang="en-US" sz="2800" dirty="0" err="1" smtClean="0"/>
              <a:t>q</a:t>
            </a:r>
            <a:r>
              <a:rPr lang="en-US" sz="2800" dirty="0" smtClean="0"/>
              <a:t> profile</a:t>
            </a:r>
            <a:endParaRPr lang="en-US" sz="2800" dirty="0"/>
          </a:p>
        </p:txBody>
      </p:sp>
      <p:pic>
        <p:nvPicPr>
          <p:cNvPr id="9" name="Picture 71" descr="pppl_logo_60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75041" y="6268593"/>
            <a:ext cx="1161333" cy="452542"/>
          </a:xfrm>
          <a:prstGeom prst="rect">
            <a:avLst/>
          </a:prstGeom>
          <a:noFill/>
        </p:spPr>
      </p:pic>
      <p:pic>
        <p:nvPicPr>
          <p:cNvPr id="10" name="Picture 72" descr="home_03"/>
          <p:cNvPicPr>
            <a:picLocks noChangeAspect="1" noChangeArrowheads="1"/>
          </p:cNvPicPr>
          <p:nvPr/>
        </p:nvPicPr>
        <p:blipFill>
          <a:blip r:embed="rId3"/>
          <a:srcRect t="1093"/>
          <a:stretch>
            <a:fillRect/>
          </a:stretch>
        </p:blipFill>
        <p:spPr bwMode="auto">
          <a:xfrm>
            <a:off x="3017495" y="6186716"/>
            <a:ext cx="553563" cy="594629"/>
          </a:xfrm>
          <a:prstGeom prst="rect">
            <a:avLst/>
          </a:prstGeom>
          <a:noFill/>
        </p:spPr>
      </p:pic>
      <p:pic>
        <p:nvPicPr>
          <p:cNvPr id="11" name="Picture 73" descr="home_04"/>
          <p:cNvPicPr>
            <a:picLocks noChangeAspect="1" noChangeArrowheads="1"/>
          </p:cNvPicPr>
          <p:nvPr/>
        </p:nvPicPr>
        <p:blipFill>
          <a:blip r:embed="rId4"/>
          <a:srcRect t="1108"/>
          <a:stretch>
            <a:fillRect/>
          </a:stretch>
        </p:blipFill>
        <p:spPr bwMode="auto">
          <a:xfrm>
            <a:off x="3600215" y="6190001"/>
            <a:ext cx="624196" cy="586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Shot Plan – counting good shots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1093788"/>
            <a:ext cx="8822267" cy="400699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Establish reference and tune if needed – 3 shots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Change density (ideally: puff gas after 300ms to avoid big profile effect) – 3 shots</a:t>
            </a:r>
          </a:p>
          <a:p>
            <a:pPr marL="922338" lvl="1" indent="-457200"/>
            <a:r>
              <a:rPr lang="en-US" sz="1800" dirty="0" smtClean="0"/>
              <a:t>If needed tune heat switch on time</a:t>
            </a:r>
          </a:p>
          <a:p>
            <a:pPr marL="922338" lvl="1" indent="-457200"/>
            <a:r>
              <a:rPr lang="en-US" sz="1800" dirty="0" smtClean="0"/>
              <a:t>Tune EF ramp rate/time to get mode at same </a:t>
            </a:r>
            <a:r>
              <a:rPr lang="en-US" sz="1800" dirty="0" err="1" smtClean="0"/>
              <a:t>betan</a:t>
            </a: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Repeats at different densities, anticipating adjustments based on item 2 observations: 3 more points - 6 shots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Change to lower toroidal (</a:t>
            </a:r>
            <a:r>
              <a:rPr lang="en-US" sz="2000" dirty="0" err="1" smtClean="0"/>
              <a:t>Ip</a:t>
            </a:r>
            <a:r>
              <a:rPr lang="en-US" sz="2000" dirty="0" smtClean="0"/>
              <a:t> in proportion) – 3 shots</a:t>
            </a:r>
          </a:p>
          <a:p>
            <a:pPr marL="922338" lvl="1" indent="-457200"/>
            <a:r>
              <a:rPr lang="en-US" sz="1800" dirty="0" smtClean="0"/>
              <a:t>Repeating above – </a:t>
            </a:r>
            <a:r>
              <a:rPr lang="en-US" sz="1800" dirty="0" err="1" smtClean="0"/>
              <a:t>reoptimisation</a:t>
            </a:r>
            <a:r>
              <a:rPr lang="en-US" sz="1800" dirty="0" smtClean="0"/>
              <a:t> as in step 2.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Change to higher toroidal field – 2 shots 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66" y="941388"/>
            <a:ext cx="8644467" cy="5091906"/>
          </a:xfrm>
        </p:spPr>
        <p:txBody>
          <a:bodyPr/>
          <a:lstStyle/>
          <a:p>
            <a:r>
              <a:rPr lang="en-US" dirty="0" smtClean="0"/>
              <a:t>Is profile compensation approach good enough (adjust NBI on time to get similar </a:t>
            </a:r>
            <a:r>
              <a:rPr lang="en-US" dirty="0" err="1" smtClean="0"/>
              <a:t>qmin</a:t>
            </a:r>
            <a:r>
              <a:rPr lang="en-US" dirty="0" smtClean="0"/>
              <a:t>)?</a:t>
            </a:r>
          </a:p>
          <a:p>
            <a:r>
              <a:rPr lang="en-US" dirty="0" smtClean="0"/>
              <a:t>Best way to handle rotation for scaling?</a:t>
            </a:r>
          </a:p>
          <a:p>
            <a:pPr lvl="1"/>
            <a:r>
              <a:rPr lang="en-US" dirty="0" smtClean="0"/>
              <a:t>Live with whatever rotation we get from co beams (presumes a correction would be needed for future device – but leaves scope of this to an other study – JKP?)</a:t>
            </a:r>
          </a:p>
          <a:p>
            <a:pPr lvl="2"/>
            <a:r>
              <a:rPr lang="en-US" dirty="0" smtClean="0"/>
              <a:t>This is reasonable – like </a:t>
            </a:r>
            <a:r>
              <a:rPr lang="en-US" dirty="0" err="1" smtClean="0"/>
              <a:t>Ohmic</a:t>
            </a:r>
            <a:r>
              <a:rPr lang="en-US" dirty="0" smtClean="0"/>
              <a:t> we just regard rotation as a hidden variable, implicit in process but determined by other parameters</a:t>
            </a:r>
          </a:p>
          <a:p>
            <a:pPr lvl="1"/>
            <a:r>
              <a:rPr lang="en-US" dirty="0" smtClean="0"/>
              <a:t>Fix NB levels for fixed torque</a:t>
            </a:r>
          </a:p>
          <a:p>
            <a:pPr lvl="1"/>
            <a:r>
              <a:rPr lang="en-US" dirty="0" smtClean="0"/>
              <a:t>Fix rotation with </a:t>
            </a:r>
            <a:r>
              <a:rPr lang="en-US" dirty="0" err="1" smtClean="0"/>
              <a:t>n</a:t>
            </a:r>
            <a:r>
              <a:rPr lang="en-US" dirty="0" smtClean="0"/>
              <a:t>=3 fields (too difficult I think for this 1</a:t>
            </a:r>
            <a:r>
              <a:rPr lang="en-US" baseline="30000" dirty="0" smtClean="0"/>
              <a:t>st</a:t>
            </a:r>
            <a:r>
              <a:rPr lang="en-US" dirty="0" smtClean="0"/>
              <a:t> cut &amp; raises issues of validity, as </a:t>
            </a:r>
            <a:r>
              <a:rPr lang="en-US" dirty="0" err="1" smtClean="0"/>
              <a:t>n</a:t>
            </a:r>
            <a:r>
              <a:rPr lang="en-US" dirty="0" smtClean="0"/>
              <a:t>=3 fields help access mode!)</a:t>
            </a:r>
          </a:p>
          <a:p>
            <a:r>
              <a:rPr lang="en-US" dirty="0" smtClean="0"/>
              <a:t>Impact of 2010 plasma conditions/machine changes?</a:t>
            </a:r>
          </a:p>
          <a:p>
            <a:r>
              <a:rPr lang="en-US" dirty="0" err="1" smtClean="0"/>
              <a:t>Intershot</a:t>
            </a:r>
            <a:r>
              <a:rPr lang="en-US" dirty="0" smtClean="0"/>
              <a:t> MSE </a:t>
            </a:r>
            <a:r>
              <a:rPr lang="en-US" dirty="0" err="1" smtClean="0"/>
              <a:t>qmin</a:t>
            </a:r>
            <a:r>
              <a:rPr lang="en-US" dirty="0" smtClean="0"/>
              <a:t> possible?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133" y="3303588"/>
            <a:ext cx="8229600" cy="1384481"/>
          </a:xfrm>
        </p:spPr>
        <p:txBody>
          <a:bodyPr/>
          <a:lstStyle/>
          <a:p>
            <a:pPr>
              <a:buNone/>
            </a:pPr>
            <a:r>
              <a:rPr lang="en-US" sz="4400" dirty="0" smtClean="0"/>
              <a:t>Role of </a:t>
            </a:r>
            <a:r>
              <a:rPr lang="en-US" sz="4400" dirty="0" err="1" smtClean="0"/>
              <a:t>q</a:t>
            </a:r>
            <a:r>
              <a:rPr lang="en-US" sz="4400" dirty="0" smtClean="0"/>
              <a:t> profile in 2/1 NTM stability</a:t>
            </a:r>
            <a:endParaRPr lang="en-US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auto">
          <a:xfrm>
            <a:off x="5105400" y="5757333"/>
            <a:ext cx="4038600" cy="1100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JET Hybrid Plasma Sit Above </a:t>
            </a:r>
            <a:r>
              <a:rPr lang="en-GB" dirty="0" err="1" smtClean="0">
                <a:latin typeface="Symbol" charset="2"/>
                <a:cs typeface="Symbol" charset="2"/>
              </a:rPr>
              <a:t>b</a:t>
            </a:r>
            <a:r>
              <a:rPr lang="en-GB" dirty="0" smtClean="0"/>
              <a:t> Limit of Other Devices:</a:t>
            </a:r>
            <a:br>
              <a:rPr lang="en-GB" dirty="0" smtClean="0"/>
            </a:br>
            <a:r>
              <a:rPr lang="en-GB" i="1" dirty="0" smtClean="0">
                <a:solidFill>
                  <a:schemeClr val="accent5">
                    <a:lumMod val="90000"/>
                  </a:schemeClr>
                </a:solidFill>
              </a:rPr>
              <a:t>Other parameters coming into play – q profile?</a:t>
            </a:r>
            <a:endParaRPr lang="en-GB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011467"/>
            <a:ext cx="7010056" cy="5247590"/>
          </a:xfrm>
        </p:spPr>
        <p:txBody>
          <a:bodyPr/>
          <a:lstStyle/>
          <a:p>
            <a:pPr marL="263525" indent="-263525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GB" dirty="0" smtClean="0"/>
              <a:t>JET sits above DIII-D and JT-60U </a:t>
            </a:r>
            <a:br>
              <a:rPr lang="en-GB" dirty="0" smtClean="0"/>
            </a:br>
            <a:r>
              <a:rPr lang="en-GB" dirty="0" smtClean="0"/>
              <a:t>trends</a:t>
            </a:r>
          </a:p>
          <a:p>
            <a:pPr marL="728663" lvl="1" indent="-26352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dirty="0" smtClean="0"/>
              <a:t>JT-60U lower rotation </a:t>
            </a:r>
            <a:r>
              <a:rPr lang="en-US" sz="1800" b="0" dirty="0" err="1" smtClean="0">
                <a:sym typeface="Wingdings"/>
              </a:rPr>
              <a:t>lower</a:t>
            </a:r>
            <a:r>
              <a:rPr lang="en-US" sz="1800" b="0" dirty="0" smtClean="0">
                <a:sym typeface="Wingdings"/>
              </a:rPr>
              <a:t> </a:t>
            </a:r>
            <a:r>
              <a:rPr lang="en-US" sz="1800" b="0" dirty="0" err="1" smtClean="0">
                <a:latin typeface="Symbol" charset="2"/>
                <a:cs typeface="Symbol" charset="2"/>
                <a:sym typeface="Wingdings"/>
              </a:rPr>
              <a:t>b</a:t>
            </a:r>
            <a:r>
              <a:rPr lang="en-US" sz="1800" b="0" baseline="-25000" dirty="0" err="1" smtClean="0">
                <a:sym typeface="Wingdings"/>
              </a:rPr>
              <a:t>N</a:t>
            </a:r>
            <a:endParaRPr lang="en-GB" b="0" baseline="-25000" dirty="0" smtClean="0"/>
          </a:p>
          <a:p>
            <a:pPr marL="728663" lvl="1" indent="-263525">
              <a:lnSpc>
                <a:spcPct val="100000"/>
              </a:lnSpc>
              <a:spcBef>
                <a:spcPts val="600"/>
              </a:spcBef>
              <a:spcAft>
                <a:spcPts val="2400"/>
              </a:spcAft>
            </a:pPr>
            <a:r>
              <a:rPr lang="en-GB" dirty="0" smtClean="0"/>
              <a:t>But DIII-D high rotation</a:t>
            </a:r>
          </a:p>
          <a:p>
            <a:pPr marL="263525" indent="-263525">
              <a:lnSpc>
                <a:spcPct val="100000"/>
              </a:lnSpc>
              <a:spcBef>
                <a:spcPts val="600"/>
              </a:spcBef>
            </a:pPr>
            <a:r>
              <a:rPr lang="en-GB" dirty="0" smtClean="0"/>
              <a:t>Possible collisionality role? </a:t>
            </a:r>
            <a:r>
              <a:rPr lang="en-GB" u="sng" dirty="0" smtClean="0"/>
              <a:t>No</a:t>
            </a:r>
            <a:r>
              <a:rPr lang="en-GB" dirty="0" smtClean="0"/>
              <a:t>:</a:t>
            </a:r>
          </a:p>
          <a:p>
            <a:pPr marL="728663" lvl="1" indent="-263525">
              <a:lnSpc>
                <a:spcPct val="100000"/>
              </a:lnSpc>
              <a:spcBef>
                <a:spcPts val="600"/>
              </a:spcBef>
            </a:pPr>
            <a:r>
              <a:rPr lang="en-GB" dirty="0" smtClean="0"/>
              <a:t>JET unstable at     low </a:t>
            </a:r>
            <a:r>
              <a:rPr lang="en-GB" dirty="0" err="1" smtClean="0">
                <a:latin typeface="Symbol" charset="2"/>
                <a:cs typeface="Symbol" charset="2"/>
              </a:rPr>
              <a:t>n</a:t>
            </a:r>
            <a:r>
              <a:rPr lang="en-GB" baseline="30000" dirty="0" smtClean="0"/>
              <a:t>*</a:t>
            </a:r>
          </a:p>
          <a:p>
            <a:pPr marL="728663" lvl="1" indent="-263525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dirty="0" smtClean="0"/>
              <a:t>But stable at  </a:t>
            </a:r>
            <a:r>
              <a:rPr lang="en-GB" b="0" dirty="0" smtClean="0">
                <a:solidFill>
                  <a:srgbClr val="008000"/>
                </a:solidFill>
              </a:rPr>
              <a:t>+</a:t>
            </a:r>
            <a:r>
              <a:rPr lang="en-GB" dirty="0" smtClean="0"/>
              <a:t>high and </a:t>
            </a:r>
            <a:r>
              <a:rPr lang="en-GB" sz="2800" kern="600" baseline="-6000" dirty="0" smtClean="0">
                <a:solidFill>
                  <a:srgbClr val="008000"/>
                </a:solidFill>
              </a:rPr>
              <a:t>°</a:t>
            </a:r>
            <a:r>
              <a:rPr lang="en-GB" sz="1800" baseline="-25000" dirty="0" smtClean="0"/>
              <a:t> </a:t>
            </a:r>
            <a:r>
              <a:rPr lang="en-GB" dirty="0" smtClean="0"/>
              <a:t>low </a:t>
            </a:r>
            <a:r>
              <a:rPr lang="en-GB" dirty="0" err="1" smtClean="0">
                <a:latin typeface="Symbol" charset="2"/>
                <a:cs typeface="Symbol" charset="2"/>
              </a:rPr>
              <a:t>n</a:t>
            </a:r>
            <a:r>
              <a:rPr lang="en-GB" baseline="30000" dirty="0" smtClean="0"/>
              <a:t>*</a:t>
            </a:r>
            <a:endParaRPr lang="en-GB" dirty="0" smtClean="0"/>
          </a:p>
          <a:p>
            <a:pPr marL="263525" indent="-263525" eaLnBrk="1" hangingPunct="1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n-GB" dirty="0" err="1" smtClean="0">
                <a:solidFill>
                  <a:srgbClr val="3333FF"/>
                </a:solidFill>
                <a:sym typeface="Wingdings" pitchFamily="-108" charset="2"/>
              </a:rPr>
              <a:t></a:t>
            </a:r>
            <a:r>
              <a:rPr lang="en-GB" dirty="0" err="1" smtClean="0"/>
              <a:t>Collisionality</a:t>
            </a:r>
            <a:r>
              <a:rPr lang="en-GB" dirty="0" smtClean="0"/>
              <a:t> provides ‘access </a:t>
            </a:r>
            <a:br>
              <a:rPr lang="en-GB" dirty="0" smtClean="0"/>
            </a:br>
            <a:r>
              <a:rPr lang="en-GB" dirty="0" smtClean="0"/>
              <a:t>condition’ for NTM</a:t>
            </a:r>
          </a:p>
          <a:p>
            <a:pPr marL="704850" lvl="1" indent="-261938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GB" dirty="0" smtClean="0">
                <a:ea typeface="ＭＳ Ｐゴシック" pitchFamily="-108" charset="-128"/>
              </a:rPr>
              <a:t>Enables q profile modification</a:t>
            </a:r>
          </a:p>
          <a:p>
            <a:pPr marL="704850" lvl="1" indent="-261938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GB" dirty="0" smtClean="0"/>
              <a:t>Can change </a:t>
            </a:r>
            <a:r>
              <a:rPr lang="en-GB" dirty="0" smtClean="0">
                <a:latin typeface="Symbol" charset="2"/>
                <a:cs typeface="Symbol" charset="2"/>
              </a:rPr>
              <a:t>D</a:t>
            </a:r>
            <a:r>
              <a:rPr lang="en-GB" dirty="0" smtClean="0"/>
              <a:t>'</a:t>
            </a:r>
            <a:endParaRPr lang="en-GB" dirty="0" smtClean="0">
              <a:ea typeface="ＭＳ Ｐゴシック" pitchFamily="-108" charset="-128"/>
            </a:endParaRPr>
          </a:p>
          <a:p>
            <a:pPr marL="704850" lvl="1" indent="-261938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GB" b="1" i="1" dirty="0" smtClean="0">
                <a:solidFill>
                  <a:srgbClr val="FF0000"/>
                </a:solidFill>
                <a:ea typeface="ＭＳ Ｐゴシック" pitchFamily="-108" charset="-128"/>
              </a:rPr>
              <a:t>q profile is the parameter to test…</a:t>
            </a:r>
          </a:p>
          <a:p>
            <a:pPr marL="263525" indent="-263525" eaLnBrk="1" hangingPunct="1">
              <a:lnSpc>
                <a:spcPct val="100000"/>
              </a:lnSpc>
              <a:spcBef>
                <a:spcPts val="600"/>
              </a:spcBef>
            </a:pPr>
            <a:endParaRPr lang="en-GB" sz="500" i="1" dirty="0"/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2765051" y="3363185"/>
            <a:ext cx="184150" cy="190500"/>
          </a:xfrm>
          <a:prstGeom prst="diamond">
            <a:avLst/>
          </a:prstGeom>
          <a:solidFill>
            <a:srgbClr val="6E9B0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11"/>
          <p:cNvGrpSpPr/>
          <p:nvPr/>
        </p:nvGrpSpPr>
        <p:grpSpPr>
          <a:xfrm>
            <a:off x="4668488" y="890621"/>
            <a:ext cx="4475512" cy="3389660"/>
            <a:chOff x="4668488" y="1278209"/>
            <a:chExt cx="4475512" cy="3389660"/>
          </a:xfrm>
        </p:grpSpPr>
        <p:pic>
          <p:nvPicPr>
            <p:cNvPr id="21507" name="Picture 4"/>
            <p:cNvPicPr>
              <a:picLocks noChangeAspect="1" noChangeArrowheads="1"/>
            </p:cNvPicPr>
            <p:nvPr/>
          </p:nvPicPr>
          <p:blipFill>
            <a:blip r:embed="rId2"/>
            <a:srcRect t="7566" r="3119"/>
            <a:stretch>
              <a:fillRect/>
            </a:stretch>
          </p:blipFill>
          <p:spPr bwMode="auto">
            <a:xfrm>
              <a:off x="4668488" y="1278209"/>
              <a:ext cx="4475512" cy="338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>
              <a:off x="7566025" y="1679575"/>
              <a:ext cx="10985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b="1">
                  <a:solidFill>
                    <a:srgbClr val="FF0000"/>
                  </a:solidFill>
                </a:rPr>
                <a:t>DIII-D</a:t>
              </a:r>
            </a:p>
          </p:txBody>
        </p:sp>
        <p:sp>
          <p:nvSpPr>
            <p:cNvPr id="21513" name="Text Box 9"/>
            <p:cNvSpPr txBox="1">
              <a:spLocks noChangeArrowheads="1"/>
            </p:cNvSpPr>
            <p:nvPr/>
          </p:nvSpPr>
          <p:spPr bwMode="auto">
            <a:xfrm>
              <a:off x="5530850" y="1701800"/>
              <a:ext cx="10985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b="1" dirty="0">
                  <a:solidFill>
                    <a:srgbClr val="008000"/>
                  </a:solidFill>
                </a:rPr>
                <a:t>JET</a:t>
              </a:r>
            </a:p>
          </p:txBody>
        </p:sp>
        <p:sp>
          <p:nvSpPr>
            <p:cNvPr id="21514" name="Text Box 10"/>
            <p:cNvSpPr txBox="1">
              <a:spLocks noChangeArrowheads="1"/>
            </p:cNvSpPr>
            <p:nvPr/>
          </p:nvSpPr>
          <p:spPr bwMode="auto">
            <a:xfrm>
              <a:off x="5897563" y="3302000"/>
              <a:ext cx="10985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</a:rPr>
                <a:t>JT-60U</a:t>
              </a:r>
            </a:p>
          </p:txBody>
        </p:sp>
      </p:grpSp>
      <p:grpSp>
        <p:nvGrpSpPr>
          <p:cNvPr id="3" name="Group 20"/>
          <p:cNvGrpSpPr/>
          <p:nvPr/>
        </p:nvGrpSpPr>
        <p:grpSpPr>
          <a:xfrm>
            <a:off x="5229474" y="4131514"/>
            <a:ext cx="3914526" cy="2711795"/>
            <a:chOff x="5229474" y="3892351"/>
            <a:chExt cx="3914526" cy="2711795"/>
          </a:xfrm>
        </p:grpSpPr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3"/>
            <a:srcRect l="13208" t="11720" b="16176"/>
            <a:stretch>
              <a:fillRect/>
            </a:stretch>
          </p:blipFill>
          <p:spPr bwMode="auto">
            <a:xfrm>
              <a:off x="5830717" y="3892351"/>
              <a:ext cx="3313283" cy="2333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12"/>
            <p:cNvSpPr txBox="1"/>
            <p:nvPr/>
          </p:nvSpPr>
          <p:spPr bwMode="auto">
            <a:xfrm rot="16200000">
              <a:off x="4952795" y="4705052"/>
              <a:ext cx="881654" cy="328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kumimoji="0" lang="en-US" sz="16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ymbol" charset="2"/>
                  <a:ea typeface="+mn-ea"/>
                  <a:cs typeface="Symbol" charset="2"/>
                </a:rPr>
                <a:t>n</a:t>
              </a:r>
              <a:r>
                <a:rPr kumimoji="0" lang="en-US" sz="1600" b="1" i="0" u="none" strike="noStrike" kern="0" cap="none" spc="0" normalizeH="0" baseline="-2500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i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/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ymbol" charset="2"/>
                  <a:ea typeface="+mn-ea"/>
                  <a:cs typeface="Symbol" charset="2"/>
                </a:rPr>
                <a:t>ew</a:t>
              </a:r>
              <a:r>
                <a:rPr kumimoji="0" lang="en-US" sz="1600" b="1" i="0" u="none" strike="noStrike" kern="0" cap="none" spc="0" normalizeH="0" baseline="-25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e</a:t>
              </a:r>
              <a:r>
                <a:rPr kumimoji="0" lang="en-US" sz="1600" b="1" i="0" u="none" strike="noStrike" kern="0" cap="none" spc="0" normalizeH="0" baseline="30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*</a:t>
              </a: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5550314" y="6019951"/>
              <a:ext cx="296897" cy="269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r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5558561" y="4898427"/>
              <a:ext cx="296897" cy="269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r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17" name="TextBox 16"/>
            <p:cNvSpPr txBox="1"/>
            <p:nvPr/>
          </p:nvSpPr>
          <p:spPr bwMode="auto">
            <a:xfrm>
              <a:off x="5707010" y="6160141"/>
              <a:ext cx="296897" cy="269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r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8593504" y="6168388"/>
              <a:ext cx="494827" cy="269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r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0.16</a:t>
              </a:r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7199965" y="6275851"/>
              <a:ext cx="881654" cy="328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kumimoji="0" lang="en-US" sz="16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ymbol" charset="2"/>
                  <a:ea typeface="+mn-ea"/>
                  <a:cs typeface="Symbol" charset="2"/>
                </a:rPr>
                <a:t>r</a:t>
              </a:r>
              <a:r>
                <a:rPr kumimoji="0" lang="en-US" sz="1600" b="1" i="0" u="none" strike="noStrike" kern="0" cap="none" spc="0" normalizeH="0" baseline="-2500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i</a:t>
              </a:r>
              <a:r>
                <a:rPr kumimoji="0" lang="en-US" sz="1600" b="1" i="0" u="none" strike="noStrike" kern="0" cap="none" spc="0" normalizeH="0" baseline="-2500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ymbol" charset="2"/>
                  <a:ea typeface="+mn-ea"/>
                  <a:cs typeface="Symbol" charset="2"/>
                </a:rPr>
                <a:t>f</a:t>
              </a:r>
              <a:r>
                <a:rPr kumimoji="0" lang="en-US" sz="1600" b="1" i="0" u="none" strike="noStrike" kern="0" cap="none" spc="0" normalizeH="0" baseline="30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*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 bwMode="auto">
          <a:xfrm>
            <a:off x="0" y="4865438"/>
            <a:ext cx="9144000" cy="1992562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Heating timing</a:t>
            </a:r>
            <a:r>
              <a:rPr lang="en-GB" dirty="0" smtClean="0"/>
              <a:t> scan shows ‘just right’ degree of relaxation needed</a:t>
            </a:r>
            <a:endParaRPr lang="en-GB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040417"/>
            <a:ext cx="3043189" cy="3923637"/>
          </a:xfrm>
        </p:spPr>
        <p:txBody>
          <a:bodyPr/>
          <a:lstStyle/>
          <a:p>
            <a:pPr marL="230188" indent="-230188" eaLnBrk="1" hangingPunct="1"/>
            <a:r>
              <a:rPr lang="en-GB" dirty="0" smtClean="0"/>
              <a:t>Mode if profiles too ‘advanced’: </a:t>
            </a:r>
          </a:p>
          <a:p>
            <a:pPr eaLnBrk="1" hangingPunct="1"/>
            <a:endParaRPr lang="en-GB" sz="1200" dirty="0" smtClean="0"/>
          </a:p>
          <a:p>
            <a:pPr eaLnBrk="1" hangingPunct="1"/>
            <a:endParaRPr lang="en-GB" sz="1200" dirty="0" smtClean="0"/>
          </a:p>
          <a:p>
            <a:pPr eaLnBrk="1" hangingPunct="1"/>
            <a:endParaRPr lang="en-GB" sz="1200" dirty="0" smtClean="0"/>
          </a:p>
          <a:p>
            <a:pPr eaLnBrk="1" hangingPunct="1"/>
            <a:endParaRPr lang="en-GB" sz="1200" dirty="0" smtClean="0"/>
          </a:p>
          <a:p>
            <a:pPr eaLnBrk="1" hangingPunct="1"/>
            <a:endParaRPr lang="en-GB" sz="1200" dirty="0" smtClean="0"/>
          </a:p>
          <a:p>
            <a:pPr eaLnBrk="1" hangingPunct="1"/>
            <a:endParaRPr lang="en-GB" sz="1200" dirty="0" smtClean="0"/>
          </a:p>
          <a:p>
            <a:pPr eaLnBrk="1" hangingPunct="1">
              <a:spcAft>
                <a:spcPts val="600"/>
              </a:spcAft>
            </a:pPr>
            <a:endParaRPr lang="en-GB" sz="100" dirty="0" smtClean="0"/>
          </a:p>
          <a:p>
            <a:pPr eaLnBrk="1" hangingPunct="1"/>
            <a:r>
              <a:rPr lang="en-GB" sz="2000" dirty="0" smtClean="0"/>
              <a:t>Fully relaxed plasma also less stable</a:t>
            </a:r>
          </a:p>
          <a:p>
            <a:pPr lvl="1">
              <a:spcBef>
                <a:spcPts val="600"/>
              </a:spcBef>
            </a:pPr>
            <a:r>
              <a:rPr lang="en-GB" sz="1800" dirty="0" smtClean="0"/>
              <a:t>Mode at lower </a:t>
            </a:r>
            <a:r>
              <a:rPr lang="en-GB" sz="1800" dirty="0" smtClean="0">
                <a:latin typeface="Symbol" charset="2"/>
                <a:cs typeface="Symbol" charset="2"/>
              </a:rPr>
              <a:t>b</a:t>
            </a:r>
            <a:r>
              <a:rPr lang="en-GB" sz="1800" baseline="-25000" dirty="0" smtClean="0"/>
              <a:t>N</a:t>
            </a:r>
            <a:r>
              <a:rPr lang="en-GB" sz="1800" dirty="0" smtClean="0"/>
              <a:t> or occurs later 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3182356" y="802966"/>
            <a:ext cx="5986385" cy="5799787"/>
            <a:chOff x="3182356" y="893683"/>
            <a:chExt cx="5986385" cy="5799787"/>
          </a:xfrm>
        </p:grpSpPr>
        <p:pic>
          <p:nvPicPr>
            <p:cNvPr id="34820" name="Picture 4"/>
            <p:cNvPicPr>
              <a:picLocks noChangeAspect="1" noChangeArrowheads="1"/>
            </p:cNvPicPr>
            <p:nvPr/>
          </p:nvPicPr>
          <p:blipFill>
            <a:blip r:embed="rId2"/>
            <a:srcRect l="10008" b="7147"/>
            <a:stretch>
              <a:fillRect/>
            </a:stretch>
          </p:blipFill>
          <p:spPr bwMode="auto">
            <a:xfrm>
              <a:off x="3488534" y="1139745"/>
              <a:ext cx="5680207" cy="5119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1" name="Text Box 5"/>
            <p:cNvSpPr txBox="1">
              <a:spLocks noChangeArrowheads="1"/>
            </p:cNvSpPr>
            <p:nvPr/>
          </p:nvSpPr>
          <p:spPr bwMode="auto">
            <a:xfrm>
              <a:off x="3717265" y="1295320"/>
              <a:ext cx="96710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GB" b="1" dirty="0"/>
                <a:t>-</a:t>
              </a:r>
              <a:r>
                <a:rPr lang="en-GB" b="1" dirty="0" smtClean="0"/>
                <a:t>I</a:t>
              </a:r>
              <a:r>
                <a:rPr lang="en-GB" b="1" baseline="-25000" dirty="0" smtClean="0"/>
                <a:t>P</a:t>
              </a:r>
              <a:r>
                <a:rPr lang="en-GB" sz="1600" dirty="0" smtClean="0"/>
                <a:t>/MA</a:t>
              </a:r>
              <a:endParaRPr lang="en-GB" dirty="0"/>
            </a:p>
          </p:txBody>
        </p:sp>
        <p:sp>
          <p:nvSpPr>
            <p:cNvPr id="34822" name="Text Box 6"/>
            <p:cNvSpPr txBox="1">
              <a:spLocks noChangeArrowheads="1"/>
            </p:cNvSpPr>
            <p:nvPr/>
          </p:nvSpPr>
          <p:spPr bwMode="auto">
            <a:xfrm>
              <a:off x="3771241" y="3157458"/>
              <a:ext cx="723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b="1" dirty="0">
                  <a:latin typeface="Symbol" pitchFamily="-108" charset="2"/>
                </a:rPr>
                <a:t>b</a:t>
              </a:r>
              <a:r>
                <a:rPr lang="en-GB" b="1" baseline="-25000" dirty="0"/>
                <a:t>N</a:t>
              </a:r>
            </a:p>
          </p:txBody>
        </p:sp>
        <p:sp>
          <p:nvSpPr>
            <p:cNvPr id="34823" name="Text Box 7"/>
            <p:cNvSpPr txBox="1">
              <a:spLocks noChangeArrowheads="1"/>
            </p:cNvSpPr>
            <p:nvPr/>
          </p:nvSpPr>
          <p:spPr bwMode="auto">
            <a:xfrm>
              <a:off x="3695041" y="2152570"/>
              <a:ext cx="113777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GB" b="1" dirty="0" smtClean="0"/>
                <a:t>P</a:t>
              </a:r>
              <a:r>
                <a:rPr lang="en-GB" b="1" baseline="-25000" dirty="0" smtClean="0"/>
                <a:t>NBI</a:t>
              </a:r>
              <a:r>
                <a:rPr lang="en-GB" sz="1600" dirty="0" smtClean="0"/>
                <a:t>/MW</a:t>
              </a:r>
              <a:endParaRPr lang="en-GB" dirty="0"/>
            </a:p>
          </p:txBody>
        </p:sp>
        <p:sp>
          <p:nvSpPr>
            <p:cNvPr id="34824" name="Text Box 8"/>
            <p:cNvSpPr txBox="1">
              <a:spLocks noChangeArrowheads="1"/>
            </p:cNvSpPr>
            <p:nvPr/>
          </p:nvSpPr>
          <p:spPr bwMode="auto">
            <a:xfrm>
              <a:off x="3601379" y="3797220"/>
              <a:ext cx="1920875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b="1" dirty="0" err="1"/>
                <a:t>n</a:t>
              </a:r>
              <a:r>
                <a:rPr lang="en-GB" b="1" dirty="0"/>
                <a:t>=1</a:t>
              </a:r>
              <a:br>
                <a:rPr lang="en-GB" b="1" dirty="0"/>
              </a:br>
              <a:r>
                <a:rPr lang="en-GB" b="1" dirty="0" smtClean="0"/>
                <a:t>MHD</a:t>
              </a:r>
              <a:r>
                <a:rPr lang="en-GB" sz="1600" dirty="0" smtClean="0"/>
                <a:t> </a:t>
              </a:r>
              <a:r>
                <a:rPr lang="en-GB" sz="1600" dirty="0" err="1" smtClean="0"/>
                <a:t>a.u</a:t>
              </a:r>
              <a:r>
                <a:rPr lang="en-GB" sz="1600" dirty="0" smtClean="0"/>
                <a:t>.</a:t>
              </a:r>
              <a:endParaRPr lang="en-GB" baseline="-25000" dirty="0">
                <a:latin typeface="Symbol" pitchFamily="-108" charset="2"/>
              </a:endParaRPr>
            </a:p>
          </p:txBody>
        </p:sp>
        <p:sp>
          <p:nvSpPr>
            <p:cNvPr id="34825" name="Text Box 9"/>
            <p:cNvSpPr txBox="1">
              <a:spLocks noChangeArrowheads="1"/>
            </p:cNvSpPr>
            <p:nvPr/>
          </p:nvSpPr>
          <p:spPr bwMode="auto">
            <a:xfrm>
              <a:off x="3590266" y="4543345"/>
              <a:ext cx="10398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b="1"/>
                <a:t>H</a:t>
              </a:r>
              <a:r>
                <a:rPr lang="en-GB" b="1" baseline="-25000"/>
                <a:t>98pby2</a:t>
              </a:r>
            </a:p>
          </p:txBody>
        </p:sp>
        <p:sp>
          <p:nvSpPr>
            <p:cNvPr id="34826" name="Text Box 10"/>
            <p:cNvSpPr txBox="1">
              <a:spLocks noChangeArrowheads="1"/>
            </p:cNvSpPr>
            <p:nvPr/>
          </p:nvSpPr>
          <p:spPr bwMode="auto">
            <a:xfrm>
              <a:off x="3710915" y="5619670"/>
              <a:ext cx="117963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GB" b="1" dirty="0" err="1" smtClean="0"/>
                <a:t>D</a:t>
              </a:r>
              <a:r>
                <a:rPr lang="en-GB" b="1" baseline="-25000" dirty="0" err="1" smtClean="0">
                  <a:latin typeface="Symbol" pitchFamily="-108" charset="2"/>
                </a:rPr>
                <a:t>a</a:t>
              </a:r>
              <a:r>
                <a:rPr lang="en-GB" b="1" baseline="-25000" dirty="0" smtClean="0">
                  <a:latin typeface="Symbol" pitchFamily="-108" charset="2"/>
                </a:rPr>
                <a:t> </a:t>
              </a:r>
              <a:r>
                <a:rPr lang="en-GB" sz="1600" dirty="0" err="1" smtClean="0"/>
                <a:t>a.u</a:t>
              </a:r>
              <a:r>
                <a:rPr lang="en-GB" sz="1600" dirty="0" smtClean="0"/>
                <a:t>.</a:t>
              </a:r>
              <a:endParaRPr lang="en-GB" baseline="-25000" dirty="0">
                <a:latin typeface="Symbol" pitchFamily="-108" charset="2"/>
              </a:endParaRPr>
            </a:p>
          </p:txBody>
        </p:sp>
        <p:sp>
          <p:nvSpPr>
            <p:cNvPr id="34827" name="Text Box 11"/>
            <p:cNvSpPr txBox="1">
              <a:spLocks noChangeArrowheads="1"/>
            </p:cNvSpPr>
            <p:nvPr/>
          </p:nvSpPr>
          <p:spPr bwMode="auto">
            <a:xfrm>
              <a:off x="6020401" y="893683"/>
              <a:ext cx="314834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GB" sz="1600" b="1" dirty="0" smtClean="0"/>
                <a:t>JET: </a:t>
              </a:r>
              <a:r>
                <a:rPr lang="en-GB" sz="1600" b="1" dirty="0" smtClean="0">
                  <a:solidFill>
                    <a:srgbClr val="FF0000"/>
                  </a:solidFill>
                </a:rPr>
                <a:t>77626,</a:t>
              </a:r>
              <a:r>
                <a:rPr lang="en-GB" sz="1600" b="1" dirty="0" smtClean="0">
                  <a:solidFill>
                    <a:srgbClr val="3333FF"/>
                  </a:solidFill>
                </a:rPr>
                <a:t>77629</a:t>
              </a:r>
              <a:r>
                <a:rPr lang="en-GB" sz="1600" b="1" dirty="0" smtClean="0">
                  <a:solidFill>
                    <a:srgbClr val="FF0000"/>
                  </a:solidFill>
                </a:rPr>
                <a:t>,</a:t>
              </a:r>
              <a:r>
                <a:rPr lang="en-GB" sz="1600" b="1" dirty="0" smtClean="0">
                  <a:solidFill>
                    <a:srgbClr val="FF33CC"/>
                  </a:solidFill>
                </a:rPr>
                <a:t>77636</a:t>
              </a:r>
              <a:r>
                <a:rPr lang="en-GB" sz="1600" b="1" dirty="0" smtClean="0">
                  <a:solidFill>
                    <a:srgbClr val="FF0000"/>
                  </a:solidFill>
                </a:rPr>
                <a:t>,</a:t>
              </a:r>
              <a:r>
                <a:rPr lang="en-GB" sz="1600" b="1" dirty="0" smtClean="0">
                  <a:solidFill>
                    <a:srgbClr val="009900"/>
                  </a:solidFill>
                </a:rPr>
                <a:t>77633</a:t>
              </a:r>
              <a:endParaRPr lang="en-GB" sz="1600" b="1" dirty="0">
                <a:solidFill>
                  <a:srgbClr val="009900"/>
                </a:solidFill>
              </a:endParaRPr>
            </a:p>
          </p:txBody>
        </p:sp>
        <p:sp>
          <p:nvSpPr>
            <p:cNvPr id="34828" name="Text Box 12"/>
            <p:cNvSpPr txBox="1">
              <a:spLocks noChangeArrowheads="1"/>
            </p:cNvSpPr>
            <p:nvPr/>
          </p:nvSpPr>
          <p:spPr bwMode="auto">
            <a:xfrm>
              <a:off x="7530441" y="3813095"/>
              <a:ext cx="14732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GB" b="1" i="1">
                  <a:solidFill>
                    <a:srgbClr val="FF0000"/>
                  </a:solidFill>
                </a:rPr>
                <a:t>Relaxed </a:t>
              </a:r>
              <a:br>
                <a:rPr lang="en-GB" b="1" i="1">
                  <a:solidFill>
                    <a:srgbClr val="FF0000"/>
                  </a:solidFill>
                </a:rPr>
              </a:br>
              <a:r>
                <a:rPr lang="en-GB" b="1" i="1">
                  <a:solidFill>
                    <a:srgbClr val="FF0000"/>
                  </a:solidFill>
                </a:rPr>
                <a:t>late mode</a:t>
              </a:r>
              <a:endParaRPr lang="en-GB" b="1" i="1" baseline="-25000">
                <a:solidFill>
                  <a:srgbClr val="FF0000"/>
                </a:solidFill>
              </a:endParaRPr>
            </a:p>
          </p:txBody>
        </p:sp>
        <p:sp>
          <p:nvSpPr>
            <p:cNvPr id="34829" name="Text Box 13"/>
            <p:cNvSpPr txBox="1">
              <a:spLocks noChangeArrowheads="1"/>
            </p:cNvSpPr>
            <p:nvPr/>
          </p:nvSpPr>
          <p:spPr bwMode="auto">
            <a:xfrm>
              <a:off x="4761841" y="3771820"/>
              <a:ext cx="240347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GB" b="1" i="1">
                  <a:solidFill>
                    <a:srgbClr val="FF33CC"/>
                  </a:solidFill>
                </a:rPr>
                <a:t>early mode</a:t>
              </a:r>
              <a:endParaRPr lang="en-GB" b="1" i="1" baseline="-25000">
                <a:solidFill>
                  <a:srgbClr val="FF33CC"/>
                </a:solidFill>
              </a:endParaRPr>
            </a:p>
          </p:txBody>
        </p:sp>
        <p:sp>
          <p:nvSpPr>
            <p:cNvPr id="34830" name="Text Box 14"/>
            <p:cNvSpPr txBox="1">
              <a:spLocks noChangeArrowheads="1"/>
            </p:cNvSpPr>
            <p:nvPr/>
          </p:nvSpPr>
          <p:spPr bwMode="auto">
            <a:xfrm>
              <a:off x="5209516" y="4087733"/>
              <a:ext cx="2403475" cy="374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GB" b="1" i="1" dirty="0">
                  <a:solidFill>
                    <a:srgbClr val="27B221"/>
                  </a:solidFill>
                </a:rPr>
                <a:t>early modes</a:t>
              </a:r>
              <a:endParaRPr lang="en-GB" b="1" i="1" baseline="-25000" dirty="0">
                <a:solidFill>
                  <a:srgbClr val="27B221"/>
                </a:solidFill>
              </a:endParaRPr>
            </a:p>
          </p:txBody>
        </p:sp>
        <p:sp>
          <p:nvSpPr>
            <p:cNvPr id="34831" name="Text Box 15"/>
            <p:cNvSpPr txBox="1">
              <a:spLocks noChangeArrowheads="1"/>
            </p:cNvSpPr>
            <p:nvPr/>
          </p:nvSpPr>
          <p:spPr bwMode="auto">
            <a:xfrm>
              <a:off x="6571591" y="3297158"/>
              <a:ext cx="14732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GB" b="1" i="1">
                  <a:solidFill>
                    <a:srgbClr val="3333FF"/>
                  </a:solidFill>
                </a:rPr>
                <a:t>No mode</a:t>
              </a:r>
              <a:endParaRPr lang="en-GB" b="1" i="1" baseline="-25000">
                <a:solidFill>
                  <a:srgbClr val="3333FF"/>
                </a:solidFill>
              </a:endParaRPr>
            </a:p>
          </p:txBody>
        </p:sp>
        <p:sp>
          <p:nvSpPr>
            <p:cNvPr id="34832" name="Line 16"/>
            <p:cNvSpPr>
              <a:spLocks noChangeShapeType="1"/>
            </p:cNvSpPr>
            <p:nvPr/>
          </p:nvSpPr>
          <p:spPr bwMode="auto">
            <a:xfrm>
              <a:off x="3736316" y="3008233"/>
              <a:ext cx="53863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4833" name="Line 17"/>
            <p:cNvSpPr>
              <a:spLocks noChangeShapeType="1"/>
            </p:cNvSpPr>
            <p:nvPr/>
          </p:nvSpPr>
          <p:spPr bwMode="auto">
            <a:xfrm>
              <a:off x="8755991" y="2165270"/>
              <a:ext cx="0" cy="247015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4834" name="Text Box 18"/>
            <p:cNvSpPr txBox="1">
              <a:spLocks noChangeArrowheads="1"/>
            </p:cNvSpPr>
            <p:nvPr/>
          </p:nvSpPr>
          <p:spPr bwMode="auto">
            <a:xfrm>
              <a:off x="7412966" y="2292270"/>
              <a:ext cx="1666875" cy="587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GB" sz="1800" b="1" i="1">
                  <a:solidFill>
                    <a:srgbClr val="FF0000"/>
                  </a:solidFill>
                </a:rPr>
                <a:t>Power drop </a:t>
              </a:r>
              <a:br>
                <a:rPr lang="en-GB" sz="1800" b="1" i="1">
                  <a:solidFill>
                    <a:srgbClr val="FF0000"/>
                  </a:solidFill>
                </a:rPr>
              </a:br>
              <a:r>
                <a:rPr lang="en-GB" sz="1800" b="1" i="1">
                  <a:solidFill>
                    <a:srgbClr val="FF0000"/>
                  </a:solidFill>
                </a:rPr>
                <a:t>+ late on</a:t>
              </a:r>
              <a:endParaRPr lang="en-GB" sz="1800" b="1" i="1" baseline="-25000">
                <a:solidFill>
                  <a:srgbClr val="FF0000"/>
                </a:solidFill>
              </a:endParaRPr>
            </a:p>
          </p:txBody>
        </p:sp>
        <p:sp>
          <p:nvSpPr>
            <p:cNvPr id="34835" name="Line 19"/>
            <p:cNvSpPr>
              <a:spLocks noChangeShapeType="1"/>
            </p:cNvSpPr>
            <p:nvPr/>
          </p:nvSpPr>
          <p:spPr bwMode="auto">
            <a:xfrm flipH="1">
              <a:off x="4377666" y="4292520"/>
              <a:ext cx="858838" cy="18573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4836" name="Line 20"/>
            <p:cNvSpPr>
              <a:spLocks noChangeShapeType="1"/>
            </p:cNvSpPr>
            <p:nvPr/>
          </p:nvSpPr>
          <p:spPr bwMode="auto">
            <a:xfrm flipH="1">
              <a:off x="4653891" y="3941683"/>
              <a:ext cx="314325" cy="57150"/>
            </a:xfrm>
            <a:prstGeom prst="line">
              <a:avLst/>
            </a:prstGeom>
            <a:noFill/>
            <a:ln w="9525">
              <a:noFill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4837" name="Line 21"/>
            <p:cNvSpPr>
              <a:spLocks noChangeShapeType="1"/>
            </p:cNvSpPr>
            <p:nvPr/>
          </p:nvSpPr>
          <p:spPr bwMode="auto">
            <a:xfrm flipH="1">
              <a:off x="4653891" y="3967083"/>
              <a:ext cx="146050" cy="153987"/>
            </a:xfrm>
            <a:prstGeom prst="line">
              <a:avLst/>
            </a:prstGeom>
            <a:noFill/>
            <a:ln w="9525">
              <a:solidFill>
                <a:srgbClr val="FF6699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4838" name="Line 22"/>
            <p:cNvSpPr>
              <a:spLocks noChangeShapeType="1"/>
            </p:cNvSpPr>
            <p:nvPr/>
          </p:nvSpPr>
          <p:spPr bwMode="auto">
            <a:xfrm flipH="1">
              <a:off x="5123791" y="4363958"/>
              <a:ext cx="146050" cy="153987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 bwMode="auto">
            <a:xfrm>
              <a:off x="3274107" y="1105037"/>
              <a:ext cx="585547" cy="29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36" name="TextBox 35"/>
            <p:cNvSpPr txBox="1"/>
            <p:nvPr/>
          </p:nvSpPr>
          <p:spPr bwMode="auto">
            <a:xfrm>
              <a:off x="3207441" y="1615681"/>
              <a:ext cx="585547" cy="29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-1</a:t>
              </a:r>
            </a:p>
          </p:txBody>
        </p:sp>
        <p:sp>
          <p:nvSpPr>
            <p:cNvPr id="37" name="TextBox 36"/>
            <p:cNvSpPr txBox="1"/>
            <p:nvPr/>
          </p:nvSpPr>
          <p:spPr bwMode="auto">
            <a:xfrm>
              <a:off x="3285617" y="2732921"/>
              <a:ext cx="585547" cy="29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38" name="TextBox 37"/>
            <p:cNvSpPr txBox="1"/>
            <p:nvPr/>
          </p:nvSpPr>
          <p:spPr bwMode="auto">
            <a:xfrm>
              <a:off x="3182356" y="2035929"/>
              <a:ext cx="585547" cy="29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20</a:t>
              </a:r>
            </a:p>
          </p:txBody>
        </p:sp>
        <p:sp>
          <p:nvSpPr>
            <p:cNvPr id="39" name="TextBox 38"/>
            <p:cNvSpPr txBox="1"/>
            <p:nvPr/>
          </p:nvSpPr>
          <p:spPr bwMode="auto">
            <a:xfrm>
              <a:off x="3293521" y="3590235"/>
              <a:ext cx="585547" cy="29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40" name="TextBox 39"/>
            <p:cNvSpPr txBox="1"/>
            <p:nvPr/>
          </p:nvSpPr>
          <p:spPr bwMode="auto">
            <a:xfrm>
              <a:off x="3280980" y="2959219"/>
              <a:ext cx="585547" cy="29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41" name="TextBox 40"/>
            <p:cNvSpPr txBox="1"/>
            <p:nvPr/>
          </p:nvSpPr>
          <p:spPr bwMode="auto">
            <a:xfrm>
              <a:off x="3284932" y="4802149"/>
              <a:ext cx="585547" cy="29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3280635" y="5309155"/>
              <a:ext cx="585547" cy="29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43" name="TextBox 42"/>
            <p:cNvSpPr txBox="1"/>
            <p:nvPr/>
          </p:nvSpPr>
          <p:spPr bwMode="auto">
            <a:xfrm>
              <a:off x="3585779" y="6216270"/>
              <a:ext cx="585547" cy="29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lang="en-US" sz="1400" b="1" kern="0" dirty="0" smtClean="0">
                  <a:latin typeface="+mn-lt"/>
                </a:rPr>
                <a:t>2</a:t>
              </a:r>
              <a:endPara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TextBox 43"/>
            <p:cNvSpPr txBox="1"/>
            <p:nvPr/>
          </p:nvSpPr>
          <p:spPr bwMode="auto">
            <a:xfrm>
              <a:off x="8626493" y="6208024"/>
              <a:ext cx="542248" cy="29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lang="en-US" sz="1400" b="1" kern="0" dirty="0" smtClean="0">
                  <a:latin typeface="+mn-lt"/>
                </a:rPr>
                <a:t>10</a:t>
              </a:r>
              <a:endPara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 bwMode="auto">
            <a:xfrm>
              <a:off x="5814223" y="6335680"/>
              <a:ext cx="1890482" cy="357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lang="en-US" sz="1800" b="1" kern="0" dirty="0" smtClean="0">
                  <a:latin typeface="+mn-lt"/>
                </a:rPr>
                <a:t>Time (</a:t>
              </a:r>
              <a:r>
                <a:rPr lang="en-US" sz="1800" b="1" kern="0" dirty="0" err="1" smtClean="0">
                  <a:latin typeface="+mn-lt"/>
                </a:rPr>
                <a:t>s</a:t>
              </a:r>
              <a:r>
                <a:rPr lang="en-US" sz="1800" b="1" kern="0" dirty="0" smtClean="0">
                  <a:latin typeface="+mn-lt"/>
                </a:rPr>
                <a:t>)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8" name="TextBox 57"/>
            <p:cNvSpPr txBox="1"/>
            <p:nvPr/>
          </p:nvSpPr>
          <p:spPr bwMode="auto">
            <a:xfrm>
              <a:off x="3280634" y="6067837"/>
              <a:ext cx="585547" cy="29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0</a:t>
              </a:r>
            </a:p>
          </p:txBody>
        </p:sp>
      </p:grpSp>
      <p:grpSp>
        <p:nvGrpSpPr>
          <p:cNvPr id="2" name="Group 55"/>
          <p:cNvGrpSpPr/>
          <p:nvPr/>
        </p:nvGrpSpPr>
        <p:grpSpPr>
          <a:xfrm>
            <a:off x="82471" y="1745761"/>
            <a:ext cx="3298850" cy="1647825"/>
            <a:chOff x="1" y="1943689"/>
            <a:chExt cx="3298850" cy="1647825"/>
          </a:xfrm>
        </p:grpSpPr>
        <p:sp>
          <p:nvSpPr>
            <p:cNvPr id="47" name="TextBox 46"/>
            <p:cNvSpPr txBox="1"/>
            <p:nvPr/>
          </p:nvSpPr>
          <p:spPr bwMode="auto">
            <a:xfrm>
              <a:off x="1063879" y="3292714"/>
              <a:ext cx="1890482" cy="29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lang="en-US" sz="1400" b="1" kern="0" dirty="0" smtClean="0">
                  <a:latin typeface="+mn-lt"/>
                </a:rPr>
                <a:t>Time (</a:t>
              </a:r>
              <a:r>
                <a:rPr lang="en-US" sz="1400" b="1" kern="0" dirty="0" err="1" smtClean="0">
                  <a:latin typeface="+mn-lt"/>
                </a:rPr>
                <a:t>s</a:t>
              </a:r>
              <a:r>
                <a:rPr lang="en-US" sz="1400" b="1" kern="0" dirty="0" smtClean="0">
                  <a:latin typeface="+mn-lt"/>
                </a:rPr>
                <a:t>)</a:t>
              </a:r>
              <a:endPara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" name="TextBox 49"/>
            <p:cNvSpPr txBox="1"/>
            <p:nvPr/>
          </p:nvSpPr>
          <p:spPr bwMode="auto">
            <a:xfrm>
              <a:off x="365105" y="3177267"/>
              <a:ext cx="585547" cy="2398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lang="en-US" sz="1000" b="1" kern="0" dirty="0" smtClean="0">
                  <a:latin typeface="+mn-lt"/>
                </a:rPr>
                <a:t>2</a:t>
              </a:r>
              <a:endPara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3" name="TextBox 52"/>
            <p:cNvSpPr txBox="1"/>
            <p:nvPr/>
          </p:nvSpPr>
          <p:spPr bwMode="auto">
            <a:xfrm>
              <a:off x="2636671" y="3205647"/>
              <a:ext cx="585547" cy="2398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lang="en-US" sz="1000" b="1" kern="0" dirty="0" smtClean="0">
                  <a:latin typeface="+mn-lt"/>
                </a:rPr>
                <a:t>4</a:t>
              </a:r>
              <a:endPara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3">
              <a:lum bright="-33000" contrast="51000"/>
            </a:blip>
            <a:srcRect t="46638" r="12193" b="3129"/>
            <a:stretch>
              <a:fillRect/>
            </a:stretch>
          </p:blipFill>
          <p:spPr bwMode="auto">
            <a:xfrm>
              <a:off x="1" y="1968652"/>
              <a:ext cx="3076178" cy="1272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28"/>
            <p:cNvGrpSpPr/>
            <p:nvPr/>
          </p:nvGrpSpPr>
          <p:grpSpPr>
            <a:xfrm>
              <a:off x="1360975" y="2498567"/>
              <a:ext cx="1444881" cy="726925"/>
              <a:chOff x="1426753" y="4036503"/>
              <a:chExt cx="1389469" cy="1250739"/>
            </a:xfrm>
          </p:grpSpPr>
          <p:sp>
            <p:nvSpPr>
              <p:cNvPr id="27" name="Line 12"/>
              <p:cNvSpPr>
                <a:spLocks noChangeShapeType="1"/>
              </p:cNvSpPr>
              <p:nvPr/>
            </p:nvSpPr>
            <p:spPr bwMode="auto">
              <a:xfrm>
                <a:off x="1426753" y="4049033"/>
                <a:ext cx="0" cy="1238209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prstDash val="sysDot"/>
                <a:round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" name="Line 12"/>
              <p:cNvSpPr>
                <a:spLocks noChangeShapeType="1"/>
              </p:cNvSpPr>
              <p:nvPr/>
            </p:nvSpPr>
            <p:spPr bwMode="auto">
              <a:xfrm>
                <a:off x="2816222" y="4036503"/>
                <a:ext cx="0" cy="1238209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prstDash val="sysDot"/>
                <a:round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6" name="Text Box 9"/>
            <p:cNvSpPr txBox="1">
              <a:spLocks noChangeArrowheads="1"/>
            </p:cNvSpPr>
            <p:nvPr/>
          </p:nvSpPr>
          <p:spPr bwMode="auto">
            <a:xfrm>
              <a:off x="979775" y="1943689"/>
              <a:ext cx="2319076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GB" sz="1600" b="1" dirty="0" smtClean="0">
                  <a:solidFill>
                    <a:srgbClr val="008000"/>
                  </a:solidFill>
                </a:rPr>
                <a:t>Early heating, 77633 </a:t>
              </a:r>
              <a:br>
                <a:rPr lang="en-GB" sz="1600" b="1" dirty="0" smtClean="0">
                  <a:solidFill>
                    <a:srgbClr val="008000"/>
                  </a:solidFill>
                </a:rPr>
              </a:br>
              <a:r>
                <a:rPr lang="en-GB" sz="1600" b="1" dirty="0" smtClean="0">
                  <a:solidFill>
                    <a:srgbClr val="008000"/>
                  </a:solidFill>
                </a:rPr>
                <a:t>modes at high </a:t>
              </a:r>
              <a:r>
                <a:rPr lang="en-GB" sz="1600" b="1" dirty="0" err="1" smtClean="0">
                  <a:solidFill>
                    <a:srgbClr val="008000"/>
                  </a:solidFill>
                </a:rPr>
                <a:t>q</a:t>
              </a:r>
              <a:r>
                <a:rPr lang="en-GB" sz="1600" b="1" baseline="-25000" dirty="0" err="1" smtClean="0">
                  <a:solidFill>
                    <a:srgbClr val="008000"/>
                  </a:solidFill>
                </a:rPr>
                <a:t>min</a:t>
              </a:r>
              <a:endParaRPr lang="en-GB" sz="1600" b="1" dirty="0">
                <a:solidFill>
                  <a:srgbClr val="008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 bwMode="auto">
            <a:xfrm>
              <a:off x="148449" y="2911016"/>
              <a:ext cx="1896839" cy="328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lang="en-US" sz="1600" b="1" i="1" kern="0" dirty="0" smtClean="0">
                  <a:latin typeface="+mn-lt"/>
                </a:rPr>
                <a:t>q</a:t>
              </a:r>
              <a:r>
                <a:rPr kumimoji="0" lang="en-US" sz="1600" b="1" i="1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at various radii</a:t>
              </a:r>
            </a:p>
          </p:txBody>
        </p:sp>
      </p:grpSp>
      <p:grpSp>
        <p:nvGrpSpPr>
          <p:cNvPr id="4" name="Group 58"/>
          <p:cNvGrpSpPr/>
          <p:nvPr/>
        </p:nvGrpSpPr>
        <p:grpSpPr>
          <a:xfrm>
            <a:off x="82470" y="4931392"/>
            <a:ext cx="3115351" cy="1670951"/>
            <a:chOff x="24741" y="5187049"/>
            <a:chExt cx="3115351" cy="1670951"/>
          </a:xfrm>
        </p:grpSpPr>
        <p:grpSp>
          <p:nvGrpSpPr>
            <p:cNvPr id="5" name="Group 47"/>
            <p:cNvGrpSpPr/>
            <p:nvPr/>
          </p:nvGrpSpPr>
          <p:grpSpPr>
            <a:xfrm>
              <a:off x="24741" y="5209487"/>
              <a:ext cx="3084425" cy="1321745"/>
              <a:chOff x="0" y="5448650"/>
              <a:chExt cx="3084425" cy="1321745"/>
            </a:xfrm>
          </p:grpSpPr>
          <p:pic>
            <p:nvPicPr>
              <p:cNvPr id="23" name="Picture 6"/>
              <p:cNvPicPr>
                <a:picLocks noChangeAspect="1" noChangeArrowheads="1"/>
              </p:cNvPicPr>
              <p:nvPr/>
            </p:nvPicPr>
            <p:blipFill>
              <a:blip r:embed="rId4">
                <a:lum bright="-29000" contrast="44000"/>
              </a:blip>
              <a:srcRect t="46701" r="12056" b="3313"/>
              <a:stretch>
                <a:fillRect/>
              </a:stretch>
            </p:blipFill>
            <p:spPr bwMode="auto">
              <a:xfrm>
                <a:off x="0" y="5448650"/>
                <a:ext cx="3084425" cy="13217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" name="Text Box 9"/>
              <p:cNvSpPr txBox="1">
                <a:spLocks noChangeArrowheads="1"/>
              </p:cNvSpPr>
              <p:nvPr/>
            </p:nvSpPr>
            <p:spPr bwMode="auto">
              <a:xfrm>
                <a:off x="955029" y="5803183"/>
                <a:ext cx="1989194" cy="5847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600" b="1" dirty="0" smtClean="0">
                    <a:solidFill>
                      <a:srgbClr val="3333FF"/>
                    </a:solidFill>
                  </a:rPr>
                  <a:t>Best case, 77629, </a:t>
                </a:r>
                <a:br>
                  <a:rPr lang="en-GB" sz="1600" b="1" dirty="0" smtClean="0">
                    <a:solidFill>
                      <a:srgbClr val="3333FF"/>
                    </a:solidFill>
                  </a:rPr>
                </a:br>
                <a:r>
                  <a:rPr lang="en-GB" sz="1600" b="1" dirty="0" err="1" smtClean="0">
                    <a:solidFill>
                      <a:srgbClr val="3333FF"/>
                    </a:solidFill>
                  </a:rPr>
                  <a:t>q</a:t>
                </a:r>
                <a:r>
                  <a:rPr lang="en-GB" sz="1600" b="1" baseline="-25000" dirty="0" err="1" smtClean="0">
                    <a:solidFill>
                      <a:srgbClr val="3333FF"/>
                    </a:solidFill>
                  </a:rPr>
                  <a:t>min</a:t>
                </a:r>
                <a:r>
                  <a:rPr lang="en-GB" sz="1600" b="1" dirty="0" smtClean="0">
                    <a:solidFill>
                      <a:srgbClr val="3333FF"/>
                    </a:solidFill>
                  </a:rPr>
                  <a:t> </a:t>
                </a:r>
                <a:r>
                  <a:rPr lang="en-GB" sz="1600" b="1" dirty="0">
                    <a:solidFill>
                      <a:srgbClr val="3333FF"/>
                    </a:solidFill>
                  </a:rPr>
                  <a:t>stays ~1</a:t>
                </a:r>
              </a:p>
            </p:txBody>
          </p:sp>
        </p:grpSp>
        <p:sp>
          <p:nvSpPr>
            <p:cNvPr id="49" name="TextBox 48"/>
            <p:cNvSpPr txBox="1"/>
            <p:nvPr/>
          </p:nvSpPr>
          <p:spPr bwMode="auto">
            <a:xfrm>
              <a:off x="1146347" y="6559200"/>
              <a:ext cx="1890482" cy="29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lang="en-US" sz="1400" b="1" kern="0" dirty="0" smtClean="0">
                  <a:latin typeface="+mn-lt"/>
                </a:rPr>
                <a:t>Time (</a:t>
              </a:r>
              <a:r>
                <a:rPr lang="en-US" sz="1400" b="1" kern="0" dirty="0" err="1" smtClean="0">
                  <a:latin typeface="+mn-lt"/>
                </a:rPr>
                <a:t>s</a:t>
              </a:r>
              <a:r>
                <a:rPr lang="en-US" sz="1400" b="1" kern="0" dirty="0" smtClean="0">
                  <a:latin typeface="+mn-lt"/>
                </a:rPr>
                <a:t>)</a:t>
              </a:r>
              <a:endPara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" name="TextBox 50"/>
            <p:cNvSpPr txBox="1"/>
            <p:nvPr/>
          </p:nvSpPr>
          <p:spPr bwMode="auto">
            <a:xfrm>
              <a:off x="2554545" y="6471583"/>
              <a:ext cx="585547" cy="2398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lang="en-US" sz="1000" b="1" kern="0" dirty="0" smtClean="0">
                  <a:latin typeface="+mn-lt"/>
                </a:rPr>
                <a:t>8</a:t>
              </a:r>
              <a:endPara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2" name="TextBox 51"/>
            <p:cNvSpPr txBox="1"/>
            <p:nvPr/>
          </p:nvSpPr>
          <p:spPr bwMode="auto">
            <a:xfrm>
              <a:off x="381256" y="6483795"/>
              <a:ext cx="585547" cy="2398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lang="en-US" sz="1000" b="1" kern="0" noProof="0" dirty="0" smtClean="0">
                  <a:latin typeface="+mn-lt"/>
                </a:rPr>
                <a:t>4</a:t>
              </a:r>
              <a:endPara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5" name="TextBox 54"/>
            <p:cNvSpPr txBox="1"/>
            <p:nvPr/>
          </p:nvSpPr>
          <p:spPr bwMode="auto">
            <a:xfrm>
              <a:off x="140199" y="5187049"/>
              <a:ext cx="1896839" cy="328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lang="en-US" sz="1600" b="1" i="1" kern="0" dirty="0" smtClean="0">
                  <a:latin typeface="+mn-lt"/>
                </a:rPr>
                <a:t>q</a:t>
              </a:r>
              <a:r>
                <a:rPr kumimoji="0" lang="en-US" sz="1600" b="1" i="1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at various radii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 bwMode="auto">
          <a:xfrm>
            <a:off x="5105400" y="5757333"/>
            <a:ext cx="4038600" cy="1100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NSTX an ideal place to explore </a:t>
            </a:r>
            <a:br>
              <a:rPr lang="en-US" dirty="0" smtClean="0"/>
            </a:br>
            <a:r>
              <a:rPr lang="en-US" dirty="0" err="1" smtClean="0"/>
              <a:t>q</a:t>
            </a:r>
            <a:r>
              <a:rPr lang="en-US" dirty="0" smtClean="0"/>
              <a:t> profile role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93788"/>
            <a:ext cx="8229600" cy="2875659"/>
          </a:xfrm>
        </p:spPr>
        <p:txBody>
          <a:bodyPr/>
          <a:lstStyle/>
          <a:p>
            <a:r>
              <a:rPr lang="en-US" dirty="0" smtClean="0"/>
              <a:t>Plasma naturally relaxes </a:t>
            </a:r>
            <a:r>
              <a:rPr lang="en-US" dirty="0" err="1" smtClean="0"/>
              <a:t>vs</a:t>
            </a:r>
            <a:r>
              <a:rPr lang="en-US" dirty="0" smtClean="0"/>
              <a:t> time</a:t>
            </a:r>
          </a:p>
          <a:p>
            <a:r>
              <a:rPr lang="en-US" dirty="0" smtClean="0"/>
              <a:t>Can ramp beta to excite mode</a:t>
            </a:r>
          </a:p>
          <a:p>
            <a:pPr lvl="1"/>
            <a:r>
              <a:rPr lang="en-US" dirty="0" smtClean="0"/>
              <a:t>Scan NBI timing &amp; power to </a:t>
            </a:r>
            <a:br>
              <a:rPr lang="en-US" dirty="0" smtClean="0"/>
            </a:br>
            <a:r>
              <a:rPr lang="en-US" dirty="0" smtClean="0"/>
              <a:t>vary </a:t>
            </a:r>
            <a:r>
              <a:rPr lang="en-US" b="1" dirty="0" err="1" smtClean="0"/>
              <a:t>q</a:t>
            </a:r>
            <a:r>
              <a:rPr lang="en-US" b="1" baseline="-25000" dirty="0" err="1" smtClean="0"/>
              <a:t>min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b="1" dirty="0" err="1" smtClean="0">
                <a:latin typeface="Symbol" charset="2"/>
                <a:cs typeface="Symbol" charset="2"/>
              </a:rPr>
              <a:t>b</a:t>
            </a:r>
            <a:r>
              <a:rPr lang="en-US" b="1" baseline="-25000" dirty="0" err="1" smtClean="0"/>
              <a:t>N</a:t>
            </a:r>
            <a:r>
              <a:rPr lang="en-US" dirty="0" smtClean="0"/>
              <a:t> trajectory</a:t>
            </a:r>
          </a:p>
          <a:p>
            <a:r>
              <a:rPr lang="en-US" dirty="0" smtClean="0"/>
              <a:t>Repeats with EF applied </a:t>
            </a:r>
          </a:p>
          <a:p>
            <a:pPr lvl="1"/>
            <a:r>
              <a:rPr lang="en-US" dirty="0" smtClean="0"/>
              <a:t>to see if plasma response stronger</a:t>
            </a:r>
            <a:br>
              <a:rPr lang="en-US" dirty="0" smtClean="0"/>
            </a:br>
            <a:r>
              <a:rPr lang="en-US" dirty="0" smtClean="0"/>
              <a:t>as tearing mode 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dirty="0" smtClean="0"/>
              <a:t> limit applied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742305" y="53975"/>
            <a:ext cx="3451495" cy="6789290"/>
            <a:chOff x="5742305" y="53975"/>
            <a:chExt cx="3451495" cy="6789290"/>
          </a:xfrm>
        </p:grpSpPr>
        <p:pic>
          <p:nvPicPr>
            <p:cNvPr id="5" name="Picture 4" descr="Picture 4.png"/>
            <p:cNvPicPr>
              <a:picLocks noChangeAspect="1"/>
            </p:cNvPicPr>
            <p:nvPr/>
          </p:nvPicPr>
          <p:blipFill>
            <a:blip r:embed="rId2"/>
            <a:srcRect l="4477" t="7546" r="1822" b="7967"/>
            <a:stretch>
              <a:fillRect/>
            </a:stretch>
          </p:blipFill>
          <p:spPr>
            <a:xfrm>
              <a:off x="6336300" y="1625600"/>
              <a:ext cx="2676525" cy="570774"/>
            </a:xfrm>
            <a:prstGeom prst="rect">
              <a:avLst/>
            </a:prstGeom>
          </p:spPr>
        </p:pic>
        <p:pic>
          <p:nvPicPr>
            <p:cNvPr id="6" name="Picture 5" descr="Picture 3.png"/>
            <p:cNvPicPr>
              <a:picLocks noChangeAspect="1"/>
            </p:cNvPicPr>
            <p:nvPr/>
          </p:nvPicPr>
          <p:blipFill>
            <a:blip r:embed="rId3"/>
            <a:srcRect t="10365" r="2020" b="12204"/>
            <a:stretch>
              <a:fillRect/>
            </a:stretch>
          </p:blipFill>
          <p:spPr>
            <a:xfrm>
              <a:off x="5920375" y="53975"/>
              <a:ext cx="3135430" cy="158115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7524816" y="58100"/>
              <a:ext cx="15283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dirty="0" smtClean="0"/>
                <a:t>NSTX #134071</a:t>
              </a:r>
              <a:endParaRPr lang="en-US" sz="1200" b="1" dirty="0"/>
            </a:p>
          </p:txBody>
        </p:sp>
        <p:pic>
          <p:nvPicPr>
            <p:cNvPr id="8" name="Picture 7" descr="Picture 3.png"/>
            <p:cNvPicPr>
              <a:picLocks noChangeAspect="1"/>
            </p:cNvPicPr>
            <p:nvPr/>
          </p:nvPicPr>
          <p:blipFill>
            <a:blip r:embed="rId3"/>
            <a:srcRect l="53412" b="89075"/>
            <a:stretch>
              <a:fillRect/>
            </a:stretch>
          </p:blipFill>
          <p:spPr>
            <a:xfrm>
              <a:off x="7935242" y="302029"/>
              <a:ext cx="1028731" cy="181284"/>
            </a:xfrm>
            <a:prstGeom prst="rect">
              <a:avLst/>
            </a:prstGeom>
          </p:spPr>
        </p:pic>
        <p:grpSp>
          <p:nvGrpSpPr>
            <p:cNvPr id="9" name="Group 42"/>
            <p:cNvGrpSpPr/>
            <p:nvPr/>
          </p:nvGrpSpPr>
          <p:grpSpPr>
            <a:xfrm>
              <a:off x="5742305" y="2066736"/>
              <a:ext cx="3451495" cy="4776527"/>
              <a:chOff x="5692505" y="1763052"/>
              <a:chExt cx="3451495" cy="5081392"/>
            </a:xfrm>
          </p:grpSpPr>
          <p:pic>
            <p:nvPicPr>
              <p:cNvPr id="21" name="Picture 20" descr="Picture 1.png"/>
              <p:cNvPicPr>
                <a:picLocks noChangeAspect="1"/>
              </p:cNvPicPr>
              <p:nvPr/>
            </p:nvPicPr>
            <p:blipFill>
              <a:blip r:embed="rId4"/>
              <a:srcRect l="2825" t="1172" r="67571" b="85178"/>
              <a:stretch>
                <a:fillRect/>
              </a:stretch>
            </p:blipFill>
            <p:spPr>
              <a:xfrm>
                <a:off x="6219825" y="1915100"/>
                <a:ext cx="2707023" cy="825614"/>
              </a:xfrm>
              <a:prstGeom prst="rect">
                <a:avLst/>
              </a:prstGeom>
            </p:spPr>
          </p:pic>
          <p:pic>
            <p:nvPicPr>
              <p:cNvPr id="22" name="Picture 21" descr="Picture 1.png"/>
              <p:cNvPicPr>
                <a:picLocks noChangeAspect="1"/>
              </p:cNvPicPr>
              <p:nvPr/>
            </p:nvPicPr>
            <p:blipFill>
              <a:blip r:embed="rId4"/>
              <a:srcRect l="70034" t="21464" b="61830"/>
              <a:stretch>
                <a:fillRect/>
              </a:stretch>
            </p:blipFill>
            <p:spPr>
              <a:xfrm>
                <a:off x="6223000" y="4448750"/>
                <a:ext cx="2740089" cy="1010424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23" name="Picture 22" descr="Picture 1.png"/>
              <p:cNvPicPr>
                <a:picLocks noChangeAspect="1"/>
              </p:cNvPicPr>
              <p:nvPr/>
            </p:nvPicPr>
            <p:blipFill>
              <a:blip r:embed="rId4"/>
              <a:srcRect l="69984" t="61358" b="22317"/>
              <a:stretch>
                <a:fillRect/>
              </a:stretch>
            </p:blipFill>
            <p:spPr>
              <a:xfrm>
                <a:off x="6216650" y="5461575"/>
                <a:ext cx="2744669" cy="987425"/>
              </a:xfrm>
              <a:prstGeom prst="rect">
                <a:avLst/>
              </a:prstGeom>
            </p:spPr>
          </p:pic>
          <p:pic>
            <p:nvPicPr>
              <p:cNvPr id="24" name="Picture 6" descr="Picture 1.png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lum bright="-35000" contrast="66000"/>
              </a:blip>
              <a:srcRect l="70044" t="82048"/>
              <a:stretch>
                <a:fillRect/>
              </a:stretch>
            </p:blipFill>
            <p:spPr>
              <a:xfrm>
                <a:off x="6223000" y="5877934"/>
                <a:ext cx="2739185" cy="422444"/>
              </a:xfrm>
              <a:prstGeom prst="rect">
                <a:avLst/>
              </a:prstGeom>
            </p:spPr>
          </p:pic>
          <p:pic>
            <p:nvPicPr>
              <p:cNvPr id="25" name="Picture 24" descr="Picture 1.png"/>
              <p:cNvPicPr>
                <a:picLocks noChangeAspect="1"/>
              </p:cNvPicPr>
              <p:nvPr/>
            </p:nvPicPr>
            <p:blipFill>
              <a:blip r:embed="rId4"/>
              <a:srcRect l="2766" t="50852" r="67687" b="35132"/>
              <a:stretch>
                <a:fillRect/>
              </a:stretch>
            </p:blipFill>
            <p:spPr>
              <a:xfrm>
                <a:off x="6212370" y="3591500"/>
                <a:ext cx="2701778" cy="847725"/>
              </a:xfrm>
              <a:prstGeom prst="rect">
                <a:avLst/>
              </a:prstGeom>
            </p:spPr>
          </p:pic>
          <p:pic>
            <p:nvPicPr>
              <p:cNvPr id="26" name="Picture 25" descr="Picture 1.png"/>
              <p:cNvPicPr>
                <a:picLocks noChangeAspect="1"/>
              </p:cNvPicPr>
              <p:nvPr/>
            </p:nvPicPr>
            <p:blipFill>
              <a:blip r:embed="rId4"/>
              <a:srcRect l="2825" t="34384" r="67675" b="51653"/>
              <a:stretch>
                <a:fillRect/>
              </a:stretch>
            </p:blipFill>
            <p:spPr>
              <a:xfrm>
                <a:off x="6219825" y="2737425"/>
                <a:ext cx="2697498" cy="844550"/>
              </a:xfrm>
              <a:prstGeom prst="rect">
                <a:avLst/>
              </a:prstGeom>
            </p:spPr>
          </p:pic>
          <p:sp>
            <p:nvSpPr>
              <p:cNvPr id="27" name="TextBox 26"/>
              <p:cNvSpPr txBox="1"/>
              <p:nvPr/>
            </p:nvSpPr>
            <p:spPr>
              <a:xfrm>
                <a:off x="6007438" y="1763052"/>
                <a:ext cx="315444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1</a:t>
                </a:r>
                <a:endParaRPr lang="en-US" sz="12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002813" y="2769175"/>
                <a:ext cx="315444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4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002813" y="2555676"/>
                <a:ext cx="315444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0</a:t>
                </a:r>
                <a:endParaRPr lang="en-US" sz="12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002813" y="3655000"/>
                <a:ext cx="315444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3</a:t>
                </a:r>
                <a:endParaRPr lang="en-US" sz="12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6002813" y="6010679"/>
                <a:ext cx="315444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0</a:t>
                </a:r>
                <a:endParaRPr lang="en-US" sz="12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5864232" y="5537775"/>
                <a:ext cx="393707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200" dirty="0" smtClean="0"/>
                  <a:t>20</a:t>
                </a:r>
                <a:endParaRPr lang="en-US" sz="12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692505" y="5175825"/>
                <a:ext cx="577857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200" dirty="0" smtClean="0">
                    <a:latin typeface="Symbol" charset="2"/>
                    <a:cs typeface="Symbol" charset="2"/>
                  </a:rPr>
                  <a:t>-</a:t>
                </a:r>
                <a:r>
                  <a:rPr lang="en-US" sz="1200" dirty="0" smtClean="0"/>
                  <a:t>600</a:t>
                </a:r>
                <a:endParaRPr lang="en-US" sz="1200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6002813" y="4268170"/>
                <a:ext cx="315444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0</a:t>
                </a:r>
                <a:endParaRPr lang="en-US" sz="12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6002813" y="3423224"/>
                <a:ext cx="315444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0</a:t>
                </a:r>
                <a:endParaRPr lang="en-US" sz="12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002813" y="4559875"/>
                <a:ext cx="315444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0</a:t>
                </a:r>
                <a:endParaRPr lang="en-US" sz="12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155212" y="5396100"/>
                <a:ext cx="1016007" cy="6597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5000"/>
                  </a:lnSpc>
                </a:pPr>
                <a:r>
                  <a:rPr lang="en-US" sz="1200" b="1" dirty="0" smtClean="0"/>
                  <a:t>CHERS rotation</a:t>
                </a:r>
                <a:br>
                  <a:rPr lang="en-US" sz="1200" b="1" dirty="0" smtClean="0"/>
                </a:br>
                <a:r>
                  <a:rPr lang="en-US" sz="1200" dirty="0" smtClean="0"/>
                  <a:t>kHz</a:t>
                </a:r>
                <a:endParaRPr lang="en-US" sz="12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112640" y="6391850"/>
                <a:ext cx="315444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0</a:t>
                </a:r>
                <a:endParaRPr lang="en-US" sz="12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8663470" y="6391850"/>
                <a:ext cx="480530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800</a:t>
                </a:r>
                <a:endParaRPr lang="en-US" sz="12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348480" y="6391850"/>
                <a:ext cx="686340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400</a:t>
                </a:r>
                <a:endParaRPr lang="en-US" sz="12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7778747" y="6517023"/>
                <a:ext cx="1144160" cy="327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/>
                  <a:t>Time (ms)</a:t>
                </a:r>
                <a:endParaRPr lang="en-US" sz="1400" b="1" dirty="0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>
                <a:off x="6209195" y="4439225"/>
                <a:ext cx="2748949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6214140" y="3580387"/>
                <a:ext cx="2748949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6214140" y="2735837"/>
                <a:ext cx="2748949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6214140" y="5451236"/>
                <a:ext cx="2748949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6198265" y="4696400"/>
                <a:ext cx="1016007" cy="687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/>
                  <a:t>Error Field Current</a:t>
                </a:r>
                <a:br>
                  <a:rPr lang="en-US" sz="1200" b="1" dirty="0" smtClean="0"/>
                </a:br>
                <a:r>
                  <a:rPr lang="en-US" sz="1200" dirty="0" smtClean="0"/>
                  <a:t>Amps</a:t>
                </a:r>
                <a:endParaRPr lang="en-US" sz="12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214140" y="3580387"/>
                <a:ext cx="1016007" cy="327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err="1" smtClean="0">
                    <a:latin typeface="Symbol" charset="2"/>
                    <a:cs typeface="Symbol" charset="2"/>
                  </a:rPr>
                  <a:t>b</a:t>
                </a:r>
                <a:r>
                  <a:rPr lang="en-US" sz="1400" b="1" baseline="-25000" dirty="0" err="1" smtClean="0"/>
                  <a:t>N</a:t>
                </a:r>
                <a:endParaRPr lang="en-US" sz="1400" b="1" baseline="-25000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333257" y="3274153"/>
                <a:ext cx="2090305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/>
                  <a:t>Neutral Beam power </a:t>
                </a:r>
                <a:r>
                  <a:rPr lang="en-US" sz="1200" dirty="0" smtClean="0"/>
                  <a:t>MW</a:t>
                </a:r>
                <a:endParaRPr lang="en-US" sz="12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6254486" y="2471796"/>
                <a:ext cx="1624883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/>
                  <a:t>Plasma Current </a:t>
                </a:r>
                <a:r>
                  <a:rPr lang="en-US" sz="1200" dirty="0" smtClean="0"/>
                  <a:t>MA</a:t>
                </a:r>
                <a:endParaRPr lang="en-US" sz="1200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8026061" y="5441426"/>
                <a:ext cx="879328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/>
                  <a:t>core</a:t>
                </a:r>
                <a:endParaRPr lang="en-US" sz="1200" b="1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7214272" y="5962067"/>
                <a:ext cx="1434028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rgbClr val="3366FF"/>
                    </a:solidFill>
                  </a:rPr>
                  <a:t>Chord near </a:t>
                </a:r>
                <a:r>
                  <a:rPr lang="en-US" sz="1200" b="1" dirty="0" err="1" smtClean="0">
                    <a:solidFill>
                      <a:srgbClr val="3366FF"/>
                    </a:solidFill>
                  </a:rPr>
                  <a:t>q</a:t>
                </a:r>
                <a:r>
                  <a:rPr lang="en-US" sz="1200" b="1" dirty="0" smtClean="0">
                    <a:solidFill>
                      <a:srgbClr val="3366FF"/>
                    </a:solidFill>
                  </a:rPr>
                  <a:t>=2</a:t>
                </a:r>
                <a:endParaRPr lang="en-US" sz="1200" b="1" dirty="0">
                  <a:solidFill>
                    <a:srgbClr val="3366FF"/>
                  </a:solidFill>
                </a:endParaRPr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6217315" y="1907162"/>
                <a:ext cx="2748949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6263011" y="1583610"/>
              <a:ext cx="16248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err="1" smtClean="0"/>
                <a:t>D</a:t>
              </a:r>
              <a:r>
                <a:rPr lang="en-US" sz="1200" b="1" dirty="0" err="1" smtClean="0">
                  <a:latin typeface="Symbol" charset="2"/>
                  <a:cs typeface="Symbol" charset="2"/>
                </a:rPr>
                <a:t>a</a:t>
              </a:r>
              <a:r>
                <a:rPr lang="en-US" sz="1200" b="1" dirty="0" smtClean="0"/>
                <a:t> </a:t>
              </a:r>
              <a:r>
                <a:rPr lang="en-US" sz="1200" dirty="0" err="1" smtClean="0"/>
                <a:t>a.u</a:t>
              </a:r>
              <a:r>
                <a:rPr lang="en-US" sz="1200" dirty="0" smtClean="0"/>
                <a:t>.</a:t>
              </a:r>
              <a:endParaRPr lang="en-US" sz="1200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6276640" y="1627526"/>
              <a:ext cx="2748949" cy="149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 bwMode="auto">
            <a:xfrm rot="16200000">
              <a:off x="6869192" y="4736435"/>
              <a:ext cx="1136050" cy="444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Dynamic correction</a:t>
              </a:r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7693930" y="5038238"/>
              <a:ext cx="1136050" cy="269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Ramp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32935" y="71008"/>
              <a:ext cx="1146176" cy="605422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1200" b="1" dirty="0" smtClean="0"/>
                <a:t>Magnetics spectrogram</a:t>
              </a:r>
              <a:br>
                <a:rPr lang="en-US" sz="1200" b="1" dirty="0" smtClean="0"/>
              </a:br>
              <a:r>
                <a:rPr lang="en-US" sz="1100" i="1" dirty="0" smtClean="0">
                  <a:solidFill>
                    <a:srgbClr val="404040"/>
                  </a:solidFill>
                </a:rPr>
                <a:t>color=mode</a:t>
              </a:r>
              <a:endParaRPr lang="en-US" sz="1200" i="1" dirty="0">
                <a:solidFill>
                  <a:srgbClr val="40404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72800" y="94750"/>
              <a:ext cx="2740089" cy="6354250"/>
            </a:xfrm>
            <a:prstGeom prst="rect">
              <a:avLst/>
            </a:prstGeom>
            <a:noFill/>
            <a:ln w="28575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63833" y="1111740"/>
              <a:ext cx="8793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2/1 NTM</a:t>
              </a:r>
              <a:endParaRPr lang="en-US" sz="1200" b="1" dirty="0"/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>
              <a:off x="8209157" y="1328024"/>
              <a:ext cx="332019" cy="124502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 bwMode="auto">
            <a:xfrm>
              <a:off x="7392732" y="5660685"/>
              <a:ext cx="1136050" cy="4278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kumimoji="0" lang="en-US" sz="12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Rotation shear falls</a:t>
              </a: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 rot="16200000" flipH="1">
              <a:off x="5571157" y="3467654"/>
              <a:ext cx="5962223" cy="0"/>
            </a:xfrm>
            <a:prstGeom prst="line">
              <a:avLst/>
            </a:prstGeom>
            <a:noFill/>
            <a:ln w="19050" cap="flat" cmpd="sng" algn="ctr">
              <a:solidFill>
                <a:schemeClr val="bg2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 bwMode="auto">
            <a:xfrm>
              <a:off x="7697130" y="1604973"/>
              <a:ext cx="1136050" cy="444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ctr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No </a:t>
              </a:r>
              <a:r>
                <a:rPr kumimoji="0" lang="en-US" sz="12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ELMs</a:t>
              </a: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/>
              </a:r>
              <a:b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</a:b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before NTM</a:t>
              </a:r>
            </a:p>
          </p:txBody>
        </p:sp>
      </p:grpSp>
      <p:cxnSp>
        <p:nvCxnSpPr>
          <p:cNvPr id="54" name="Straight Arrow Connector 53"/>
          <p:cNvCxnSpPr/>
          <p:nvPr/>
        </p:nvCxnSpPr>
        <p:spPr bwMode="auto">
          <a:xfrm>
            <a:off x="4766838" y="1880203"/>
            <a:ext cx="2597845" cy="2078120"/>
          </a:xfrm>
          <a:prstGeom prst="straightConnector1">
            <a:avLst/>
          </a:prstGeom>
          <a:noFill/>
          <a:ln w="57150" cap="flat" cmpd="sng" algn="ctr">
            <a:solidFill>
              <a:srgbClr val="4F81BD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pic>
        <p:nvPicPr>
          <p:cNvPr id="55" name="Picture 54" descr="Picture 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519" y="4004802"/>
            <a:ext cx="2526564" cy="2787221"/>
          </a:xfrm>
          <a:prstGeom prst="rect">
            <a:avLst/>
          </a:prstGeom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56" name="TextBox 55"/>
          <p:cNvSpPr txBox="1"/>
          <p:nvPr/>
        </p:nvSpPr>
        <p:spPr bwMode="auto">
          <a:xfrm>
            <a:off x="2597844" y="4700504"/>
            <a:ext cx="2812271" cy="1020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rgbClr val="0033CC"/>
              </a:buClr>
              <a:buSzTx/>
              <a:tabLst/>
            </a:pPr>
            <a:r>
              <a:rPr kumimoji="0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DIII-D: Plasma response to error field increases with </a:t>
            </a:r>
            <a:r>
              <a:rPr kumimoji="0" lang="en-US" sz="14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Symbol" charset="2"/>
                <a:ea typeface="+mn-ea"/>
                <a:cs typeface="Symbol" charset="2"/>
              </a:rPr>
              <a:t>b</a:t>
            </a:r>
            <a:r>
              <a:rPr kumimoji="0" lang="en-US" sz="1400" b="1" i="1" u="none" strike="noStrike" kern="0" cap="none" spc="0" normalizeH="0" baseline="-25000" noProof="0" dirty="0" err="1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lvl="1" indent="-168275">
              <a:lnSpc>
                <a:spcPct val="95000"/>
              </a:lnSpc>
              <a:buFont typeface="Arial"/>
              <a:buChar char="•"/>
            </a:pPr>
            <a:r>
              <a:rPr lang="en-US" sz="1400" b="1" i="1" kern="0" dirty="0" smtClean="0">
                <a:latin typeface="+mn-lt"/>
              </a:rPr>
              <a:t>How does response change with </a:t>
            </a:r>
            <a:r>
              <a:rPr lang="en-US" sz="1400" b="1" i="1" kern="0" dirty="0" smtClean="0">
                <a:latin typeface="Symbol" charset="2"/>
                <a:cs typeface="Symbol" charset="2"/>
              </a:rPr>
              <a:t>D</a:t>
            </a:r>
            <a:r>
              <a:rPr lang="en-US" sz="1400" b="1" i="1" kern="0" dirty="0" smtClean="0">
                <a:latin typeface="+mn-lt"/>
              </a:rPr>
              <a:t>’?</a:t>
            </a:r>
            <a:endParaRPr kumimoji="0" lang="en-US" sz="1400" b="1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93788"/>
            <a:ext cx="8229600" cy="4694362"/>
          </a:xfrm>
        </p:spPr>
        <p:txBody>
          <a:bodyPr/>
          <a:lstStyle/>
          <a:p>
            <a:r>
              <a:rPr lang="en-US" dirty="0" smtClean="0"/>
              <a:t>Similar approach to last experiment, but here try to vary timing of NBI start to change </a:t>
            </a:r>
            <a:r>
              <a:rPr lang="en-US" dirty="0" err="1" smtClean="0"/>
              <a:t>q</a:t>
            </a:r>
            <a:r>
              <a:rPr lang="en-US" dirty="0" smtClean="0"/>
              <a:t> profile</a:t>
            </a:r>
          </a:p>
          <a:p>
            <a:pPr lvl="1"/>
            <a:r>
              <a:rPr lang="en-US" dirty="0" smtClean="0"/>
              <a:t>Most interested in </a:t>
            </a:r>
            <a:r>
              <a:rPr lang="en-US" dirty="0" err="1" smtClean="0"/>
              <a:t>qmin</a:t>
            </a:r>
            <a:r>
              <a:rPr lang="en-US" dirty="0" smtClean="0"/>
              <a:t> value – does approach to 1 have special role?</a:t>
            </a:r>
          </a:p>
          <a:p>
            <a:pPr lvl="2"/>
            <a:r>
              <a:rPr lang="en-US" dirty="0" smtClean="0"/>
              <a:t>A fine scan of this would be very insightful</a:t>
            </a:r>
          </a:p>
          <a:p>
            <a:pPr lvl="1"/>
            <a:r>
              <a:rPr lang="en-US" dirty="0" smtClean="0"/>
              <a:t>Trajectory approach is powerful – always get mode – just change what beta and </a:t>
            </a:r>
            <a:r>
              <a:rPr lang="en-US" dirty="0" err="1" smtClean="0"/>
              <a:t>qmin</a:t>
            </a:r>
            <a:r>
              <a:rPr lang="en-US" dirty="0" smtClean="0"/>
              <a:t> we get it at </a:t>
            </a:r>
          </a:p>
          <a:p>
            <a:pPr lvl="2"/>
            <a:r>
              <a:rPr lang="en-US" dirty="0" smtClean="0"/>
              <a:t>by varying time and power to change beta ramp up rate</a:t>
            </a:r>
          </a:p>
          <a:p>
            <a:r>
              <a:rPr lang="en-US" dirty="0" smtClean="0"/>
              <a:t>EF response is a novel element</a:t>
            </a:r>
          </a:p>
          <a:p>
            <a:pPr lvl="1"/>
            <a:r>
              <a:rPr lang="en-US" dirty="0" smtClean="0"/>
              <a:t>Looking for change with </a:t>
            </a:r>
            <a:r>
              <a:rPr lang="en-US" dirty="0" err="1" smtClean="0"/>
              <a:t>deltaprime</a:t>
            </a:r>
            <a:r>
              <a:rPr lang="en-US" dirty="0" smtClean="0"/>
              <a:t> (influenced by </a:t>
            </a:r>
            <a:r>
              <a:rPr lang="en-US" dirty="0" err="1" smtClean="0"/>
              <a:t>qmin</a:t>
            </a:r>
            <a:r>
              <a:rPr lang="en-US" dirty="0" smtClean="0"/>
              <a:t>) would be a first</a:t>
            </a:r>
          </a:p>
          <a:p>
            <a:pPr lvl="2"/>
            <a:r>
              <a:rPr lang="en-US" dirty="0" smtClean="0"/>
              <a:t>Can we probe EF response readily – how best done on NSTX?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93788"/>
            <a:ext cx="8229600" cy="3840538"/>
          </a:xfrm>
        </p:spPr>
        <p:txBody>
          <a:bodyPr/>
          <a:lstStyle/>
          <a:p>
            <a:pPr lvl="1"/>
            <a:r>
              <a:rPr lang="en-US" b="1" i="1" dirty="0" smtClean="0"/>
              <a:t>More straightforward than EF study as profiles and beta onset of mode are allowed to vary</a:t>
            </a:r>
          </a:p>
          <a:p>
            <a:r>
              <a:rPr lang="en-US" dirty="0" smtClean="0"/>
              <a:t>Repeats of reference shot at different power levels and timings – 10-12 good shots desirable</a:t>
            </a:r>
          </a:p>
          <a:p>
            <a:r>
              <a:rPr lang="en-US" dirty="0" smtClean="0"/>
              <a:t>Repeats of favorite cases with EF response probed </a:t>
            </a:r>
            <a:r>
              <a:rPr lang="en-US" dirty="0" err="1" smtClean="0"/>
              <a:t>vs</a:t>
            </a:r>
            <a:r>
              <a:rPr lang="en-US" dirty="0" smtClean="0"/>
              <a:t> time as beta rises to limit – 5-6 shots</a:t>
            </a:r>
          </a:p>
          <a:p>
            <a:pPr lvl="1"/>
            <a:r>
              <a:rPr lang="en-US" dirty="0" smtClean="0"/>
              <a:t>Possible extension to look at error field threshold with ramp applied some pre-determined interval before natural mode</a:t>
            </a:r>
          </a:p>
          <a:p>
            <a:pPr lvl="2"/>
            <a:r>
              <a:rPr lang="en-US" dirty="0" smtClean="0"/>
              <a:t>What interval?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90588"/>
          </a:xfrm>
        </p:spPr>
        <p:txBody>
          <a:bodyPr/>
          <a:lstStyle/>
          <a:p>
            <a:r>
              <a:rPr lang="en-US" dirty="0" err="1" smtClean="0"/>
              <a:t>ITER’s</a:t>
            </a:r>
            <a:r>
              <a:rPr lang="en-US" dirty="0" smtClean="0"/>
              <a:t> Error Field Scalings Deduced for </a:t>
            </a:r>
            <a:r>
              <a:rPr lang="en-US" dirty="0" smtClean="0">
                <a:solidFill>
                  <a:srgbClr val="FFFF00"/>
                </a:solidFill>
              </a:rPr>
              <a:t>*</a:t>
            </a:r>
            <a:r>
              <a:rPr lang="en-US" dirty="0" err="1" smtClean="0">
                <a:solidFill>
                  <a:srgbClr val="FFFF00"/>
                </a:solidFill>
              </a:rPr>
              <a:t>Ohmic</a:t>
            </a:r>
            <a:r>
              <a:rPr lang="en-US" dirty="0" smtClean="0">
                <a:solidFill>
                  <a:srgbClr val="FFFF00"/>
                </a:solidFill>
              </a:rPr>
              <a:t>* </a:t>
            </a:r>
            <a:r>
              <a:rPr lang="en-US" dirty="0" smtClean="0"/>
              <a:t>Plasmas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sz="2400" i="1" dirty="0" smtClean="0">
                <a:solidFill>
                  <a:schemeClr val="accent5">
                    <a:lumMod val="90000"/>
                  </a:schemeClr>
                </a:solidFill>
              </a:rPr>
              <a:t>– regime of concern at the time </a:t>
            </a:r>
            <a:r>
              <a:rPr lang="en-US" sz="2400" i="1" dirty="0" smtClean="0">
                <a:solidFill>
                  <a:schemeClr val="accent5">
                    <a:lumMod val="90000"/>
                  </a:schemeClr>
                </a:solidFill>
              </a:rPr>
              <a:t>(low ne before H </a:t>
            </a:r>
            <a:r>
              <a:rPr lang="en-US" sz="2400" i="1" dirty="0" smtClean="0">
                <a:solidFill>
                  <a:schemeClr val="accent5">
                    <a:lumMod val="90000"/>
                  </a:schemeClr>
                </a:solidFill>
              </a:rPr>
              <a:t>mode)</a:t>
            </a:r>
            <a:r>
              <a:rPr lang="en-US" sz="2400" dirty="0" smtClean="0">
                <a:solidFill>
                  <a:schemeClr val="accent5">
                    <a:lumMod val="90000"/>
                  </a:schemeClr>
                </a:solidFill>
              </a:rPr>
              <a:t> </a:t>
            </a:r>
            <a:endParaRPr lang="en-US" sz="2400" dirty="0">
              <a:solidFill>
                <a:schemeClr val="accent5">
                  <a:lumMod val="90000"/>
                </a:schemeClr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84396" y="1126905"/>
            <a:ext cx="5259604" cy="239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93675" marR="0" lvl="0" indent="-193675" algn="l" defTabSz="914400" rtl="0" eaLnBrk="0" fontAlgn="base" latinLnBrk="0" hangingPunct="0">
              <a:lnSpc>
                <a:spcPct val="80000"/>
              </a:lnSpc>
              <a:spcBef>
                <a:spcPct val="35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•"/>
              <a:tabLst/>
              <a:defRPr/>
            </a:pP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Scale using power law form:</a:t>
            </a:r>
          </a:p>
          <a:p>
            <a:pPr marL="193675" marR="0" lvl="0" indent="-193675" algn="ctr" defTabSz="914400" rtl="0" eaLnBrk="0" fontAlgn="base" latinLnBrk="0" hangingPunct="0">
              <a:lnSpc>
                <a:spcPct val="80000"/>
              </a:lnSpc>
              <a:spcBef>
                <a:spcPct val="35000"/>
              </a:spcBef>
              <a:spcAft>
                <a:spcPts val="1200"/>
              </a:spcAft>
              <a:buClr>
                <a:srgbClr val="FF0000"/>
              </a:buClr>
              <a:buSzTx/>
              <a:tabLst/>
              <a:defRPr/>
            </a:pPr>
            <a:r>
              <a:rPr kumimoji="0" lang="en-GB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GB" sz="2400" b="1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</a:t>
            </a:r>
            <a:r>
              <a:rPr kumimoji="0" lang="en-GB" sz="2400" b="1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B</a:t>
            </a:r>
            <a:r>
              <a:rPr kumimoji="0" lang="en-GB" sz="2400" b="1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  </a:t>
            </a:r>
            <a:r>
              <a:rPr kumimoji="0" lang="en-GB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charset="2"/>
              </a:rPr>
              <a:t>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GB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GB" sz="4000" b="1" i="0" u="none" strike="noStrike" kern="0" cap="none" spc="0" normalizeH="0" baseline="30000" noProof="0" dirty="0" err="1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Symbol" charset="2"/>
                <a:ea typeface="+mn-ea"/>
                <a:cs typeface="+mn-cs"/>
              </a:rPr>
              <a:t>a</a:t>
            </a:r>
            <a:r>
              <a:rPr kumimoji="0" lang="en-GB" sz="2400" b="1" i="0" u="none" strike="noStrike" kern="0" cap="none" spc="0" normalizeH="0" baseline="30000" noProof="0" dirty="0" err="1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GB" sz="4000" b="1" i="0" u="none" strike="noStrike" kern="0" cap="none" spc="0" normalizeH="0" baseline="30000" noProof="0" dirty="0" err="1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Symbol" charset="2"/>
                <a:ea typeface="+mn-ea"/>
                <a:cs typeface="+mn-cs"/>
              </a:rPr>
              <a:t>a</a:t>
            </a:r>
            <a:r>
              <a:rPr kumimoji="0" lang="en-GB" sz="2400" b="1" i="0" u="none" strike="noStrike" kern="0" cap="none" spc="0" normalizeH="0" baseline="30000" noProof="0" dirty="0" err="1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GB" sz="4000" b="1" i="0" u="none" strike="noStrike" kern="0" cap="none" spc="0" normalizeH="0" baseline="30000" noProof="0" dirty="0" err="1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Symbol" charset="2"/>
                <a:ea typeface="+mn-ea"/>
                <a:cs typeface="+mn-cs"/>
              </a:rPr>
              <a:t>a</a:t>
            </a:r>
            <a:r>
              <a:rPr kumimoji="0" lang="en-GB" sz="2400" b="1" i="0" u="none" strike="noStrike" kern="0" cap="none" spc="0" normalizeH="0" baseline="30000" noProof="0" dirty="0" err="1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GB" sz="4000" b="1" i="0" u="none" strike="noStrike" kern="0" cap="none" spc="0" normalizeH="0" baseline="30000" noProof="0" dirty="0" err="1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Symbol" charset="2"/>
                <a:ea typeface="+mn-ea"/>
                <a:cs typeface="+mn-cs"/>
              </a:rPr>
              <a:t>a</a:t>
            </a:r>
            <a:r>
              <a:rPr kumimoji="0" lang="en-GB" sz="2400" b="1" i="0" u="none" strike="noStrike" kern="0" cap="none" spc="0" normalizeH="0" baseline="30000" noProof="0" dirty="0" err="1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65163" marR="0" lvl="1" indent="-280988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FF0000"/>
              </a:buClr>
              <a:buSzTx/>
              <a:buFont typeface="Symbol" charset="2"/>
              <a:buChar char="-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deduce</a:t>
            </a:r>
            <a:r>
              <a:rPr kumimoji="0" lang="en-GB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</a:t>
            </a:r>
            <a:r>
              <a:rPr kumimoji="0" lang="en-GB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Symbol" charset="2"/>
                <a:ea typeface="ＭＳ Ｐゴシック" charset="-128"/>
              </a:rPr>
              <a:t>a</a:t>
            </a:r>
            <a:r>
              <a:rPr kumimoji="0" lang="en-GB" sz="2000" b="1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R</a:t>
            </a:r>
            <a:r>
              <a:rPr kumimoji="0" lang="en-GB" sz="20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</a:t>
            </a: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= 2</a:t>
            </a:r>
            <a: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Symbol" charset="2"/>
                <a:ea typeface="ＭＳ Ｐゴシック" charset="-128"/>
              </a:rPr>
              <a:t>a</a:t>
            </a:r>
            <a:r>
              <a:rPr kumimoji="0" lang="en-GB" sz="20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n</a:t>
            </a: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+ 1.25</a:t>
            </a:r>
            <a: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Symbol" charset="2"/>
                <a:ea typeface="ＭＳ Ｐゴシック" charset="-128"/>
              </a:rPr>
              <a:t>a</a:t>
            </a:r>
            <a:r>
              <a:rPr kumimoji="0" lang="en-GB" sz="20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B </a:t>
            </a:r>
            <a:r>
              <a:rPr kumimoji="0" lang="en-GB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from dimensional considerations, </a:t>
            </a:r>
          </a:p>
          <a:p>
            <a:pPr marL="1122363" lvl="2" indent="-280988" eaLnBrk="0" hangingPunct="0">
              <a:spcBef>
                <a:spcPts val="600"/>
              </a:spcBef>
              <a:spcAft>
                <a:spcPts val="1800"/>
              </a:spcAft>
              <a:buClr>
                <a:srgbClr val="FF0000"/>
              </a:buClr>
              <a:buFont typeface="Symbol" charset="2"/>
              <a:buChar char="-"/>
            </a:pPr>
            <a:r>
              <a:rPr kumimoji="0" lang="en-GB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in line with approach for confinement scaling       </a:t>
            </a: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/>
            </a:r>
            <a:b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</a:br>
            <a:r>
              <a:rPr lang="en-GB" kern="0" dirty="0" smtClean="0">
                <a:latin typeface="+mn-lt"/>
                <a:ea typeface="ＭＳ Ｐゴシック" charset="-128"/>
              </a:rPr>
              <a:t/>
            </a:r>
            <a:br>
              <a:rPr lang="en-GB" kern="0" dirty="0" smtClean="0">
                <a:latin typeface="+mn-lt"/>
                <a:ea typeface="ＭＳ Ｐゴシック" charset="-128"/>
              </a:rPr>
            </a:br>
            <a:r>
              <a:rPr kumimoji="0" lang="en-GB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(Connor and Taylor NF 17 1047)</a:t>
            </a:r>
          </a:p>
          <a:p>
            <a:pPr marL="665163" lvl="1" indent="-280988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Symbol" charset="2"/>
              <a:buChar char="-"/>
            </a:pPr>
            <a:r>
              <a:rPr lang="en-GB" b="1" i="1" kern="0" dirty="0" smtClean="0">
                <a:solidFill>
                  <a:srgbClr val="0000FF"/>
                </a:solidFill>
              </a:rPr>
              <a:t>But COMPASS-D behaves </a:t>
            </a:r>
            <a:r>
              <a:rPr lang="en-GB" b="1" i="1" kern="0" dirty="0" smtClean="0">
                <a:solidFill>
                  <a:srgbClr val="0000FF"/>
                </a:solidFill>
              </a:rPr>
              <a:t>differently from other devices</a:t>
            </a:r>
          </a:p>
          <a:p>
            <a:pPr marL="1122363" lvl="2" indent="-280988" eaLnBrk="0" hangingPunct="0">
              <a:spcBef>
                <a:spcPts val="0"/>
              </a:spcBef>
              <a:spcAft>
                <a:spcPts val="1800"/>
              </a:spcAft>
              <a:buClr>
                <a:srgbClr val="FF0000"/>
              </a:buClr>
              <a:buFont typeface="Symbol" charset="2"/>
              <a:buChar char="-"/>
            </a:pPr>
            <a:r>
              <a:rPr lang="en-GB" b="1" i="1" kern="0" dirty="0" smtClean="0">
                <a:solidFill>
                  <a:srgbClr val="0000FF"/>
                </a:solidFill>
              </a:rPr>
              <a:t>Rotation </a:t>
            </a:r>
            <a:r>
              <a:rPr lang="en-GB" b="1" i="1" kern="0" dirty="0" err="1" smtClean="0">
                <a:solidFill>
                  <a:srgbClr val="0000FF"/>
                </a:solidFill>
              </a:rPr>
              <a:t>behavior</a:t>
            </a:r>
            <a:r>
              <a:rPr lang="en-GB" b="1" i="1" kern="0" dirty="0" smtClean="0">
                <a:solidFill>
                  <a:srgbClr val="0000FF"/>
                </a:solidFill>
              </a:rPr>
              <a:t> was </a:t>
            </a:r>
            <a:r>
              <a:rPr lang="en-GB" b="1" i="1" kern="0" dirty="0" smtClean="0">
                <a:solidFill>
                  <a:srgbClr val="0000FF"/>
                </a:solidFill>
              </a:rPr>
              <a:t>different!</a:t>
            </a:r>
          </a:p>
          <a:p>
            <a:pPr marL="1122363" lvl="2" indent="-280988" eaLnBrk="0" hangingPunct="0">
              <a:spcBef>
                <a:spcPts val="600"/>
              </a:spcBef>
              <a:spcAft>
                <a:spcPts val="1800"/>
              </a:spcAft>
              <a:buClr>
                <a:srgbClr val="FF0000"/>
              </a:buClr>
              <a:buFont typeface="Symbol" charset="2"/>
              <a:buChar char="-"/>
            </a:pPr>
            <a:endParaRPr kumimoji="0" lang="en-GB" b="1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  <a:p>
            <a:pPr marL="193675" marR="0" lvl="0" indent="-193675" algn="l" defTabSz="914400" rtl="0" eaLnBrk="0" fontAlgn="base" latinLnBrk="0" hangingPunct="0">
              <a:lnSpc>
                <a:spcPct val="80000"/>
              </a:lnSpc>
              <a:spcBef>
                <a:spcPct val="35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•"/>
              <a:tabLst/>
              <a:defRPr/>
            </a:pPr>
            <a:endParaRPr kumimoji="0" lang="en-GB" sz="2400" b="0" i="1" u="sng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62761" y="1428806"/>
            <a:ext cx="885825" cy="79375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lIns="12700" tIns="12700" rIns="12700" bIns="12700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sz="2000" dirty="0" err="1">
                <a:solidFill>
                  <a:srgbClr val="800080"/>
                </a:solidFill>
              </a:rPr>
              <a:t>B</a:t>
            </a:r>
            <a:r>
              <a:rPr lang="en-GB" sz="2000" baseline="-25000" dirty="0" err="1">
                <a:solidFill>
                  <a:srgbClr val="800080"/>
                </a:solidFill>
              </a:rPr>
              <a:t>pen</a:t>
            </a:r>
            <a:r>
              <a:rPr lang="en-GB" sz="2000" dirty="0">
                <a:solidFill>
                  <a:srgbClr val="800080"/>
                </a:solidFill>
              </a:rPr>
              <a:t>/B</a:t>
            </a:r>
            <a:r>
              <a:rPr lang="en-GB" sz="2000" baseline="-25000" dirty="0">
                <a:solidFill>
                  <a:srgbClr val="800080"/>
                </a:solidFill>
              </a:rPr>
              <a:t>T</a:t>
            </a:r>
            <a:endParaRPr lang="en-GB" sz="2000" baseline="-25000" dirty="0">
              <a:latin typeface="Times New Roman" charset="0"/>
            </a:endParaRPr>
          </a:p>
          <a:p>
            <a:pPr>
              <a:spcBef>
                <a:spcPts val="1200"/>
              </a:spcBef>
            </a:pPr>
            <a:endParaRPr lang="en-GB" sz="1000" b="0" dirty="0">
              <a:latin typeface="Times New Roman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48448" y="1738368"/>
          <a:ext cx="4835525" cy="4438650"/>
        </p:xfrm>
        <a:graphic>
          <a:graphicData uri="http://schemas.openxmlformats.org/presentationml/2006/ole">
            <p:oleObj spid="_x0000_s41986" name="Document" r:id="rId3" imgW="5281200" imgH="443772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COMPASS-D had much stronger rotation scaling with BT than other devices  </a:t>
            </a:r>
            <a:r>
              <a:rPr lang="en-US" sz="2400" i="1" dirty="0" smtClean="0">
                <a:solidFill>
                  <a:schemeClr val="accent5">
                    <a:lumMod val="90000"/>
                  </a:schemeClr>
                </a:solidFill>
              </a:rPr>
              <a:t>– likely due to rotation behavior</a:t>
            </a:r>
            <a:endParaRPr lang="en-US" i="1" dirty="0"/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1" y="1822478"/>
          <a:ext cx="4742854" cy="3463532"/>
        </p:xfrm>
        <a:graphic>
          <a:graphicData uri="http://schemas.openxmlformats.org/presentationml/2006/ole">
            <p:oleObj spid="_x0000_s59394" name="Document" r:id="rId3" imgW="5791200" imgH="4229100" progId="Word.Document.12">
              <p:link updateAutomatic="1"/>
            </p:oleObj>
          </a:graphicData>
        </a:graphic>
      </p:graphicFrame>
      <p:sp>
        <p:nvSpPr>
          <p:cNvPr id="5" name="TextBox 4"/>
          <p:cNvSpPr txBox="1"/>
          <p:nvPr/>
        </p:nvSpPr>
        <p:spPr bwMode="auto">
          <a:xfrm>
            <a:off x="0" y="1120643"/>
            <a:ext cx="3117413" cy="620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rgbClr val="0033CC"/>
              </a:buClr>
              <a:buSzTx/>
              <a:tabLst/>
            </a:pP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Boron III rotation change prior to locking: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620070" y="4158661"/>
            <a:ext cx="3117413" cy="416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rgbClr val="0033CC"/>
              </a:buClr>
              <a:buSzTx/>
              <a:tabLst/>
            </a:pP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charset="2"/>
                <a:ea typeface="+mn-ea"/>
                <a:cs typeface="Symbol" charset="2"/>
              </a:rPr>
              <a:t>w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~ B</a:t>
            </a:r>
            <a:r>
              <a:rPr kumimoji="0" lang="en-US" sz="22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0.9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1217787" y="2195910"/>
            <a:ext cx="3117413" cy="357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r" defTabSz="914400" rtl="0" eaLnBrk="1" fontAlgn="base" latinLnBrk="0" hangingPunct="1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rgbClr val="0033CC"/>
              </a:buClr>
              <a:buSzTx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Constant q</a:t>
            </a:r>
            <a:r>
              <a:rPr kumimoji="0" lang="en-US" sz="18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093788"/>
            <a:ext cx="4419600" cy="3959545"/>
          </a:xfrm>
        </p:spPr>
        <p:txBody>
          <a:bodyPr/>
          <a:lstStyle/>
          <a:p>
            <a:r>
              <a:rPr lang="en-US" dirty="0" smtClean="0"/>
              <a:t>Error field threshold when EF overcomes plasma rotation</a:t>
            </a:r>
          </a:p>
          <a:p>
            <a:pPr lvl="1"/>
            <a:r>
              <a:rPr lang="en-US" dirty="0" smtClean="0"/>
              <a:t>EF scaling implicitly folds in rotation variation with Bt, ne</a:t>
            </a:r>
          </a:p>
          <a:p>
            <a:endParaRPr lang="en-US" dirty="0" smtClean="0"/>
          </a:p>
          <a:p>
            <a:r>
              <a:rPr lang="en-US" dirty="0" smtClean="0"/>
              <a:t>Will </a:t>
            </a:r>
            <a:r>
              <a:rPr lang="en-US" dirty="0" smtClean="0">
                <a:solidFill>
                  <a:srgbClr val="FF0000"/>
                </a:solidFill>
              </a:rPr>
              <a:t>plasma rotation in NBI heated H mode</a:t>
            </a:r>
            <a:r>
              <a:rPr lang="en-US" dirty="0" smtClean="0"/>
              <a:t> scale same as </a:t>
            </a:r>
            <a:r>
              <a:rPr lang="en-US" dirty="0" smtClean="0">
                <a:solidFill>
                  <a:srgbClr val="008000"/>
                </a:solidFill>
              </a:rPr>
              <a:t>self generated rotation in </a:t>
            </a:r>
            <a:r>
              <a:rPr lang="en-US" dirty="0" err="1" smtClean="0">
                <a:solidFill>
                  <a:srgbClr val="008000"/>
                </a:solidFill>
              </a:rPr>
              <a:t>Ohmic</a:t>
            </a:r>
            <a:r>
              <a:rPr lang="en-US" dirty="0" smtClean="0">
                <a:solidFill>
                  <a:srgbClr val="008000"/>
                </a:solidFill>
              </a:rPr>
              <a:t> plasmas</a:t>
            </a:r>
            <a:r>
              <a:rPr lang="en-US" dirty="0" smtClean="0"/>
              <a:t>?</a:t>
            </a:r>
          </a:p>
          <a:p>
            <a:pPr lvl="1"/>
            <a:r>
              <a:rPr lang="en-US" sz="2400" b="1" i="1" dirty="0" smtClean="0"/>
              <a:t>No!</a:t>
            </a:r>
            <a:r>
              <a:rPr lang="en-US" sz="1800" dirty="0" smtClean="0"/>
              <a:t>   (unless you’re lucky)</a:t>
            </a:r>
            <a:endParaRPr lang="en-US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01600" y="5259393"/>
            <a:ext cx="9144000" cy="738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66700" marR="0" lvl="0" indent="-266700" algn="l" defTabSz="914400" rtl="0" eaLnBrk="1" fontAlgn="base" latinLnBrk="0" hangingPunct="1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rgbClr val="0033CC"/>
              </a:buClr>
              <a:buSzTx/>
              <a:buFontTx/>
              <a:buChar char="•"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Need new experiment to</a:t>
            </a:r>
            <a:r>
              <a:rPr kumimoji="0" lang="en-US" sz="2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determine how EF thresholds scale </a:t>
            </a:r>
            <a:br>
              <a:rPr kumimoji="0" lang="en-US" sz="2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H-modes!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1370179" y="1527043"/>
            <a:ext cx="3117413" cy="357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r" defTabSz="914400" rtl="0" eaLnBrk="1" fontAlgn="base" latinLnBrk="0" hangingPunct="1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rgbClr val="0033CC"/>
              </a:buClr>
              <a:buSzTx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COMPASS-D</a:t>
            </a:r>
            <a:endParaRPr kumimoji="0" lang="en-US" sz="1800" b="1" i="0" u="none" strike="noStrike" kern="0" cap="none" spc="0" normalizeH="0" baseline="-2500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NSTX Readily Accesses Tearing Modes</a:t>
            </a:r>
            <a:r>
              <a:rPr lang="en-US" dirty="0" smtClean="0"/>
              <a:t> Ahead of Natural 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dirty="0" smtClean="0"/>
              <a:t> Limit When </a:t>
            </a:r>
            <a:r>
              <a:rPr lang="en-US" dirty="0" smtClean="0"/>
              <a:t>Error Fields </a:t>
            </a:r>
            <a:r>
              <a:rPr lang="en-US" dirty="0" smtClean="0"/>
              <a:t>Applied in H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2" y="4099457"/>
            <a:ext cx="4868333" cy="1893852"/>
          </a:xfrm>
        </p:spPr>
        <p:txBody>
          <a:bodyPr/>
          <a:lstStyle/>
          <a:p>
            <a:r>
              <a:rPr lang="en-US" dirty="0" smtClean="0"/>
              <a:t>But can get two types of mode</a:t>
            </a:r>
          </a:p>
          <a:p>
            <a:pPr lvl="1"/>
            <a:r>
              <a:rPr lang="en-US" b="1" dirty="0" smtClean="0">
                <a:solidFill>
                  <a:srgbClr val="008000"/>
                </a:solidFill>
              </a:rPr>
              <a:t>Locked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rgbClr val="3366FF"/>
                </a:solidFill>
              </a:rPr>
              <a:t>rotating</a:t>
            </a:r>
          </a:p>
          <a:p>
            <a:pPr lvl="1"/>
            <a:r>
              <a:rPr lang="en-US" b="1" i="1" dirty="0" smtClean="0"/>
              <a:t>What is practical limit given these apparently different processes?</a:t>
            </a:r>
            <a:endParaRPr lang="en-US" b="1" i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4595962" y="916481"/>
            <a:ext cx="4471835" cy="2973578"/>
            <a:chOff x="4672165" y="941882"/>
            <a:chExt cx="4471835" cy="2973578"/>
          </a:xfrm>
        </p:grpSpPr>
        <p:graphicFrame>
          <p:nvGraphicFramePr>
            <p:cNvPr id="4" name="Chart 3"/>
            <p:cNvGraphicFramePr>
              <a:graphicFrameLocks/>
            </p:cNvGraphicFramePr>
            <p:nvPr/>
          </p:nvGraphicFramePr>
          <p:xfrm>
            <a:off x="4977859" y="941882"/>
            <a:ext cx="4166141" cy="27060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xtBox 4"/>
            <p:cNvSpPr txBox="1"/>
            <p:nvPr/>
          </p:nvSpPr>
          <p:spPr bwMode="auto">
            <a:xfrm rot="16200000">
              <a:off x="3728273" y="1900324"/>
              <a:ext cx="2304565" cy="416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66700" indent="-266700">
                <a:lnSpc>
                  <a:spcPct val="95000"/>
                </a:lnSpc>
              </a:pPr>
              <a:r>
                <a:rPr lang="en-US" sz="2200" b="1" kern="0" dirty="0" err="1" smtClean="0">
                  <a:latin typeface="Symbol" charset="2"/>
                  <a:cs typeface="Symbol" charset="2"/>
                </a:rPr>
                <a:t>m</a:t>
              </a:r>
              <a:r>
                <a:rPr kumimoji="0" lang="en-US" sz="2200" b="1" i="0" u="none" strike="noStrike" kern="0" cap="none" spc="0" normalizeH="0" baseline="-25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0</a:t>
              </a:r>
              <a:r>
                <a:rPr kumimoji="0" lang="en-US" sz="2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L</a:t>
              </a:r>
              <a:r>
                <a:rPr kumimoji="0" lang="en-US" sz="2200" b="1" i="0" u="none" strike="noStrike" kern="0" cap="none" spc="0" normalizeH="0" baseline="-25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q</a:t>
              </a:r>
              <a:r>
                <a:rPr kumimoji="0" lang="en-US" sz="2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ymbol" charset="2"/>
                  <a:ea typeface="+mn-ea"/>
                  <a:cs typeface="Symbol" charset="2"/>
                </a:rPr>
                <a:t>d</a:t>
              </a:r>
              <a:r>
                <a:rPr kumimoji="0" lang="en-US" sz="2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j</a:t>
              </a:r>
              <a:r>
                <a:rPr kumimoji="0" lang="en-US" sz="2200" b="1" i="0" u="none" strike="noStrike" kern="0" cap="none" spc="0" normalizeH="0" baseline="-25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BS,Sauter</a:t>
              </a:r>
              <a:r>
                <a:rPr kumimoji="0" lang="en-US" sz="2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/B</a:t>
              </a:r>
              <a:r>
                <a:rPr kumimoji="0" lang="en-US" sz="2200" b="1" i="0" u="none" strike="noStrike" kern="0" cap="none" spc="0" normalizeH="0" baseline="-25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ymbol" charset="2"/>
                  <a:ea typeface="+mn-ea"/>
                  <a:cs typeface="Symbol" charset="2"/>
                </a:rPr>
                <a:t>q</a:t>
              </a:r>
            </a:p>
          </p:txBody>
        </p:sp>
        <p:sp>
          <p:nvSpPr>
            <p:cNvPr id="6" name="TextBox 5"/>
            <p:cNvSpPr txBox="1"/>
            <p:nvPr/>
          </p:nvSpPr>
          <p:spPr bwMode="auto">
            <a:xfrm>
              <a:off x="6086379" y="3469184"/>
              <a:ext cx="2461314" cy="446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66700" indent="-266700">
                <a:lnSpc>
                  <a:spcPct val="95000"/>
                </a:lnSpc>
              </a:pPr>
              <a:r>
                <a:rPr lang="en-US" sz="2200" b="1" kern="0" dirty="0" smtClean="0">
                  <a:latin typeface="Symbol" charset="2"/>
                  <a:cs typeface="Symbol" charset="2"/>
                </a:rPr>
                <a:t>-2p</a:t>
              </a:r>
              <a:r>
                <a:rPr lang="en-US" sz="2200" b="1" kern="0" dirty="0" smtClean="0">
                  <a:latin typeface="+mn-lt"/>
                </a:rPr>
                <a:t>(d</a:t>
              </a:r>
              <a:r>
                <a:rPr lang="en-US" sz="2400" b="1" kern="0" dirty="0" smtClean="0">
                  <a:latin typeface="Symbol" charset="2"/>
                  <a:cs typeface="Symbol" charset="2"/>
                </a:rPr>
                <a:t>Ω</a:t>
              </a:r>
              <a:r>
                <a:rPr lang="en-US" sz="2400" b="1" kern="0" baseline="-25000" dirty="0" smtClean="0">
                  <a:latin typeface="Symbol" charset="2"/>
                  <a:cs typeface="Symbol" charset="2"/>
                </a:rPr>
                <a:t>φ</a:t>
              </a:r>
              <a:r>
                <a:rPr lang="en-US" sz="2200" b="1" kern="0" dirty="0" smtClean="0">
                  <a:latin typeface="+mn-lt"/>
                </a:rPr>
                <a:t>/dr) </a:t>
              </a:r>
              <a:r>
                <a:rPr kumimoji="0" lang="en-US" sz="22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ymbol" charset="2"/>
                  <a:ea typeface="+mn-ea"/>
                  <a:cs typeface="Symbol" charset="2"/>
                </a:rPr>
                <a:t>t</a:t>
              </a:r>
              <a:r>
                <a:rPr lang="en-US" sz="2200" b="1" kern="0" baseline="-25000" dirty="0" smtClean="0">
                  <a:latin typeface="+mn-lt"/>
                </a:rPr>
                <a:t>A</a:t>
              </a:r>
              <a:r>
                <a:rPr lang="en-US" sz="2200" b="1" kern="0" dirty="0" smtClean="0">
                  <a:latin typeface="+mn-lt"/>
                </a:rPr>
                <a:t>L</a:t>
              </a:r>
              <a:r>
                <a:rPr kumimoji="0" lang="en-US" sz="2200" b="1" i="0" u="none" strike="noStrike" kern="0" cap="none" spc="0" normalizeH="0" baseline="-25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</a:t>
              </a:r>
              <a:endParaRPr kumimoji="0" lang="en-US" sz="2200" b="1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charset="2"/>
                <a:ea typeface="+mn-ea"/>
                <a:cs typeface="Symbol" charset="2"/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3"/>
              <a:srcRect b="29386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<p:blipFill>
              <a:blip r:embed="rId4"/>
              <a:srcRect b="29386"/>
              <a:stretch>
                <a:fillRect/>
              </a:stretch>
            </p:blipFill>
          </mc:Fallback>
        </mc:AlternateContent>
        <p:spPr>
          <a:xfrm>
            <a:off x="-315383" y="2540000"/>
            <a:ext cx="4395856" cy="3547533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262468" y="1212324"/>
            <a:ext cx="4191000" cy="1060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66700" marR="0" lvl="0" indent="-266700" algn="l" defTabSz="914400" rtl="0" eaLnBrk="1" fontAlgn="base" latinLnBrk="0" hangingPunct="1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rgbClr val="0033CC"/>
              </a:buClr>
              <a:buSzTx/>
              <a:buFontTx/>
              <a:buChar char="•"/>
              <a:tabLst/>
              <a:defRPr/>
            </a:pPr>
            <a:r>
              <a:rPr lang="en-US" sz="2200" b="1" kern="0" dirty="0" smtClean="0">
                <a:latin typeface="+mn-lt"/>
              </a:rPr>
              <a:t>Rotating mode accessed at lower bootstrap drive with less rotation shear</a:t>
            </a:r>
            <a:r>
              <a:rPr lang="en-US" sz="2200" kern="0" dirty="0" smtClean="0">
                <a:latin typeface="+mn-lt"/>
              </a:rPr>
              <a:t> </a:t>
            </a:r>
            <a:r>
              <a:rPr lang="en-US" sz="2200" kern="0" dirty="0" err="1" smtClean="0">
                <a:latin typeface="+mn-lt"/>
                <a:sym typeface="Wingdings"/>
              </a:rPr>
              <a:t></a:t>
            </a:r>
            <a:endParaRPr kumimoji="0" lang="en-US" sz="2000" i="1" u="none" strike="noStrike" kern="0" cap="none" spc="0" normalizeH="0" baseline="0" noProof="0" dirty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+mn-lt"/>
              <a:ea typeface="ＭＳ Ｐゴシック" pitchFamily="-108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H modes, error fields can also destabilizing rotating modes – but does this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999" y="966788"/>
            <a:ext cx="8729133" cy="1893852"/>
          </a:xfrm>
        </p:spPr>
        <p:txBody>
          <a:bodyPr/>
          <a:lstStyle/>
          <a:p>
            <a:r>
              <a:rPr lang="en-US" dirty="0" smtClean="0"/>
              <a:t>Error field brakes plasma:</a:t>
            </a:r>
          </a:p>
          <a:p>
            <a:pPr lvl="1"/>
            <a:r>
              <a:rPr lang="en-US" dirty="0" smtClean="0"/>
              <a:t>If close to 2/1 NTM beta limit, the 2/1 NTM can is </a:t>
            </a:r>
            <a:r>
              <a:rPr lang="en-US" dirty="0" err="1" smtClean="0"/>
              <a:t>destabilised</a:t>
            </a:r>
            <a:r>
              <a:rPr lang="en-US" dirty="0" smtClean="0"/>
              <a:t> by the reduction in rotation shear</a:t>
            </a:r>
          </a:p>
          <a:p>
            <a:pPr lvl="1"/>
            <a:r>
              <a:rPr lang="en-US" dirty="0" smtClean="0"/>
              <a:t>Further from NTM limit rotation braking reaches bifurcation point for ‘penetration’ – bifurcation to large locked mode 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6809" y="3019421"/>
            <a:ext cx="5203077" cy="3026029"/>
            <a:chOff x="245418" y="3257377"/>
            <a:chExt cx="5203077" cy="3026029"/>
          </a:xfrm>
        </p:grpSpPr>
        <p:graphicFrame>
          <p:nvGraphicFramePr>
            <p:cNvPr id="9" name="Chart 8"/>
            <p:cNvGraphicFramePr/>
            <p:nvPr/>
          </p:nvGraphicFramePr>
          <p:xfrm>
            <a:off x="556555" y="3257377"/>
            <a:ext cx="4189188" cy="302602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0" name="TextBox 9"/>
            <p:cNvSpPr txBox="1"/>
            <p:nvPr/>
          </p:nvSpPr>
          <p:spPr bwMode="auto">
            <a:xfrm rot="16200000">
              <a:off x="2977764" y="4199616"/>
              <a:ext cx="2292529" cy="589457"/>
            </a:xfrm>
            <a:prstGeom prst="rect">
              <a:avLst/>
            </a:prstGeom>
            <a:solidFill>
              <a:srgbClr val="BCFFB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266700" marR="0" indent="-266700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kumimoji="0" 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9540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Locked     modes</a:t>
              </a:r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3000535" y="3611005"/>
              <a:ext cx="2447960" cy="1147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66700" marR="0" indent="-266700" algn="r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kumimoji="0" lang="en-US" sz="18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09540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	</a:t>
              </a:r>
              <a:r>
                <a:rPr lang="en-US" sz="1800" b="1" i="1" kern="0" dirty="0" err="1" smtClean="0">
                  <a:solidFill>
                    <a:srgbClr val="095401"/>
                  </a:solidFill>
                  <a:latin typeface="+mn-lt"/>
                </a:rPr>
                <a:t>h</a:t>
              </a:r>
              <a:r>
                <a:rPr kumimoji="0" lang="en-US" sz="1800" b="1" i="1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9540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alf</a:t>
              </a:r>
              <a:r>
                <a:rPr kumimoji="0" lang="en-US" sz="18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09540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the </a:t>
              </a:r>
              <a:br>
                <a:rPr kumimoji="0" lang="en-US" sz="18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09540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</a:br>
              <a:r>
                <a:rPr kumimoji="0" lang="en-US" sz="18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09540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original </a:t>
              </a:r>
              <a:br>
                <a:rPr kumimoji="0" lang="en-US" sz="18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09540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</a:br>
              <a:r>
                <a:rPr kumimoji="0" lang="en-US" sz="18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09540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rotation</a:t>
              </a:r>
              <a:br>
                <a:rPr kumimoji="0" lang="en-US" sz="18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09540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</a:br>
              <a:r>
                <a:rPr kumimoji="0" lang="en-US" sz="18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09540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rate</a:t>
              </a: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 rot="5400000">
              <a:off x="3844951" y="3961233"/>
              <a:ext cx="652643" cy="646823"/>
            </a:xfrm>
            <a:prstGeom prst="line">
              <a:avLst/>
            </a:prstGeom>
            <a:noFill/>
            <a:ln w="38100" cap="flat" cmpd="sng" algn="ctr">
              <a:solidFill>
                <a:srgbClr val="09540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3" name="Rectangle 12"/>
            <p:cNvSpPr/>
            <p:nvPr/>
          </p:nvSpPr>
          <p:spPr>
            <a:xfrm>
              <a:off x="1154531" y="4160798"/>
              <a:ext cx="19484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b="1" i="1" kern="0" dirty="0" smtClean="0">
                  <a:solidFill>
                    <a:srgbClr val="0000FF"/>
                  </a:solidFill>
                </a:rPr>
                <a:t>Rotating modes</a:t>
              </a:r>
              <a:endParaRPr lang="en-US" sz="1800" dirty="0">
                <a:solidFill>
                  <a:srgbClr val="0000FF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 bwMode="auto">
            <a:xfrm rot="16200000">
              <a:off x="-253541" y="4063650"/>
              <a:ext cx="1444194" cy="446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66700" indent="-266700">
                <a:lnSpc>
                  <a:spcPct val="95000"/>
                </a:lnSpc>
              </a:pPr>
              <a:r>
                <a:rPr lang="en-US" sz="2400" b="1" dirty="0" err="1" smtClean="0">
                  <a:latin typeface="Symbol" charset="2"/>
                  <a:cs typeface="Symbol" charset="2"/>
                </a:rPr>
                <a:t>Ω</a:t>
              </a:r>
              <a:r>
                <a:rPr lang="en-US" sz="2400" b="1" baseline="-25000" dirty="0" err="1" smtClean="0">
                  <a:latin typeface="Symbol" charset="2"/>
                  <a:cs typeface="Symbol" charset="2"/>
                </a:rPr>
                <a:t>f</a:t>
              </a:r>
              <a:r>
                <a:rPr kumimoji="0" lang="en-US" sz="2200" b="1" i="0" u="none" strike="noStrike" kern="0" cap="none" spc="0" normalizeH="0" baseline="-25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2/1</a:t>
              </a:r>
              <a:r>
                <a:rPr kumimoji="0" lang="en-US" sz="2200" b="1" i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Hz</a:t>
              </a:r>
              <a:endPara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5071533" y="2964926"/>
            <a:ext cx="4072467" cy="3009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66700" marR="0" lvl="0" indent="-2667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33CC"/>
              </a:buClr>
              <a:buSzTx/>
              <a:buFontTx/>
              <a:buChar char="•"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point is</a:t>
            </a:r>
            <a:r>
              <a:rPr kumimoji="0" lang="en-US" sz="2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mode forms </a:t>
            </a:r>
            <a:br>
              <a:rPr kumimoji="0" lang="en-US" sz="2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lower beta/bootstrap when substantial rotation </a:t>
            </a:r>
            <a:r>
              <a:rPr kumimoji="0" lang="en-US" sz="2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braking happens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31838" marR="0" lvl="1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33CC"/>
              </a:buClr>
              <a:buSzTx/>
              <a:buFontTx/>
              <a:buChar char="–"/>
              <a:tabLst/>
              <a:defRPr/>
            </a:pPr>
            <a:r>
              <a:rPr lang="en-US" b="1" i="1" kern="0" dirty="0" smtClean="0">
                <a:solidFill>
                  <a:srgbClr val="000090"/>
                </a:solidFill>
                <a:latin typeface="+mn-lt"/>
                <a:ea typeface="ＭＳ Ｐゴシック" pitchFamily="-108" charset="-128"/>
              </a:rPr>
              <a:t>Criteria is about </a:t>
            </a:r>
            <a:r>
              <a:rPr lang="en-US" b="1" i="1" kern="0" dirty="0" smtClean="0">
                <a:solidFill>
                  <a:srgbClr val="FF0000"/>
                </a:solidFill>
                <a:latin typeface="+mn-lt"/>
                <a:ea typeface="ＭＳ Ｐゴシック" pitchFamily="-108" charset="-128"/>
              </a:rPr>
              <a:t>overcoming plasma rotation </a:t>
            </a:r>
            <a:r>
              <a:rPr lang="en-US" b="1" i="1" kern="0" dirty="0" smtClean="0">
                <a:solidFill>
                  <a:srgbClr val="000090"/>
                </a:solidFill>
                <a:latin typeface="+mn-lt"/>
                <a:ea typeface="ＭＳ Ｐゴシック" pitchFamily="-108" charset="-128"/>
              </a:rPr>
              <a:t>to reach high braking regime</a:t>
            </a:r>
          </a:p>
          <a:p>
            <a:pPr marL="731838" lvl="1" indent="-285750">
              <a:lnSpc>
                <a:spcPct val="90000"/>
              </a:lnSpc>
              <a:buFontTx/>
              <a:buChar char="–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n-lt"/>
                <a:ea typeface="ＭＳ Ｐゴシック" pitchFamily="-108" charset="-128"/>
              </a:rPr>
              <a:t>A lot like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n-lt"/>
                <a:ea typeface="ＭＳ Ｐゴシック" pitchFamily="-108" charset="-128"/>
              </a:rPr>
              <a:t>Ohmic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n-lt"/>
                <a:ea typeface="ＭＳ Ｐゴシック" pitchFamily="-108" charset="-128"/>
              </a:rPr>
              <a:t> criterion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+mn-lt"/>
              <a:ea typeface="ＭＳ Ｐゴシック" pitchFamily="-108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Governing Physics – </a:t>
            </a:r>
            <a:r>
              <a:rPr lang="en-US" dirty="0" err="1" smtClean="0"/>
              <a:t>á</a:t>
            </a:r>
            <a:r>
              <a:rPr lang="en-US" dirty="0" smtClean="0"/>
              <a:t> la old </a:t>
            </a:r>
            <a:r>
              <a:rPr lang="en-US" dirty="0" err="1" smtClean="0"/>
              <a:t>Ohmic</a:t>
            </a:r>
            <a:r>
              <a:rPr lang="en-US" dirty="0" smtClean="0"/>
              <a:t> theory…</a:t>
            </a:r>
            <a:br>
              <a:rPr lang="en-US" dirty="0" smtClean="0"/>
            </a:br>
            <a:r>
              <a:rPr lang="en-US" dirty="0" smtClean="0">
                <a:solidFill>
                  <a:schemeClr val="accent5">
                    <a:lumMod val="90000"/>
                  </a:schemeClr>
                </a:solidFill>
              </a:rPr>
              <a:t>Penetration is about overcoming the plasma rotation</a:t>
            </a:r>
            <a:endParaRPr lang="en-US" dirty="0">
              <a:solidFill>
                <a:schemeClr val="accent5">
                  <a:lumMod val="90000"/>
                </a:schemeClr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6934" y="997475"/>
            <a:ext cx="9144000" cy="454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93675" marR="0" lvl="0" indent="-193675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•"/>
              <a:tabLst/>
              <a:defRPr/>
            </a:pPr>
            <a:r>
              <a:rPr kumimoji="0" lang="en-GB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Modes form when resonant surface is braked by resonant response to EF to half it’s natural frequency</a:t>
            </a:r>
          </a:p>
          <a:p>
            <a:pPr marL="665163" marR="0" lvl="1" indent="-280988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–"/>
              <a:tabLst/>
              <a:defRPr/>
            </a:pPr>
            <a:r>
              <a:rPr lang="en-GB" kern="0" dirty="0" smtClean="0">
                <a:latin typeface="+mn-lt"/>
                <a:ea typeface="ＭＳ Ｐゴシック" pitchFamily="-108" charset="-128"/>
              </a:rPr>
              <a:t>T</a:t>
            </a:r>
            <a:r>
              <a:rPr kumimoji="0" lang="en-GB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</a:rPr>
              <a:t>iny</a:t>
            </a: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</a:rPr>
              <a:t> static island induced by EF</a:t>
            </a:r>
          </a:p>
          <a:p>
            <a:pPr marL="665163" marR="0" lvl="1" indent="-280988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–"/>
              <a:tabLst/>
              <a:defRPr/>
            </a:pPr>
            <a:r>
              <a:rPr lang="en-GB" kern="0" dirty="0" smtClean="0">
                <a:latin typeface="+mn-lt"/>
                <a:ea typeface="ＭＳ Ｐゴシック" pitchFamily="-108" charset="-128"/>
              </a:rPr>
              <a:t>V</a:t>
            </a:r>
            <a:r>
              <a:rPr kumimoji="0" lang="en-GB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</a:rPr>
              <a:t>iscous</a:t>
            </a: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</a:rPr>
              <a:t> forces try to keep bulk plasma rotating slipping past the island - </a:t>
            </a:r>
            <a:r>
              <a:rPr kumimoji="0" lang="en-GB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-108" charset="-128"/>
              </a:rPr>
              <a:t>this opposes island growth</a:t>
            </a:r>
          </a:p>
          <a:p>
            <a:pPr marL="665163" marR="0" lvl="1" indent="-280988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–"/>
              <a:tabLst/>
              <a:defRPr/>
            </a:pPr>
            <a:r>
              <a:rPr lang="en-GB" kern="0" dirty="0" smtClean="0">
                <a:latin typeface="+mn-lt"/>
                <a:ea typeface="ＭＳ Ｐゴシック" pitchFamily="-108" charset="-128"/>
              </a:rPr>
              <a:t>T</a:t>
            </a:r>
            <a:r>
              <a:rPr kumimoji="0" lang="en-GB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</a:rPr>
              <a:t>orque</a:t>
            </a: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</a:rPr>
              <a:t> exerted through island and viscosity to brakes plasma</a:t>
            </a:r>
          </a:p>
          <a:p>
            <a:pPr marL="1122363" lvl="2" indent="-280988" eaLnBrk="0" hangingPunct="0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FontTx/>
              <a:buChar char="–"/>
            </a:pPr>
            <a:r>
              <a:rPr lang="en-GB" sz="1800" i="1" kern="0" noProof="0" dirty="0" smtClean="0">
                <a:solidFill>
                  <a:srgbClr val="FF0000"/>
                </a:solidFill>
                <a:latin typeface="+mn-lt"/>
                <a:ea typeface="ＭＳ Ｐゴシック" pitchFamily="-108" charset="-128"/>
              </a:rPr>
              <a:t>N=3 NTV effects assist this process?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8" charset="-128"/>
            </a:endParaRPr>
          </a:p>
          <a:p>
            <a:pPr marL="665163" marR="0" lvl="1" indent="-280988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–"/>
              <a:tabLst/>
              <a:defRPr/>
            </a:pPr>
            <a:r>
              <a:rPr lang="en-GB" kern="0" dirty="0" smtClean="0">
                <a:latin typeface="+mn-lt"/>
                <a:ea typeface="ＭＳ Ｐゴシック" pitchFamily="-108" charset="-128"/>
              </a:rPr>
              <a:t>I</a:t>
            </a:r>
            <a:r>
              <a:rPr kumimoji="0" lang="en-GB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</a:rPr>
              <a:t>f</a:t>
            </a: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</a:rPr>
              <a:t> rotation slows enough, island can grow, increasing torque and bifurcating to a locked mode state</a:t>
            </a:r>
          </a:p>
          <a:p>
            <a:pPr marL="665163" marR="0" lvl="1" indent="-280988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–"/>
              <a:tabLst/>
              <a:defRPr/>
            </a:pPr>
            <a:r>
              <a:rPr lang="en-GB" kern="0" dirty="0" smtClean="0">
                <a:latin typeface="+mn-lt"/>
                <a:ea typeface="ＭＳ Ｐゴシック" pitchFamily="-108" charset="-128"/>
              </a:rPr>
              <a:t>T</a:t>
            </a:r>
            <a:r>
              <a:rPr kumimoji="0" lang="en-GB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</a:rPr>
              <a:t>hreshold</a:t>
            </a: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</a:rPr>
              <a:t> scales as </a:t>
            </a:r>
            <a:r>
              <a:rPr kumimoji="0" lang="en-GB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-108" charset="-128"/>
              </a:rPr>
              <a:t>B</a:t>
            </a:r>
            <a:r>
              <a:rPr kumimoji="0" lang="en-GB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-108" charset="-128"/>
              </a:rPr>
              <a:t>pen</a:t>
            </a: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-108" charset="-128"/>
              </a:rPr>
              <a:t> ~B</a:t>
            </a:r>
            <a:r>
              <a:rPr kumimoji="0" lang="en-GB" b="0" i="0" u="none" strike="noStrike" kern="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-108" charset="-128"/>
              </a:rPr>
              <a:t>T</a:t>
            </a: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-108" charset="-128"/>
              </a:rPr>
              <a:t> 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itchFamily="-108" charset="2"/>
                <a:ea typeface="ＭＳ Ｐゴシック" pitchFamily="-108" charset="-128"/>
              </a:rPr>
              <a:t>w</a:t>
            </a:r>
            <a:r>
              <a:rPr kumimoji="0" lang="en-GB" b="0" i="0" u="none" strike="noStrike" kern="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-108" charset="-128"/>
              </a:rPr>
              <a:t>0</a:t>
            </a: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-108" charset="-128"/>
              </a:rPr>
              <a:t> </a:t>
            </a:r>
            <a:r>
              <a:rPr kumimoji="0" lang="en-GB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itchFamily="-108" charset="2"/>
                <a:ea typeface="ＭＳ Ｐゴシック" pitchFamily="-108" charset="-128"/>
              </a:rPr>
              <a:t>t</a:t>
            </a:r>
            <a:r>
              <a:rPr kumimoji="0" lang="en-GB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-108" charset="-128"/>
              </a:rPr>
              <a:t>A</a:t>
            </a: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-108" charset="-128"/>
              </a:rPr>
              <a:t> (</a:t>
            </a:r>
            <a:r>
              <a:rPr kumimoji="0" lang="en-GB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itchFamily="-108" charset="2"/>
                <a:ea typeface="ＭＳ Ｐゴシック" pitchFamily="-108" charset="-128"/>
              </a:rPr>
              <a:t>t</a:t>
            </a:r>
            <a:r>
              <a:rPr kumimoji="0" lang="en-GB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-108" charset="-128"/>
              </a:rPr>
              <a:t>rec</a:t>
            </a:r>
            <a:r>
              <a:rPr kumimoji="0" lang="en-GB" b="0" i="0" u="none" strike="noStrike" kern="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-108" charset="-128"/>
              </a:rPr>
              <a:t> </a:t>
            </a: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-108" charset="-128"/>
              </a:rPr>
              <a:t>/ 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itchFamily="-108" charset="2"/>
                <a:ea typeface="ＭＳ Ｐゴシック" pitchFamily="-108" charset="-128"/>
              </a:rPr>
              <a:t>t</a:t>
            </a:r>
            <a:r>
              <a:rPr kumimoji="0" lang="en-GB" b="0" i="0" u="none" strike="noStrike" kern="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-108" charset="-128"/>
              </a:rPr>
              <a:t>v</a:t>
            </a: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-108" charset="-128"/>
              </a:rPr>
              <a:t>)</a:t>
            </a:r>
            <a:r>
              <a:rPr kumimoji="0" lang="en-GB" b="0" i="0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-108" charset="-128"/>
              </a:rPr>
              <a:t>1/2</a:t>
            </a:r>
            <a:endParaRPr kumimoji="0" lang="en-GB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ＭＳ Ｐゴシック" pitchFamily="-108" charset="-128"/>
            </a:endParaRPr>
          </a:p>
          <a:p>
            <a:pPr marL="1044575" marR="0" lvl="2" indent="-188913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•"/>
              <a:tabLst/>
              <a:defRPr/>
            </a:pPr>
            <a:r>
              <a:rPr kumimoji="0" lang="en-GB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-108" charset="-128"/>
              </a:rPr>
              <a:t> </a:t>
            </a:r>
            <a:r>
              <a:rPr kumimoji="0" lang="en-GB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itchFamily="-108" charset="2"/>
                <a:ea typeface="ＭＳ Ｐゴシック" pitchFamily="-108" charset="-128"/>
              </a:rPr>
              <a:t>w</a:t>
            </a:r>
            <a:r>
              <a:rPr kumimoji="0" lang="en-GB" sz="1800" b="0" i="1" u="none" strike="noStrike" kern="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-108" charset="-128"/>
              </a:rPr>
              <a:t>0</a:t>
            </a:r>
            <a:r>
              <a:rPr kumimoji="0" lang="en-GB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-108" charset="-128"/>
              </a:rPr>
              <a:t> often taken to be electron diamagnetic rotation</a:t>
            </a:r>
          </a:p>
          <a:p>
            <a:pPr marL="193675" lvl="0" indent="-193675" eaLnBrk="0" hangingPunct="0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FontTx/>
              <a:buChar char="•"/>
            </a:pPr>
            <a:r>
              <a:rPr lang="en-GB" b="1" kern="0" dirty="0" smtClean="0">
                <a:solidFill>
                  <a:schemeClr val="accent2"/>
                </a:solidFill>
                <a:latin typeface="+mn-lt"/>
              </a:rPr>
              <a:t>Criteria could also be regarded/generalised as condition for when we approach rapid rotation change</a:t>
            </a:r>
            <a:endParaRPr kumimoji="0" lang="en-GB" b="1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93675" lvl="0" indent="-193675" eaLnBrk="0" hangingPunct="0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FontTx/>
              <a:buChar char="•"/>
            </a:pPr>
            <a:r>
              <a:rPr kumimoji="0" lang="en-GB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Critical element</a:t>
            </a:r>
            <a:r>
              <a:rPr lang="en-GB" b="1" kern="0" dirty="0" err="1" smtClean="0">
                <a:solidFill>
                  <a:schemeClr val="accent2"/>
                </a:solidFill>
                <a:latin typeface="+mn-lt"/>
              </a:rPr>
              <a:t>s</a:t>
            </a:r>
            <a:r>
              <a:rPr lang="en-GB" b="1" kern="0" dirty="0" smtClean="0">
                <a:solidFill>
                  <a:schemeClr val="accent2"/>
                </a:solidFill>
                <a:latin typeface="+mn-lt"/>
              </a:rPr>
              <a:t> are:</a:t>
            </a:r>
            <a:r>
              <a:rPr kumimoji="0" lang="en-GB" b="1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determines </a:t>
            </a:r>
            <a:r>
              <a:rPr lang="en-GB" kern="0" dirty="0" smtClean="0">
                <a:solidFill>
                  <a:srgbClr val="FF0000"/>
                </a:solidFill>
                <a:ea typeface="ＭＳ Ｐゴシック" pitchFamily="-108" charset="-128"/>
              </a:rPr>
              <a:t> </a:t>
            </a:r>
            <a:r>
              <a:rPr lang="en-GB" sz="2400" kern="0" dirty="0" smtClean="0">
                <a:solidFill>
                  <a:srgbClr val="FF0000"/>
                </a:solidFill>
                <a:latin typeface="Symbol" pitchFamily="-108" charset="2"/>
                <a:ea typeface="ＭＳ Ｐゴシック" pitchFamily="-108" charset="-128"/>
              </a:rPr>
              <a:t>w</a:t>
            </a:r>
            <a:r>
              <a:rPr lang="en-GB" kern="0" baseline="-25000" dirty="0" smtClean="0">
                <a:solidFill>
                  <a:srgbClr val="FF0000"/>
                </a:solidFill>
                <a:ea typeface="ＭＳ Ｐゴシック" pitchFamily="-108" charset="-128"/>
              </a:rPr>
              <a:t>0</a:t>
            </a:r>
            <a:r>
              <a:rPr lang="en-GB" kern="0" dirty="0" smtClean="0">
                <a:solidFill>
                  <a:schemeClr val="accent2"/>
                </a:solidFill>
                <a:latin typeface="+mn-lt"/>
              </a:rPr>
              <a:t>;</a:t>
            </a:r>
            <a:r>
              <a:rPr kumimoji="0" lang="en-GB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whether plasma response changes; and how readily plasma rotation is overcome</a:t>
            </a:r>
            <a:endParaRPr kumimoji="0" lang="en-GB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DIII-D just identified likely strong scalings with n</a:t>
            </a:r>
            <a:r>
              <a:rPr lang="en-US" baseline="-25000" dirty="0" smtClean="0"/>
              <a:t>e</a:t>
            </a:r>
            <a:r>
              <a:rPr lang="en-US" dirty="0" smtClean="0"/>
              <a:t> and B</a:t>
            </a:r>
            <a:r>
              <a:rPr lang="en-US" baseline="-25000" dirty="0" smtClean="0"/>
              <a:t>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5">
                    <a:lumMod val="90000"/>
                  </a:schemeClr>
                </a:solidFill>
              </a:rPr>
              <a:t>Need to confirm &amp; want extrapolations for ST</a:t>
            </a:r>
            <a:endParaRPr lang="en-US" dirty="0">
              <a:solidFill>
                <a:schemeClr val="accent5">
                  <a:lumMod val="9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933" y="5039253"/>
            <a:ext cx="8229600" cy="1026948"/>
          </a:xfrm>
        </p:spPr>
        <p:txBody>
          <a:bodyPr/>
          <a:lstStyle/>
          <a:p>
            <a:pPr>
              <a:spcBef>
                <a:spcPts val="120"/>
              </a:spcBef>
            </a:pPr>
            <a:r>
              <a:rPr lang="en-US" dirty="0" smtClean="0"/>
              <a:t>But toroidal field scaling much worse</a:t>
            </a:r>
          </a:p>
          <a:p>
            <a:pPr lvl="1">
              <a:spcBef>
                <a:spcPts val="120"/>
              </a:spcBef>
            </a:pPr>
            <a:r>
              <a:rPr lang="en-US" dirty="0" smtClean="0"/>
              <a:t>And absolute levels of field required are modest (~1-2G)</a:t>
            </a:r>
          </a:p>
          <a:p>
            <a:pPr lvl="1">
              <a:spcBef>
                <a:spcPts val="120"/>
              </a:spcBef>
            </a:pPr>
            <a:r>
              <a:rPr lang="en-US" b="1" i="1" dirty="0" smtClean="0">
                <a:solidFill>
                  <a:srgbClr val="FF0000"/>
                </a:solidFill>
              </a:rPr>
              <a:t>Raises concern &amp; needs investigation elsewhere</a:t>
            </a:r>
            <a:endParaRPr lang="en-US" b="1" i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06747" y="1566333"/>
            <a:ext cx="3949622" cy="3415888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43933" y="1000653"/>
            <a:ext cx="8229600" cy="416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66700" marR="0" lvl="0" indent="-266700" algn="l" defTabSz="914400" rtl="0" eaLnBrk="1" fontAlgn="base" latinLnBrk="0" hangingPunct="1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rgbClr val="0033CC"/>
              </a:buClr>
              <a:buSzTx/>
              <a:buFontTx/>
              <a:buChar char="•"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 mode density scaling steeper than </a:t>
            </a: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Ohmic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favorable</a:t>
            </a:r>
            <a:endParaRPr kumimoji="0" lang="en-US" sz="2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591691" y="1441791"/>
            <a:ext cx="4423043" cy="3530969"/>
            <a:chOff x="214425" y="1120057"/>
            <a:chExt cx="4423043" cy="353096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4">
                  <a:lum bright="-16000" contrast="29000"/>
                </a:blip>
                <a:stretch>
                  <a:fillRect/>
                </a:stretch>
              </p:blipFill>
            </mc:Choice>
            <mc:Fallback>
              <p:blipFill>
                <a:blip r:embed="rId5">
                  <a:lum bright="-16000" contrast="29000"/>
                </a:blip>
                <a:stretch>
                  <a:fillRect/>
                </a:stretch>
              </p:blipFill>
            </mc:Fallback>
          </mc:AlternateContent>
          <p:spPr>
            <a:xfrm>
              <a:off x="214425" y="1289865"/>
              <a:ext cx="4321494" cy="336116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 bwMode="auto">
            <a:xfrm>
              <a:off x="1286187" y="1120057"/>
              <a:ext cx="3351281" cy="357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New Results in H Mode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973161" y="1467863"/>
              <a:ext cx="3373074" cy="2556416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r>
              <a:rPr lang="en-US" dirty="0" smtClean="0"/>
              <a:t> Are Needed </a:t>
            </a:r>
            <a:r>
              <a:rPr lang="en-US" dirty="0" smtClean="0"/>
              <a:t>to</a:t>
            </a:r>
            <a:r>
              <a:rPr lang="en-US" dirty="0" smtClean="0"/>
              <a:t> Extrapolate </a:t>
            </a:r>
            <a:r>
              <a:rPr lang="en-US" dirty="0" smtClean="0"/>
              <a:t>EF</a:t>
            </a:r>
            <a:r>
              <a:rPr lang="en-US" dirty="0" smtClean="0"/>
              <a:t> </a:t>
            </a:r>
            <a:r>
              <a:rPr lang="en-US" dirty="0" err="1" smtClean="0"/>
              <a:t>Threhsolds</a:t>
            </a:r>
            <a:r>
              <a:rPr lang="en-US" dirty="0" smtClean="0"/>
              <a:t> </a:t>
            </a:r>
            <a:r>
              <a:rPr lang="en-US" dirty="0" smtClean="0"/>
              <a:t>to</a:t>
            </a:r>
            <a:r>
              <a:rPr lang="en-US" dirty="0" smtClean="0"/>
              <a:t> Next </a:t>
            </a:r>
            <a:r>
              <a:rPr lang="en-US" dirty="0" smtClean="0"/>
              <a:t>S</a:t>
            </a:r>
            <a:r>
              <a:rPr lang="en-US" dirty="0" smtClean="0"/>
              <a:t>tep </a:t>
            </a:r>
            <a:r>
              <a:rPr lang="en-US" dirty="0" smtClean="0"/>
              <a:t>D</a:t>
            </a:r>
            <a:r>
              <a:rPr lang="en-US" dirty="0" smtClean="0"/>
              <a:t>evices – like ST-CTF or 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1093788"/>
            <a:ext cx="8441267" cy="4902624"/>
          </a:xfrm>
        </p:spPr>
        <p:txBody>
          <a:bodyPr/>
          <a:lstStyle/>
          <a:p>
            <a:r>
              <a:rPr lang="en-US" dirty="0" smtClean="0"/>
              <a:t>Ramp up error field to measure mode thresholds</a:t>
            </a:r>
          </a:p>
          <a:p>
            <a:r>
              <a:rPr lang="en-US" dirty="0" smtClean="0"/>
              <a:t>Scan in ne and Bt</a:t>
            </a:r>
          </a:p>
          <a:p>
            <a:pPr lvl="1"/>
            <a:r>
              <a:rPr lang="en-US" dirty="0" smtClean="0"/>
              <a:t>Infer machine size scaling from Connor-Taylor constraint</a:t>
            </a:r>
          </a:p>
          <a:p>
            <a:r>
              <a:rPr lang="en-US" dirty="0" smtClean="0"/>
              <a:t>Hard part:</a:t>
            </a:r>
          </a:p>
          <a:p>
            <a:pPr lvl="1"/>
            <a:r>
              <a:rPr lang="en-US" dirty="0" smtClean="0"/>
              <a:t>Maintain constant shape, </a:t>
            </a:r>
            <a:r>
              <a:rPr lang="en-US" dirty="0" err="1" smtClean="0"/>
              <a:t>betan</a:t>
            </a:r>
            <a:r>
              <a:rPr lang="en-US" dirty="0" smtClean="0"/>
              <a:t>, </a:t>
            </a:r>
            <a:r>
              <a:rPr lang="en-US" dirty="0" err="1" smtClean="0"/>
              <a:t>li</a:t>
            </a:r>
            <a:r>
              <a:rPr lang="en-US" dirty="0" smtClean="0"/>
              <a:t> and </a:t>
            </a:r>
            <a:r>
              <a:rPr lang="en-US" dirty="0" err="1" smtClean="0"/>
              <a:t>q</a:t>
            </a:r>
            <a:r>
              <a:rPr lang="en-US" dirty="0" smtClean="0"/>
              <a:t> profile at time of mode onset </a:t>
            </a:r>
            <a:r>
              <a:rPr lang="en-US" b="1" i="1" dirty="0" smtClean="0"/>
              <a:t>– can we do this?</a:t>
            </a:r>
          </a:p>
          <a:p>
            <a:pPr lvl="1"/>
            <a:r>
              <a:rPr lang="en-US" dirty="0" smtClean="0"/>
              <a:t>Also what to do with rotation? (Natural beam drive, or </a:t>
            </a:r>
            <a:r>
              <a:rPr lang="en-US" dirty="0" err="1" smtClean="0"/>
              <a:t>n</a:t>
            </a:r>
            <a:r>
              <a:rPr lang="en-US" dirty="0" smtClean="0"/>
              <a:t>=3 braking to control to given M</a:t>
            </a:r>
            <a:r>
              <a:rPr lang="en-US" baseline="-25000" dirty="0" smtClean="0"/>
              <a:t>A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i="1" dirty="0" smtClean="0">
                <a:solidFill>
                  <a:srgbClr val="008000"/>
                </a:solidFill>
              </a:rPr>
              <a:t>These experiments are essential if you want to understand how the torque balance based error field threshold extrapolates to future devices.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 bwMode="auto">
          <a:xfrm>
            <a:off x="5105400" y="5757333"/>
            <a:ext cx="4038600" cy="1100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1093788"/>
            <a:ext cx="5350933" cy="4688719"/>
          </a:xfrm>
        </p:spPr>
        <p:txBody>
          <a:bodyPr/>
          <a:lstStyle/>
          <a:p>
            <a:r>
              <a:rPr lang="en-US" dirty="0" smtClean="0"/>
              <a:t>Build on successful shot developed in 2009</a:t>
            </a:r>
          </a:p>
          <a:p>
            <a:pPr lvl="1"/>
            <a:r>
              <a:rPr lang="en-US" dirty="0" smtClean="0"/>
              <a:t>Scan in </a:t>
            </a:r>
            <a:r>
              <a:rPr lang="en-US" dirty="0" err="1" smtClean="0"/>
              <a:t>Bt(~Ip</a:t>
            </a:r>
            <a:r>
              <a:rPr lang="en-US" dirty="0" smtClean="0"/>
              <a:t>) and density</a:t>
            </a:r>
          </a:p>
          <a:p>
            <a:pPr lvl="1"/>
            <a:r>
              <a:rPr lang="en-US" dirty="0" smtClean="0"/>
              <a:t>Li to control </a:t>
            </a:r>
            <a:r>
              <a:rPr lang="en-US" dirty="0" err="1" smtClean="0"/>
              <a:t>ELMs</a:t>
            </a:r>
            <a:r>
              <a:rPr lang="en-US" dirty="0" smtClean="0"/>
              <a:t> &amp; conditions</a:t>
            </a:r>
          </a:p>
          <a:p>
            <a:pPr lvl="1"/>
            <a:r>
              <a:rPr lang="en-US" dirty="0" smtClean="0"/>
              <a:t>Adjust NBI start time if </a:t>
            </a:r>
            <a:r>
              <a:rPr lang="en-US" dirty="0" err="1" smtClean="0"/>
              <a:t>qmin</a:t>
            </a:r>
            <a:r>
              <a:rPr lang="en-US" dirty="0" smtClean="0"/>
              <a:t> (MHD) trajectory </a:t>
            </a:r>
            <a:r>
              <a:rPr lang="en-US" dirty="0" smtClean="0"/>
              <a:t>varies</a:t>
            </a:r>
          </a:p>
          <a:p>
            <a:pPr lvl="1"/>
            <a:r>
              <a:rPr lang="en-US" dirty="0" smtClean="0"/>
              <a:t>Ramp EF to mode… but:</a:t>
            </a:r>
            <a:endParaRPr lang="en-US" dirty="0" smtClean="0"/>
          </a:p>
          <a:p>
            <a:pPr lvl="1"/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baseline="-25000" dirty="0" err="1" smtClean="0"/>
              <a:t>N</a:t>
            </a:r>
            <a:r>
              <a:rPr lang="en-US" dirty="0" smtClean="0"/>
              <a:t> is time varying: Adjust EF ramp to get mode strike at similar 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baseline="-25000" dirty="0" err="1" smtClean="0"/>
              <a:t>N</a:t>
            </a:r>
            <a:endParaRPr lang="en-US" dirty="0" smtClean="0"/>
          </a:p>
          <a:p>
            <a:r>
              <a:rPr lang="en-US" dirty="0" smtClean="0"/>
              <a:t>Uncertainties are rotation variations </a:t>
            </a:r>
            <a:r>
              <a:rPr lang="en-US" sz="2000" b="0" dirty="0" smtClean="0"/>
              <a:t>(strip out from other scans) </a:t>
            </a:r>
            <a:r>
              <a:rPr lang="en-US" dirty="0" smtClean="0"/>
              <a:t>and more profound profile changes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742305" y="53975"/>
            <a:ext cx="3451495" cy="6789290"/>
            <a:chOff x="5742305" y="53975"/>
            <a:chExt cx="3451495" cy="6789290"/>
          </a:xfrm>
        </p:grpSpPr>
        <p:pic>
          <p:nvPicPr>
            <p:cNvPr id="5" name="Picture 4" descr="Picture 4.png"/>
            <p:cNvPicPr>
              <a:picLocks noChangeAspect="1"/>
            </p:cNvPicPr>
            <p:nvPr/>
          </p:nvPicPr>
          <p:blipFill>
            <a:blip r:embed="rId2"/>
            <a:srcRect l="4477" t="7546" r="1822" b="7967"/>
            <a:stretch>
              <a:fillRect/>
            </a:stretch>
          </p:blipFill>
          <p:spPr>
            <a:xfrm>
              <a:off x="6336300" y="1625600"/>
              <a:ext cx="2676525" cy="570774"/>
            </a:xfrm>
            <a:prstGeom prst="rect">
              <a:avLst/>
            </a:prstGeom>
          </p:spPr>
        </p:pic>
        <p:pic>
          <p:nvPicPr>
            <p:cNvPr id="6" name="Picture 5" descr="Picture 3.png"/>
            <p:cNvPicPr>
              <a:picLocks noChangeAspect="1"/>
            </p:cNvPicPr>
            <p:nvPr/>
          </p:nvPicPr>
          <p:blipFill>
            <a:blip r:embed="rId3"/>
            <a:srcRect t="10365" r="2020" b="12204"/>
            <a:stretch>
              <a:fillRect/>
            </a:stretch>
          </p:blipFill>
          <p:spPr>
            <a:xfrm>
              <a:off x="5920375" y="53975"/>
              <a:ext cx="3135430" cy="158115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7524816" y="58100"/>
              <a:ext cx="15283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dirty="0" smtClean="0"/>
                <a:t>NSTX #134071</a:t>
              </a:r>
              <a:endParaRPr lang="en-US" sz="1200" b="1" dirty="0"/>
            </a:p>
          </p:txBody>
        </p:sp>
        <p:pic>
          <p:nvPicPr>
            <p:cNvPr id="8" name="Picture 7" descr="Picture 3.png"/>
            <p:cNvPicPr>
              <a:picLocks noChangeAspect="1"/>
            </p:cNvPicPr>
            <p:nvPr/>
          </p:nvPicPr>
          <p:blipFill>
            <a:blip r:embed="rId3"/>
            <a:srcRect l="53412" b="89075"/>
            <a:stretch>
              <a:fillRect/>
            </a:stretch>
          </p:blipFill>
          <p:spPr>
            <a:xfrm>
              <a:off x="7935242" y="302029"/>
              <a:ext cx="1028731" cy="181284"/>
            </a:xfrm>
            <a:prstGeom prst="rect">
              <a:avLst/>
            </a:prstGeom>
          </p:spPr>
        </p:pic>
        <p:grpSp>
          <p:nvGrpSpPr>
            <p:cNvPr id="9" name="Group 42"/>
            <p:cNvGrpSpPr/>
            <p:nvPr/>
          </p:nvGrpSpPr>
          <p:grpSpPr>
            <a:xfrm>
              <a:off x="5742305" y="2066734"/>
              <a:ext cx="3451495" cy="4776527"/>
              <a:chOff x="5692505" y="1763052"/>
              <a:chExt cx="3451495" cy="5081392"/>
            </a:xfrm>
          </p:grpSpPr>
          <p:pic>
            <p:nvPicPr>
              <p:cNvPr id="21" name="Picture 20" descr="Picture 1.png"/>
              <p:cNvPicPr>
                <a:picLocks noChangeAspect="1"/>
              </p:cNvPicPr>
              <p:nvPr/>
            </p:nvPicPr>
            <p:blipFill>
              <a:blip r:embed="rId4"/>
              <a:srcRect l="2825" t="1172" r="67571" b="85178"/>
              <a:stretch>
                <a:fillRect/>
              </a:stretch>
            </p:blipFill>
            <p:spPr>
              <a:xfrm>
                <a:off x="6219825" y="1915100"/>
                <a:ext cx="2707023" cy="825614"/>
              </a:xfrm>
              <a:prstGeom prst="rect">
                <a:avLst/>
              </a:prstGeom>
            </p:spPr>
          </p:pic>
          <p:pic>
            <p:nvPicPr>
              <p:cNvPr id="22" name="Picture 21" descr="Picture 1.png"/>
              <p:cNvPicPr>
                <a:picLocks noChangeAspect="1"/>
              </p:cNvPicPr>
              <p:nvPr/>
            </p:nvPicPr>
            <p:blipFill>
              <a:blip r:embed="rId4"/>
              <a:srcRect l="70034" t="21464" b="61830"/>
              <a:stretch>
                <a:fillRect/>
              </a:stretch>
            </p:blipFill>
            <p:spPr>
              <a:xfrm>
                <a:off x="6223000" y="4448750"/>
                <a:ext cx="2740089" cy="1010424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23" name="Picture 22" descr="Picture 1.png"/>
              <p:cNvPicPr>
                <a:picLocks noChangeAspect="1"/>
              </p:cNvPicPr>
              <p:nvPr/>
            </p:nvPicPr>
            <p:blipFill>
              <a:blip r:embed="rId4"/>
              <a:srcRect l="69984" t="61358" b="22317"/>
              <a:stretch>
                <a:fillRect/>
              </a:stretch>
            </p:blipFill>
            <p:spPr>
              <a:xfrm>
                <a:off x="6216650" y="5461575"/>
                <a:ext cx="2744669" cy="987425"/>
              </a:xfrm>
              <a:prstGeom prst="rect">
                <a:avLst/>
              </a:prstGeom>
            </p:spPr>
          </p:pic>
          <p:pic>
            <p:nvPicPr>
              <p:cNvPr id="24" name="Picture 23" descr="Picture 1.png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lum bright="-35000" contrast="66000"/>
              </a:blip>
              <a:srcRect l="70044" t="82048"/>
              <a:stretch>
                <a:fillRect/>
              </a:stretch>
            </p:blipFill>
            <p:spPr>
              <a:xfrm>
                <a:off x="6223000" y="5877934"/>
                <a:ext cx="2739185" cy="422444"/>
              </a:xfrm>
              <a:prstGeom prst="rect">
                <a:avLst/>
              </a:prstGeom>
            </p:spPr>
          </p:pic>
          <p:pic>
            <p:nvPicPr>
              <p:cNvPr id="25" name="Picture 24" descr="Picture 1.png"/>
              <p:cNvPicPr>
                <a:picLocks noChangeAspect="1"/>
              </p:cNvPicPr>
              <p:nvPr/>
            </p:nvPicPr>
            <p:blipFill>
              <a:blip r:embed="rId4"/>
              <a:srcRect l="2766" t="50852" r="67687" b="35132"/>
              <a:stretch>
                <a:fillRect/>
              </a:stretch>
            </p:blipFill>
            <p:spPr>
              <a:xfrm>
                <a:off x="6212370" y="3591500"/>
                <a:ext cx="2701778" cy="847725"/>
              </a:xfrm>
              <a:prstGeom prst="rect">
                <a:avLst/>
              </a:prstGeom>
            </p:spPr>
          </p:pic>
          <p:pic>
            <p:nvPicPr>
              <p:cNvPr id="26" name="Picture 8" descr="Picture 1.png"/>
              <p:cNvPicPr>
                <a:picLocks noChangeAspect="1"/>
              </p:cNvPicPr>
              <p:nvPr/>
            </p:nvPicPr>
            <p:blipFill>
              <a:blip r:embed="rId4"/>
              <a:srcRect l="2825" t="34384" r="67675" b="51653"/>
              <a:stretch>
                <a:fillRect/>
              </a:stretch>
            </p:blipFill>
            <p:spPr>
              <a:xfrm>
                <a:off x="6219825" y="2737425"/>
                <a:ext cx="2697498" cy="844550"/>
              </a:xfrm>
              <a:prstGeom prst="rect">
                <a:avLst/>
              </a:prstGeom>
            </p:spPr>
          </p:pic>
          <p:sp>
            <p:nvSpPr>
              <p:cNvPr id="27" name="TextBox 26"/>
              <p:cNvSpPr txBox="1"/>
              <p:nvPr/>
            </p:nvSpPr>
            <p:spPr>
              <a:xfrm>
                <a:off x="6007438" y="1763052"/>
                <a:ext cx="315444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1</a:t>
                </a:r>
                <a:endParaRPr lang="en-US" sz="12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002813" y="2769175"/>
                <a:ext cx="315444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4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002813" y="2555676"/>
                <a:ext cx="315444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0</a:t>
                </a:r>
                <a:endParaRPr lang="en-US" sz="12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002813" y="3655000"/>
                <a:ext cx="315444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3</a:t>
                </a:r>
                <a:endParaRPr lang="en-US" sz="12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6002813" y="6010679"/>
                <a:ext cx="315444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0</a:t>
                </a:r>
                <a:endParaRPr lang="en-US" sz="12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5864232" y="5537775"/>
                <a:ext cx="393707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200" dirty="0" smtClean="0"/>
                  <a:t>20</a:t>
                </a:r>
                <a:endParaRPr lang="en-US" sz="12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692505" y="5175825"/>
                <a:ext cx="577857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200" dirty="0" smtClean="0">
                    <a:latin typeface="Symbol" charset="2"/>
                    <a:cs typeface="Symbol" charset="2"/>
                  </a:rPr>
                  <a:t>-</a:t>
                </a:r>
                <a:r>
                  <a:rPr lang="en-US" sz="1200" dirty="0" smtClean="0"/>
                  <a:t>600</a:t>
                </a:r>
                <a:endParaRPr lang="en-US" sz="1200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6002813" y="4268170"/>
                <a:ext cx="315444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0</a:t>
                </a:r>
                <a:endParaRPr lang="en-US" sz="12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6002813" y="3423224"/>
                <a:ext cx="315444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0</a:t>
                </a:r>
                <a:endParaRPr lang="en-US" sz="12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002813" y="4559875"/>
                <a:ext cx="315444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0</a:t>
                </a:r>
                <a:endParaRPr lang="en-US" sz="12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155212" y="5396100"/>
                <a:ext cx="1016007" cy="6597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5000"/>
                  </a:lnSpc>
                </a:pPr>
                <a:r>
                  <a:rPr lang="en-US" sz="1200" b="1" dirty="0" smtClean="0"/>
                  <a:t>CHERS rotation</a:t>
                </a:r>
                <a:br>
                  <a:rPr lang="en-US" sz="1200" b="1" dirty="0" smtClean="0"/>
                </a:br>
                <a:r>
                  <a:rPr lang="en-US" sz="1200" dirty="0" smtClean="0"/>
                  <a:t>kHz</a:t>
                </a:r>
                <a:endParaRPr lang="en-US" sz="12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112640" y="6391850"/>
                <a:ext cx="315444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0</a:t>
                </a:r>
                <a:endParaRPr lang="en-US" sz="12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8663470" y="6391850"/>
                <a:ext cx="480530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800</a:t>
                </a:r>
                <a:endParaRPr lang="en-US" sz="12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348480" y="6391850"/>
                <a:ext cx="686340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400</a:t>
                </a:r>
                <a:endParaRPr lang="en-US" sz="12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7778747" y="6517023"/>
                <a:ext cx="1144160" cy="327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/>
                  <a:t>Time (ms)</a:t>
                </a:r>
                <a:endParaRPr lang="en-US" sz="1400" b="1" dirty="0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>
                <a:off x="6209195" y="4439225"/>
                <a:ext cx="2748949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6214140" y="3580387"/>
                <a:ext cx="2748949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6214140" y="2735837"/>
                <a:ext cx="2748949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6214140" y="5451236"/>
                <a:ext cx="2748949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6198265" y="4696400"/>
                <a:ext cx="1016007" cy="687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/>
                  <a:t>Error Field Current</a:t>
                </a:r>
                <a:br>
                  <a:rPr lang="en-US" sz="1200" b="1" dirty="0" smtClean="0"/>
                </a:br>
                <a:r>
                  <a:rPr lang="en-US" sz="1200" dirty="0" smtClean="0"/>
                  <a:t>Amps</a:t>
                </a:r>
                <a:endParaRPr lang="en-US" sz="12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214140" y="3580387"/>
                <a:ext cx="1016007" cy="327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err="1" smtClean="0">
                    <a:latin typeface="Symbol" charset="2"/>
                    <a:cs typeface="Symbol" charset="2"/>
                  </a:rPr>
                  <a:t>b</a:t>
                </a:r>
                <a:r>
                  <a:rPr lang="en-US" sz="1400" b="1" baseline="-25000" dirty="0" err="1" smtClean="0"/>
                  <a:t>N</a:t>
                </a:r>
                <a:endParaRPr lang="en-US" sz="1400" b="1" baseline="-25000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333257" y="3274153"/>
                <a:ext cx="2090305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/>
                  <a:t>Neutral Beam power </a:t>
                </a:r>
                <a:r>
                  <a:rPr lang="en-US" sz="1200" dirty="0" smtClean="0"/>
                  <a:t>MW</a:t>
                </a:r>
                <a:endParaRPr lang="en-US" sz="12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6254486" y="2471796"/>
                <a:ext cx="1624883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/>
                  <a:t>Plasma Current </a:t>
                </a:r>
                <a:r>
                  <a:rPr lang="en-US" sz="1200" dirty="0" smtClean="0"/>
                  <a:t>MA</a:t>
                </a:r>
                <a:endParaRPr lang="en-US" sz="1200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8026061" y="5441426"/>
                <a:ext cx="879328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/>
                  <a:t>core</a:t>
                </a:r>
                <a:endParaRPr lang="en-US" sz="1200" b="1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7214272" y="5962067"/>
                <a:ext cx="1434028" cy="294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rgbClr val="3366FF"/>
                    </a:solidFill>
                  </a:rPr>
                  <a:t>Chord near </a:t>
                </a:r>
                <a:r>
                  <a:rPr lang="en-US" sz="1200" b="1" dirty="0" err="1" smtClean="0">
                    <a:solidFill>
                      <a:srgbClr val="3366FF"/>
                    </a:solidFill>
                  </a:rPr>
                  <a:t>q</a:t>
                </a:r>
                <a:r>
                  <a:rPr lang="en-US" sz="1200" b="1" dirty="0" smtClean="0">
                    <a:solidFill>
                      <a:srgbClr val="3366FF"/>
                    </a:solidFill>
                  </a:rPr>
                  <a:t>=2</a:t>
                </a:r>
                <a:endParaRPr lang="en-US" sz="1200" b="1" dirty="0">
                  <a:solidFill>
                    <a:srgbClr val="3366FF"/>
                  </a:solidFill>
                </a:endParaRPr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6217315" y="1907162"/>
                <a:ext cx="2748949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6263011" y="1583610"/>
              <a:ext cx="16248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err="1" smtClean="0"/>
                <a:t>D</a:t>
              </a:r>
              <a:r>
                <a:rPr lang="en-US" sz="1200" b="1" dirty="0" err="1" smtClean="0">
                  <a:latin typeface="Symbol" charset="2"/>
                  <a:cs typeface="Symbol" charset="2"/>
                </a:rPr>
                <a:t>a</a:t>
              </a:r>
              <a:r>
                <a:rPr lang="en-US" sz="1200" b="1" dirty="0" smtClean="0"/>
                <a:t> </a:t>
              </a:r>
              <a:r>
                <a:rPr lang="en-US" sz="1200" dirty="0" err="1" smtClean="0"/>
                <a:t>a.u</a:t>
              </a:r>
              <a:r>
                <a:rPr lang="en-US" sz="1200" dirty="0" smtClean="0"/>
                <a:t>.</a:t>
              </a:r>
              <a:endParaRPr lang="en-US" sz="1200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6276640" y="1627526"/>
              <a:ext cx="2748949" cy="149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 bwMode="auto">
            <a:xfrm rot="16200000">
              <a:off x="6869192" y="4736435"/>
              <a:ext cx="1136050" cy="444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Dynamic correction</a:t>
              </a:r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7693930" y="5038238"/>
              <a:ext cx="1136050" cy="269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Ramp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32935" y="71008"/>
              <a:ext cx="1146176" cy="605422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1200" b="1" dirty="0" smtClean="0"/>
                <a:t>Magnetics spectrogram</a:t>
              </a:r>
              <a:br>
                <a:rPr lang="en-US" sz="1200" b="1" dirty="0" smtClean="0"/>
              </a:br>
              <a:r>
                <a:rPr lang="en-US" sz="1100" i="1" dirty="0" smtClean="0">
                  <a:solidFill>
                    <a:srgbClr val="404040"/>
                  </a:solidFill>
                </a:rPr>
                <a:t>color=mode</a:t>
              </a:r>
              <a:endParaRPr lang="en-US" sz="1200" i="1" dirty="0">
                <a:solidFill>
                  <a:srgbClr val="40404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72800" y="94750"/>
              <a:ext cx="2740089" cy="6354250"/>
            </a:xfrm>
            <a:prstGeom prst="rect">
              <a:avLst/>
            </a:prstGeom>
            <a:noFill/>
            <a:ln w="28575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63833" y="1111740"/>
              <a:ext cx="8793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2/1 NTM</a:t>
              </a:r>
              <a:endParaRPr lang="en-US" sz="1200" b="1" dirty="0"/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>
              <a:off x="8209157" y="1328024"/>
              <a:ext cx="332019" cy="124502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 bwMode="auto">
            <a:xfrm>
              <a:off x="7392732" y="5660685"/>
              <a:ext cx="1136050" cy="4278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kumimoji="0" lang="en-US" sz="12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Rotation shear falls</a:t>
              </a: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 rot="16200000" flipH="1">
              <a:off x="5571157" y="3467654"/>
              <a:ext cx="5962223" cy="0"/>
            </a:xfrm>
            <a:prstGeom prst="line">
              <a:avLst/>
            </a:prstGeom>
            <a:noFill/>
            <a:ln w="19050" cap="flat" cmpd="sng" algn="ctr">
              <a:solidFill>
                <a:schemeClr val="bg2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 bwMode="auto">
            <a:xfrm>
              <a:off x="7697130" y="1604973"/>
              <a:ext cx="1136050" cy="444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ctr" defTabSz="914400" rtl="0" eaLnBrk="1" fontAlgn="base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33CC"/>
                </a:buClr>
                <a:buSzTx/>
                <a:tabLst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No </a:t>
              </a:r>
              <a:r>
                <a:rPr kumimoji="0" lang="en-US" sz="12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ELMs</a:t>
              </a: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/>
              </a:r>
              <a:b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</a:b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before NTM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</a:spPr>
      <a:bodyPr/>
      <a:lstStyle/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0033CC"/>
          </a:buClr>
          <a:buSzTx/>
          <a:buFontTx/>
          <a:buNone/>
          <a:tabLst/>
          <a:defRPr kumimoji="0" lang="en-GB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entury Gothic" pitchFamily="-108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66700" marR="0" indent="-266700" algn="l" defTabSz="914400" rtl="0" eaLnBrk="1" fontAlgn="base" latinLnBrk="0" hangingPunct="1">
          <a:lnSpc>
            <a:spcPct val="95000"/>
          </a:lnSpc>
          <a:spcBef>
            <a:spcPct val="50000"/>
          </a:spcBef>
          <a:spcAft>
            <a:spcPct val="0"/>
          </a:spcAft>
          <a:buClr>
            <a:srgbClr val="0033CC"/>
          </a:buClr>
          <a:buSzTx/>
          <a:buFontTx/>
          <a:buChar char="•"/>
          <a:tabLst/>
          <a:defRPr kumimoji="0" sz="22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11247</TotalTime>
  <Words>1730</Words>
  <Application>Microsoft Macintosh PowerPoint</Application>
  <PresentationFormat>On-screen Show (4:3)</PresentationFormat>
  <Paragraphs>249</Paragraphs>
  <Slides>17</Slides>
  <Notes>0</Notes>
  <HiddenSlides>0</HiddenSlides>
  <MMClips>0</MMClips>
  <ScaleCrop>false</ScaleCrop>
  <HeadingPairs>
    <vt:vector size="8" baseType="variant">
      <vt:variant>
        <vt:lpstr>Design Template</vt:lpstr>
      </vt:variant>
      <vt:variant>
        <vt:i4>1</vt:i4>
      </vt:variant>
      <vt:variant>
        <vt:lpstr>Links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1_Default Design</vt:lpstr>
      <vt:lpstr>!OLE_LINK1</vt:lpstr>
      <vt:lpstr>Document</vt:lpstr>
      <vt:lpstr>1. EF scalings in H mode 2. 2/1 NTM stability and EF sensitivity vs q profile</vt:lpstr>
      <vt:lpstr>ITER’s Error Field Scalings Deduced for *Ohmic* Plasmas   – regime of concern at the time (low ne before H mode) </vt:lpstr>
      <vt:lpstr>COMPASS-D had much stronger rotation scaling with BT than other devices  – likely due to rotation behavior</vt:lpstr>
      <vt:lpstr>NSTX Readily Accesses Tearing Modes Ahead of Natural b Limit When Error Fields Applied in H modes</vt:lpstr>
      <vt:lpstr>In H modes, error fields can also destabilizing rotating modes – but does this matter?</vt:lpstr>
      <vt:lpstr>Governing Physics – á la old Ohmic theory… Penetration is about overcoming the plasma rotation</vt:lpstr>
      <vt:lpstr>DIII-D just identified likely strong scalings with ne and BT Need to confirm &amp; want extrapolations for ST</vt:lpstr>
      <vt:lpstr>Experiments Are Needed to Extrapolate EF Threhsolds to Next Step Devices – like ST-CTF or ITER</vt:lpstr>
      <vt:lpstr>Proposed approach</vt:lpstr>
      <vt:lpstr>Shot Plan – counting good shots</vt:lpstr>
      <vt:lpstr>Questions</vt:lpstr>
      <vt:lpstr>2nd proposal</vt:lpstr>
      <vt:lpstr>JET Hybrid Plasma Sit Above b Limit of Other Devices: Other parameters coming into play – q profile?</vt:lpstr>
      <vt:lpstr>Heating timing scan shows ‘just right’ degree of relaxation needed</vt:lpstr>
      <vt:lpstr>NSTX an ideal place to explore  q profile role in detail</vt:lpstr>
      <vt:lpstr>Detailed Considerations</vt:lpstr>
      <vt:lpstr>Shot Plan</vt:lpstr>
    </vt:vector>
  </TitlesOfParts>
  <Company>UKAEA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Buttery</dc:creator>
  <cp:lastModifiedBy>Richard Buttery</cp:lastModifiedBy>
  <cp:revision>256</cp:revision>
  <dcterms:created xsi:type="dcterms:W3CDTF">2010-01-13T22:32:25Z</dcterms:created>
  <dcterms:modified xsi:type="dcterms:W3CDTF">2010-01-13T22:39:50Z</dcterms:modified>
</cp:coreProperties>
</file>