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8"/>
  </p:notesMasterIdLst>
  <p:handoutMasterIdLst>
    <p:handoutMasterId r:id="rId19"/>
  </p:handoutMasterIdLst>
  <p:sldIdLst>
    <p:sldId id="1217" r:id="rId2"/>
    <p:sldId id="1384" r:id="rId3"/>
    <p:sldId id="1397" r:id="rId4"/>
    <p:sldId id="1385" r:id="rId5"/>
    <p:sldId id="1386" r:id="rId6"/>
    <p:sldId id="1387" r:id="rId7"/>
    <p:sldId id="1395" r:id="rId8"/>
    <p:sldId id="1396" r:id="rId9"/>
    <p:sldId id="1398" r:id="rId10"/>
    <p:sldId id="1391" r:id="rId11"/>
    <p:sldId id="1392" r:id="rId12"/>
    <p:sldId id="1388" r:id="rId13"/>
    <p:sldId id="1389" r:id="rId14"/>
    <p:sldId id="1393" r:id="rId15"/>
    <p:sldId id="1394" r:id="rId16"/>
    <p:sldId id="1390" r:id="rId1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5pPr>
    <a:lvl6pPr marL="22860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6pPr>
    <a:lvl7pPr marL="27432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7pPr>
    <a:lvl8pPr marL="32004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8pPr>
    <a:lvl9pPr marL="36576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E8DA"/>
    <a:srgbClr val="FFCCCC"/>
    <a:srgbClr val="FFFFCC"/>
    <a:srgbClr val="FF3300"/>
    <a:srgbClr val="3A344A"/>
    <a:srgbClr val="000022"/>
    <a:srgbClr val="008080"/>
    <a:srgbClr val="009999"/>
    <a:srgbClr val="99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88" autoAdjust="0"/>
    <p:restoredTop sz="94558" autoAdjust="0"/>
  </p:normalViewPr>
  <p:slideViewPr>
    <p:cSldViewPr snapToGrid="0">
      <p:cViewPr varScale="1">
        <p:scale>
          <a:sx n="131" d="100"/>
          <a:sy n="131" d="100"/>
        </p:scale>
        <p:origin x="-1044" y="-72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8" d="100"/>
          <a:sy n="98" d="100"/>
        </p:scale>
        <p:origin x="-3528" y="-9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4A8B76E-066F-4F1C-9F3C-7B0A59AF6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3475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13250"/>
            <a:ext cx="51022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092420B3-3334-4F22-B057-47A198518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77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0008D5-44D2-47AC-B613-7D6CD12137F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5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7" name="Picture 13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9271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1028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1029" name="Picture 19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78600"/>
            <a:ext cx="9144000" cy="2794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 userDrawn="1"/>
        </p:nvSpPr>
        <p:spPr>
          <a:xfrm>
            <a:off x="1828800" y="6629400"/>
            <a:ext cx="5486400" cy="2154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" i="0" dirty="0" smtClean="0">
                <a:latin typeface="Helvetica" pitchFamily="34" charset="0"/>
                <a:cs typeface="+mn-cs"/>
              </a:rPr>
              <a:t>NSTX-U PAC-35 – Progress and Plans </a:t>
            </a:r>
            <a:r>
              <a:rPr lang="en-US" sz="800" i="0" baseline="0" dirty="0" smtClean="0">
                <a:latin typeface="Helvetica" pitchFamily="34" charset="0"/>
                <a:cs typeface="+mn-cs"/>
              </a:rPr>
              <a:t>for Macroscopic Stability</a:t>
            </a:r>
            <a:endParaRPr lang="en-US" sz="800" i="0" dirty="0">
              <a:latin typeface="Helvetica" pitchFamily="34" charset="0"/>
              <a:cs typeface="+mn-cs"/>
            </a:endParaRPr>
          </a:p>
        </p:txBody>
      </p:sp>
      <p:sp>
        <p:nvSpPr>
          <p:cNvPr id="9" name="Text Box 199"/>
          <p:cNvSpPr txBox="1">
            <a:spLocks noChangeArrowheads="1"/>
          </p:cNvSpPr>
          <p:nvPr userDrawn="1"/>
        </p:nvSpPr>
        <p:spPr bwMode="auto">
          <a:xfrm>
            <a:off x="273050" y="6635750"/>
            <a:ext cx="793750" cy="184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b="0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  <a:cs typeface="+mn-cs"/>
              </a:rPr>
              <a:t>NSTX-U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8610600" y="6629400"/>
            <a:ext cx="5334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fld id="{A1B85154-A5CD-43CE-886A-ABD39DC94E8F}" type="slidenum">
              <a:rPr lang="en-US" sz="800" i="0" smtClean="0">
                <a:latin typeface="Helvetica" pitchFamily="34" charset="0"/>
                <a:cs typeface="+mn-cs"/>
              </a:rPr>
              <a:t>‹#›</a:t>
            </a:fld>
            <a:endParaRPr lang="en-US" sz="800" i="0" dirty="0">
              <a:latin typeface="Helvetica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6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Straight Connector 58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</p:spPr>
      </p:cxnSp>
      <p:cxnSp>
        <p:nvCxnSpPr>
          <p:cNvPr id="2051" name="Straight Connector 2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2" name="Line 150"/>
          <p:cNvSpPr>
            <a:spLocks noChangeShapeType="1"/>
          </p:cNvSpPr>
          <p:nvPr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3" name="Straight Connector 2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4" name="Line 131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5" name="Straight Connector 2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1525762" name="Rectangle 2"/>
          <p:cNvSpPr>
            <a:spLocks noChangeArrowheads="1"/>
          </p:cNvSpPr>
          <p:nvPr/>
        </p:nvSpPr>
        <p:spPr bwMode="auto">
          <a:xfrm>
            <a:off x="76200" y="990600"/>
            <a:ext cx="8991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3200" i="0" dirty="0" smtClean="0"/>
              <a:t>Progress and Plans for Macroscopic Stability</a:t>
            </a:r>
          </a:p>
        </p:txBody>
      </p:sp>
      <p:cxnSp>
        <p:nvCxnSpPr>
          <p:cNvPr id="2057" name="Straight Connector 2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8" name="Line 132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9" name="Straight Connector 2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1524000" y="2057400"/>
            <a:ext cx="6019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i="0" dirty="0" smtClean="0">
                <a:solidFill>
                  <a:srgbClr val="000000"/>
                </a:solidFill>
                <a:latin typeface="Arial" charset="0"/>
              </a:rPr>
              <a:t>Jack Berkery </a:t>
            </a:r>
          </a:p>
          <a:p>
            <a:pPr algn="ctr"/>
            <a:r>
              <a:rPr lang="en-US" sz="2000" i="0" dirty="0" smtClean="0">
                <a:solidFill>
                  <a:srgbClr val="000000"/>
                </a:solidFill>
                <a:latin typeface="Arial" charset="0"/>
              </a:rPr>
              <a:t>(Columbia University)</a:t>
            </a:r>
          </a:p>
          <a:p>
            <a:pPr algn="ctr"/>
            <a:r>
              <a:rPr lang="en-US" sz="2000" i="0" dirty="0" smtClean="0">
                <a:solidFill>
                  <a:srgbClr val="000000"/>
                </a:solidFill>
                <a:latin typeface="Arial" charset="0"/>
              </a:rPr>
              <a:t>and the NSTX Research Team</a:t>
            </a:r>
          </a:p>
        </p:txBody>
      </p:sp>
      <p:cxnSp>
        <p:nvCxnSpPr>
          <p:cNvPr id="2061" name="Straight Connector 3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2" name="Line 13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3" name="Straight Connector 3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4" name="Text Box 10"/>
          <p:cNvSpPr txBox="1">
            <a:spLocks noChangeArrowheads="1"/>
          </p:cNvSpPr>
          <p:nvPr/>
        </p:nvSpPr>
        <p:spPr bwMode="auto">
          <a:xfrm>
            <a:off x="1676400" y="3352800"/>
            <a:ext cx="5715000" cy="61912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r>
              <a:rPr lang="en-US" sz="1600" i="0" dirty="0" smtClean="0">
                <a:solidFill>
                  <a:srgbClr val="FF0000"/>
                </a:solidFill>
              </a:rPr>
              <a:t>NSTX PAC-35 Meeting</a:t>
            </a:r>
          </a:p>
          <a:p>
            <a:pPr algn="ctr">
              <a:lnSpc>
                <a:spcPct val="70000"/>
              </a:lnSpc>
              <a:spcBef>
                <a:spcPct val="20000"/>
              </a:spcBef>
            </a:pPr>
            <a:r>
              <a:rPr lang="en-US" sz="1600" i="0" dirty="0" smtClean="0">
                <a:solidFill>
                  <a:srgbClr val="FF0000"/>
                </a:solidFill>
              </a:rPr>
              <a:t>PPPL – B318</a:t>
            </a:r>
          </a:p>
          <a:p>
            <a:pPr algn="ctr">
              <a:lnSpc>
                <a:spcPct val="70000"/>
              </a:lnSpc>
              <a:spcBef>
                <a:spcPct val="20000"/>
              </a:spcBef>
            </a:pPr>
            <a:r>
              <a:rPr lang="en-US" sz="1600" i="0" dirty="0" smtClean="0">
                <a:solidFill>
                  <a:srgbClr val="FF0000"/>
                </a:solidFill>
              </a:rPr>
              <a:t>June 11-13, 2014</a:t>
            </a:r>
            <a:endParaRPr lang="en-US" sz="1600" i="0" dirty="0">
              <a:solidFill>
                <a:srgbClr val="FF0000"/>
              </a:solidFill>
            </a:endParaRPr>
          </a:p>
        </p:txBody>
      </p:sp>
      <p:cxnSp>
        <p:nvCxnSpPr>
          <p:cNvPr id="2065" name="Straight Connector 3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6" name="Line 13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7" name="Straight Connector 3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8" name="Line 13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9" name="Straight Connector 3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0" name="Line 139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1" name="Straight Connector 3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2" name="Line 14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3" name="Straight Connector 3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4" name="Line 14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5" name="Straight Connector 3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6" name="Line 14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7" name="Straight Connector 3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8" name="Line 14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9" name="Straight Connector 3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080" name="Picture 1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9144000" cy="839788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cxnSp>
        <p:nvCxnSpPr>
          <p:cNvPr id="2081" name="Straight Connector 4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2" name="Line 147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83" name="Straight Connector 4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1525888" name="Text Box 128"/>
          <p:cNvSpPr txBox="1">
            <a:spLocks noChangeArrowheads="1"/>
          </p:cNvSpPr>
          <p:nvPr/>
        </p:nvSpPr>
        <p:spPr bwMode="auto">
          <a:xfrm>
            <a:off x="838200" y="109538"/>
            <a:ext cx="1905000" cy="5540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3600" b="0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NSTX-U</a:t>
            </a:r>
          </a:p>
        </p:txBody>
      </p:sp>
      <p:cxnSp>
        <p:nvCxnSpPr>
          <p:cNvPr id="2085" name="Straight Connector 4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6" name="Line 14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87" name="Straight Connector 4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8" name="Rectangle 129"/>
          <p:cNvSpPr>
            <a:spLocks noChangeArrowheads="1"/>
          </p:cNvSpPr>
          <p:nvPr/>
        </p:nvSpPr>
        <p:spPr bwMode="auto">
          <a:xfrm>
            <a:off x="3651250" y="228600"/>
            <a:ext cx="1530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eaLnBrk="0" hangingPunct="0"/>
            <a:r>
              <a:rPr lang="en-US" sz="1800">
                <a:solidFill>
                  <a:schemeClr val="accent2"/>
                </a:solidFill>
                <a:latin typeface="Arial" charset="0"/>
              </a:rPr>
              <a:t>Supported by   </a:t>
            </a:r>
          </a:p>
        </p:txBody>
      </p:sp>
      <p:cxnSp>
        <p:nvCxnSpPr>
          <p:cNvPr id="2089" name="Straight Connector 4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90" name="Line 149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91" name="Straight Connector 4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92" name="Straight Connector 4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93" name="Straight Connector 5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094" name="Picture 53" descr="ppi224.tmp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2286000"/>
            <a:ext cx="1295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95" name="Straight Connector 5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96" name="Text Box 153"/>
          <p:cNvSpPr txBox="1">
            <a:spLocks noChangeArrowheads="1"/>
          </p:cNvSpPr>
          <p:nvPr/>
        </p:nvSpPr>
        <p:spPr bwMode="auto">
          <a:xfrm>
            <a:off x="7696200" y="2317750"/>
            <a:ext cx="1295400" cy="43116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1429" tIns="45714" rIns="91429" bIns="45714" anchor="b">
            <a:spAutoFit/>
          </a:bodyPr>
          <a:lstStyle/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Culham Sci Ctr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York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Chubu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Fukui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Hiroshima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Hyogo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Kyoto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Tokai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NIFS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Niigata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U Tokyo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JAEA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800">
                <a:solidFill>
                  <a:srgbClr val="FF0000"/>
                </a:solidFill>
                <a:latin typeface="Arial" charset="0"/>
              </a:rPr>
              <a:t>Inst for Nucl Res, Kiev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Ioffe Inst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TRINITI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Chonbuk Natl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NFRI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KAIST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POSTECH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Seoul Natl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ASIPP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CIEMAT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FOM Inst DIFFER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ENEA, Frascati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CEA, Cadarache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Jülich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Garching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ASCR, Czech Rep</a:t>
            </a:r>
          </a:p>
        </p:txBody>
      </p:sp>
      <p:cxnSp>
        <p:nvCxnSpPr>
          <p:cNvPr id="2097" name="Straight Connector 5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98" name="Straight Connector 5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99" name="Straight Connector 57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</p:spPr>
      </p:cxnSp>
      <p:pic>
        <p:nvPicPr>
          <p:cNvPr id="2100" name="Picture 3" descr="C:\Users\jmenard\Desktop\Picture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37038" y="4495800"/>
            <a:ext cx="307816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1" name="Picture 48" descr="ppi221.tmp"/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2057400"/>
            <a:ext cx="1295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2" name="Text Box 152"/>
          <p:cNvSpPr txBox="1">
            <a:spLocks noChangeArrowheads="1"/>
          </p:cNvSpPr>
          <p:nvPr/>
        </p:nvSpPr>
        <p:spPr bwMode="auto">
          <a:xfrm>
            <a:off x="152400" y="2057400"/>
            <a:ext cx="1257300" cy="4648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Coll of Wm &amp; Mary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Columbia U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CompX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General Atomics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FIU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INL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Johns Hopkins U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LANL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LLNL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Lodestar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MIT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Lehigh U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Nova Photonics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Old Dominion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ORNL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PPPL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Princeton U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Purdue U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SNL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Think Tank, Inc.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 Davis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 Irvine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UCLA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UCSD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Colorado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Illinois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Maryland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Rochester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Tennessee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Tulsa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Washington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Wisconsin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X Science LLC</a:t>
            </a:r>
          </a:p>
        </p:txBody>
      </p:sp>
      <p:pic>
        <p:nvPicPr>
          <p:cNvPr id="2103" name="Picture 5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63713" y="4343400"/>
            <a:ext cx="227488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3648" y="946772"/>
            <a:ext cx="4883072" cy="314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FF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9999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i="0" dirty="0" smtClean="0"/>
              <a:t>Stability research plans, FY15:</a:t>
            </a:r>
            <a:endParaRPr lang="en-US" b="0" i="0" dirty="0" smtClean="0"/>
          </a:p>
          <a:p>
            <a:pPr lvl="1"/>
            <a:r>
              <a:rPr lang="en-US" b="0" i="0" dirty="0" smtClean="0"/>
              <a:t>Establish B</a:t>
            </a:r>
            <a:r>
              <a:rPr lang="en-US" b="0" i="0" baseline="-25000" dirty="0" smtClean="0"/>
              <a:t>r</a:t>
            </a:r>
            <a:r>
              <a:rPr lang="en-US" b="0" i="0" dirty="0" smtClean="0"/>
              <a:t> + </a:t>
            </a:r>
            <a:r>
              <a:rPr lang="en-US" b="0" i="0" dirty="0" err="1" smtClean="0"/>
              <a:t>B</a:t>
            </a:r>
            <a:r>
              <a:rPr lang="en-US" b="0" i="0" baseline="-25000" dirty="0" err="1" smtClean="0"/>
              <a:t>p</a:t>
            </a:r>
            <a:r>
              <a:rPr lang="en-US" b="0" i="0" dirty="0" smtClean="0"/>
              <a:t> active control capability in new operational regime, use with snowflake </a:t>
            </a:r>
            <a:r>
              <a:rPr lang="en-US" b="0" i="0" dirty="0" err="1" smtClean="0"/>
              <a:t>divertor</a:t>
            </a:r>
            <a:r>
              <a:rPr lang="en-US" b="0" i="0" dirty="0" smtClean="0"/>
              <a:t>, compare to </a:t>
            </a:r>
            <a:r>
              <a:rPr lang="en-US" b="0" i="0" dirty="0" smtClean="0"/>
              <a:t>theory</a:t>
            </a:r>
          </a:p>
          <a:p>
            <a:pPr lvl="1"/>
            <a:r>
              <a:rPr lang="en-US" b="0" i="0" dirty="0"/>
              <a:t>Examine RWMSC with:</a:t>
            </a:r>
          </a:p>
          <a:p>
            <a:pPr lvl="2"/>
            <a:r>
              <a:rPr lang="en-US" sz="1600" b="0" i="0" dirty="0"/>
              <a:t>independent actuation of six control coils</a:t>
            </a:r>
          </a:p>
          <a:p>
            <a:pPr lvl="2"/>
            <a:r>
              <a:rPr lang="en-US" sz="1600" b="0" i="0" dirty="0"/>
              <a:t>multi-mode control with n up to 3</a:t>
            </a:r>
          </a:p>
          <a:p>
            <a:pPr lvl="1"/>
            <a:r>
              <a:rPr lang="en-US" b="0" i="0" dirty="0" smtClean="0"/>
              <a:t>Use </a:t>
            </a:r>
            <a:r>
              <a:rPr lang="en-US" b="0" i="0" dirty="0"/>
              <a:t>new neutral beam and </a:t>
            </a:r>
            <a:r>
              <a:rPr lang="en-US" b="0" i="0" dirty="0" err="1"/>
              <a:t>q</a:t>
            </a:r>
            <a:r>
              <a:rPr lang="en-US" b="0" i="0" baseline="-25000" dirty="0" err="1"/>
              <a:t>min</a:t>
            </a:r>
            <a:r>
              <a:rPr lang="en-US" b="0" i="0" dirty="0"/>
              <a:t> control to determine increment of </a:t>
            </a:r>
            <a:r>
              <a:rPr lang="en-US" b="0" i="0" dirty="0" err="1"/>
              <a:t>q</a:t>
            </a:r>
            <a:r>
              <a:rPr lang="en-US" b="0" i="0" baseline="-25000" dirty="0" err="1"/>
              <a:t>min</a:t>
            </a:r>
            <a:r>
              <a:rPr lang="en-US" b="0" i="0" dirty="0"/>
              <a:t> above rational values to avoid internal modes</a:t>
            </a:r>
          </a:p>
          <a:p>
            <a:pPr lvl="1"/>
            <a:endParaRPr lang="en-US" b="0" i="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6910"/>
            <a:ext cx="9144000" cy="88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US" i="0" kern="0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Active control techniques (B</a:t>
            </a:r>
            <a:r>
              <a:rPr lang="en-US" i="0" kern="0" baseline="-25000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r</a:t>
            </a:r>
            <a:r>
              <a:rPr lang="en-US" i="0" kern="0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+ </a:t>
            </a:r>
            <a:r>
              <a:rPr lang="en-US" i="0" kern="0" dirty="0" err="1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B</a:t>
            </a:r>
            <a:r>
              <a:rPr lang="en-US" i="0" kern="0" baseline="-25000" dirty="0" err="1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p</a:t>
            </a:r>
            <a:r>
              <a:rPr lang="en-US" i="0" kern="0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, </a:t>
            </a:r>
            <a:r>
              <a:rPr lang="en-US" i="0" kern="0" dirty="0" smtClean="0"/>
              <a:t>RWM state-space (RWMSC), and </a:t>
            </a:r>
            <a:r>
              <a:rPr lang="en-US" i="0" kern="0" dirty="0" err="1" smtClean="0"/>
              <a:t>q</a:t>
            </a:r>
            <a:r>
              <a:rPr lang="en-US" i="0" kern="0" baseline="-25000" dirty="0" err="1" smtClean="0"/>
              <a:t>min</a:t>
            </a:r>
            <a:r>
              <a:rPr lang="en-US" i="0" kern="0" dirty="0" smtClean="0"/>
              <a:t>) will enable long pulse, high </a:t>
            </a:r>
            <a:r>
              <a:rPr lang="el-GR" i="0" kern="0" dirty="0" smtClean="0"/>
              <a:t>β</a:t>
            </a:r>
            <a:r>
              <a:rPr lang="en-US" i="0" kern="0" dirty="0" smtClean="0"/>
              <a:t> operation</a:t>
            </a:r>
            <a:endParaRPr lang="en-US" i="0" kern="0" dirty="0"/>
          </a:p>
        </p:txBody>
      </p:sp>
    </p:spTree>
    <p:extLst>
      <p:ext uri="{BB962C8B-B14F-4D97-AF65-F5344CB8AC3E}">
        <p14:creationId xmlns:p14="http://schemas.microsoft.com/office/powerpoint/2010/main" val="316635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Correction of intrinsic error fields (EFs) is critical for </a:t>
            </a:r>
            <a:r>
              <a:rPr lang="en-US" dirty="0" smtClean="0"/>
              <a:t>NSTX-U performance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3648" y="946772"/>
            <a:ext cx="4883072" cy="314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FF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9999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i="0" dirty="0" smtClean="0"/>
              <a:t>3D fields </a:t>
            </a:r>
            <a:r>
              <a:rPr lang="en-US" b="0" i="0" dirty="0"/>
              <a:t>research plans, FY15:</a:t>
            </a:r>
          </a:p>
          <a:p>
            <a:pPr lvl="1"/>
            <a:r>
              <a:rPr lang="en-US" b="0" i="0" dirty="0"/>
              <a:t>Assess intrinsic EFs in new machine</a:t>
            </a:r>
          </a:p>
          <a:p>
            <a:pPr lvl="1"/>
            <a:r>
              <a:rPr lang="en-US" b="0" i="0" dirty="0"/>
              <a:t>Optimize dynamic EF correction, including n&gt;1 and using 6 SPAs and RWMSC</a:t>
            </a:r>
          </a:p>
          <a:p>
            <a:pPr lvl="1"/>
            <a:r>
              <a:rPr lang="en-US" b="0" i="0" dirty="0"/>
              <a:t>Investigate resonant EF effects on tearing mode </a:t>
            </a:r>
            <a:r>
              <a:rPr lang="en-US" b="0" i="0" dirty="0" smtClean="0"/>
              <a:t>onset</a:t>
            </a:r>
          </a:p>
          <a:p>
            <a:pPr lvl="1"/>
            <a:endParaRPr lang="en-US" b="0" i="0" dirty="0"/>
          </a:p>
        </p:txBody>
      </p:sp>
    </p:spTree>
    <p:extLst>
      <p:ext uri="{BB962C8B-B14F-4D97-AF65-F5344CB8AC3E}">
        <p14:creationId xmlns:p14="http://schemas.microsoft.com/office/powerpoint/2010/main" val="316635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NSTX-U will </a:t>
            </a:r>
            <a:r>
              <a:rPr lang="en-US" dirty="0" smtClean="0"/>
              <a:t>have new disruption research capabilities </a:t>
            </a:r>
            <a:br>
              <a:rPr lang="en-US" dirty="0" smtClean="0"/>
            </a:br>
            <a:r>
              <a:rPr lang="en-US" dirty="0" smtClean="0"/>
              <a:t>which will provide projections </a:t>
            </a:r>
            <a:r>
              <a:rPr lang="en-US" dirty="0"/>
              <a:t>for ITER and FNSF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3647" y="946772"/>
            <a:ext cx="4972009" cy="314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FF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9999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i="0" dirty="0" smtClean="0"/>
              <a:t>Disruption </a:t>
            </a:r>
            <a:r>
              <a:rPr lang="en-US" b="0" i="0" dirty="0"/>
              <a:t>research plans, FY15:</a:t>
            </a:r>
          </a:p>
          <a:p>
            <a:pPr lvl="1"/>
            <a:r>
              <a:rPr lang="en-US" b="0" i="0" dirty="0"/>
              <a:t>Investigate halo current </a:t>
            </a:r>
            <a:r>
              <a:rPr lang="en-US" b="0" i="0" dirty="0" err="1"/>
              <a:t>toroidal</a:t>
            </a:r>
            <a:r>
              <a:rPr lang="en-US" b="0" i="0" dirty="0"/>
              <a:t> asymmetry and loading on the center column, using newly installed center column shunt tiles</a:t>
            </a:r>
          </a:p>
          <a:p>
            <a:pPr lvl="1"/>
            <a:r>
              <a:rPr lang="en-US" b="0" i="0" dirty="0"/>
              <a:t>Upgrade shunt tile diagnostics for complete coverage of </a:t>
            </a:r>
            <a:r>
              <a:rPr lang="en-US" b="0" i="0" dirty="0" err="1" smtClean="0"/>
              <a:t>divertor</a:t>
            </a:r>
            <a:r>
              <a:rPr lang="en-US" b="0" i="0" dirty="0" smtClean="0"/>
              <a:t>?????????? </a:t>
            </a:r>
            <a:endParaRPr lang="en-US" b="0" i="0" dirty="0"/>
          </a:p>
          <a:p>
            <a:pPr lvl="1"/>
            <a:r>
              <a:rPr lang="en-US" b="0" i="0" dirty="0" smtClean="0"/>
              <a:t>Commission </a:t>
            </a:r>
            <a:r>
              <a:rPr lang="en-US" b="0" i="0" dirty="0"/>
              <a:t>MGI system</a:t>
            </a:r>
          </a:p>
          <a:p>
            <a:pPr lvl="1"/>
            <a:endParaRPr lang="en-US" b="0" i="0" dirty="0"/>
          </a:p>
        </p:txBody>
      </p:sp>
    </p:spTree>
    <p:extLst>
      <p:ext uri="{BB962C8B-B14F-4D97-AF65-F5344CB8AC3E}">
        <p14:creationId xmlns:p14="http://schemas.microsoft.com/office/powerpoint/2010/main" val="272994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Practical implications of kinetic stability theory and the RWMSC model will be tested in lower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ν</a:t>
            </a:r>
            <a:r>
              <a:rPr lang="en-US" dirty="0" smtClean="0"/>
              <a:t> regime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3648" y="946772"/>
            <a:ext cx="4883072" cy="314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FF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9999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i="0" dirty="0" smtClean="0"/>
              <a:t>Stability research plans, FY16:</a:t>
            </a:r>
            <a:endParaRPr lang="en-US" b="0" i="0" dirty="0" smtClean="0"/>
          </a:p>
          <a:p>
            <a:pPr lvl="1"/>
            <a:r>
              <a:rPr lang="en-US" b="0" i="0" dirty="0" smtClean="0"/>
              <a:t>Examine </a:t>
            </a:r>
            <a:r>
              <a:rPr lang="en-US" b="0" i="0" dirty="0"/>
              <a:t>RWMSC with:</a:t>
            </a:r>
          </a:p>
          <a:p>
            <a:pPr lvl="2"/>
            <a:r>
              <a:rPr lang="en-US" sz="1600" b="0" i="0" dirty="0" smtClean="0"/>
              <a:t>rotational </a:t>
            </a:r>
            <a:r>
              <a:rPr lang="en-US" sz="1600" b="0" i="0" dirty="0"/>
              <a:t>stabilization in the controller model</a:t>
            </a:r>
          </a:p>
          <a:p>
            <a:pPr lvl="1"/>
            <a:r>
              <a:rPr lang="en-US" b="0" i="0" dirty="0"/>
              <a:t>Investigate the dependence of stability on reduced </a:t>
            </a:r>
            <a:r>
              <a:rPr lang="el-GR" b="0" i="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ν</a:t>
            </a:r>
            <a:r>
              <a:rPr lang="en-US" b="0" i="0" dirty="0" smtClean="0"/>
              <a:t> </a:t>
            </a:r>
            <a:r>
              <a:rPr lang="en-US" b="0" i="0" dirty="0"/>
              <a:t>through MHD spectroscopy; compare to kinetic stabilization theory</a:t>
            </a:r>
          </a:p>
          <a:p>
            <a:pPr lvl="1"/>
            <a:r>
              <a:rPr lang="en-US" b="0" i="0" dirty="0" smtClean="0"/>
              <a:t>Measure </a:t>
            </a:r>
            <a:r>
              <a:rPr lang="en-US" b="0" i="0" dirty="0"/>
              <a:t>internal modes non-magnetically with RWMSC and ME-SXR</a:t>
            </a:r>
          </a:p>
          <a:p>
            <a:pPr lvl="1"/>
            <a:endParaRPr lang="en-US" b="0" i="0" dirty="0"/>
          </a:p>
        </p:txBody>
      </p:sp>
    </p:spTree>
    <p:extLst>
      <p:ext uri="{BB962C8B-B14F-4D97-AF65-F5344CB8AC3E}">
        <p14:creationId xmlns:p14="http://schemas.microsoft.com/office/powerpoint/2010/main" val="272994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NSTX-U will investigate neoclassical </a:t>
            </a:r>
            <a:r>
              <a:rPr lang="en-US" dirty="0" err="1"/>
              <a:t>toroidal</a:t>
            </a:r>
            <a:r>
              <a:rPr lang="en-US" dirty="0"/>
              <a:t> viscosity (NTV) at reduced </a:t>
            </a:r>
            <a:r>
              <a:rPr lang="en-US" dirty="0">
                <a:latin typeface="Symbol" pitchFamily="18" charset="2"/>
              </a:rPr>
              <a:t>n, </a:t>
            </a:r>
            <a:r>
              <a:rPr lang="en-US" dirty="0"/>
              <a:t>which</a:t>
            </a:r>
            <a:r>
              <a:rPr lang="en-US" dirty="0">
                <a:latin typeface="Symbol" pitchFamily="18" charset="2"/>
              </a:rPr>
              <a:t> </a:t>
            </a:r>
            <a:r>
              <a:rPr lang="en-US" dirty="0"/>
              <a:t>is important for rotation control and ITER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3648" y="946772"/>
            <a:ext cx="4883072" cy="314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FF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9999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i="0" dirty="0" smtClean="0"/>
              <a:t>3D fields </a:t>
            </a:r>
            <a:r>
              <a:rPr lang="en-US" b="0" i="0" dirty="0"/>
              <a:t>research plans, </a:t>
            </a:r>
            <a:r>
              <a:rPr lang="en-US" b="0" i="0" dirty="0" smtClean="0"/>
              <a:t>FY16:</a:t>
            </a:r>
            <a:endParaRPr lang="en-US" b="0" i="0" dirty="0"/>
          </a:p>
          <a:p>
            <a:pPr lvl="1"/>
            <a:r>
              <a:rPr lang="en-US" b="0" i="0" kern="0" dirty="0"/>
              <a:t>Assess NTV profile and strength at reduced </a:t>
            </a:r>
            <a:r>
              <a:rPr lang="en-US" b="0" i="0" kern="0" dirty="0" err="1"/>
              <a:t>collisionality</a:t>
            </a:r>
            <a:r>
              <a:rPr lang="en-US" b="0" i="0" kern="0" dirty="0"/>
              <a:t>, and examine the NTV offset rotation at long pulse</a:t>
            </a:r>
          </a:p>
          <a:p>
            <a:pPr lvl="1"/>
            <a:r>
              <a:rPr lang="en-US" b="0" i="0" kern="0" dirty="0"/>
              <a:t>Prepare an initial real-time model of NTV profile for use in initial tests of the plasma rotation control system </a:t>
            </a:r>
            <a:endParaRPr lang="en-US" b="0" i="0" kern="0" dirty="0"/>
          </a:p>
        </p:txBody>
      </p:sp>
    </p:spTree>
    <p:extLst>
      <p:ext uri="{BB962C8B-B14F-4D97-AF65-F5344CB8AC3E}">
        <p14:creationId xmlns:p14="http://schemas.microsoft.com/office/powerpoint/2010/main" val="105705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Disruption prediction by multiple means will enable avoidance via profile or mode control or mitigation by MGI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3648" y="946772"/>
            <a:ext cx="5001038" cy="314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FF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9999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i="0" dirty="0" smtClean="0"/>
              <a:t>Disruption </a:t>
            </a:r>
            <a:r>
              <a:rPr lang="en-US" b="0" i="0" dirty="0"/>
              <a:t>research plans, </a:t>
            </a:r>
            <a:r>
              <a:rPr lang="en-US" b="0" i="0" dirty="0" smtClean="0"/>
              <a:t>FY16:</a:t>
            </a:r>
            <a:endParaRPr lang="en-US" b="0" i="0" dirty="0"/>
          </a:p>
          <a:p>
            <a:pPr lvl="1"/>
            <a:r>
              <a:rPr lang="en-US" b="0" i="0" dirty="0"/>
              <a:t>Study spatial extent and timing of the heat deposition during VDEs</a:t>
            </a:r>
          </a:p>
          <a:p>
            <a:pPr lvl="1"/>
            <a:r>
              <a:rPr lang="en-US" b="0" i="0" dirty="0"/>
              <a:t>Measure plasma stability using MHD spectroscopy vs. key variables and compare to theory</a:t>
            </a:r>
          </a:p>
          <a:p>
            <a:pPr lvl="1"/>
            <a:r>
              <a:rPr lang="en-US" b="0" i="0" dirty="0"/>
              <a:t>Compare the mismatch between the RWMSC observer model and sensor measurements, and disruption occurrence </a:t>
            </a:r>
            <a:endParaRPr lang="en-US" b="0" i="0" dirty="0" smtClean="0"/>
          </a:p>
          <a:p>
            <a:pPr lvl="1"/>
            <a:r>
              <a:rPr lang="en-US" b="0" i="0" dirty="0"/>
              <a:t>Characterize density assimilation vs. </a:t>
            </a:r>
            <a:r>
              <a:rPr lang="en-US" b="0" i="0" dirty="0" err="1"/>
              <a:t>poloidal</a:t>
            </a:r>
            <a:r>
              <a:rPr lang="en-US" b="0" i="0" dirty="0"/>
              <a:t> </a:t>
            </a:r>
            <a:r>
              <a:rPr lang="en-US" b="0" i="0" dirty="0" smtClean="0"/>
              <a:t>location of MGI system</a:t>
            </a:r>
            <a:endParaRPr lang="en-US" b="0" i="0" dirty="0"/>
          </a:p>
          <a:p>
            <a:pPr lvl="1"/>
            <a:endParaRPr lang="en-US" b="0" i="0" dirty="0"/>
          </a:p>
        </p:txBody>
      </p:sp>
    </p:spTree>
    <p:extLst>
      <p:ext uri="{BB962C8B-B14F-4D97-AF65-F5344CB8AC3E}">
        <p14:creationId xmlns:p14="http://schemas.microsoft.com/office/powerpoint/2010/main" val="105705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1-2 slide summary of key new physics/operational results you expect to have achieved after FY15 and FY16 runs.</a:t>
            </a:r>
          </a:p>
        </p:txBody>
      </p:sp>
    </p:spTree>
    <p:extLst>
      <p:ext uri="{BB962C8B-B14F-4D97-AF65-F5344CB8AC3E}">
        <p14:creationId xmlns:p14="http://schemas.microsoft.com/office/powerpoint/2010/main" val="272994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7852"/>
            <a:ext cx="9144000" cy="5486400"/>
          </a:xfrm>
          <a:ln>
            <a:noFill/>
          </a:ln>
        </p:spPr>
        <p:txBody>
          <a:bodyPr/>
          <a:lstStyle/>
          <a:p>
            <a:r>
              <a:rPr lang="en-US" dirty="0"/>
              <a:t>10-13 </a:t>
            </a:r>
            <a:r>
              <a:rPr lang="en-US" dirty="0" smtClean="0"/>
              <a:t>content </a:t>
            </a:r>
            <a:r>
              <a:rPr lang="en-US" dirty="0"/>
              <a:t>slides and a 20min presentation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Here </a:t>
            </a:r>
            <a:r>
              <a:rPr lang="en-US" dirty="0"/>
              <a:t>is rough suggested format:</a:t>
            </a:r>
          </a:p>
          <a:p>
            <a:pPr lvl="1"/>
            <a:r>
              <a:rPr lang="en-US" sz="1800" dirty="0"/>
              <a:t>Title page from NSTX-U template </a:t>
            </a:r>
          </a:p>
          <a:p>
            <a:pPr lvl="1"/>
            <a:r>
              <a:rPr lang="en-US" sz="1800" dirty="0" smtClean="0"/>
              <a:t>Outline </a:t>
            </a:r>
            <a:r>
              <a:rPr lang="en-US" sz="1800" dirty="0" smtClean="0">
                <a:solidFill>
                  <a:srgbClr val="FF0000"/>
                </a:solidFill>
              </a:rPr>
              <a:t>(1)</a:t>
            </a:r>
            <a:endParaRPr lang="en-US" sz="1800" dirty="0">
              <a:solidFill>
                <a:srgbClr val="FF0000"/>
              </a:solidFill>
            </a:endParaRPr>
          </a:p>
          <a:p>
            <a:pPr lvl="1"/>
            <a:r>
              <a:rPr lang="en-US" sz="1800" dirty="0" smtClean="0"/>
              <a:t>Intro </a:t>
            </a:r>
            <a:r>
              <a:rPr lang="en-US" sz="1800" dirty="0"/>
              <a:t>slide - motivation for your TSG's research - for NSTX-U, ITER, </a:t>
            </a:r>
            <a:r>
              <a:rPr lang="en-US" sz="1800" dirty="0" smtClean="0"/>
              <a:t>FNSF </a:t>
            </a:r>
            <a:r>
              <a:rPr lang="en-US" sz="1800" dirty="0" smtClean="0">
                <a:solidFill>
                  <a:srgbClr val="FF0000"/>
                </a:solidFill>
              </a:rPr>
              <a:t>(2)</a:t>
            </a:r>
            <a:endParaRPr lang="en-US" sz="1800" dirty="0"/>
          </a:p>
          <a:p>
            <a:pPr lvl="1"/>
            <a:r>
              <a:rPr lang="en-US" sz="1800" dirty="0" smtClean="0"/>
              <a:t>0.5-1 </a:t>
            </a:r>
            <a:r>
              <a:rPr lang="en-US" sz="1800" dirty="0"/>
              <a:t>slide on NSTX-U research milestones and JRTs your TSG contributes </a:t>
            </a:r>
            <a:r>
              <a:rPr lang="en-US" sz="1800" dirty="0" smtClean="0"/>
              <a:t>to </a:t>
            </a:r>
            <a:r>
              <a:rPr lang="en-US" sz="1800" dirty="0" smtClean="0">
                <a:solidFill>
                  <a:srgbClr val="FF0000"/>
                </a:solidFill>
              </a:rPr>
              <a:t>(3)</a:t>
            </a:r>
            <a:endParaRPr lang="en-US" sz="1800" dirty="0"/>
          </a:p>
          <a:p>
            <a:r>
              <a:rPr lang="en-US" dirty="0" smtClean="0"/>
              <a:t>Then:</a:t>
            </a:r>
            <a:endParaRPr lang="en-US" dirty="0"/>
          </a:p>
          <a:p>
            <a:pPr lvl="1"/>
            <a:r>
              <a:rPr lang="en-US" sz="1800" dirty="0" smtClean="0"/>
              <a:t>3-4 </a:t>
            </a:r>
            <a:r>
              <a:rPr lang="en-US" sz="1800" dirty="0"/>
              <a:t>slides on progress during last ~1 year - both for NSTX-U and </a:t>
            </a:r>
            <a:r>
              <a:rPr lang="en-US" sz="1800" dirty="0" smtClean="0"/>
              <a:t>collaborations </a:t>
            </a:r>
            <a:r>
              <a:rPr lang="en-US" sz="1800" dirty="0" smtClean="0">
                <a:solidFill>
                  <a:srgbClr val="FF0000"/>
                </a:solidFill>
              </a:rPr>
              <a:t>(6)</a:t>
            </a:r>
            <a:endParaRPr lang="en-US" sz="1800" dirty="0" smtClean="0"/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NCC </a:t>
            </a:r>
            <a:r>
              <a:rPr lang="en-US" sz="1800" dirty="0" smtClean="0">
                <a:solidFill>
                  <a:srgbClr val="FF0000"/>
                </a:solidFill>
              </a:rPr>
              <a:t>(7)</a:t>
            </a:r>
            <a:endParaRPr lang="en-US" sz="1800" dirty="0">
              <a:solidFill>
                <a:srgbClr val="FF0000"/>
              </a:solidFill>
            </a:endParaRPr>
          </a:p>
          <a:p>
            <a:pPr lvl="1"/>
            <a:r>
              <a:rPr lang="en-US" sz="1800" dirty="0"/>
              <a:t>2-3 slides on your TSG's research goals and plans for </a:t>
            </a:r>
            <a:r>
              <a:rPr lang="en-US" sz="1800" dirty="0" smtClean="0"/>
              <a:t>FY15 </a:t>
            </a:r>
            <a:r>
              <a:rPr lang="en-US" sz="1800" dirty="0">
                <a:solidFill>
                  <a:srgbClr val="FF0000"/>
                </a:solidFill>
              </a:rPr>
              <a:t>(</a:t>
            </a:r>
            <a:r>
              <a:rPr lang="en-US" sz="1800" dirty="0" smtClean="0">
                <a:solidFill>
                  <a:srgbClr val="FF0000"/>
                </a:solidFill>
              </a:rPr>
              <a:t>10)</a:t>
            </a:r>
            <a:endParaRPr lang="en-US" sz="1800" dirty="0"/>
          </a:p>
          <a:p>
            <a:pPr lvl="1"/>
            <a:r>
              <a:rPr lang="en-US" sz="1800" dirty="0"/>
              <a:t>1-2 slides on your TSG's research goals plans for </a:t>
            </a:r>
            <a:r>
              <a:rPr lang="en-US" sz="1800" dirty="0" smtClean="0"/>
              <a:t>FY16 </a:t>
            </a:r>
            <a:r>
              <a:rPr lang="en-US" sz="1800" dirty="0">
                <a:solidFill>
                  <a:srgbClr val="FF0000"/>
                </a:solidFill>
              </a:rPr>
              <a:t>(</a:t>
            </a:r>
            <a:r>
              <a:rPr lang="en-US" sz="1800" dirty="0" smtClean="0">
                <a:solidFill>
                  <a:srgbClr val="FF0000"/>
                </a:solidFill>
              </a:rPr>
              <a:t>13)</a:t>
            </a:r>
            <a:endParaRPr lang="en-US" sz="1800" dirty="0"/>
          </a:p>
          <a:p>
            <a:pPr lvl="1"/>
            <a:r>
              <a:rPr lang="en-US" sz="1800" dirty="0"/>
              <a:t>1-2 slide summary of key new physics/operational results you </a:t>
            </a:r>
            <a:r>
              <a:rPr lang="en-US" sz="1800" dirty="0" smtClean="0"/>
              <a:t>expect to have</a:t>
            </a:r>
            <a:r>
              <a:rPr lang="en-US" sz="1800" dirty="0"/>
              <a:t> achieved</a:t>
            </a:r>
            <a:r>
              <a:rPr lang="en-US" sz="1800" dirty="0" smtClean="0"/>
              <a:t> </a:t>
            </a:r>
            <a:r>
              <a:rPr lang="en-US" sz="1800" dirty="0"/>
              <a:t>after FY15 and FY16 runs</a:t>
            </a:r>
            <a:r>
              <a:rPr lang="en-US" sz="1800" dirty="0" smtClean="0"/>
              <a:t>. </a:t>
            </a:r>
            <a:r>
              <a:rPr lang="en-US" sz="1800" dirty="0">
                <a:solidFill>
                  <a:srgbClr val="FF0000"/>
                </a:solidFill>
              </a:rPr>
              <a:t>(</a:t>
            </a:r>
            <a:r>
              <a:rPr lang="en-US" sz="1800" dirty="0" smtClean="0">
                <a:solidFill>
                  <a:srgbClr val="FF0000"/>
                </a:solidFill>
              </a:rPr>
              <a:t>14)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33836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Outline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7852"/>
            <a:ext cx="9144000" cy="5486400"/>
          </a:xfrm>
          <a:ln>
            <a:noFill/>
          </a:ln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sz="1800" dirty="0" smtClean="0"/>
              <a:t>MS research in stability, 3D fields, and disruptions is key for NSTX-U and future devices</a:t>
            </a:r>
            <a:endParaRPr lang="en-US" sz="1800" dirty="0"/>
          </a:p>
          <a:p>
            <a:pPr lvl="1"/>
            <a:r>
              <a:rPr lang="en-US" sz="1800" dirty="0" smtClean="0"/>
              <a:t>MS research is prominent in NSTX-U milestones as well as JRTs</a:t>
            </a:r>
            <a:endParaRPr lang="en-US" sz="1800" dirty="0"/>
          </a:p>
          <a:p>
            <a:r>
              <a:rPr lang="en-US" dirty="0" smtClean="0"/>
              <a:t>Progress in the </a:t>
            </a:r>
            <a:r>
              <a:rPr lang="en-US" dirty="0"/>
              <a:t>last year</a:t>
            </a:r>
          </a:p>
          <a:p>
            <a:pPr lvl="1"/>
            <a:r>
              <a:rPr lang="en-US" sz="1800" dirty="0" smtClean="0"/>
              <a:t>X</a:t>
            </a:r>
          </a:p>
          <a:p>
            <a:pPr lvl="1"/>
            <a:r>
              <a:rPr lang="en-US" sz="1800" dirty="0" smtClean="0"/>
              <a:t>X</a:t>
            </a:r>
          </a:p>
          <a:p>
            <a:pPr lvl="1"/>
            <a:r>
              <a:rPr lang="en-US" sz="1800" dirty="0" smtClean="0"/>
              <a:t>Non-axisymmetric control coil (NCC) design</a:t>
            </a:r>
          </a:p>
          <a:p>
            <a:r>
              <a:rPr lang="en-US" dirty="0" smtClean="0"/>
              <a:t>MS research goals and plans for FY15</a:t>
            </a:r>
          </a:p>
          <a:p>
            <a:r>
              <a:rPr lang="en-US" dirty="0" smtClean="0"/>
              <a:t>MS research goals and plans for FY16</a:t>
            </a:r>
          </a:p>
          <a:p>
            <a:r>
              <a:rPr lang="en-US" dirty="0" smtClean="0"/>
              <a:t>Key new results expected by the end of the FY16 run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762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Macroscopic stability research </a:t>
            </a:r>
            <a:r>
              <a:rPr lang="en-US" dirty="0" smtClean="0"/>
              <a:t>is crucial for the successful sustainment of high performance in future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7852"/>
            <a:ext cx="9144000" cy="5486400"/>
          </a:xfrm>
          <a:ln>
            <a:noFill/>
          </a:ln>
        </p:spPr>
        <p:txBody>
          <a:bodyPr/>
          <a:lstStyle/>
          <a:p>
            <a:r>
              <a:rPr lang="en-US" sz="2800" dirty="0" smtClean="0"/>
              <a:t>Macroscopic stability research is in three key areas: </a:t>
            </a:r>
            <a:endParaRPr lang="en-US" sz="2800" dirty="0" smtClean="0"/>
          </a:p>
          <a:p>
            <a:pPr lvl="1"/>
            <a:r>
              <a:rPr lang="en-US" dirty="0" smtClean="0"/>
              <a:t>Thrust 1, </a:t>
            </a:r>
            <a:r>
              <a:rPr lang="en-US" u="sng" dirty="0" smtClean="0"/>
              <a:t>Stability</a:t>
            </a:r>
            <a:r>
              <a:rPr lang="en-US" dirty="0" smtClean="0"/>
              <a:t>: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Understand and advance passive and active feedback control to 	sustain macroscopic stability at low </a:t>
            </a:r>
            <a:r>
              <a:rPr lang="en-US" dirty="0" err="1" smtClean="0"/>
              <a:t>collisionality</a:t>
            </a:r>
            <a:endParaRPr lang="en-US" dirty="0" smtClean="0"/>
          </a:p>
          <a:p>
            <a:pPr lvl="1"/>
            <a:r>
              <a:rPr lang="en-US" dirty="0" smtClean="0"/>
              <a:t>Thrust </a:t>
            </a:r>
            <a:r>
              <a:rPr lang="en-US" dirty="0"/>
              <a:t>2, </a:t>
            </a:r>
            <a:r>
              <a:rPr lang="en-US" u="sng" dirty="0"/>
              <a:t>3D Fields</a:t>
            </a:r>
            <a:r>
              <a:rPr lang="en-US" dirty="0"/>
              <a:t>: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Understand </a:t>
            </a:r>
            <a:r>
              <a:rPr lang="en-US" dirty="0"/>
              <a:t>3D field effects and provide physics basis for optimizing </a:t>
            </a:r>
            <a:r>
              <a:rPr lang="en-US" dirty="0" smtClean="0"/>
              <a:t>	stability </a:t>
            </a:r>
            <a:r>
              <a:rPr lang="en-US" dirty="0"/>
              <a:t>through equilibrium profile control by 3D fields</a:t>
            </a:r>
          </a:p>
          <a:p>
            <a:pPr lvl="1"/>
            <a:r>
              <a:rPr lang="en-US" dirty="0" smtClean="0"/>
              <a:t>Thrust </a:t>
            </a:r>
            <a:r>
              <a:rPr lang="en-US" dirty="0"/>
              <a:t>3, </a:t>
            </a:r>
            <a:r>
              <a:rPr lang="en-US" u="sng" dirty="0"/>
              <a:t>Disruptions</a:t>
            </a:r>
            <a:r>
              <a:rPr lang="en-US" dirty="0"/>
              <a:t>: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Understand </a:t>
            </a:r>
            <a:r>
              <a:rPr lang="en-US" dirty="0"/>
              <a:t>disruption dynamics and develop techniques for disruption </a:t>
            </a:r>
            <a:r>
              <a:rPr lang="en-US" dirty="0" smtClean="0"/>
              <a:t>	prediction, avoidance, and mitigation in high-performance ST </a:t>
            </a:r>
            <a:r>
              <a:rPr lang="en-US" dirty="0" smtClean="0"/>
              <a:t>plasmas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693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Macroscopic stability research and capabilities play an instrumental role in the success of NSTX-U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59" b="4361"/>
          <a:stretch/>
        </p:blipFill>
        <p:spPr bwMode="auto">
          <a:xfrm>
            <a:off x="0" y="950686"/>
            <a:ext cx="9144000" cy="5609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1553029" y="2162630"/>
            <a:ext cx="5014685" cy="2387600"/>
          </a:xfrm>
          <a:prstGeom prst="rect">
            <a:avLst/>
          </a:prstGeom>
          <a:solidFill>
            <a:schemeClr val="bg1"/>
          </a:solidFill>
          <a:ln w="158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1" i="1" u="none" strike="noStrike" cap="none" normalizeH="0" baseline="0" smtClean="0">
              <a:ln>
                <a:noFill/>
              </a:ln>
              <a:solidFill>
                <a:srgbClr val="1822CD"/>
              </a:solidFill>
              <a:effectLst/>
              <a:latin typeface="Helvetica" pitchFamily="-12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567714" y="1792515"/>
            <a:ext cx="2576286" cy="4020456"/>
          </a:xfrm>
          <a:prstGeom prst="rect">
            <a:avLst/>
          </a:prstGeom>
          <a:solidFill>
            <a:schemeClr val="bg1"/>
          </a:solidFill>
          <a:ln w="158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1" i="1" u="none" strike="noStrike" cap="none" normalizeH="0" baseline="0" smtClean="0">
              <a:ln>
                <a:noFill/>
              </a:ln>
              <a:solidFill>
                <a:srgbClr val="1822CD"/>
              </a:solidFill>
              <a:effectLst/>
              <a:latin typeface="Helvetica" pitchFamily="-128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2648857" y="6183086"/>
            <a:ext cx="268514" cy="232228"/>
          </a:xfrm>
          <a:prstGeom prst="ellipse">
            <a:avLst/>
          </a:prstGeom>
          <a:noFill/>
          <a:ln w="158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1" i="1" u="none" strike="noStrike" cap="none" normalizeH="0" baseline="0" smtClean="0">
              <a:ln>
                <a:noFill/>
              </a:ln>
              <a:solidFill>
                <a:srgbClr val="1822CD"/>
              </a:solidFill>
              <a:effectLst/>
              <a:latin typeface="Helvetica" pitchFamily="-12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943600" y="6335486"/>
            <a:ext cx="624114" cy="232228"/>
          </a:xfrm>
          <a:prstGeom prst="ellipse">
            <a:avLst/>
          </a:prstGeom>
          <a:noFill/>
          <a:ln w="158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1" i="1" u="none" strike="noStrike" cap="none" normalizeH="0" baseline="0" smtClean="0">
              <a:ln>
                <a:noFill/>
              </a:ln>
              <a:solidFill>
                <a:srgbClr val="1822CD"/>
              </a:solidFill>
              <a:effectLst/>
              <a:latin typeface="Helvetica" pitchFamily="-12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209971" y="6037944"/>
            <a:ext cx="809171" cy="232228"/>
          </a:xfrm>
          <a:prstGeom prst="ellipse">
            <a:avLst/>
          </a:prstGeom>
          <a:noFill/>
          <a:ln w="158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1" i="1" u="none" strike="noStrike" cap="none" normalizeH="0" baseline="0" smtClean="0">
              <a:ln>
                <a:noFill/>
              </a:ln>
              <a:solidFill>
                <a:srgbClr val="1822CD"/>
              </a:solidFill>
              <a:effectLst/>
              <a:latin typeface="Helvetica" pitchFamily="-12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930400" y="2248212"/>
            <a:ext cx="7082971" cy="2302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FF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9999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i="0" dirty="0" smtClean="0"/>
              <a:t>MS group’s crucial role is reflected in milestones and JRTs in:</a:t>
            </a:r>
            <a:endParaRPr lang="en-US" b="0" i="0" dirty="0" smtClean="0"/>
          </a:p>
          <a:p>
            <a:pPr lvl="1"/>
            <a:r>
              <a:rPr lang="en-US" b="0" i="0" dirty="0" smtClean="0"/>
              <a:t>Preparation for high performance in NSTX-U</a:t>
            </a:r>
          </a:p>
          <a:p>
            <a:pPr lvl="1"/>
            <a:r>
              <a:rPr lang="en-US" b="0" i="0" dirty="0" smtClean="0"/>
              <a:t>Development of NSTX-U capabilities</a:t>
            </a:r>
            <a:endParaRPr lang="en-US" sz="1600" b="0" i="0" dirty="0"/>
          </a:p>
          <a:p>
            <a:pPr lvl="1"/>
            <a:r>
              <a:rPr lang="en-US" b="0" i="0" dirty="0" smtClean="0"/>
              <a:t>U.S. program-wide high priority research</a:t>
            </a:r>
            <a:endParaRPr lang="en-US" b="0" i="0" dirty="0"/>
          </a:p>
          <a:p>
            <a:pPr lvl="1"/>
            <a:endParaRPr lang="en-US" b="0" i="0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1734457" y="2024743"/>
            <a:ext cx="7257" cy="2670628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H="1">
            <a:off x="1734457" y="3258457"/>
            <a:ext cx="616857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5" idx="2"/>
          </p:cNvCxnSpPr>
          <p:nvPr/>
        </p:nvCxnSpPr>
        <p:spPr bwMode="auto">
          <a:xfrm flipH="1" flipV="1">
            <a:off x="2783115" y="5762171"/>
            <a:ext cx="5072742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2797629" y="5762171"/>
            <a:ext cx="0" cy="217715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5395686" y="5762170"/>
            <a:ext cx="0" cy="217715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7841343" y="5762170"/>
            <a:ext cx="0" cy="217715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6923314" y="4151086"/>
            <a:ext cx="0" cy="160020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Freeform 25"/>
          <p:cNvSpPr/>
          <p:nvPr/>
        </p:nvSpPr>
        <p:spPr bwMode="auto">
          <a:xfrm>
            <a:off x="1936466" y="3657600"/>
            <a:ext cx="2919200" cy="1320800"/>
          </a:xfrm>
          <a:custGeom>
            <a:avLst/>
            <a:gdLst>
              <a:gd name="connsiteX0" fmla="*/ 494677 w 2919200"/>
              <a:gd name="connsiteY0" fmla="*/ 0 h 1320800"/>
              <a:gd name="connsiteX1" fmla="*/ 131819 w 2919200"/>
              <a:gd name="connsiteY1" fmla="*/ 595086 h 1320800"/>
              <a:gd name="connsiteX2" fmla="*/ 2461362 w 2919200"/>
              <a:gd name="connsiteY2" fmla="*/ 892628 h 1320800"/>
              <a:gd name="connsiteX3" fmla="*/ 2918562 w 2919200"/>
              <a:gd name="connsiteY3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9200" h="1320800">
                <a:moveTo>
                  <a:pt x="494677" y="0"/>
                </a:moveTo>
                <a:cubicBezTo>
                  <a:pt x="149357" y="223157"/>
                  <a:pt x="-195962" y="446315"/>
                  <a:pt x="131819" y="595086"/>
                </a:cubicBezTo>
                <a:cubicBezTo>
                  <a:pt x="459600" y="743857"/>
                  <a:pt x="1996905" y="771676"/>
                  <a:pt x="2461362" y="892628"/>
                </a:cubicBezTo>
                <a:cubicBezTo>
                  <a:pt x="2925819" y="1013580"/>
                  <a:pt x="2922190" y="1167190"/>
                  <a:pt x="2918562" y="1320800"/>
                </a:cubicBezTo>
              </a:path>
            </a:pathLst>
          </a:cu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1" i="1" u="none" strike="noStrike" cap="none" normalizeH="0" baseline="0" smtClean="0">
              <a:ln>
                <a:noFill/>
              </a:ln>
              <a:solidFill>
                <a:srgbClr val="1822CD"/>
              </a:solidFill>
              <a:effectLst/>
              <a:latin typeface="Helvetica" pitchFamily="-1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94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3-4 slides on progress during last ~1 year - both for NSTX-U and collaborations</a:t>
            </a:r>
          </a:p>
        </p:txBody>
      </p:sp>
    </p:spTree>
    <p:extLst>
      <p:ext uri="{BB962C8B-B14F-4D97-AF65-F5344CB8AC3E}">
        <p14:creationId xmlns:p14="http://schemas.microsoft.com/office/powerpoint/2010/main" val="272994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3-4 slides on progress during last ~1 year - both for NSTX-U and collaborations</a:t>
            </a:r>
          </a:p>
        </p:txBody>
      </p:sp>
    </p:spTree>
    <p:extLst>
      <p:ext uri="{BB962C8B-B14F-4D97-AF65-F5344CB8AC3E}">
        <p14:creationId xmlns:p14="http://schemas.microsoft.com/office/powerpoint/2010/main" val="216625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3-4 slides on progress during last ~1 year - both for NSTX-U and collaborations</a:t>
            </a:r>
          </a:p>
        </p:txBody>
      </p:sp>
    </p:spTree>
    <p:extLst>
      <p:ext uri="{BB962C8B-B14F-4D97-AF65-F5344CB8AC3E}">
        <p14:creationId xmlns:p14="http://schemas.microsoft.com/office/powerpoint/2010/main" val="216625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NCC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66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72302</TotalTime>
  <Words>866</Words>
  <Application>Microsoft Office PowerPoint</Application>
  <PresentationFormat>On-screen Show (4:3)</PresentationFormat>
  <Paragraphs>146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 Presentation</vt:lpstr>
      <vt:lpstr>PowerPoint Presentation</vt:lpstr>
      <vt:lpstr>PowerPoint Presentation</vt:lpstr>
      <vt:lpstr>Outline</vt:lpstr>
      <vt:lpstr>Macroscopic stability research is crucial for the successful sustainment of high performance in future devices</vt:lpstr>
      <vt:lpstr>Macroscopic stability research and capabilities play an instrumental role in the success of NSTX-U</vt:lpstr>
      <vt:lpstr>3-4 slides on progress during last ~1 year - both for NSTX-U and collaborations</vt:lpstr>
      <vt:lpstr>3-4 slides on progress during last ~1 year - both for NSTX-U and collaborations</vt:lpstr>
      <vt:lpstr>3-4 slides on progress during last ~1 year - both for NSTX-U and collaborations</vt:lpstr>
      <vt:lpstr>NCC</vt:lpstr>
      <vt:lpstr>PowerPoint Presentation</vt:lpstr>
      <vt:lpstr>Correction of intrinsic error fields (EFs) is critical for NSTX-U performance</vt:lpstr>
      <vt:lpstr>NSTX-U will have new disruption research capabilities  which will provide projections for ITER and FNSF</vt:lpstr>
      <vt:lpstr>Practical implications of kinetic stability theory and the RWMSC model will be tested in lower ν regime</vt:lpstr>
      <vt:lpstr>NSTX-U will investigate neoclassical toroidal viscosity (NTV) at reduced n, which is important for rotation control and ITER</vt:lpstr>
      <vt:lpstr>Disruption prediction by multiple means will enable avoidance via profile or mode control or mitigation by MGI</vt:lpstr>
      <vt:lpstr>1-2 slide summary of key new physics/operational results you expect to have achieved after FY15 and FY16 runs.</vt:lpstr>
    </vt:vector>
  </TitlesOfParts>
  <Company>Princeton Plasma Physics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NSTX presentation</dc:title>
  <dc:creator>NSTX team member</dc:creator>
  <cp:lastModifiedBy>jberkery</cp:lastModifiedBy>
  <cp:revision>12620</cp:revision>
  <dcterms:created xsi:type="dcterms:W3CDTF">2003-10-01T16:23:57Z</dcterms:created>
  <dcterms:modified xsi:type="dcterms:W3CDTF">2014-05-06T20:43:54Z</dcterms:modified>
</cp:coreProperties>
</file>