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30" r:id="rId2"/>
    <p:sldId id="328" r:id="rId3"/>
    <p:sldId id="348" r:id="rId4"/>
    <p:sldId id="349" r:id="rId5"/>
    <p:sldId id="347" r:id="rId6"/>
    <p:sldId id="342" r:id="rId7"/>
    <p:sldId id="338" r:id="rId8"/>
    <p:sldId id="339" r:id="rId9"/>
    <p:sldId id="340" r:id="rId10"/>
    <p:sldId id="345" r:id="rId11"/>
    <p:sldId id="341" r:id="rId12"/>
    <p:sldId id="356" r:id="rId13"/>
    <p:sldId id="335" r:id="rId14"/>
    <p:sldId id="337" r:id="rId15"/>
    <p:sldId id="350" r:id="rId16"/>
    <p:sldId id="351" r:id="rId17"/>
    <p:sldId id="352" r:id="rId18"/>
    <p:sldId id="353" r:id="rId19"/>
    <p:sldId id="354" r:id="rId20"/>
    <p:sldId id="357" r:id="rId21"/>
    <p:sldId id="336" r:id="rId22"/>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000"/>
    <a:srgbClr val="336699"/>
    <a:srgbClr val="92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6" autoAdjust="0"/>
  </p:normalViewPr>
  <p:slideViewPr>
    <p:cSldViewPr>
      <p:cViewPr varScale="1">
        <p:scale>
          <a:sx n="108" d="100"/>
          <a:sy n="108" d="100"/>
        </p:scale>
        <p:origin x="-1056" y="-78"/>
      </p:cViewPr>
      <p:guideLst>
        <p:guide orient="horz" pos="2160"/>
        <p:guide pos="2880"/>
      </p:guideLst>
    </p:cSldViewPr>
  </p:slideViewPr>
  <p:notesTextViewPr>
    <p:cViewPr>
      <p:scale>
        <a:sx n="1" d="1"/>
        <a:sy n="1" d="1"/>
      </p:scale>
      <p:origin x="0" y="0"/>
    </p:cViewPr>
  </p:notesTextViewPr>
  <p:sorterViewPr>
    <p:cViewPr>
      <p:scale>
        <a:sx n="150" d="100"/>
        <a:sy n="150" d="100"/>
      </p:scale>
      <p:origin x="0" y="18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99B9ACE7-F5A0-4929-B398-074765C914FA}" type="datetimeFigureOut">
              <a:rPr lang="en-US" smtClean="0"/>
              <a:t>11/6/2017</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7DF68874-F9E1-4C2B-B12B-D37BD6EC9BB2}" type="slidenum">
              <a:rPr lang="en-US" smtClean="0"/>
              <a:t>‹#›</a:t>
            </a:fld>
            <a:endParaRPr lang="en-US"/>
          </a:p>
        </p:txBody>
      </p:sp>
    </p:spTree>
    <p:extLst>
      <p:ext uri="{BB962C8B-B14F-4D97-AF65-F5344CB8AC3E}">
        <p14:creationId xmlns:p14="http://schemas.microsoft.com/office/powerpoint/2010/main" val="1100970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3EE46C3C-6671-4B05-8C04-A564177E6221}" type="datetimeFigureOut">
              <a:rPr lang="en-US" smtClean="0"/>
              <a:t>11/6/2017</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ABA37322-5B01-4894-A3A3-56232F48BE61}" type="slidenum">
              <a:rPr lang="en-US" smtClean="0"/>
              <a:t>‹#›</a:t>
            </a:fld>
            <a:endParaRPr lang="en-US"/>
          </a:p>
        </p:txBody>
      </p:sp>
    </p:spTree>
    <p:extLst>
      <p:ext uri="{BB962C8B-B14F-4D97-AF65-F5344CB8AC3E}">
        <p14:creationId xmlns:p14="http://schemas.microsoft.com/office/powerpoint/2010/main" val="1395831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814D58-8BAE-47A7-9BC7-BF5F8CB6AD36}" type="slidenum">
              <a:rPr lang="en-US" smtClean="0"/>
              <a:pPr>
                <a:defRPr/>
              </a:pPr>
              <a:t>1</a:t>
            </a:fld>
            <a:endParaRPr lang="en-US"/>
          </a:p>
        </p:txBody>
      </p:sp>
    </p:spTree>
    <p:extLst>
      <p:ext uri="{BB962C8B-B14F-4D97-AF65-F5344CB8AC3E}">
        <p14:creationId xmlns:p14="http://schemas.microsoft.com/office/powerpoint/2010/main" val="2867370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Looking at 2/3 radius; confinement strongly correlated with transport coefficients at 2/3 radius</a:t>
            </a:r>
          </a:p>
          <a:p>
            <a:r>
              <a:rPr lang="en-US" altLang="en-US" smtClean="0"/>
              <a:t>Local electron beta values </a:t>
            </a:r>
          </a:p>
        </p:txBody>
      </p:sp>
      <p:sp>
        <p:nvSpPr>
          <p:cNvPr id="4" name="Slide Number Placeholder 3"/>
          <p:cNvSpPr>
            <a:spLocks noGrp="1"/>
          </p:cNvSpPr>
          <p:nvPr>
            <p:ph type="sldNum" sz="quarter" idx="5"/>
          </p:nvPr>
        </p:nvSpPr>
        <p:spPr/>
        <p:txBody>
          <a:bodyPr/>
          <a:lstStyle/>
          <a:p>
            <a:pPr>
              <a:defRPr/>
            </a:pPr>
            <a:fld id="{654BCEB5-2CFD-4E1F-9418-818C7FA6810F}"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Looking at 2/3 radius; confinement strongly correlated with transport coefficients at 2/3 radius</a:t>
            </a:r>
          </a:p>
          <a:p>
            <a:r>
              <a:rPr lang="en-US" altLang="en-US" smtClean="0"/>
              <a:t>Local electron beta values </a:t>
            </a:r>
          </a:p>
        </p:txBody>
      </p:sp>
      <p:sp>
        <p:nvSpPr>
          <p:cNvPr id="4" name="Slide Number Placeholder 3"/>
          <p:cNvSpPr>
            <a:spLocks noGrp="1"/>
          </p:cNvSpPr>
          <p:nvPr>
            <p:ph type="sldNum" sz="quarter" idx="5"/>
          </p:nvPr>
        </p:nvSpPr>
        <p:spPr/>
        <p:txBody>
          <a:bodyPr/>
          <a:lstStyle/>
          <a:p>
            <a:pPr>
              <a:defRPr/>
            </a:pPr>
            <a:fld id="{654BCEB5-2CFD-4E1F-9418-818C7FA6810F}"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3622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156400" y="4844896"/>
            <a:ext cx="4831200" cy="1894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0" hasCustomPrompt="1"/>
          </p:nvPr>
        </p:nvSpPr>
        <p:spPr>
          <a:xfrm>
            <a:off x="914400" y="35052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pic>
        <p:nvPicPr>
          <p:cNvPr id="29" name="Picture 6" descr="http://nstx.pppl.gov/DragNDrop/Presentation_Template/NSTX-U_cutaway_low_res.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239000" y="4953000"/>
            <a:ext cx="1668672" cy="1752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p:cNvSpPr>
            <a:spLocks noGrp="1"/>
          </p:cNvSpPr>
          <p:nvPr>
            <p:ph type="body" sz="quarter" idx="12" hasCustomPrompt="1"/>
          </p:nvPr>
        </p:nvSpPr>
        <p:spPr>
          <a:xfrm>
            <a:off x="53400" y="48768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34839610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Image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33400" y="2667000"/>
            <a:ext cx="8077200" cy="1066800"/>
          </a:xfrm>
        </p:spPr>
        <p:txBody>
          <a:bodyPr lIns="0" rIns="0" anchor="ctr" anchorCtr="1"/>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author list</a:t>
            </a:r>
            <a:endParaRPr lang="en-US" dirty="0"/>
          </a:p>
        </p:txBody>
      </p:sp>
      <p:sp>
        <p:nvSpPr>
          <p:cNvPr id="10" name="Title 9"/>
          <p:cNvSpPr>
            <a:spLocks noGrp="1"/>
          </p:cNvSpPr>
          <p:nvPr>
            <p:ph type="title" hasCustomPrompt="1"/>
          </p:nvPr>
        </p:nvSpPr>
        <p:spPr>
          <a:xfrm>
            <a:off x="152400" y="1143000"/>
            <a:ext cx="8839200" cy="1143000"/>
          </a:xfrm>
          <a:prstGeom prst="rect">
            <a:avLst/>
          </a:prstGeom>
        </p:spPr>
        <p:txBody>
          <a:bodyPr lIns="0" rIns="0" anchor="ctr" anchorCtr="1"/>
          <a:lstStyle>
            <a:lvl1pPr>
              <a:defRPr/>
            </a:lvl1pPr>
          </a:lstStyle>
          <a:p>
            <a:r>
              <a:rPr lang="en-US" dirty="0" smtClean="0"/>
              <a:t>Click to edit presentation title</a:t>
            </a:r>
            <a:endParaRPr lang="en-US" dirty="0"/>
          </a:p>
        </p:txBody>
      </p:sp>
      <p:pic>
        <p:nvPicPr>
          <p:cNvPr id="1026" name="Picture 2" descr="C:\Users\jmenard\My Files\PPPL\Projects\NSTX-U\Presentation template\2015 - New template\logo and banner source\Gray_banner_red_line_with_SC_NSTXU_logo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0119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0" y="6553200"/>
            <a:ext cx="9144000" cy="30480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914400" y="4038600"/>
            <a:ext cx="7315200" cy="1219200"/>
          </a:xfrm>
        </p:spPr>
        <p:txBody>
          <a:bodyPr lIns="0" rIns="0" anchor="ctr" anchorCtr="1">
            <a:normAutofit/>
          </a:bodyPr>
          <a:lstStyle>
            <a:lvl1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a:solidFill>
                  <a:srgbClr val="920000"/>
                </a:solidFill>
              </a:defRPr>
            </a:lvl1pPr>
          </a:lstStyle>
          <a:p>
            <a:pPr marL="0" marR="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400" dirty="0" smtClean="0">
                <a:solidFill>
                  <a:srgbClr val="C00000"/>
                </a:solidFill>
              </a:rPr>
              <a:t>Click to edit meeting name, location, and date</a:t>
            </a:r>
          </a:p>
        </p:txBody>
      </p:sp>
      <p:sp>
        <p:nvSpPr>
          <p:cNvPr id="11" name="Text Placeholder 20"/>
          <p:cNvSpPr>
            <a:spLocks noGrp="1"/>
          </p:cNvSpPr>
          <p:nvPr>
            <p:ph type="body" sz="quarter" idx="12" hasCustomPrompt="1"/>
          </p:nvPr>
        </p:nvSpPr>
        <p:spPr>
          <a:xfrm>
            <a:off x="76200" y="5562600"/>
            <a:ext cx="2080200" cy="609600"/>
          </a:xfrm>
        </p:spPr>
        <p:txBody>
          <a:bodyPr>
            <a:noAutofit/>
          </a:bodyPr>
          <a:lstStyle>
            <a:lvl1pPr marL="0" indent="0" algn="ctr">
              <a:buNone/>
              <a:defRPr sz="1400"/>
            </a:lvl1pPr>
          </a:lstStyle>
          <a:p>
            <a:pPr lvl="0"/>
            <a:r>
              <a:rPr lang="en-US" dirty="0" smtClean="0"/>
              <a:t>Place your institutional logo(s) here:</a:t>
            </a:r>
            <a:endParaRPr lang="en-US" dirty="0"/>
          </a:p>
        </p:txBody>
      </p:sp>
    </p:spTree>
    <p:extLst>
      <p:ext uri="{BB962C8B-B14F-4D97-AF65-F5344CB8AC3E}">
        <p14:creationId xmlns:p14="http://schemas.microsoft.com/office/powerpoint/2010/main" val="41699949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2046713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hasCustomPrompt="1"/>
          </p:nvPr>
        </p:nvSpPr>
        <p:spPr>
          <a:xfrm>
            <a:off x="76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2"/>
          <p:cNvSpPr>
            <a:spLocks noGrp="1"/>
          </p:cNvSpPr>
          <p:nvPr>
            <p:ph idx="10" hasCustomPrompt="1"/>
          </p:nvPr>
        </p:nvSpPr>
        <p:spPr>
          <a:xfrm>
            <a:off x="4648200" y="1066800"/>
            <a:ext cx="4419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209272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61591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76200" y="1066800"/>
            <a:ext cx="8991600" cy="5410200"/>
          </a:xfrm>
          <a:prstGeom prst="rect">
            <a:avLst/>
          </a:prstGeom>
        </p:spPr>
        <p:txBody>
          <a:bodyPr vert="horz" lIns="91440" tIns="45720" rIns="91440" bIns="45720" rtlCol="0">
            <a:normAutofit/>
          </a:bodyPr>
          <a:lstStyle>
            <a:lvl1pPr>
              <a:defRPr/>
            </a:lvl1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154096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 y="1066800"/>
            <a:ext cx="899160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2" descr="C:\Users\jmenard\My Files\PPPL\Projects\NSTX-U\Presentation template\2015 - New template\logo and banner source\Gray_banner_red_lin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99797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Placeholder 1"/>
          <p:cNvSpPr>
            <a:spLocks noGrp="1"/>
          </p:cNvSpPr>
          <p:nvPr>
            <p:ph type="title"/>
          </p:nvPr>
        </p:nvSpPr>
        <p:spPr>
          <a:xfrm>
            <a:off x="0" y="0"/>
            <a:ext cx="9144000" cy="960120"/>
          </a:xfrm>
          <a:prstGeom prst="rect">
            <a:avLst/>
          </a:prstGeom>
        </p:spPr>
        <p:txBody>
          <a:bodyPr vert="horz" lIns="45720" tIns="45720" rIns="45720" bIns="45720" rtlCol="0" anchor="ctr" anchorCtr="1">
            <a:normAutofit/>
          </a:bodyPr>
          <a:lstStyle/>
          <a:p>
            <a:r>
              <a:rPr lang="en-US" dirty="0" smtClean="0"/>
              <a:t>Click to edit Master title style</a:t>
            </a:r>
            <a:endParaRPr lang="en-US" dirty="0"/>
          </a:p>
        </p:txBody>
      </p:sp>
      <p:pic>
        <p:nvPicPr>
          <p:cNvPr id="2052" name="Picture 4" descr="C:\Users\jmenard\My Files\PPPL\Projects\NSTX-U\Presentation template\2015 - New template\logo and banner source\Gray_banner_red_line_bottom_NSTXU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6555100"/>
            <a:ext cx="9144000" cy="302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458224" y="6583439"/>
            <a:ext cx="609576" cy="246221"/>
          </a:xfrm>
          <a:prstGeom prst="rect">
            <a:avLst/>
          </a:prstGeom>
          <a:noFill/>
        </p:spPr>
        <p:txBody>
          <a:bodyPr wrap="square" lIns="0" tIns="45720" rIns="0" bIns="45720" rtlCol="0">
            <a:spAutoFit/>
          </a:bodyPr>
          <a:lstStyle/>
          <a:p>
            <a:pPr algn="r"/>
            <a:fld id="{F117DE82-C9A9-43C8-BFFE-CF607F10B2C3}" type="slidenum">
              <a:rPr lang="en-US" sz="1000" b="1" smtClean="0">
                <a:solidFill>
                  <a:srgbClr val="336699"/>
                </a:solidFill>
                <a:latin typeface="Arial" panose="020B0604020202020204" pitchFamily="34" charset="0"/>
                <a:cs typeface="Arial" panose="020B0604020202020204" pitchFamily="34" charset="0"/>
              </a:rPr>
              <a:pPr algn="r"/>
              <a:t>‹#›</a:t>
            </a:fld>
            <a:endParaRPr lang="en-US" sz="1000" b="1" dirty="0">
              <a:solidFill>
                <a:srgbClr val="336699"/>
              </a:solidFill>
              <a:latin typeface="Arial" panose="020B0604020202020204" pitchFamily="34" charset="0"/>
              <a:cs typeface="Arial" panose="020B0604020202020204" pitchFamily="34" charset="0"/>
            </a:endParaRPr>
          </a:p>
        </p:txBody>
      </p:sp>
      <p:sp>
        <p:nvSpPr>
          <p:cNvPr id="10" name="TextBox 9"/>
          <p:cNvSpPr txBox="1"/>
          <p:nvPr/>
        </p:nvSpPr>
        <p:spPr>
          <a:xfrm>
            <a:off x="914400" y="6583439"/>
            <a:ext cx="7315200" cy="246221"/>
          </a:xfrm>
          <a:prstGeom prst="rect">
            <a:avLst/>
          </a:prstGeom>
          <a:noFill/>
        </p:spPr>
        <p:txBody>
          <a:bodyPr wrap="square" lIns="0" tIns="45720" rIns="0" bIns="45720"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smtClean="0">
                <a:solidFill>
                  <a:srgbClr val="336699"/>
                </a:solidFill>
                <a:latin typeface="Arial" panose="020B0604020202020204" pitchFamily="34" charset="0"/>
                <a:cs typeface="Arial" panose="020B0604020202020204" pitchFamily="34" charset="0"/>
              </a:rPr>
              <a:t>R(18-3)</a:t>
            </a:r>
            <a:r>
              <a:rPr lang="en-US" sz="1000" b="1" baseline="0" dirty="0" smtClean="0">
                <a:solidFill>
                  <a:srgbClr val="336699"/>
                </a:solidFill>
                <a:latin typeface="Arial" panose="020B0604020202020204" pitchFamily="34" charset="0"/>
                <a:cs typeface="Arial" panose="020B0604020202020204" pitchFamily="34" charset="0"/>
              </a:rPr>
              <a:t> </a:t>
            </a:r>
            <a:r>
              <a:rPr lang="en-US" sz="1000" b="1" dirty="0" smtClean="0">
                <a:solidFill>
                  <a:srgbClr val="336699"/>
                </a:solidFill>
                <a:latin typeface="Arial" panose="020B0604020202020204" pitchFamily="34" charset="0"/>
                <a:cs typeface="Arial" panose="020B0604020202020204" pitchFamily="34" charset="0"/>
              </a:rPr>
              <a:t>milestone kickoff meeting</a:t>
            </a:r>
          </a:p>
        </p:txBody>
      </p:sp>
    </p:spTree>
    <p:extLst>
      <p:ext uri="{BB962C8B-B14F-4D97-AF65-F5344CB8AC3E}">
        <p14:creationId xmlns:p14="http://schemas.microsoft.com/office/powerpoint/2010/main" val="1794205605"/>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1" r:id="rId3"/>
    <p:sldLayoutId id="2147483664" r:id="rId4"/>
    <p:sldLayoutId id="2147483665" r:id="rId5"/>
    <p:sldLayoutId id="2147483666" r:id="rId6"/>
  </p:sldLayoutIdLst>
  <p:timing>
    <p:tnLst>
      <p:par>
        <p:cTn id="1" dur="indefinite" restart="never" nodeType="tmRoot"/>
      </p:par>
    </p:tnLst>
  </p:timing>
  <p:hf hdr="0" dt="0"/>
  <p:txStyles>
    <p:titleStyle>
      <a:lvl1pPr algn="ctr" defTabSz="914400" rtl="0" eaLnBrk="1" latinLnBrk="0" hangingPunct="1">
        <a:lnSpc>
          <a:spcPct val="85000"/>
        </a:lnSpc>
        <a:spcBef>
          <a:spcPct val="0"/>
        </a:spcBef>
        <a:buNone/>
        <a:defRPr sz="4000" kern="1200">
          <a:solidFill>
            <a:srgbClr val="3366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nstx-u.pppl.gov/program/milestones/fy2018-research"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1"/>
          <p:cNvSpPr>
            <a:spLocks noGrp="1"/>
          </p:cNvSpPr>
          <p:nvPr>
            <p:ph type="subTitle" idx="1"/>
          </p:nvPr>
        </p:nvSpPr>
        <p:spPr>
          <a:xfrm>
            <a:off x="0" y="2667000"/>
            <a:ext cx="9144000" cy="1066800"/>
          </a:xfrm>
        </p:spPr>
        <p:txBody>
          <a:bodyPr>
            <a:normAutofit/>
          </a:bodyPr>
          <a:lstStyle/>
          <a:p>
            <a:pPr eaLnBrk="1" hangingPunct="1"/>
            <a:r>
              <a:rPr lang="en-US" altLang="en-US" sz="1800" b="1" dirty="0" smtClean="0">
                <a:latin typeface="Arial" charset="0"/>
                <a:cs typeface="Arial" charset="0"/>
              </a:rPr>
              <a:t>T&amp;T TSG group meeting</a:t>
            </a:r>
            <a:endParaRPr lang="en-US" altLang="en-US" sz="1800" b="1" i="1" dirty="0" smtClean="0">
              <a:latin typeface="Arial" charset="0"/>
              <a:cs typeface="Arial" charset="0"/>
            </a:endParaRPr>
          </a:p>
        </p:txBody>
      </p:sp>
      <p:sp>
        <p:nvSpPr>
          <p:cNvPr id="4099" name="Title 2"/>
          <p:cNvSpPr>
            <a:spLocks noGrp="1"/>
          </p:cNvSpPr>
          <p:nvPr>
            <p:ph type="title"/>
          </p:nvPr>
        </p:nvSpPr>
        <p:spPr>
          <a:xfrm>
            <a:off x="152400" y="1143000"/>
            <a:ext cx="8839200" cy="1905000"/>
          </a:xfrm>
        </p:spPr>
        <p:txBody>
          <a:bodyPr>
            <a:normAutofit/>
          </a:bodyPr>
          <a:lstStyle/>
          <a:p>
            <a:r>
              <a:rPr lang="en-US" altLang="en-US" b="1" dirty="0" smtClean="0">
                <a:latin typeface="Arial" charset="0"/>
                <a:cs typeface="Arial" charset="0"/>
              </a:rPr>
              <a:t>Kickoff meeting for NSTX-U Milestone R(18-3)</a:t>
            </a:r>
            <a:endParaRPr lang="en-US" altLang="en-US" sz="3600" b="1" dirty="0" smtClean="0">
              <a:latin typeface="Arial" charset="0"/>
              <a:cs typeface="Arial" charset="0"/>
            </a:endParaRPr>
          </a:p>
        </p:txBody>
      </p:sp>
      <p:sp>
        <p:nvSpPr>
          <p:cNvPr id="4100" name="Text Placeholder 3"/>
          <p:cNvSpPr>
            <a:spLocks noGrp="1"/>
          </p:cNvSpPr>
          <p:nvPr>
            <p:ph type="body" sz="quarter" idx="10"/>
          </p:nvPr>
        </p:nvSpPr>
        <p:spPr>
          <a:xfrm>
            <a:off x="914400" y="3505200"/>
            <a:ext cx="7315200" cy="1219200"/>
          </a:xfrm>
        </p:spPr>
        <p:txBody>
          <a:bodyPr/>
          <a:lstStyle/>
          <a:p>
            <a:pPr fontAlgn="base">
              <a:lnSpc>
                <a:spcPct val="85000"/>
              </a:lnSpc>
              <a:spcAft>
                <a:spcPct val="0"/>
              </a:spcAft>
              <a:buFont typeface="Arial" charset="0"/>
              <a:buNone/>
            </a:pPr>
            <a:r>
              <a:rPr lang="en-US" altLang="en-US" dirty="0" smtClean="0">
                <a:latin typeface="Arial" charset="0"/>
                <a:cs typeface="Arial" charset="0"/>
              </a:rPr>
              <a:t>November 6, 2017</a:t>
            </a:r>
          </a:p>
        </p:txBody>
      </p:sp>
      <p:sp>
        <p:nvSpPr>
          <p:cNvPr id="4101" name="Text Placeholder 4"/>
          <p:cNvSpPr>
            <a:spLocks noGrp="1"/>
          </p:cNvSpPr>
          <p:nvPr>
            <p:ph type="body" sz="quarter" idx="12"/>
          </p:nvPr>
        </p:nvSpPr>
        <p:spPr>
          <a:xfrm>
            <a:off x="53975" y="4876800"/>
            <a:ext cx="2079625" cy="609600"/>
          </a:xfrm>
        </p:spPr>
        <p:txBody>
          <a:bodyPr/>
          <a:lstStyle/>
          <a:p>
            <a:pPr eaLnBrk="1" hangingPunct="1"/>
            <a:endParaRPr lang="en-US" altLang="en-US" smtClean="0">
              <a:latin typeface="Arial" charset="0"/>
              <a:cs typeface="Arial" charset="0"/>
            </a:endParaRPr>
          </a:p>
        </p:txBody>
      </p:sp>
      <p:pic>
        <p:nvPicPr>
          <p:cNvPr id="4102" name="Picture 4" descr="PPPL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614988"/>
            <a:ext cx="16065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8612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Traditional ES DW (ITG, TEM) not often linearly unstable in high </a:t>
            </a:r>
            <a:r>
              <a:rPr lang="en-US" sz="2000" dirty="0" smtClean="0">
                <a:latin typeface="Symbol" panose="05050102010706020507" pitchFamily="18" charset="2"/>
              </a:rPr>
              <a:t>b</a:t>
            </a:r>
            <a:r>
              <a:rPr lang="en-US" sz="2000" dirty="0" smtClean="0"/>
              <a:t> H-mode</a:t>
            </a:r>
          </a:p>
          <a:p>
            <a:pPr lvl="1"/>
            <a:r>
              <a:rPr lang="en-US" sz="1600" dirty="0" smtClean="0"/>
              <a:t>Due mostly to equilibrium configuration, </a:t>
            </a:r>
            <a:r>
              <a:rPr lang="en-US" sz="1600" i="1" dirty="0" smtClean="0"/>
              <a:t>not</a:t>
            </a:r>
            <a:r>
              <a:rPr lang="en-US" sz="1600" dirty="0" smtClean="0"/>
              <a:t> E</a:t>
            </a:r>
            <a:r>
              <a:rPr lang="en-US" sz="1600" dirty="0" smtClean="0">
                <a:sym typeface="Symbol"/>
              </a:rPr>
              <a:t></a:t>
            </a:r>
            <a:r>
              <a:rPr lang="en-US" sz="1600" dirty="0" smtClean="0"/>
              <a:t>B shear</a:t>
            </a:r>
          </a:p>
          <a:p>
            <a:r>
              <a:rPr lang="en-US" sz="2000" dirty="0" smtClean="0"/>
              <a:t>Hoping that electrostatic ITG/TEM should be easiest to recover with models </a:t>
            </a:r>
            <a:r>
              <a:rPr lang="en-US" sz="2000" dirty="0" smtClean="0">
                <a:sym typeface="Symbol"/>
              </a:rPr>
              <a:t></a:t>
            </a:r>
            <a:r>
              <a:rPr lang="en-US" sz="2000" dirty="0" smtClean="0"/>
              <a:t> pursue in low-</a:t>
            </a:r>
            <a:r>
              <a:rPr lang="en-US" sz="2000" dirty="0" smtClean="0">
                <a:latin typeface="Symbol" panose="05050102010706020507" pitchFamily="18" charset="2"/>
              </a:rPr>
              <a:t>b</a:t>
            </a:r>
            <a:r>
              <a:rPr lang="en-US" sz="2000" dirty="0" smtClean="0"/>
              <a:t> L-modes</a:t>
            </a:r>
          </a:p>
          <a:p>
            <a:r>
              <a:rPr lang="en-US" sz="2000" dirty="0" smtClean="0"/>
              <a:t>But non-local effects shown to be important</a:t>
            </a:r>
          </a:p>
          <a:p>
            <a:r>
              <a:rPr lang="en-US" sz="2000" dirty="0" smtClean="0"/>
              <a:t>GTS simulations of DTEM show favorable </a:t>
            </a:r>
            <a:r>
              <a:rPr lang="en-US" sz="2000" dirty="0">
                <a:latin typeface="Symbol" panose="05050102010706020507" pitchFamily="18" charset="2"/>
              </a:rPr>
              <a:t>n</a:t>
            </a:r>
            <a:r>
              <a:rPr lang="en-US" sz="2000" baseline="-25000" dirty="0"/>
              <a:t>*</a:t>
            </a:r>
            <a:r>
              <a:rPr lang="en-US" sz="2000" dirty="0" smtClean="0"/>
              <a:t> scaling</a:t>
            </a:r>
            <a:endParaRPr lang="en-US" sz="2000" dirty="0"/>
          </a:p>
          <a:p>
            <a:endParaRPr lang="en-US" sz="2000" dirty="0" smtClean="0"/>
          </a:p>
          <a:p>
            <a:r>
              <a:rPr lang="en-US" sz="2000" b="1" dirty="0"/>
              <a:t>Model validation questions:</a:t>
            </a:r>
          </a:p>
          <a:p>
            <a:pPr lvl="1"/>
            <a:r>
              <a:rPr lang="en-US" sz="1800" dirty="0">
                <a:sym typeface="Symbol"/>
              </a:rPr>
              <a:t>How well does TGLF and MMM predict L-mode </a:t>
            </a:r>
            <a:r>
              <a:rPr lang="en-US" sz="1800" dirty="0" err="1">
                <a:sym typeface="Symbol"/>
              </a:rPr>
              <a:t>T</a:t>
            </a:r>
            <a:r>
              <a:rPr lang="en-US" sz="1800" baseline="-25000" dirty="0" err="1">
                <a:sym typeface="Symbol"/>
              </a:rPr>
              <a:t>e</a:t>
            </a:r>
            <a:r>
              <a:rPr lang="en-US" sz="1800" dirty="0">
                <a:sym typeface="Symbol"/>
              </a:rPr>
              <a:t> and </a:t>
            </a:r>
            <a:r>
              <a:rPr lang="en-US" sz="1800" dirty="0" err="1">
                <a:sym typeface="Symbol"/>
              </a:rPr>
              <a:t>T</a:t>
            </a:r>
            <a:r>
              <a:rPr lang="en-US" sz="1800" baseline="-25000" dirty="0" err="1">
                <a:sym typeface="Symbol"/>
              </a:rPr>
              <a:t>i</a:t>
            </a:r>
            <a:r>
              <a:rPr lang="en-US" sz="1800" dirty="0">
                <a:sym typeface="Symbol"/>
              </a:rPr>
              <a:t>?</a:t>
            </a:r>
          </a:p>
          <a:p>
            <a:endParaRPr lang="en-US" sz="2000" b="1" dirty="0" smtClean="0"/>
          </a:p>
          <a:p>
            <a:r>
              <a:rPr lang="en-US" sz="2000" b="1" dirty="0" smtClean="0"/>
              <a:t>Model </a:t>
            </a:r>
            <a:r>
              <a:rPr lang="en-US" sz="2000" b="1" dirty="0"/>
              <a:t>qualification </a:t>
            </a:r>
            <a:r>
              <a:rPr lang="en-US" sz="2000" b="1" dirty="0" smtClean="0"/>
              <a:t>questions:</a:t>
            </a:r>
          </a:p>
          <a:p>
            <a:pPr lvl="1"/>
            <a:r>
              <a:rPr lang="en-US" sz="1800" dirty="0" smtClean="0"/>
              <a:t>Do MMM and TGLF recover NL GK predictions of ITG/TEM?</a:t>
            </a:r>
          </a:p>
          <a:p>
            <a:pPr lvl="1"/>
            <a:r>
              <a:rPr lang="en-US" sz="1800" dirty="0"/>
              <a:t>Can we include non-local effects in local QL models (e.g. Waltz </a:t>
            </a:r>
            <a:r>
              <a:rPr lang="en-US" sz="1800" dirty="0" err="1"/>
              <a:t>PoP</a:t>
            </a:r>
            <a:r>
              <a:rPr lang="en-US" sz="1800" dirty="0"/>
              <a:t> 2004)</a:t>
            </a:r>
          </a:p>
          <a:p>
            <a:pPr lvl="1"/>
            <a:r>
              <a:rPr lang="en-US" sz="1800" dirty="0">
                <a:sym typeface="Symbol"/>
              </a:rPr>
              <a:t>Do </a:t>
            </a:r>
            <a:r>
              <a:rPr lang="en-US" sz="1800" dirty="0" smtClean="0">
                <a:sym typeface="Symbol"/>
              </a:rPr>
              <a:t>fluid models </a:t>
            </a:r>
            <a:r>
              <a:rPr lang="en-US" sz="1800" dirty="0">
                <a:sym typeface="Symbol"/>
              </a:rPr>
              <a:t>recover DTEM? Can we benchmark DTEM in other GK codes?</a:t>
            </a:r>
          </a:p>
          <a:p>
            <a:pPr lvl="1"/>
            <a:r>
              <a:rPr lang="en-US" sz="1800" dirty="0" smtClean="0"/>
              <a:t>How robust is DTEM in ST H-mode plasmas?</a:t>
            </a:r>
          </a:p>
        </p:txBody>
      </p:sp>
      <p:sp>
        <p:nvSpPr>
          <p:cNvPr id="3" name="Title 2"/>
          <p:cNvSpPr>
            <a:spLocks noGrp="1"/>
          </p:cNvSpPr>
          <p:nvPr>
            <p:ph type="title"/>
          </p:nvPr>
        </p:nvSpPr>
        <p:spPr/>
        <p:txBody>
          <a:bodyPr>
            <a:normAutofit/>
          </a:bodyPr>
          <a:lstStyle/>
          <a:p>
            <a:r>
              <a:rPr lang="en-US" sz="3200" b="1" dirty="0" smtClean="0"/>
              <a:t>Some physics comments (ITG/TEM/PVG)</a:t>
            </a:r>
            <a:endParaRPr lang="en-US" sz="3200" b="1" dirty="0"/>
          </a:p>
        </p:txBody>
      </p:sp>
    </p:spTree>
    <p:extLst>
      <p:ext uri="{BB962C8B-B14F-4D97-AF65-F5344CB8AC3E}">
        <p14:creationId xmlns:p14="http://schemas.microsoft.com/office/powerpoint/2010/main" val="2856137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err="1"/>
              <a:t>T</a:t>
            </a:r>
            <a:r>
              <a:rPr lang="en-US" sz="2000" baseline="-25000" dirty="0" err="1"/>
              <a:t>e</a:t>
            </a:r>
            <a:r>
              <a:rPr lang="en-US" sz="2000" dirty="0"/>
              <a:t> is </a:t>
            </a:r>
            <a:r>
              <a:rPr lang="en-US" sz="2000" dirty="0" smtClean="0"/>
              <a:t>very flat in the inner half radius of high power H-modes</a:t>
            </a:r>
          </a:p>
          <a:p>
            <a:endParaRPr lang="en-US" sz="2000" dirty="0" smtClean="0"/>
          </a:p>
          <a:p>
            <a:r>
              <a:rPr lang="en-US" sz="2000" dirty="0" smtClean="0"/>
              <a:t>We often assume thermal gradient are too weak to drive drift wave instability</a:t>
            </a:r>
          </a:p>
          <a:p>
            <a:endParaRPr lang="en-US" sz="2000" dirty="0" smtClean="0"/>
          </a:p>
          <a:p>
            <a:r>
              <a:rPr lang="en-US" sz="2000" dirty="0" smtClean="0"/>
              <a:t>Theory and observation suggest stochastic electron orbits from GAE/CAE modes and/or energy-channeling </a:t>
            </a:r>
            <a:r>
              <a:rPr lang="en-US" sz="2000" dirty="0" smtClean="0"/>
              <a:t>from </a:t>
            </a:r>
            <a:r>
              <a:rPr lang="en-US" sz="2000" dirty="0" smtClean="0"/>
              <a:t>GAE/CAE </a:t>
            </a:r>
            <a:r>
              <a:rPr lang="en-US" sz="2000" dirty="0" smtClean="0"/>
              <a:t>to </a:t>
            </a:r>
            <a:r>
              <a:rPr lang="en-US" sz="2000" dirty="0" smtClean="0"/>
              <a:t>KAW can influence </a:t>
            </a:r>
            <a:r>
              <a:rPr lang="en-US" sz="2000" dirty="0" err="1" smtClean="0"/>
              <a:t>T</a:t>
            </a:r>
            <a:r>
              <a:rPr lang="en-US" sz="2000" baseline="-25000" dirty="0" err="1" smtClean="0"/>
              <a:t>e</a:t>
            </a:r>
            <a:endParaRPr lang="en-US" sz="2000" baseline="-25000" dirty="0" smtClean="0"/>
          </a:p>
          <a:p>
            <a:endParaRPr lang="en-US" sz="2000" dirty="0" smtClean="0"/>
          </a:p>
          <a:p>
            <a:r>
              <a:rPr lang="en-US" sz="2000" dirty="0" smtClean="0"/>
              <a:t>BUT, we should revisit DW stability thresholds including kinetic fast ions + parallel flow shear </a:t>
            </a:r>
            <a:r>
              <a:rPr lang="en-US" sz="2000" dirty="0" smtClean="0"/>
              <a:t>(with </a:t>
            </a:r>
            <a:r>
              <a:rPr lang="en-US" sz="2000" dirty="0" smtClean="0"/>
              <a:t>self-consistent </a:t>
            </a:r>
            <a:r>
              <a:rPr lang="en-US" sz="2000" dirty="0" err="1" smtClean="0"/>
              <a:t>kEFIT</a:t>
            </a:r>
            <a:r>
              <a:rPr lang="en-US" sz="2000" dirty="0" smtClean="0"/>
              <a:t>)</a:t>
            </a:r>
            <a:endParaRPr lang="en-US" sz="1800" dirty="0" smtClean="0">
              <a:sym typeface="Symbol"/>
            </a:endParaRPr>
          </a:p>
        </p:txBody>
      </p:sp>
      <p:sp>
        <p:nvSpPr>
          <p:cNvPr id="3" name="Title 2"/>
          <p:cNvSpPr>
            <a:spLocks noGrp="1"/>
          </p:cNvSpPr>
          <p:nvPr>
            <p:ph type="title"/>
          </p:nvPr>
        </p:nvSpPr>
        <p:spPr/>
        <p:txBody>
          <a:bodyPr>
            <a:normAutofit/>
          </a:bodyPr>
          <a:lstStyle/>
          <a:p>
            <a:r>
              <a:rPr lang="en-US" sz="3200" b="1" dirty="0" smtClean="0"/>
              <a:t>Comments on deep-core (</a:t>
            </a:r>
            <a:r>
              <a:rPr lang="en-US" sz="3200" b="1" dirty="0" smtClean="0">
                <a:latin typeface="Symbol" panose="05050102010706020507" pitchFamily="18" charset="2"/>
              </a:rPr>
              <a:t>r</a:t>
            </a:r>
            <a:r>
              <a:rPr lang="en-US" sz="3200" b="1" dirty="0" smtClean="0"/>
              <a:t>&lt;0.5) transport</a:t>
            </a:r>
            <a:endParaRPr lang="en-US" sz="3200" b="1" dirty="0"/>
          </a:p>
        </p:txBody>
      </p:sp>
    </p:spTree>
    <p:extLst>
      <p:ext uri="{BB962C8B-B14F-4D97-AF65-F5344CB8AC3E}">
        <p14:creationId xmlns:p14="http://schemas.microsoft.com/office/powerpoint/2010/main" val="53096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90600"/>
            <a:ext cx="9067800" cy="5334000"/>
          </a:xfrm>
        </p:spPr>
        <p:txBody>
          <a:bodyPr>
            <a:noAutofit/>
          </a:bodyPr>
          <a:lstStyle/>
          <a:p>
            <a:pPr>
              <a:defRPr/>
            </a:pPr>
            <a:r>
              <a:rPr lang="en-US" sz="2000" b="1" dirty="0"/>
              <a:t>Analysis</a:t>
            </a:r>
          </a:p>
          <a:p>
            <a:pPr lvl="1">
              <a:buFont typeface="Arial" panose="020B0604020202020204" pitchFamily="34" charset="0"/>
              <a:buChar char="•"/>
              <a:defRPr/>
            </a:pPr>
            <a:r>
              <a:rPr lang="en-US" sz="1600" dirty="0"/>
              <a:t>Revisit </a:t>
            </a:r>
            <a:r>
              <a:rPr lang="en-US" sz="1600" dirty="0" smtClean="0"/>
              <a:t>self-consistent </a:t>
            </a:r>
            <a:r>
              <a:rPr lang="en-US" sz="1600" dirty="0" err="1" smtClean="0"/>
              <a:t>kEFIT</a:t>
            </a:r>
            <a:r>
              <a:rPr lang="en-US" sz="1600" dirty="0" smtClean="0"/>
              <a:t> </a:t>
            </a:r>
            <a:r>
              <a:rPr lang="en-US" sz="1600" dirty="0"/>
              <a:t>+ TRANSP/NUBEAM for some high-</a:t>
            </a:r>
            <a:r>
              <a:rPr lang="en-US" sz="1600" dirty="0">
                <a:latin typeface="Symbol" panose="05050102010706020507" pitchFamily="18" charset="2"/>
              </a:rPr>
              <a:t>b</a:t>
            </a:r>
            <a:r>
              <a:rPr lang="en-US" sz="1600" dirty="0"/>
              <a:t> H-mode cases</a:t>
            </a:r>
          </a:p>
          <a:p>
            <a:pPr>
              <a:buFont typeface="Arial" pitchFamily="34" charset="0"/>
              <a:buChar char="•"/>
              <a:defRPr/>
            </a:pPr>
            <a:r>
              <a:rPr lang="en-US" sz="2000" b="1" dirty="0" smtClean="0">
                <a:latin typeface="Arial" charset="0"/>
                <a:cs typeface="Arial" charset="0"/>
              </a:rPr>
              <a:t>Model validation (how well do profile predictions recover exp.)</a:t>
            </a:r>
          </a:p>
          <a:p>
            <a:pPr marL="571500" lvl="1" indent="-342900">
              <a:buFont typeface="+mj-lt"/>
              <a:buAutoNum type="arabicPeriod"/>
              <a:defRPr/>
            </a:pPr>
            <a:r>
              <a:rPr lang="en-US" sz="1600" dirty="0" smtClean="0">
                <a:latin typeface="Arial" charset="0"/>
                <a:cs typeface="Arial" charset="0"/>
              </a:rPr>
              <a:t>H-mode profile predictions using TGLF &amp; </a:t>
            </a:r>
            <a:r>
              <a:rPr lang="en-US" sz="1600" dirty="0" err="1" smtClean="0">
                <a:latin typeface="Arial" charset="0"/>
                <a:cs typeface="Arial" charset="0"/>
              </a:rPr>
              <a:t>Rafiq</a:t>
            </a:r>
            <a:r>
              <a:rPr lang="en-US" sz="1600" dirty="0" smtClean="0">
                <a:latin typeface="Arial" charset="0"/>
                <a:cs typeface="Arial" charset="0"/>
              </a:rPr>
              <a:t>-MTM for same discharges used by Kaye with RLW model</a:t>
            </a:r>
          </a:p>
          <a:p>
            <a:pPr marL="571500" lvl="1" indent="-342900">
              <a:buFont typeface="+mj-lt"/>
              <a:buAutoNum type="arabicPeriod"/>
              <a:defRPr/>
            </a:pPr>
            <a:r>
              <a:rPr lang="en-US" sz="1600" dirty="0" smtClean="0">
                <a:latin typeface="Arial" charset="0"/>
                <a:cs typeface="Arial" charset="0"/>
              </a:rPr>
              <a:t>Develop and implement algorithm for locally constrained KBM profiles (e.g. fixed n</a:t>
            </a:r>
            <a:r>
              <a:rPr lang="en-US" sz="1600" baseline="-25000" dirty="0" smtClean="0">
                <a:latin typeface="Arial" charset="0"/>
                <a:cs typeface="Arial" charset="0"/>
              </a:rPr>
              <a:t>e</a:t>
            </a:r>
            <a:r>
              <a:rPr lang="en-US" sz="1600" dirty="0" smtClean="0">
                <a:latin typeface="Arial" charset="0"/>
                <a:cs typeface="Arial" charset="0"/>
              </a:rPr>
              <a:t>, NC </a:t>
            </a:r>
            <a:r>
              <a:rPr lang="en-US" sz="1600" dirty="0" err="1" smtClean="0">
                <a:latin typeface="Arial" charset="0"/>
                <a:cs typeface="Arial" charset="0"/>
              </a:rPr>
              <a:t>T</a:t>
            </a:r>
            <a:r>
              <a:rPr lang="en-US" sz="1600" baseline="-25000" dirty="0" err="1" smtClean="0">
                <a:latin typeface="Arial" charset="0"/>
                <a:cs typeface="Arial" charset="0"/>
              </a:rPr>
              <a:t>i</a:t>
            </a:r>
            <a:r>
              <a:rPr lang="en-US" sz="1600" dirty="0" smtClean="0">
                <a:latin typeface="Arial" charset="0"/>
                <a:cs typeface="Arial" charset="0"/>
              </a:rPr>
              <a:t>, fixed </a:t>
            </a:r>
            <a:r>
              <a:rPr lang="en-US" sz="1600" dirty="0" err="1" smtClean="0">
                <a:latin typeface="Arial" charset="0"/>
                <a:cs typeface="Arial" charset="0"/>
              </a:rPr>
              <a:t>P</a:t>
            </a:r>
            <a:r>
              <a:rPr lang="en-US" sz="1600" baseline="-25000" dirty="0" err="1" smtClean="0">
                <a:latin typeface="Arial" charset="0"/>
                <a:cs typeface="Arial" charset="0"/>
              </a:rPr>
              <a:t>fast</a:t>
            </a:r>
            <a:r>
              <a:rPr lang="en-US" sz="1600" dirty="0" smtClean="0">
                <a:latin typeface="Arial" charset="0"/>
                <a:cs typeface="Arial" charset="0"/>
              </a:rPr>
              <a:t>, fixed u</a:t>
            </a:r>
            <a:r>
              <a:rPr lang="en-US" sz="1600" dirty="0" smtClean="0">
                <a:latin typeface="Arial" charset="0"/>
                <a:cs typeface="Arial" charset="0"/>
                <a:sym typeface="Symbol"/>
              </a:rPr>
              <a:t></a:t>
            </a:r>
            <a:r>
              <a:rPr lang="en-US" sz="1600" dirty="0" smtClean="0">
                <a:latin typeface="Arial" charset="0"/>
                <a:cs typeface="Arial" charset="0"/>
              </a:rPr>
              <a:t>, predict </a:t>
            </a:r>
            <a:r>
              <a:rPr lang="en-US" sz="1600" dirty="0" err="1" smtClean="0">
                <a:latin typeface="Arial" charset="0"/>
                <a:cs typeface="Arial" charset="0"/>
              </a:rPr>
              <a:t>T</a:t>
            </a:r>
            <a:r>
              <a:rPr lang="en-US" sz="1600" baseline="-25000" dirty="0" err="1" smtClean="0">
                <a:latin typeface="Arial" charset="0"/>
                <a:cs typeface="Arial" charset="0"/>
              </a:rPr>
              <a:t>e</a:t>
            </a:r>
            <a:r>
              <a:rPr lang="en-US" sz="1600" dirty="0" smtClean="0">
                <a:latin typeface="Arial" charset="0"/>
                <a:cs typeface="Arial" charset="0"/>
              </a:rPr>
              <a:t> using </a:t>
            </a:r>
            <a:r>
              <a:rPr lang="en-US" sz="1600" dirty="0" smtClean="0">
                <a:latin typeface="Symbol" panose="05050102010706020507" pitchFamily="18" charset="2"/>
                <a:cs typeface="Arial" charset="0"/>
              </a:rPr>
              <a:t>a</a:t>
            </a:r>
            <a:r>
              <a:rPr lang="en-US" sz="1600" dirty="0" smtClean="0">
                <a:latin typeface="Arial" charset="0"/>
                <a:cs typeface="Arial" charset="0"/>
              </a:rPr>
              <a:t>=</a:t>
            </a:r>
            <a:r>
              <a:rPr lang="en-US" sz="1600" dirty="0" err="1" smtClean="0">
                <a:latin typeface="Symbol" panose="05050102010706020507" pitchFamily="18" charset="2"/>
                <a:cs typeface="Arial" charset="0"/>
              </a:rPr>
              <a:t>a</a:t>
            </a:r>
            <a:r>
              <a:rPr lang="en-US" sz="1600" baseline="-25000" dirty="0" err="1" smtClean="0">
                <a:latin typeface="Arial" charset="0"/>
                <a:cs typeface="Arial" charset="0"/>
              </a:rPr>
              <a:t>crit</a:t>
            </a:r>
            <a:r>
              <a:rPr lang="en-US" sz="1600" dirty="0" smtClean="0">
                <a:latin typeface="Arial" charset="0"/>
                <a:cs typeface="Arial" charset="0"/>
              </a:rPr>
              <a:t>)</a:t>
            </a:r>
          </a:p>
          <a:p>
            <a:pPr marL="571500" lvl="1" indent="-342900">
              <a:buFont typeface="+mj-lt"/>
              <a:buAutoNum type="arabicPeriod"/>
              <a:defRPr/>
            </a:pPr>
            <a:r>
              <a:rPr lang="en-US" sz="1600" dirty="0">
                <a:latin typeface="Arial" charset="0"/>
                <a:cs typeface="Arial" charset="0"/>
              </a:rPr>
              <a:t>L-mode profile predictions using TGLF, </a:t>
            </a:r>
            <a:r>
              <a:rPr lang="en-US" sz="1600" dirty="0" smtClean="0">
                <a:latin typeface="Arial" charset="0"/>
                <a:cs typeface="Arial" charset="0"/>
              </a:rPr>
              <a:t>MMM</a:t>
            </a:r>
          </a:p>
          <a:p>
            <a:pPr marL="571500" lvl="1" indent="-342900">
              <a:buFont typeface="+mj-lt"/>
              <a:buAutoNum type="arabicPeriod"/>
              <a:defRPr/>
            </a:pPr>
            <a:r>
              <a:rPr lang="en-US" sz="1600" dirty="0" smtClean="0">
                <a:latin typeface="Arial" charset="0"/>
                <a:cs typeface="Arial" charset="0"/>
              </a:rPr>
              <a:t>Identify model cases where ETG provides non-negligible </a:t>
            </a:r>
            <a:r>
              <a:rPr lang="en-US" sz="1600" dirty="0" err="1" smtClean="0">
                <a:latin typeface="Arial" charset="0"/>
                <a:cs typeface="Arial" charset="0"/>
              </a:rPr>
              <a:t>Q</a:t>
            </a:r>
            <a:r>
              <a:rPr lang="en-US" sz="1600" baseline="-25000" dirty="0" err="1" smtClean="0">
                <a:latin typeface="Arial" charset="0"/>
                <a:cs typeface="Arial" charset="0"/>
              </a:rPr>
              <a:t>e</a:t>
            </a:r>
            <a:r>
              <a:rPr lang="en-US" sz="1600" dirty="0" smtClean="0">
                <a:latin typeface="Arial" charset="0"/>
                <a:cs typeface="Arial" charset="0"/>
              </a:rPr>
              <a:t> (L &amp; H mode)</a:t>
            </a:r>
            <a:endParaRPr lang="en-US" sz="1600" dirty="0">
              <a:latin typeface="Arial" charset="0"/>
              <a:cs typeface="Arial" charset="0"/>
            </a:endParaRPr>
          </a:p>
          <a:p>
            <a:pPr>
              <a:buFont typeface="Arial" pitchFamily="34" charset="0"/>
              <a:buChar char="•"/>
              <a:defRPr/>
            </a:pPr>
            <a:r>
              <a:rPr lang="en-US" sz="2000" b="1" dirty="0" smtClean="0">
                <a:latin typeface="Arial" charset="0"/>
                <a:cs typeface="Arial" charset="0"/>
              </a:rPr>
              <a:t>Model qualification (how well do models recover linear &amp; nonlinear GK)</a:t>
            </a:r>
          </a:p>
          <a:p>
            <a:pPr marL="571500" lvl="1" indent="-342900">
              <a:buFont typeface="+mj-lt"/>
              <a:buAutoNum type="arabicPeriod"/>
              <a:defRPr/>
            </a:pPr>
            <a:r>
              <a:rPr lang="en-US" sz="1600" dirty="0" smtClean="0">
                <a:latin typeface="Arial" charset="0"/>
                <a:cs typeface="Arial" charset="0"/>
              </a:rPr>
              <a:t>MTM: Document TGLF and </a:t>
            </a:r>
            <a:r>
              <a:rPr lang="en-US" sz="1600" dirty="0" err="1" smtClean="0">
                <a:latin typeface="Arial" charset="0"/>
                <a:cs typeface="Arial" charset="0"/>
              </a:rPr>
              <a:t>Rafiq</a:t>
            </a:r>
            <a:r>
              <a:rPr lang="en-US" sz="1600" dirty="0" smtClean="0">
                <a:latin typeface="Arial" charset="0"/>
                <a:cs typeface="Arial" charset="0"/>
              </a:rPr>
              <a:t>-MTM linear and nonlinear comparison with </a:t>
            </a:r>
            <a:r>
              <a:rPr lang="en-US" sz="1600" dirty="0" err="1" smtClean="0">
                <a:latin typeface="Arial" charset="0"/>
                <a:cs typeface="Arial" charset="0"/>
              </a:rPr>
              <a:t>gyrokinetics</a:t>
            </a:r>
            <a:endParaRPr lang="en-US" sz="1600" dirty="0" smtClean="0">
              <a:latin typeface="Arial" charset="0"/>
              <a:cs typeface="Arial" charset="0"/>
            </a:endParaRPr>
          </a:p>
          <a:p>
            <a:pPr marL="571500" lvl="1" indent="-342900">
              <a:buFont typeface="+mj-lt"/>
              <a:buAutoNum type="arabicPeriod"/>
              <a:defRPr/>
            </a:pPr>
            <a:r>
              <a:rPr lang="en-US" sz="1600" dirty="0" smtClean="0">
                <a:latin typeface="Arial" charset="0"/>
                <a:cs typeface="Arial" charset="0"/>
              </a:rPr>
              <a:t>KBM: Document TGLF </a:t>
            </a:r>
            <a:r>
              <a:rPr lang="en-US" sz="1600" dirty="0" err="1" smtClean="0">
                <a:latin typeface="Symbol" panose="05050102010706020507" pitchFamily="18" charset="2"/>
                <a:cs typeface="Arial" charset="0"/>
              </a:rPr>
              <a:t>a</a:t>
            </a:r>
            <a:r>
              <a:rPr lang="en-US" sz="1600" baseline="-25000" dirty="0" err="1" smtClean="0">
                <a:latin typeface="Arial" charset="0"/>
                <a:cs typeface="Arial" charset="0"/>
              </a:rPr>
              <a:t>crit</a:t>
            </a:r>
            <a:r>
              <a:rPr lang="en-US" sz="1600" dirty="0" smtClean="0">
                <a:latin typeface="Arial" charset="0"/>
                <a:cs typeface="Arial" charset="0"/>
              </a:rPr>
              <a:t> with linear GK</a:t>
            </a:r>
          </a:p>
          <a:p>
            <a:pPr marL="571500" lvl="1" indent="-342900">
              <a:buFont typeface="+mj-lt"/>
              <a:buAutoNum type="arabicPeriod"/>
              <a:defRPr/>
            </a:pPr>
            <a:r>
              <a:rPr lang="en-US" sz="1600" dirty="0" smtClean="0">
                <a:latin typeface="Arial" charset="0"/>
                <a:cs typeface="Arial" charset="0"/>
              </a:rPr>
              <a:t>ITG/TEM: Document linear stability, nonlinear saturation dependencies with aspect ratio</a:t>
            </a:r>
          </a:p>
          <a:p>
            <a:pPr marL="571500" lvl="1" indent="-342900">
              <a:buFont typeface="+mj-lt"/>
              <a:buAutoNum type="arabicPeriod"/>
              <a:defRPr/>
            </a:pPr>
            <a:r>
              <a:rPr lang="en-US" sz="1600" dirty="0" smtClean="0">
                <a:latin typeface="Arial" charset="0"/>
                <a:cs typeface="Arial" charset="0"/>
              </a:rPr>
              <a:t>ETG: Do TGLF and MMM recover GK NL ETG dependencies? Tabulate </a:t>
            </a:r>
            <a:r>
              <a:rPr lang="en-US" sz="1600" dirty="0">
                <a:sym typeface="Symbol"/>
              </a:rPr>
              <a:t>(</a:t>
            </a:r>
            <a:r>
              <a:rPr lang="en-US" sz="1600" dirty="0">
                <a:latin typeface="Symbol" panose="05050102010706020507" pitchFamily="18" charset="2"/>
                <a:sym typeface="Symbol"/>
              </a:rPr>
              <a:t>g</a:t>
            </a:r>
            <a:r>
              <a:rPr lang="en-US" sz="1600" dirty="0">
                <a:sym typeface="Symbol"/>
              </a:rPr>
              <a:t>/</a:t>
            </a:r>
            <a:r>
              <a:rPr lang="en-US" sz="1600" dirty="0" err="1">
                <a:sym typeface="Symbol"/>
              </a:rPr>
              <a:t>k</a:t>
            </a:r>
            <a:r>
              <a:rPr lang="en-US" sz="1600" baseline="-25000" dirty="0" err="1">
                <a:latin typeface="Symbol" panose="05050102010706020507" pitchFamily="18" charset="2"/>
                <a:sym typeface="Symbol"/>
              </a:rPr>
              <a:t>q</a:t>
            </a:r>
            <a:r>
              <a:rPr lang="en-US" sz="1600" dirty="0">
                <a:sym typeface="Symbol"/>
              </a:rPr>
              <a:t>)</a:t>
            </a:r>
            <a:r>
              <a:rPr lang="en-US" sz="1600" baseline="-25000" dirty="0">
                <a:sym typeface="Symbol"/>
              </a:rPr>
              <a:t>high-k</a:t>
            </a:r>
            <a:r>
              <a:rPr lang="en-US" sz="1600" dirty="0">
                <a:sym typeface="Symbol"/>
              </a:rPr>
              <a:t> / (</a:t>
            </a:r>
            <a:r>
              <a:rPr lang="en-US" sz="1600" dirty="0">
                <a:latin typeface="Symbol" panose="05050102010706020507" pitchFamily="18" charset="2"/>
                <a:sym typeface="Symbol"/>
              </a:rPr>
              <a:t>g</a:t>
            </a:r>
            <a:r>
              <a:rPr lang="en-US" sz="1600" dirty="0">
                <a:sym typeface="Symbol"/>
              </a:rPr>
              <a:t>/</a:t>
            </a:r>
            <a:r>
              <a:rPr lang="en-US" sz="1600" dirty="0" err="1">
                <a:sym typeface="Symbol"/>
              </a:rPr>
              <a:t>k</a:t>
            </a:r>
            <a:r>
              <a:rPr lang="en-US" sz="1600" baseline="-25000" dirty="0" err="1">
                <a:latin typeface="Symbol" panose="05050102010706020507" pitchFamily="18" charset="2"/>
                <a:sym typeface="Symbol"/>
              </a:rPr>
              <a:t>q</a:t>
            </a:r>
            <a:r>
              <a:rPr lang="en-US" sz="1600" dirty="0">
                <a:sym typeface="Symbol"/>
              </a:rPr>
              <a:t>)</a:t>
            </a:r>
            <a:r>
              <a:rPr lang="en-US" sz="1600" baseline="-25000" dirty="0">
                <a:sym typeface="Symbol"/>
              </a:rPr>
              <a:t>low-k</a:t>
            </a:r>
            <a:r>
              <a:rPr lang="en-US" sz="1600" dirty="0">
                <a:sym typeface="Symbol"/>
              </a:rPr>
              <a:t> (incorporating </a:t>
            </a:r>
            <a:r>
              <a:rPr lang="en-US" sz="1600" dirty="0" err="1">
                <a:latin typeface="Symbol" panose="05050102010706020507" pitchFamily="18" charset="2"/>
                <a:sym typeface="Symbol"/>
              </a:rPr>
              <a:t>g</a:t>
            </a:r>
            <a:r>
              <a:rPr lang="en-US" sz="1600" baseline="-25000" dirty="0" err="1">
                <a:sym typeface="Symbol"/>
              </a:rPr>
              <a:t>E</a:t>
            </a:r>
            <a:r>
              <a:rPr lang="en-US" sz="1600" dirty="0">
                <a:sym typeface="Symbol"/>
              </a:rPr>
              <a:t>) </a:t>
            </a:r>
            <a:r>
              <a:rPr lang="en-US" sz="1600" dirty="0" smtClean="0">
                <a:sym typeface="Symbol"/>
              </a:rPr>
              <a:t>as proxy for possible multi-scale effects</a:t>
            </a:r>
            <a:endParaRPr lang="en-US" sz="1600" dirty="0" smtClean="0">
              <a:latin typeface="Arial" charset="0"/>
              <a:cs typeface="Arial" charset="0"/>
            </a:endParaRPr>
          </a:p>
          <a:p>
            <a:pPr lvl="1">
              <a:buFont typeface="Arial" panose="020B0604020202020204" pitchFamily="34" charset="0"/>
              <a:buChar char="•"/>
              <a:defRPr/>
            </a:pPr>
            <a:r>
              <a:rPr lang="en-US" sz="1600" dirty="0" smtClean="0">
                <a:latin typeface="Arial" charset="0"/>
                <a:cs typeface="Arial" charset="0"/>
              </a:rPr>
              <a:t>ITG/TEM: Document non-local deviations from local GK, use to inform local models</a:t>
            </a:r>
          </a:p>
          <a:p>
            <a:pPr lvl="1">
              <a:buFont typeface="Arial" panose="020B0604020202020204" pitchFamily="34" charset="0"/>
              <a:buChar char="•"/>
              <a:defRPr/>
            </a:pPr>
            <a:r>
              <a:rPr lang="en-US" sz="1600" dirty="0" smtClean="0">
                <a:latin typeface="Arial" charset="0"/>
                <a:cs typeface="Arial" charset="0"/>
              </a:rPr>
              <a:t>DTEM: Benchmark local GK codes with global GK for DTEM conditions; Is there a transport model available for profile predictions?</a:t>
            </a:r>
            <a:endParaRPr lang="en-US" sz="1600" dirty="0">
              <a:latin typeface="Arial" charset="0"/>
              <a:cs typeface="Arial" charset="0"/>
            </a:endParaRPr>
          </a:p>
        </p:txBody>
      </p:sp>
      <p:sp>
        <p:nvSpPr>
          <p:cNvPr id="33795" name="Title 2"/>
          <p:cNvSpPr>
            <a:spLocks noGrp="1"/>
          </p:cNvSpPr>
          <p:nvPr>
            <p:ph type="title"/>
          </p:nvPr>
        </p:nvSpPr>
        <p:spPr/>
        <p:txBody>
          <a:bodyPr>
            <a:normAutofit/>
          </a:bodyPr>
          <a:lstStyle/>
          <a:p>
            <a:pPr>
              <a:defRPr/>
            </a:pPr>
            <a:r>
              <a:rPr lang="en-US" sz="3200" b="1" dirty="0" smtClean="0"/>
              <a:t>Initial thoughts on milestone tasks</a:t>
            </a:r>
            <a:endParaRPr lang="en-US" sz="3200" b="1" dirty="0">
              <a:latin typeface="Symbol" panose="05050102010706020507" pitchFamily="18" charset="2"/>
            </a:endParaRPr>
          </a:p>
        </p:txBody>
      </p:sp>
    </p:spTree>
    <p:extLst>
      <p:ext uri="{BB962C8B-B14F-4D97-AF65-F5344CB8AC3E}">
        <p14:creationId xmlns:p14="http://schemas.microsoft.com/office/powerpoint/2010/main" val="2493857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000" dirty="0" smtClean="0"/>
              <a:t>Identify and tabulate </a:t>
            </a:r>
            <a:r>
              <a:rPr lang="en-US" sz="2000" dirty="0"/>
              <a:t>targeted shots </a:t>
            </a:r>
            <a:r>
              <a:rPr lang="en-US" sz="2000" dirty="0" smtClean="0"/>
              <a:t>and TRANSP IDs (H &amp; L mode) to </a:t>
            </a:r>
            <a:r>
              <a:rPr lang="en-US" sz="2000" dirty="0"/>
              <a:t>focus model-experiment </a:t>
            </a:r>
            <a:r>
              <a:rPr lang="en-US" sz="2000" dirty="0" smtClean="0"/>
              <a:t>validation</a:t>
            </a:r>
          </a:p>
          <a:p>
            <a:endParaRPr lang="en-US" sz="2000" dirty="0" smtClean="0"/>
          </a:p>
          <a:p>
            <a:r>
              <a:rPr lang="en-US" sz="2000" dirty="0" smtClean="0"/>
              <a:t>Identify </a:t>
            </a:r>
            <a:r>
              <a:rPr lang="en-US" sz="2000" dirty="0"/>
              <a:t>targeted </a:t>
            </a:r>
            <a:r>
              <a:rPr lang="en-US" sz="2000" dirty="0" smtClean="0"/>
              <a:t>shots/parameter sets </a:t>
            </a:r>
            <a:r>
              <a:rPr lang="en-US" sz="2000" dirty="0"/>
              <a:t>(H &amp; L mode) to focus model-GK </a:t>
            </a:r>
            <a:r>
              <a:rPr lang="en-US" sz="2000" dirty="0" smtClean="0"/>
              <a:t>comparisons</a:t>
            </a:r>
          </a:p>
          <a:p>
            <a:endParaRPr lang="en-US" sz="2000" dirty="0" smtClean="0"/>
          </a:p>
          <a:p>
            <a:r>
              <a:rPr lang="en-US" sz="2000" dirty="0" smtClean="0"/>
              <a:t>Begin documenting </a:t>
            </a:r>
            <a:r>
              <a:rPr lang="en-US" sz="2000" dirty="0"/>
              <a:t>initial profile </a:t>
            </a:r>
            <a:r>
              <a:rPr lang="en-US" sz="2000" dirty="0" smtClean="0"/>
              <a:t>predictions using TGLF &amp; </a:t>
            </a:r>
            <a:r>
              <a:rPr lang="en-US" sz="2000" dirty="0" err="1" smtClean="0"/>
              <a:t>Rafiq</a:t>
            </a:r>
            <a:r>
              <a:rPr lang="en-US" sz="2000" dirty="0" smtClean="0"/>
              <a:t>-MTM</a:t>
            </a:r>
          </a:p>
          <a:p>
            <a:endParaRPr lang="en-US" sz="2000" dirty="0" smtClean="0"/>
          </a:p>
          <a:p>
            <a:r>
              <a:rPr lang="en-US" sz="2000" dirty="0" smtClean="0"/>
              <a:t> …</a:t>
            </a:r>
            <a:endParaRPr lang="en-US" sz="2000" dirty="0" smtClean="0"/>
          </a:p>
          <a:p>
            <a:endParaRPr lang="en-US" sz="2000" dirty="0" smtClean="0"/>
          </a:p>
          <a:p>
            <a:endParaRPr lang="en-US" sz="2000" dirty="0"/>
          </a:p>
          <a:p>
            <a:endParaRPr lang="en-US" sz="2000" dirty="0" smtClean="0"/>
          </a:p>
          <a:p>
            <a:r>
              <a:rPr lang="en-US" sz="2000" dirty="0" smtClean="0"/>
              <a:t>Plan to have ~monthly meetings for group updates</a:t>
            </a:r>
          </a:p>
          <a:p>
            <a:pPr lvl="1"/>
            <a:r>
              <a:rPr lang="en-US" sz="1600" dirty="0" smtClean="0"/>
              <a:t>Will meet more frequently as needed for task-specific actions</a:t>
            </a:r>
          </a:p>
        </p:txBody>
      </p:sp>
      <p:sp>
        <p:nvSpPr>
          <p:cNvPr id="3" name="Title 2"/>
          <p:cNvSpPr>
            <a:spLocks noGrp="1"/>
          </p:cNvSpPr>
          <p:nvPr>
            <p:ph type="title"/>
          </p:nvPr>
        </p:nvSpPr>
        <p:spPr/>
        <p:txBody>
          <a:bodyPr>
            <a:normAutofit/>
          </a:bodyPr>
          <a:lstStyle/>
          <a:p>
            <a:r>
              <a:rPr lang="en-US" sz="3200" b="1" dirty="0" smtClean="0"/>
              <a:t>Immediate action items for November</a:t>
            </a:r>
            <a:endParaRPr lang="en-US" sz="3200" b="1" dirty="0"/>
          </a:p>
        </p:txBody>
      </p:sp>
    </p:spTree>
    <p:extLst>
      <p:ext uri="{BB962C8B-B14F-4D97-AF65-F5344CB8AC3E}">
        <p14:creationId xmlns:p14="http://schemas.microsoft.com/office/powerpoint/2010/main" val="204705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5638800" cy="5410200"/>
          </a:xfrm>
        </p:spPr>
        <p:txBody>
          <a:bodyPr>
            <a:normAutofit fontScale="92500" lnSpcReduction="10000"/>
          </a:bodyPr>
          <a:lstStyle/>
          <a:p>
            <a:r>
              <a:rPr lang="en-US" sz="2000" dirty="0" smtClean="0"/>
              <a:t>Transport solvers</a:t>
            </a:r>
          </a:p>
          <a:p>
            <a:pPr lvl="1"/>
            <a:r>
              <a:rPr lang="en-US" sz="1600" dirty="0" smtClean="0"/>
              <a:t>TRANSP</a:t>
            </a:r>
          </a:p>
          <a:p>
            <a:pPr lvl="1"/>
            <a:r>
              <a:rPr lang="en-US" sz="1600" dirty="0" smtClean="0"/>
              <a:t>PT-SOLVER</a:t>
            </a:r>
          </a:p>
          <a:p>
            <a:pPr lvl="1"/>
            <a:r>
              <a:rPr lang="en-US" sz="1600" dirty="0" smtClean="0"/>
              <a:t>XPTOR</a:t>
            </a:r>
          </a:p>
          <a:p>
            <a:pPr lvl="1"/>
            <a:r>
              <a:rPr lang="en-US" sz="1600" dirty="0" smtClean="0"/>
              <a:t>TGYRO</a:t>
            </a:r>
            <a:endParaRPr lang="en-US" sz="1600" dirty="0"/>
          </a:p>
          <a:p>
            <a:endParaRPr lang="en-US" sz="2000" dirty="0" smtClean="0"/>
          </a:p>
          <a:p>
            <a:r>
              <a:rPr lang="en-US" sz="2000" dirty="0" smtClean="0"/>
              <a:t>Drift wave </a:t>
            </a:r>
            <a:r>
              <a:rPr lang="en-US" sz="2000" dirty="0" err="1" smtClean="0"/>
              <a:t>microturbulence</a:t>
            </a:r>
            <a:r>
              <a:rPr lang="en-US" sz="2000" dirty="0" smtClean="0"/>
              <a:t> transport models</a:t>
            </a:r>
            <a:endParaRPr lang="en-US" sz="1000" dirty="0" smtClean="0"/>
          </a:p>
          <a:p>
            <a:pPr lvl="1"/>
            <a:r>
              <a:rPr lang="en-US" sz="1600" dirty="0" smtClean="0"/>
              <a:t>TGLF</a:t>
            </a:r>
          </a:p>
          <a:p>
            <a:pPr lvl="1"/>
            <a:r>
              <a:rPr lang="en-US" sz="1600" dirty="0" smtClean="0"/>
              <a:t>MMM (Weiland ITG/TEM + Horton ETG + </a:t>
            </a:r>
            <a:r>
              <a:rPr lang="en-US" sz="1600" dirty="0" err="1" smtClean="0"/>
              <a:t>Rafiq</a:t>
            </a:r>
            <a:r>
              <a:rPr lang="en-US" sz="1600" dirty="0" smtClean="0"/>
              <a:t> DRIBM)</a:t>
            </a:r>
          </a:p>
          <a:p>
            <a:pPr lvl="1"/>
            <a:r>
              <a:rPr lang="en-US" sz="1600" dirty="0" err="1" smtClean="0"/>
              <a:t>Rafiq</a:t>
            </a:r>
            <a:r>
              <a:rPr lang="en-US" sz="1600" dirty="0"/>
              <a:t>-</a:t>
            </a:r>
            <a:r>
              <a:rPr lang="en-US" sz="1600" dirty="0" smtClean="0"/>
              <a:t>MTM</a:t>
            </a:r>
          </a:p>
          <a:p>
            <a:pPr lvl="1"/>
            <a:r>
              <a:rPr lang="en-US" sz="1600" dirty="0" smtClean="0"/>
              <a:t>RLW</a:t>
            </a:r>
          </a:p>
          <a:p>
            <a:endParaRPr lang="en-US" sz="2000" dirty="0" smtClean="0"/>
          </a:p>
          <a:p>
            <a:r>
              <a:rPr lang="en-US" sz="2000" dirty="0" smtClean="0"/>
              <a:t>GK codes</a:t>
            </a:r>
          </a:p>
          <a:p>
            <a:pPr lvl="1"/>
            <a:r>
              <a:rPr lang="en-US" sz="1600" dirty="0" smtClean="0"/>
              <a:t>GYRO</a:t>
            </a:r>
          </a:p>
          <a:p>
            <a:pPr lvl="1"/>
            <a:r>
              <a:rPr lang="en-US" sz="1600" dirty="0" smtClean="0"/>
              <a:t>CGYRO</a:t>
            </a:r>
          </a:p>
          <a:p>
            <a:pPr lvl="1"/>
            <a:r>
              <a:rPr lang="en-US" sz="1600" dirty="0" smtClean="0"/>
              <a:t>GS2/GKS</a:t>
            </a:r>
          </a:p>
          <a:p>
            <a:pPr lvl="1"/>
            <a:r>
              <a:rPr lang="en-US" sz="1600" dirty="0" smtClean="0"/>
              <a:t>GTS</a:t>
            </a:r>
          </a:p>
          <a:p>
            <a:pPr lvl="1"/>
            <a:r>
              <a:rPr lang="en-US" sz="1600" dirty="0" smtClean="0"/>
              <a:t>XGC1</a:t>
            </a:r>
          </a:p>
          <a:p>
            <a:pPr lvl="1"/>
            <a:r>
              <a:rPr lang="en-US" sz="1600" dirty="0" smtClean="0"/>
              <a:t>GENE, GKW, GEM, GTC, ...</a:t>
            </a:r>
          </a:p>
        </p:txBody>
      </p:sp>
      <p:sp>
        <p:nvSpPr>
          <p:cNvPr id="3" name="Title 2"/>
          <p:cNvSpPr>
            <a:spLocks noGrp="1"/>
          </p:cNvSpPr>
          <p:nvPr>
            <p:ph type="title"/>
          </p:nvPr>
        </p:nvSpPr>
        <p:spPr/>
        <p:txBody>
          <a:bodyPr>
            <a:normAutofit/>
          </a:bodyPr>
          <a:lstStyle/>
          <a:p>
            <a:r>
              <a:rPr lang="en-US" sz="2800" b="1" dirty="0" smtClean="0"/>
              <a:t>A number of transport solvers, transport models &amp; </a:t>
            </a:r>
            <a:r>
              <a:rPr lang="en-US" sz="2800" b="1" dirty="0" err="1" smtClean="0"/>
              <a:t>gyrokinetic</a:t>
            </a:r>
            <a:r>
              <a:rPr lang="en-US" sz="2800" b="1" dirty="0" smtClean="0"/>
              <a:t> codes are available</a:t>
            </a:r>
            <a:endParaRPr lang="en-US" sz="2800" b="1" dirty="0"/>
          </a:p>
        </p:txBody>
      </p:sp>
      <p:sp>
        <p:nvSpPr>
          <p:cNvPr id="4" name="Content Placeholder 1"/>
          <p:cNvSpPr txBox="1">
            <a:spLocks/>
          </p:cNvSpPr>
          <p:nvPr/>
        </p:nvSpPr>
        <p:spPr>
          <a:xfrm>
            <a:off x="5791200" y="1066800"/>
            <a:ext cx="3200400" cy="1524000"/>
          </a:xfrm>
          <a:prstGeom prst="rect">
            <a:avLst/>
          </a:prstGeom>
        </p:spPr>
        <p:txBody>
          <a:bodyPr vert="horz" lIns="91440" tIns="45720" rIns="91440" bIns="45720" rtlCol="0">
            <a:norm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smtClean="0"/>
              <a:t>Modeling frameworks</a:t>
            </a:r>
          </a:p>
          <a:p>
            <a:pPr lvl="1"/>
            <a:r>
              <a:rPr lang="en-US" sz="1600" dirty="0" smtClean="0"/>
              <a:t>OMFIT</a:t>
            </a:r>
          </a:p>
        </p:txBody>
      </p:sp>
    </p:spTree>
    <p:extLst>
      <p:ext uri="{BB962C8B-B14F-4D97-AF65-F5344CB8AC3E}">
        <p14:creationId xmlns:p14="http://schemas.microsoft.com/office/powerpoint/2010/main" val="2971387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References</a:t>
            </a:r>
            <a:endParaRPr lang="en-US" b="1" dirty="0"/>
          </a:p>
        </p:txBody>
      </p:sp>
    </p:spTree>
    <p:extLst>
      <p:ext uri="{BB962C8B-B14F-4D97-AF65-F5344CB8AC3E}">
        <p14:creationId xmlns:p14="http://schemas.microsoft.com/office/powerpoint/2010/main" val="151125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000" dirty="0" smtClean="0"/>
              <a:t>Kaye NF (2007), Horton ETG transport model comparison</a:t>
            </a:r>
          </a:p>
          <a:p>
            <a:pPr lvl="0"/>
            <a:r>
              <a:rPr lang="en-US" sz="2000" dirty="0" smtClean="0"/>
              <a:t>Wong PRL (2008), </a:t>
            </a:r>
            <a:r>
              <a:rPr lang="en-US" sz="2000" dirty="0" err="1" smtClean="0"/>
              <a:t>PoP</a:t>
            </a:r>
            <a:r>
              <a:rPr lang="en-US" sz="2000" dirty="0" smtClean="0"/>
              <a:t> (2008) MTM R-R transport modeling</a:t>
            </a:r>
          </a:p>
          <a:p>
            <a:pPr lvl="0"/>
            <a:r>
              <a:rPr lang="en-US" sz="2000" dirty="0" err="1" smtClean="0"/>
              <a:t>Staebler</a:t>
            </a:r>
            <a:r>
              <a:rPr lang="en-US" sz="2000" dirty="0" smtClean="0"/>
              <a:t> </a:t>
            </a:r>
            <a:r>
              <a:rPr lang="en-US" sz="2000" dirty="0"/>
              <a:t>IAEA-FEC (2008), MAST TGLF profile prediction</a:t>
            </a:r>
          </a:p>
          <a:p>
            <a:pPr lvl="0"/>
            <a:r>
              <a:rPr lang="en-US" sz="2000" dirty="0"/>
              <a:t>Akers IAEA-FEC (2008), MAST ETG </a:t>
            </a:r>
            <a:r>
              <a:rPr lang="en-US" sz="2000" dirty="0" err="1" smtClean="0">
                <a:latin typeface="Symbol" panose="05050102010706020507" pitchFamily="18" charset="2"/>
              </a:rPr>
              <a:t>c</a:t>
            </a:r>
            <a:r>
              <a:rPr lang="en-US" sz="2000" baseline="-25000" dirty="0" err="1" smtClean="0"/>
              <a:t>e</a:t>
            </a:r>
            <a:r>
              <a:rPr lang="en-US" sz="2000" dirty="0" smtClean="0"/>
              <a:t> </a:t>
            </a:r>
            <a:r>
              <a:rPr lang="en-US" sz="2000" dirty="0"/>
              <a:t>model; GLF23 profile predictions</a:t>
            </a:r>
          </a:p>
          <a:p>
            <a:pPr lvl="0"/>
            <a:r>
              <a:rPr lang="en-US" sz="2000" dirty="0" err="1"/>
              <a:t>Guttenfelder</a:t>
            </a:r>
            <a:r>
              <a:rPr lang="en-US" sz="2000" dirty="0"/>
              <a:t>, </a:t>
            </a:r>
            <a:r>
              <a:rPr lang="en-US" sz="2000" dirty="0" err="1"/>
              <a:t>Staebler</a:t>
            </a:r>
            <a:r>
              <a:rPr lang="en-US" sz="2000" dirty="0"/>
              <a:t> </a:t>
            </a:r>
            <a:r>
              <a:rPr lang="en-US" sz="2000" dirty="0" smtClean="0"/>
              <a:t>(2011</a:t>
            </a:r>
            <a:r>
              <a:rPr lang="en-US" sz="2000" dirty="0"/>
              <a:t>), TGLF-GYRO tests of </a:t>
            </a:r>
            <a:r>
              <a:rPr lang="en-US" sz="2000" dirty="0" smtClean="0"/>
              <a:t>MTM (NSTX H-mode)</a:t>
            </a:r>
            <a:endParaRPr lang="en-US" sz="2000" dirty="0"/>
          </a:p>
          <a:p>
            <a:pPr lvl="0"/>
            <a:r>
              <a:rPr lang="en-US" sz="2000" dirty="0" err="1"/>
              <a:t>Guttenfelder</a:t>
            </a:r>
            <a:r>
              <a:rPr lang="en-US" sz="2000" dirty="0"/>
              <a:t>, </a:t>
            </a:r>
            <a:r>
              <a:rPr lang="en-US" sz="2000" dirty="0" err="1"/>
              <a:t>Staebler</a:t>
            </a:r>
            <a:r>
              <a:rPr lang="en-US" sz="2000" dirty="0"/>
              <a:t> (2013), TGLF-GYRO tests </a:t>
            </a:r>
            <a:r>
              <a:rPr lang="en-US" sz="2000" dirty="0" smtClean="0"/>
              <a:t>of ITG/TEM, linear and nonlinear (NSTX L-mode)</a:t>
            </a:r>
            <a:endParaRPr lang="en-US" sz="2000" dirty="0"/>
          </a:p>
          <a:p>
            <a:pPr lvl="0"/>
            <a:r>
              <a:rPr lang="en-US" sz="2000" dirty="0"/>
              <a:t>Kaye, </a:t>
            </a:r>
            <a:r>
              <a:rPr lang="en-US" sz="2000" dirty="0" err="1"/>
              <a:t>PoP</a:t>
            </a:r>
            <a:r>
              <a:rPr lang="en-US" sz="2000" dirty="0"/>
              <a:t> (2014) NSTX RLW MTM profile predictions</a:t>
            </a:r>
          </a:p>
          <a:p>
            <a:pPr lvl="0"/>
            <a:r>
              <a:rPr lang="en-US" sz="2000" dirty="0" err="1"/>
              <a:t>Rafiq</a:t>
            </a:r>
            <a:r>
              <a:rPr lang="en-US" sz="2000" dirty="0"/>
              <a:t>, </a:t>
            </a:r>
            <a:r>
              <a:rPr lang="en-US" sz="2000" dirty="0" err="1"/>
              <a:t>PoP</a:t>
            </a:r>
            <a:r>
              <a:rPr lang="en-US" sz="2000" dirty="0"/>
              <a:t> (2015), MTM model development</a:t>
            </a:r>
          </a:p>
          <a:p>
            <a:pPr lvl="0"/>
            <a:r>
              <a:rPr lang="en-US" sz="2000" dirty="0" err="1"/>
              <a:t>Rafiq</a:t>
            </a:r>
            <a:r>
              <a:rPr lang="en-US" sz="2000" dirty="0"/>
              <a:t>, APS (2016), NSTX MTM model comparison to GYRO</a:t>
            </a:r>
          </a:p>
          <a:p>
            <a:pPr lvl="0"/>
            <a:r>
              <a:rPr lang="en-US" sz="2000" dirty="0" err="1"/>
              <a:t>Guttenfelder</a:t>
            </a:r>
            <a:r>
              <a:rPr lang="en-US" sz="2000" dirty="0"/>
              <a:t>, </a:t>
            </a:r>
            <a:r>
              <a:rPr lang="en-US" sz="2000" dirty="0" err="1"/>
              <a:t>Staebler</a:t>
            </a:r>
            <a:r>
              <a:rPr lang="en-US" sz="2000" dirty="0"/>
              <a:t> (2017), TGLF-GYRO </a:t>
            </a:r>
            <a:r>
              <a:rPr lang="en-US" sz="2000" dirty="0" smtClean="0"/>
              <a:t>linear aspect </a:t>
            </a:r>
            <a:r>
              <a:rPr lang="en-US" sz="2000" dirty="0"/>
              <a:t>ratio scan</a:t>
            </a:r>
          </a:p>
          <a:p>
            <a:pPr lvl="0"/>
            <a:r>
              <a:rPr lang="en-US" sz="2000" dirty="0" err="1" smtClean="0"/>
              <a:t>Rafiq</a:t>
            </a:r>
            <a:r>
              <a:rPr lang="en-US" sz="2000" dirty="0" smtClean="0"/>
              <a:t>, </a:t>
            </a:r>
            <a:r>
              <a:rPr lang="en-US" sz="2000" dirty="0" err="1" smtClean="0"/>
              <a:t>Pankin</a:t>
            </a:r>
            <a:r>
              <a:rPr lang="en-US" sz="2000" dirty="0" smtClean="0"/>
              <a:t> (?), MMM </a:t>
            </a:r>
            <a:r>
              <a:rPr lang="en-US" sz="2000" dirty="0"/>
              <a:t>ETG-Horton model presentations for </a:t>
            </a:r>
            <a:r>
              <a:rPr lang="en-US" sz="2000" dirty="0" smtClean="0"/>
              <a:t>NSTX</a:t>
            </a:r>
            <a:endParaRPr lang="en-US" sz="2000" dirty="0"/>
          </a:p>
          <a:p>
            <a:endParaRPr lang="en-US" sz="2000" dirty="0" smtClean="0"/>
          </a:p>
        </p:txBody>
      </p:sp>
      <p:sp>
        <p:nvSpPr>
          <p:cNvPr id="3" name="Title 2"/>
          <p:cNvSpPr>
            <a:spLocks noGrp="1"/>
          </p:cNvSpPr>
          <p:nvPr>
            <p:ph type="title"/>
          </p:nvPr>
        </p:nvSpPr>
        <p:spPr/>
        <p:txBody>
          <a:bodyPr>
            <a:normAutofit/>
          </a:bodyPr>
          <a:lstStyle/>
          <a:p>
            <a:r>
              <a:rPr lang="en-US" sz="2800" b="1" dirty="0"/>
              <a:t>Previous ST transport modeling </a:t>
            </a:r>
            <a:r>
              <a:rPr lang="en-US" sz="2800" b="1" dirty="0" smtClean="0"/>
              <a:t>using reduced models (not </a:t>
            </a:r>
            <a:r>
              <a:rPr lang="en-US" sz="2800" b="1" dirty="0" err="1"/>
              <a:t>gyrokinetic</a:t>
            </a:r>
            <a:r>
              <a:rPr lang="en-US" sz="2800" b="1" dirty="0"/>
              <a:t> </a:t>
            </a:r>
            <a:r>
              <a:rPr lang="en-US" sz="2800" b="1" dirty="0" smtClean="0"/>
              <a:t>predictions)</a:t>
            </a:r>
            <a:endParaRPr lang="en-US" sz="2800" dirty="0"/>
          </a:p>
        </p:txBody>
      </p:sp>
    </p:spTree>
    <p:extLst>
      <p:ext uri="{BB962C8B-B14F-4D97-AF65-F5344CB8AC3E}">
        <p14:creationId xmlns:p14="http://schemas.microsoft.com/office/powerpoint/2010/main" val="1185068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lvl="0" indent="0">
              <a:buNone/>
            </a:pPr>
            <a:r>
              <a:rPr lang="en-US" sz="2000" b="1" u="sng" dirty="0" smtClean="0"/>
              <a:t>Early scoping</a:t>
            </a:r>
          </a:p>
          <a:p>
            <a:pPr lvl="0"/>
            <a:r>
              <a:rPr lang="en-US" sz="2000" dirty="0" err="1" smtClean="0"/>
              <a:t>Rewoldt</a:t>
            </a:r>
            <a:r>
              <a:rPr lang="en-US" sz="2000" dirty="0" smtClean="0"/>
              <a:t>, </a:t>
            </a:r>
            <a:r>
              <a:rPr lang="en-US" sz="2000" dirty="0" err="1" smtClean="0"/>
              <a:t>PoP</a:t>
            </a:r>
            <a:r>
              <a:rPr lang="en-US" sz="2000" dirty="0" smtClean="0"/>
              <a:t> (1996), linear FULL</a:t>
            </a:r>
          </a:p>
          <a:p>
            <a:pPr lvl="0"/>
            <a:r>
              <a:rPr lang="en-US" sz="2000" dirty="0" err="1" smtClean="0"/>
              <a:t>Kotschenreuther</a:t>
            </a:r>
            <a:r>
              <a:rPr lang="en-US" sz="2000" dirty="0"/>
              <a:t>, Dorland, NF (2000</a:t>
            </a:r>
            <a:r>
              <a:rPr lang="en-US" sz="2000" dirty="0" smtClean="0"/>
              <a:t>), linear GS2</a:t>
            </a:r>
            <a:endParaRPr lang="en-US" sz="2000" dirty="0"/>
          </a:p>
          <a:p>
            <a:pPr lvl="0"/>
            <a:r>
              <a:rPr lang="en-US" sz="2000" dirty="0" smtClean="0"/>
              <a:t>H. Wilson (2004), linear GS2</a:t>
            </a:r>
          </a:p>
          <a:p>
            <a:pPr lvl="0"/>
            <a:endParaRPr lang="en-US" sz="2000" dirty="0" smtClean="0"/>
          </a:p>
          <a:p>
            <a:pPr marL="0" lvl="0" indent="0">
              <a:buNone/>
            </a:pPr>
            <a:r>
              <a:rPr lang="en-US" sz="2000" b="1" u="sng" dirty="0" smtClean="0"/>
              <a:t>Early experimental analysis</a:t>
            </a:r>
          </a:p>
          <a:p>
            <a:pPr lvl="0"/>
            <a:r>
              <a:rPr lang="en-US" sz="2000" dirty="0" smtClean="0"/>
              <a:t>M. </a:t>
            </a:r>
            <a:r>
              <a:rPr lang="en-US" sz="2000" dirty="0" err="1" smtClean="0"/>
              <a:t>Redi</a:t>
            </a:r>
            <a:r>
              <a:rPr lang="en-US" sz="2000" dirty="0" smtClean="0"/>
              <a:t>, EPS (early 2000’s), linear GS2 (NSTX)</a:t>
            </a:r>
          </a:p>
          <a:p>
            <a:pPr lvl="0"/>
            <a:r>
              <a:rPr lang="en-US" sz="2000" dirty="0" smtClean="0"/>
              <a:t>D. </a:t>
            </a:r>
            <a:r>
              <a:rPr lang="en-US" sz="2000" dirty="0" err="1" smtClean="0"/>
              <a:t>Mikkelsen</a:t>
            </a:r>
            <a:r>
              <a:rPr lang="en-US" sz="2000" dirty="0" smtClean="0"/>
              <a:t>, TTF (2004), linear, nonlinear GYRO (NSTX)</a:t>
            </a:r>
          </a:p>
          <a:p>
            <a:pPr lvl="0"/>
            <a:r>
              <a:rPr lang="en-US" sz="2000" dirty="0" smtClean="0"/>
              <a:t>Applegate, PPCF (2004), linear GS2 (MAST)</a:t>
            </a:r>
          </a:p>
          <a:p>
            <a:pPr lvl="0"/>
            <a:r>
              <a:rPr lang="en-US" sz="2000" dirty="0" smtClean="0"/>
              <a:t>Roach, PPCF (2005), linear GS2 (MAST)</a:t>
            </a:r>
            <a:endParaRPr lang="en-US" sz="2000" dirty="0"/>
          </a:p>
          <a:p>
            <a:endParaRPr lang="en-US" sz="2000" dirty="0"/>
          </a:p>
        </p:txBody>
      </p:sp>
      <p:sp>
        <p:nvSpPr>
          <p:cNvPr id="3" name="Title 2"/>
          <p:cNvSpPr>
            <a:spLocks noGrp="1"/>
          </p:cNvSpPr>
          <p:nvPr>
            <p:ph type="title"/>
          </p:nvPr>
        </p:nvSpPr>
        <p:spPr/>
        <p:txBody>
          <a:bodyPr>
            <a:normAutofit/>
          </a:bodyPr>
          <a:lstStyle/>
          <a:p>
            <a:r>
              <a:rPr lang="en-US" sz="3200" b="1" dirty="0" smtClean="0"/>
              <a:t>ST </a:t>
            </a:r>
            <a:r>
              <a:rPr lang="en-US" sz="3200" b="1" dirty="0" err="1" smtClean="0"/>
              <a:t>gyrokinetic</a:t>
            </a:r>
            <a:r>
              <a:rPr lang="en-US" sz="3200" b="1" dirty="0" smtClean="0"/>
              <a:t> simulations</a:t>
            </a:r>
            <a:endParaRPr lang="en-US" sz="3200" b="1" dirty="0"/>
          </a:p>
        </p:txBody>
      </p:sp>
    </p:spTree>
    <p:extLst>
      <p:ext uri="{BB962C8B-B14F-4D97-AF65-F5344CB8AC3E}">
        <p14:creationId xmlns:p14="http://schemas.microsoft.com/office/powerpoint/2010/main" val="85912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000" dirty="0" smtClean="0"/>
              <a:t>Joiner</a:t>
            </a:r>
            <a:r>
              <a:rPr lang="en-US" sz="2000" dirty="0"/>
              <a:t>, </a:t>
            </a:r>
            <a:r>
              <a:rPr lang="en-US" sz="2000" dirty="0" err="1"/>
              <a:t>PoP</a:t>
            </a:r>
            <a:r>
              <a:rPr lang="en-US" sz="2000" dirty="0"/>
              <a:t> (2007), GS2 NL ETG </a:t>
            </a:r>
            <a:r>
              <a:rPr lang="en-US" sz="2000" dirty="0" smtClean="0"/>
              <a:t>(MAST H-mode)</a:t>
            </a:r>
            <a:endParaRPr lang="en-US" sz="2000" dirty="0"/>
          </a:p>
          <a:p>
            <a:pPr lvl="0"/>
            <a:r>
              <a:rPr lang="en-US" sz="2000" dirty="0"/>
              <a:t>Kaye, NF (2007</a:t>
            </a:r>
            <a:r>
              <a:rPr lang="en-US" sz="2000" dirty="0" smtClean="0"/>
              <a:t>), </a:t>
            </a:r>
            <a:r>
              <a:rPr lang="en-US" sz="2000" dirty="0"/>
              <a:t>GYRO NL ETG </a:t>
            </a:r>
            <a:r>
              <a:rPr lang="en-US" sz="2000" dirty="0" smtClean="0"/>
              <a:t>prediction</a:t>
            </a:r>
            <a:endParaRPr lang="en-US" sz="2000" dirty="0"/>
          </a:p>
          <a:p>
            <a:pPr lvl="0"/>
            <a:r>
              <a:rPr lang="en-US" sz="2000" dirty="0"/>
              <a:t>Roach, PPCF (2009), GS2 NL ETG </a:t>
            </a:r>
            <a:r>
              <a:rPr lang="en-US" sz="2000" dirty="0" smtClean="0"/>
              <a:t>(MAST H-mode)</a:t>
            </a:r>
            <a:endParaRPr lang="en-US" sz="2000" dirty="0"/>
          </a:p>
          <a:p>
            <a:pPr lvl="0"/>
            <a:r>
              <a:rPr lang="en-US" sz="2000" dirty="0" err="1" smtClean="0"/>
              <a:t>Mazzucato</a:t>
            </a:r>
            <a:r>
              <a:rPr lang="en-US" sz="2000" dirty="0" smtClean="0"/>
              <a:t> (), </a:t>
            </a:r>
            <a:r>
              <a:rPr lang="en-US" sz="2000" dirty="0"/>
              <a:t>GS2 linear ETG thresholds</a:t>
            </a:r>
          </a:p>
          <a:p>
            <a:pPr lvl="0"/>
            <a:r>
              <a:rPr lang="en-US" sz="2000" dirty="0"/>
              <a:t>Smith, PRL </a:t>
            </a:r>
            <a:r>
              <a:rPr lang="en-US" sz="2000" dirty="0" smtClean="0"/>
              <a:t>(), thresholds</a:t>
            </a:r>
            <a:r>
              <a:rPr lang="en-US" sz="2000" dirty="0"/>
              <a:t>, </a:t>
            </a:r>
            <a:r>
              <a:rPr lang="en-US" sz="2000" dirty="0" err="1"/>
              <a:t>ExB</a:t>
            </a:r>
            <a:r>
              <a:rPr lang="en-US" sz="2000" dirty="0"/>
              <a:t> shear</a:t>
            </a:r>
          </a:p>
          <a:p>
            <a:pPr lvl="0"/>
            <a:r>
              <a:rPr lang="en-US" sz="2000" dirty="0" err="1" smtClean="0"/>
              <a:t>Poli</a:t>
            </a:r>
            <a:r>
              <a:rPr lang="en-US" sz="2000" dirty="0"/>
              <a:t>, </a:t>
            </a:r>
            <a:r>
              <a:rPr lang="en-US" sz="2000" dirty="0" err="1"/>
              <a:t>PoP</a:t>
            </a:r>
            <a:r>
              <a:rPr lang="en-US" sz="2000" dirty="0"/>
              <a:t> (2010</a:t>
            </a:r>
            <a:r>
              <a:rPr lang="en-US" sz="2000" dirty="0" smtClean="0"/>
              <a:t>), </a:t>
            </a:r>
            <a:r>
              <a:rPr lang="en-US" sz="2000" dirty="0" err="1" smtClean="0"/>
              <a:t>Ethier</a:t>
            </a:r>
            <a:r>
              <a:rPr lang="en-US" sz="2000" dirty="0" smtClean="0"/>
              <a:t> (APS?), </a:t>
            </a:r>
            <a:r>
              <a:rPr lang="en-US" sz="2000" dirty="0"/>
              <a:t>GTS NL </a:t>
            </a:r>
            <a:r>
              <a:rPr lang="en-US" sz="2000" dirty="0" smtClean="0"/>
              <a:t>ETG</a:t>
            </a:r>
            <a:endParaRPr lang="en-US" sz="2000" dirty="0"/>
          </a:p>
          <a:p>
            <a:r>
              <a:rPr lang="en-US" sz="2000" dirty="0" err="1"/>
              <a:t>Yuh</a:t>
            </a:r>
            <a:r>
              <a:rPr lang="en-US" sz="2000" dirty="0"/>
              <a:t>, PRL (2011), GS2 linear ETG </a:t>
            </a:r>
            <a:r>
              <a:rPr lang="en-US" sz="2000" dirty="0" smtClean="0"/>
              <a:t>thresholds (reverse shear ITBs)</a:t>
            </a:r>
            <a:endParaRPr lang="en-US" sz="2000" dirty="0"/>
          </a:p>
          <a:p>
            <a:pPr lvl="0"/>
            <a:r>
              <a:rPr lang="en-US" sz="2000" dirty="0" err="1" smtClean="0"/>
              <a:t>Guttenfelder</a:t>
            </a:r>
            <a:r>
              <a:rPr lang="en-US" sz="2000" dirty="0"/>
              <a:t>, </a:t>
            </a:r>
            <a:r>
              <a:rPr lang="en-US" sz="2000" dirty="0" err="1"/>
              <a:t>PoP</a:t>
            </a:r>
            <a:r>
              <a:rPr lang="en-US" sz="2000" dirty="0"/>
              <a:t> (2011) GYRO NL ETG</a:t>
            </a:r>
          </a:p>
          <a:p>
            <a:pPr lvl="0"/>
            <a:r>
              <a:rPr lang="en-US" sz="2000" dirty="0"/>
              <a:t>Ren, </a:t>
            </a:r>
            <a:r>
              <a:rPr lang="en-US" sz="2000" dirty="0" err="1"/>
              <a:t>PoP</a:t>
            </a:r>
            <a:r>
              <a:rPr lang="en-US" sz="2000" dirty="0"/>
              <a:t> (2012) GYRO NL ETG</a:t>
            </a:r>
          </a:p>
          <a:p>
            <a:pPr lvl="0"/>
            <a:r>
              <a:rPr lang="en-US" sz="2000" dirty="0"/>
              <a:t>Peterson, </a:t>
            </a:r>
            <a:r>
              <a:rPr lang="en-US" sz="2000" dirty="0" err="1"/>
              <a:t>PoP</a:t>
            </a:r>
            <a:r>
              <a:rPr lang="en-US" sz="2000" dirty="0"/>
              <a:t> (2012) GYRO NL ETG, reverse shear</a:t>
            </a:r>
          </a:p>
          <a:p>
            <a:pPr lvl="0"/>
            <a:r>
              <a:rPr lang="en-US" sz="2000" dirty="0" err="1"/>
              <a:t>Guttenfelder</a:t>
            </a:r>
            <a:r>
              <a:rPr lang="en-US" sz="2000" dirty="0"/>
              <a:t>, NF (2013) GYRO NL </a:t>
            </a:r>
            <a:r>
              <a:rPr lang="en-US" sz="2000" dirty="0" smtClean="0"/>
              <a:t>ETG</a:t>
            </a:r>
          </a:p>
          <a:p>
            <a:pPr lvl="0"/>
            <a:r>
              <a:rPr lang="en-US" sz="2000" dirty="0" smtClean="0"/>
              <a:t>Ruiz-Ruiz, </a:t>
            </a:r>
            <a:r>
              <a:rPr lang="en-US" sz="2000" dirty="0" err="1" smtClean="0"/>
              <a:t>PoP</a:t>
            </a:r>
            <a:r>
              <a:rPr lang="en-US" sz="2000" dirty="0" smtClean="0"/>
              <a:t> (2015) GS2 linear, GYRO NL</a:t>
            </a:r>
            <a:endParaRPr lang="en-US" sz="2000" dirty="0"/>
          </a:p>
          <a:p>
            <a:pPr lvl="0"/>
            <a:r>
              <a:rPr lang="en-US" sz="2000" dirty="0" err="1"/>
              <a:t>Colyer</a:t>
            </a:r>
            <a:r>
              <a:rPr lang="en-US" sz="2000" dirty="0"/>
              <a:t>, (2016) GS2 NL ETG, </a:t>
            </a:r>
            <a:r>
              <a:rPr lang="en-US" sz="2000" dirty="0" err="1"/>
              <a:t>collisionality</a:t>
            </a:r>
            <a:r>
              <a:rPr lang="en-US" sz="2000" dirty="0"/>
              <a:t> dependence</a:t>
            </a:r>
          </a:p>
          <a:p>
            <a:pPr lvl="0"/>
            <a:r>
              <a:rPr lang="en-US" sz="2000" dirty="0"/>
              <a:t>J. Chowdhury, APS (2017), ETG benchmark with XGC-1, GYRO, </a:t>
            </a:r>
            <a:r>
              <a:rPr lang="en-US" sz="2000" dirty="0" smtClean="0"/>
              <a:t>GENE</a:t>
            </a:r>
            <a:endParaRPr lang="en-US" sz="2000" dirty="0"/>
          </a:p>
        </p:txBody>
      </p:sp>
      <p:sp>
        <p:nvSpPr>
          <p:cNvPr id="3" name="Title 2"/>
          <p:cNvSpPr>
            <a:spLocks noGrp="1"/>
          </p:cNvSpPr>
          <p:nvPr>
            <p:ph type="title"/>
          </p:nvPr>
        </p:nvSpPr>
        <p:spPr/>
        <p:txBody>
          <a:bodyPr>
            <a:normAutofit/>
          </a:bodyPr>
          <a:lstStyle/>
          <a:p>
            <a:r>
              <a:rPr lang="en-US" sz="3200" b="1" dirty="0"/>
              <a:t>ST </a:t>
            </a:r>
            <a:r>
              <a:rPr lang="en-US" sz="3200" b="1" dirty="0" err="1"/>
              <a:t>gyrokinetic</a:t>
            </a:r>
            <a:r>
              <a:rPr lang="en-US" sz="3200" b="1" dirty="0"/>
              <a:t> simulation work </a:t>
            </a:r>
            <a:r>
              <a:rPr lang="en-US" sz="3200" b="1" dirty="0" smtClean="0"/>
              <a:t>- ETG</a:t>
            </a:r>
            <a:endParaRPr lang="en-US" sz="3200" dirty="0"/>
          </a:p>
        </p:txBody>
      </p:sp>
    </p:spTree>
    <p:extLst>
      <p:ext uri="{BB962C8B-B14F-4D97-AF65-F5344CB8AC3E}">
        <p14:creationId xmlns:p14="http://schemas.microsoft.com/office/powerpoint/2010/main" val="495334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lvl="0" indent="0">
              <a:buNone/>
            </a:pPr>
            <a:r>
              <a:rPr lang="en-US" sz="2000" b="1" u="sng" dirty="0" smtClean="0"/>
              <a:t>MTM</a:t>
            </a:r>
          </a:p>
          <a:p>
            <a:pPr lvl="0"/>
            <a:r>
              <a:rPr lang="en-US" sz="2000" dirty="0"/>
              <a:t>Applegate, PPCF (2006), </a:t>
            </a:r>
            <a:r>
              <a:rPr lang="en-US" sz="2000" dirty="0" smtClean="0"/>
              <a:t>linear GS2 (MAST H-mode)</a:t>
            </a:r>
            <a:endParaRPr lang="en-US" sz="2000" dirty="0"/>
          </a:p>
          <a:p>
            <a:pPr lvl="0"/>
            <a:r>
              <a:rPr lang="en-US" sz="2000" dirty="0"/>
              <a:t>Applegate, Thesis (2007) NL </a:t>
            </a:r>
            <a:r>
              <a:rPr lang="en-US" sz="2000" dirty="0" smtClean="0"/>
              <a:t>GS2 (MAST H-mode)</a:t>
            </a:r>
          </a:p>
          <a:p>
            <a:pPr lvl="0"/>
            <a:r>
              <a:rPr lang="en-US" sz="2000" dirty="0" smtClean="0"/>
              <a:t>Wong, PRL (2008), </a:t>
            </a:r>
            <a:r>
              <a:rPr lang="en-US" sz="2000" dirty="0" err="1" smtClean="0"/>
              <a:t>PoP</a:t>
            </a:r>
            <a:r>
              <a:rPr lang="en-US" sz="2000" dirty="0" smtClean="0"/>
              <a:t> (2008) linear GS2</a:t>
            </a:r>
          </a:p>
          <a:p>
            <a:pPr lvl="0"/>
            <a:r>
              <a:rPr lang="en-US" sz="2000" dirty="0" smtClean="0"/>
              <a:t>Smith, PPCF (2011) linear GS2, high-k MTM</a:t>
            </a:r>
            <a:endParaRPr lang="en-US" sz="2000" dirty="0"/>
          </a:p>
          <a:p>
            <a:pPr lvl="0"/>
            <a:r>
              <a:rPr lang="en-US" sz="2000" dirty="0" err="1"/>
              <a:t>Guttenfelder</a:t>
            </a:r>
            <a:r>
              <a:rPr lang="en-US" sz="2000" dirty="0"/>
              <a:t>, </a:t>
            </a:r>
            <a:r>
              <a:rPr lang="en-US" sz="2000" dirty="0" err="1"/>
              <a:t>PoP</a:t>
            </a:r>
            <a:r>
              <a:rPr lang="en-US" sz="2000" dirty="0"/>
              <a:t> (2012), </a:t>
            </a:r>
            <a:r>
              <a:rPr lang="en-US" sz="2000" dirty="0" smtClean="0"/>
              <a:t>linear GYRO</a:t>
            </a:r>
            <a:endParaRPr lang="en-US" sz="2000" dirty="0"/>
          </a:p>
          <a:p>
            <a:pPr lvl="0"/>
            <a:r>
              <a:rPr lang="en-US" sz="2000" dirty="0" err="1"/>
              <a:t>Guttenfelder</a:t>
            </a:r>
            <a:r>
              <a:rPr lang="en-US" sz="2000" dirty="0"/>
              <a:t>, PRL (2011), </a:t>
            </a:r>
            <a:r>
              <a:rPr lang="en-US" sz="2000" dirty="0" err="1"/>
              <a:t>PoP</a:t>
            </a:r>
            <a:r>
              <a:rPr lang="en-US" sz="2000" dirty="0"/>
              <a:t> (2012), NF (2013), </a:t>
            </a:r>
            <a:r>
              <a:rPr lang="en-US" sz="2000" dirty="0" smtClean="0"/>
              <a:t>NL GYRO</a:t>
            </a:r>
          </a:p>
          <a:p>
            <a:pPr lvl="0"/>
            <a:r>
              <a:rPr lang="en-US" sz="2000" dirty="0" smtClean="0"/>
              <a:t>Smith, APS (2017), linear GENE (Pegasus H-mode)</a:t>
            </a:r>
          </a:p>
          <a:p>
            <a:pPr lvl="0"/>
            <a:endParaRPr lang="en-US" sz="2000" dirty="0"/>
          </a:p>
          <a:p>
            <a:pPr marL="0" indent="0">
              <a:buNone/>
            </a:pPr>
            <a:r>
              <a:rPr lang="en-US" sz="2000" b="1" u="sng" dirty="0" smtClean="0"/>
              <a:t>ITG/TEM/PVG</a:t>
            </a:r>
          </a:p>
          <a:p>
            <a:pPr lvl="0"/>
            <a:r>
              <a:rPr lang="en-US" sz="2000" dirty="0" err="1" smtClean="0"/>
              <a:t>Sareelma</a:t>
            </a:r>
            <a:r>
              <a:rPr lang="en-US" sz="2000" dirty="0"/>
              <a:t>, PPCF (2012</a:t>
            </a:r>
            <a:r>
              <a:rPr lang="en-US" sz="2000" dirty="0" smtClean="0"/>
              <a:t>), nonlinear ORB5 (MAST L-mode)</a:t>
            </a:r>
            <a:endParaRPr lang="en-US" sz="2000" dirty="0"/>
          </a:p>
          <a:p>
            <a:pPr lvl="0"/>
            <a:r>
              <a:rPr lang="en-US" sz="2000" dirty="0"/>
              <a:t>A. Field, NF (2014</a:t>
            </a:r>
            <a:r>
              <a:rPr lang="en-US" sz="2000" dirty="0" smtClean="0"/>
              <a:t>), nonlinear ORB5 (MAST L-mode)</a:t>
            </a:r>
            <a:endParaRPr lang="en-US" sz="2000" dirty="0"/>
          </a:p>
          <a:p>
            <a:pPr lvl="0"/>
            <a:r>
              <a:rPr lang="en-US" sz="2000" dirty="0" smtClean="0"/>
              <a:t>Diallo</a:t>
            </a:r>
            <a:r>
              <a:rPr lang="en-US" sz="2000" dirty="0"/>
              <a:t>, NF (2013), </a:t>
            </a:r>
            <a:r>
              <a:rPr lang="en-US" sz="2000" dirty="0" smtClean="0"/>
              <a:t>linear XGC-1</a:t>
            </a:r>
            <a:r>
              <a:rPr lang="en-US" sz="2000" dirty="0"/>
              <a:t>, GENE comparison </a:t>
            </a:r>
            <a:r>
              <a:rPr lang="en-US" sz="2000" dirty="0" smtClean="0"/>
              <a:t>at rho=0.7 (NSTX H-mode)</a:t>
            </a:r>
            <a:endParaRPr lang="en-US" sz="2000" dirty="0"/>
          </a:p>
          <a:p>
            <a:pPr lvl="0"/>
            <a:r>
              <a:rPr lang="en-US" sz="2000" dirty="0"/>
              <a:t>Ren, NF (2013</a:t>
            </a:r>
            <a:r>
              <a:rPr lang="en-US" sz="2000" dirty="0" smtClean="0"/>
              <a:t>), linear GS2, nonlinear GYRO (NSTX L-mode)</a:t>
            </a:r>
          </a:p>
          <a:p>
            <a:pPr lvl="0"/>
            <a:r>
              <a:rPr lang="en-US" sz="2000" dirty="0" smtClean="0"/>
              <a:t>Ren, </a:t>
            </a:r>
            <a:r>
              <a:rPr lang="en-US" sz="2000" dirty="0" err="1" smtClean="0"/>
              <a:t>PoP</a:t>
            </a:r>
            <a:r>
              <a:rPr lang="en-US" sz="2000" dirty="0" smtClean="0"/>
              <a:t> (2015), nonlinear GTS (NSTX RF L-mode)</a:t>
            </a:r>
            <a:endParaRPr lang="en-US" sz="2000" dirty="0"/>
          </a:p>
          <a:p>
            <a:r>
              <a:rPr lang="en-US" sz="2000" dirty="0"/>
              <a:t>Wang, NF (2015), </a:t>
            </a:r>
            <a:r>
              <a:rPr lang="en-US" sz="2000" dirty="0" err="1"/>
              <a:t>PoP</a:t>
            </a:r>
            <a:r>
              <a:rPr lang="en-US" sz="2000" dirty="0"/>
              <a:t> (2015), nonlinear GTS (NSTX L &amp; H modes)</a:t>
            </a:r>
          </a:p>
          <a:p>
            <a:pPr lvl="0"/>
            <a:r>
              <a:rPr lang="en-US" sz="2000" dirty="0" err="1" smtClean="0"/>
              <a:t>Guttenfelder</a:t>
            </a:r>
            <a:r>
              <a:rPr lang="en-US" sz="2000" dirty="0"/>
              <a:t>, NF (2017</a:t>
            </a:r>
            <a:r>
              <a:rPr lang="en-US" sz="2000" dirty="0" smtClean="0"/>
              <a:t>), linear &amp; nonlinear GYRO (NSTX-U L-mode)</a:t>
            </a:r>
          </a:p>
          <a:p>
            <a:pPr lvl="0"/>
            <a:endParaRPr lang="en-US" sz="2000" dirty="0"/>
          </a:p>
          <a:p>
            <a:pPr marL="0" lvl="0" indent="0">
              <a:buNone/>
            </a:pPr>
            <a:r>
              <a:rPr lang="en-US" sz="2000" b="1" u="sng" dirty="0" smtClean="0"/>
              <a:t>KBM</a:t>
            </a:r>
          </a:p>
          <a:p>
            <a:pPr lvl="0"/>
            <a:r>
              <a:rPr lang="en-US" sz="2000" dirty="0" err="1"/>
              <a:t>Guttenfelder</a:t>
            </a:r>
            <a:r>
              <a:rPr lang="en-US" sz="2000" dirty="0"/>
              <a:t> NF (2013</a:t>
            </a:r>
            <a:r>
              <a:rPr lang="en-US" sz="2000" dirty="0" smtClean="0"/>
              <a:t>), linear &amp; nonlinear GYRO (NSTX H-mode)</a:t>
            </a:r>
            <a:endParaRPr lang="en-US" sz="2000" dirty="0"/>
          </a:p>
          <a:p>
            <a:pPr lvl="0"/>
            <a:r>
              <a:rPr lang="en-US" sz="2000" dirty="0"/>
              <a:t>J. Liang, APS (2015), </a:t>
            </a:r>
            <a:r>
              <a:rPr lang="en-US" sz="2000" dirty="0" smtClean="0"/>
              <a:t>linear KBM comparison XGC1, GYRO (NSTX H-mode, Diallo case)</a:t>
            </a:r>
            <a:endParaRPr lang="en-US" sz="2000" dirty="0"/>
          </a:p>
        </p:txBody>
      </p:sp>
      <p:sp>
        <p:nvSpPr>
          <p:cNvPr id="3" name="Title 2"/>
          <p:cNvSpPr>
            <a:spLocks noGrp="1"/>
          </p:cNvSpPr>
          <p:nvPr>
            <p:ph type="title"/>
          </p:nvPr>
        </p:nvSpPr>
        <p:spPr/>
        <p:txBody>
          <a:bodyPr>
            <a:normAutofit/>
          </a:bodyPr>
          <a:lstStyle/>
          <a:p>
            <a:r>
              <a:rPr lang="en-US" sz="3200" b="1" dirty="0"/>
              <a:t>ST </a:t>
            </a:r>
            <a:r>
              <a:rPr lang="en-US" sz="3200" b="1" dirty="0" err="1"/>
              <a:t>gyrokinetic</a:t>
            </a:r>
            <a:r>
              <a:rPr lang="en-US" sz="3200" b="1" dirty="0"/>
              <a:t> simulation </a:t>
            </a:r>
            <a:r>
              <a:rPr lang="en-US" sz="3200" b="1" dirty="0" smtClean="0"/>
              <a:t>work – ion scale</a:t>
            </a:r>
            <a:endParaRPr lang="en-US" sz="3200" dirty="0"/>
          </a:p>
        </p:txBody>
      </p:sp>
    </p:spTree>
    <p:extLst>
      <p:ext uri="{BB962C8B-B14F-4D97-AF65-F5344CB8AC3E}">
        <p14:creationId xmlns:p14="http://schemas.microsoft.com/office/powerpoint/2010/main" val="145407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610600" cy="5486400"/>
          </a:xfrm>
        </p:spPr>
        <p:txBody>
          <a:bodyPr>
            <a:noAutofit/>
          </a:bodyPr>
          <a:lstStyle/>
          <a:p>
            <a:pPr algn="just"/>
            <a:r>
              <a:rPr lang="en-US" sz="1600" dirty="0">
                <a:latin typeface="Times New Roman" panose="02020603050405020304" pitchFamily="18" charset="0"/>
                <a:cs typeface="Times New Roman" panose="02020603050405020304" pitchFamily="18" charset="0"/>
                <a:hlinkClick r:id="rId2"/>
              </a:rPr>
              <a:t>http://nstx-u.pppl.gov/program/milestones/fy2018-research</a:t>
            </a:r>
            <a:endParaRPr lang="en-US" sz="1600" dirty="0">
              <a:latin typeface="Times New Roman" panose="02020603050405020304" pitchFamily="18" charset="0"/>
              <a:cs typeface="Times New Roman" panose="02020603050405020304" pitchFamily="18" charset="0"/>
            </a:endParaRPr>
          </a:p>
          <a:p>
            <a:pPr algn="just"/>
            <a:r>
              <a:rPr lang="en-US" sz="1600" dirty="0" smtClean="0">
                <a:latin typeface="Times New Roman" panose="02020603050405020304" pitchFamily="18" charset="0"/>
                <a:cs typeface="Times New Roman" panose="02020603050405020304" pitchFamily="18" charset="0"/>
              </a:rPr>
              <a:t>The </a:t>
            </a:r>
            <a:r>
              <a:rPr lang="en-US" sz="1600" dirty="0">
                <a:latin typeface="Times New Roman" panose="02020603050405020304" pitchFamily="18" charset="0"/>
                <a:cs typeface="Times New Roman" panose="02020603050405020304" pitchFamily="18" charset="0"/>
              </a:rPr>
              <a:t>design of next generation spherical tori (STs) will be influenced by the scaling of energy confinement. While ion thermal transport is often near neoclassical levels in H-modes in ST plasmas, gyro-kinetic simulations have indicated a number of potential drift wave turbulence mechanisms that can influence electron thermal transport. Reduced transport models that capture the key physics and scaling of the computationally expensive first-principles gyro-kinetic simulations are required to more thoroughly validate the modeling against experimental data, which can then be used to infer the key physics that determines the overall energy confinement. A variety of reduced transport models based on drift wave turbulence have been developed and tested extensively for conventional tokamaks. These models encompass much of the physics expected to be important in STs, although they have been tested much less rigorously for ST parameters (low aspect ratio, high beta, strong flow). </a:t>
            </a:r>
            <a:r>
              <a:rPr lang="en-US" sz="1600" b="1" u="sng" dirty="0">
                <a:latin typeface="Times New Roman" panose="02020603050405020304" pitchFamily="18" charset="0"/>
                <a:cs typeface="Times New Roman" panose="02020603050405020304" pitchFamily="18" charset="0"/>
              </a:rPr>
              <a:t>In order to improve the fidelity of reduced transport models (like TGLF, RLW and MMM), experimental NSTX, MAST and NSTX-U data will be used to examine predictions based on these models to assess their suitability for ST plasma. The physics accuracy of these fluid-based models will be also be qualified by comparing directly to first-principles gyro-kinetic simulations over a range of conditions.</a:t>
            </a:r>
            <a:r>
              <a:rPr lang="en-US" sz="1600" b="1" dirty="0">
                <a:latin typeface="Times New Roman" panose="02020603050405020304" pitchFamily="18" charset="0"/>
                <a:cs typeface="Times New Roman" panose="02020603050405020304" pitchFamily="18" charset="0"/>
              </a:rPr>
              <a:t> </a:t>
            </a:r>
            <a:r>
              <a:rPr lang="en-US" sz="1600" u="sng" dirty="0">
                <a:latin typeface="Times New Roman" panose="02020603050405020304" pitchFamily="18" charset="0"/>
                <a:cs typeface="Times New Roman" panose="02020603050405020304" pitchFamily="18" charset="0"/>
              </a:rPr>
              <a:t>The dependence of electrostatic ITG and TEM instabilities on aspect ratio will be evaluated by comparing </a:t>
            </a:r>
            <a:r>
              <a:rPr lang="en-US" sz="1600" b="1" u="sng" dirty="0">
                <a:latin typeface="Times New Roman" panose="02020603050405020304" pitchFamily="18" charset="0"/>
                <a:cs typeface="Times New Roman" panose="02020603050405020304" pitchFamily="18" charset="0"/>
              </a:rPr>
              <a:t>L-mode</a:t>
            </a:r>
            <a:r>
              <a:rPr lang="en-US" sz="1600" u="sng" dirty="0">
                <a:latin typeface="Times New Roman" panose="02020603050405020304" pitchFamily="18" charset="0"/>
                <a:cs typeface="Times New Roman" panose="02020603050405020304" pitchFamily="18" charset="0"/>
              </a:rPr>
              <a:t> cases to established conventional aspect ratio conditions. Validation with </a:t>
            </a:r>
            <a:r>
              <a:rPr lang="en-US" sz="1600" b="1" u="sng" dirty="0">
                <a:latin typeface="Times New Roman" panose="02020603050405020304" pitchFamily="18" charset="0"/>
                <a:cs typeface="Times New Roman" panose="02020603050405020304" pitchFamily="18" charset="0"/>
              </a:rPr>
              <a:t>high beta H-mode</a:t>
            </a:r>
            <a:r>
              <a:rPr lang="en-US" sz="1600" u="sng" dirty="0">
                <a:latin typeface="Times New Roman" panose="02020603050405020304" pitchFamily="18" charset="0"/>
                <a:cs typeface="Times New Roman" panose="02020603050405020304" pitchFamily="18" charset="0"/>
              </a:rPr>
              <a:t> data will push the limits of the available reduced models to recover electromagnetic instabilities like MTM and KBM</a:t>
            </a:r>
            <a:r>
              <a:rPr lang="en-US" sz="1600" dirty="0">
                <a:latin typeface="Times New Roman" panose="02020603050405020304" pitchFamily="18" charset="0"/>
                <a:cs typeface="Times New Roman" panose="02020603050405020304" pitchFamily="18" charset="0"/>
              </a:rPr>
              <a:t>. </a:t>
            </a:r>
            <a:r>
              <a:rPr lang="en-US" sz="1600" b="1" u="sng" dirty="0">
                <a:latin typeface="Times New Roman" panose="02020603050405020304" pitchFamily="18" charset="0"/>
                <a:cs typeface="Times New Roman" panose="02020603050405020304" pitchFamily="18" charset="0"/>
              </a:rPr>
              <a:t>A key outcome of this milestone will be to determine the ST physics regimes in which further model development is required.</a:t>
            </a:r>
            <a:r>
              <a:rPr lang="en-US" sz="1600" dirty="0">
                <a:latin typeface="Times New Roman" panose="02020603050405020304" pitchFamily="18" charset="0"/>
                <a:cs typeface="Times New Roman" panose="02020603050405020304" pitchFamily="18" charset="0"/>
              </a:rPr>
              <a:t> The first-principles gyro-kinetic simulations based on ST parameters will form the basis for enhancements of the TGLF reduced model</a:t>
            </a:r>
            <a:r>
              <a:rPr lang="en-US" sz="1600" dirty="0" smtClean="0">
                <a:latin typeface="Times New Roman" panose="02020603050405020304" pitchFamily="18" charset="0"/>
                <a:cs typeface="Times New Roman" panose="02020603050405020304" pitchFamily="18" charset="0"/>
              </a:rPr>
              <a:t>.</a:t>
            </a:r>
          </a:p>
        </p:txBody>
      </p:sp>
      <p:sp>
        <p:nvSpPr>
          <p:cNvPr id="3" name="Title 2"/>
          <p:cNvSpPr>
            <a:spLocks noGrp="1"/>
          </p:cNvSpPr>
          <p:nvPr>
            <p:ph type="title"/>
          </p:nvPr>
        </p:nvSpPr>
        <p:spPr/>
        <p:txBody>
          <a:bodyPr>
            <a:noAutofit/>
          </a:bodyPr>
          <a:lstStyle/>
          <a:p>
            <a:r>
              <a:rPr lang="en-US" sz="2600" b="1" dirty="0" smtClean="0"/>
              <a:t>R18-3: “Validate </a:t>
            </a:r>
            <a:r>
              <a:rPr lang="en-US" sz="2600" b="1" dirty="0"/>
              <a:t>and further develop reduced transport models for electron thermal transport in ST </a:t>
            </a:r>
            <a:r>
              <a:rPr lang="en-US" sz="2600" b="1" dirty="0" smtClean="0"/>
              <a:t>plasmas”</a:t>
            </a:r>
            <a:endParaRPr lang="en-US" sz="2600" b="1" dirty="0"/>
          </a:p>
        </p:txBody>
      </p:sp>
    </p:spTree>
    <p:extLst>
      <p:ext uri="{BB962C8B-B14F-4D97-AF65-F5344CB8AC3E}">
        <p14:creationId xmlns:p14="http://schemas.microsoft.com/office/powerpoint/2010/main" val="220381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b="1" dirty="0" smtClean="0"/>
              <a:t>Extra slides</a:t>
            </a:r>
            <a:endParaRPr lang="en-US" b="1" dirty="0"/>
          </a:p>
        </p:txBody>
      </p:sp>
    </p:spTree>
    <p:extLst>
      <p:ext uri="{BB962C8B-B14F-4D97-AF65-F5344CB8AC3E}">
        <p14:creationId xmlns:p14="http://schemas.microsoft.com/office/powerpoint/2010/main" val="3560875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90896846"/>
              </p:ext>
            </p:extLst>
          </p:nvPr>
        </p:nvGraphicFramePr>
        <p:xfrm>
          <a:off x="152400" y="1066800"/>
          <a:ext cx="8839200" cy="5029200"/>
        </p:xfrm>
        <a:graphic>
          <a:graphicData uri="http://schemas.openxmlformats.org/drawingml/2006/table">
            <a:tbl>
              <a:tblPr firstRow="1" bandRow="1">
                <a:tableStyleId>{5C22544A-7EE6-4342-B048-85BDC9FD1C3A}</a:tableStyleId>
              </a:tblPr>
              <a:tblGrid>
                <a:gridCol w="1219200"/>
                <a:gridCol w="7620000"/>
              </a:tblGrid>
              <a:tr h="1219200">
                <a:tc>
                  <a:txBody>
                    <a:bodyPr/>
                    <a:lstStyle/>
                    <a:p>
                      <a:pPr algn="ctr"/>
                      <a:r>
                        <a:rPr lang="en-US" sz="1200" b="1" dirty="0" smtClean="0">
                          <a:solidFill>
                            <a:schemeClr val="tx1"/>
                          </a:solidFill>
                        </a:rPr>
                        <a:t>Q1</a:t>
                      </a:r>
                    </a:p>
                    <a:p>
                      <a:pPr algn="ctr"/>
                      <a:r>
                        <a:rPr lang="en-US" sz="1200" b="0" dirty="0" smtClean="0">
                          <a:solidFill>
                            <a:schemeClr val="tx1"/>
                          </a:solidFill>
                        </a:rPr>
                        <a:t>(Oct-Dec)</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200" b="0" dirty="0" smtClean="0">
                          <a:solidFill>
                            <a:schemeClr val="tx1"/>
                          </a:solidFill>
                        </a:rPr>
                        <a:t>Identify target</a:t>
                      </a:r>
                      <a:r>
                        <a:rPr lang="en-US" sz="1200" b="0" baseline="0" dirty="0" smtClean="0">
                          <a:solidFill>
                            <a:schemeClr val="tx1"/>
                          </a:solidFill>
                        </a:rPr>
                        <a:t> shots for profile predictions (</a:t>
                      </a:r>
                      <a:r>
                        <a:rPr lang="en-US" sz="1200" b="0" baseline="0" dirty="0" smtClean="0">
                          <a:solidFill>
                            <a:srgbClr val="0033CC"/>
                          </a:solidFill>
                        </a:rPr>
                        <a:t>Kaye …</a:t>
                      </a:r>
                      <a:endParaRPr lang="en-US" sz="1200" b="0" baseline="0" dirty="0" smtClean="0">
                        <a:solidFill>
                          <a:schemeClr val="tx1"/>
                        </a:solidFill>
                      </a:endParaRPr>
                    </a:p>
                    <a:p>
                      <a:pPr marL="285750" indent="-285750">
                        <a:buFont typeface="Arial" panose="020B0604020202020204" pitchFamily="34" charset="0"/>
                        <a:buChar char="•"/>
                      </a:pPr>
                      <a:r>
                        <a:rPr lang="en-US" sz="1200" b="0" baseline="0" dirty="0" smtClean="0">
                          <a:solidFill>
                            <a:schemeClr val="tx1"/>
                          </a:solidFill>
                        </a:rPr>
                        <a:t>Identify target shots for detailed GYRO-TGLF comparisons (</a:t>
                      </a:r>
                      <a:r>
                        <a:rPr lang="en-US" sz="1200" b="0" baseline="0" dirty="0" err="1" smtClean="0">
                          <a:solidFill>
                            <a:srgbClr val="0033CC"/>
                          </a:solidFill>
                        </a:rPr>
                        <a:t>Guttenfelder</a:t>
                      </a:r>
                      <a:r>
                        <a:rPr lang="en-US" sz="1200" b="0" baseline="0" dirty="0" smtClean="0">
                          <a:solidFill>
                            <a:srgbClr val="0033CC"/>
                          </a:solidFill>
                        </a:rPr>
                        <a:t>, </a:t>
                      </a:r>
                      <a:r>
                        <a:rPr lang="en-US" sz="1200" b="0" baseline="0" dirty="0" err="1" smtClean="0">
                          <a:solidFill>
                            <a:srgbClr val="0033CC"/>
                          </a:solidFill>
                        </a:rPr>
                        <a:t>Staebler</a:t>
                      </a:r>
                      <a:r>
                        <a:rPr lang="en-US" sz="1200" b="0" baseline="0" dirty="0" smtClean="0">
                          <a:solidFill>
                            <a:srgbClr val="0033CC"/>
                          </a:solidFill>
                        </a:rPr>
                        <a:t>, …)</a:t>
                      </a:r>
                    </a:p>
                    <a:p>
                      <a:pPr marL="285750" indent="-285750">
                        <a:buFont typeface="Arial" panose="020B0604020202020204" pitchFamily="34" charset="0"/>
                        <a:buChar char="•"/>
                      </a:pPr>
                      <a:r>
                        <a:rPr lang="en-US" sz="1200" b="0" baseline="0" dirty="0" smtClean="0">
                          <a:solidFill>
                            <a:schemeClr val="tx1"/>
                          </a:solidFill>
                        </a:rPr>
                        <a:t>Compare </a:t>
                      </a:r>
                      <a:r>
                        <a:rPr lang="en-US" sz="1200" b="0" baseline="0" dirty="0" err="1" smtClean="0">
                          <a:solidFill>
                            <a:schemeClr val="tx1"/>
                          </a:solidFill>
                        </a:rPr>
                        <a:t>Rafiq</a:t>
                      </a:r>
                      <a:r>
                        <a:rPr lang="en-US" sz="1200" b="0" baseline="0" dirty="0" smtClean="0">
                          <a:solidFill>
                            <a:schemeClr val="tx1"/>
                          </a:solidFill>
                        </a:rPr>
                        <a:t>-MTM transport to previous GYRO NL (</a:t>
                      </a:r>
                      <a:r>
                        <a:rPr lang="en-US" sz="1200" b="0" baseline="0" dirty="0" err="1" smtClean="0">
                          <a:solidFill>
                            <a:srgbClr val="0033CC"/>
                          </a:solidFill>
                        </a:rPr>
                        <a:t>Rafiq</a:t>
                      </a:r>
                      <a:r>
                        <a:rPr lang="en-US" sz="1200" b="0" baseline="0" dirty="0" smtClean="0">
                          <a:solidFill>
                            <a:srgbClr val="0033CC"/>
                          </a:solidFill>
                        </a:rPr>
                        <a:t> …</a:t>
                      </a:r>
                      <a:r>
                        <a:rPr lang="en-US" sz="1200" b="0" baseline="0" dirty="0" smtClean="0">
                          <a:solidFill>
                            <a:schemeClr val="tx1"/>
                          </a:solidFill>
                        </a:rPr>
                        <a:t>)</a:t>
                      </a:r>
                    </a:p>
                    <a:p>
                      <a:pPr marL="285750" indent="-285750">
                        <a:buFont typeface="Arial" panose="020B0604020202020204" pitchFamily="34" charset="0"/>
                        <a:buChar char="•"/>
                      </a:pPr>
                      <a:endParaRPr lang="en-US" sz="1200" b="0" baseline="0" dirty="0" smtClean="0">
                        <a:solidFill>
                          <a:schemeClr val="tx1"/>
                        </a:solidFill>
                      </a:endParaRPr>
                    </a:p>
                    <a:p>
                      <a:pPr marL="285750" indent="-285750">
                        <a:buFont typeface="Arial" panose="020B0604020202020204" pitchFamily="34" charset="0"/>
                        <a:buChar char="•"/>
                      </a:pPr>
                      <a:r>
                        <a:rPr lang="en-US" sz="1200" b="0" baseline="0" dirty="0" smtClean="0">
                          <a:solidFill>
                            <a:schemeClr val="tx1"/>
                          </a:solidFill>
                        </a:rPr>
                        <a:t>Initial linear TGLF-GYRO comparisons</a:t>
                      </a:r>
                    </a:p>
                    <a:p>
                      <a:pPr marL="285750" indent="-285750">
                        <a:buFont typeface="Arial" panose="020B0604020202020204" pitchFamily="34" charset="0"/>
                        <a:buChar char="•"/>
                      </a:pPr>
                      <a:r>
                        <a:rPr lang="en-US" sz="1200" b="0" baseline="0" dirty="0" smtClean="0">
                          <a:solidFill>
                            <a:schemeClr val="tx1"/>
                          </a:solidFill>
                        </a:rPr>
                        <a:t>Document initial TGLF profile predictions</a:t>
                      </a:r>
                    </a:p>
                    <a:p>
                      <a:pPr marL="285750" indent="-285750">
                        <a:buFont typeface="Arial" panose="020B0604020202020204" pitchFamily="34" charset="0"/>
                        <a:buChar char="•"/>
                      </a:pPr>
                      <a:r>
                        <a:rPr lang="en-US" sz="1200" b="0" baseline="0" dirty="0" smtClean="0">
                          <a:solidFill>
                            <a:schemeClr val="tx1"/>
                          </a:solidFill>
                        </a:rPr>
                        <a:t>Document initial </a:t>
                      </a:r>
                      <a:r>
                        <a:rPr lang="en-US" sz="1200" b="0" baseline="0" dirty="0" err="1" smtClean="0">
                          <a:solidFill>
                            <a:schemeClr val="tx1"/>
                          </a:solidFill>
                        </a:rPr>
                        <a:t>Rafiq</a:t>
                      </a:r>
                      <a:r>
                        <a:rPr lang="en-US" sz="1200" b="0" baseline="0" dirty="0" smtClean="0">
                          <a:solidFill>
                            <a:schemeClr val="tx1"/>
                          </a:solidFill>
                        </a:rPr>
                        <a:t>-MTM profile predictions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0">
                <a:tc>
                  <a:txBody>
                    <a:bodyPr/>
                    <a:lstStyle/>
                    <a:p>
                      <a:pPr algn="ctr"/>
                      <a:r>
                        <a:rPr lang="en-US" sz="1200" b="1" dirty="0" smtClean="0">
                          <a:solidFill>
                            <a:schemeClr val="tx1"/>
                          </a:solidFill>
                        </a:rPr>
                        <a:t>Q2</a:t>
                      </a:r>
                    </a:p>
                    <a:p>
                      <a:pPr algn="ctr"/>
                      <a:r>
                        <a:rPr lang="en-US" sz="1200" b="0" dirty="0" smtClean="0">
                          <a:solidFill>
                            <a:schemeClr val="tx1"/>
                          </a:solidFill>
                        </a:rPr>
                        <a:t>(Jan-Mar)</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0">
                <a:tc>
                  <a:txBody>
                    <a:bodyPr/>
                    <a:lstStyle/>
                    <a:p>
                      <a:pPr algn="ctr"/>
                      <a:r>
                        <a:rPr lang="en-US" sz="1200" b="1" dirty="0" smtClean="0">
                          <a:solidFill>
                            <a:schemeClr val="tx1"/>
                          </a:solidFill>
                        </a:rPr>
                        <a:t>Q3</a:t>
                      </a:r>
                    </a:p>
                    <a:p>
                      <a:pPr algn="ctr"/>
                      <a:r>
                        <a:rPr lang="en-US" sz="1200" b="0" dirty="0" smtClean="0">
                          <a:solidFill>
                            <a:schemeClr val="tx1"/>
                          </a:solidFill>
                        </a:rPr>
                        <a:t>(Apr-June)</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19200">
                <a:tc>
                  <a:txBody>
                    <a:bodyPr/>
                    <a:lstStyle/>
                    <a:p>
                      <a:pPr algn="ctr"/>
                      <a:r>
                        <a:rPr lang="en-US" sz="1200" b="1" dirty="0" smtClean="0">
                          <a:solidFill>
                            <a:schemeClr val="tx1"/>
                          </a:solidFill>
                        </a:rPr>
                        <a:t>Q4</a:t>
                      </a:r>
                    </a:p>
                    <a:p>
                      <a:pPr algn="ctr"/>
                      <a:r>
                        <a:rPr lang="en-US" sz="1200" b="0" dirty="0" smtClean="0">
                          <a:solidFill>
                            <a:schemeClr val="tx1"/>
                          </a:solidFill>
                        </a:rPr>
                        <a:t>(July-Sept)</a:t>
                      </a:r>
                      <a:endParaRPr lang="en-US" sz="12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p:txBody>
          <a:bodyPr/>
          <a:lstStyle/>
          <a:p>
            <a:r>
              <a:rPr lang="en-US" dirty="0" smtClean="0"/>
              <a:t>Action items (living document)</a:t>
            </a:r>
            <a:endParaRPr lang="en-US" dirty="0"/>
          </a:p>
        </p:txBody>
      </p:sp>
    </p:spTree>
    <p:extLst>
      <p:ext uri="{BB962C8B-B14F-4D97-AF65-F5344CB8AC3E}">
        <p14:creationId xmlns:p14="http://schemas.microsoft.com/office/powerpoint/2010/main" val="334415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altLang="en-US" sz="2800" b="1" dirty="0" smtClean="0">
                <a:latin typeface="Arial" charset="0"/>
                <a:cs typeface="Arial" charset="0"/>
              </a:rPr>
              <a:t>Highest T&amp;T priority for NSTX-U: Measure &amp; understand H-mode confinement scaling at higher B</a:t>
            </a:r>
            <a:r>
              <a:rPr lang="en-US" altLang="en-US" sz="2800" b="1" baseline="-25000" dirty="0" smtClean="0">
                <a:latin typeface="Arial" charset="0"/>
                <a:cs typeface="Arial" charset="0"/>
              </a:rPr>
              <a:t>T</a:t>
            </a:r>
          </a:p>
        </p:txBody>
      </p:sp>
      <p:pic>
        <p:nvPicPr>
          <p:cNvPr id="30724" name="Picture 26"/>
          <p:cNvPicPr>
            <a:picLocks noChangeAspect="1" noChangeArrowheads="1"/>
          </p:cNvPicPr>
          <p:nvPr/>
        </p:nvPicPr>
        <p:blipFill rotWithShape="1">
          <a:blip r:embed="rId2">
            <a:extLst>
              <a:ext uri="{28A0092B-C50C-407E-A947-70E740481C1C}">
                <a14:useLocalDpi xmlns:a14="http://schemas.microsoft.com/office/drawing/2010/main" val="0"/>
              </a:ext>
            </a:extLst>
          </a:blip>
          <a:srcRect t="1871"/>
          <a:stretch/>
        </p:blipFill>
        <p:spPr bwMode="auto">
          <a:xfrm>
            <a:off x="5253519" y="1466910"/>
            <a:ext cx="3814281"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7" name="TextBox 2"/>
          <p:cNvSpPr txBox="1">
            <a:spLocks noChangeArrowheads="1"/>
          </p:cNvSpPr>
          <p:nvPr/>
        </p:nvSpPr>
        <p:spPr bwMode="auto">
          <a:xfrm rot="-5400000">
            <a:off x="4988718" y="1813370"/>
            <a:ext cx="900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rgbClr val="336699"/>
                </a:solidFill>
                <a:latin typeface="Arial" charset="0"/>
                <a:cs typeface="Arial" charset="0"/>
              </a:defRPr>
            </a:lvl2pPr>
            <a:lvl3pPr marL="1143000" indent="-228600" eaLnBrk="0" hangingPunct="0">
              <a:spcBef>
                <a:spcPct val="20000"/>
              </a:spcBef>
              <a:buFont typeface="Wingdings" pitchFamily="2" charset="2"/>
              <a:buChar char="§"/>
              <a:defRPr sz="2000">
                <a:solidFill>
                  <a:srgbClr val="920000"/>
                </a:solidFill>
                <a:latin typeface="Arial" charset="0"/>
                <a:cs typeface="Arial" charset="0"/>
              </a:defRPr>
            </a:lvl3pPr>
            <a:lvl4pPr marL="1600200" indent="-228600" eaLnBrk="0" hangingPunct="0">
              <a:spcBef>
                <a:spcPct val="20000"/>
              </a:spcBef>
              <a:buFont typeface="Arial" charset="0"/>
              <a:buChar char="•"/>
              <a:defRPr>
                <a:solidFill>
                  <a:srgbClr val="008080"/>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US" altLang="en-US" sz="2000" b="1" dirty="0"/>
              <a:t>~</a:t>
            </a:r>
            <a:r>
              <a:rPr lang="en-US" altLang="en-US" sz="2000" b="1" dirty="0" err="1">
                <a:latin typeface="Symbol" pitchFamily="18" charset="2"/>
              </a:rPr>
              <a:t>W</a:t>
            </a:r>
            <a:r>
              <a:rPr lang="en-US" altLang="en-US" sz="2000" b="1" baseline="-25000" dirty="0" err="1"/>
              <a:t>ci</a:t>
            </a:r>
            <a:r>
              <a:rPr lang="en-US" altLang="en-US" sz="2000" b="1" dirty="0" err="1">
                <a:latin typeface="Symbol" pitchFamily="18" charset="2"/>
              </a:rPr>
              <a:t>t</a:t>
            </a:r>
            <a:r>
              <a:rPr lang="en-US" altLang="en-US" sz="2000" b="1" baseline="-25000" dirty="0" err="1"/>
              <a:t>E</a:t>
            </a:r>
            <a:endParaRPr lang="en-US" altLang="en-US" sz="2000" b="1" baseline="-25000" dirty="0"/>
          </a:p>
        </p:txBody>
      </p:sp>
      <p:sp>
        <p:nvSpPr>
          <p:cNvPr id="8" name="TextBox 7"/>
          <p:cNvSpPr txBox="1"/>
          <p:nvPr/>
        </p:nvSpPr>
        <p:spPr>
          <a:xfrm>
            <a:off x="6476008" y="1066800"/>
            <a:ext cx="2039341" cy="400110"/>
          </a:xfrm>
          <a:prstGeom prst="rect">
            <a:avLst/>
          </a:prstGeom>
          <a:solidFill>
            <a:schemeClr val="accent6"/>
          </a:solidFill>
        </p:spPr>
        <p:txBody>
          <a:bodyPr wrap="none" rtlCol="0">
            <a:spAutoFit/>
          </a:bodyPr>
          <a:lstStyle/>
          <a:p>
            <a:r>
              <a:rPr lang="en-US" sz="2000" b="1" dirty="0" smtClean="0"/>
              <a:t>NSTX H-modes</a:t>
            </a:r>
            <a:endParaRPr lang="en-US" sz="2000" b="1" dirty="0"/>
          </a:p>
        </p:txBody>
      </p:sp>
      <p:sp>
        <p:nvSpPr>
          <p:cNvPr id="2" name="Content Placeholder 1"/>
          <p:cNvSpPr>
            <a:spLocks noGrp="1"/>
          </p:cNvSpPr>
          <p:nvPr>
            <p:ph idx="1"/>
          </p:nvPr>
        </p:nvSpPr>
        <p:spPr>
          <a:xfrm>
            <a:off x="152400" y="1543110"/>
            <a:ext cx="4953000" cy="3048000"/>
          </a:xfrm>
        </p:spPr>
        <p:txBody>
          <a:bodyPr>
            <a:noAutofit/>
          </a:bodyPr>
          <a:lstStyle/>
          <a:p>
            <a:r>
              <a:rPr lang="en-US" altLang="en-US" sz="1900" dirty="0" smtClean="0">
                <a:latin typeface="+mn-lt"/>
                <a:cs typeface="Arial" charset="0"/>
              </a:rPr>
              <a:t>In NSTX and MAST H-modes, dimensionless confinement time scales inversely with </a:t>
            </a:r>
            <a:r>
              <a:rPr lang="en-US" altLang="en-US" sz="1900" dirty="0" err="1" smtClean="0">
                <a:latin typeface="+mn-lt"/>
                <a:cs typeface="Arial" charset="0"/>
              </a:rPr>
              <a:t>collisionality</a:t>
            </a:r>
            <a:r>
              <a:rPr lang="en-US" altLang="en-US" sz="1900" dirty="0" smtClean="0">
                <a:latin typeface="+mn-lt"/>
                <a:cs typeface="Arial" charset="0"/>
              </a:rPr>
              <a:t>, </a:t>
            </a:r>
            <a:r>
              <a:rPr lang="en-US" altLang="en-US" sz="1900" b="1" dirty="0" err="1">
                <a:latin typeface="Symbol" pitchFamily="18" charset="2"/>
              </a:rPr>
              <a:t>W</a:t>
            </a:r>
            <a:r>
              <a:rPr lang="en-US" altLang="en-US" sz="1900" b="1" baseline="-25000" dirty="0" err="1"/>
              <a:t>ci</a:t>
            </a:r>
            <a:r>
              <a:rPr lang="en-US" altLang="en-US" sz="1900" b="1" dirty="0" err="1">
                <a:latin typeface="Symbol" pitchFamily="18" charset="2"/>
              </a:rPr>
              <a:t>t</a:t>
            </a:r>
            <a:r>
              <a:rPr lang="en-US" altLang="en-US" sz="1900" b="1" baseline="-25000" dirty="0" err="1"/>
              <a:t>E</a:t>
            </a:r>
            <a:r>
              <a:rPr lang="en-US" altLang="en-US" sz="1900" b="1" dirty="0" err="1"/>
              <a:t>~</a:t>
            </a:r>
            <a:r>
              <a:rPr lang="en-US" altLang="en-US" sz="1900" b="1" dirty="0" err="1">
                <a:latin typeface="Symbol" pitchFamily="18" charset="2"/>
              </a:rPr>
              <a:t>n</a:t>
            </a:r>
            <a:r>
              <a:rPr lang="en-US" altLang="en-US" sz="1900" b="1" baseline="-25000" dirty="0"/>
              <a:t>*</a:t>
            </a:r>
            <a:r>
              <a:rPr lang="en-US" altLang="en-US" sz="1900" b="1" baseline="30000" dirty="0"/>
              <a:t>-</a:t>
            </a:r>
            <a:r>
              <a:rPr lang="en-US" altLang="en-US" sz="1900" b="1" baseline="30000" dirty="0" smtClean="0"/>
              <a:t>0.8</a:t>
            </a:r>
            <a:endParaRPr lang="en-US" altLang="en-US" sz="1900" dirty="0" smtClean="0">
              <a:cs typeface="Arial" charset="0"/>
            </a:endParaRPr>
          </a:p>
          <a:p>
            <a:endParaRPr lang="en-US" altLang="en-US" sz="1900" dirty="0" smtClean="0"/>
          </a:p>
          <a:p>
            <a:r>
              <a:rPr lang="en-US" altLang="en-US" sz="1900" i="1" dirty="0" smtClean="0"/>
              <a:t>If</a:t>
            </a:r>
            <a:r>
              <a:rPr lang="en-US" altLang="en-US" sz="1900" dirty="0" smtClean="0"/>
              <a:t> this holds at higher B</a:t>
            </a:r>
            <a:r>
              <a:rPr lang="en-US" altLang="en-US" sz="1900" baseline="-25000" dirty="0" smtClean="0"/>
              <a:t>T</a:t>
            </a:r>
            <a:r>
              <a:rPr lang="en-US" altLang="en-US" sz="1900" dirty="0" smtClean="0"/>
              <a:t> &amp; P</a:t>
            </a:r>
            <a:r>
              <a:rPr lang="en-US" altLang="en-US" sz="1900" baseline="-25000" dirty="0" smtClean="0"/>
              <a:t>NBI</a:t>
            </a:r>
            <a:r>
              <a:rPr lang="en-US" altLang="en-US" sz="1900" dirty="0" smtClean="0"/>
              <a:t> (</a:t>
            </a:r>
            <a:r>
              <a:rPr lang="en-US" altLang="en-US" sz="1900" dirty="0" smtClean="0">
                <a:sym typeface="Symbol"/>
              </a:rPr>
              <a:t>higher </a:t>
            </a:r>
            <a:r>
              <a:rPr lang="en-US" altLang="en-US" sz="1900" dirty="0" err="1" smtClean="0">
                <a:sym typeface="Symbol"/>
              </a:rPr>
              <a:t>T</a:t>
            </a:r>
            <a:r>
              <a:rPr lang="en-US" altLang="en-US" sz="1900" baseline="-25000" dirty="0" err="1" smtClean="0">
                <a:sym typeface="Symbol"/>
              </a:rPr>
              <a:t>e</a:t>
            </a:r>
            <a:r>
              <a:rPr lang="en-US" altLang="en-US" sz="1900" dirty="0" smtClean="0">
                <a:sym typeface="Symbol"/>
              </a:rPr>
              <a:t>, </a:t>
            </a:r>
            <a:r>
              <a:rPr lang="en-US" altLang="en-US" sz="1900" dirty="0" smtClean="0"/>
              <a:t>lower </a:t>
            </a:r>
            <a:r>
              <a:rPr lang="en-US" altLang="en-US" sz="1900" dirty="0" smtClean="0">
                <a:latin typeface="Symbol" panose="05050102010706020507" pitchFamily="18" charset="2"/>
              </a:rPr>
              <a:t>n</a:t>
            </a:r>
            <a:r>
              <a:rPr lang="en-US" altLang="en-US" sz="1900" baseline="-25000" dirty="0" smtClean="0"/>
              <a:t>*</a:t>
            </a:r>
            <a:r>
              <a:rPr lang="en-US" altLang="en-US" sz="1900" dirty="0" smtClean="0"/>
              <a:t>) </a:t>
            </a:r>
            <a:r>
              <a:rPr lang="en-US" altLang="en-US" sz="1900" dirty="0" smtClean="0">
                <a:sym typeface="Symbol"/>
              </a:rPr>
              <a:t></a:t>
            </a:r>
            <a:r>
              <a:rPr lang="en-US" altLang="en-US" sz="1900" dirty="0" smtClean="0"/>
              <a:t> very favorable </a:t>
            </a:r>
            <a:r>
              <a:rPr lang="en-US" altLang="en-US" sz="1900" dirty="0"/>
              <a:t>for future STs </a:t>
            </a:r>
            <a:endParaRPr lang="en-US" altLang="en-US" sz="1900" dirty="0" smtClean="0"/>
          </a:p>
          <a:p>
            <a:endParaRPr lang="en-US" altLang="en-US" sz="1900" dirty="0"/>
          </a:p>
          <a:p>
            <a:pPr>
              <a:buFont typeface="Symbol" panose="05050102010706020507" pitchFamily="18" charset="2"/>
              <a:buChar char="Þ"/>
            </a:pPr>
            <a:r>
              <a:rPr lang="en-US" altLang="en-US" sz="1900" b="1" dirty="0"/>
              <a:t>What determines </a:t>
            </a:r>
            <a:r>
              <a:rPr lang="en-US" altLang="en-US" sz="1900" b="1" dirty="0" smtClean="0"/>
              <a:t>H-mode transport &amp; confinement </a:t>
            </a:r>
            <a:r>
              <a:rPr lang="en-US" altLang="en-US" sz="1900" b="1" dirty="0"/>
              <a:t>scaling</a:t>
            </a:r>
            <a:r>
              <a:rPr lang="en-US" altLang="en-US" sz="1900" b="1" dirty="0" smtClean="0"/>
              <a:t>?</a:t>
            </a:r>
          </a:p>
        </p:txBody>
      </p:sp>
      <p:sp>
        <p:nvSpPr>
          <p:cNvPr id="7" name="TextBox 5"/>
          <p:cNvSpPr txBox="1">
            <a:spLocks noChangeArrowheads="1"/>
          </p:cNvSpPr>
          <p:nvPr/>
        </p:nvSpPr>
        <p:spPr bwMode="auto">
          <a:xfrm>
            <a:off x="6884474" y="5105400"/>
            <a:ext cx="14975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rgbClr val="336699"/>
                </a:solidFill>
                <a:latin typeface="Arial" charset="0"/>
                <a:cs typeface="Arial" charset="0"/>
              </a:defRPr>
            </a:lvl2pPr>
            <a:lvl3pPr marL="1143000" indent="-228600" eaLnBrk="0" hangingPunct="0">
              <a:spcBef>
                <a:spcPct val="20000"/>
              </a:spcBef>
              <a:buFont typeface="Wingdings" pitchFamily="2" charset="2"/>
              <a:buChar char="§"/>
              <a:defRPr sz="2000">
                <a:solidFill>
                  <a:srgbClr val="920000"/>
                </a:solidFill>
                <a:latin typeface="Arial" charset="0"/>
                <a:cs typeface="Arial" charset="0"/>
              </a:defRPr>
            </a:lvl3pPr>
            <a:lvl4pPr marL="1600200" indent="-228600" eaLnBrk="0" hangingPunct="0">
              <a:spcBef>
                <a:spcPct val="20000"/>
              </a:spcBef>
              <a:buFont typeface="Arial" charset="0"/>
              <a:buChar char="•"/>
              <a:defRPr>
                <a:solidFill>
                  <a:srgbClr val="008080"/>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US" altLang="en-US" sz="1400" dirty="0" smtClean="0">
                <a:solidFill>
                  <a:schemeClr val="tx2"/>
                </a:solidFill>
              </a:rPr>
              <a:t>Kaye, </a:t>
            </a:r>
            <a:r>
              <a:rPr lang="en-US" altLang="en-US" sz="1400" dirty="0">
                <a:solidFill>
                  <a:schemeClr val="tx2"/>
                </a:solidFill>
              </a:rPr>
              <a:t>NF (2013)</a:t>
            </a:r>
          </a:p>
        </p:txBody>
      </p:sp>
      <p:sp>
        <p:nvSpPr>
          <p:cNvPr id="9" name="Content Placeholder 1"/>
          <p:cNvSpPr txBox="1">
            <a:spLocks/>
          </p:cNvSpPr>
          <p:nvPr/>
        </p:nvSpPr>
        <p:spPr>
          <a:xfrm>
            <a:off x="152400" y="4950069"/>
            <a:ext cx="5943600" cy="1526931"/>
          </a:xfrm>
          <a:prstGeom prst="rect">
            <a:avLst/>
          </a:prstGeom>
          <a:solidFill>
            <a:schemeClr val="tx2">
              <a:lumMod val="20000"/>
              <a:lumOff val="80000"/>
            </a:schemeClr>
          </a:solidFill>
        </p:spPr>
        <p:txBody>
          <a:bodyPr vert="horz" lIns="91440" tIns="45720" rIns="91440" bIns="45720" rtlCol="0">
            <a:noAutofit/>
          </a:bodyPr>
          <a:lstStyle>
            <a:lvl1pPr marL="228600" indent="-2286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457200" indent="-228600" algn="l" defTabSz="914400" rtl="0" eaLnBrk="1" latinLnBrk="0" hangingPunct="1">
              <a:spcBef>
                <a:spcPct val="20000"/>
              </a:spcBef>
              <a:buFont typeface="Arial" panose="020B0604020202020204" pitchFamily="34" charset="0"/>
              <a:buChar char="–"/>
              <a:defRPr sz="2400" kern="1200">
                <a:solidFill>
                  <a:srgbClr val="336699"/>
                </a:solidFill>
                <a:latin typeface="Arial" panose="020B0604020202020204" pitchFamily="34" charset="0"/>
                <a:ea typeface="+mn-ea"/>
                <a:cs typeface="Arial" panose="020B0604020202020204" pitchFamily="34" charset="0"/>
              </a:defRPr>
            </a:lvl2pPr>
            <a:lvl3pPr marL="685800" indent="-228600" algn="l" defTabSz="914400" rtl="0" eaLnBrk="1" latinLnBrk="0" hangingPunct="1">
              <a:spcBef>
                <a:spcPct val="20000"/>
              </a:spcBef>
              <a:buFont typeface="Wingdings" panose="05000000000000000000" pitchFamily="2" charset="2"/>
              <a:buChar char="§"/>
              <a:defRPr sz="2000" kern="1200">
                <a:solidFill>
                  <a:srgbClr val="920000"/>
                </a:solidFill>
                <a:latin typeface="Arial" panose="020B0604020202020204" pitchFamily="34" charset="0"/>
                <a:ea typeface="+mn-ea"/>
                <a:cs typeface="Arial" panose="020B0604020202020204" pitchFamily="34" charset="0"/>
              </a:defRPr>
            </a:lvl3pPr>
            <a:lvl4pPr marL="857250" indent="-171450" algn="l" defTabSz="914400" rtl="0" eaLnBrk="1" latinLnBrk="0" hangingPunct="1">
              <a:spcBef>
                <a:spcPct val="20000"/>
              </a:spcBef>
              <a:buFont typeface="Arial" panose="020B0604020202020204" pitchFamily="34" charset="0"/>
              <a:buChar char="•"/>
              <a:defRPr sz="1800" kern="1200">
                <a:solidFill>
                  <a:srgbClr val="008080"/>
                </a:solidFill>
                <a:latin typeface="Arial" panose="020B0604020202020204" pitchFamily="34" charset="0"/>
                <a:ea typeface="+mn-ea"/>
                <a:cs typeface="Arial" panose="020B0604020202020204" pitchFamily="34" charset="0"/>
              </a:defRPr>
            </a:lvl4pPr>
            <a:lvl5pPr marL="1028700" indent="-17145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900" dirty="0" smtClean="0">
                <a:cs typeface="Arial" charset="0"/>
              </a:rPr>
              <a:t>We often consider three regions:</a:t>
            </a:r>
          </a:p>
          <a:p>
            <a:pPr marL="457200" indent="-457200">
              <a:buFont typeface="+mj-lt"/>
              <a:buAutoNum type="arabicPeriod"/>
            </a:pPr>
            <a:r>
              <a:rPr lang="en-US" altLang="en-US" sz="1900" dirty="0" smtClean="0">
                <a:cs typeface="Arial" charset="0"/>
              </a:rPr>
              <a:t>Pedestal, </a:t>
            </a:r>
            <a:r>
              <a:rPr lang="en-US" altLang="en-US" sz="1900" dirty="0" smtClean="0">
                <a:latin typeface="Symbol" panose="05050102010706020507" pitchFamily="18" charset="2"/>
                <a:cs typeface="Arial" charset="0"/>
              </a:rPr>
              <a:t>r</a:t>
            </a:r>
            <a:r>
              <a:rPr lang="en-US" altLang="en-US" sz="1900" dirty="0" smtClean="0">
                <a:cs typeface="Arial" charset="0"/>
              </a:rPr>
              <a:t>&gt;0.9</a:t>
            </a:r>
          </a:p>
          <a:p>
            <a:pPr marL="457200" indent="-457200">
              <a:buFont typeface="+mj-lt"/>
              <a:buAutoNum type="arabicPeriod"/>
            </a:pPr>
            <a:r>
              <a:rPr lang="en-US" altLang="en-US" sz="1900" b="1" dirty="0" smtClean="0">
                <a:cs typeface="Arial" charset="0"/>
              </a:rPr>
              <a:t>Core, 0.4&lt;</a:t>
            </a:r>
            <a:r>
              <a:rPr lang="en-US" altLang="en-US" sz="1900" b="1" dirty="0" smtClean="0">
                <a:latin typeface="Symbol" panose="05050102010706020507" pitchFamily="18" charset="2"/>
                <a:cs typeface="Arial" charset="0"/>
              </a:rPr>
              <a:t>r</a:t>
            </a:r>
            <a:r>
              <a:rPr lang="en-US" altLang="en-US" sz="1900" b="1" dirty="0" smtClean="0">
                <a:cs typeface="Arial" charset="0"/>
              </a:rPr>
              <a:t>&lt;0.9 (focus of R18-3)</a:t>
            </a:r>
          </a:p>
          <a:p>
            <a:pPr marL="457200" indent="-457200">
              <a:buFont typeface="+mj-lt"/>
              <a:buAutoNum type="arabicPeriod"/>
            </a:pPr>
            <a:r>
              <a:rPr lang="en-US" altLang="en-US" sz="1900" dirty="0" smtClean="0">
                <a:cs typeface="Arial" charset="0"/>
              </a:rPr>
              <a:t>Near-axis, </a:t>
            </a:r>
            <a:r>
              <a:rPr lang="en-US" altLang="en-US" sz="1900" dirty="0" smtClean="0">
                <a:latin typeface="Symbol" panose="05050102010706020507" pitchFamily="18" charset="2"/>
                <a:cs typeface="Arial" charset="0"/>
              </a:rPr>
              <a:t>r</a:t>
            </a:r>
            <a:r>
              <a:rPr lang="en-US" altLang="en-US" sz="1900" dirty="0" smtClean="0">
                <a:cs typeface="Arial" charset="0"/>
              </a:rPr>
              <a:t>&lt;0.4, where </a:t>
            </a:r>
            <a:r>
              <a:rPr lang="en-US" altLang="en-US" sz="1900" dirty="0" err="1" smtClean="0">
                <a:cs typeface="Arial" charset="0"/>
              </a:rPr>
              <a:t>T</a:t>
            </a:r>
            <a:r>
              <a:rPr lang="en-US" altLang="en-US" sz="1900" baseline="-25000" dirty="0" err="1" smtClean="0">
                <a:cs typeface="Arial" charset="0"/>
              </a:rPr>
              <a:t>e</a:t>
            </a:r>
            <a:r>
              <a:rPr lang="en-US" altLang="en-US" sz="1900" dirty="0" smtClean="0">
                <a:cs typeface="Arial" charset="0"/>
              </a:rPr>
              <a:t> flattens (*AE effects?)</a:t>
            </a:r>
            <a:endParaRPr lang="en-US" altLang="en-US" sz="1900" dirty="0">
              <a:cs typeface="Arial" charset="0"/>
            </a:endParaRPr>
          </a:p>
        </p:txBody>
      </p:sp>
      <p:sp>
        <p:nvSpPr>
          <p:cNvPr id="10" name="TextBox 5"/>
          <p:cNvSpPr txBox="1">
            <a:spLocks noChangeArrowheads="1"/>
          </p:cNvSpPr>
          <p:nvPr/>
        </p:nvSpPr>
        <p:spPr bwMode="auto">
          <a:xfrm>
            <a:off x="6107723" y="5725180"/>
            <a:ext cx="24383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rgbClr val="336699"/>
                </a:solidFill>
                <a:latin typeface="Arial" charset="0"/>
                <a:cs typeface="Arial" charset="0"/>
              </a:defRPr>
            </a:lvl2pPr>
            <a:lvl3pPr marL="1143000" indent="-228600" eaLnBrk="0" hangingPunct="0">
              <a:spcBef>
                <a:spcPct val="20000"/>
              </a:spcBef>
              <a:buFont typeface="Wingdings" pitchFamily="2" charset="2"/>
              <a:buChar char="§"/>
              <a:defRPr sz="2000">
                <a:solidFill>
                  <a:srgbClr val="920000"/>
                </a:solidFill>
                <a:latin typeface="Arial" charset="0"/>
                <a:cs typeface="Arial" charset="0"/>
              </a:defRPr>
            </a:lvl3pPr>
            <a:lvl4pPr marL="1600200" indent="-228600" eaLnBrk="0" hangingPunct="0">
              <a:spcBef>
                <a:spcPct val="20000"/>
              </a:spcBef>
              <a:buFont typeface="Arial" charset="0"/>
              <a:buChar char="•"/>
              <a:defRPr>
                <a:solidFill>
                  <a:srgbClr val="008080"/>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US" altLang="en-US" sz="1400" dirty="0" smtClean="0">
                <a:solidFill>
                  <a:schemeClr val="tx2"/>
                </a:solidFill>
              </a:rPr>
              <a:t>See Ren, NF (2017) for recent review</a:t>
            </a:r>
            <a:endParaRPr lang="en-US" altLang="en-US" sz="1400" dirty="0">
              <a:solidFill>
                <a:schemeClr val="tx2"/>
              </a:solidFill>
            </a:endParaRPr>
          </a:p>
        </p:txBody>
      </p:sp>
    </p:spTree>
    <p:extLst>
      <p:ext uri="{BB962C8B-B14F-4D97-AF65-F5344CB8AC3E}">
        <p14:creationId xmlns:p14="http://schemas.microsoft.com/office/powerpoint/2010/main" val="3749104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991600" cy="1431925"/>
          </a:xfrm>
        </p:spPr>
        <p:txBody>
          <a:bodyPr>
            <a:noAutofit/>
          </a:bodyPr>
          <a:lstStyle/>
          <a:p>
            <a:pPr>
              <a:buFont typeface="Arial" pitchFamily="34" charset="0"/>
              <a:buChar char="•"/>
              <a:defRPr/>
            </a:pPr>
            <a:r>
              <a:rPr lang="en-US" altLang="en-US" sz="2000" dirty="0" smtClean="0">
                <a:latin typeface="Arial" charset="0"/>
                <a:cs typeface="Arial" charset="0"/>
              </a:rPr>
              <a:t>Predicted </a:t>
            </a:r>
            <a:r>
              <a:rPr lang="en-US" altLang="en-US" sz="2000" dirty="0">
                <a:latin typeface="Arial" charset="0"/>
                <a:cs typeface="Arial" charset="0"/>
              </a:rPr>
              <a:t>dominant core-gradient instability correlated with local </a:t>
            </a:r>
            <a:r>
              <a:rPr lang="en-US" altLang="en-US" sz="2000" dirty="0" smtClean="0">
                <a:latin typeface="Symbol" panose="05050102010706020507" pitchFamily="18" charset="2"/>
                <a:cs typeface="Arial" charset="0"/>
              </a:rPr>
              <a:t>b</a:t>
            </a:r>
            <a:r>
              <a:rPr lang="en-US" altLang="en-US" sz="2000" dirty="0" smtClean="0">
                <a:latin typeface="Arial" charset="0"/>
                <a:cs typeface="Arial" charset="0"/>
              </a:rPr>
              <a:t> and </a:t>
            </a:r>
            <a:r>
              <a:rPr lang="en-US" altLang="en-US" sz="2000" dirty="0" smtClean="0">
                <a:latin typeface="Symbol" panose="05050102010706020507" pitchFamily="18" charset="2"/>
                <a:cs typeface="Arial" charset="0"/>
              </a:rPr>
              <a:t>n</a:t>
            </a:r>
          </a:p>
          <a:p>
            <a:pPr>
              <a:buFont typeface="Arial" pitchFamily="34" charset="0"/>
              <a:buChar char="•"/>
              <a:defRPr/>
            </a:pPr>
            <a:r>
              <a:rPr lang="en-US" sz="2000" dirty="0" smtClean="0"/>
              <a:t>Multiple instabilities usually predicted for a given experimental discharge</a:t>
            </a:r>
            <a:endParaRPr lang="en-US" sz="2000" dirty="0"/>
          </a:p>
        </p:txBody>
      </p:sp>
      <p:sp>
        <p:nvSpPr>
          <p:cNvPr id="33795" name="Title 2"/>
          <p:cNvSpPr>
            <a:spLocks noGrp="1"/>
          </p:cNvSpPr>
          <p:nvPr>
            <p:ph type="title"/>
          </p:nvPr>
        </p:nvSpPr>
        <p:spPr/>
        <p:txBody>
          <a:bodyPr/>
          <a:lstStyle/>
          <a:p>
            <a:pPr>
              <a:defRPr/>
            </a:pPr>
            <a:r>
              <a:rPr lang="en-US" sz="2800" b="1" dirty="0" smtClean="0"/>
              <a:t>At high </a:t>
            </a:r>
            <a:r>
              <a:rPr lang="en-US" sz="2800" b="1" dirty="0" smtClean="0">
                <a:latin typeface="Symbol" panose="05050102010706020507" pitchFamily="18" charset="2"/>
              </a:rPr>
              <a:t>b</a:t>
            </a:r>
            <a:r>
              <a:rPr lang="en-US" sz="2800" b="1" dirty="0" smtClean="0"/>
              <a:t>, </a:t>
            </a:r>
            <a:r>
              <a:rPr lang="en-US" sz="2800" b="1" dirty="0" err="1" smtClean="0"/>
              <a:t>microtearing</a:t>
            </a:r>
            <a:r>
              <a:rPr lang="en-US" sz="2800" b="1" dirty="0" smtClean="0"/>
              <a:t> modes (MTM) and kinetic ballooning modes (KBM) </a:t>
            </a:r>
            <a:r>
              <a:rPr lang="en-US" sz="2800" b="1" dirty="0"/>
              <a:t>are </a:t>
            </a:r>
            <a:r>
              <a:rPr lang="en-US" sz="2800" b="1" dirty="0" smtClean="0"/>
              <a:t>predicted unstable</a:t>
            </a:r>
            <a:endParaRPr lang="en-US" sz="2800" b="1" dirty="0">
              <a:latin typeface="Symbol" panose="05050102010706020507" pitchFamily="18" charset="2"/>
            </a:endParaRPr>
          </a:p>
        </p:txBody>
      </p:sp>
      <p:sp>
        <p:nvSpPr>
          <p:cNvPr id="33796" name="TextBox 4"/>
          <p:cNvSpPr txBox="1">
            <a:spLocks noChangeArrowheads="1"/>
          </p:cNvSpPr>
          <p:nvPr/>
        </p:nvSpPr>
        <p:spPr bwMode="auto">
          <a:xfrm>
            <a:off x="2895600" y="1997136"/>
            <a:ext cx="3962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rgbClr val="336699"/>
                </a:solidFill>
                <a:latin typeface="Arial" charset="0"/>
                <a:cs typeface="Arial" charset="0"/>
              </a:defRPr>
            </a:lvl2pPr>
            <a:lvl3pPr marL="1143000" indent="-228600" eaLnBrk="0" hangingPunct="0">
              <a:spcBef>
                <a:spcPct val="20000"/>
              </a:spcBef>
              <a:buFont typeface="Wingdings" pitchFamily="2" charset="2"/>
              <a:buChar char="§"/>
              <a:defRPr sz="2000">
                <a:solidFill>
                  <a:srgbClr val="920000"/>
                </a:solidFill>
                <a:latin typeface="Arial" charset="0"/>
                <a:cs typeface="Arial" charset="0"/>
              </a:defRPr>
            </a:lvl3pPr>
            <a:lvl4pPr marL="1600200" indent="-228600" eaLnBrk="0" hangingPunct="0">
              <a:spcBef>
                <a:spcPct val="20000"/>
              </a:spcBef>
              <a:buFont typeface="Arial" charset="0"/>
              <a:buChar char="•"/>
              <a:defRPr>
                <a:solidFill>
                  <a:srgbClr val="008080"/>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US" altLang="en-US" sz="1600" b="1" i="1" u="sng" dirty="0">
                <a:solidFill>
                  <a:schemeClr val="tx2"/>
                </a:solidFill>
              </a:rPr>
              <a:t>Local</a:t>
            </a:r>
            <a:r>
              <a:rPr lang="en-US" altLang="en-US" sz="1600" b="1" i="1" dirty="0">
                <a:solidFill>
                  <a:schemeClr val="tx2"/>
                </a:solidFill>
              </a:rPr>
              <a:t> </a:t>
            </a:r>
            <a:r>
              <a:rPr lang="en-US" altLang="en-US" sz="1600" b="1" dirty="0" err="1" smtClean="0">
                <a:solidFill>
                  <a:schemeClr val="tx2"/>
                </a:solidFill>
              </a:rPr>
              <a:t>gyrokinetic</a:t>
            </a:r>
            <a:r>
              <a:rPr lang="en-US" altLang="en-US" sz="1600" b="1" dirty="0" smtClean="0">
                <a:solidFill>
                  <a:schemeClr val="tx2"/>
                </a:solidFill>
              </a:rPr>
              <a:t> analyses </a:t>
            </a:r>
            <a:r>
              <a:rPr lang="en-US" altLang="en-US" sz="1600" b="1" dirty="0">
                <a:solidFill>
                  <a:schemeClr val="tx2"/>
                </a:solidFill>
              </a:rPr>
              <a:t>at </a:t>
            </a:r>
            <a:r>
              <a:rPr lang="en-US" altLang="en-US" sz="1600" b="1" dirty="0" smtClean="0">
                <a:solidFill>
                  <a:schemeClr val="tx2"/>
                </a:solidFill>
              </a:rPr>
              <a:t>r/a~2/3</a:t>
            </a:r>
          </a:p>
        </p:txBody>
      </p:sp>
      <p:sp>
        <p:nvSpPr>
          <p:cNvPr id="33797" name="TextBox 5"/>
          <p:cNvSpPr txBox="1">
            <a:spLocks noChangeArrowheads="1"/>
          </p:cNvSpPr>
          <p:nvPr/>
        </p:nvSpPr>
        <p:spPr bwMode="auto">
          <a:xfrm>
            <a:off x="3810000" y="5926138"/>
            <a:ext cx="2063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rgbClr val="336699"/>
                </a:solidFill>
                <a:latin typeface="Arial" charset="0"/>
                <a:cs typeface="Arial" charset="0"/>
              </a:defRPr>
            </a:lvl2pPr>
            <a:lvl3pPr marL="1143000" indent="-228600" eaLnBrk="0" hangingPunct="0">
              <a:spcBef>
                <a:spcPct val="20000"/>
              </a:spcBef>
              <a:buFont typeface="Wingdings" pitchFamily="2" charset="2"/>
              <a:buChar char="§"/>
              <a:defRPr sz="2000">
                <a:solidFill>
                  <a:srgbClr val="920000"/>
                </a:solidFill>
                <a:latin typeface="Arial" charset="0"/>
                <a:cs typeface="Arial" charset="0"/>
              </a:defRPr>
            </a:lvl3pPr>
            <a:lvl4pPr marL="1600200" indent="-228600" eaLnBrk="0" hangingPunct="0">
              <a:spcBef>
                <a:spcPct val="20000"/>
              </a:spcBef>
              <a:buFont typeface="Arial" charset="0"/>
              <a:buChar char="•"/>
              <a:defRPr>
                <a:solidFill>
                  <a:srgbClr val="008080"/>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US" altLang="en-US" sz="1400" dirty="0" err="1">
                <a:solidFill>
                  <a:schemeClr val="tx2"/>
                </a:solidFill>
              </a:rPr>
              <a:t>Guttenfelder</a:t>
            </a:r>
            <a:r>
              <a:rPr lang="en-US" altLang="en-US" sz="1400" dirty="0">
                <a:solidFill>
                  <a:schemeClr val="tx2"/>
                </a:solidFill>
              </a:rPr>
              <a:t>, NF (2013)</a:t>
            </a:r>
          </a:p>
        </p:txBody>
      </p:sp>
      <p:grpSp>
        <p:nvGrpSpPr>
          <p:cNvPr id="33798" name="Group 6"/>
          <p:cNvGrpSpPr>
            <a:grpSpLocks/>
          </p:cNvGrpSpPr>
          <p:nvPr/>
        </p:nvGrpSpPr>
        <p:grpSpPr bwMode="auto">
          <a:xfrm>
            <a:off x="2570163" y="2362200"/>
            <a:ext cx="3830637" cy="3524250"/>
            <a:chOff x="4322661" y="2971800"/>
            <a:chExt cx="3830739" cy="3524421"/>
          </a:xfrm>
        </p:grpSpPr>
        <p:pic>
          <p:nvPicPr>
            <p:cNvPr id="33799" name="Picture 7"/>
            <p:cNvPicPr>
              <a:picLocks noChangeAspect="1"/>
            </p:cNvPicPr>
            <p:nvPr/>
          </p:nvPicPr>
          <p:blipFill>
            <a:blip r:embed="rId3" cstate="print">
              <a:extLst>
                <a:ext uri="{28A0092B-C50C-407E-A947-70E740481C1C}">
                  <a14:useLocalDpi xmlns:a14="http://schemas.microsoft.com/office/drawing/2010/main" val="0"/>
                </a:ext>
              </a:extLst>
            </a:blip>
            <a:srcRect t="29402" r="70000" b="29547"/>
            <a:stretch>
              <a:fillRect/>
            </a:stretch>
          </p:blipFill>
          <p:spPr bwMode="auto">
            <a:xfrm>
              <a:off x="4322661" y="2971800"/>
              <a:ext cx="3830739" cy="352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0" name="Oval 16"/>
            <p:cNvSpPr>
              <a:spLocks noChangeArrowheads="1"/>
            </p:cNvSpPr>
            <p:nvPr/>
          </p:nvSpPr>
          <p:spPr bwMode="auto">
            <a:xfrm rot="-413937">
              <a:off x="5496498" y="3040759"/>
              <a:ext cx="2474164" cy="1923001"/>
            </a:xfrm>
            <a:prstGeom prst="ellipse">
              <a:avLst/>
            </a:prstGeom>
            <a:solidFill>
              <a:srgbClr val="030799">
                <a:alpha val="7059"/>
              </a:srgbClr>
            </a:solidFill>
            <a:ln>
              <a:noFill/>
            </a:ln>
            <a:extLst>
              <a:ext uri="{91240B29-F687-4F45-9708-019B960494DF}">
                <a14:hiddenLine xmlns:a14="http://schemas.microsoft.com/office/drawing/2010/main" w="15875" algn="ctr">
                  <a:solidFill>
                    <a:srgbClr val="000000"/>
                  </a:solidFill>
                  <a:round/>
                  <a:headEnd/>
                  <a:tailEnd type="triangle" w="med" len="med"/>
                </a14:hiddenLine>
              </a:ext>
            </a:extLst>
          </p:spPr>
          <p:txBody>
            <a:bodyPr lIns="0" tIns="0" rIns="0" bIns="0"/>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rgbClr val="336699"/>
                  </a:solidFill>
                  <a:latin typeface="Arial" charset="0"/>
                  <a:cs typeface="Arial" charset="0"/>
                </a:defRPr>
              </a:lvl2pPr>
              <a:lvl3pPr marL="1143000" indent="-228600" eaLnBrk="0" hangingPunct="0">
                <a:spcBef>
                  <a:spcPct val="20000"/>
                </a:spcBef>
                <a:buFont typeface="Wingdings" pitchFamily="2" charset="2"/>
                <a:buChar char="§"/>
                <a:defRPr sz="2000">
                  <a:solidFill>
                    <a:srgbClr val="920000"/>
                  </a:solidFill>
                  <a:latin typeface="Arial" charset="0"/>
                  <a:cs typeface="Arial" charset="0"/>
                </a:defRPr>
              </a:lvl3pPr>
              <a:lvl4pPr marL="1600200" indent="-228600" eaLnBrk="0" hangingPunct="0">
                <a:spcBef>
                  <a:spcPct val="20000"/>
                </a:spcBef>
                <a:buFont typeface="Arial" charset="0"/>
                <a:buChar char="•"/>
                <a:defRPr>
                  <a:solidFill>
                    <a:srgbClr val="008080"/>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buFontTx/>
                <a:buChar char="•"/>
              </a:pPr>
              <a:endParaRPr lang="en-US" altLang="en-US" sz="1800"/>
            </a:p>
          </p:txBody>
        </p:sp>
        <p:sp>
          <p:nvSpPr>
            <p:cNvPr id="33801" name="Oval 17"/>
            <p:cNvSpPr>
              <a:spLocks noChangeArrowheads="1"/>
            </p:cNvSpPr>
            <p:nvPr/>
          </p:nvSpPr>
          <p:spPr bwMode="auto">
            <a:xfrm>
              <a:off x="5067528" y="3074049"/>
              <a:ext cx="1316815" cy="1596143"/>
            </a:xfrm>
            <a:prstGeom prst="ellipse">
              <a:avLst/>
            </a:prstGeom>
            <a:solidFill>
              <a:srgbClr val="FF0000">
                <a:alpha val="7059"/>
              </a:srgbClr>
            </a:solidFill>
            <a:ln>
              <a:noFill/>
            </a:ln>
            <a:extLst>
              <a:ext uri="{91240B29-F687-4F45-9708-019B960494DF}">
                <a14:hiddenLine xmlns:a14="http://schemas.microsoft.com/office/drawing/2010/main" w="15875" algn="ctr">
                  <a:solidFill>
                    <a:srgbClr val="000000"/>
                  </a:solidFill>
                  <a:round/>
                  <a:headEnd/>
                  <a:tailEnd type="triangle" w="med" len="med"/>
                </a14:hiddenLine>
              </a:ext>
            </a:extLst>
          </p:spPr>
          <p:txBody>
            <a:bodyPr lIns="0" tIns="0" rIns="0" bIns="0"/>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rgbClr val="336699"/>
                  </a:solidFill>
                  <a:latin typeface="Arial" charset="0"/>
                  <a:cs typeface="Arial" charset="0"/>
                </a:defRPr>
              </a:lvl2pPr>
              <a:lvl3pPr marL="1143000" indent="-228600" eaLnBrk="0" hangingPunct="0">
                <a:spcBef>
                  <a:spcPct val="20000"/>
                </a:spcBef>
                <a:buFont typeface="Wingdings" pitchFamily="2" charset="2"/>
                <a:buChar char="§"/>
                <a:defRPr sz="2000">
                  <a:solidFill>
                    <a:srgbClr val="920000"/>
                  </a:solidFill>
                  <a:latin typeface="Arial" charset="0"/>
                  <a:cs typeface="Arial" charset="0"/>
                </a:defRPr>
              </a:lvl3pPr>
              <a:lvl4pPr marL="1600200" indent="-228600" eaLnBrk="0" hangingPunct="0">
                <a:spcBef>
                  <a:spcPct val="20000"/>
                </a:spcBef>
                <a:buFont typeface="Arial" charset="0"/>
                <a:buChar char="•"/>
                <a:defRPr>
                  <a:solidFill>
                    <a:srgbClr val="008080"/>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buFontTx/>
                <a:buChar char="•"/>
              </a:pPr>
              <a:endParaRPr lang="en-US" altLang="en-US" sz="1800"/>
            </a:p>
          </p:txBody>
        </p:sp>
        <p:sp>
          <p:nvSpPr>
            <p:cNvPr id="33802" name="TextBox 21"/>
            <p:cNvSpPr txBox="1">
              <a:spLocks noChangeArrowheads="1"/>
            </p:cNvSpPr>
            <p:nvPr/>
          </p:nvSpPr>
          <p:spPr bwMode="auto">
            <a:xfrm>
              <a:off x="6876487" y="3925326"/>
              <a:ext cx="591845" cy="3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rgbClr val="336699"/>
                  </a:solidFill>
                  <a:latin typeface="Arial" charset="0"/>
                  <a:cs typeface="Arial" charset="0"/>
                </a:defRPr>
              </a:lvl2pPr>
              <a:lvl3pPr marL="1143000" indent="-228600" eaLnBrk="0" hangingPunct="0">
                <a:spcBef>
                  <a:spcPct val="20000"/>
                </a:spcBef>
                <a:buFont typeface="Wingdings" pitchFamily="2" charset="2"/>
                <a:buChar char="§"/>
                <a:defRPr sz="2000">
                  <a:solidFill>
                    <a:srgbClr val="920000"/>
                  </a:solidFill>
                  <a:latin typeface="Arial" charset="0"/>
                  <a:cs typeface="Arial" charset="0"/>
                </a:defRPr>
              </a:lvl3pPr>
              <a:lvl4pPr marL="1600200" indent="-228600" eaLnBrk="0" hangingPunct="0">
                <a:spcBef>
                  <a:spcPct val="20000"/>
                </a:spcBef>
                <a:buFont typeface="Arial" charset="0"/>
                <a:buChar char="•"/>
                <a:defRPr>
                  <a:solidFill>
                    <a:srgbClr val="008080"/>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US" altLang="en-US" sz="1400" b="1" dirty="0">
                  <a:solidFill>
                    <a:srgbClr val="030799"/>
                  </a:solidFill>
                  <a:latin typeface="Helvetica" pitchFamily="34" charset="0"/>
                  <a:cs typeface="Times New Roman" pitchFamily="18" charset="0"/>
                </a:rPr>
                <a:t>MTM</a:t>
              </a:r>
            </a:p>
          </p:txBody>
        </p:sp>
        <p:sp>
          <p:nvSpPr>
            <p:cNvPr id="33803" name="TextBox 22"/>
            <p:cNvSpPr txBox="1">
              <a:spLocks noChangeArrowheads="1"/>
            </p:cNvSpPr>
            <p:nvPr/>
          </p:nvSpPr>
          <p:spPr bwMode="auto">
            <a:xfrm>
              <a:off x="5067527" y="3361069"/>
              <a:ext cx="5934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rgbClr val="336699"/>
                  </a:solidFill>
                  <a:latin typeface="Arial" charset="0"/>
                  <a:cs typeface="Arial" charset="0"/>
                </a:defRPr>
              </a:lvl2pPr>
              <a:lvl3pPr marL="1143000" indent="-228600" eaLnBrk="0" hangingPunct="0">
                <a:spcBef>
                  <a:spcPct val="20000"/>
                </a:spcBef>
                <a:buFont typeface="Wingdings" pitchFamily="2" charset="2"/>
                <a:buChar char="§"/>
                <a:defRPr sz="2000">
                  <a:solidFill>
                    <a:srgbClr val="920000"/>
                  </a:solidFill>
                  <a:latin typeface="Arial" charset="0"/>
                  <a:cs typeface="Arial" charset="0"/>
                </a:defRPr>
              </a:lvl3pPr>
              <a:lvl4pPr marL="1600200" indent="-228600" eaLnBrk="0" hangingPunct="0">
                <a:spcBef>
                  <a:spcPct val="20000"/>
                </a:spcBef>
                <a:buFont typeface="Arial" charset="0"/>
                <a:buChar char="•"/>
                <a:defRPr>
                  <a:solidFill>
                    <a:srgbClr val="008080"/>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US" altLang="en-US" sz="1400" b="1">
                  <a:solidFill>
                    <a:srgbClr val="FF0000"/>
                  </a:solidFill>
                  <a:latin typeface="Helvetica" pitchFamily="34" charset="0"/>
                </a:rPr>
                <a:t>KBM</a:t>
              </a:r>
            </a:p>
          </p:txBody>
        </p:sp>
        <p:sp>
          <p:nvSpPr>
            <p:cNvPr id="14" name="Oval 16"/>
            <p:cNvSpPr>
              <a:spLocks noChangeArrowheads="1"/>
            </p:cNvSpPr>
            <p:nvPr/>
          </p:nvSpPr>
          <p:spPr bwMode="auto">
            <a:xfrm>
              <a:off x="5067218" y="4457772"/>
              <a:ext cx="2868689" cy="1497086"/>
            </a:xfrm>
            <a:prstGeom prst="ellipse">
              <a:avLst/>
            </a:prstGeom>
            <a:solidFill>
              <a:schemeClr val="tx1">
                <a:lumMod val="95000"/>
                <a:lumOff val="5000"/>
                <a:alpha val="9000"/>
              </a:schemeClr>
            </a:solidFill>
            <a:ln w="15875" algn="ctr">
              <a:noFill/>
              <a:round/>
              <a:headEnd/>
              <a:tailEnd type="triangle" w="med" len="med"/>
            </a:ln>
          </p:spPr>
          <p:txBody>
            <a:bodyPr lIns="0" tIns="0" rIns="0" bIns="0"/>
            <a:lstStyle/>
            <a:p>
              <a:pPr>
                <a:spcBef>
                  <a:spcPct val="20000"/>
                </a:spcBef>
                <a:buFontTx/>
                <a:buChar char="•"/>
                <a:defRPr/>
              </a:pPr>
              <a:endParaRPr lang="en-US">
                <a:latin typeface="Arial" pitchFamily="34" charset="0"/>
                <a:cs typeface="Arial" pitchFamily="34" charset="0"/>
              </a:endParaRPr>
            </a:p>
          </p:txBody>
        </p:sp>
        <p:sp>
          <p:nvSpPr>
            <p:cNvPr id="33805" name="TextBox 14"/>
            <p:cNvSpPr txBox="1">
              <a:spLocks noChangeArrowheads="1"/>
            </p:cNvSpPr>
            <p:nvPr/>
          </p:nvSpPr>
          <p:spPr bwMode="auto">
            <a:xfrm>
              <a:off x="6278667" y="5113572"/>
              <a:ext cx="1428634" cy="30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800">
                  <a:solidFill>
                    <a:schemeClr val="tx1"/>
                  </a:solidFill>
                  <a:latin typeface="Arial" charset="0"/>
                  <a:cs typeface="Arial" charset="0"/>
                </a:defRPr>
              </a:lvl1pPr>
              <a:lvl2pPr marL="742950" indent="-285750" eaLnBrk="0" hangingPunct="0">
                <a:spcBef>
                  <a:spcPct val="20000"/>
                </a:spcBef>
                <a:buFont typeface="Arial" charset="0"/>
                <a:buChar char="–"/>
                <a:defRPr sz="2400">
                  <a:solidFill>
                    <a:srgbClr val="336699"/>
                  </a:solidFill>
                  <a:latin typeface="Arial" charset="0"/>
                  <a:cs typeface="Arial" charset="0"/>
                </a:defRPr>
              </a:lvl2pPr>
              <a:lvl3pPr marL="1143000" indent="-228600" eaLnBrk="0" hangingPunct="0">
                <a:spcBef>
                  <a:spcPct val="20000"/>
                </a:spcBef>
                <a:buFont typeface="Wingdings" pitchFamily="2" charset="2"/>
                <a:buChar char="§"/>
                <a:defRPr sz="2000">
                  <a:solidFill>
                    <a:srgbClr val="920000"/>
                  </a:solidFill>
                  <a:latin typeface="Arial" charset="0"/>
                  <a:cs typeface="Arial" charset="0"/>
                </a:defRPr>
              </a:lvl3pPr>
              <a:lvl4pPr marL="1600200" indent="-228600" eaLnBrk="0" hangingPunct="0">
                <a:spcBef>
                  <a:spcPct val="20000"/>
                </a:spcBef>
                <a:buFont typeface="Arial" charset="0"/>
                <a:buChar char="•"/>
                <a:defRPr>
                  <a:solidFill>
                    <a:srgbClr val="008080"/>
                  </a:solidFill>
                  <a:latin typeface="Arial" charset="0"/>
                  <a:cs typeface="Arial" charset="0"/>
                </a:defRPr>
              </a:lvl4pPr>
              <a:lvl5pPr marL="2057400" indent="-228600" eaLnBrk="0" hangingPunct="0">
                <a:spcBef>
                  <a:spcPct val="20000"/>
                </a:spcBef>
                <a:buFont typeface="Arial" charset="0"/>
                <a:buChar char="»"/>
                <a:defRPr sz="16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600">
                  <a:solidFill>
                    <a:schemeClr val="tx1"/>
                  </a:solidFill>
                  <a:latin typeface="Arial" charset="0"/>
                  <a:cs typeface="Arial" charset="0"/>
                </a:defRPr>
              </a:lvl9pPr>
            </a:lstStyle>
            <a:p>
              <a:pPr eaLnBrk="1" hangingPunct="1">
                <a:spcBef>
                  <a:spcPct val="0"/>
                </a:spcBef>
                <a:buFontTx/>
                <a:buNone/>
              </a:pPr>
              <a:r>
                <a:rPr lang="en-US" altLang="en-US" sz="1400" b="1">
                  <a:latin typeface="Helvetica" pitchFamily="34" charset="0"/>
                </a:rPr>
                <a:t>ITG, TEM, ETG</a:t>
              </a:r>
            </a:p>
          </p:txBody>
        </p:sp>
      </p:grpSp>
      <p:sp>
        <p:nvSpPr>
          <p:cNvPr id="3" name="TextBox 2"/>
          <p:cNvSpPr txBox="1"/>
          <p:nvPr/>
        </p:nvSpPr>
        <p:spPr>
          <a:xfrm>
            <a:off x="990600" y="3438791"/>
            <a:ext cx="1043876" cy="369332"/>
          </a:xfrm>
          <a:prstGeom prst="rect">
            <a:avLst/>
          </a:prstGeom>
          <a:noFill/>
        </p:spPr>
        <p:txBody>
          <a:bodyPr wrap="none" rtlCol="0">
            <a:spAutoFit/>
          </a:bodyPr>
          <a:lstStyle/>
          <a:p>
            <a:r>
              <a:rPr lang="en-US" b="1" dirty="0" smtClean="0"/>
              <a:t>H-mode</a:t>
            </a:r>
            <a:endParaRPr lang="en-US" b="1" dirty="0"/>
          </a:p>
        </p:txBody>
      </p:sp>
      <p:sp>
        <p:nvSpPr>
          <p:cNvPr id="4" name="Left Brace 3"/>
          <p:cNvSpPr/>
          <p:nvPr/>
        </p:nvSpPr>
        <p:spPr>
          <a:xfrm>
            <a:off x="2057400" y="2464444"/>
            <a:ext cx="512763" cy="234720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Left Brace 4"/>
          <p:cNvSpPr/>
          <p:nvPr/>
        </p:nvSpPr>
        <p:spPr>
          <a:xfrm>
            <a:off x="1828800" y="4419600"/>
            <a:ext cx="484981" cy="100965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836221" y="4743450"/>
            <a:ext cx="1018228" cy="369332"/>
          </a:xfrm>
          <a:prstGeom prst="rect">
            <a:avLst/>
          </a:prstGeom>
          <a:noFill/>
        </p:spPr>
        <p:txBody>
          <a:bodyPr wrap="none" rtlCol="0">
            <a:spAutoFit/>
          </a:bodyPr>
          <a:lstStyle/>
          <a:p>
            <a:pPr algn="ctr"/>
            <a:r>
              <a:rPr lang="en-US" b="1" dirty="0" smtClean="0"/>
              <a:t>L-mode</a:t>
            </a:r>
            <a:endParaRPr lang="en-US" b="1" dirty="0"/>
          </a:p>
        </p:txBody>
      </p:sp>
    </p:spTree>
    <p:extLst>
      <p:ext uri="{BB962C8B-B14F-4D97-AF65-F5344CB8AC3E}">
        <p14:creationId xmlns:p14="http://schemas.microsoft.com/office/powerpoint/2010/main" val="3237597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2000" b="1" u="sng" dirty="0" smtClean="0"/>
              <a:t>Focus on:</a:t>
            </a:r>
            <a:r>
              <a:rPr lang="en-US" sz="2000" b="1" dirty="0" smtClean="0"/>
              <a:t> </a:t>
            </a:r>
            <a:r>
              <a:rPr lang="en-US" sz="2000" dirty="0" smtClean="0"/>
              <a:t>Core transport in L-mode </a:t>
            </a:r>
            <a:r>
              <a:rPr lang="en-US" sz="2000" dirty="0"/>
              <a:t>and </a:t>
            </a:r>
            <a:r>
              <a:rPr lang="en-US" sz="2000" dirty="0" smtClean="0"/>
              <a:t>H-mode (excluding pedestal), specifically:</a:t>
            </a:r>
            <a:endParaRPr lang="en-US" sz="2000" dirty="0"/>
          </a:p>
          <a:p>
            <a:pPr lvl="1"/>
            <a:r>
              <a:rPr lang="en-US" sz="1800" dirty="0" smtClean="0"/>
              <a:t>Electron thermal transport (+ ion thermal transport in L-modes)</a:t>
            </a:r>
          </a:p>
          <a:p>
            <a:pPr lvl="1"/>
            <a:r>
              <a:rPr lang="en-US" sz="1800" dirty="0" smtClean="0"/>
              <a:t>Drift wave (DW) based transport, i.e. not energetic particle mechanisms like </a:t>
            </a:r>
            <a:r>
              <a:rPr lang="en-US" sz="1800" dirty="0"/>
              <a:t>GAE/CAE-KAW </a:t>
            </a:r>
            <a:r>
              <a:rPr lang="en-US" sz="1800" dirty="0" smtClean="0"/>
              <a:t>electron orbit </a:t>
            </a:r>
            <a:r>
              <a:rPr lang="en-US" sz="1800" dirty="0" err="1" smtClean="0"/>
              <a:t>stochastization</a:t>
            </a:r>
            <a:r>
              <a:rPr lang="en-US" sz="1800" dirty="0" smtClean="0"/>
              <a:t>/energy channeling</a:t>
            </a:r>
          </a:p>
          <a:p>
            <a:pPr lvl="2"/>
            <a:r>
              <a:rPr lang="en-US" sz="1800" dirty="0" smtClean="0"/>
              <a:t>But need to consider this when judging whether DW models work or fail</a:t>
            </a:r>
          </a:p>
          <a:p>
            <a:endParaRPr lang="en-US" sz="2000" dirty="0" smtClean="0"/>
          </a:p>
          <a:p>
            <a:pPr marL="0" indent="0">
              <a:buNone/>
            </a:pPr>
            <a:r>
              <a:rPr lang="en-US" sz="2000" b="1" u="sng" dirty="0" smtClean="0"/>
              <a:t>Two complementary components of the milestone work:</a:t>
            </a:r>
            <a:endParaRPr lang="en-US" sz="2000" u="sng" dirty="0"/>
          </a:p>
          <a:p>
            <a:pPr marL="457200" indent="-457200">
              <a:buFont typeface="+mj-lt"/>
              <a:buAutoNum type="arabicPeriod"/>
            </a:pPr>
            <a:r>
              <a:rPr lang="en-US" sz="2000" dirty="0" smtClean="0"/>
              <a:t>Model validation </a:t>
            </a:r>
            <a:r>
              <a:rPr lang="en-US" sz="2000" dirty="0" smtClean="0">
                <a:sym typeface="Symbol"/>
              </a:rPr>
              <a:t></a:t>
            </a:r>
            <a:r>
              <a:rPr lang="en-US" sz="2000" dirty="0" smtClean="0"/>
              <a:t> </a:t>
            </a:r>
            <a:r>
              <a:rPr lang="en-US" sz="2000" dirty="0"/>
              <a:t>comparing </a:t>
            </a:r>
            <a:r>
              <a:rPr lang="en-US" sz="2000" dirty="0" smtClean="0"/>
              <a:t>profile </a:t>
            </a:r>
            <a:r>
              <a:rPr lang="en-US" sz="2000" dirty="0"/>
              <a:t>predictions to experimental </a:t>
            </a:r>
            <a:r>
              <a:rPr lang="en-US" sz="2000" dirty="0" smtClean="0"/>
              <a:t>data</a:t>
            </a:r>
            <a:endParaRPr lang="en-US" sz="2000" dirty="0"/>
          </a:p>
          <a:p>
            <a:pPr marL="457200" indent="-457200">
              <a:buFont typeface="+mj-lt"/>
              <a:buAutoNum type="arabicPeriod"/>
            </a:pPr>
            <a:r>
              <a:rPr lang="en-US" sz="2000" dirty="0" smtClean="0"/>
              <a:t>Model “qualification” </a:t>
            </a:r>
            <a:r>
              <a:rPr lang="en-US" sz="2000" dirty="0" smtClean="0">
                <a:sym typeface="Symbol"/>
              </a:rPr>
              <a:t></a:t>
            </a:r>
            <a:r>
              <a:rPr lang="en-US" sz="2000" dirty="0" smtClean="0"/>
              <a:t> </a:t>
            </a:r>
            <a:r>
              <a:rPr lang="en-US" sz="2000" dirty="0"/>
              <a:t>comparing </a:t>
            </a:r>
            <a:r>
              <a:rPr lang="en-US" sz="2000" dirty="0" smtClean="0"/>
              <a:t>reduced models to </a:t>
            </a:r>
            <a:r>
              <a:rPr lang="en-US" sz="2000" dirty="0" err="1" smtClean="0"/>
              <a:t>gyrokinetic</a:t>
            </a:r>
            <a:r>
              <a:rPr lang="en-US" sz="2000" dirty="0" smtClean="0"/>
              <a:t> </a:t>
            </a:r>
            <a:r>
              <a:rPr lang="en-US" sz="2000" dirty="0"/>
              <a:t>simulations of linear stability, thresholds and nonlinear </a:t>
            </a:r>
            <a:r>
              <a:rPr lang="en-US" sz="2000" dirty="0" smtClean="0"/>
              <a:t>transport</a:t>
            </a:r>
          </a:p>
          <a:p>
            <a:endParaRPr lang="en-US" sz="2000" dirty="0"/>
          </a:p>
          <a:p>
            <a:r>
              <a:rPr lang="en-US" sz="2000" b="1" dirty="0"/>
              <a:t>A significant amount </a:t>
            </a:r>
            <a:r>
              <a:rPr lang="en-US" sz="2000" b="1" dirty="0" smtClean="0"/>
              <a:t>of transport modeling and </a:t>
            </a:r>
            <a:r>
              <a:rPr lang="en-US" sz="2000" b="1" dirty="0" err="1" smtClean="0"/>
              <a:t>gyrokinetic</a:t>
            </a:r>
            <a:r>
              <a:rPr lang="en-US" sz="2000" b="1" dirty="0" smtClean="0"/>
              <a:t> analysis has been </a:t>
            </a:r>
            <a:r>
              <a:rPr lang="en-US" sz="2000" b="1" dirty="0"/>
              <a:t>done for MAST, NSTX, NSTX-U </a:t>
            </a:r>
            <a:r>
              <a:rPr lang="en-US" sz="2000" b="1" dirty="0" smtClean="0"/>
              <a:t>(see 4 reference slides)</a:t>
            </a:r>
            <a:endParaRPr lang="en-US" sz="2000" dirty="0" smtClean="0"/>
          </a:p>
          <a:p>
            <a:endParaRPr lang="en-US" sz="2000" dirty="0"/>
          </a:p>
        </p:txBody>
      </p:sp>
      <p:sp>
        <p:nvSpPr>
          <p:cNvPr id="3" name="Title 2"/>
          <p:cNvSpPr>
            <a:spLocks noGrp="1"/>
          </p:cNvSpPr>
          <p:nvPr>
            <p:ph type="title"/>
          </p:nvPr>
        </p:nvSpPr>
        <p:spPr/>
        <p:txBody>
          <a:bodyPr>
            <a:normAutofit/>
          </a:bodyPr>
          <a:lstStyle/>
          <a:p>
            <a:r>
              <a:rPr lang="en-US" sz="2400" b="1" dirty="0" smtClean="0"/>
              <a:t>Milestone goals: (1) Identify ST conditions for which current core transport models work &amp; fail, (2) Try to improve models</a:t>
            </a:r>
            <a:endParaRPr lang="en-US" sz="2400" b="1" dirty="0"/>
          </a:p>
        </p:txBody>
      </p:sp>
    </p:spTree>
    <p:extLst>
      <p:ext uri="{BB962C8B-B14F-4D97-AF65-F5344CB8AC3E}">
        <p14:creationId xmlns:p14="http://schemas.microsoft.com/office/powerpoint/2010/main" val="64756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a:t>Numerous theoretical </a:t>
            </a:r>
            <a:r>
              <a:rPr lang="en-US" sz="2000" dirty="0" smtClean="0"/>
              <a:t>drift wave mechanisms </a:t>
            </a:r>
            <a:r>
              <a:rPr lang="en-US" sz="2000" dirty="0"/>
              <a:t>have been predicted </a:t>
            </a:r>
            <a:r>
              <a:rPr lang="en-US" sz="2000" dirty="0" smtClean="0"/>
              <a:t>in various NSTX discharges (ITG</a:t>
            </a:r>
            <a:r>
              <a:rPr lang="en-US" sz="2000" dirty="0"/>
              <a:t>, TEM, DTEM, PVG, KBM, MTM, ETG, </a:t>
            </a:r>
            <a:r>
              <a:rPr lang="en-US" sz="2000" dirty="0" smtClean="0"/>
              <a:t>…)</a:t>
            </a:r>
          </a:p>
          <a:p>
            <a:endParaRPr lang="en-US" sz="2000" dirty="0"/>
          </a:p>
          <a:p>
            <a:r>
              <a:rPr lang="en-US" sz="2000" dirty="0"/>
              <a:t>In my opinion, easiest to start in regions where few (hopefully one) mechanism expected </a:t>
            </a:r>
            <a:r>
              <a:rPr lang="en-US" sz="2000" dirty="0" smtClean="0"/>
              <a:t>dominant, then </a:t>
            </a:r>
            <a:r>
              <a:rPr lang="en-US" sz="2000" dirty="0"/>
              <a:t>move in parameter space from </a:t>
            </a:r>
            <a:r>
              <a:rPr lang="en-US" sz="2000" dirty="0" smtClean="0"/>
              <a:t>there</a:t>
            </a:r>
            <a:endParaRPr lang="en-US" sz="2000" dirty="0"/>
          </a:p>
          <a:p>
            <a:pPr lvl="1"/>
            <a:r>
              <a:rPr lang="en-US" sz="1600" dirty="0" smtClean="0"/>
              <a:t>One obvious distinguishing </a:t>
            </a:r>
            <a:r>
              <a:rPr lang="en-US" sz="1600" dirty="0"/>
              <a:t>factor is </a:t>
            </a:r>
            <a:r>
              <a:rPr lang="en-US" sz="1600" dirty="0" smtClean="0">
                <a:latin typeface="Symbol" panose="05050102010706020507" pitchFamily="18" charset="2"/>
              </a:rPr>
              <a:t>b </a:t>
            </a:r>
            <a:r>
              <a:rPr lang="en-US" sz="1600" dirty="0" smtClean="0"/>
              <a:t>– </a:t>
            </a:r>
            <a:r>
              <a:rPr lang="en-US" sz="1600" dirty="0"/>
              <a:t>focus on </a:t>
            </a:r>
            <a:r>
              <a:rPr lang="en-US" sz="1600" dirty="0" smtClean="0"/>
              <a:t>high-</a:t>
            </a:r>
            <a:r>
              <a:rPr lang="en-US" sz="1600" dirty="0" smtClean="0">
                <a:latin typeface="Symbol" panose="05050102010706020507" pitchFamily="18" charset="2"/>
              </a:rPr>
              <a:t>b</a:t>
            </a:r>
            <a:r>
              <a:rPr lang="en-US" sz="1600" dirty="0" smtClean="0"/>
              <a:t> </a:t>
            </a:r>
            <a:r>
              <a:rPr lang="en-US" sz="1600" dirty="0"/>
              <a:t>H-mode </a:t>
            </a:r>
            <a:r>
              <a:rPr lang="en-US" sz="1600" dirty="0" smtClean="0"/>
              <a:t>&amp; low-</a:t>
            </a:r>
            <a:r>
              <a:rPr lang="en-US" sz="1600" dirty="0" smtClean="0">
                <a:latin typeface="Symbol" panose="05050102010706020507" pitchFamily="18" charset="2"/>
              </a:rPr>
              <a:t>b</a:t>
            </a:r>
            <a:r>
              <a:rPr lang="en-US" sz="1600" dirty="0" smtClean="0"/>
              <a:t> L-mode</a:t>
            </a:r>
            <a:endParaRPr lang="en-US" sz="1600" dirty="0"/>
          </a:p>
          <a:p>
            <a:endParaRPr lang="en-US" sz="2000" dirty="0" smtClean="0"/>
          </a:p>
          <a:p>
            <a:r>
              <a:rPr lang="en-US" sz="2000" dirty="0" smtClean="0"/>
              <a:t>Can any one model, or kluged combination of models, reproduce the </a:t>
            </a:r>
            <a:r>
              <a:rPr lang="en-US" sz="2000" dirty="0" smtClean="0">
                <a:latin typeface="Symbol" panose="05050102010706020507" pitchFamily="18" charset="2"/>
              </a:rPr>
              <a:t>n</a:t>
            </a:r>
            <a:r>
              <a:rPr lang="en-US" sz="2000" baseline="-25000" dirty="0" smtClean="0"/>
              <a:t>*</a:t>
            </a:r>
            <a:r>
              <a:rPr lang="en-US" sz="2000" dirty="0" smtClean="0"/>
              <a:t> scaling of ST H-mode confinement?</a:t>
            </a:r>
          </a:p>
          <a:p>
            <a:pPr lvl="1"/>
            <a:r>
              <a:rPr lang="en-US" sz="1600" dirty="0" smtClean="0"/>
              <a:t>Neoclassical </a:t>
            </a:r>
            <a:r>
              <a:rPr lang="en-US" sz="1600" dirty="0" err="1" smtClean="0"/>
              <a:t>Ti</a:t>
            </a:r>
            <a:r>
              <a:rPr lang="en-US" sz="1600" dirty="0" smtClean="0"/>
              <a:t> + broadening </a:t>
            </a:r>
            <a:r>
              <a:rPr lang="en-US" sz="1600" dirty="0" err="1" smtClean="0"/>
              <a:t>Te</a:t>
            </a:r>
            <a:r>
              <a:rPr lang="en-US" sz="1600" dirty="0" smtClean="0"/>
              <a:t> (regardless of core flat-ness); will need pedestal BC scaling</a:t>
            </a:r>
          </a:p>
          <a:p>
            <a:endParaRPr lang="en-US" sz="2000" dirty="0" smtClean="0"/>
          </a:p>
          <a:p>
            <a:r>
              <a:rPr lang="en-US" sz="2000" dirty="0" smtClean="0"/>
              <a:t>How do we distinguish “failure” of DW models vs. other unaccounted mechanisms (e.g. GAE/CAE-KAW)?</a:t>
            </a:r>
          </a:p>
          <a:p>
            <a:endParaRPr lang="en-US" sz="2000" dirty="0"/>
          </a:p>
          <a:p>
            <a:endParaRPr lang="en-US" sz="2000" dirty="0" smtClean="0"/>
          </a:p>
        </p:txBody>
      </p:sp>
      <p:sp>
        <p:nvSpPr>
          <p:cNvPr id="3" name="Title 2"/>
          <p:cNvSpPr>
            <a:spLocks noGrp="1"/>
          </p:cNvSpPr>
          <p:nvPr>
            <p:ph type="title"/>
          </p:nvPr>
        </p:nvSpPr>
        <p:spPr/>
        <p:txBody>
          <a:bodyPr>
            <a:normAutofit/>
          </a:bodyPr>
          <a:lstStyle/>
          <a:p>
            <a:r>
              <a:rPr lang="en-US" sz="3200" b="1" dirty="0" smtClean="0"/>
              <a:t>General comments &amp; concerns</a:t>
            </a:r>
            <a:endParaRPr lang="en-US" sz="3200" b="1" dirty="0"/>
          </a:p>
        </p:txBody>
      </p:sp>
    </p:spTree>
    <p:extLst>
      <p:ext uri="{BB962C8B-B14F-4D97-AF65-F5344CB8AC3E}">
        <p14:creationId xmlns:p14="http://schemas.microsoft.com/office/powerpoint/2010/main" val="3283803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sz="2000" dirty="0" smtClean="0"/>
              <a:t>Local NL GYRO scaling of MTM with </a:t>
            </a:r>
            <a:r>
              <a:rPr lang="en-US" sz="2000" dirty="0" smtClean="0">
                <a:latin typeface="Symbol" panose="05050102010706020507" pitchFamily="18" charset="2"/>
              </a:rPr>
              <a:t>n</a:t>
            </a:r>
            <a:r>
              <a:rPr lang="en-US" sz="2000" baseline="-25000" dirty="0" smtClean="0"/>
              <a:t>*</a:t>
            </a:r>
            <a:r>
              <a:rPr lang="en-US" sz="2000" dirty="0" smtClean="0"/>
              <a:t> reproduces NSTX H-mode scaling</a:t>
            </a:r>
          </a:p>
          <a:p>
            <a:pPr lvl="1"/>
            <a:r>
              <a:rPr lang="en-US" sz="1800" dirty="0" smtClean="0"/>
              <a:t>But sensitive to suppression by experimental E</a:t>
            </a:r>
            <a:r>
              <a:rPr lang="en-US" sz="1800" dirty="0" smtClean="0">
                <a:sym typeface="Symbol"/>
              </a:rPr>
              <a:t></a:t>
            </a:r>
            <a:r>
              <a:rPr lang="en-US" sz="1800" dirty="0" smtClean="0"/>
              <a:t>B shear</a:t>
            </a:r>
          </a:p>
          <a:p>
            <a:r>
              <a:rPr lang="en-US" sz="2000" dirty="0" smtClean="0"/>
              <a:t>RLW works amazingly well for high </a:t>
            </a:r>
            <a:r>
              <a:rPr lang="en-US" sz="2000" dirty="0" err="1" smtClean="0"/>
              <a:t>collisionality</a:t>
            </a:r>
            <a:r>
              <a:rPr lang="en-US" sz="2000" dirty="0" smtClean="0"/>
              <a:t>, high beta</a:t>
            </a:r>
          </a:p>
          <a:p>
            <a:pPr lvl="1"/>
            <a:r>
              <a:rPr lang="en-US" sz="1800" dirty="0" smtClean="0"/>
              <a:t>Need to clarify physics scaling of RLW model</a:t>
            </a:r>
          </a:p>
          <a:p>
            <a:endParaRPr lang="en-US" sz="2000" dirty="0"/>
          </a:p>
          <a:p>
            <a:r>
              <a:rPr lang="en-US" sz="2000" b="1" dirty="0"/>
              <a:t>Model validation questions:</a:t>
            </a:r>
          </a:p>
          <a:p>
            <a:pPr lvl="1"/>
            <a:r>
              <a:rPr lang="en-US" sz="1800" dirty="0"/>
              <a:t>Do </a:t>
            </a:r>
            <a:r>
              <a:rPr lang="en-US" sz="1800" dirty="0" err="1" smtClean="0"/>
              <a:t>Rafiq</a:t>
            </a:r>
            <a:r>
              <a:rPr lang="en-US" sz="1800" dirty="0" smtClean="0"/>
              <a:t>-MTM model &amp; TGLF predict </a:t>
            </a:r>
            <a:r>
              <a:rPr lang="en-US" sz="1800" dirty="0" err="1"/>
              <a:t>T</a:t>
            </a:r>
            <a:r>
              <a:rPr lang="en-US" sz="1800" baseline="-25000" dirty="0" err="1"/>
              <a:t>e</a:t>
            </a:r>
            <a:r>
              <a:rPr lang="en-US" sz="1800" dirty="0"/>
              <a:t> profiles as well as RLW?</a:t>
            </a:r>
          </a:p>
          <a:p>
            <a:pPr lvl="1"/>
            <a:r>
              <a:rPr lang="en-US" sz="1800" dirty="0"/>
              <a:t>What criteria determines when each model fails to predict </a:t>
            </a:r>
            <a:r>
              <a:rPr lang="en-US" sz="1800" dirty="0" err="1"/>
              <a:t>T</a:t>
            </a:r>
            <a:r>
              <a:rPr lang="en-US" sz="1800" baseline="-25000" dirty="0" err="1"/>
              <a:t>e</a:t>
            </a:r>
            <a:r>
              <a:rPr lang="en-US" sz="1800" dirty="0"/>
              <a:t>?</a:t>
            </a:r>
          </a:p>
          <a:p>
            <a:pPr lvl="2"/>
            <a:r>
              <a:rPr lang="en-US" sz="1600" dirty="0"/>
              <a:t>Is it just </a:t>
            </a:r>
            <a:r>
              <a:rPr lang="en-US" sz="1600" dirty="0" err="1"/>
              <a:t>collisionality</a:t>
            </a:r>
            <a:r>
              <a:rPr lang="en-US" sz="1600" dirty="0"/>
              <a:t>? In what normalized form? What about beta? </a:t>
            </a:r>
            <a:r>
              <a:rPr lang="en-US" sz="1600" dirty="0" err="1"/>
              <a:t>Etc</a:t>
            </a:r>
            <a:r>
              <a:rPr lang="en-US" sz="1600" dirty="0" smtClean="0"/>
              <a:t>…</a:t>
            </a:r>
          </a:p>
          <a:p>
            <a:pPr lvl="2"/>
            <a:endParaRPr lang="en-US" sz="2400" b="1" dirty="0" smtClean="0"/>
          </a:p>
          <a:p>
            <a:r>
              <a:rPr lang="en-US" sz="2000" b="1" dirty="0" smtClean="0"/>
              <a:t>Model qualification questions:</a:t>
            </a:r>
          </a:p>
          <a:p>
            <a:pPr lvl="1"/>
            <a:r>
              <a:rPr lang="en-US" sz="1800" dirty="0" smtClean="0"/>
              <a:t>Do </a:t>
            </a:r>
            <a:r>
              <a:rPr lang="en-US" sz="1800" dirty="0" err="1" smtClean="0"/>
              <a:t>Rafiq</a:t>
            </a:r>
            <a:r>
              <a:rPr lang="en-US" sz="1800" dirty="0" smtClean="0"/>
              <a:t>-MTM &amp; </a:t>
            </a:r>
            <a:r>
              <a:rPr lang="en-US" sz="1800" dirty="0"/>
              <a:t>TGLF recover </a:t>
            </a:r>
            <a:r>
              <a:rPr lang="en-US" sz="1800" dirty="0" smtClean="0"/>
              <a:t>GK linear threshold and NL transport </a:t>
            </a:r>
            <a:r>
              <a:rPr lang="en-US" sz="1800" dirty="0" err="1" smtClean="0"/>
              <a:t>scalings</a:t>
            </a:r>
            <a:r>
              <a:rPr lang="en-US" sz="1800" dirty="0" smtClean="0"/>
              <a:t>?</a:t>
            </a:r>
          </a:p>
          <a:p>
            <a:pPr lvl="1"/>
            <a:r>
              <a:rPr lang="en-US" sz="1800" dirty="0" smtClean="0"/>
              <a:t>Is there a resolution to E</a:t>
            </a:r>
            <a:r>
              <a:rPr lang="en-US" sz="1800" dirty="0" smtClean="0">
                <a:sym typeface="Symbol"/>
              </a:rPr>
              <a:t></a:t>
            </a:r>
            <a:r>
              <a:rPr lang="en-US" sz="1800" dirty="0" smtClean="0"/>
              <a:t>B suppression of NSTX 120968 r/a=0.6 MTM case?</a:t>
            </a:r>
          </a:p>
          <a:p>
            <a:pPr lvl="2"/>
            <a:r>
              <a:rPr lang="en-US" sz="1600" dirty="0" smtClean="0"/>
              <a:t>I started working with CGYRO, suppression remains at r/a=0.6</a:t>
            </a:r>
          </a:p>
          <a:p>
            <a:pPr lvl="2"/>
            <a:r>
              <a:rPr lang="en-US" sz="1600" dirty="0" smtClean="0"/>
              <a:t>I tried moving out (r/a=0.65, 0.7) where </a:t>
            </a:r>
            <a:r>
              <a:rPr lang="en-US" sz="1600" dirty="0" err="1" smtClean="0">
                <a:latin typeface="Symbol" panose="05050102010706020507" pitchFamily="18" charset="2"/>
              </a:rPr>
              <a:t>g</a:t>
            </a:r>
            <a:r>
              <a:rPr lang="en-US" sz="1600" baseline="-25000" dirty="0" err="1" smtClean="0"/>
              <a:t>lin,MTM</a:t>
            </a:r>
            <a:r>
              <a:rPr lang="en-US" sz="1600" dirty="0" smtClean="0"/>
              <a:t> &gt; </a:t>
            </a:r>
            <a:r>
              <a:rPr lang="en-US" sz="1600" dirty="0" err="1" smtClean="0">
                <a:latin typeface="Symbol" panose="05050102010706020507" pitchFamily="18" charset="2"/>
              </a:rPr>
              <a:t>g</a:t>
            </a:r>
            <a:r>
              <a:rPr lang="en-US" sz="1600" baseline="-25000" dirty="0" err="1" smtClean="0"/>
              <a:t>E</a:t>
            </a:r>
            <a:r>
              <a:rPr lang="en-US" sz="1600" dirty="0" smtClean="0"/>
              <a:t>, but numerical saturation is elusive!</a:t>
            </a:r>
          </a:p>
          <a:p>
            <a:pPr lvl="2"/>
            <a:r>
              <a:rPr lang="en-US" sz="1600" dirty="0" smtClean="0"/>
              <a:t>Initiate benchmark with GENE</a:t>
            </a:r>
            <a:r>
              <a:rPr lang="en-US" sz="1600" dirty="0"/>
              <a:t> </a:t>
            </a:r>
            <a:r>
              <a:rPr lang="en-US" sz="1600" dirty="0" smtClean="0"/>
              <a:t>or GKW? (Probably outside scope of Milestone)</a:t>
            </a:r>
          </a:p>
          <a:p>
            <a:pPr lvl="1"/>
            <a:r>
              <a:rPr lang="en-US" sz="1800" dirty="0" smtClean="0"/>
              <a:t>Will it be numerically feasible to simulate MTM globally due to excessive resolution requirements, </a:t>
            </a:r>
            <a:r>
              <a:rPr lang="en-US" sz="1800" dirty="0" err="1" smtClean="0">
                <a:latin typeface="Symbol" panose="05050102010706020507" pitchFamily="18" charset="2"/>
              </a:rPr>
              <a:t>D</a:t>
            </a:r>
            <a:r>
              <a:rPr lang="en-US" sz="1800" dirty="0" err="1" smtClean="0"/>
              <a:t>x</a:t>
            </a:r>
            <a:r>
              <a:rPr lang="en-US" sz="1800" dirty="0" smtClean="0"/>
              <a:t>&lt;</a:t>
            </a:r>
            <a:r>
              <a:rPr lang="en-US" sz="1800" dirty="0" smtClean="0">
                <a:latin typeface="Symbol" panose="05050102010706020507" pitchFamily="18" charset="2"/>
              </a:rPr>
              <a:t>D</a:t>
            </a:r>
            <a:r>
              <a:rPr lang="en-US" sz="1800" baseline="-25000" dirty="0" smtClean="0"/>
              <a:t>rat</a:t>
            </a:r>
            <a:r>
              <a:rPr lang="en-US" sz="1800" dirty="0" smtClean="0"/>
              <a:t>(r)=1/nq</a:t>
            </a:r>
            <a:r>
              <a:rPr lang="en-US" sz="1800" dirty="0" smtClean="0">
                <a:sym typeface="Symbol"/>
              </a:rPr>
              <a:t></a:t>
            </a:r>
            <a:r>
              <a:rPr lang="en-US" sz="1800" dirty="0" smtClean="0"/>
              <a:t>?</a:t>
            </a:r>
          </a:p>
        </p:txBody>
      </p:sp>
      <p:sp>
        <p:nvSpPr>
          <p:cNvPr id="3" name="Title 2"/>
          <p:cNvSpPr>
            <a:spLocks noGrp="1"/>
          </p:cNvSpPr>
          <p:nvPr>
            <p:ph type="title"/>
          </p:nvPr>
        </p:nvSpPr>
        <p:spPr/>
        <p:txBody>
          <a:bodyPr>
            <a:normAutofit/>
          </a:bodyPr>
          <a:lstStyle/>
          <a:p>
            <a:r>
              <a:rPr lang="en-US" sz="3200" b="1" dirty="0" smtClean="0"/>
              <a:t>Some physics comments (MTM)</a:t>
            </a:r>
            <a:endParaRPr lang="en-US" sz="3200" b="1" dirty="0"/>
          </a:p>
        </p:txBody>
      </p:sp>
    </p:spTree>
    <p:extLst>
      <p:ext uri="{BB962C8B-B14F-4D97-AF65-F5344CB8AC3E}">
        <p14:creationId xmlns:p14="http://schemas.microsoft.com/office/powerpoint/2010/main" val="59513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066800"/>
            <a:ext cx="8991600" cy="5486400"/>
          </a:xfrm>
        </p:spPr>
        <p:txBody>
          <a:bodyPr>
            <a:normAutofit fontScale="92500" lnSpcReduction="10000"/>
          </a:bodyPr>
          <a:lstStyle/>
          <a:p>
            <a:r>
              <a:rPr lang="en-US" sz="2000" dirty="0" smtClean="0"/>
              <a:t>Numerous H-mode cases locally sit around or above </a:t>
            </a:r>
            <a:r>
              <a:rPr lang="en-US" sz="2000" dirty="0" err="1" smtClean="0">
                <a:latin typeface="Symbol" panose="05050102010706020507" pitchFamily="18" charset="2"/>
              </a:rPr>
              <a:t>a</a:t>
            </a:r>
            <a:r>
              <a:rPr lang="en-US" sz="2000" baseline="-25000" dirty="0" err="1" smtClean="0"/>
              <a:t>crit</a:t>
            </a:r>
            <a:endParaRPr lang="en-US" sz="2000" baseline="-25000" dirty="0" smtClean="0"/>
          </a:p>
          <a:p>
            <a:r>
              <a:rPr lang="en-US" sz="2000" dirty="0"/>
              <a:t>Nonlinear GYRO </a:t>
            </a:r>
            <a:r>
              <a:rPr lang="en-US" sz="2000" dirty="0" smtClean="0"/>
              <a:t>simulation </a:t>
            </a:r>
            <a:r>
              <a:rPr lang="en-US" sz="2000" dirty="0"/>
              <a:t>of KBM </a:t>
            </a:r>
            <a:r>
              <a:rPr lang="en-US" sz="2000" dirty="0" smtClean="0"/>
              <a:t>appears physically saturated</a:t>
            </a:r>
          </a:p>
          <a:p>
            <a:r>
              <a:rPr lang="en-US" sz="2000" dirty="0"/>
              <a:t>Modes linearly transition from ITG/TEM to </a:t>
            </a:r>
            <a:r>
              <a:rPr lang="en-US" sz="2000" dirty="0" smtClean="0"/>
              <a:t>KBM (“hybrid modes”)</a:t>
            </a:r>
          </a:p>
          <a:p>
            <a:endParaRPr lang="en-US" sz="2000" dirty="0" smtClean="0"/>
          </a:p>
          <a:p>
            <a:r>
              <a:rPr lang="en-US" sz="2000" b="1" dirty="0" smtClean="0"/>
              <a:t>Analysis &amp; modeling questions:</a:t>
            </a:r>
          </a:p>
          <a:p>
            <a:pPr lvl="1"/>
            <a:r>
              <a:rPr lang="en-US" sz="1800" dirty="0" smtClean="0"/>
              <a:t>Do profiles really sit above </a:t>
            </a:r>
            <a:r>
              <a:rPr lang="en-US" sz="1800" dirty="0" err="1" smtClean="0">
                <a:latin typeface="Symbol" panose="05050102010706020507" pitchFamily="18" charset="2"/>
              </a:rPr>
              <a:t>a</a:t>
            </a:r>
            <a:r>
              <a:rPr lang="en-US" sz="1800" baseline="-25000" dirty="0" err="1" smtClean="0"/>
              <a:t>crit</a:t>
            </a:r>
            <a:r>
              <a:rPr lang="en-US" sz="1800" dirty="0" smtClean="0"/>
              <a:t>? What is the sensitivity of </a:t>
            </a:r>
            <a:r>
              <a:rPr lang="en-US" sz="1800" dirty="0" err="1" smtClean="0">
                <a:latin typeface="Symbol" panose="05050102010706020507" pitchFamily="18" charset="2"/>
              </a:rPr>
              <a:t>a</a:t>
            </a:r>
            <a:r>
              <a:rPr lang="en-US" sz="1800" baseline="-25000" dirty="0" err="1" smtClean="0"/>
              <a:t>exp</a:t>
            </a:r>
            <a:r>
              <a:rPr lang="en-US" sz="1800" dirty="0" smtClean="0"/>
              <a:t>&gt;</a:t>
            </a:r>
            <a:r>
              <a:rPr lang="en-US" sz="1800" dirty="0" err="1" smtClean="0">
                <a:latin typeface="Symbol" panose="05050102010706020507" pitchFamily="18" charset="2"/>
              </a:rPr>
              <a:t>a</a:t>
            </a:r>
            <a:r>
              <a:rPr lang="en-US" sz="1800" baseline="-25000" dirty="0" err="1" smtClean="0"/>
              <a:t>crit</a:t>
            </a:r>
            <a:r>
              <a:rPr lang="en-US" sz="1800" dirty="0" smtClean="0"/>
              <a:t> to experimental uncertainties?</a:t>
            </a:r>
          </a:p>
          <a:p>
            <a:pPr lvl="2"/>
            <a:r>
              <a:rPr lang="en-US" sz="1600" dirty="0" smtClean="0"/>
              <a:t>How does using equilibrium reconstruction with consistent </a:t>
            </a:r>
            <a:r>
              <a:rPr lang="en-US" sz="1600" dirty="0" err="1" smtClean="0"/>
              <a:t>P</a:t>
            </a:r>
            <a:r>
              <a:rPr lang="en-US" sz="1600" baseline="-25000" dirty="0" err="1" smtClean="0"/>
              <a:t>fast</a:t>
            </a:r>
            <a:r>
              <a:rPr lang="en-US" sz="1600" dirty="0" smtClean="0"/>
              <a:t> influence this result? We’ve never done this routinely as far as I’m aware.</a:t>
            </a:r>
          </a:p>
          <a:p>
            <a:pPr lvl="2"/>
            <a:r>
              <a:rPr lang="en-US" sz="1600" dirty="0" smtClean="0"/>
              <a:t>Revisit linear stability with updated TRANSP-</a:t>
            </a:r>
            <a:r>
              <a:rPr lang="en-US" sz="1600" dirty="0" err="1" smtClean="0"/>
              <a:t>kEFIT</a:t>
            </a:r>
            <a:r>
              <a:rPr lang="en-US" sz="1600" dirty="0" smtClean="0"/>
              <a:t> workflow (e.g. via OMFIT)</a:t>
            </a:r>
          </a:p>
          <a:p>
            <a:pPr lvl="2"/>
            <a:r>
              <a:rPr lang="en-US" sz="1600" dirty="0" smtClean="0"/>
              <a:t>How sensitive is GK result to inclusion of kinetic fast ions?</a:t>
            </a:r>
          </a:p>
          <a:p>
            <a:pPr lvl="1"/>
            <a:r>
              <a:rPr lang="en-US" sz="1800" dirty="0" smtClean="0"/>
              <a:t>Does TGLF recover KBM threshold compared to </a:t>
            </a:r>
            <a:r>
              <a:rPr lang="en-US" sz="1800" dirty="0" err="1" smtClean="0"/>
              <a:t>gyrokinetics</a:t>
            </a:r>
            <a:r>
              <a:rPr lang="en-US" sz="1800" dirty="0" smtClean="0"/>
              <a:t>?</a:t>
            </a:r>
          </a:p>
          <a:p>
            <a:pPr lvl="1"/>
            <a:r>
              <a:rPr lang="en-US" sz="1800" dirty="0" smtClean="0"/>
              <a:t>If KBM is actually active, how do we reconcile </a:t>
            </a:r>
            <a:r>
              <a:rPr lang="en-US" sz="1800" dirty="0" err="1" smtClean="0">
                <a:latin typeface="Symbol" panose="05050102010706020507" pitchFamily="18" charset="2"/>
              </a:rPr>
              <a:t>c</a:t>
            </a:r>
            <a:r>
              <a:rPr lang="en-US" sz="1800" baseline="-25000" dirty="0" err="1" smtClean="0"/>
              <a:t>e,anom</a:t>
            </a:r>
            <a:r>
              <a:rPr lang="en-US" sz="1800" dirty="0"/>
              <a:t> </a:t>
            </a:r>
            <a:r>
              <a:rPr lang="en-US" sz="1800" dirty="0" smtClean="0"/>
              <a:t>vs. </a:t>
            </a:r>
            <a:r>
              <a:rPr lang="en-US" sz="1800" dirty="0" err="1" smtClean="0">
                <a:latin typeface="Symbol" panose="05050102010706020507" pitchFamily="18" charset="2"/>
              </a:rPr>
              <a:t>c</a:t>
            </a:r>
            <a:r>
              <a:rPr lang="en-US" sz="1800" baseline="-25000" dirty="0" err="1" smtClean="0"/>
              <a:t>i</a:t>
            </a:r>
            <a:r>
              <a:rPr lang="en-US" sz="1800" dirty="0" err="1" smtClean="0">
                <a:sym typeface="Symbol"/>
              </a:rPr>
              <a:t></a:t>
            </a:r>
            <a:r>
              <a:rPr lang="en-US" sz="1800" dirty="0" err="1" smtClean="0">
                <a:latin typeface="Symbol" panose="05050102010706020507" pitchFamily="18" charset="2"/>
              </a:rPr>
              <a:t>c</a:t>
            </a:r>
            <a:r>
              <a:rPr lang="en-US" sz="1800" baseline="-25000" dirty="0" err="1" smtClean="0">
                <a:sym typeface="Symbol"/>
              </a:rPr>
              <a:t>i,NC</a:t>
            </a:r>
            <a:r>
              <a:rPr lang="en-US" sz="1800" dirty="0" smtClean="0">
                <a:sym typeface="Symbol"/>
              </a:rPr>
              <a:t>?</a:t>
            </a:r>
          </a:p>
          <a:p>
            <a:pPr lvl="2"/>
            <a:r>
              <a:rPr lang="en-US" sz="1600" dirty="0" smtClean="0">
                <a:sym typeface="Symbol"/>
              </a:rPr>
              <a:t>Is it possible to have </a:t>
            </a:r>
            <a:r>
              <a:rPr lang="en-US" sz="1600" dirty="0" err="1" smtClean="0">
                <a:sym typeface="Symbol"/>
              </a:rPr>
              <a:t>T</a:t>
            </a:r>
            <a:r>
              <a:rPr lang="en-US" sz="1600" baseline="-25000" dirty="0" err="1" smtClean="0">
                <a:sym typeface="Symbol"/>
              </a:rPr>
              <a:t>i</a:t>
            </a:r>
            <a:r>
              <a:rPr lang="en-US" sz="1600" dirty="0" smtClean="0">
                <a:sym typeface="Symbol"/>
              </a:rPr>
              <a:t>=</a:t>
            </a:r>
            <a:r>
              <a:rPr lang="en-US" sz="1600" dirty="0" err="1" smtClean="0">
                <a:sym typeface="Symbol"/>
              </a:rPr>
              <a:t>T</a:t>
            </a:r>
            <a:r>
              <a:rPr lang="en-US" sz="1600" baseline="-25000" dirty="0" err="1" smtClean="0">
                <a:sym typeface="Symbol"/>
              </a:rPr>
              <a:t>i,NC</a:t>
            </a:r>
            <a:r>
              <a:rPr lang="en-US" sz="1600" dirty="0" smtClean="0">
                <a:sym typeface="Symbol"/>
              </a:rPr>
              <a:t>, and </a:t>
            </a:r>
            <a:r>
              <a:rPr lang="en-US" sz="1600" dirty="0" err="1" smtClean="0">
                <a:sym typeface="Symbol"/>
              </a:rPr>
              <a:t>T</a:t>
            </a:r>
            <a:r>
              <a:rPr lang="en-US" sz="1600" baseline="-25000" dirty="0" err="1" smtClean="0">
                <a:sym typeface="Symbol"/>
              </a:rPr>
              <a:t>e</a:t>
            </a:r>
            <a:r>
              <a:rPr lang="en-US" sz="1600" dirty="0" smtClean="0">
                <a:sym typeface="Symbol"/>
              </a:rPr>
              <a:t> self-organizes until </a:t>
            </a:r>
            <a:r>
              <a:rPr lang="en-US" sz="1600" dirty="0" err="1" smtClean="0">
                <a:latin typeface="Symbol" panose="05050102010706020507" pitchFamily="18" charset="2"/>
                <a:sym typeface="Symbol"/>
              </a:rPr>
              <a:t>a</a:t>
            </a:r>
            <a:r>
              <a:rPr lang="en-US" sz="1600" dirty="0" err="1" smtClean="0">
                <a:sym typeface="Symbol"/>
              </a:rPr>
              <a:t>~</a:t>
            </a:r>
            <a:r>
              <a:rPr lang="en-US" sz="1600" dirty="0" err="1" smtClean="0">
                <a:latin typeface="Symbol" panose="05050102010706020507" pitchFamily="18" charset="2"/>
                <a:sym typeface="Symbol"/>
              </a:rPr>
              <a:t>a</a:t>
            </a:r>
            <a:r>
              <a:rPr lang="en-US" sz="1600" baseline="-25000" dirty="0" err="1" smtClean="0">
                <a:sym typeface="Symbol"/>
              </a:rPr>
              <a:t>crit</a:t>
            </a:r>
            <a:r>
              <a:rPr lang="en-US" sz="1600" dirty="0" smtClean="0">
                <a:sym typeface="Symbol"/>
              </a:rPr>
              <a:t>?</a:t>
            </a:r>
          </a:p>
          <a:p>
            <a:pPr lvl="1"/>
            <a:r>
              <a:rPr lang="en-US" sz="1800" dirty="0" smtClean="0">
                <a:sym typeface="Symbol"/>
              </a:rPr>
              <a:t>Can we make a model prediction of </a:t>
            </a:r>
            <a:r>
              <a:rPr lang="en-US" sz="1800" dirty="0" err="1" smtClean="0">
                <a:sym typeface="Symbol"/>
              </a:rPr>
              <a:t>T</a:t>
            </a:r>
            <a:r>
              <a:rPr lang="en-US" sz="1800" baseline="-25000" dirty="0" err="1" smtClean="0">
                <a:sym typeface="Symbol"/>
              </a:rPr>
              <a:t>e</a:t>
            </a:r>
            <a:r>
              <a:rPr lang="en-US" sz="1800" dirty="0" smtClean="0">
                <a:sym typeface="Symbol"/>
              </a:rPr>
              <a:t> using the above recipe? </a:t>
            </a:r>
            <a:r>
              <a:rPr lang="en-US" sz="1800" dirty="0">
                <a:latin typeface="Arial" charset="0"/>
                <a:cs typeface="Arial" charset="0"/>
              </a:rPr>
              <a:t>(e.g. fixed </a:t>
            </a:r>
            <a:r>
              <a:rPr lang="en-US" sz="1800" dirty="0" smtClean="0">
                <a:latin typeface="Arial" charset="0"/>
                <a:cs typeface="Arial" charset="0"/>
              </a:rPr>
              <a:t>n</a:t>
            </a:r>
            <a:r>
              <a:rPr lang="en-US" sz="1800" baseline="-25000" dirty="0" smtClean="0">
                <a:latin typeface="Arial" charset="0"/>
                <a:cs typeface="Arial" charset="0"/>
              </a:rPr>
              <a:t>e</a:t>
            </a:r>
            <a:r>
              <a:rPr lang="en-US" sz="1800" dirty="0" smtClean="0">
                <a:latin typeface="Arial" charset="0"/>
                <a:cs typeface="Arial" charset="0"/>
              </a:rPr>
              <a:t> , </a:t>
            </a:r>
            <a:r>
              <a:rPr lang="en-US" sz="1800" dirty="0" err="1" smtClean="0">
                <a:latin typeface="Arial" charset="0"/>
                <a:cs typeface="Arial" charset="0"/>
              </a:rPr>
              <a:t>P</a:t>
            </a:r>
            <a:r>
              <a:rPr lang="en-US" sz="1800" baseline="-25000" dirty="0" err="1" smtClean="0">
                <a:latin typeface="Arial" charset="0"/>
                <a:cs typeface="Arial" charset="0"/>
              </a:rPr>
              <a:t>fast</a:t>
            </a:r>
            <a:r>
              <a:rPr lang="en-US" sz="1800" dirty="0" smtClean="0">
                <a:latin typeface="Arial" charset="0"/>
                <a:cs typeface="Arial" charset="0"/>
              </a:rPr>
              <a:t>, </a:t>
            </a:r>
            <a:r>
              <a:rPr lang="en-US" sz="1800" dirty="0">
                <a:latin typeface="Arial" charset="0"/>
                <a:cs typeface="Arial" charset="0"/>
              </a:rPr>
              <a:t>u</a:t>
            </a:r>
            <a:r>
              <a:rPr lang="en-US" sz="1800" dirty="0" smtClean="0">
                <a:latin typeface="Arial" charset="0"/>
                <a:cs typeface="Arial" charset="0"/>
                <a:sym typeface="Symbol"/>
              </a:rPr>
              <a:t> +</a:t>
            </a:r>
            <a:r>
              <a:rPr lang="en-US" sz="1800" dirty="0" smtClean="0">
                <a:latin typeface="Arial" charset="0"/>
                <a:cs typeface="Arial" charset="0"/>
              </a:rPr>
              <a:t> neoclassical </a:t>
            </a:r>
            <a:r>
              <a:rPr lang="en-US" sz="1800" dirty="0" err="1" smtClean="0">
                <a:latin typeface="Arial" charset="0"/>
                <a:cs typeface="Arial" charset="0"/>
              </a:rPr>
              <a:t>T</a:t>
            </a:r>
            <a:r>
              <a:rPr lang="en-US" sz="1800" baseline="-25000" dirty="0" err="1" smtClean="0">
                <a:latin typeface="Arial" charset="0"/>
                <a:cs typeface="Arial" charset="0"/>
              </a:rPr>
              <a:t>i</a:t>
            </a:r>
            <a:r>
              <a:rPr lang="en-US" sz="1800" dirty="0" smtClean="0">
                <a:latin typeface="Arial" charset="0"/>
                <a:cs typeface="Arial" charset="0"/>
              </a:rPr>
              <a:t> </a:t>
            </a:r>
            <a:r>
              <a:rPr lang="en-US" sz="1800" dirty="0" smtClean="0">
                <a:latin typeface="Arial" charset="0"/>
                <a:cs typeface="Arial" charset="0"/>
                <a:sym typeface="Symbol"/>
              </a:rPr>
              <a:t> </a:t>
            </a:r>
            <a:r>
              <a:rPr lang="en-US" sz="1800" dirty="0" smtClean="0">
                <a:latin typeface="Arial" charset="0"/>
                <a:cs typeface="Arial" charset="0"/>
              </a:rPr>
              <a:t>predict </a:t>
            </a:r>
            <a:r>
              <a:rPr lang="en-US" sz="1800" dirty="0" err="1">
                <a:latin typeface="Arial" charset="0"/>
                <a:cs typeface="Arial" charset="0"/>
              </a:rPr>
              <a:t>T</a:t>
            </a:r>
            <a:r>
              <a:rPr lang="en-US" sz="1800" baseline="-25000" dirty="0" err="1">
                <a:latin typeface="Arial" charset="0"/>
                <a:cs typeface="Arial" charset="0"/>
              </a:rPr>
              <a:t>e</a:t>
            </a:r>
            <a:r>
              <a:rPr lang="en-US" sz="1800" dirty="0">
                <a:latin typeface="Arial" charset="0"/>
                <a:cs typeface="Arial" charset="0"/>
              </a:rPr>
              <a:t> </a:t>
            </a:r>
            <a:r>
              <a:rPr lang="en-US" sz="1800" dirty="0" smtClean="0">
                <a:latin typeface="Arial" charset="0"/>
                <a:cs typeface="Arial" charset="0"/>
              </a:rPr>
              <a:t>at marginal </a:t>
            </a:r>
            <a:r>
              <a:rPr lang="en-US" sz="1800" dirty="0" smtClean="0">
                <a:latin typeface="Symbol" panose="05050102010706020507" pitchFamily="18" charset="2"/>
                <a:cs typeface="Arial" charset="0"/>
              </a:rPr>
              <a:t>a</a:t>
            </a:r>
            <a:r>
              <a:rPr lang="en-US" sz="1800" dirty="0" smtClean="0">
                <a:latin typeface="Arial" charset="0"/>
                <a:cs typeface="Arial" charset="0"/>
              </a:rPr>
              <a:t>=</a:t>
            </a:r>
            <a:r>
              <a:rPr lang="en-US" sz="1800" dirty="0" err="1" smtClean="0">
                <a:latin typeface="Symbol" panose="05050102010706020507" pitchFamily="18" charset="2"/>
                <a:cs typeface="Arial" charset="0"/>
              </a:rPr>
              <a:t>a</a:t>
            </a:r>
            <a:r>
              <a:rPr lang="en-US" sz="1800" baseline="-25000" dirty="0" err="1" smtClean="0">
                <a:latin typeface="Arial" charset="0"/>
                <a:cs typeface="Arial" charset="0"/>
              </a:rPr>
              <a:t>crit</a:t>
            </a:r>
            <a:r>
              <a:rPr lang="en-US" sz="1800" dirty="0">
                <a:latin typeface="Arial" charset="0"/>
                <a:cs typeface="Arial" charset="0"/>
              </a:rPr>
              <a:t>)</a:t>
            </a:r>
            <a:endParaRPr lang="en-US" sz="1800" dirty="0" smtClean="0">
              <a:sym typeface="Symbol"/>
            </a:endParaRPr>
          </a:p>
          <a:p>
            <a:pPr lvl="2"/>
            <a:r>
              <a:rPr lang="en-US" sz="1600" dirty="0" smtClean="0">
                <a:sym typeface="Symbol"/>
              </a:rPr>
              <a:t>How do we do this using local KBM if regions are 2</a:t>
            </a:r>
            <a:r>
              <a:rPr lang="en-US" sz="1600" baseline="30000" dirty="0" smtClean="0">
                <a:sym typeface="Symbol"/>
              </a:rPr>
              <a:t>nd</a:t>
            </a:r>
            <a:r>
              <a:rPr lang="en-US" sz="1600" dirty="0" smtClean="0">
                <a:sym typeface="Symbol"/>
              </a:rPr>
              <a:t> stable? Can we evolve </a:t>
            </a:r>
            <a:r>
              <a:rPr lang="en-US" sz="1600" dirty="0" err="1" smtClean="0">
                <a:sym typeface="Symbol"/>
              </a:rPr>
              <a:t>kEFIT</a:t>
            </a:r>
            <a:r>
              <a:rPr lang="en-US" sz="1600" dirty="0" smtClean="0">
                <a:sym typeface="Symbol"/>
              </a:rPr>
              <a:t> iteratively as part of the prediction?</a:t>
            </a:r>
          </a:p>
          <a:p>
            <a:pPr lvl="1"/>
            <a:r>
              <a:rPr lang="en-US" sz="1800" dirty="0" smtClean="0">
                <a:sym typeface="Symbol"/>
              </a:rPr>
              <a:t>How does KBM model profile prediction vary with nu? (e.g. KBM linearly stabilized by collisions)</a:t>
            </a:r>
            <a:endParaRPr lang="en-US" sz="1800" dirty="0">
              <a:sym typeface="Symbol"/>
            </a:endParaRPr>
          </a:p>
          <a:p>
            <a:endParaRPr lang="en-US" sz="2000" dirty="0" smtClean="0">
              <a:sym typeface="Symbol"/>
            </a:endParaRPr>
          </a:p>
        </p:txBody>
      </p:sp>
      <p:sp>
        <p:nvSpPr>
          <p:cNvPr id="3" name="Title 2"/>
          <p:cNvSpPr>
            <a:spLocks noGrp="1"/>
          </p:cNvSpPr>
          <p:nvPr>
            <p:ph type="title"/>
          </p:nvPr>
        </p:nvSpPr>
        <p:spPr/>
        <p:txBody>
          <a:bodyPr>
            <a:normAutofit/>
          </a:bodyPr>
          <a:lstStyle/>
          <a:p>
            <a:r>
              <a:rPr lang="en-US" sz="3200" b="1" dirty="0" smtClean="0"/>
              <a:t>Some physics comments (KBM)</a:t>
            </a:r>
            <a:endParaRPr lang="en-US" sz="3200" b="1" dirty="0"/>
          </a:p>
        </p:txBody>
      </p:sp>
    </p:spTree>
    <p:extLst>
      <p:ext uri="{BB962C8B-B14F-4D97-AF65-F5344CB8AC3E}">
        <p14:creationId xmlns:p14="http://schemas.microsoft.com/office/powerpoint/2010/main" val="323189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Numerous attempts to validate ETG transport with experiment</a:t>
            </a:r>
          </a:p>
          <a:p>
            <a:r>
              <a:rPr lang="en-US" sz="2000" dirty="0"/>
              <a:t>Hundreds of nonlinear ETG simulations </a:t>
            </a:r>
            <a:r>
              <a:rPr lang="en-US" sz="2000" dirty="0" smtClean="0"/>
              <a:t>(NSTX</a:t>
            </a:r>
            <a:r>
              <a:rPr lang="en-US" sz="2000" dirty="0"/>
              <a:t>, NSTX-U, </a:t>
            </a:r>
            <a:r>
              <a:rPr lang="en-US" sz="2000" dirty="0" smtClean="0"/>
              <a:t>MAST)</a:t>
            </a:r>
          </a:p>
          <a:p>
            <a:r>
              <a:rPr lang="en-US" sz="2000" dirty="0" smtClean="0"/>
              <a:t>Many experimental trends (</a:t>
            </a:r>
            <a:r>
              <a:rPr lang="en-US" sz="2000" dirty="0"/>
              <a:t>with R/</a:t>
            </a:r>
            <a:r>
              <a:rPr lang="en-US" sz="2000" dirty="0" err="1"/>
              <a:t>L</a:t>
            </a:r>
            <a:r>
              <a:rPr lang="en-US" sz="2000" baseline="-25000" dirty="0" err="1"/>
              <a:t>Te</a:t>
            </a:r>
            <a:r>
              <a:rPr lang="en-US" sz="2000" dirty="0"/>
              <a:t>, R/L</a:t>
            </a:r>
            <a:r>
              <a:rPr lang="en-US" sz="2000" baseline="-25000" dirty="0"/>
              <a:t>n</a:t>
            </a:r>
            <a:r>
              <a:rPr lang="en-US" sz="2000" dirty="0"/>
              <a:t>, s, </a:t>
            </a:r>
            <a:r>
              <a:rPr lang="en-US" sz="2000" dirty="0" err="1">
                <a:latin typeface="Symbol" panose="05050102010706020507" pitchFamily="18" charset="2"/>
              </a:rPr>
              <a:t>g</a:t>
            </a:r>
            <a:r>
              <a:rPr lang="en-US" sz="2000" baseline="-25000" dirty="0" err="1"/>
              <a:t>E</a:t>
            </a:r>
            <a:r>
              <a:rPr lang="en-US" sz="2000" dirty="0" smtClean="0"/>
              <a:t>) consistent with ETG</a:t>
            </a:r>
            <a:endParaRPr lang="en-US" sz="2000" baseline="-25000" dirty="0" smtClean="0"/>
          </a:p>
          <a:p>
            <a:r>
              <a:rPr lang="en-US" sz="2000" dirty="0" smtClean="0"/>
              <a:t>But, predicted ETG transport often too small</a:t>
            </a:r>
          </a:p>
          <a:p>
            <a:endParaRPr lang="en-US" sz="2000" dirty="0" smtClean="0"/>
          </a:p>
          <a:p>
            <a:r>
              <a:rPr lang="en-US" sz="2000" b="1" dirty="0"/>
              <a:t>Model validation questions:</a:t>
            </a:r>
          </a:p>
          <a:p>
            <a:pPr lvl="1"/>
            <a:r>
              <a:rPr lang="en-US" sz="1800" dirty="0">
                <a:sym typeface="Symbol"/>
              </a:rPr>
              <a:t>How well do MMM-ETG and TGLF predict </a:t>
            </a:r>
            <a:r>
              <a:rPr lang="en-US" sz="1800" dirty="0" err="1">
                <a:sym typeface="Symbol"/>
              </a:rPr>
              <a:t>T</a:t>
            </a:r>
            <a:r>
              <a:rPr lang="en-US" sz="1800" baseline="-25000" dirty="0" err="1">
                <a:sym typeface="Symbol"/>
              </a:rPr>
              <a:t>e</a:t>
            </a:r>
            <a:r>
              <a:rPr lang="en-US" sz="1800" dirty="0">
                <a:sym typeface="Symbol"/>
              </a:rPr>
              <a:t> for regions of expected ETG dominance</a:t>
            </a:r>
            <a:r>
              <a:rPr lang="en-US" sz="1800" dirty="0" smtClean="0">
                <a:sym typeface="Symbol"/>
              </a:rPr>
              <a:t>?</a:t>
            </a:r>
          </a:p>
          <a:p>
            <a:pPr lvl="1"/>
            <a:r>
              <a:rPr lang="en-US" sz="1800" dirty="0" smtClean="0">
                <a:sym typeface="Symbol"/>
              </a:rPr>
              <a:t>What fraction of </a:t>
            </a:r>
            <a:r>
              <a:rPr lang="en-US" sz="1800" dirty="0" err="1" smtClean="0">
                <a:sym typeface="Symbol"/>
              </a:rPr>
              <a:t>Q</a:t>
            </a:r>
            <a:r>
              <a:rPr lang="en-US" sz="1800" baseline="-25000" dirty="0" err="1" smtClean="0">
                <a:sym typeface="Symbol"/>
              </a:rPr>
              <a:t>e</a:t>
            </a:r>
            <a:r>
              <a:rPr lang="en-US" sz="1800" dirty="0" smtClean="0">
                <a:sym typeface="Symbol"/>
              </a:rPr>
              <a:t> comes from model ETG contributions in various discharges?</a:t>
            </a:r>
            <a:endParaRPr lang="en-US" sz="1800" dirty="0">
              <a:sym typeface="Symbol"/>
            </a:endParaRPr>
          </a:p>
          <a:p>
            <a:endParaRPr lang="en-US" sz="2000" b="1" dirty="0" smtClean="0"/>
          </a:p>
          <a:p>
            <a:r>
              <a:rPr lang="en-US" sz="2000" b="1" dirty="0" smtClean="0"/>
              <a:t>Model </a:t>
            </a:r>
            <a:r>
              <a:rPr lang="en-US" sz="2000" b="1" dirty="0"/>
              <a:t>qualification questions </a:t>
            </a:r>
            <a:r>
              <a:rPr lang="en-US" sz="2000" b="1" dirty="0" smtClean="0"/>
              <a:t>:</a:t>
            </a:r>
          </a:p>
          <a:p>
            <a:pPr lvl="1"/>
            <a:r>
              <a:rPr lang="en-US" sz="1800" dirty="0" smtClean="0"/>
              <a:t>Does TGLF or Horton ETG model recover </a:t>
            </a:r>
            <a:r>
              <a:rPr lang="en-US" sz="1800" dirty="0" err="1" smtClean="0"/>
              <a:t>scalings</a:t>
            </a:r>
            <a:r>
              <a:rPr lang="en-US" sz="1800" dirty="0" smtClean="0"/>
              <a:t> predicted by nonlinear </a:t>
            </a:r>
            <a:r>
              <a:rPr lang="en-US" sz="1800" dirty="0" err="1" smtClean="0"/>
              <a:t>gyrokinetics</a:t>
            </a:r>
            <a:r>
              <a:rPr lang="en-US" sz="1800" dirty="0" smtClean="0"/>
              <a:t>?</a:t>
            </a:r>
          </a:p>
          <a:p>
            <a:pPr lvl="1"/>
            <a:r>
              <a:rPr lang="en-US" sz="1800" dirty="0" smtClean="0">
                <a:sym typeface="Symbol"/>
              </a:rPr>
              <a:t>When might multi-scale issues be important?</a:t>
            </a:r>
          </a:p>
          <a:p>
            <a:pPr lvl="2"/>
            <a:r>
              <a:rPr lang="en-US" sz="1600" dirty="0" smtClean="0">
                <a:sym typeface="Symbol"/>
              </a:rPr>
              <a:t>Tabulate (</a:t>
            </a:r>
            <a:r>
              <a:rPr lang="en-US" sz="1600" dirty="0" smtClean="0">
                <a:latin typeface="Symbol" panose="05050102010706020507" pitchFamily="18" charset="2"/>
                <a:sym typeface="Symbol"/>
              </a:rPr>
              <a:t>g</a:t>
            </a:r>
            <a:r>
              <a:rPr lang="en-US" sz="1600" dirty="0" smtClean="0">
                <a:sym typeface="Symbol"/>
              </a:rPr>
              <a:t>/</a:t>
            </a:r>
            <a:r>
              <a:rPr lang="en-US" sz="1600" dirty="0" err="1" smtClean="0">
                <a:sym typeface="Symbol"/>
              </a:rPr>
              <a:t>k</a:t>
            </a:r>
            <a:r>
              <a:rPr lang="en-US" sz="1600" baseline="-25000" dirty="0" err="1" smtClean="0">
                <a:latin typeface="Symbol" panose="05050102010706020507" pitchFamily="18" charset="2"/>
                <a:sym typeface="Symbol"/>
              </a:rPr>
              <a:t>q</a:t>
            </a:r>
            <a:r>
              <a:rPr lang="en-US" sz="1600" dirty="0" smtClean="0">
                <a:sym typeface="Symbol"/>
              </a:rPr>
              <a:t>)</a:t>
            </a:r>
            <a:r>
              <a:rPr lang="en-US" sz="1600" baseline="-25000" dirty="0" smtClean="0">
                <a:sym typeface="Symbol"/>
              </a:rPr>
              <a:t>high-k</a:t>
            </a:r>
            <a:r>
              <a:rPr lang="en-US" sz="1600" dirty="0" smtClean="0">
                <a:sym typeface="Symbol"/>
              </a:rPr>
              <a:t> / </a:t>
            </a:r>
            <a:r>
              <a:rPr lang="en-US" sz="1600" dirty="0">
                <a:sym typeface="Symbol"/>
              </a:rPr>
              <a:t>(</a:t>
            </a:r>
            <a:r>
              <a:rPr lang="en-US" sz="1600" dirty="0" smtClean="0">
                <a:latin typeface="Symbol" panose="05050102010706020507" pitchFamily="18" charset="2"/>
                <a:sym typeface="Symbol"/>
              </a:rPr>
              <a:t>g</a:t>
            </a:r>
            <a:r>
              <a:rPr lang="en-US" sz="1600" dirty="0" smtClean="0">
                <a:sym typeface="Symbol"/>
              </a:rPr>
              <a:t>/</a:t>
            </a:r>
            <a:r>
              <a:rPr lang="en-US" sz="1600" dirty="0" err="1" smtClean="0">
                <a:sym typeface="Symbol"/>
              </a:rPr>
              <a:t>k</a:t>
            </a:r>
            <a:r>
              <a:rPr lang="en-US" sz="1600" baseline="-25000" dirty="0" err="1" smtClean="0">
                <a:latin typeface="Symbol" panose="05050102010706020507" pitchFamily="18" charset="2"/>
                <a:sym typeface="Symbol"/>
              </a:rPr>
              <a:t>q</a:t>
            </a:r>
            <a:r>
              <a:rPr lang="en-US" sz="1600" dirty="0" smtClean="0">
                <a:sym typeface="Symbol"/>
              </a:rPr>
              <a:t>)</a:t>
            </a:r>
            <a:r>
              <a:rPr lang="en-US" sz="1600" baseline="-25000" dirty="0" smtClean="0">
                <a:sym typeface="Symbol"/>
              </a:rPr>
              <a:t>low-k</a:t>
            </a:r>
            <a:r>
              <a:rPr lang="en-US" sz="1600" dirty="0" smtClean="0">
                <a:sym typeface="Symbol"/>
              </a:rPr>
              <a:t> (</a:t>
            </a:r>
            <a:r>
              <a:rPr lang="en-US" sz="1600" dirty="0">
                <a:sym typeface="Symbol"/>
              </a:rPr>
              <a:t>incorporating </a:t>
            </a:r>
            <a:r>
              <a:rPr lang="en-US" sz="1600" dirty="0" err="1">
                <a:latin typeface="Symbol" panose="05050102010706020507" pitchFamily="18" charset="2"/>
                <a:sym typeface="Symbol"/>
              </a:rPr>
              <a:t>g</a:t>
            </a:r>
            <a:r>
              <a:rPr lang="en-US" sz="1600" baseline="-25000" dirty="0" err="1">
                <a:sym typeface="Symbol"/>
              </a:rPr>
              <a:t>E</a:t>
            </a:r>
            <a:r>
              <a:rPr lang="en-US" sz="1600" dirty="0" smtClean="0">
                <a:sym typeface="Symbol"/>
              </a:rPr>
              <a:t>) to identify potential importance</a:t>
            </a:r>
            <a:endParaRPr lang="en-US" sz="1600" baseline="-25000" dirty="0" smtClean="0">
              <a:sym typeface="Symbol"/>
            </a:endParaRPr>
          </a:p>
        </p:txBody>
      </p:sp>
      <p:sp>
        <p:nvSpPr>
          <p:cNvPr id="3" name="Title 2"/>
          <p:cNvSpPr>
            <a:spLocks noGrp="1"/>
          </p:cNvSpPr>
          <p:nvPr>
            <p:ph type="title"/>
          </p:nvPr>
        </p:nvSpPr>
        <p:spPr/>
        <p:txBody>
          <a:bodyPr>
            <a:normAutofit/>
          </a:bodyPr>
          <a:lstStyle/>
          <a:p>
            <a:r>
              <a:rPr lang="en-US" sz="3200" b="1" dirty="0" smtClean="0"/>
              <a:t>Some physics comments (ETG)</a:t>
            </a:r>
            <a:endParaRPr lang="en-US" sz="3200" b="1" dirty="0"/>
          </a:p>
        </p:txBody>
      </p:sp>
    </p:spTree>
    <p:extLst>
      <p:ext uri="{BB962C8B-B14F-4D97-AF65-F5344CB8AC3E}">
        <p14:creationId xmlns:p14="http://schemas.microsoft.com/office/powerpoint/2010/main" val="1544026821"/>
      </p:ext>
    </p:extLst>
  </p:cSld>
  <p:clrMapOvr>
    <a:masterClrMapping/>
  </p:clrMapOvr>
</p:sld>
</file>

<file path=ppt/theme/theme1.xml><?xml version="1.0" encoding="utf-8"?>
<a:theme xmlns:a="http://schemas.openxmlformats.org/drawingml/2006/main" name="NSTX Upgra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79030</TotalTime>
  <Words>2585</Words>
  <Application>Microsoft Office PowerPoint</Application>
  <PresentationFormat>On-screen Show (4:3)</PresentationFormat>
  <Paragraphs>257</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NSTX Upgrade</vt:lpstr>
      <vt:lpstr>Kickoff meeting for NSTX-U Milestone R(18-3)</vt:lpstr>
      <vt:lpstr>R18-3: “Validate and further develop reduced transport models for electron thermal transport in ST plasmas”</vt:lpstr>
      <vt:lpstr>Highest T&amp;T priority for NSTX-U: Measure &amp; understand H-mode confinement scaling at higher BT</vt:lpstr>
      <vt:lpstr>At high b, microtearing modes (MTM) and kinetic ballooning modes (KBM) are predicted unstable</vt:lpstr>
      <vt:lpstr>Milestone goals: (1) Identify ST conditions for which current core transport models work &amp; fail, (2) Try to improve models</vt:lpstr>
      <vt:lpstr>General comments &amp; concerns</vt:lpstr>
      <vt:lpstr>Some physics comments (MTM)</vt:lpstr>
      <vt:lpstr>Some physics comments (KBM)</vt:lpstr>
      <vt:lpstr>Some physics comments (ETG)</vt:lpstr>
      <vt:lpstr>Some physics comments (ITG/TEM/PVG)</vt:lpstr>
      <vt:lpstr>Comments on deep-core (r&lt;0.5) transport</vt:lpstr>
      <vt:lpstr>Initial thoughts on milestone tasks</vt:lpstr>
      <vt:lpstr>Immediate action items for November</vt:lpstr>
      <vt:lpstr>A number of transport solvers, transport models &amp; gyrokinetic codes are available</vt:lpstr>
      <vt:lpstr>References</vt:lpstr>
      <vt:lpstr>Previous ST transport modeling using reduced models (not gyrokinetic predictions)</vt:lpstr>
      <vt:lpstr>ST gyrokinetic simulations</vt:lpstr>
      <vt:lpstr>ST gyrokinetic simulation work - ETG</vt:lpstr>
      <vt:lpstr>ST gyrokinetic simulation work – ion scale</vt:lpstr>
      <vt:lpstr>Extra slides</vt:lpstr>
      <vt:lpstr>Action items (living document)</vt:lpstr>
    </vt:vector>
  </TitlesOfParts>
  <Company>PPPL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E. Menard</dc:creator>
  <cp:lastModifiedBy>Walter Guttenfelder</cp:lastModifiedBy>
  <cp:revision>769</cp:revision>
  <cp:lastPrinted>2017-11-04T16:40:19Z</cp:lastPrinted>
  <dcterms:created xsi:type="dcterms:W3CDTF">2015-07-16T16:59:24Z</dcterms:created>
  <dcterms:modified xsi:type="dcterms:W3CDTF">2017-11-06T16:57:45Z</dcterms:modified>
</cp:coreProperties>
</file>