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E182-4C30-7248-A377-6766E3F9FA17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1613-79DD-D544-B44B-80B7530E2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Low-density Start-up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D. Mueller, M. Bell, S. Gerhardt, J. Menard, R. Raman, S. </a:t>
            </a:r>
            <a:r>
              <a:rPr lang="en-US" dirty="0" err="1" smtClean="0">
                <a:solidFill>
                  <a:schemeClr val="tx1"/>
                </a:solidFill>
              </a:rPr>
              <a:t>Sabbagh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0690" y="5638800"/>
            <a:ext cx="676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NSTX FY12 low </a:t>
            </a:r>
            <a:r>
              <a:rPr lang="en-US" smtClean="0"/>
              <a:t>density discussion:  </a:t>
            </a:r>
            <a:r>
              <a:rPr lang="en-US" dirty="0" smtClean="0"/>
              <a:t>May 12,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Historically, fueling and heating help avoid  MHD  during  start-up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Long experience with goal of achieving long, stable, high-performance discharges has led to the present prescription</a:t>
            </a:r>
          </a:p>
          <a:p>
            <a:pPr lvl="1"/>
            <a:r>
              <a:rPr lang="en-US" dirty="0" smtClean="0"/>
              <a:t>both low-field and high-field side gas puffing</a:t>
            </a:r>
          </a:p>
          <a:p>
            <a:pPr lvl="1"/>
            <a:r>
              <a:rPr lang="en-US" dirty="0" smtClean="0"/>
              <a:t>Rapid Ip ramp-rate</a:t>
            </a:r>
          </a:p>
          <a:p>
            <a:pPr lvl="1"/>
            <a:r>
              <a:rPr lang="en-US" dirty="0" smtClean="0"/>
              <a:t>Low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 used </a:t>
            </a:r>
          </a:p>
          <a:p>
            <a:pPr lvl="2"/>
            <a:r>
              <a:rPr lang="en-US" dirty="0" smtClean="0"/>
              <a:t>High </a:t>
            </a:r>
            <a:r>
              <a:rPr lang="en-US" dirty="0" err="1" smtClean="0"/>
              <a:t>dI</a:t>
            </a:r>
            <a:r>
              <a:rPr lang="en-US" baseline="-25000" dirty="0" err="1" smtClean="0"/>
              <a:t>p</a:t>
            </a:r>
            <a:r>
              <a:rPr lang="en-US" dirty="0" err="1" smtClean="0"/>
              <a:t>/dt</a:t>
            </a:r>
            <a:endParaRPr lang="en-US" dirty="0"/>
          </a:p>
          <a:p>
            <a:pPr lvl="2"/>
            <a:r>
              <a:rPr lang="en-US" dirty="0" smtClean="0"/>
              <a:t>large aperture start-up </a:t>
            </a:r>
          </a:p>
          <a:p>
            <a:pPr lvl="2"/>
            <a:r>
              <a:rPr lang="en-US" dirty="0" smtClean="0"/>
              <a:t>early heating</a:t>
            </a:r>
          </a:p>
          <a:p>
            <a:r>
              <a:rPr lang="en-US" dirty="0" smtClean="0"/>
              <a:t>Most of these also increase the plasma density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approach is needed for low density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1" indent="-514350">
              <a:buFont typeface="Arial"/>
              <a:buChar char="•"/>
            </a:pPr>
            <a:r>
              <a:rPr lang="en-US" dirty="0" smtClean="0"/>
              <a:t>Simply turning  off  gas and/or heating  does not work to produce  stable  plasmas </a:t>
            </a:r>
          </a:p>
          <a:p>
            <a:pPr marL="514350" lvl="1" indent="-514350">
              <a:buFont typeface="Arial"/>
              <a:buChar char="•"/>
            </a:pPr>
            <a:r>
              <a:rPr lang="en-US" dirty="0" smtClean="0"/>
              <a:t>Partial existence proof: CHI  initiated discharges had low density, low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, larger R, OH(0)=0 and were  stable (but no flattop and L-Mode)</a:t>
            </a:r>
          </a:p>
          <a:p>
            <a:pPr marL="514350" lvl="1" indent="-514350">
              <a:buFont typeface="Arial"/>
              <a:buChar char="•"/>
            </a:pPr>
            <a:r>
              <a:rPr lang="en-US" dirty="0" smtClean="0"/>
              <a:t>Error fields are more  likely to cause locked modes (or other MHD?) at  low  density (does low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help?)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Use  zero OH </a:t>
            </a:r>
            <a:r>
              <a:rPr lang="en-US" dirty="0" err="1" smtClean="0"/>
              <a:t>precharge</a:t>
            </a:r>
            <a:r>
              <a:rPr lang="en-US" dirty="0" smtClean="0"/>
              <a:t> to  minimize error fields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Use high V</a:t>
            </a:r>
            <a:r>
              <a:rPr lang="en-US" baseline="-25000" dirty="0" smtClean="0"/>
              <a:t>loop</a:t>
            </a:r>
            <a:r>
              <a:rPr lang="en-US" dirty="0" smtClean="0"/>
              <a:t> like CHI did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Try low voltage start-up and low </a:t>
            </a:r>
            <a:r>
              <a:rPr lang="en-US" dirty="0" err="1" smtClean="0"/>
              <a:t>dI</a:t>
            </a:r>
            <a:r>
              <a:rPr lang="en-US" baseline="-25000" dirty="0" err="1" smtClean="0"/>
              <a:t>p</a:t>
            </a:r>
            <a:r>
              <a:rPr lang="en-US" dirty="0" err="1" smtClean="0"/>
              <a:t>/dt</a:t>
            </a:r>
            <a:endParaRPr lang="en-US" dirty="0" smtClean="0"/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Use RWM coils early to correct for error </a:t>
            </a:r>
            <a:r>
              <a:rPr lang="en-US" dirty="0" smtClean="0"/>
              <a:t>fields</a:t>
            </a:r>
          </a:p>
          <a:p>
            <a:pPr marL="514350" lvl="1" indent="-514350">
              <a:buNone/>
            </a:pPr>
            <a:r>
              <a:rPr lang="en-US" dirty="0" smtClean="0"/>
              <a:t>    </a:t>
            </a:r>
          </a:p>
          <a:p>
            <a:pPr marL="514350" lvl="1" indent="-514350">
              <a:buNone/>
            </a:pPr>
            <a:r>
              <a:rPr lang="en-US" dirty="0" smtClean="0"/>
              <a:t>     (In H-Mode,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e</a:t>
            </a:r>
            <a:r>
              <a:rPr lang="en-US" dirty="0" err="1" smtClean="0"/>
              <a:t>l</a:t>
            </a:r>
            <a:r>
              <a:rPr lang="en-US" dirty="0" smtClean="0"/>
              <a:t> increases about 1X10</a:t>
            </a:r>
            <a:r>
              <a:rPr lang="en-US" baseline="30000" dirty="0" smtClean="0"/>
              <a:t>15</a:t>
            </a:r>
            <a:r>
              <a:rPr lang="en-US" dirty="0" smtClean="0"/>
              <a:t>/cm</a:t>
            </a:r>
            <a:r>
              <a:rPr lang="en-US" baseline="30000" dirty="0" smtClean="0"/>
              <a:t>2</a:t>
            </a:r>
            <a:r>
              <a:rPr lang="en-US" dirty="0" smtClean="0"/>
              <a:t> per 0.1s)</a:t>
            </a:r>
          </a:p>
          <a:p>
            <a:pPr marL="514350" lvl="1" indent="-514350">
              <a:buFont typeface="+mj-lt"/>
              <a:buAutoNum type="arabicPeriod"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Strategy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1" indent="-514350">
              <a:buFont typeface="Arial"/>
              <a:buChar char="•"/>
            </a:pPr>
            <a:r>
              <a:rPr lang="en-US" dirty="0" smtClean="0"/>
              <a:t>Use  zero OH </a:t>
            </a:r>
            <a:r>
              <a:rPr lang="en-US" dirty="0" err="1" smtClean="0"/>
              <a:t>precharge</a:t>
            </a:r>
            <a:r>
              <a:rPr lang="en-US" dirty="0" smtClean="0"/>
              <a:t> to  investigate if  OH</a:t>
            </a:r>
            <a:r>
              <a:rPr lang="en-US" dirty="0" smtClean="0">
                <a:cs typeface="Symbol" charset="2"/>
              </a:rPr>
              <a:t>X</a:t>
            </a:r>
            <a:r>
              <a:rPr lang="en-US" dirty="0" smtClean="0"/>
              <a:t>TF is  source  of  error  fields</a:t>
            </a:r>
          </a:p>
          <a:p>
            <a:pPr marL="914400" lvl="2" indent="-514350"/>
            <a:r>
              <a:rPr lang="en-US" dirty="0" smtClean="0"/>
              <a:t>This at least starts with only eddy currents contributing to error (ramping coils, ramping errors?)</a:t>
            </a:r>
          </a:p>
          <a:p>
            <a:pPr marL="914400" lvl="2" indent="-514350"/>
            <a:r>
              <a:rPr lang="en-US" dirty="0" smtClean="0"/>
              <a:t>If this is successful, investigate error –field reduction with RWM coils next (if  not try this  later)</a:t>
            </a:r>
          </a:p>
          <a:p>
            <a:pPr marL="514350" lvl="1" indent="-514350">
              <a:buFont typeface="Arial"/>
              <a:buChar char="•"/>
            </a:pPr>
            <a:r>
              <a:rPr lang="en-US" dirty="0" smtClean="0"/>
              <a:t>Try high initial V</a:t>
            </a:r>
            <a:r>
              <a:rPr lang="en-US" baseline="-25000" dirty="0" smtClean="0"/>
              <a:t>loop</a:t>
            </a:r>
            <a:r>
              <a:rPr lang="en-US" dirty="0" smtClean="0"/>
              <a:t>, with larger R and  kappa with low gas </a:t>
            </a:r>
            <a:r>
              <a:rPr lang="en-US" dirty="0" smtClean="0"/>
              <a:t>fueling, like the low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, low n</a:t>
            </a:r>
            <a:r>
              <a:rPr lang="en-US" baseline="-25000" dirty="0" smtClean="0"/>
              <a:t>e</a:t>
            </a:r>
            <a:r>
              <a:rPr lang="en-US" dirty="0" smtClean="0"/>
              <a:t> </a:t>
            </a:r>
            <a:r>
              <a:rPr lang="en-US" dirty="0" smtClean="0"/>
              <a:t>CHI shots</a:t>
            </a:r>
          </a:p>
          <a:p>
            <a:pPr marL="514350" lvl="1" indent="-514350">
              <a:buFont typeface="Arial"/>
              <a:buChar char="•"/>
            </a:pPr>
            <a:r>
              <a:rPr lang="en-US" dirty="0" smtClean="0"/>
              <a:t>Try low voltage start-up with  slow </a:t>
            </a:r>
            <a:r>
              <a:rPr lang="en-US" dirty="0" err="1" smtClean="0"/>
              <a:t>dI</a:t>
            </a:r>
            <a:r>
              <a:rPr lang="en-US" baseline="-25000" dirty="0" err="1" smtClean="0"/>
              <a:t>p</a:t>
            </a:r>
            <a:r>
              <a:rPr lang="en-US" dirty="0" err="1" smtClean="0"/>
              <a:t>/dt</a:t>
            </a:r>
            <a:r>
              <a:rPr lang="en-US" dirty="0" smtClean="0"/>
              <a:t> with low  gas  fueling and low NBI</a:t>
            </a:r>
          </a:p>
          <a:p>
            <a:pPr marL="514350" lvl="1" indent="-514350">
              <a:buFont typeface="Arial"/>
              <a:buChar char="•"/>
            </a:pPr>
            <a:r>
              <a:rPr lang="en-US" dirty="0" smtClean="0"/>
              <a:t>Attack early error field </a:t>
            </a:r>
            <a:r>
              <a:rPr lang="en-US" dirty="0" smtClean="0"/>
              <a:t>correction</a:t>
            </a:r>
          </a:p>
          <a:p>
            <a:pPr marL="514350" lvl="1" indent="-514350">
              <a:buFont typeface="Arial"/>
              <a:buChar char="•"/>
            </a:pPr>
            <a:r>
              <a:rPr lang="en-US" dirty="0" smtClean="0"/>
              <a:t>In all cases, compare n</a:t>
            </a:r>
            <a:r>
              <a:rPr lang="en-US" baseline="-25000" dirty="0" smtClean="0"/>
              <a:t>e</a:t>
            </a:r>
            <a:r>
              <a:rPr lang="en-US" dirty="0" smtClean="0"/>
              <a:t> evolution to a 2 NB source, 700 kA </a:t>
            </a:r>
            <a:r>
              <a:rPr lang="en-US" dirty="0" err="1" smtClean="0"/>
              <a:t>fiducial</a:t>
            </a:r>
            <a:r>
              <a:rPr lang="en-US" dirty="0" smtClean="0"/>
              <a:t> plasma to evaluate success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Zero OH pre-charge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Starting up is straight-forward, plasma  shape like  </a:t>
            </a:r>
            <a:r>
              <a:rPr lang="en-US" dirty="0" err="1" smtClean="0"/>
              <a:t>fiducial</a:t>
            </a:r>
            <a:endParaRPr lang="en-US" dirty="0" smtClean="0"/>
          </a:p>
          <a:p>
            <a:r>
              <a:rPr lang="en-US" dirty="0" smtClean="0"/>
              <a:t>Goal 600 or 700 kA (to have a bit of </a:t>
            </a:r>
            <a:r>
              <a:rPr lang="en-US" dirty="0" smtClean="0"/>
              <a:t>flattop)</a:t>
            </a:r>
          </a:p>
          <a:p>
            <a:r>
              <a:rPr lang="en-US" dirty="0" smtClean="0"/>
              <a:t>Use only prefill,  early NBI timing like 2-source </a:t>
            </a:r>
            <a:r>
              <a:rPr lang="en-US" dirty="0" err="1" smtClean="0"/>
              <a:t>fiducial</a:t>
            </a:r>
            <a:endParaRPr lang="en-US" dirty="0" smtClean="0"/>
          </a:p>
          <a:p>
            <a:r>
              <a:rPr lang="en-US" dirty="0" smtClean="0"/>
              <a:t>Introduce flat spot in Ip ramp to get H-Mode</a:t>
            </a:r>
          </a:p>
          <a:p>
            <a:r>
              <a:rPr lang="en-US" dirty="0" smtClean="0"/>
              <a:t>Add some LFS gas if needed to get H-Mode</a:t>
            </a:r>
          </a:p>
          <a:p>
            <a:r>
              <a:rPr lang="en-US" dirty="0" smtClean="0"/>
              <a:t>If LFS gas does not work add some HFS gas</a:t>
            </a:r>
          </a:p>
          <a:p>
            <a:r>
              <a:rPr lang="en-US" dirty="0" smtClean="0"/>
              <a:t>Compare to</a:t>
            </a:r>
            <a:r>
              <a:rPr lang="en-US" dirty="0" smtClean="0"/>
              <a:t> same </a:t>
            </a:r>
            <a:r>
              <a:rPr lang="en-US" dirty="0" smtClean="0"/>
              <a:t>Ip,</a:t>
            </a:r>
            <a:r>
              <a:rPr lang="en-US" dirty="0" smtClean="0"/>
              <a:t> shape and  </a:t>
            </a:r>
            <a:r>
              <a:rPr lang="en-US" dirty="0" smtClean="0"/>
              <a:t>gas </a:t>
            </a:r>
            <a:r>
              <a:rPr lang="en-US" dirty="0" smtClean="0"/>
              <a:t>programming, but with full OH </a:t>
            </a:r>
            <a:r>
              <a:rPr lang="en-US" dirty="0" err="1" smtClean="0"/>
              <a:t>precharge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High loop Voltage (low early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Try about 4V/turn, about double standard</a:t>
            </a:r>
          </a:p>
          <a:p>
            <a:r>
              <a:rPr lang="en-US" dirty="0" smtClean="0"/>
              <a:t>Use lower PF5</a:t>
            </a:r>
            <a:r>
              <a:rPr lang="en-US" dirty="0" smtClean="0"/>
              <a:t> to </a:t>
            </a:r>
            <a:r>
              <a:rPr lang="en-US" dirty="0" smtClean="0"/>
              <a:t>get larger R</a:t>
            </a:r>
          </a:p>
          <a:p>
            <a:r>
              <a:rPr lang="en-US" dirty="0" smtClean="0"/>
              <a:t>Reduce PF3/PF5 ratio</a:t>
            </a:r>
            <a:r>
              <a:rPr lang="en-US" dirty="0" smtClean="0"/>
              <a:t> like </a:t>
            </a:r>
            <a:r>
              <a:rPr lang="en-US" dirty="0" smtClean="0"/>
              <a:t>CHI case (taller plasma)</a:t>
            </a:r>
          </a:p>
          <a:p>
            <a:r>
              <a:rPr lang="en-US" dirty="0" smtClean="0"/>
              <a:t>Will require tweaking of PF1AU&amp;L to avoid hitting  top</a:t>
            </a:r>
          </a:p>
          <a:p>
            <a:r>
              <a:rPr lang="en-US" dirty="0" smtClean="0"/>
              <a:t>Make R 10cm bigger in first  70 ms</a:t>
            </a:r>
          </a:p>
          <a:p>
            <a:r>
              <a:rPr lang="en-US" dirty="0" smtClean="0"/>
              <a:t>Flattop at 600-700 kA </a:t>
            </a:r>
          </a:p>
          <a:p>
            <a:r>
              <a:rPr lang="en-US" dirty="0" smtClean="0"/>
              <a:t>Use only prefill,  early NBI timing like 2 source </a:t>
            </a:r>
            <a:r>
              <a:rPr lang="en-US" dirty="0" err="1" smtClean="0"/>
              <a:t>fiducial</a:t>
            </a:r>
            <a:endParaRPr lang="en-US" dirty="0" smtClean="0"/>
          </a:p>
          <a:p>
            <a:r>
              <a:rPr lang="en-US" dirty="0" smtClean="0"/>
              <a:t>Introduce flat spot in Ip ramp to get H-Mode</a:t>
            </a:r>
          </a:p>
          <a:p>
            <a:r>
              <a:rPr lang="en-US" dirty="0" smtClean="0"/>
              <a:t>Add some LFS gas if needed to get H-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Add blip of 3</a:t>
            </a:r>
            <a:r>
              <a:rPr lang="en-US" baseline="30000" dirty="0" smtClean="0"/>
              <a:t>rd</a:t>
            </a:r>
            <a:r>
              <a:rPr lang="en-US" dirty="0" smtClean="0"/>
              <a:t> NB source</a:t>
            </a:r>
            <a:endParaRPr lang="en-US" dirty="0" smtClean="0"/>
          </a:p>
          <a:p>
            <a:r>
              <a:rPr lang="en-US" dirty="0" smtClean="0"/>
              <a:t>If</a:t>
            </a:r>
            <a:r>
              <a:rPr lang="en-US" dirty="0" smtClean="0"/>
              <a:t> that does </a:t>
            </a:r>
            <a:r>
              <a:rPr lang="en-US" dirty="0" smtClean="0"/>
              <a:t>not work add some HFS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 loop voltage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During the slow ramp-up (~5</a:t>
            </a:r>
            <a:r>
              <a:rPr lang="en-US" dirty="0" smtClean="0"/>
              <a:t> – 7 MA</a:t>
            </a:r>
            <a:r>
              <a:rPr lang="en-US" dirty="0" smtClean="0"/>
              <a:t>/s), we normally use ~2V/turn for L-Mode or ~</a:t>
            </a:r>
            <a:r>
              <a:rPr lang="en-US" dirty="0" smtClean="0"/>
              <a:t> 1.5 V</a:t>
            </a:r>
            <a:r>
              <a:rPr lang="en-US" dirty="0" smtClean="0"/>
              <a:t>/turn in  H-Mode.</a:t>
            </a:r>
          </a:p>
          <a:p>
            <a:r>
              <a:rPr lang="en-US" dirty="0" smtClean="0"/>
              <a:t>Try to use &lt;1.5 V for breakdown</a:t>
            </a:r>
            <a:r>
              <a:rPr lang="en-US" dirty="0" smtClean="0"/>
              <a:t> (</a:t>
            </a:r>
            <a:r>
              <a:rPr lang="en-US" dirty="0" smtClean="0"/>
              <a:t>will require lower </a:t>
            </a:r>
            <a:r>
              <a:rPr lang="en-US" dirty="0" smtClean="0"/>
              <a:t>prefill and PF5). </a:t>
            </a:r>
            <a:r>
              <a:rPr lang="en-US" dirty="0" smtClean="0"/>
              <a:t>Ramp to 700 kA at ~ 0.6s</a:t>
            </a:r>
            <a:endParaRPr lang="en-US" dirty="0" smtClean="0"/>
          </a:p>
          <a:p>
            <a:r>
              <a:rPr lang="en-US" dirty="0" smtClean="0"/>
              <a:t>Larger </a:t>
            </a:r>
            <a:r>
              <a:rPr lang="en-US" dirty="0" smtClean="0"/>
              <a:t>plasma size at start-up generally leads to lower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; May need this to  offset the faster current  penetration due to lower T</a:t>
            </a:r>
            <a:r>
              <a:rPr lang="en-US" baseline="-25000" dirty="0" smtClean="0"/>
              <a:t>e</a:t>
            </a:r>
            <a:r>
              <a:rPr lang="en-US" dirty="0" smtClean="0"/>
              <a:t> from lower input power</a:t>
            </a:r>
            <a:r>
              <a:rPr lang="en-US" dirty="0" smtClean="0"/>
              <a:t>.  </a:t>
            </a:r>
            <a:r>
              <a:rPr lang="en-US" dirty="0" smtClean="0"/>
              <a:t>Start with the usual  PF3/PF5 ratio and  lower it as  needed to get lower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Use only prefill, use plasma shape  similar to </a:t>
            </a:r>
            <a:r>
              <a:rPr lang="en-US" dirty="0" err="1" smtClean="0"/>
              <a:t>fiducial</a:t>
            </a:r>
            <a:r>
              <a:rPr lang="en-US" dirty="0" smtClean="0"/>
              <a:t>, but taller early on</a:t>
            </a:r>
          </a:p>
          <a:p>
            <a:r>
              <a:rPr lang="en-US" dirty="0" smtClean="0"/>
              <a:t>Inject beams early similar to 2 source </a:t>
            </a:r>
            <a:r>
              <a:rPr lang="en-US" dirty="0" err="1" smtClean="0"/>
              <a:t>fiducial</a:t>
            </a:r>
            <a:endParaRPr lang="en-US" dirty="0" smtClean="0"/>
          </a:p>
          <a:p>
            <a:r>
              <a:rPr lang="en-US" dirty="0" smtClean="0"/>
              <a:t>Use usual tricks of flat-spot in Ip ramp, LFS gas,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NB source, or </a:t>
            </a:r>
            <a:r>
              <a:rPr lang="en-US" dirty="0" smtClean="0"/>
              <a:t>some HFS gas to get H-Mode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LFS gas - early H</a:t>
            </a:r>
            <a:r>
              <a:rPr lang="en-US" baseline="-25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spikes and higher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smtClean="0">
                <a:solidFill>
                  <a:srgbClr val="FF0000"/>
                </a:solidFill>
              </a:rPr>
              <a:t>, then </a:t>
            </a:r>
            <a:r>
              <a:rPr lang="en-US" dirty="0" smtClean="0">
                <a:solidFill>
                  <a:srgbClr val="FF0000"/>
                </a:solidFill>
              </a:rPr>
              <a:t>shorter duration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1-05-12 at 11.36.3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31" y="1390566"/>
            <a:ext cx="7122624" cy="54674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736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Low-density Start-up</vt:lpstr>
      <vt:lpstr>Historically, fueling and heating help avoid  MHD  during  start-up</vt:lpstr>
      <vt:lpstr>New approach is needed for low density</vt:lpstr>
      <vt:lpstr>Strategy</vt:lpstr>
      <vt:lpstr>Zero OH pre-charge</vt:lpstr>
      <vt:lpstr>High loop Voltage (low early li )</vt:lpstr>
      <vt:lpstr>Low loop voltage</vt:lpstr>
      <vt:lpstr>No LFS gas - early Ha spikes and higher li, then shorter duration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Low-density Start-up</dc:title>
  <dc:creator>Dennis Mueller</dc:creator>
  <cp:lastModifiedBy>Dennis Mueller</cp:lastModifiedBy>
  <cp:revision>8</cp:revision>
  <dcterms:created xsi:type="dcterms:W3CDTF">2011-05-12T15:39:10Z</dcterms:created>
  <dcterms:modified xsi:type="dcterms:W3CDTF">2011-05-12T17:50:58Z</dcterms:modified>
</cp:coreProperties>
</file>