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s/slide5.xml" ContentType="application/vnd.openxmlformats-officedocument.presentationml.slide+xml"/>
  <Default Extension="wmf" ContentType="image/x-wmf"/>
  <Override PartName="/ppt/theme/theme2.xml" ContentType="application/vnd.openxmlformats-officedocument.theme+xml"/>
  <Override PartName="/ppt/slides/slide16.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3.xml" ContentType="application/vnd.openxmlformats-officedocument.presentationml.slide+xml"/>
  <Override PartName="/ppt/slides/slide14.xml" ContentType="application/vnd.openxmlformats-officedocument.presentationml.slide+xml"/>
  <Override PartName="/docProps/app.xml" ContentType="application/vnd.openxmlformats-officedocument.extended-properties+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s/slide6.xml" ContentType="application/vnd.openxmlformats-officedocument.presentationml.slide+xml"/>
  <Override PartName="/ppt/slides/slide17.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s/slide4.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50" r:id="rId1"/>
  </p:sldMasterIdLst>
  <p:notesMasterIdLst>
    <p:notesMasterId r:id="rId20"/>
  </p:notesMasterIdLst>
  <p:handoutMasterIdLst>
    <p:handoutMasterId r:id="rId21"/>
  </p:handoutMasterIdLst>
  <p:sldIdLst>
    <p:sldId id="1217" r:id="rId2"/>
    <p:sldId id="1240" r:id="rId3"/>
    <p:sldId id="1241" r:id="rId4"/>
    <p:sldId id="1239" r:id="rId5"/>
    <p:sldId id="1227" r:id="rId6"/>
    <p:sldId id="1226" r:id="rId7"/>
    <p:sldId id="1233" r:id="rId8"/>
    <p:sldId id="1232" r:id="rId9"/>
    <p:sldId id="1236" r:id="rId10"/>
    <p:sldId id="1237" r:id="rId11"/>
    <p:sldId id="1243" r:id="rId12"/>
    <p:sldId id="1242" r:id="rId13"/>
    <p:sldId id="1228" r:id="rId14"/>
    <p:sldId id="1229" r:id="rId15"/>
    <p:sldId id="1238" r:id="rId16"/>
    <p:sldId id="1231" r:id="rId17"/>
    <p:sldId id="1235" r:id="rId18"/>
    <p:sldId id="1230" r:id="rId19"/>
  </p:sldIdLst>
  <p:sldSz cx="10058400" cy="7772400"/>
  <p:notesSz cx="6934200" cy="9220200"/>
  <p:defaultTextStyle>
    <a:defPPr>
      <a:defRPr lang="en-US"/>
    </a:defPPr>
    <a:lvl1pPr algn="l" rtl="0" fontAlgn="base">
      <a:spcBef>
        <a:spcPct val="0"/>
      </a:spcBef>
      <a:spcAft>
        <a:spcPct val="0"/>
      </a:spcAft>
      <a:defRPr sz="1300" b="1" i="1" kern="1200">
        <a:solidFill>
          <a:srgbClr val="1822CD"/>
        </a:solidFill>
        <a:latin typeface="Helvetica" pitchFamily="34" charset="0"/>
        <a:ea typeface="+mn-ea"/>
        <a:cs typeface="+mn-cs"/>
      </a:defRPr>
    </a:lvl1pPr>
    <a:lvl2pPr marL="509412" algn="l" rtl="0" fontAlgn="base">
      <a:spcBef>
        <a:spcPct val="0"/>
      </a:spcBef>
      <a:spcAft>
        <a:spcPct val="0"/>
      </a:spcAft>
      <a:defRPr sz="1300" b="1" i="1" kern="1200">
        <a:solidFill>
          <a:srgbClr val="1822CD"/>
        </a:solidFill>
        <a:latin typeface="Helvetica" pitchFamily="34" charset="0"/>
        <a:ea typeface="+mn-ea"/>
        <a:cs typeface="+mn-cs"/>
      </a:defRPr>
    </a:lvl2pPr>
    <a:lvl3pPr marL="1018824" algn="l" rtl="0" fontAlgn="base">
      <a:spcBef>
        <a:spcPct val="0"/>
      </a:spcBef>
      <a:spcAft>
        <a:spcPct val="0"/>
      </a:spcAft>
      <a:defRPr sz="1300" b="1" i="1" kern="1200">
        <a:solidFill>
          <a:srgbClr val="1822CD"/>
        </a:solidFill>
        <a:latin typeface="Helvetica" pitchFamily="34" charset="0"/>
        <a:ea typeface="+mn-ea"/>
        <a:cs typeface="+mn-cs"/>
      </a:defRPr>
    </a:lvl3pPr>
    <a:lvl4pPr marL="1528237" algn="l" rtl="0" fontAlgn="base">
      <a:spcBef>
        <a:spcPct val="0"/>
      </a:spcBef>
      <a:spcAft>
        <a:spcPct val="0"/>
      </a:spcAft>
      <a:defRPr sz="1300" b="1" i="1" kern="1200">
        <a:solidFill>
          <a:srgbClr val="1822CD"/>
        </a:solidFill>
        <a:latin typeface="Helvetica" pitchFamily="34" charset="0"/>
        <a:ea typeface="+mn-ea"/>
        <a:cs typeface="+mn-cs"/>
      </a:defRPr>
    </a:lvl4pPr>
    <a:lvl5pPr marL="2037649" algn="l" rtl="0" fontAlgn="base">
      <a:spcBef>
        <a:spcPct val="0"/>
      </a:spcBef>
      <a:spcAft>
        <a:spcPct val="0"/>
      </a:spcAft>
      <a:defRPr sz="1300" b="1" i="1" kern="1200">
        <a:solidFill>
          <a:srgbClr val="1822CD"/>
        </a:solidFill>
        <a:latin typeface="Helvetica" pitchFamily="34" charset="0"/>
        <a:ea typeface="+mn-ea"/>
        <a:cs typeface="+mn-cs"/>
      </a:defRPr>
    </a:lvl5pPr>
    <a:lvl6pPr marL="2547061" algn="l" defTabSz="1018824" rtl="0" eaLnBrk="1" latinLnBrk="0" hangingPunct="1">
      <a:defRPr sz="1300" b="1" i="1" kern="1200">
        <a:solidFill>
          <a:srgbClr val="1822CD"/>
        </a:solidFill>
        <a:latin typeface="Helvetica" pitchFamily="34" charset="0"/>
        <a:ea typeface="+mn-ea"/>
        <a:cs typeface="+mn-cs"/>
      </a:defRPr>
    </a:lvl6pPr>
    <a:lvl7pPr marL="3056473" algn="l" defTabSz="1018824" rtl="0" eaLnBrk="1" latinLnBrk="0" hangingPunct="1">
      <a:defRPr sz="1300" b="1" i="1" kern="1200">
        <a:solidFill>
          <a:srgbClr val="1822CD"/>
        </a:solidFill>
        <a:latin typeface="Helvetica" pitchFamily="34" charset="0"/>
        <a:ea typeface="+mn-ea"/>
        <a:cs typeface="+mn-cs"/>
      </a:defRPr>
    </a:lvl7pPr>
    <a:lvl8pPr marL="3565886" algn="l" defTabSz="1018824" rtl="0" eaLnBrk="1" latinLnBrk="0" hangingPunct="1">
      <a:defRPr sz="1300" b="1" i="1" kern="1200">
        <a:solidFill>
          <a:srgbClr val="1822CD"/>
        </a:solidFill>
        <a:latin typeface="Helvetica" pitchFamily="34" charset="0"/>
        <a:ea typeface="+mn-ea"/>
        <a:cs typeface="+mn-cs"/>
      </a:defRPr>
    </a:lvl8pPr>
    <a:lvl9pPr marL="4075298" algn="l" defTabSz="1018824" rtl="0" eaLnBrk="1" latinLnBrk="0" hangingPunct="1">
      <a:defRPr sz="1300" b="1" i="1" kern="1200">
        <a:solidFill>
          <a:srgbClr val="1822CD"/>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00FFFF"/>
    <a:srgbClr val="FF3300"/>
    <a:srgbClr val="9999FF"/>
    <a:srgbClr val="FF0000"/>
    <a:srgbClr val="00CC66"/>
    <a:srgbClr val="FF9933"/>
    <a:srgbClr val="FFCC00"/>
    <a:srgbClr val="FF33CC"/>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8201" autoAdjust="0"/>
    <p:restoredTop sz="95136" autoAdjust="0"/>
  </p:normalViewPr>
  <p:slideViewPr>
    <p:cSldViewPr>
      <p:cViewPr>
        <p:scale>
          <a:sx n="110" d="100"/>
          <a:sy n="110" d="100"/>
        </p:scale>
        <p:origin x="-320" y="-472"/>
      </p:cViewPr>
      <p:guideLst>
        <p:guide orient="horz" pos="4512"/>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8" d="100"/>
          <a:sy n="98" d="100"/>
        </p:scale>
        <p:origin x="-3420" y="-114"/>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defTabSz="923925">
              <a:spcBef>
                <a:spcPct val="0"/>
              </a:spcBef>
              <a:buFontTx/>
              <a:buNone/>
              <a:defRPr b="0" i="0">
                <a:solidFill>
                  <a:schemeClr val="tx1"/>
                </a:solidFill>
                <a:latin typeface="Times New Roman" pitchFamily="18" charset="0"/>
              </a:defRPr>
            </a:lvl1pPr>
          </a:lstStyle>
          <a:p>
            <a:pPr>
              <a:defRPr/>
            </a:pPr>
            <a:endParaRPr lang="en-US"/>
          </a:p>
        </p:txBody>
      </p:sp>
      <p:sp>
        <p:nvSpPr>
          <p:cNvPr id="23555" name="Rectangle 3"/>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algn="r" defTabSz="923925">
              <a:spcBef>
                <a:spcPct val="0"/>
              </a:spcBef>
              <a:buFontTx/>
              <a:buNone/>
              <a:defRPr b="0" i="0">
                <a:solidFill>
                  <a:schemeClr val="tx1"/>
                </a:solidFill>
                <a:latin typeface="Times New Roman" pitchFamily="18" charset="0"/>
              </a:defRPr>
            </a:lvl1pPr>
          </a:lstStyle>
          <a:p>
            <a:pPr>
              <a:defRPr/>
            </a:pPr>
            <a:endParaRPr lang="en-US"/>
          </a:p>
        </p:txBody>
      </p:sp>
      <p:sp>
        <p:nvSpPr>
          <p:cNvPr id="23556" name="Rectangle 4"/>
          <p:cNvSpPr>
            <a:spLocks noGrp="1" noChangeArrowheads="1"/>
          </p:cNvSpPr>
          <p:nvPr>
            <p:ph type="ftr" sz="quarter" idx="2"/>
          </p:nvPr>
        </p:nvSpPr>
        <p:spPr bwMode="auto">
          <a:xfrm>
            <a:off x="0" y="8758238"/>
            <a:ext cx="3005138"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defTabSz="923925">
              <a:spcBef>
                <a:spcPct val="0"/>
              </a:spcBef>
              <a:buFontTx/>
              <a:buNone/>
              <a:defRPr b="0" i="0">
                <a:solidFill>
                  <a:schemeClr val="tx1"/>
                </a:solidFill>
                <a:latin typeface="Times New Roman" pitchFamily="18" charset="0"/>
              </a:defRPr>
            </a:lvl1pPr>
          </a:lstStyle>
          <a:p>
            <a:pPr>
              <a:defRPr/>
            </a:pPr>
            <a:endParaRPr lang="en-US"/>
          </a:p>
        </p:txBody>
      </p:sp>
      <p:sp>
        <p:nvSpPr>
          <p:cNvPr id="23557" name="Rectangle 5"/>
          <p:cNvSpPr>
            <a:spLocks noGrp="1" noChangeArrowheads="1"/>
          </p:cNvSpPr>
          <p:nvPr>
            <p:ph type="sldNum" sz="quarter" idx="3"/>
          </p:nvPr>
        </p:nvSpPr>
        <p:spPr bwMode="auto">
          <a:xfrm>
            <a:off x="3929063" y="8758238"/>
            <a:ext cx="3005137"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algn="r" defTabSz="923925">
              <a:spcBef>
                <a:spcPct val="0"/>
              </a:spcBef>
              <a:buFontTx/>
              <a:buNone/>
              <a:defRPr b="0" i="0">
                <a:solidFill>
                  <a:schemeClr val="tx1"/>
                </a:solidFill>
                <a:latin typeface="Times New Roman" pitchFamily="18" charset="0"/>
              </a:defRPr>
            </a:lvl1pPr>
          </a:lstStyle>
          <a:p>
            <a:pPr>
              <a:defRPr/>
            </a:pPr>
            <a:fld id="{48CEE83D-934B-45AC-8983-28EBB03C10C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spcBef>
                <a:spcPct val="0"/>
              </a:spcBef>
              <a:buFontTx/>
              <a:buNone/>
              <a:defRPr b="0" i="0">
                <a:solidFill>
                  <a:schemeClr val="tx1"/>
                </a:solidFill>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396240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lgn="r">
              <a:spcBef>
                <a:spcPct val="0"/>
              </a:spcBef>
              <a:buFontTx/>
              <a:buNone/>
              <a:defRPr b="0" i="0">
                <a:solidFill>
                  <a:schemeClr val="tx1"/>
                </a:solidFill>
                <a:latin typeface="Times New Roman" pitchFamily="18"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201738" y="684213"/>
            <a:ext cx="4530725" cy="350043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5988" y="4413250"/>
            <a:ext cx="5102225" cy="4110038"/>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spcBef>
                <a:spcPct val="0"/>
              </a:spcBef>
              <a:buFontTx/>
              <a:buNone/>
              <a:defRPr b="0" i="0">
                <a:solidFill>
                  <a:schemeClr val="tx1"/>
                </a:solidFill>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396240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spcBef>
                <a:spcPct val="0"/>
              </a:spcBef>
              <a:buFontTx/>
              <a:buNone/>
              <a:defRPr b="0" i="0">
                <a:solidFill>
                  <a:schemeClr val="tx1"/>
                </a:solidFill>
                <a:latin typeface="Times New Roman" pitchFamily="18" charset="0"/>
              </a:defRPr>
            </a:lvl1pPr>
          </a:lstStyle>
          <a:p>
            <a:pPr>
              <a:defRPr/>
            </a:pPr>
            <a:fld id="{6821897F-147E-49F9-9E99-D5D1A67B00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Times New Roman" pitchFamily="18" charset="0"/>
        <a:ea typeface="+mn-ea"/>
        <a:cs typeface="+mn-cs"/>
      </a:defRPr>
    </a:lvl1pPr>
    <a:lvl2pPr marL="509412" algn="l" rtl="0" eaLnBrk="0" fontAlgn="base" hangingPunct="0">
      <a:spcBef>
        <a:spcPct val="30000"/>
      </a:spcBef>
      <a:spcAft>
        <a:spcPct val="0"/>
      </a:spcAft>
      <a:defRPr sz="1300" kern="1200">
        <a:solidFill>
          <a:schemeClr val="tx1"/>
        </a:solidFill>
        <a:latin typeface="Times New Roman" pitchFamily="18" charset="0"/>
        <a:ea typeface="+mn-ea"/>
        <a:cs typeface="+mn-cs"/>
      </a:defRPr>
    </a:lvl2pPr>
    <a:lvl3pPr marL="1018824" algn="l" rtl="0" eaLnBrk="0" fontAlgn="base" hangingPunct="0">
      <a:spcBef>
        <a:spcPct val="30000"/>
      </a:spcBef>
      <a:spcAft>
        <a:spcPct val="0"/>
      </a:spcAft>
      <a:defRPr sz="1300" kern="1200">
        <a:solidFill>
          <a:schemeClr val="tx1"/>
        </a:solidFill>
        <a:latin typeface="Times New Roman" pitchFamily="18" charset="0"/>
        <a:ea typeface="+mn-ea"/>
        <a:cs typeface="+mn-cs"/>
      </a:defRPr>
    </a:lvl3pPr>
    <a:lvl4pPr marL="1528237" algn="l" rtl="0" eaLnBrk="0" fontAlgn="base" hangingPunct="0">
      <a:spcBef>
        <a:spcPct val="30000"/>
      </a:spcBef>
      <a:spcAft>
        <a:spcPct val="0"/>
      </a:spcAft>
      <a:defRPr sz="1300" kern="1200">
        <a:solidFill>
          <a:schemeClr val="tx1"/>
        </a:solidFill>
        <a:latin typeface="Times New Roman" pitchFamily="18" charset="0"/>
        <a:ea typeface="+mn-ea"/>
        <a:cs typeface="+mn-cs"/>
      </a:defRPr>
    </a:lvl4pPr>
    <a:lvl5pPr marL="2037649" algn="l" rtl="0" eaLnBrk="0" fontAlgn="base" hangingPunct="0">
      <a:spcBef>
        <a:spcPct val="30000"/>
      </a:spcBef>
      <a:spcAft>
        <a:spcPct val="0"/>
      </a:spcAft>
      <a:defRPr sz="1300" kern="1200">
        <a:solidFill>
          <a:schemeClr val="tx1"/>
        </a:solidFill>
        <a:latin typeface="Times New Roman" pitchFamily="18" charset="0"/>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535E9C22-BA6E-4118-B928-415BE26CFE77}" type="slidenum">
              <a:rPr lang="en-US" smtClean="0"/>
              <a:pPr/>
              <a:t>1</a:t>
            </a:fld>
            <a:endParaRPr lang="en-US" smtClean="0"/>
          </a:p>
        </p:txBody>
      </p:sp>
      <p:sp>
        <p:nvSpPr>
          <p:cNvPr id="5123" name="Rectangle 2"/>
          <p:cNvSpPr>
            <a:spLocks noGrp="1" noRot="1" noChangeAspect="1" noChangeArrowheads="1" noTextEdit="1"/>
          </p:cNvSpPr>
          <p:nvPr>
            <p:ph type="sldImg"/>
          </p:nvPr>
        </p:nvSpPr>
        <p:spPr>
          <a:xfrm>
            <a:off x="1201738" y="684213"/>
            <a:ext cx="4530725" cy="3500437"/>
          </a:xfrm>
          <a:ln/>
        </p:spPr>
      </p:sp>
      <p:sp>
        <p:nvSpPr>
          <p:cNvPr id="5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535E9C22-BA6E-4118-B928-415BE26CFE77}" type="slidenum">
              <a:rPr lang="en-US" smtClean="0"/>
              <a:pPr/>
              <a:t>4</a:t>
            </a:fld>
            <a:endParaRPr lang="en-US" smtClean="0"/>
          </a:p>
        </p:txBody>
      </p:sp>
      <p:sp>
        <p:nvSpPr>
          <p:cNvPr id="5123" name="Rectangle 2"/>
          <p:cNvSpPr>
            <a:spLocks noGrp="1" noRot="1" noChangeAspect="1" noChangeArrowheads="1" noTextEdit="1"/>
          </p:cNvSpPr>
          <p:nvPr>
            <p:ph type="sldImg"/>
          </p:nvPr>
        </p:nvSpPr>
        <p:spPr>
          <a:xfrm>
            <a:off x="1201738" y="684213"/>
            <a:ext cx="4530725" cy="3500437"/>
          </a:xfrm>
          <a:ln/>
        </p:spPr>
      </p:sp>
      <p:sp>
        <p:nvSpPr>
          <p:cNvPr id="5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3632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37968155-7E2B-4179-A26C-0EB5A96A80E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67640" y="1381760"/>
            <a:ext cx="9639300" cy="561340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136"/>
          <p:cNvPicPr>
            <a:picLocks noChangeAspect="1" noChangeArrowheads="1"/>
          </p:cNvPicPr>
          <p:nvPr/>
        </p:nvPicPr>
        <p:blipFill>
          <a:blip r:embed="rId3" cstate="print"/>
          <a:srcRect/>
          <a:stretch>
            <a:fillRect/>
          </a:stretch>
        </p:blipFill>
        <p:spPr bwMode="auto">
          <a:xfrm>
            <a:off x="0" y="0"/>
            <a:ext cx="10058400" cy="1050713"/>
          </a:xfrm>
          <a:prstGeom prst="rect">
            <a:avLst/>
          </a:prstGeom>
          <a:noFill/>
          <a:ln w="15875" algn="ctr">
            <a:noFill/>
            <a:miter lim="800000"/>
            <a:headEnd/>
            <a:tailEnd/>
          </a:ln>
        </p:spPr>
      </p:pic>
      <p:sp>
        <p:nvSpPr>
          <p:cNvPr id="1028" name="Rectangle 137"/>
          <p:cNvSpPr>
            <a:spLocks noGrp="1" noChangeArrowheads="1"/>
          </p:cNvSpPr>
          <p:nvPr>
            <p:ph type="title"/>
          </p:nvPr>
        </p:nvSpPr>
        <p:spPr bwMode="auto">
          <a:xfrm>
            <a:off x="0" y="0"/>
            <a:ext cx="10058400" cy="103632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pic>
        <p:nvPicPr>
          <p:cNvPr id="1029" name="Picture 194"/>
          <p:cNvPicPr>
            <a:picLocks noChangeAspect="1" noChangeArrowheads="1"/>
          </p:cNvPicPr>
          <p:nvPr/>
        </p:nvPicPr>
        <p:blipFill>
          <a:blip r:embed="rId4" cstate="print"/>
          <a:srcRect/>
          <a:stretch>
            <a:fillRect/>
          </a:stretch>
        </p:blipFill>
        <p:spPr bwMode="auto">
          <a:xfrm>
            <a:off x="0" y="7455747"/>
            <a:ext cx="10058400" cy="316653"/>
          </a:xfrm>
          <a:prstGeom prst="rect">
            <a:avLst/>
          </a:prstGeom>
          <a:noFill/>
          <a:ln w="15875" algn="ctr">
            <a:noFill/>
            <a:miter lim="800000"/>
            <a:headEnd/>
            <a:tailEnd/>
          </a:ln>
        </p:spPr>
      </p:pic>
      <p:sp>
        <p:nvSpPr>
          <p:cNvPr id="905415" name="Text Box 199"/>
          <p:cNvSpPr txBox="1">
            <a:spLocks noChangeArrowheads="1"/>
          </p:cNvSpPr>
          <p:nvPr/>
        </p:nvSpPr>
        <p:spPr bwMode="auto">
          <a:xfrm>
            <a:off x="300355" y="7520517"/>
            <a:ext cx="593725" cy="206905"/>
          </a:xfrm>
          <a:prstGeom prst="rect">
            <a:avLst/>
          </a:prstGeom>
          <a:noFill/>
          <a:ln w="15875" algn="ctr">
            <a:noFill/>
            <a:miter lim="800000"/>
            <a:headEnd/>
            <a:tailEnd/>
          </a:ln>
          <a:effectLst/>
        </p:spPr>
        <p:txBody>
          <a:bodyPr lIns="0" tIns="0" rIns="0" bIns="0">
            <a:spAutoFit/>
          </a:bodyPr>
          <a:lstStyle/>
          <a:p>
            <a:pPr>
              <a:spcBef>
                <a:spcPct val="20000"/>
              </a:spcBef>
              <a:defRPr/>
            </a:pPr>
            <a:r>
              <a:rPr lang="en-US" b="0">
                <a:solidFill>
                  <a:srgbClr val="171FC7"/>
                </a:solidFill>
                <a:effectLst>
                  <a:outerShdw blurRad="38100" dist="38100" dir="2700000" algn="tl">
                    <a:srgbClr val="C0C0C0"/>
                  </a:outerShdw>
                </a:effectLst>
                <a:latin typeface="Helvetica" pitchFamily="-128" charset="0"/>
              </a:rPr>
              <a:t>NSTX</a:t>
            </a:r>
          </a:p>
        </p:txBody>
      </p:sp>
      <p:sp>
        <p:nvSpPr>
          <p:cNvPr id="12" name="Rectangle 207"/>
          <p:cNvSpPr>
            <a:spLocks noGrp="1" noChangeArrowheads="1"/>
          </p:cNvSpPr>
          <p:nvPr>
            <p:ph type="sldNum" sz="quarter" idx="4"/>
          </p:nvPr>
        </p:nvSpPr>
        <p:spPr bwMode="auto">
          <a:xfrm>
            <a:off x="9220200" y="7513320"/>
            <a:ext cx="838200" cy="17272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lvl1pPr algn="r" eaLnBrk="0" hangingPunct="0">
              <a:spcBef>
                <a:spcPct val="0"/>
              </a:spcBef>
              <a:buFontTx/>
              <a:buNone/>
              <a:defRPr sz="1000" i="0">
                <a:solidFill>
                  <a:schemeClr val="accent2"/>
                </a:solidFill>
                <a:latin typeface="+mn-lt"/>
                <a:ea typeface="ＭＳ Ｐゴシック" pitchFamily="-128" charset="-128"/>
              </a:defRPr>
            </a:lvl1pPr>
          </a:lstStyle>
          <a:p>
            <a:pPr>
              <a:defRPr/>
            </a:pPr>
            <a:fld id="{5D979B0C-EB9A-49B0-AD33-1B61E0903A79}" type="slidenum">
              <a:rPr lang="en-US"/>
              <a:pPr>
                <a:defRPr/>
              </a:pPr>
              <a:t>‹#›</a:t>
            </a:fld>
            <a:endParaRPr lang="en-US"/>
          </a:p>
        </p:txBody>
      </p:sp>
      <p:sp>
        <p:nvSpPr>
          <p:cNvPr id="8" name="TextBox 7"/>
          <p:cNvSpPr txBox="1"/>
          <p:nvPr userDrawn="1"/>
        </p:nvSpPr>
        <p:spPr>
          <a:xfrm>
            <a:off x="2011680" y="7513320"/>
            <a:ext cx="6035040" cy="244687"/>
          </a:xfrm>
          <a:prstGeom prst="rect">
            <a:avLst/>
          </a:prstGeom>
          <a:noFill/>
        </p:spPr>
        <p:txBody>
          <a:bodyPr lIns="101882" tIns="50941" rIns="101882" bIns="50941">
            <a:spAutoFit/>
          </a:bodyPr>
          <a:lstStyle/>
          <a:p>
            <a:pPr algn="ctr">
              <a:defRPr/>
            </a:pPr>
            <a:r>
              <a:rPr lang="en-US" sz="900" i="0" dirty="0" smtClean="0"/>
              <a:t>ASC TSG Meeting: </a:t>
            </a:r>
            <a:r>
              <a:rPr lang="en-US" sz="900" i="0" dirty="0" smtClean="0"/>
              <a:t>Controlling Early</a:t>
            </a:r>
            <a:r>
              <a:rPr lang="en-US" sz="900" i="0" baseline="0" dirty="0" smtClean="0"/>
              <a:t> MHD Modes (Gerhardt)</a:t>
            </a:r>
            <a:endParaRPr lang="en-US" sz="900" i="0" dirty="0"/>
          </a:p>
        </p:txBody>
      </p:sp>
    </p:spTree>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ctr" rtl="0" eaLnBrk="0" fontAlgn="base" hangingPunct="0">
        <a:spcBef>
          <a:spcPct val="0"/>
        </a:spcBef>
        <a:spcAft>
          <a:spcPct val="0"/>
        </a:spcAft>
        <a:defRPr sz="2700" b="1">
          <a:solidFill>
            <a:schemeClr val="accent2"/>
          </a:solidFill>
          <a:latin typeface="+mj-lt"/>
          <a:ea typeface="+mj-ea"/>
          <a:cs typeface="+mj-cs"/>
        </a:defRPr>
      </a:lvl1pPr>
      <a:lvl2pPr algn="ctr" rtl="0" eaLnBrk="0" fontAlgn="base" hangingPunct="0">
        <a:spcBef>
          <a:spcPct val="0"/>
        </a:spcBef>
        <a:spcAft>
          <a:spcPct val="0"/>
        </a:spcAft>
        <a:defRPr sz="2700" b="1">
          <a:solidFill>
            <a:schemeClr val="accent2"/>
          </a:solidFill>
          <a:latin typeface="Arial" charset="0"/>
        </a:defRPr>
      </a:lvl2pPr>
      <a:lvl3pPr algn="ctr" rtl="0" eaLnBrk="0" fontAlgn="base" hangingPunct="0">
        <a:spcBef>
          <a:spcPct val="0"/>
        </a:spcBef>
        <a:spcAft>
          <a:spcPct val="0"/>
        </a:spcAft>
        <a:defRPr sz="2700" b="1">
          <a:solidFill>
            <a:schemeClr val="accent2"/>
          </a:solidFill>
          <a:latin typeface="Arial" charset="0"/>
        </a:defRPr>
      </a:lvl3pPr>
      <a:lvl4pPr algn="ctr" rtl="0" eaLnBrk="0" fontAlgn="base" hangingPunct="0">
        <a:spcBef>
          <a:spcPct val="0"/>
        </a:spcBef>
        <a:spcAft>
          <a:spcPct val="0"/>
        </a:spcAft>
        <a:defRPr sz="2700" b="1">
          <a:solidFill>
            <a:schemeClr val="accent2"/>
          </a:solidFill>
          <a:latin typeface="Arial" charset="0"/>
        </a:defRPr>
      </a:lvl4pPr>
      <a:lvl5pPr algn="ctr" rtl="0" eaLnBrk="0" fontAlgn="base" hangingPunct="0">
        <a:spcBef>
          <a:spcPct val="0"/>
        </a:spcBef>
        <a:spcAft>
          <a:spcPct val="0"/>
        </a:spcAft>
        <a:defRPr sz="2700" b="1">
          <a:solidFill>
            <a:schemeClr val="accent2"/>
          </a:solidFill>
          <a:latin typeface="Arial" charset="0"/>
        </a:defRPr>
      </a:lvl5pPr>
      <a:lvl6pPr marL="509412" algn="ctr" rtl="0" eaLnBrk="0" fontAlgn="base" hangingPunct="0">
        <a:spcBef>
          <a:spcPct val="0"/>
        </a:spcBef>
        <a:spcAft>
          <a:spcPct val="0"/>
        </a:spcAft>
        <a:defRPr sz="2700" b="1">
          <a:solidFill>
            <a:schemeClr val="accent2"/>
          </a:solidFill>
          <a:latin typeface="Arial" charset="0"/>
        </a:defRPr>
      </a:lvl6pPr>
      <a:lvl7pPr marL="1018824" algn="ctr" rtl="0" eaLnBrk="0" fontAlgn="base" hangingPunct="0">
        <a:spcBef>
          <a:spcPct val="0"/>
        </a:spcBef>
        <a:spcAft>
          <a:spcPct val="0"/>
        </a:spcAft>
        <a:defRPr sz="2700" b="1">
          <a:solidFill>
            <a:schemeClr val="accent2"/>
          </a:solidFill>
          <a:latin typeface="Arial" charset="0"/>
        </a:defRPr>
      </a:lvl7pPr>
      <a:lvl8pPr marL="1528237" algn="ctr" rtl="0" eaLnBrk="0" fontAlgn="base" hangingPunct="0">
        <a:spcBef>
          <a:spcPct val="0"/>
        </a:spcBef>
        <a:spcAft>
          <a:spcPct val="0"/>
        </a:spcAft>
        <a:defRPr sz="2700" b="1">
          <a:solidFill>
            <a:schemeClr val="accent2"/>
          </a:solidFill>
          <a:latin typeface="Arial" charset="0"/>
        </a:defRPr>
      </a:lvl8pPr>
      <a:lvl9pPr marL="2037649" algn="ctr" rtl="0" eaLnBrk="0" fontAlgn="base" hangingPunct="0">
        <a:spcBef>
          <a:spcPct val="0"/>
        </a:spcBef>
        <a:spcAft>
          <a:spcPct val="0"/>
        </a:spcAft>
        <a:defRPr sz="2700" b="1">
          <a:solidFill>
            <a:schemeClr val="accent2"/>
          </a:solidFill>
          <a:latin typeface="Arial" charset="0"/>
        </a:defRPr>
      </a:lvl9pPr>
    </p:titleStyle>
    <p:bodyStyle>
      <a:lvl1pPr marL="382059" indent="-382059" algn="l" rtl="0" eaLnBrk="0" fontAlgn="base" hangingPunct="0">
        <a:spcBef>
          <a:spcPct val="20000"/>
        </a:spcBef>
        <a:spcAft>
          <a:spcPct val="0"/>
        </a:spcAft>
        <a:buChar char="•"/>
        <a:defRPr sz="2700">
          <a:solidFill>
            <a:schemeClr val="tx1"/>
          </a:solidFill>
          <a:latin typeface="+mn-lt"/>
          <a:ea typeface="+mn-ea"/>
          <a:cs typeface="+mn-cs"/>
        </a:defRPr>
      </a:lvl1pPr>
      <a:lvl2pPr marL="827795" indent="-318383" algn="l" rtl="0" eaLnBrk="0" fontAlgn="base" hangingPunct="0">
        <a:spcBef>
          <a:spcPct val="20000"/>
        </a:spcBef>
        <a:spcAft>
          <a:spcPct val="0"/>
        </a:spcAft>
        <a:buChar char="–"/>
        <a:defRPr sz="2200">
          <a:solidFill>
            <a:schemeClr val="accent2"/>
          </a:solidFill>
          <a:latin typeface="+mn-lt"/>
        </a:defRPr>
      </a:lvl2pPr>
      <a:lvl3pPr marL="1273531" indent="-254706" algn="l" rtl="0" eaLnBrk="0" fontAlgn="base" hangingPunct="0">
        <a:spcBef>
          <a:spcPct val="20000"/>
        </a:spcBef>
        <a:spcAft>
          <a:spcPct val="0"/>
        </a:spcAft>
        <a:buChar char="•"/>
        <a:defRPr>
          <a:solidFill>
            <a:srgbClr val="FF0000"/>
          </a:solidFill>
          <a:latin typeface="+mn-lt"/>
        </a:defRPr>
      </a:lvl3pPr>
      <a:lvl4pPr marL="1782943" indent="-254706" algn="l" rtl="0" eaLnBrk="0" fontAlgn="base" hangingPunct="0">
        <a:spcBef>
          <a:spcPct val="20000"/>
        </a:spcBef>
        <a:spcAft>
          <a:spcPct val="0"/>
        </a:spcAft>
        <a:buChar char="–"/>
        <a:defRPr sz="1800">
          <a:solidFill>
            <a:srgbClr val="009999"/>
          </a:solidFill>
          <a:latin typeface="+mn-lt"/>
        </a:defRPr>
      </a:lvl4pPr>
      <a:lvl5pPr marL="2292355" indent="-254706" algn="l" rtl="0" eaLnBrk="0" fontAlgn="base" hangingPunct="0">
        <a:spcBef>
          <a:spcPct val="20000"/>
        </a:spcBef>
        <a:spcAft>
          <a:spcPct val="0"/>
        </a:spcAft>
        <a:buChar char="»"/>
        <a:defRPr sz="1800">
          <a:solidFill>
            <a:schemeClr val="tx1"/>
          </a:solidFill>
          <a:latin typeface="+mn-lt"/>
        </a:defRPr>
      </a:lvl5pPr>
      <a:lvl6pPr marL="2801767" indent="-254706" algn="l" rtl="0" eaLnBrk="0" fontAlgn="base" hangingPunct="0">
        <a:spcBef>
          <a:spcPct val="20000"/>
        </a:spcBef>
        <a:spcAft>
          <a:spcPct val="0"/>
        </a:spcAft>
        <a:buChar char="»"/>
        <a:defRPr sz="1800">
          <a:solidFill>
            <a:schemeClr val="tx1"/>
          </a:solidFill>
          <a:latin typeface="+mn-lt"/>
        </a:defRPr>
      </a:lvl6pPr>
      <a:lvl7pPr marL="3311180" indent="-254706" algn="l" rtl="0" eaLnBrk="0" fontAlgn="base" hangingPunct="0">
        <a:spcBef>
          <a:spcPct val="20000"/>
        </a:spcBef>
        <a:spcAft>
          <a:spcPct val="0"/>
        </a:spcAft>
        <a:buChar char="»"/>
        <a:defRPr sz="1800">
          <a:solidFill>
            <a:schemeClr val="tx1"/>
          </a:solidFill>
          <a:latin typeface="+mn-lt"/>
        </a:defRPr>
      </a:lvl7pPr>
      <a:lvl8pPr marL="3820592" indent="-254706" algn="l" rtl="0" eaLnBrk="0" fontAlgn="base" hangingPunct="0">
        <a:spcBef>
          <a:spcPct val="20000"/>
        </a:spcBef>
        <a:spcAft>
          <a:spcPct val="0"/>
        </a:spcAft>
        <a:buChar char="»"/>
        <a:defRPr sz="1800">
          <a:solidFill>
            <a:schemeClr val="tx1"/>
          </a:solidFill>
          <a:latin typeface="+mn-lt"/>
        </a:defRPr>
      </a:lvl8pPr>
      <a:lvl9pPr marL="4330004" indent="-254706" algn="l" rtl="0" eaLnBrk="0" fontAlgn="base" hangingPunct="0">
        <a:spcBef>
          <a:spcPct val="20000"/>
        </a:spcBef>
        <a:spcAft>
          <a:spcPct val="0"/>
        </a:spcAft>
        <a:buChar char="»"/>
        <a:defRPr sz="1800">
          <a:solidFill>
            <a:schemeClr val="tx1"/>
          </a:solidFill>
          <a:latin typeface="+mn-lt"/>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cxnSp>
        <p:nvCxnSpPr>
          <p:cNvPr id="2050" name="Straight Connector 58"/>
          <p:cNvCxnSpPr>
            <a:cxnSpLocks noChangeShapeType="1"/>
          </p:cNvCxnSpPr>
          <p:nvPr/>
        </p:nvCxnSpPr>
        <p:spPr bwMode="auto">
          <a:xfrm>
            <a:off x="0" y="0"/>
            <a:ext cx="1005840" cy="0"/>
          </a:xfrm>
          <a:prstGeom prst="line">
            <a:avLst/>
          </a:prstGeom>
          <a:noFill/>
          <a:ln w="0" algn="ctr">
            <a:solidFill>
              <a:srgbClr val="FBFFFF"/>
            </a:solidFill>
            <a:round/>
            <a:headEnd/>
            <a:tailEnd/>
          </a:ln>
        </p:spPr>
      </p:cxnSp>
      <p:cxnSp>
        <p:nvCxnSpPr>
          <p:cNvPr id="2051" name="Straight Connector 25"/>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52" name="Line 150"/>
          <p:cNvSpPr>
            <a:spLocks noChangeShapeType="1"/>
          </p:cNvSpPr>
          <p:nvPr/>
        </p:nvSpPr>
        <p:spPr bwMode="auto">
          <a:xfrm>
            <a:off x="0" y="0"/>
            <a:ext cx="1005840" cy="0"/>
          </a:xfrm>
          <a:prstGeom prst="line">
            <a:avLst/>
          </a:prstGeom>
          <a:noFill/>
          <a:ln w="0">
            <a:solidFill>
              <a:srgbClr val="FBFFFF"/>
            </a:solidFill>
            <a:round/>
            <a:headEnd/>
            <a:tailEnd/>
          </a:ln>
        </p:spPr>
        <p:txBody>
          <a:bodyPr wrap="none" lIns="0" tIns="0" rIns="0" bIns="0" anchor="ctr"/>
          <a:lstStyle/>
          <a:p>
            <a:endParaRPr lang="en-US"/>
          </a:p>
        </p:txBody>
      </p:sp>
      <p:cxnSp>
        <p:nvCxnSpPr>
          <p:cNvPr id="2053" name="Straight Connector 26"/>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54" name="Line 131"/>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55" name="Straight Connector 27"/>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1525762" name="Rectangle 2"/>
          <p:cNvSpPr>
            <a:spLocks noChangeArrowheads="1"/>
          </p:cNvSpPr>
          <p:nvPr/>
        </p:nvSpPr>
        <p:spPr bwMode="auto">
          <a:xfrm>
            <a:off x="167640" y="1122680"/>
            <a:ext cx="9723120" cy="1036320"/>
          </a:xfrm>
          <a:prstGeom prst="rect">
            <a:avLst/>
          </a:prstGeom>
          <a:noFill/>
          <a:ln w="9525">
            <a:noFill/>
            <a:miter lim="800000"/>
            <a:headEnd/>
            <a:tailEnd/>
          </a:ln>
          <a:effectLst/>
        </p:spPr>
        <p:txBody>
          <a:bodyPr lIns="101882" tIns="50941" rIns="101882" bIns="50941" anchor="ctr"/>
          <a:lstStyle/>
          <a:p>
            <a:pPr algn="ctr" eaLnBrk="0" hangingPunct="0">
              <a:lnSpc>
                <a:spcPct val="90000"/>
              </a:lnSpc>
              <a:defRPr/>
            </a:pPr>
            <a:r>
              <a:rPr lang="en-US" sz="3600" i="0" dirty="0" smtClean="0">
                <a:solidFill>
                  <a:schemeClr val="accent2"/>
                </a:solidFill>
                <a:effectLst>
                  <a:outerShdw blurRad="38100" dist="38100" dir="2700000" algn="tl">
                    <a:srgbClr val="C0C0C0"/>
                  </a:outerShdw>
                </a:effectLst>
                <a:latin typeface="Arial" charset="0"/>
                <a:ea typeface="ＭＳ Ｐゴシック" pitchFamily="-128" charset="-128"/>
              </a:rPr>
              <a:t>Overview</a:t>
            </a:r>
            <a:endParaRPr lang="en-US" sz="3600" i="0" dirty="0">
              <a:solidFill>
                <a:schemeClr val="accent2"/>
              </a:solidFill>
              <a:latin typeface="Arial" charset="0"/>
            </a:endParaRPr>
          </a:p>
        </p:txBody>
      </p:sp>
      <p:cxnSp>
        <p:nvCxnSpPr>
          <p:cNvPr id="2057" name="Straight Connector 28"/>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58" name="Line 132"/>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59" name="Straight Connector 29"/>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60" name="Text Box 9"/>
          <p:cNvSpPr txBox="1">
            <a:spLocks noChangeArrowheads="1"/>
          </p:cNvSpPr>
          <p:nvPr/>
        </p:nvSpPr>
        <p:spPr bwMode="auto">
          <a:xfrm>
            <a:off x="1676400" y="2331720"/>
            <a:ext cx="6621780" cy="718430"/>
          </a:xfrm>
          <a:prstGeom prst="rect">
            <a:avLst/>
          </a:prstGeom>
          <a:noFill/>
          <a:ln w="9525">
            <a:noFill/>
            <a:miter lim="800000"/>
            <a:headEnd/>
            <a:tailEnd/>
          </a:ln>
        </p:spPr>
        <p:txBody>
          <a:bodyPr lIns="101882" tIns="50941" rIns="101882" bIns="50941">
            <a:spAutoFit/>
          </a:bodyPr>
          <a:lstStyle/>
          <a:p>
            <a:pPr algn="ctr"/>
            <a:r>
              <a:rPr lang="en-US" sz="2200" i="0" dirty="0" smtClean="0">
                <a:solidFill>
                  <a:schemeClr val="tx1"/>
                </a:solidFill>
                <a:latin typeface="Arial" pitchFamily="34" charset="0"/>
              </a:rPr>
              <a:t>SPG</a:t>
            </a:r>
            <a:endParaRPr lang="en-US" b="0" dirty="0" smtClean="0">
              <a:solidFill>
                <a:schemeClr val="tx1"/>
              </a:solidFill>
              <a:latin typeface="Arial" pitchFamily="34" charset="0"/>
            </a:endParaRPr>
          </a:p>
          <a:p>
            <a:pPr algn="ctr"/>
            <a:endParaRPr lang="en-US" sz="1800" b="0" dirty="0">
              <a:solidFill>
                <a:schemeClr val="tx1"/>
              </a:solidFill>
              <a:latin typeface="Arial" pitchFamily="34" charset="0"/>
            </a:endParaRPr>
          </a:p>
        </p:txBody>
      </p:sp>
      <p:cxnSp>
        <p:nvCxnSpPr>
          <p:cNvPr id="2061" name="Straight Connector 30"/>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62" name="Line 133"/>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63" name="Straight Connector 31"/>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64" name="Text Box 10"/>
          <p:cNvSpPr txBox="1">
            <a:spLocks noChangeArrowheads="1"/>
          </p:cNvSpPr>
          <p:nvPr/>
        </p:nvSpPr>
        <p:spPr bwMode="auto">
          <a:xfrm>
            <a:off x="1844040" y="3799841"/>
            <a:ext cx="6286500" cy="207749"/>
          </a:xfrm>
          <a:prstGeom prst="rect">
            <a:avLst/>
          </a:prstGeom>
          <a:noFill/>
          <a:ln w="15875" algn="ctr">
            <a:noFill/>
            <a:miter lim="800000"/>
            <a:headEnd/>
            <a:tailEnd/>
          </a:ln>
        </p:spPr>
        <p:txBody>
          <a:bodyPr lIns="0" tIns="0" rIns="0" bIns="0">
            <a:spAutoFit/>
          </a:bodyPr>
          <a:lstStyle/>
          <a:p>
            <a:pPr algn="ctr">
              <a:lnSpc>
                <a:spcPct val="70000"/>
              </a:lnSpc>
              <a:spcBef>
                <a:spcPct val="20000"/>
              </a:spcBef>
            </a:pPr>
            <a:r>
              <a:rPr lang="en-US" sz="1800" i="0" dirty="0" smtClean="0">
                <a:solidFill>
                  <a:srgbClr val="FF0000"/>
                </a:solidFill>
              </a:rPr>
              <a:t>ASC TSG Meeting, 5/12/09</a:t>
            </a:r>
          </a:p>
        </p:txBody>
      </p:sp>
      <p:cxnSp>
        <p:nvCxnSpPr>
          <p:cNvPr id="2065" name="Straight Connector 32"/>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66" name="Line 134"/>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67" name="Straight Connector 33"/>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68" name="Line 138"/>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69" name="Straight Connector 34"/>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70" name="Line 139"/>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71" name="Straight Connector 35"/>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72" name="Line 143"/>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73" name="Straight Connector 36"/>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74" name="Line 144"/>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75" name="Straight Connector 37"/>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76" name="Line 145"/>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77" name="Straight Connector 38"/>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78" name="Line 146"/>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79" name="Straight Connector 39"/>
          <p:cNvCxnSpPr>
            <a:cxnSpLocks noChangeShapeType="1"/>
          </p:cNvCxnSpPr>
          <p:nvPr/>
        </p:nvCxnSpPr>
        <p:spPr bwMode="auto">
          <a:xfrm>
            <a:off x="0" y="0"/>
            <a:ext cx="502920" cy="0"/>
          </a:xfrm>
          <a:prstGeom prst="line">
            <a:avLst/>
          </a:prstGeom>
          <a:noFill/>
          <a:ln w="0" algn="ctr">
            <a:solidFill>
              <a:srgbClr val="FEFFFF"/>
            </a:solidFill>
            <a:round/>
            <a:headEnd/>
            <a:tailEnd/>
          </a:ln>
        </p:spPr>
      </p:cxnSp>
      <p:pic>
        <p:nvPicPr>
          <p:cNvPr id="2080" name="Picture 127"/>
          <p:cNvPicPr>
            <a:picLocks noChangeAspect="1" noChangeArrowheads="1"/>
          </p:cNvPicPr>
          <p:nvPr/>
        </p:nvPicPr>
        <p:blipFill>
          <a:blip r:embed="rId3" cstate="print"/>
          <a:srcRect/>
          <a:stretch>
            <a:fillRect/>
          </a:stretch>
        </p:blipFill>
        <p:spPr bwMode="auto">
          <a:xfrm>
            <a:off x="0" y="-1800"/>
            <a:ext cx="10058400" cy="951760"/>
          </a:xfrm>
          <a:prstGeom prst="rect">
            <a:avLst/>
          </a:prstGeom>
          <a:noFill/>
          <a:ln w="15875" algn="ctr">
            <a:noFill/>
            <a:miter lim="800000"/>
            <a:headEnd/>
            <a:tailEnd/>
          </a:ln>
        </p:spPr>
      </p:pic>
      <p:cxnSp>
        <p:nvCxnSpPr>
          <p:cNvPr id="2081" name="Straight Connector 40"/>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82" name="Line 147"/>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83" name="Straight Connector 41"/>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1525888" name="Text Box 128"/>
          <p:cNvSpPr txBox="1">
            <a:spLocks noChangeArrowheads="1"/>
          </p:cNvSpPr>
          <p:nvPr/>
        </p:nvSpPr>
        <p:spPr bwMode="auto">
          <a:xfrm>
            <a:off x="922020" y="124143"/>
            <a:ext cx="1493194" cy="615553"/>
          </a:xfrm>
          <a:prstGeom prst="rect">
            <a:avLst/>
          </a:prstGeom>
          <a:noFill/>
          <a:ln w="15875" algn="ctr">
            <a:noFill/>
            <a:miter lim="800000"/>
            <a:headEnd/>
            <a:tailEnd/>
          </a:ln>
          <a:effectLst/>
        </p:spPr>
        <p:txBody>
          <a:bodyPr wrap="none" lIns="0" tIns="0" rIns="0" bIns="0">
            <a:spAutoFit/>
          </a:bodyPr>
          <a:lstStyle/>
          <a:p>
            <a:pPr>
              <a:spcBef>
                <a:spcPct val="20000"/>
              </a:spcBef>
              <a:defRPr/>
            </a:pPr>
            <a:r>
              <a:rPr lang="en-US" sz="4000" b="0" dirty="0">
                <a:solidFill>
                  <a:srgbClr val="171FC7"/>
                </a:solidFill>
                <a:effectLst>
                  <a:outerShdw blurRad="38100" dist="38100" dir="2700000" algn="tl">
                    <a:srgbClr val="C0C0C0"/>
                  </a:outerShdw>
                </a:effectLst>
                <a:latin typeface="Arial" charset="0"/>
              </a:rPr>
              <a:t>NSTX</a:t>
            </a:r>
          </a:p>
        </p:txBody>
      </p:sp>
      <p:cxnSp>
        <p:nvCxnSpPr>
          <p:cNvPr id="2085" name="Straight Connector 42"/>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86" name="Line 148"/>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87" name="Straight Connector 43"/>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88" name="Rectangle 129"/>
          <p:cNvSpPr>
            <a:spLocks noChangeArrowheads="1"/>
          </p:cNvSpPr>
          <p:nvPr/>
        </p:nvSpPr>
        <p:spPr bwMode="auto">
          <a:xfrm>
            <a:off x="4016375" y="259080"/>
            <a:ext cx="1683385" cy="431800"/>
          </a:xfrm>
          <a:prstGeom prst="rect">
            <a:avLst/>
          </a:prstGeom>
          <a:noFill/>
          <a:ln w="9525">
            <a:noFill/>
            <a:miter lim="800000"/>
            <a:headEnd/>
            <a:tailEnd/>
          </a:ln>
        </p:spPr>
        <p:txBody>
          <a:bodyPr lIns="0" tIns="0" rIns="0" bIns="0" anchor="ctr"/>
          <a:lstStyle/>
          <a:p>
            <a:pPr algn="r" eaLnBrk="0" hangingPunct="0"/>
            <a:r>
              <a:rPr lang="en-US" sz="2000" dirty="0">
                <a:solidFill>
                  <a:schemeClr val="accent2"/>
                </a:solidFill>
                <a:latin typeface="Arial" pitchFamily="34" charset="0"/>
              </a:rPr>
              <a:t>Supported by   </a:t>
            </a:r>
          </a:p>
        </p:txBody>
      </p:sp>
      <p:cxnSp>
        <p:nvCxnSpPr>
          <p:cNvPr id="2089" name="Straight Connector 44"/>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90" name="Line 149"/>
          <p:cNvSpPr>
            <a:spLocks noChangeShapeType="1"/>
          </p:cNvSpPr>
          <p:nvPr/>
        </p:nvSpPr>
        <p:spPr bwMode="auto">
          <a:xfrm>
            <a:off x="0" y="0"/>
            <a:ext cx="0" cy="518160"/>
          </a:xfrm>
          <a:prstGeom prst="line">
            <a:avLst/>
          </a:prstGeom>
          <a:noFill/>
          <a:ln w="0">
            <a:solidFill>
              <a:srgbClr val="FDFFFF"/>
            </a:solidFill>
            <a:round/>
            <a:headEnd/>
            <a:tailEnd/>
          </a:ln>
        </p:spPr>
        <p:txBody>
          <a:bodyPr wrap="none" lIns="0" tIns="0" rIns="0" bIns="0" anchor="ctr"/>
          <a:lstStyle/>
          <a:p>
            <a:endParaRPr lang="en-US"/>
          </a:p>
        </p:txBody>
      </p:sp>
      <p:cxnSp>
        <p:nvCxnSpPr>
          <p:cNvPr id="2091" name="Straight Connector 45"/>
          <p:cNvCxnSpPr>
            <a:cxnSpLocks noChangeShapeType="1"/>
          </p:cNvCxnSpPr>
          <p:nvPr/>
        </p:nvCxnSpPr>
        <p:spPr bwMode="auto">
          <a:xfrm>
            <a:off x="0" y="0"/>
            <a:ext cx="502920" cy="0"/>
          </a:xfrm>
          <a:prstGeom prst="line">
            <a:avLst/>
          </a:prstGeom>
          <a:noFill/>
          <a:ln w="0" algn="ctr">
            <a:solidFill>
              <a:srgbClr val="FEFFFF"/>
            </a:solidFill>
            <a:round/>
            <a:headEnd/>
            <a:tailEnd/>
          </a:ln>
        </p:spPr>
      </p:cxnSp>
      <p:pic>
        <p:nvPicPr>
          <p:cNvPr id="2092" name="Picture 48" descr="ppi221.tmp"/>
          <p:cNvPicPr>
            <a:picLocks/>
          </p:cNvPicPr>
          <p:nvPr/>
        </p:nvPicPr>
        <p:blipFill>
          <a:blip r:embed="rId4" cstate="print"/>
          <a:srcRect/>
          <a:stretch>
            <a:fillRect/>
          </a:stretch>
        </p:blipFill>
        <p:spPr bwMode="auto">
          <a:xfrm>
            <a:off x="83820" y="2245360"/>
            <a:ext cx="1466850" cy="5433483"/>
          </a:xfrm>
          <a:prstGeom prst="rect">
            <a:avLst/>
          </a:prstGeom>
          <a:noFill/>
          <a:ln w="9525">
            <a:noFill/>
            <a:miter lim="800000"/>
            <a:headEnd/>
            <a:tailEnd/>
          </a:ln>
        </p:spPr>
      </p:pic>
      <p:cxnSp>
        <p:nvCxnSpPr>
          <p:cNvPr id="2093" name="Straight Connector 49"/>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94" name="Text Box 152"/>
          <p:cNvSpPr txBox="1">
            <a:spLocks noChangeArrowheads="1"/>
          </p:cNvSpPr>
          <p:nvPr/>
        </p:nvSpPr>
        <p:spPr bwMode="auto">
          <a:xfrm>
            <a:off x="41910" y="2252557"/>
            <a:ext cx="1466850" cy="5301981"/>
          </a:xfrm>
          <a:prstGeom prst="rect">
            <a:avLst/>
          </a:prstGeom>
          <a:noFill/>
          <a:ln w="12700" algn="ctr">
            <a:noFill/>
            <a:miter lim="800000"/>
            <a:headEnd/>
            <a:tailEnd/>
          </a:ln>
        </p:spPr>
        <p:txBody>
          <a:bodyPr lIns="101870" tIns="50935" rIns="101870" bIns="50935">
            <a:spAutoFit/>
          </a:bodyPr>
          <a:lstStyle/>
          <a:p>
            <a:pPr eaLnBrk="0" hangingPunct="0">
              <a:spcBef>
                <a:spcPct val="5000"/>
              </a:spcBef>
              <a:spcAft>
                <a:spcPct val="5000"/>
              </a:spcAft>
            </a:pPr>
            <a:r>
              <a:rPr lang="en-US" sz="1000" dirty="0">
                <a:solidFill>
                  <a:srgbClr val="0000FF"/>
                </a:solidFill>
                <a:latin typeface="Arial" pitchFamily="34" charset="0"/>
              </a:rPr>
              <a:t>College W&amp;M</a:t>
            </a:r>
          </a:p>
          <a:p>
            <a:pPr eaLnBrk="0" hangingPunct="0">
              <a:spcBef>
                <a:spcPct val="5000"/>
              </a:spcBef>
              <a:spcAft>
                <a:spcPct val="5000"/>
              </a:spcAft>
            </a:pPr>
            <a:r>
              <a:rPr lang="en-US" sz="1000" dirty="0">
                <a:solidFill>
                  <a:srgbClr val="0000FF"/>
                </a:solidFill>
                <a:latin typeface="Arial" pitchFamily="34" charset="0"/>
              </a:rPr>
              <a:t>Colorado </a:t>
            </a:r>
            <a:r>
              <a:rPr lang="en-US" sz="1000" dirty="0" err="1">
                <a:solidFill>
                  <a:srgbClr val="0000FF"/>
                </a:solidFill>
                <a:latin typeface="Arial" pitchFamily="34" charset="0"/>
              </a:rPr>
              <a:t>Sch</a:t>
            </a:r>
            <a:r>
              <a:rPr lang="en-US" sz="1000" dirty="0">
                <a:solidFill>
                  <a:srgbClr val="0000FF"/>
                </a:solidFill>
                <a:latin typeface="Arial" pitchFamily="34" charset="0"/>
              </a:rPr>
              <a:t> Mines</a:t>
            </a:r>
          </a:p>
          <a:p>
            <a:pPr eaLnBrk="0" hangingPunct="0">
              <a:spcBef>
                <a:spcPct val="5000"/>
              </a:spcBef>
              <a:spcAft>
                <a:spcPct val="5000"/>
              </a:spcAft>
            </a:pPr>
            <a:r>
              <a:rPr lang="en-US" sz="1000" dirty="0">
                <a:solidFill>
                  <a:srgbClr val="0000FF"/>
                </a:solidFill>
                <a:latin typeface="Arial" pitchFamily="34" charset="0"/>
              </a:rPr>
              <a:t>Columbia U</a:t>
            </a:r>
          </a:p>
          <a:p>
            <a:pPr eaLnBrk="0" hangingPunct="0">
              <a:spcBef>
                <a:spcPct val="5000"/>
              </a:spcBef>
              <a:spcAft>
                <a:spcPct val="5000"/>
              </a:spcAft>
            </a:pPr>
            <a:r>
              <a:rPr lang="en-US" sz="1000" dirty="0" err="1">
                <a:solidFill>
                  <a:srgbClr val="0000FF"/>
                </a:solidFill>
                <a:latin typeface="Arial" pitchFamily="34" charset="0"/>
              </a:rPr>
              <a:t>CompX</a:t>
            </a:r>
            <a:endParaRPr lang="en-US" sz="1000" dirty="0">
              <a:solidFill>
                <a:srgbClr val="0000FF"/>
              </a:solidFill>
              <a:latin typeface="Arial" pitchFamily="34" charset="0"/>
            </a:endParaRPr>
          </a:p>
          <a:p>
            <a:pPr eaLnBrk="0" hangingPunct="0">
              <a:spcBef>
                <a:spcPct val="5000"/>
              </a:spcBef>
              <a:spcAft>
                <a:spcPct val="5000"/>
              </a:spcAft>
            </a:pPr>
            <a:r>
              <a:rPr lang="en-US" sz="1000" dirty="0">
                <a:solidFill>
                  <a:srgbClr val="0000FF"/>
                </a:solidFill>
                <a:latin typeface="Arial" pitchFamily="34" charset="0"/>
              </a:rPr>
              <a:t>General Atomics</a:t>
            </a:r>
          </a:p>
          <a:p>
            <a:pPr eaLnBrk="0" hangingPunct="0">
              <a:spcBef>
                <a:spcPct val="5000"/>
              </a:spcBef>
              <a:spcAft>
                <a:spcPct val="5000"/>
              </a:spcAft>
            </a:pPr>
            <a:r>
              <a:rPr lang="en-US" sz="1000" dirty="0">
                <a:solidFill>
                  <a:srgbClr val="0000FF"/>
                </a:solidFill>
                <a:latin typeface="Arial" pitchFamily="34" charset="0"/>
              </a:rPr>
              <a:t>INL</a:t>
            </a:r>
          </a:p>
          <a:p>
            <a:pPr eaLnBrk="0" hangingPunct="0">
              <a:spcBef>
                <a:spcPct val="5000"/>
              </a:spcBef>
              <a:spcAft>
                <a:spcPct val="5000"/>
              </a:spcAft>
            </a:pPr>
            <a:r>
              <a:rPr lang="en-US" sz="1000" dirty="0">
                <a:solidFill>
                  <a:srgbClr val="0000FF"/>
                </a:solidFill>
                <a:latin typeface="Arial" pitchFamily="34" charset="0"/>
              </a:rPr>
              <a:t>Johns Hopkins U</a:t>
            </a:r>
          </a:p>
          <a:p>
            <a:pPr eaLnBrk="0" hangingPunct="0">
              <a:spcBef>
                <a:spcPct val="5000"/>
              </a:spcBef>
              <a:spcAft>
                <a:spcPct val="5000"/>
              </a:spcAft>
            </a:pPr>
            <a:r>
              <a:rPr lang="en-US" sz="1000" dirty="0">
                <a:solidFill>
                  <a:srgbClr val="0000FF"/>
                </a:solidFill>
                <a:latin typeface="Arial" pitchFamily="34" charset="0"/>
              </a:rPr>
              <a:t>LANL</a:t>
            </a:r>
          </a:p>
          <a:p>
            <a:pPr eaLnBrk="0" hangingPunct="0">
              <a:spcBef>
                <a:spcPct val="5000"/>
              </a:spcBef>
              <a:spcAft>
                <a:spcPct val="5000"/>
              </a:spcAft>
            </a:pPr>
            <a:r>
              <a:rPr lang="en-US" sz="1000" dirty="0">
                <a:solidFill>
                  <a:srgbClr val="0000FF"/>
                </a:solidFill>
                <a:latin typeface="Arial" pitchFamily="34" charset="0"/>
              </a:rPr>
              <a:t>LLNL</a:t>
            </a:r>
          </a:p>
          <a:p>
            <a:pPr eaLnBrk="0" hangingPunct="0">
              <a:spcBef>
                <a:spcPct val="5000"/>
              </a:spcBef>
              <a:spcAft>
                <a:spcPct val="5000"/>
              </a:spcAft>
            </a:pPr>
            <a:r>
              <a:rPr lang="en-US" sz="1000" dirty="0">
                <a:solidFill>
                  <a:srgbClr val="0000FF"/>
                </a:solidFill>
                <a:latin typeface="Arial" pitchFamily="34" charset="0"/>
              </a:rPr>
              <a:t>Lodestar</a:t>
            </a:r>
          </a:p>
          <a:p>
            <a:pPr eaLnBrk="0" hangingPunct="0">
              <a:spcBef>
                <a:spcPct val="5000"/>
              </a:spcBef>
              <a:spcAft>
                <a:spcPct val="5000"/>
              </a:spcAft>
            </a:pPr>
            <a:r>
              <a:rPr lang="en-US" sz="1000" dirty="0">
                <a:solidFill>
                  <a:srgbClr val="0000FF"/>
                </a:solidFill>
                <a:latin typeface="Arial" pitchFamily="34" charset="0"/>
              </a:rPr>
              <a:t>MIT</a:t>
            </a:r>
          </a:p>
          <a:p>
            <a:pPr eaLnBrk="0" hangingPunct="0">
              <a:spcBef>
                <a:spcPct val="5000"/>
              </a:spcBef>
              <a:spcAft>
                <a:spcPct val="5000"/>
              </a:spcAft>
            </a:pPr>
            <a:r>
              <a:rPr lang="en-US" sz="1000" dirty="0">
                <a:solidFill>
                  <a:srgbClr val="0000FF"/>
                </a:solidFill>
                <a:latin typeface="Arial" pitchFamily="34" charset="0"/>
              </a:rPr>
              <a:t>Nova Photonics</a:t>
            </a:r>
          </a:p>
          <a:p>
            <a:pPr eaLnBrk="0" hangingPunct="0">
              <a:spcBef>
                <a:spcPct val="5000"/>
              </a:spcBef>
              <a:spcAft>
                <a:spcPct val="5000"/>
              </a:spcAft>
            </a:pPr>
            <a:r>
              <a:rPr lang="en-US" sz="1000" dirty="0">
                <a:solidFill>
                  <a:srgbClr val="0000FF"/>
                </a:solidFill>
                <a:latin typeface="Arial" pitchFamily="34" charset="0"/>
              </a:rPr>
              <a:t>New York U</a:t>
            </a:r>
          </a:p>
          <a:p>
            <a:pPr eaLnBrk="0" hangingPunct="0">
              <a:spcBef>
                <a:spcPct val="5000"/>
              </a:spcBef>
              <a:spcAft>
                <a:spcPct val="5000"/>
              </a:spcAft>
            </a:pPr>
            <a:r>
              <a:rPr lang="en-US" sz="1000" dirty="0">
                <a:solidFill>
                  <a:srgbClr val="0000FF"/>
                </a:solidFill>
                <a:latin typeface="Arial" pitchFamily="34" charset="0"/>
              </a:rPr>
              <a:t>Old Dominion U</a:t>
            </a:r>
          </a:p>
          <a:p>
            <a:pPr eaLnBrk="0" hangingPunct="0">
              <a:spcBef>
                <a:spcPct val="5000"/>
              </a:spcBef>
              <a:spcAft>
                <a:spcPct val="5000"/>
              </a:spcAft>
            </a:pPr>
            <a:r>
              <a:rPr lang="en-US" sz="1000" dirty="0">
                <a:solidFill>
                  <a:srgbClr val="0000FF"/>
                </a:solidFill>
                <a:latin typeface="Arial" pitchFamily="34" charset="0"/>
              </a:rPr>
              <a:t>ORNL</a:t>
            </a:r>
          </a:p>
          <a:p>
            <a:pPr eaLnBrk="0" hangingPunct="0">
              <a:spcBef>
                <a:spcPct val="5000"/>
              </a:spcBef>
              <a:spcAft>
                <a:spcPct val="5000"/>
              </a:spcAft>
            </a:pPr>
            <a:r>
              <a:rPr lang="en-US" sz="1000" dirty="0">
                <a:solidFill>
                  <a:srgbClr val="0000FF"/>
                </a:solidFill>
                <a:latin typeface="Arial" pitchFamily="34" charset="0"/>
              </a:rPr>
              <a:t>PPPL</a:t>
            </a:r>
          </a:p>
          <a:p>
            <a:pPr eaLnBrk="0" hangingPunct="0">
              <a:spcBef>
                <a:spcPct val="5000"/>
              </a:spcBef>
              <a:spcAft>
                <a:spcPct val="5000"/>
              </a:spcAft>
            </a:pPr>
            <a:r>
              <a:rPr lang="en-US" sz="1000" dirty="0">
                <a:solidFill>
                  <a:srgbClr val="0000FF"/>
                </a:solidFill>
                <a:latin typeface="Arial" pitchFamily="34" charset="0"/>
              </a:rPr>
              <a:t>PSI</a:t>
            </a:r>
          </a:p>
          <a:p>
            <a:pPr eaLnBrk="0" hangingPunct="0">
              <a:spcBef>
                <a:spcPct val="5000"/>
              </a:spcBef>
              <a:spcAft>
                <a:spcPct val="5000"/>
              </a:spcAft>
            </a:pPr>
            <a:r>
              <a:rPr lang="en-US" sz="1000" dirty="0">
                <a:solidFill>
                  <a:srgbClr val="0000FF"/>
                </a:solidFill>
                <a:latin typeface="Arial" pitchFamily="34" charset="0"/>
              </a:rPr>
              <a:t>Princeton U</a:t>
            </a:r>
          </a:p>
          <a:p>
            <a:pPr eaLnBrk="0" hangingPunct="0">
              <a:spcBef>
                <a:spcPct val="5000"/>
              </a:spcBef>
              <a:spcAft>
                <a:spcPct val="5000"/>
              </a:spcAft>
            </a:pPr>
            <a:r>
              <a:rPr lang="en-US" sz="1000" dirty="0">
                <a:solidFill>
                  <a:srgbClr val="0000FF"/>
                </a:solidFill>
                <a:latin typeface="Arial" pitchFamily="34" charset="0"/>
              </a:rPr>
              <a:t>Purdue U</a:t>
            </a:r>
          </a:p>
          <a:p>
            <a:pPr eaLnBrk="0" hangingPunct="0">
              <a:spcBef>
                <a:spcPct val="5000"/>
              </a:spcBef>
              <a:spcAft>
                <a:spcPct val="5000"/>
              </a:spcAft>
            </a:pPr>
            <a:r>
              <a:rPr lang="en-US" sz="1000" dirty="0">
                <a:solidFill>
                  <a:srgbClr val="0000FF"/>
                </a:solidFill>
                <a:latin typeface="Arial" pitchFamily="34" charset="0"/>
              </a:rPr>
              <a:t>SNL</a:t>
            </a:r>
          </a:p>
          <a:p>
            <a:pPr eaLnBrk="0" hangingPunct="0">
              <a:spcBef>
                <a:spcPct val="5000"/>
              </a:spcBef>
              <a:spcAft>
                <a:spcPct val="5000"/>
              </a:spcAft>
            </a:pPr>
            <a:r>
              <a:rPr lang="en-US" sz="1000" dirty="0">
                <a:solidFill>
                  <a:srgbClr val="0000FF"/>
                </a:solidFill>
                <a:latin typeface="Arial" pitchFamily="34" charset="0"/>
              </a:rPr>
              <a:t>Think Tank, Inc.</a:t>
            </a:r>
          </a:p>
          <a:p>
            <a:pPr eaLnBrk="0" hangingPunct="0">
              <a:spcBef>
                <a:spcPct val="5000"/>
              </a:spcBef>
              <a:spcAft>
                <a:spcPct val="5000"/>
              </a:spcAft>
            </a:pPr>
            <a:r>
              <a:rPr lang="en-US" sz="1000" dirty="0">
                <a:solidFill>
                  <a:srgbClr val="0000FF"/>
                </a:solidFill>
                <a:latin typeface="Arial" pitchFamily="34" charset="0"/>
              </a:rPr>
              <a:t>UC Davis</a:t>
            </a:r>
          </a:p>
          <a:p>
            <a:pPr eaLnBrk="0" hangingPunct="0">
              <a:spcBef>
                <a:spcPct val="5000"/>
              </a:spcBef>
              <a:spcAft>
                <a:spcPct val="5000"/>
              </a:spcAft>
            </a:pPr>
            <a:r>
              <a:rPr lang="en-US" sz="1000" dirty="0">
                <a:solidFill>
                  <a:srgbClr val="0000FF"/>
                </a:solidFill>
                <a:latin typeface="Arial" pitchFamily="34" charset="0"/>
              </a:rPr>
              <a:t>UC Irvine</a:t>
            </a:r>
          </a:p>
          <a:p>
            <a:pPr eaLnBrk="0" hangingPunct="0">
              <a:spcBef>
                <a:spcPct val="5000"/>
              </a:spcBef>
              <a:spcAft>
                <a:spcPct val="5000"/>
              </a:spcAft>
            </a:pPr>
            <a:r>
              <a:rPr lang="en-US" sz="1000" dirty="0">
                <a:solidFill>
                  <a:srgbClr val="0000FF"/>
                </a:solidFill>
                <a:latin typeface="Arial" pitchFamily="34" charset="0"/>
              </a:rPr>
              <a:t>UCLA</a:t>
            </a:r>
          </a:p>
          <a:p>
            <a:pPr eaLnBrk="0" hangingPunct="0">
              <a:spcBef>
                <a:spcPct val="5000"/>
              </a:spcBef>
              <a:spcAft>
                <a:spcPct val="5000"/>
              </a:spcAft>
            </a:pPr>
            <a:r>
              <a:rPr lang="en-US" sz="1000" dirty="0">
                <a:solidFill>
                  <a:srgbClr val="0000FF"/>
                </a:solidFill>
                <a:latin typeface="Arial" pitchFamily="34" charset="0"/>
              </a:rPr>
              <a:t>UCSD</a:t>
            </a:r>
          </a:p>
          <a:p>
            <a:pPr eaLnBrk="0" hangingPunct="0">
              <a:spcBef>
                <a:spcPct val="5000"/>
              </a:spcBef>
              <a:spcAft>
                <a:spcPct val="5000"/>
              </a:spcAft>
            </a:pPr>
            <a:r>
              <a:rPr lang="en-US" sz="1000" dirty="0">
                <a:solidFill>
                  <a:srgbClr val="0000FF"/>
                </a:solidFill>
                <a:latin typeface="Arial" pitchFamily="34" charset="0"/>
              </a:rPr>
              <a:t>U Colorado</a:t>
            </a:r>
          </a:p>
          <a:p>
            <a:pPr eaLnBrk="0" hangingPunct="0">
              <a:spcBef>
                <a:spcPct val="5000"/>
              </a:spcBef>
              <a:spcAft>
                <a:spcPct val="5000"/>
              </a:spcAft>
            </a:pPr>
            <a:r>
              <a:rPr lang="en-US" sz="1000" dirty="0">
                <a:solidFill>
                  <a:srgbClr val="0000FF"/>
                </a:solidFill>
                <a:latin typeface="Arial" pitchFamily="34" charset="0"/>
              </a:rPr>
              <a:t>U Illinois</a:t>
            </a:r>
          </a:p>
          <a:p>
            <a:pPr eaLnBrk="0" hangingPunct="0">
              <a:spcBef>
                <a:spcPct val="5000"/>
              </a:spcBef>
              <a:spcAft>
                <a:spcPct val="5000"/>
              </a:spcAft>
            </a:pPr>
            <a:r>
              <a:rPr lang="en-US" sz="1000" dirty="0">
                <a:solidFill>
                  <a:srgbClr val="0000FF"/>
                </a:solidFill>
                <a:latin typeface="Arial" pitchFamily="34" charset="0"/>
              </a:rPr>
              <a:t>U Maryland</a:t>
            </a:r>
          </a:p>
          <a:p>
            <a:pPr eaLnBrk="0" hangingPunct="0">
              <a:spcBef>
                <a:spcPct val="5000"/>
              </a:spcBef>
              <a:spcAft>
                <a:spcPct val="5000"/>
              </a:spcAft>
            </a:pPr>
            <a:r>
              <a:rPr lang="en-US" sz="1000" dirty="0">
                <a:solidFill>
                  <a:srgbClr val="0000FF"/>
                </a:solidFill>
                <a:latin typeface="Arial" pitchFamily="34" charset="0"/>
              </a:rPr>
              <a:t>U Rochester</a:t>
            </a:r>
          </a:p>
          <a:p>
            <a:pPr eaLnBrk="0" hangingPunct="0">
              <a:spcBef>
                <a:spcPct val="5000"/>
              </a:spcBef>
              <a:spcAft>
                <a:spcPct val="5000"/>
              </a:spcAft>
            </a:pPr>
            <a:r>
              <a:rPr lang="en-US" sz="1000" dirty="0">
                <a:solidFill>
                  <a:srgbClr val="0000FF"/>
                </a:solidFill>
                <a:latin typeface="Arial" pitchFamily="34" charset="0"/>
              </a:rPr>
              <a:t>U Washington</a:t>
            </a:r>
          </a:p>
          <a:p>
            <a:pPr eaLnBrk="0" hangingPunct="0">
              <a:spcBef>
                <a:spcPct val="5000"/>
              </a:spcBef>
              <a:spcAft>
                <a:spcPct val="5000"/>
              </a:spcAft>
            </a:pPr>
            <a:r>
              <a:rPr lang="en-US" sz="1000" dirty="0">
                <a:solidFill>
                  <a:srgbClr val="0000FF"/>
                </a:solidFill>
                <a:latin typeface="Arial" pitchFamily="34" charset="0"/>
              </a:rPr>
              <a:t>U Wisconsin</a:t>
            </a:r>
          </a:p>
        </p:txBody>
      </p:sp>
      <p:cxnSp>
        <p:nvCxnSpPr>
          <p:cNvPr id="2095" name="Straight Connector 50"/>
          <p:cNvCxnSpPr>
            <a:cxnSpLocks noChangeShapeType="1"/>
          </p:cNvCxnSpPr>
          <p:nvPr/>
        </p:nvCxnSpPr>
        <p:spPr bwMode="auto">
          <a:xfrm>
            <a:off x="0" y="0"/>
            <a:ext cx="502920" cy="0"/>
          </a:xfrm>
          <a:prstGeom prst="line">
            <a:avLst/>
          </a:prstGeom>
          <a:noFill/>
          <a:ln w="0" algn="ctr">
            <a:solidFill>
              <a:srgbClr val="FEFFFF"/>
            </a:solidFill>
            <a:round/>
            <a:headEnd/>
            <a:tailEnd/>
          </a:ln>
        </p:spPr>
      </p:cxnSp>
      <p:pic>
        <p:nvPicPr>
          <p:cNvPr id="2096" name="Picture 53" descr="ppi224.tmp"/>
          <p:cNvPicPr>
            <a:picLocks/>
          </p:cNvPicPr>
          <p:nvPr/>
        </p:nvPicPr>
        <p:blipFill>
          <a:blip r:embed="rId5" cstate="print"/>
          <a:srcRect/>
          <a:stretch>
            <a:fillRect/>
          </a:stretch>
        </p:blipFill>
        <p:spPr bwMode="auto">
          <a:xfrm>
            <a:off x="8549640" y="2554817"/>
            <a:ext cx="1412717" cy="5131223"/>
          </a:xfrm>
          <a:prstGeom prst="rect">
            <a:avLst/>
          </a:prstGeom>
          <a:noFill/>
          <a:ln w="9525">
            <a:noFill/>
            <a:miter lim="800000"/>
            <a:headEnd/>
            <a:tailEnd/>
          </a:ln>
        </p:spPr>
      </p:pic>
      <p:cxnSp>
        <p:nvCxnSpPr>
          <p:cNvPr id="2097" name="Straight Connector 54"/>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98" name="Text Box 153"/>
          <p:cNvSpPr txBox="1">
            <a:spLocks noChangeArrowheads="1"/>
          </p:cNvSpPr>
          <p:nvPr/>
        </p:nvSpPr>
        <p:spPr bwMode="auto">
          <a:xfrm>
            <a:off x="8549640" y="2609504"/>
            <a:ext cx="1412717" cy="5076536"/>
          </a:xfrm>
          <a:prstGeom prst="rect">
            <a:avLst/>
          </a:prstGeom>
          <a:noFill/>
          <a:ln w="12700" algn="ctr">
            <a:noFill/>
            <a:miter lim="800000"/>
            <a:headEnd/>
            <a:tailEnd/>
          </a:ln>
        </p:spPr>
        <p:txBody>
          <a:bodyPr lIns="101870" tIns="50935" rIns="101870" bIns="50935" anchor="b">
            <a:spAutoFit/>
          </a:bodyPr>
          <a:lstStyle/>
          <a:p>
            <a:pPr algn="r" eaLnBrk="0" hangingPunct="0">
              <a:spcBef>
                <a:spcPct val="8000"/>
              </a:spcBef>
              <a:spcAft>
                <a:spcPct val="8000"/>
              </a:spcAft>
            </a:pPr>
            <a:r>
              <a:rPr lang="en-US" sz="1000" dirty="0" err="1">
                <a:solidFill>
                  <a:srgbClr val="FF0000"/>
                </a:solidFill>
                <a:latin typeface="Arial" pitchFamily="34" charset="0"/>
              </a:rPr>
              <a:t>Culham</a:t>
            </a:r>
            <a:r>
              <a:rPr lang="en-US" sz="1000" dirty="0">
                <a:solidFill>
                  <a:srgbClr val="FF0000"/>
                </a:solidFill>
                <a:latin typeface="Arial" pitchFamily="34" charset="0"/>
              </a:rPr>
              <a:t> </a:t>
            </a:r>
            <a:r>
              <a:rPr lang="en-US" sz="1000" dirty="0" err="1">
                <a:solidFill>
                  <a:srgbClr val="FF0000"/>
                </a:solidFill>
                <a:latin typeface="Arial" pitchFamily="34" charset="0"/>
              </a:rPr>
              <a:t>Sci</a:t>
            </a:r>
            <a:r>
              <a:rPr lang="en-US" sz="1000" dirty="0">
                <a:solidFill>
                  <a:srgbClr val="FF0000"/>
                </a:solidFill>
                <a:latin typeface="Arial" pitchFamily="34" charset="0"/>
              </a:rPr>
              <a:t> </a:t>
            </a:r>
            <a:r>
              <a:rPr lang="en-US" sz="1000" dirty="0" err="1">
                <a:solidFill>
                  <a:srgbClr val="FF0000"/>
                </a:solidFill>
                <a:latin typeface="Arial" pitchFamily="34" charset="0"/>
              </a:rPr>
              <a:t>Ctr</a:t>
            </a:r>
            <a:endParaRPr lang="en-US" sz="1000" dirty="0">
              <a:solidFill>
                <a:srgbClr val="FF0000"/>
              </a:solidFill>
              <a:latin typeface="Arial" pitchFamily="34" charset="0"/>
            </a:endParaRPr>
          </a:p>
          <a:p>
            <a:pPr algn="r" eaLnBrk="0" hangingPunct="0">
              <a:spcBef>
                <a:spcPct val="8000"/>
              </a:spcBef>
              <a:spcAft>
                <a:spcPct val="8000"/>
              </a:spcAft>
            </a:pPr>
            <a:r>
              <a:rPr lang="en-US" sz="1000" dirty="0">
                <a:solidFill>
                  <a:srgbClr val="FF0000"/>
                </a:solidFill>
                <a:latin typeface="Arial" pitchFamily="34" charset="0"/>
              </a:rPr>
              <a:t>U St. Andrews</a:t>
            </a:r>
          </a:p>
          <a:p>
            <a:pPr algn="r" eaLnBrk="0" hangingPunct="0">
              <a:spcBef>
                <a:spcPct val="8000"/>
              </a:spcBef>
              <a:spcAft>
                <a:spcPct val="8000"/>
              </a:spcAft>
            </a:pPr>
            <a:r>
              <a:rPr lang="en-US" sz="1000" dirty="0">
                <a:solidFill>
                  <a:srgbClr val="FF0000"/>
                </a:solidFill>
                <a:latin typeface="Arial" pitchFamily="34" charset="0"/>
              </a:rPr>
              <a:t>York U</a:t>
            </a:r>
          </a:p>
          <a:p>
            <a:pPr algn="r" eaLnBrk="0" hangingPunct="0">
              <a:spcBef>
                <a:spcPct val="8000"/>
              </a:spcBef>
              <a:spcAft>
                <a:spcPct val="8000"/>
              </a:spcAft>
            </a:pPr>
            <a:r>
              <a:rPr lang="en-US" sz="1000" dirty="0">
                <a:solidFill>
                  <a:srgbClr val="FF0000"/>
                </a:solidFill>
                <a:latin typeface="Arial" pitchFamily="34" charset="0"/>
              </a:rPr>
              <a:t>Chubu U</a:t>
            </a:r>
          </a:p>
          <a:p>
            <a:pPr algn="r" eaLnBrk="0" hangingPunct="0">
              <a:spcBef>
                <a:spcPct val="8000"/>
              </a:spcBef>
              <a:spcAft>
                <a:spcPct val="8000"/>
              </a:spcAft>
            </a:pPr>
            <a:r>
              <a:rPr lang="en-US" sz="1000" dirty="0">
                <a:solidFill>
                  <a:srgbClr val="FF0000"/>
                </a:solidFill>
                <a:latin typeface="Arial" pitchFamily="34" charset="0"/>
              </a:rPr>
              <a:t>Fukui U</a:t>
            </a:r>
          </a:p>
          <a:p>
            <a:pPr algn="r" eaLnBrk="0" hangingPunct="0">
              <a:spcBef>
                <a:spcPct val="8000"/>
              </a:spcBef>
              <a:spcAft>
                <a:spcPct val="8000"/>
              </a:spcAft>
            </a:pPr>
            <a:r>
              <a:rPr lang="en-US" sz="1000" dirty="0">
                <a:solidFill>
                  <a:srgbClr val="FF0000"/>
                </a:solidFill>
                <a:latin typeface="Arial" pitchFamily="34" charset="0"/>
              </a:rPr>
              <a:t>Hiroshima U</a:t>
            </a:r>
          </a:p>
          <a:p>
            <a:pPr algn="r" eaLnBrk="0" hangingPunct="0">
              <a:spcBef>
                <a:spcPct val="8000"/>
              </a:spcBef>
              <a:spcAft>
                <a:spcPct val="8000"/>
              </a:spcAft>
            </a:pPr>
            <a:r>
              <a:rPr lang="en-US" sz="1000" dirty="0">
                <a:solidFill>
                  <a:srgbClr val="FF0000"/>
                </a:solidFill>
                <a:latin typeface="Arial" pitchFamily="34" charset="0"/>
              </a:rPr>
              <a:t>Hyogo U</a:t>
            </a:r>
          </a:p>
          <a:p>
            <a:pPr algn="r" eaLnBrk="0" hangingPunct="0">
              <a:spcBef>
                <a:spcPct val="8000"/>
              </a:spcBef>
              <a:spcAft>
                <a:spcPct val="8000"/>
              </a:spcAft>
            </a:pPr>
            <a:r>
              <a:rPr lang="en-US" sz="1000" dirty="0">
                <a:solidFill>
                  <a:srgbClr val="FF0000"/>
                </a:solidFill>
                <a:latin typeface="Arial" pitchFamily="34" charset="0"/>
              </a:rPr>
              <a:t>Kyoto U</a:t>
            </a:r>
          </a:p>
          <a:p>
            <a:pPr algn="r" eaLnBrk="0" hangingPunct="0">
              <a:spcBef>
                <a:spcPct val="8000"/>
              </a:spcBef>
              <a:spcAft>
                <a:spcPct val="8000"/>
              </a:spcAft>
            </a:pPr>
            <a:r>
              <a:rPr lang="en-US" sz="1000" dirty="0">
                <a:solidFill>
                  <a:srgbClr val="FF0000"/>
                </a:solidFill>
                <a:latin typeface="Arial" pitchFamily="34" charset="0"/>
              </a:rPr>
              <a:t>Kyushu U</a:t>
            </a:r>
          </a:p>
          <a:p>
            <a:pPr algn="r" eaLnBrk="0" hangingPunct="0">
              <a:spcBef>
                <a:spcPct val="8000"/>
              </a:spcBef>
              <a:spcAft>
                <a:spcPct val="8000"/>
              </a:spcAft>
            </a:pPr>
            <a:r>
              <a:rPr lang="en-US" sz="1000" dirty="0">
                <a:solidFill>
                  <a:srgbClr val="FF0000"/>
                </a:solidFill>
                <a:latin typeface="Arial" pitchFamily="34" charset="0"/>
              </a:rPr>
              <a:t>Kyushu Tokai U</a:t>
            </a:r>
          </a:p>
          <a:p>
            <a:pPr algn="r" eaLnBrk="0" hangingPunct="0">
              <a:spcBef>
                <a:spcPct val="8000"/>
              </a:spcBef>
              <a:spcAft>
                <a:spcPct val="8000"/>
              </a:spcAft>
            </a:pPr>
            <a:r>
              <a:rPr lang="en-US" sz="1000" dirty="0">
                <a:solidFill>
                  <a:srgbClr val="FF0000"/>
                </a:solidFill>
                <a:latin typeface="Arial" pitchFamily="34" charset="0"/>
              </a:rPr>
              <a:t>NIFS</a:t>
            </a:r>
          </a:p>
          <a:p>
            <a:pPr algn="r" eaLnBrk="0" hangingPunct="0">
              <a:spcBef>
                <a:spcPct val="8000"/>
              </a:spcBef>
              <a:spcAft>
                <a:spcPct val="8000"/>
              </a:spcAft>
            </a:pPr>
            <a:r>
              <a:rPr lang="en-US" sz="1000" dirty="0">
                <a:solidFill>
                  <a:srgbClr val="FF0000"/>
                </a:solidFill>
                <a:latin typeface="Arial" pitchFamily="34" charset="0"/>
              </a:rPr>
              <a:t>Niigata U</a:t>
            </a:r>
          </a:p>
          <a:p>
            <a:pPr algn="r" eaLnBrk="0" hangingPunct="0">
              <a:spcBef>
                <a:spcPct val="8000"/>
              </a:spcBef>
              <a:spcAft>
                <a:spcPct val="8000"/>
              </a:spcAft>
            </a:pPr>
            <a:r>
              <a:rPr lang="en-US" sz="1000" dirty="0">
                <a:solidFill>
                  <a:srgbClr val="FF0000"/>
                </a:solidFill>
                <a:latin typeface="Arial" pitchFamily="34" charset="0"/>
              </a:rPr>
              <a:t>U Tokyo</a:t>
            </a:r>
          </a:p>
          <a:p>
            <a:pPr algn="r" eaLnBrk="0" hangingPunct="0">
              <a:spcBef>
                <a:spcPct val="8000"/>
              </a:spcBef>
              <a:spcAft>
                <a:spcPct val="8000"/>
              </a:spcAft>
            </a:pPr>
            <a:r>
              <a:rPr lang="en-US" sz="1000" dirty="0">
                <a:solidFill>
                  <a:srgbClr val="FF0000"/>
                </a:solidFill>
                <a:latin typeface="Arial" pitchFamily="34" charset="0"/>
              </a:rPr>
              <a:t>JAEA</a:t>
            </a:r>
          </a:p>
          <a:p>
            <a:pPr algn="r" eaLnBrk="0" hangingPunct="0">
              <a:spcBef>
                <a:spcPct val="8000"/>
              </a:spcBef>
              <a:spcAft>
                <a:spcPct val="8000"/>
              </a:spcAft>
            </a:pPr>
            <a:r>
              <a:rPr lang="en-US" sz="1000" dirty="0">
                <a:solidFill>
                  <a:srgbClr val="FF0000"/>
                </a:solidFill>
                <a:latin typeface="Arial" pitchFamily="34" charset="0"/>
              </a:rPr>
              <a:t>Hebrew U</a:t>
            </a:r>
          </a:p>
          <a:p>
            <a:pPr algn="r" eaLnBrk="0" hangingPunct="0">
              <a:spcBef>
                <a:spcPct val="8000"/>
              </a:spcBef>
              <a:spcAft>
                <a:spcPct val="8000"/>
              </a:spcAft>
            </a:pPr>
            <a:r>
              <a:rPr lang="en-US" sz="1000" dirty="0" err="1">
                <a:solidFill>
                  <a:srgbClr val="FF0000"/>
                </a:solidFill>
                <a:latin typeface="Arial" pitchFamily="34" charset="0"/>
              </a:rPr>
              <a:t>Ioffe</a:t>
            </a:r>
            <a:r>
              <a:rPr lang="en-US" sz="1000" dirty="0">
                <a:solidFill>
                  <a:srgbClr val="FF0000"/>
                </a:solidFill>
                <a:latin typeface="Arial" pitchFamily="34" charset="0"/>
              </a:rPr>
              <a:t> Inst</a:t>
            </a:r>
          </a:p>
          <a:p>
            <a:pPr algn="r" eaLnBrk="0" hangingPunct="0">
              <a:spcBef>
                <a:spcPct val="8000"/>
              </a:spcBef>
              <a:spcAft>
                <a:spcPct val="8000"/>
              </a:spcAft>
            </a:pPr>
            <a:r>
              <a:rPr lang="en-US" sz="1000" dirty="0">
                <a:solidFill>
                  <a:srgbClr val="FF0000"/>
                </a:solidFill>
                <a:latin typeface="Arial" pitchFamily="34" charset="0"/>
              </a:rPr>
              <a:t>RRC </a:t>
            </a:r>
            <a:r>
              <a:rPr lang="en-US" sz="1000" dirty="0" err="1">
                <a:solidFill>
                  <a:srgbClr val="FF0000"/>
                </a:solidFill>
                <a:latin typeface="Arial" pitchFamily="34" charset="0"/>
              </a:rPr>
              <a:t>Kurchatov</a:t>
            </a:r>
            <a:r>
              <a:rPr lang="en-US" sz="1000" dirty="0">
                <a:solidFill>
                  <a:srgbClr val="FF0000"/>
                </a:solidFill>
                <a:latin typeface="Arial" pitchFamily="34" charset="0"/>
              </a:rPr>
              <a:t> Inst</a:t>
            </a:r>
          </a:p>
          <a:p>
            <a:pPr algn="r" eaLnBrk="0" hangingPunct="0">
              <a:spcBef>
                <a:spcPct val="8000"/>
              </a:spcBef>
              <a:spcAft>
                <a:spcPct val="8000"/>
              </a:spcAft>
            </a:pPr>
            <a:r>
              <a:rPr lang="en-US" sz="1000" dirty="0">
                <a:solidFill>
                  <a:srgbClr val="FF0000"/>
                </a:solidFill>
                <a:latin typeface="Arial" pitchFamily="34" charset="0"/>
              </a:rPr>
              <a:t>TRINITI</a:t>
            </a:r>
          </a:p>
          <a:p>
            <a:pPr algn="r" eaLnBrk="0" hangingPunct="0">
              <a:spcBef>
                <a:spcPct val="8000"/>
              </a:spcBef>
              <a:spcAft>
                <a:spcPct val="8000"/>
              </a:spcAft>
            </a:pPr>
            <a:r>
              <a:rPr lang="en-US" sz="1000" dirty="0">
                <a:solidFill>
                  <a:srgbClr val="FF0000"/>
                </a:solidFill>
                <a:latin typeface="Arial" pitchFamily="34" charset="0"/>
              </a:rPr>
              <a:t>KBSI</a:t>
            </a:r>
          </a:p>
          <a:p>
            <a:pPr algn="r" eaLnBrk="0" hangingPunct="0">
              <a:spcBef>
                <a:spcPct val="8000"/>
              </a:spcBef>
              <a:spcAft>
                <a:spcPct val="8000"/>
              </a:spcAft>
            </a:pPr>
            <a:r>
              <a:rPr lang="en-US" sz="1000" dirty="0">
                <a:solidFill>
                  <a:srgbClr val="FF0000"/>
                </a:solidFill>
                <a:latin typeface="Arial" pitchFamily="34" charset="0"/>
              </a:rPr>
              <a:t>KAIST</a:t>
            </a:r>
          </a:p>
          <a:p>
            <a:pPr algn="r" eaLnBrk="0" hangingPunct="0">
              <a:spcBef>
                <a:spcPct val="8000"/>
              </a:spcBef>
              <a:spcAft>
                <a:spcPct val="8000"/>
              </a:spcAft>
            </a:pPr>
            <a:r>
              <a:rPr lang="en-US" sz="1000" dirty="0">
                <a:solidFill>
                  <a:srgbClr val="FF0000"/>
                </a:solidFill>
                <a:latin typeface="Arial" pitchFamily="34" charset="0"/>
              </a:rPr>
              <a:t>POSTECH</a:t>
            </a:r>
          </a:p>
          <a:p>
            <a:pPr algn="r" eaLnBrk="0" hangingPunct="0">
              <a:spcBef>
                <a:spcPct val="8000"/>
              </a:spcBef>
              <a:spcAft>
                <a:spcPct val="8000"/>
              </a:spcAft>
            </a:pPr>
            <a:r>
              <a:rPr lang="en-US" sz="1000" dirty="0">
                <a:solidFill>
                  <a:srgbClr val="FF0000"/>
                </a:solidFill>
                <a:latin typeface="Arial" pitchFamily="34" charset="0"/>
              </a:rPr>
              <a:t>ASIPP</a:t>
            </a:r>
          </a:p>
          <a:p>
            <a:pPr algn="r" eaLnBrk="0" hangingPunct="0">
              <a:spcBef>
                <a:spcPct val="8000"/>
              </a:spcBef>
              <a:spcAft>
                <a:spcPct val="8000"/>
              </a:spcAft>
            </a:pPr>
            <a:r>
              <a:rPr lang="en-US" sz="1000" dirty="0">
                <a:solidFill>
                  <a:srgbClr val="FF0000"/>
                </a:solidFill>
                <a:latin typeface="Arial" pitchFamily="34" charset="0"/>
              </a:rPr>
              <a:t>ENEA, </a:t>
            </a:r>
            <a:r>
              <a:rPr lang="en-US" sz="1000" dirty="0" err="1">
                <a:solidFill>
                  <a:srgbClr val="FF0000"/>
                </a:solidFill>
                <a:latin typeface="Arial" pitchFamily="34" charset="0"/>
              </a:rPr>
              <a:t>Frascati</a:t>
            </a:r>
            <a:endParaRPr lang="en-US" sz="1000" dirty="0">
              <a:solidFill>
                <a:srgbClr val="FF0000"/>
              </a:solidFill>
              <a:latin typeface="Arial" pitchFamily="34" charset="0"/>
            </a:endParaRPr>
          </a:p>
          <a:p>
            <a:pPr algn="r" eaLnBrk="0" hangingPunct="0">
              <a:spcBef>
                <a:spcPct val="8000"/>
              </a:spcBef>
              <a:spcAft>
                <a:spcPct val="8000"/>
              </a:spcAft>
            </a:pPr>
            <a:r>
              <a:rPr lang="en-US" sz="1000" dirty="0">
                <a:solidFill>
                  <a:srgbClr val="FF0000"/>
                </a:solidFill>
                <a:latin typeface="Arial" pitchFamily="34" charset="0"/>
              </a:rPr>
              <a:t>CEA, </a:t>
            </a:r>
            <a:r>
              <a:rPr lang="en-US" sz="1000" dirty="0" err="1">
                <a:solidFill>
                  <a:srgbClr val="FF0000"/>
                </a:solidFill>
                <a:latin typeface="Arial" pitchFamily="34" charset="0"/>
              </a:rPr>
              <a:t>Cadarache</a:t>
            </a:r>
            <a:endParaRPr lang="en-US" sz="1000" dirty="0">
              <a:solidFill>
                <a:srgbClr val="FF0000"/>
              </a:solidFill>
              <a:latin typeface="Arial" pitchFamily="34" charset="0"/>
            </a:endParaRPr>
          </a:p>
          <a:p>
            <a:pPr algn="r" eaLnBrk="0" hangingPunct="0">
              <a:spcBef>
                <a:spcPct val="8000"/>
              </a:spcBef>
              <a:spcAft>
                <a:spcPct val="8000"/>
              </a:spcAft>
            </a:pPr>
            <a:r>
              <a:rPr lang="en-US" sz="1000" dirty="0">
                <a:solidFill>
                  <a:srgbClr val="FF0000"/>
                </a:solidFill>
                <a:latin typeface="Arial" pitchFamily="34" charset="0"/>
              </a:rPr>
              <a:t>IPP, </a:t>
            </a:r>
            <a:r>
              <a:rPr lang="en-US" sz="1000" dirty="0" err="1">
                <a:solidFill>
                  <a:srgbClr val="FF0000"/>
                </a:solidFill>
                <a:latin typeface="Arial" pitchFamily="34" charset="0"/>
              </a:rPr>
              <a:t>J</a:t>
            </a:r>
            <a:r>
              <a:rPr lang="en-US" sz="1000" dirty="0" err="1">
                <a:solidFill>
                  <a:srgbClr val="FF0000"/>
                </a:solidFill>
                <a:latin typeface="Arial" pitchFamily="34" charset="0"/>
                <a:cs typeface="Arial" pitchFamily="34" charset="0"/>
              </a:rPr>
              <a:t>ü</a:t>
            </a:r>
            <a:r>
              <a:rPr lang="en-US" sz="1000" dirty="0" err="1">
                <a:solidFill>
                  <a:srgbClr val="FF0000"/>
                </a:solidFill>
                <a:latin typeface="Arial" pitchFamily="34" charset="0"/>
              </a:rPr>
              <a:t>lich</a:t>
            </a:r>
            <a:endParaRPr lang="en-US" sz="1000" dirty="0">
              <a:solidFill>
                <a:srgbClr val="FF0000"/>
              </a:solidFill>
              <a:latin typeface="Arial" pitchFamily="34" charset="0"/>
            </a:endParaRPr>
          </a:p>
          <a:p>
            <a:pPr algn="r" eaLnBrk="0" hangingPunct="0">
              <a:spcBef>
                <a:spcPct val="8000"/>
              </a:spcBef>
              <a:spcAft>
                <a:spcPct val="8000"/>
              </a:spcAft>
            </a:pPr>
            <a:r>
              <a:rPr lang="en-US" sz="1000" dirty="0">
                <a:solidFill>
                  <a:srgbClr val="FF0000"/>
                </a:solidFill>
                <a:latin typeface="Arial" pitchFamily="34" charset="0"/>
              </a:rPr>
              <a:t>IPP, </a:t>
            </a:r>
            <a:r>
              <a:rPr lang="en-US" sz="1000" dirty="0" err="1">
                <a:solidFill>
                  <a:srgbClr val="FF0000"/>
                </a:solidFill>
                <a:latin typeface="Arial" pitchFamily="34" charset="0"/>
              </a:rPr>
              <a:t>Garching</a:t>
            </a:r>
            <a:endParaRPr lang="en-US" sz="1000" dirty="0">
              <a:solidFill>
                <a:srgbClr val="FF0000"/>
              </a:solidFill>
              <a:latin typeface="Arial" pitchFamily="34" charset="0"/>
            </a:endParaRPr>
          </a:p>
          <a:p>
            <a:pPr algn="r" eaLnBrk="0" hangingPunct="0">
              <a:spcBef>
                <a:spcPct val="8000"/>
              </a:spcBef>
              <a:spcAft>
                <a:spcPct val="8000"/>
              </a:spcAft>
            </a:pPr>
            <a:r>
              <a:rPr lang="en-US" sz="1000" dirty="0">
                <a:solidFill>
                  <a:srgbClr val="FF0000"/>
                </a:solidFill>
                <a:latin typeface="Arial" pitchFamily="34" charset="0"/>
              </a:rPr>
              <a:t>ASCR, Czech Rep</a:t>
            </a:r>
          </a:p>
          <a:p>
            <a:pPr algn="r" eaLnBrk="0" hangingPunct="0">
              <a:spcBef>
                <a:spcPct val="8000"/>
              </a:spcBef>
              <a:spcAft>
                <a:spcPct val="8000"/>
              </a:spcAft>
            </a:pPr>
            <a:r>
              <a:rPr lang="en-US" sz="1000" dirty="0">
                <a:solidFill>
                  <a:srgbClr val="FF0000"/>
                </a:solidFill>
                <a:latin typeface="Arial" pitchFamily="34" charset="0"/>
              </a:rPr>
              <a:t>U Quebec</a:t>
            </a:r>
          </a:p>
        </p:txBody>
      </p:sp>
      <p:cxnSp>
        <p:nvCxnSpPr>
          <p:cNvPr id="2099" name="Straight Connector 55"/>
          <p:cNvCxnSpPr>
            <a:cxnSpLocks noChangeShapeType="1"/>
          </p:cNvCxnSpPr>
          <p:nvPr/>
        </p:nvCxnSpPr>
        <p:spPr bwMode="auto">
          <a:xfrm>
            <a:off x="0" y="0"/>
            <a:ext cx="502920" cy="0"/>
          </a:xfrm>
          <a:prstGeom prst="line">
            <a:avLst/>
          </a:prstGeom>
          <a:noFill/>
          <a:ln w="0" algn="ctr">
            <a:solidFill>
              <a:srgbClr val="FEFFFF"/>
            </a:solidFill>
            <a:round/>
            <a:headEnd/>
            <a:tailEnd/>
          </a:ln>
        </p:spPr>
      </p:cxnSp>
      <p:pic>
        <p:nvPicPr>
          <p:cNvPr id="2100" name="Picture 155" descr="nstx_small"/>
          <p:cNvPicPr>
            <a:picLocks noChangeAspect="1" noChangeArrowheads="1"/>
          </p:cNvPicPr>
          <p:nvPr/>
        </p:nvPicPr>
        <p:blipFill>
          <a:blip r:embed="rId6" cstate="print"/>
          <a:srcRect/>
          <a:stretch>
            <a:fillRect/>
          </a:stretch>
        </p:blipFill>
        <p:spPr bwMode="auto">
          <a:xfrm>
            <a:off x="1760220" y="5008880"/>
            <a:ext cx="2229962" cy="2590800"/>
          </a:xfrm>
          <a:prstGeom prst="rect">
            <a:avLst/>
          </a:prstGeom>
          <a:noFill/>
          <a:ln w="9525">
            <a:noFill/>
            <a:miter lim="800000"/>
            <a:headEnd/>
            <a:tailEnd/>
          </a:ln>
        </p:spPr>
      </p:pic>
      <p:cxnSp>
        <p:nvCxnSpPr>
          <p:cNvPr id="2101" name="Straight Connector 56"/>
          <p:cNvCxnSpPr>
            <a:cxnSpLocks noChangeShapeType="1"/>
          </p:cNvCxnSpPr>
          <p:nvPr/>
        </p:nvCxnSpPr>
        <p:spPr bwMode="auto">
          <a:xfrm>
            <a:off x="0" y="0"/>
            <a:ext cx="502920" cy="0"/>
          </a:xfrm>
          <a:prstGeom prst="line">
            <a:avLst/>
          </a:prstGeom>
          <a:noFill/>
          <a:ln w="0" algn="ctr">
            <a:solidFill>
              <a:srgbClr val="FEFFFF"/>
            </a:solidFill>
            <a:round/>
            <a:headEnd/>
            <a:tailEnd/>
          </a:ln>
        </p:spPr>
      </p:cxnSp>
      <p:pic>
        <p:nvPicPr>
          <p:cNvPr id="2102" name="Picture 160" descr="framed_team_picture"/>
          <p:cNvPicPr>
            <a:picLocks noChangeAspect="1" noChangeArrowheads="1"/>
          </p:cNvPicPr>
          <p:nvPr/>
        </p:nvPicPr>
        <p:blipFill>
          <a:blip r:embed="rId7" cstate="print"/>
          <a:srcRect/>
          <a:stretch>
            <a:fillRect/>
          </a:stretch>
        </p:blipFill>
        <p:spPr bwMode="auto">
          <a:xfrm>
            <a:off x="4274821" y="4789382"/>
            <a:ext cx="3693319" cy="2810298"/>
          </a:xfrm>
          <a:prstGeom prst="rect">
            <a:avLst/>
          </a:prstGeom>
          <a:noFill/>
          <a:ln w="9525">
            <a:noFill/>
            <a:miter lim="800000"/>
            <a:headEnd/>
            <a:tailEnd/>
          </a:ln>
        </p:spPr>
      </p:pic>
      <p:cxnSp>
        <p:nvCxnSpPr>
          <p:cNvPr id="2103" name="Straight Connector 57"/>
          <p:cNvCxnSpPr>
            <a:cxnSpLocks noChangeShapeType="1"/>
          </p:cNvCxnSpPr>
          <p:nvPr/>
        </p:nvCxnSpPr>
        <p:spPr bwMode="auto">
          <a:xfrm>
            <a:off x="0" y="0"/>
            <a:ext cx="0" cy="51816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 Shows That the Modes Are Global, Without Sharp Inversion Layer</a:t>
            </a:r>
            <a:endParaRPr lang="en-US" dirty="0"/>
          </a:p>
        </p:txBody>
      </p:sp>
      <p:pic>
        <p:nvPicPr>
          <p:cNvPr id="4" name="Picture 3" descr="Screen shot 2011-05-11 at 11.19.00 PM.png"/>
          <p:cNvPicPr>
            <a:picLocks noChangeAspect="1"/>
          </p:cNvPicPr>
          <p:nvPr/>
        </p:nvPicPr>
        <p:blipFill>
          <a:blip r:embed="rId2"/>
          <a:stretch>
            <a:fillRect/>
          </a:stretch>
        </p:blipFill>
        <p:spPr>
          <a:xfrm>
            <a:off x="304800" y="1143000"/>
            <a:ext cx="4315270" cy="3111500"/>
          </a:xfrm>
          <a:prstGeom prst="rect">
            <a:avLst/>
          </a:prstGeom>
        </p:spPr>
      </p:pic>
      <p:pic>
        <p:nvPicPr>
          <p:cNvPr id="6" name="Picture 5" descr="Screen shot 2011-05-11 at 11.24.13 PM.png"/>
          <p:cNvPicPr>
            <a:picLocks noChangeAspect="1"/>
          </p:cNvPicPr>
          <p:nvPr/>
        </p:nvPicPr>
        <p:blipFill>
          <a:blip r:embed="rId3"/>
          <a:stretch>
            <a:fillRect/>
          </a:stretch>
        </p:blipFill>
        <p:spPr>
          <a:xfrm>
            <a:off x="5475371" y="1066800"/>
            <a:ext cx="3821029" cy="5638800"/>
          </a:xfrm>
          <a:prstGeom prst="rect">
            <a:avLst/>
          </a:prstGeom>
        </p:spPr>
      </p:pic>
      <p:pic>
        <p:nvPicPr>
          <p:cNvPr id="7" name="Picture 6" descr="Screen shot 2011-05-11 at 11.30.27 PM.png"/>
          <p:cNvPicPr>
            <a:picLocks noChangeAspect="1"/>
          </p:cNvPicPr>
          <p:nvPr/>
        </p:nvPicPr>
        <p:blipFill>
          <a:blip r:embed="rId4"/>
          <a:stretch>
            <a:fillRect/>
          </a:stretch>
        </p:blipFill>
        <p:spPr>
          <a:xfrm>
            <a:off x="104686" y="4267200"/>
            <a:ext cx="4543514" cy="3048000"/>
          </a:xfrm>
          <a:prstGeom prst="rect">
            <a:avLst/>
          </a:prstGeom>
        </p:spPr>
      </p:pic>
      <p:sp>
        <p:nvSpPr>
          <p:cNvPr id="8" name="TextBox 7"/>
          <p:cNvSpPr txBox="1"/>
          <p:nvPr/>
        </p:nvSpPr>
        <p:spPr>
          <a:xfrm>
            <a:off x="4953000" y="6934200"/>
            <a:ext cx="4827213" cy="292388"/>
          </a:xfrm>
          <a:prstGeom prst="rect">
            <a:avLst/>
          </a:prstGeom>
          <a:noFill/>
        </p:spPr>
        <p:txBody>
          <a:bodyPr wrap="none" rtlCol="0">
            <a:spAutoFit/>
          </a:bodyPr>
          <a:lstStyle/>
          <a:p>
            <a:r>
              <a:rPr lang="en-US" dirty="0" smtClean="0"/>
              <a:t>ME-USXR Data Also Implies That the Mode is a Large Kink</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1-05-12 at 2.36.18 PM.png"/>
          <p:cNvPicPr>
            <a:picLocks noChangeAspect="1"/>
          </p:cNvPicPr>
          <p:nvPr/>
        </p:nvPicPr>
        <p:blipFill>
          <a:blip r:embed="rId2"/>
          <a:stretch>
            <a:fillRect/>
          </a:stretch>
        </p:blipFill>
        <p:spPr>
          <a:xfrm>
            <a:off x="3408119" y="1219200"/>
            <a:ext cx="6574081" cy="5867400"/>
          </a:xfrm>
          <a:prstGeom prst="rect">
            <a:avLst/>
          </a:prstGeom>
        </p:spPr>
      </p:pic>
      <p:sp>
        <p:nvSpPr>
          <p:cNvPr id="2" name="Title 1"/>
          <p:cNvSpPr>
            <a:spLocks noGrp="1"/>
          </p:cNvSpPr>
          <p:nvPr>
            <p:ph type="title"/>
          </p:nvPr>
        </p:nvSpPr>
        <p:spPr/>
        <p:txBody>
          <a:bodyPr/>
          <a:lstStyle/>
          <a:p>
            <a:r>
              <a:rPr lang="en-US" dirty="0" smtClean="0"/>
              <a:t>Preliminary Assessment for ME-USXR Corroborates Kink Explanation </a:t>
            </a:r>
            <a:endParaRPr lang="en-US" dirty="0"/>
          </a:p>
        </p:txBody>
      </p:sp>
      <p:sp>
        <p:nvSpPr>
          <p:cNvPr id="3" name="Content Placeholder 2"/>
          <p:cNvSpPr>
            <a:spLocks noGrp="1"/>
          </p:cNvSpPr>
          <p:nvPr>
            <p:ph idx="1"/>
          </p:nvPr>
        </p:nvSpPr>
        <p:spPr>
          <a:xfrm>
            <a:off x="152400" y="1066800"/>
            <a:ext cx="3505200" cy="2199640"/>
          </a:xfrm>
        </p:spPr>
        <p:txBody>
          <a:bodyPr/>
          <a:lstStyle/>
          <a:p>
            <a:r>
              <a:rPr lang="en-US" sz="2400" dirty="0" smtClean="0"/>
              <a:t>JHU Multi-Energy Tangential X-ray diagnostic.</a:t>
            </a:r>
          </a:p>
          <a:p>
            <a:r>
              <a:rPr lang="en-US" sz="2400" dirty="0" smtClean="0"/>
              <a:t>Analysis by A. </a:t>
            </a:r>
            <a:r>
              <a:rPr lang="en-US" sz="2400" dirty="0" err="1" smtClean="0"/>
              <a:t>Bortolon</a:t>
            </a:r>
            <a:r>
              <a:rPr lang="en-US" sz="2400" dirty="0" smtClean="0"/>
              <a:t>.</a:t>
            </a:r>
          </a:p>
          <a:p>
            <a:r>
              <a:rPr lang="en-US" sz="2400" dirty="0" smtClean="0"/>
              <a:t>Again, key rational present before mode-strike.</a:t>
            </a:r>
          </a:p>
          <a:p>
            <a:pPr lvl="1"/>
            <a:r>
              <a:rPr lang="en-US" sz="2000" dirty="0" smtClean="0"/>
              <a:t>EPM critical?</a:t>
            </a:r>
            <a:endParaRPr lang="en-US" sz="2000" dirty="0"/>
          </a:p>
        </p:txBody>
      </p:sp>
      <p:pic>
        <p:nvPicPr>
          <p:cNvPr id="5" name="Picture 4" descr="Screen shot 2011-05-12 at 2.40.38 PM.png"/>
          <p:cNvPicPr>
            <a:picLocks noChangeAspect="1"/>
          </p:cNvPicPr>
          <p:nvPr/>
        </p:nvPicPr>
        <p:blipFill>
          <a:blip r:embed="rId3"/>
          <a:stretch>
            <a:fillRect/>
          </a:stretch>
        </p:blipFill>
        <p:spPr>
          <a:xfrm>
            <a:off x="0" y="4724400"/>
            <a:ext cx="3556000" cy="2523613"/>
          </a:xfrm>
          <a:prstGeom prst="rect">
            <a:avLst/>
          </a:prstGeom>
        </p:spPr>
      </p:pic>
      <p:cxnSp>
        <p:nvCxnSpPr>
          <p:cNvPr id="7" name="Straight Connector 6"/>
          <p:cNvCxnSpPr/>
          <p:nvPr/>
        </p:nvCxnSpPr>
        <p:spPr bwMode="auto">
          <a:xfrm rot="5400000" flipH="1" flipV="1">
            <a:off x="2171700" y="7123906"/>
            <a:ext cx="228600" cy="1588"/>
          </a:xfrm>
          <a:prstGeom prst="line">
            <a:avLst/>
          </a:prstGeom>
          <a:noFill/>
          <a:ln w="15875" cap="flat" cmpd="sng" algn="ctr">
            <a:solidFill>
              <a:schemeClr val="tx1"/>
            </a:solidFill>
            <a:prstDash val="solid"/>
            <a:round/>
            <a:headEnd type="none" w="med" len="med"/>
            <a:tailEnd type="triangle" w="lg" len="lg"/>
          </a:ln>
          <a:effectLst/>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Screen shot 2011-05-12 at 2.30.34 PM.png"/>
          <p:cNvPicPr>
            <a:picLocks noChangeAspect="1"/>
          </p:cNvPicPr>
          <p:nvPr/>
        </p:nvPicPr>
        <p:blipFill>
          <a:blip r:embed="rId2"/>
          <a:stretch>
            <a:fillRect/>
          </a:stretch>
        </p:blipFill>
        <p:spPr>
          <a:xfrm>
            <a:off x="5638800" y="1676399"/>
            <a:ext cx="4114800" cy="3228459"/>
          </a:xfrm>
          <a:prstGeom prst="rect">
            <a:avLst/>
          </a:prstGeom>
        </p:spPr>
      </p:pic>
      <p:sp>
        <p:nvSpPr>
          <p:cNvPr id="2" name="Title 1"/>
          <p:cNvSpPr>
            <a:spLocks noGrp="1"/>
          </p:cNvSpPr>
          <p:nvPr>
            <p:ph type="title"/>
          </p:nvPr>
        </p:nvSpPr>
        <p:spPr/>
        <p:txBody>
          <a:bodyPr/>
          <a:lstStyle/>
          <a:p>
            <a:r>
              <a:rPr lang="en-US" dirty="0" smtClean="0"/>
              <a:t>Reversed Shear May Play a Role in Setting the Mode Size?</a:t>
            </a:r>
            <a:endParaRPr lang="en-US" dirty="0"/>
          </a:p>
        </p:txBody>
      </p:sp>
      <p:sp>
        <p:nvSpPr>
          <p:cNvPr id="3" name="Content Placeholder 2"/>
          <p:cNvSpPr>
            <a:spLocks noGrp="1"/>
          </p:cNvSpPr>
          <p:nvPr>
            <p:ph idx="1"/>
          </p:nvPr>
        </p:nvSpPr>
        <p:spPr>
          <a:xfrm>
            <a:off x="152400" y="5105400"/>
            <a:ext cx="9662160" cy="980440"/>
          </a:xfrm>
        </p:spPr>
        <p:txBody>
          <a:bodyPr/>
          <a:lstStyle/>
          <a:p>
            <a:r>
              <a:rPr lang="en-US" dirty="0" smtClean="0"/>
              <a:t>Are larger modes more likely to </a:t>
            </a:r>
            <a:r>
              <a:rPr lang="en-US" dirty="0" err="1" smtClean="0"/>
              <a:t>coencide</a:t>
            </a:r>
            <a:r>
              <a:rPr lang="en-US" dirty="0" smtClean="0"/>
              <a:t> with flatter </a:t>
            </a:r>
            <a:r>
              <a:rPr lang="en-US" dirty="0" err="1" smtClean="0"/>
              <a:t>q</a:t>
            </a:r>
            <a:r>
              <a:rPr lang="en-US" dirty="0" smtClean="0"/>
              <a:t>-profiles?</a:t>
            </a:r>
          </a:p>
          <a:p>
            <a:pPr lvl="1"/>
            <a:r>
              <a:rPr lang="en-US" dirty="0" smtClean="0"/>
              <a:t>BES may tell us.</a:t>
            </a:r>
          </a:p>
          <a:p>
            <a:r>
              <a:rPr lang="en-US" dirty="0" smtClean="0"/>
              <a:t>Provides a mechanism for heating timing to impact evolution.</a:t>
            </a:r>
            <a:endParaRPr lang="en-US" dirty="0"/>
          </a:p>
        </p:txBody>
      </p:sp>
      <p:pic>
        <p:nvPicPr>
          <p:cNvPr id="7" name="Picture 6" descr="Screen shot 2011-05-12 at 2.27.26 PM.png"/>
          <p:cNvPicPr>
            <a:picLocks noChangeAspect="1"/>
          </p:cNvPicPr>
          <p:nvPr/>
        </p:nvPicPr>
        <p:blipFill>
          <a:blip r:embed="rId3"/>
          <a:stretch>
            <a:fillRect/>
          </a:stretch>
        </p:blipFill>
        <p:spPr>
          <a:xfrm>
            <a:off x="0" y="1066800"/>
            <a:ext cx="5524528" cy="4025900"/>
          </a:xfrm>
          <a:prstGeom prst="rect">
            <a:avLst/>
          </a:prstGeom>
        </p:spPr>
      </p:pic>
      <p:sp>
        <p:nvSpPr>
          <p:cNvPr id="8" name="TextBox 7"/>
          <p:cNvSpPr txBox="1"/>
          <p:nvPr/>
        </p:nvSpPr>
        <p:spPr>
          <a:xfrm>
            <a:off x="7010400" y="1905000"/>
            <a:ext cx="682962" cy="1200329"/>
          </a:xfrm>
          <a:prstGeom prst="rect">
            <a:avLst/>
          </a:prstGeom>
          <a:solidFill>
            <a:schemeClr val="bg1">
              <a:lumMod val="75000"/>
            </a:schemeClr>
          </a:solidFill>
        </p:spPr>
        <p:txBody>
          <a:bodyPr wrap="none" rtlCol="0">
            <a:spAutoFit/>
          </a:bodyPr>
          <a:lstStyle/>
          <a:p>
            <a:r>
              <a:rPr lang="en-US" sz="1800" dirty="0" smtClean="0">
                <a:solidFill>
                  <a:schemeClr val="tx1"/>
                </a:solidFill>
              </a:rPr>
              <a:t>0.24</a:t>
            </a:r>
          </a:p>
          <a:p>
            <a:r>
              <a:rPr lang="en-US" sz="1800" dirty="0" smtClean="0">
                <a:solidFill>
                  <a:srgbClr val="FF33CC"/>
                </a:solidFill>
              </a:rPr>
              <a:t>0.27</a:t>
            </a:r>
          </a:p>
          <a:p>
            <a:r>
              <a:rPr lang="en-US" sz="1800" dirty="0" smtClean="0">
                <a:solidFill>
                  <a:srgbClr val="00FFFF"/>
                </a:solidFill>
              </a:rPr>
              <a:t>0.3</a:t>
            </a:r>
          </a:p>
          <a:p>
            <a:r>
              <a:rPr lang="en-US" sz="1800" dirty="0" smtClean="0">
                <a:solidFill>
                  <a:srgbClr val="FFFF00"/>
                </a:solidFill>
              </a:rPr>
              <a:t>0.32</a:t>
            </a:r>
            <a:endParaRPr lang="en-US" sz="1800" dirty="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1-03-15 at 12.28.06 AM.png"/>
          <p:cNvPicPr>
            <a:picLocks noChangeAspect="1"/>
          </p:cNvPicPr>
          <p:nvPr/>
        </p:nvPicPr>
        <p:blipFill>
          <a:blip r:embed="rId2"/>
          <a:stretch>
            <a:fillRect/>
          </a:stretch>
        </p:blipFill>
        <p:spPr>
          <a:xfrm>
            <a:off x="5181600" y="1066800"/>
            <a:ext cx="4572000" cy="3124362"/>
          </a:xfrm>
          <a:prstGeom prst="rect">
            <a:avLst/>
          </a:prstGeom>
        </p:spPr>
      </p:pic>
      <p:sp>
        <p:nvSpPr>
          <p:cNvPr id="2" name="Title 1"/>
          <p:cNvSpPr>
            <a:spLocks noGrp="1"/>
          </p:cNvSpPr>
          <p:nvPr>
            <p:ph type="title"/>
          </p:nvPr>
        </p:nvSpPr>
        <p:spPr/>
        <p:txBody>
          <a:bodyPr/>
          <a:lstStyle/>
          <a:p>
            <a:r>
              <a:rPr lang="en-US" dirty="0" smtClean="0"/>
              <a:t>We Have Evidence That Changing the Heating Profile Can Impact the Evolution of These Modes.</a:t>
            </a:r>
            <a:endParaRPr lang="en-US" dirty="0"/>
          </a:p>
        </p:txBody>
      </p:sp>
      <p:sp>
        <p:nvSpPr>
          <p:cNvPr id="3" name="Content Placeholder 2"/>
          <p:cNvSpPr>
            <a:spLocks noGrp="1"/>
          </p:cNvSpPr>
          <p:nvPr>
            <p:ph idx="1"/>
          </p:nvPr>
        </p:nvSpPr>
        <p:spPr>
          <a:xfrm>
            <a:off x="15240" y="1066800"/>
            <a:ext cx="5471160" cy="2885440"/>
          </a:xfrm>
        </p:spPr>
        <p:txBody>
          <a:bodyPr/>
          <a:lstStyle/>
          <a:p>
            <a:r>
              <a:rPr lang="en-US" sz="2000" dirty="0" smtClean="0"/>
              <a:t>Tried early and late heating.</a:t>
            </a:r>
          </a:p>
          <a:p>
            <a:pPr lvl="1"/>
            <a:r>
              <a:rPr lang="en-US" sz="1800" dirty="0" smtClean="0"/>
              <a:t>Delay of H-mode as well.</a:t>
            </a:r>
          </a:p>
          <a:p>
            <a:pPr lvl="1"/>
            <a:r>
              <a:rPr lang="en-US" sz="1800" dirty="0" smtClean="0"/>
              <a:t>Substantial changes in EP/TAE</a:t>
            </a:r>
          </a:p>
          <a:p>
            <a:r>
              <a:rPr lang="en-US" sz="2000" dirty="0" smtClean="0"/>
              <a:t>Rotating </a:t>
            </a:r>
            <a:r>
              <a:rPr lang="en-US" sz="2000" dirty="0" err="1" smtClean="0"/>
              <a:t>n</a:t>
            </a:r>
            <a:r>
              <a:rPr lang="en-US" sz="2000" dirty="0" smtClean="0"/>
              <a:t>=1 mode amplitudes are modified.</a:t>
            </a:r>
          </a:p>
          <a:p>
            <a:pPr lvl="1"/>
            <a:r>
              <a:rPr lang="en-US" sz="1800" dirty="0" smtClean="0"/>
              <a:t>Need to look more carefully at </a:t>
            </a:r>
            <a:r>
              <a:rPr lang="en-US" sz="1800" dirty="0" err="1" smtClean="0"/>
              <a:t>m</a:t>
            </a:r>
            <a:r>
              <a:rPr lang="en-US" sz="1800" dirty="0" smtClean="0"/>
              <a:t>-number identification</a:t>
            </a:r>
            <a:r>
              <a:rPr lang="en-US" sz="1800" dirty="0" smtClean="0"/>
              <a:t>.</a:t>
            </a:r>
          </a:p>
          <a:p>
            <a:r>
              <a:rPr lang="en-US" sz="2000" dirty="0" smtClean="0"/>
              <a:t>Observation: </a:t>
            </a:r>
            <a:r>
              <a:rPr lang="en-US" sz="2000" dirty="0" smtClean="0"/>
              <a:t>M</a:t>
            </a:r>
            <a:r>
              <a:rPr lang="en-US" sz="2000" dirty="0" smtClean="0"/>
              <a:t>odes don’t start till B comes on in these examples</a:t>
            </a:r>
            <a:endParaRPr lang="en-US" sz="2000" dirty="0"/>
          </a:p>
        </p:txBody>
      </p:sp>
      <p:pic>
        <p:nvPicPr>
          <p:cNvPr id="4" name="Picture 3" descr="Screen shot 2011-03-07 at 12.16.29 PM.png"/>
          <p:cNvPicPr>
            <a:picLocks noChangeAspect="1"/>
          </p:cNvPicPr>
          <p:nvPr/>
        </p:nvPicPr>
        <p:blipFill>
          <a:blip r:embed="rId3"/>
          <a:stretch>
            <a:fillRect/>
          </a:stretch>
        </p:blipFill>
        <p:spPr>
          <a:xfrm>
            <a:off x="304800" y="4114800"/>
            <a:ext cx="4572000" cy="3206901"/>
          </a:xfrm>
          <a:prstGeom prst="rect">
            <a:avLst/>
          </a:prstGeom>
        </p:spPr>
      </p:pic>
      <p:pic>
        <p:nvPicPr>
          <p:cNvPr id="5" name="Picture 4" descr="Screen shot 2011-03-07 at 12.16.21 PM.png"/>
          <p:cNvPicPr>
            <a:picLocks noChangeAspect="1"/>
          </p:cNvPicPr>
          <p:nvPr/>
        </p:nvPicPr>
        <p:blipFill>
          <a:blip r:embed="rId4"/>
          <a:stretch>
            <a:fillRect/>
          </a:stretch>
        </p:blipFill>
        <p:spPr>
          <a:xfrm>
            <a:off x="5029200" y="4267200"/>
            <a:ext cx="4578379" cy="3194050"/>
          </a:xfrm>
          <a:prstGeom prst="rect">
            <a:avLst/>
          </a:prstGeom>
        </p:spPr>
      </p:pic>
      <p:sp>
        <p:nvSpPr>
          <p:cNvPr id="7" name="TextBox 6"/>
          <p:cNvSpPr txBox="1"/>
          <p:nvPr/>
        </p:nvSpPr>
        <p:spPr>
          <a:xfrm>
            <a:off x="5867400" y="1066800"/>
            <a:ext cx="3929576" cy="338554"/>
          </a:xfrm>
          <a:prstGeom prst="rect">
            <a:avLst/>
          </a:prstGeom>
          <a:noFill/>
        </p:spPr>
        <p:txBody>
          <a:bodyPr wrap="none" rtlCol="0">
            <a:spAutoFit/>
          </a:bodyPr>
          <a:lstStyle/>
          <a:p>
            <a:r>
              <a:rPr lang="en-US" sz="1600" dirty="0" smtClean="0">
                <a:solidFill>
                  <a:srgbClr val="FF0000"/>
                </a:solidFill>
              </a:rPr>
              <a:t>135642: Early </a:t>
            </a:r>
            <a:r>
              <a:rPr lang="en-US" sz="1600" dirty="0" err="1" smtClean="0">
                <a:solidFill>
                  <a:srgbClr val="FF0000"/>
                </a:solidFill>
              </a:rPr>
              <a:t>P</a:t>
            </a:r>
            <a:r>
              <a:rPr lang="en-US" sz="1600" baseline="-25000" dirty="0" err="1" smtClean="0">
                <a:solidFill>
                  <a:srgbClr val="FF0000"/>
                </a:solidFill>
              </a:rPr>
              <a:t>inj</a:t>
            </a:r>
            <a:r>
              <a:rPr lang="en-US" sz="1600" dirty="0" smtClean="0">
                <a:solidFill>
                  <a:srgbClr val="FF0000"/>
                </a:solidFill>
              </a:rPr>
              <a:t>        </a:t>
            </a:r>
            <a:r>
              <a:rPr lang="en-US" sz="1600" dirty="0" smtClean="0">
                <a:solidFill>
                  <a:schemeClr val="tx1"/>
                </a:solidFill>
              </a:rPr>
              <a:t>135647: Late </a:t>
            </a:r>
            <a:r>
              <a:rPr lang="en-US" sz="1600" dirty="0" err="1" smtClean="0">
                <a:solidFill>
                  <a:schemeClr val="tx1"/>
                </a:solidFill>
              </a:rPr>
              <a:t>P</a:t>
            </a:r>
            <a:r>
              <a:rPr lang="en-US" sz="1600" baseline="-25000" dirty="0" err="1" smtClean="0">
                <a:solidFill>
                  <a:schemeClr val="tx1"/>
                </a:solidFill>
              </a:rPr>
              <a:t>inj</a:t>
            </a:r>
            <a:endParaRPr lang="en-US" sz="1600" dirty="0">
              <a:solidFill>
                <a:schemeClr val="tx1"/>
              </a:solidFill>
            </a:endParaRPr>
          </a:p>
        </p:txBody>
      </p:sp>
      <p:sp>
        <p:nvSpPr>
          <p:cNvPr id="8" name="TextBox 7"/>
          <p:cNvSpPr txBox="1"/>
          <p:nvPr/>
        </p:nvSpPr>
        <p:spPr>
          <a:xfrm>
            <a:off x="1066800" y="6477000"/>
            <a:ext cx="1888186" cy="338554"/>
          </a:xfrm>
          <a:prstGeom prst="rect">
            <a:avLst/>
          </a:prstGeom>
          <a:noFill/>
        </p:spPr>
        <p:txBody>
          <a:bodyPr wrap="none" rtlCol="0">
            <a:spAutoFit/>
          </a:bodyPr>
          <a:lstStyle/>
          <a:p>
            <a:r>
              <a:rPr lang="en-US" sz="1600" dirty="0" smtClean="0">
                <a:solidFill>
                  <a:srgbClr val="FF0000"/>
                </a:solidFill>
              </a:rPr>
              <a:t>135642: Early </a:t>
            </a:r>
            <a:r>
              <a:rPr lang="en-US" sz="1600" dirty="0" err="1" smtClean="0">
                <a:solidFill>
                  <a:srgbClr val="FF0000"/>
                </a:solidFill>
              </a:rPr>
              <a:t>P</a:t>
            </a:r>
            <a:r>
              <a:rPr lang="en-US" sz="1600" baseline="-25000" dirty="0" err="1" smtClean="0">
                <a:solidFill>
                  <a:srgbClr val="FF0000"/>
                </a:solidFill>
              </a:rPr>
              <a:t>inj</a:t>
            </a:r>
            <a:endParaRPr lang="en-US" sz="1600" dirty="0">
              <a:solidFill>
                <a:schemeClr val="tx1"/>
              </a:solidFill>
            </a:endParaRPr>
          </a:p>
        </p:txBody>
      </p:sp>
      <p:sp>
        <p:nvSpPr>
          <p:cNvPr id="9" name="TextBox 8"/>
          <p:cNvSpPr txBox="1"/>
          <p:nvPr/>
        </p:nvSpPr>
        <p:spPr>
          <a:xfrm>
            <a:off x="5562600" y="5791200"/>
            <a:ext cx="1808136" cy="338554"/>
          </a:xfrm>
          <a:prstGeom prst="rect">
            <a:avLst/>
          </a:prstGeom>
          <a:noFill/>
        </p:spPr>
        <p:txBody>
          <a:bodyPr wrap="none" rtlCol="0">
            <a:spAutoFit/>
          </a:bodyPr>
          <a:lstStyle/>
          <a:p>
            <a:r>
              <a:rPr lang="en-US" sz="1600" dirty="0" smtClean="0">
                <a:solidFill>
                  <a:schemeClr val="tx1"/>
                </a:solidFill>
              </a:rPr>
              <a:t>135647</a:t>
            </a:r>
            <a:r>
              <a:rPr lang="en-US" sz="1600" dirty="0" smtClean="0">
                <a:solidFill>
                  <a:schemeClr val="tx1"/>
                </a:solidFill>
              </a:rPr>
              <a:t>: Late </a:t>
            </a:r>
            <a:r>
              <a:rPr lang="en-US" sz="1600" dirty="0" err="1" smtClean="0">
                <a:solidFill>
                  <a:schemeClr val="tx1"/>
                </a:solidFill>
              </a:rPr>
              <a:t>P</a:t>
            </a:r>
            <a:r>
              <a:rPr lang="en-US" sz="1600" baseline="-25000" dirty="0" err="1" smtClean="0">
                <a:solidFill>
                  <a:schemeClr val="tx1"/>
                </a:solidFill>
              </a:rPr>
              <a:t>inj</a:t>
            </a:r>
            <a:endParaRPr lang="en-US" sz="16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t>
            </a:r>
            <a:r>
              <a:rPr lang="en-US" dirty="0" err="1" smtClean="0"/>
              <a:t>shotlist</a:t>
            </a:r>
            <a:r>
              <a:rPr lang="en-US" dirty="0" smtClean="0"/>
              <a:t> needs refinement, but basics are…</a:t>
            </a:r>
            <a:endParaRPr lang="en-US" dirty="0"/>
          </a:p>
        </p:txBody>
      </p:sp>
      <p:sp>
        <p:nvSpPr>
          <p:cNvPr id="3" name="Content Placeholder 2"/>
          <p:cNvSpPr>
            <a:spLocks noGrp="1"/>
          </p:cNvSpPr>
          <p:nvPr>
            <p:ph idx="1"/>
          </p:nvPr>
        </p:nvSpPr>
        <p:spPr>
          <a:xfrm>
            <a:off x="0" y="1016000"/>
            <a:ext cx="9906000" cy="5613400"/>
          </a:xfrm>
        </p:spPr>
        <p:txBody>
          <a:bodyPr/>
          <a:lstStyle/>
          <a:p>
            <a:r>
              <a:rPr lang="en-US" sz="2000" dirty="0" smtClean="0"/>
              <a:t>Reload a scenario such as 141178 (S. </a:t>
            </a:r>
            <a:r>
              <a:rPr lang="en-US" sz="2000" dirty="0" err="1" smtClean="0"/>
              <a:t>Sabbagh’s</a:t>
            </a:r>
            <a:r>
              <a:rPr lang="en-US" sz="2000" dirty="0" smtClean="0"/>
              <a:t> reduced density target)</a:t>
            </a:r>
            <a:r>
              <a:rPr lang="en-US" sz="2000" dirty="0" smtClean="0"/>
              <a:t>.</a:t>
            </a:r>
          </a:p>
          <a:p>
            <a:pPr lvl="1"/>
            <a:r>
              <a:rPr lang="en-US" sz="1500" dirty="0" smtClean="0"/>
              <a:t>Don’t change early ramp-rate, shape evolution.</a:t>
            </a:r>
          </a:p>
          <a:p>
            <a:pPr lvl="1"/>
            <a:r>
              <a:rPr lang="en-US" sz="1500" dirty="0" smtClean="0"/>
              <a:t>Develop robust mode evolution with reduced fuelling.</a:t>
            </a:r>
          </a:p>
          <a:p>
            <a:r>
              <a:rPr lang="en-US" sz="2000" dirty="0" smtClean="0"/>
              <a:t>Study the space of rotation, </a:t>
            </a:r>
            <a:r>
              <a:rPr lang="en-US" sz="2000" dirty="0" smtClean="0">
                <a:latin typeface="Symbol" charset="2"/>
                <a:cs typeface="Symbol" charset="2"/>
              </a:rPr>
              <a:t>b</a:t>
            </a:r>
            <a:r>
              <a:rPr lang="en-US" sz="2000" dirty="0" smtClean="0"/>
              <a:t>, and n</a:t>
            </a:r>
            <a:r>
              <a:rPr lang="en-US" sz="2000" baseline="-25000" dirty="0" smtClean="0"/>
              <a:t>e</a:t>
            </a:r>
            <a:r>
              <a:rPr lang="en-US" sz="2000" dirty="0" smtClean="0"/>
              <a:t> vs. mode dynamics.</a:t>
            </a:r>
          </a:p>
          <a:p>
            <a:pPr lvl="1"/>
            <a:r>
              <a:rPr lang="en-US" sz="1800" dirty="0" smtClean="0"/>
              <a:t>Test low power early, delayed H-mode. </a:t>
            </a:r>
          </a:p>
          <a:p>
            <a:pPr lvl="2"/>
            <a:r>
              <a:rPr lang="en-US" sz="1400" dirty="0" smtClean="0"/>
              <a:t>Reduced </a:t>
            </a:r>
            <a:r>
              <a:rPr lang="en-US" sz="1400" dirty="0" smtClean="0">
                <a:latin typeface="Symbol" charset="2"/>
                <a:cs typeface="Symbol" charset="2"/>
              </a:rPr>
              <a:t>b</a:t>
            </a:r>
            <a:r>
              <a:rPr lang="en-US" sz="1400" dirty="0" smtClean="0"/>
              <a:t> and density with single source will allow surfaces in quickly, should have strong rotation.</a:t>
            </a:r>
          </a:p>
          <a:p>
            <a:pPr lvl="2"/>
            <a:r>
              <a:rPr lang="en-US" sz="1400" dirty="0" smtClean="0"/>
              <a:t>Elimination of </a:t>
            </a:r>
            <a:r>
              <a:rPr lang="en-US" sz="1400" dirty="0" err="1" smtClean="0"/>
              <a:t>EPMs</a:t>
            </a:r>
            <a:r>
              <a:rPr lang="en-US" sz="1400" dirty="0" smtClean="0"/>
              <a:t> may be important…lower voltage pre-heating beam?</a:t>
            </a:r>
          </a:p>
          <a:p>
            <a:pPr lvl="1"/>
            <a:r>
              <a:rPr lang="en-US" sz="1800" dirty="0" smtClean="0"/>
              <a:t>Study timing of </a:t>
            </a:r>
            <a:r>
              <a:rPr lang="en-US" sz="1800" dirty="0" smtClean="0">
                <a:latin typeface="Symbol" charset="2"/>
                <a:cs typeface="Symbol" charset="2"/>
              </a:rPr>
              <a:t>b</a:t>
            </a:r>
            <a:r>
              <a:rPr lang="en-US" sz="1800" dirty="0" smtClean="0"/>
              <a:t> (</a:t>
            </a:r>
            <a:r>
              <a:rPr lang="en-US" sz="1800" dirty="0" err="1" smtClean="0"/>
              <a:t>P</a:t>
            </a:r>
            <a:r>
              <a:rPr lang="en-US" sz="1800" baseline="-25000" dirty="0" err="1" smtClean="0"/>
              <a:t>inj</a:t>
            </a:r>
            <a:r>
              <a:rPr lang="en-US" sz="1800" dirty="0" smtClean="0"/>
              <a:t>) ramp.</a:t>
            </a:r>
          </a:p>
          <a:p>
            <a:pPr lvl="2"/>
            <a:r>
              <a:rPr lang="en-US" sz="1400" dirty="0" smtClean="0"/>
              <a:t>When is the earliest time that we can ramp </a:t>
            </a:r>
            <a:r>
              <a:rPr lang="en-US" sz="1400" dirty="0" smtClean="0">
                <a:latin typeface="Symbol" charset="2"/>
                <a:cs typeface="Symbol" charset="2"/>
              </a:rPr>
              <a:t>b</a:t>
            </a:r>
            <a:r>
              <a:rPr lang="en-US" sz="1400" dirty="0" smtClean="0">
                <a:cs typeface="Symbol" charset="2"/>
              </a:rPr>
              <a:t> without </a:t>
            </a:r>
            <a:r>
              <a:rPr lang="en-US" sz="1400" dirty="0" err="1" smtClean="0">
                <a:cs typeface="Symbol" charset="2"/>
              </a:rPr>
              <a:t>EPMs</a:t>
            </a:r>
            <a:r>
              <a:rPr lang="en-US" sz="1400" dirty="0" smtClean="0">
                <a:cs typeface="Symbol" charset="2"/>
              </a:rPr>
              <a:t> and large modes.</a:t>
            </a:r>
          </a:p>
          <a:p>
            <a:pPr lvl="2"/>
            <a:r>
              <a:rPr lang="en-US" sz="1400" dirty="0" smtClean="0">
                <a:cs typeface="Symbol" charset="2"/>
              </a:rPr>
              <a:t>Can we prevent too-rapid J evolution if we only heat strongly after </a:t>
            </a:r>
            <a:r>
              <a:rPr lang="en-US" sz="1400" dirty="0" err="1" smtClean="0">
                <a:cs typeface="Symbol" charset="2"/>
              </a:rPr>
              <a:t>q</a:t>
            </a:r>
            <a:r>
              <a:rPr lang="en-US" sz="1400" dirty="0" smtClean="0">
                <a:cs typeface="Symbol" charset="2"/>
              </a:rPr>
              <a:t>=3 </a:t>
            </a:r>
            <a:r>
              <a:rPr lang="en-US" sz="1400" dirty="0" smtClean="0">
                <a:cs typeface="Symbol" charset="2"/>
              </a:rPr>
              <a:t>enters?</a:t>
            </a:r>
          </a:p>
          <a:p>
            <a:pPr lvl="1"/>
            <a:r>
              <a:rPr lang="en-US" sz="1800" dirty="0" smtClean="0">
                <a:cs typeface="Symbol" charset="2"/>
              </a:rPr>
              <a:t>Vary the ramp rate:</a:t>
            </a:r>
          </a:p>
          <a:p>
            <a:pPr lvl="2"/>
            <a:r>
              <a:rPr lang="en-US" sz="1400" dirty="0" smtClean="0">
                <a:cs typeface="Symbol" charset="2"/>
              </a:rPr>
              <a:t>If we slow the ramp rate, can we prevent some unstable current profiles?</a:t>
            </a:r>
          </a:p>
          <a:p>
            <a:pPr lvl="2"/>
            <a:r>
              <a:rPr lang="en-US" sz="1400" dirty="0" smtClean="0">
                <a:cs typeface="Symbol" charset="2"/>
              </a:rPr>
              <a:t>And eliminate some irreproducibility of the modes?</a:t>
            </a:r>
          </a:p>
          <a:p>
            <a:pPr lvl="2"/>
            <a:r>
              <a:rPr lang="en-US" sz="1400" dirty="0" smtClean="0">
                <a:cs typeface="Symbol" charset="2"/>
              </a:rPr>
              <a:t>Target the q=2 &amp; 3 surfaces entering just after the I</a:t>
            </a:r>
            <a:r>
              <a:rPr lang="en-US" sz="1400" baseline="-25000" dirty="0" smtClean="0">
                <a:cs typeface="Symbol" charset="2"/>
              </a:rPr>
              <a:t>OH</a:t>
            </a:r>
            <a:r>
              <a:rPr lang="en-US" sz="1400" dirty="0" smtClean="0">
                <a:cs typeface="Symbol" charset="2"/>
              </a:rPr>
              <a:t> zero crossings?</a:t>
            </a:r>
            <a:endParaRPr lang="en-US" sz="1400" dirty="0" smtClean="0"/>
          </a:p>
          <a:p>
            <a:pPr lvl="1"/>
            <a:r>
              <a:rPr lang="en-US" sz="1800" dirty="0" smtClean="0"/>
              <a:t>What is the impact of reduced input power?</a:t>
            </a:r>
          </a:p>
          <a:p>
            <a:pPr lvl="2"/>
            <a:r>
              <a:rPr lang="en-US" sz="1400" dirty="0" smtClean="0"/>
              <a:t>Onset of “</a:t>
            </a:r>
            <a:r>
              <a:rPr lang="en-US" sz="1400" dirty="0" err="1" smtClean="0"/>
              <a:t>IREs</a:t>
            </a:r>
            <a:r>
              <a:rPr lang="en-US" sz="1400" dirty="0" smtClean="0"/>
              <a:t>” will be unacceptable.</a:t>
            </a:r>
          </a:p>
          <a:p>
            <a:pPr lvl="2"/>
            <a:r>
              <a:rPr lang="en-US" sz="1400" dirty="0" smtClean="0"/>
              <a:t>Unsustainably high l</a:t>
            </a:r>
            <a:r>
              <a:rPr lang="en-US" sz="1400" baseline="-25000" dirty="0" smtClean="0"/>
              <a:t>i</a:t>
            </a:r>
            <a:r>
              <a:rPr lang="en-US" sz="1400" dirty="0" smtClean="0"/>
              <a:t> will be unacceptable.</a:t>
            </a:r>
          </a:p>
          <a:p>
            <a:pPr lvl="2"/>
            <a:r>
              <a:rPr lang="en-US" sz="1400" dirty="0" smtClean="0"/>
              <a:t>Earlier onset of </a:t>
            </a:r>
            <a:r>
              <a:rPr lang="en-US" sz="1400" dirty="0" err="1" smtClean="0"/>
              <a:t>RWMs</a:t>
            </a:r>
            <a:r>
              <a:rPr lang="en-US" sz="1400" dirty="0" smtClean="0"/>
              <a:t> or the “late” rotating MHD is OK…</a:t>
            </a:r>
          </a:p>
          <a:p>
            <a:pPr lvl="3"/>
            <a:r>
              <a:rPr lang="en-US" sz="1400" dirty="0" smtClean="0"/>
              <a:t>not in scope of XP</a:t>
            </a:r>
          </a:p>
          <a:p>
            <a:r>
              <a:rPr lang="en-US" sz="2000" dirty="0" smtClean="0"/>
              <a:t>Diagnostic considerations.</a:t>
            </a:r>
          </a:p>
          <a:p>
            <a:pPr lvl="1"/>
            <a:r>
              <a:rPr lang="en-US" sz="1800" dirty="0" smtClean="0"/>
              <a:t>Need source A for important </a:t>
            </a:r>
            <a:r>
              <a:rPr lang="en-US" sz="1800" dirty="0" smtClean="0"/>
              <a:t>MSE and BES measurements</a:t>
            </a:r>
            <a:r>
              <a:rPr lang="en-US" sz="1800" dirty="0" smtClean="0"/>
              <a:t>.</a:t>
            </a:r>
            <a:endParaRPr lang="en-US" sz="1800" dirty="0" smtClean="0"/>
          </a:p>
          <a:p>
            <a:pPr lvl="1"/>
            <a:r>
              <a:rPr lang="en-US" sz="1800" dirty="0" smtClean="0"/>
              <a:t>Tangential USXR Camera, </a:t>
            </a:r>
            <a:r>
              <a:rPr lang="en-US" sz="1800" dirty="0" smtClean="0"/>
              <a:t>ME-USXR </a:t>
            </a:r>
            <a:r>
              <a:rPr lang="en-US" sz="1800" dirty="0" smtClean="0"/>
              <a:t>and </a:t>
            </a:r>
            <a:r>
              <a:rPr lang="en-US" sz="1800" dirty="0" err="1" smtClean="0"/>
              <a:t>Hup/Hdown</a:t>
            </a:r>
            <a:r>
              <a:rPr lang="en-US" sz="1800" dirty="0" smtClean="0"/>
              <a:t> for USXR mode identification</a:t>
            </a:r>
            <a:r>
              <a:rPr lang="en-US" sz="1800" dirty="0" smtClean="0"/>
              <a:t>.</a:t>
            </a:r>
            <a:endParaRPr lang="en-US" sz="1800" dirty="0" smtClean="0"/>
          </a:p>
          <a:p>
            <a:pPr lvl="1"/>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Chirping q=3 Mode Settles With Inversion Radius In the Outer Plasma</a:t>
            </a:r>
            <a:endParaRPr lang="en-US" dirty="0"/>
          </a:p>
        </p:txBody>
      </p:sp>
      <p:pic>
        <p:nvPicPr>
          <p:cNvPr id="4" name="Picture 3" descr="Screen shot 2011-03-15 at 4.14.51 PM.png"/>
          <p:cNvPicPr>
            <a:picLocks noChangeAspect="1"/>
          </p:cNvPicPr>
          <p:nvPr/>
        </p:nvPicPr>
        <p:blipFill>
          <a:blip r:embed="rId2"/>
          <a:stretch>
            <a:fillRect/>
          </a:stretch>
        </p:blipFill>
        <p:spPr>
          <a:xfrm>
            <a:off x="381000" y="1219200"/>
            <a:ext cx="4608065" cy="6172200"/>
          </a:xfrm>
          <a:prstGeom prst="rect">
            <a:avLst/>
          </a:prstGeom>
        </p:spPr>
      </p:pic>
      <p:pic>
        <p:nvPicPr>
          <p:cNvPr id="5" name="Picture 4" descr="Screen shot 2011-03-15 at 1.31.42 PM.png"/>
          <p:cNvPicPr>
            <a:picLocks noChangeAspect="1"/>
          </p:cNvPicPr>
          <p:nvPr/>
        </p:nvPicPr>
        <p:blipFill>
          <a:blip r:embed="rId3"/>
          <a:stretch>
            <a:fillRect/>
          </a:stretch>
        </p:blipFill>
        <p:spPr>
          <a:xfrm>
            <a:off x="5029200" y="4220634"/>
            <a:ext cx="4495800" cy="3246966"/>
          </a:xfrm>
          <a:prstGeom prst="rect">
            <a:avLst/>
          </a:prstGeom>
        </p:spPr>
      </p:pic>
      <p:sp>
        <p:nvSpPr>
          <p:cNvPr id="6" name="TextBox 5"/>
          <p:cNvSpPr txBox="1"/>
          <p:nvPr/>
        </p:nvSpPr>
        <p:spPr>
          <a:xfrm>
            <a:off x="5105400" y="1219200"/>
            <a:ext cx="4800600" cy="2800766"/>
          </a:xfrm>
          <a:prstGeom prst="rect">
            <a:avLst/>
          </a:prstGeom>
          <a:noFill/>
        </p:spPr>
        <p:txBody>
          <a:bodyPr wrap="square" rtlCol="0">
            <a:spAutoFit/>
          </a:bodyPr>
          <a:lstStyle/>
          <a:p>
            <a:pPr>
              <a:buFont typeface="Arial"/>
              <a:buChar char="•"/>
            </a:pPr>
            <a:r>
              <a:rPr lang="en-US" sz="2200" b="0" i="0" dirty="0" smtClean="0">
                <a:solidFill>
                  <a:srgbClr val="000000"/>
                </a:solidFill>
              </a:rPr>
              <a:t> Mode chirps down.</a:t>
            </a:r>
          </a:p>
          <a:p>
            <a:pPr>
              <a:buFont typeface="Arial"/>
              <a:buChar char="•"/>
            </a:pPr>
            <a:r>
              <a:rPr lang="en-US" sz="2200" b="0" i="0" dirty="0" smtClean="0">
                <a:solidFill>
                  <a:srgbClr val="000000"/>
                </a:solidFill>
              </a:rPr>
              <a:t> Inversion layer develops in the outer plasma.</a:t>
            </a:r>
          </a:p>
          <a:p>
            <a:pPr marL="230188">
              <a:buFont typeface="Arial"/>
              <a:buChar char="•"/>
            </a:pPr>
            <a:r>
              <a:rPr lang="en-US" sz="2200" b="0" i="0" dirty="0" smtClean="0">
                <a:solidFill>
                  <a:schemeClr val="accent2"/>
                </a:solidFill>
              </a:rPr>
              <a:t> q=3 island?…need bit more analysis.</a:t>
            </a:r>
          </a:p>
          <a:p>
            <a:pPr marL="173038" indent="-173038">
              <a:buFont typeface="Arial"/>
              <a:buChar char="•"/>
            </a:pPr>
            <a:r>
              <a:rPr lang="en-US" sz="2200" b="0" i="0" dirty="0" smtClean="0">
                <a:solidFill>
                  <a:srgbClr val="000000"/>
                </a:solidFill>
              </a:rPr>
              <a:t>Core kink-like component as well?</a:t>
            </a:r>
          </a:p>
          <a:p>
            <a:pPr marL="115888" indent="-115888">
              <a:buFont typeface="Arial"/>
              <a:buChar char="•"/>
            </a:pPr>
            <a:r>
              <a:rPr lang="en-US" sz="2200" b="0" i="0" dirty="0" smtClean="0">
                <a:solidFill>
                  <a:srgbClr val="000000"/>
                </a:solidFill>
              </a:rPr>
              <a:t> ME-USXR may be quite useful analyzing this data. </a:t>
            </a:r>
            <a:endParaRPr lang="en-US" sz="2200" b="0" i="0"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Between “Good” and “Bad” SGI Shots</a:t>
            </a:r>
            <a:endParaRPr lang="en-US" dirty="0"/>
          </a:p>
        </p:txBody>
      </p:sp>
      <p:sp>
        <p:nvSpPr>
          <p:cNvPr id="3" name="Content Placeholder 2"/>
          <p:cNvSpPr>
            <a:spLocks noGrp="1"/>
          </p:cNvSpPr>
          <p:nvPr>
            <p:ph idx="1"/>
          </p:nvPr>
        </p:nvSpPr>
        <p:spPr>
          <a:xfrm>
            <a:off x="167640" y="1381760"/>
            <a:ext cx="10652760" cy="904240"/>
          </a:xfrm>
        </p:spPr>
        <p:txBody>
          <a:bodyPr/>
          <a:lstStyle/>
          <a:p>
            <a:r>
              <a:rPr lang="en-US" dirty="0" err="1" smtClean="0"/>
              <a:t>dsf</a:t>
            </a:r>
            <a:endParaRPr lang="en-US" dirty="0"/>
          </a:p>
        </p:txBody>
      </p:sp>
      <p:pic>
        <p:nvPicPr>
          <p:cNvPr id="4" name="Picture 3" descr="Screen shot 2011-05-09 at 4.34.05 PM.png"/>
          <p:cNvPicPr>
            <a:picLocks noChangeAspect="1"/>
          </p:cNvPicPr>
          <p:nvPr/>
        </p:nvPicPr>
        <p:blipFill>
          <a:blip r:embed="rId2"/>
          <a:srcRect b="-1417"/>
          <a:stretch>
            <a:fillRect/>
          </a:stretch>
        </p:blipFill>
        <p:spPr>
          <a:xfrm>
            <a:off x="152400" y="4191000"/>
            <a:ext cx="4114800" cy="2966484"/>
          </a:xfrm>
          <a:prstGeom prst="rect">
            <a:avLst/>
          </a:prstGeom>
        </p:spPr>
      </p:pic>
      <p:pic>
        <p:nvPicPr>
          <p:cNvPr id="6" name="Picture 5" descr="Screen shot 2011-05-09 at 11.44.38 PM.png"/>
          <p:cNvPicPr>
            <a:picLocks noChangeAspect="1"/>
          </p:cNvPicPr>
          <p:nvPr/>
        </p:nvPicPr>
        <p:blipFill>
          <a:blip r:embed="rId3"/>
          <a:stretch>
            <a:fillRect/>
          </a:stretch>
        </p:blipFill>
        <p:spPr>
          <a:xfrm>
            <a:off x="5181600" y="3733800"/>
            <a:ext cx="4540250" cy="3293332"/>
          </a:xfrm>
          <a:prstGeom prst="rect">
            <a:avLst/>
          </a:prstGeom>
        </p:spPr>
      </p:pic>
      <p:pic>
        <p:nvPicPr>
          <p:cNvPr id="7" name="Picture 6" descr="Screen shot 2011-05-10 at 9.28.35 PM.png"/>
          <p:cNvPicPr>
            <a:picLocks noChangeAspect="1"/>
          </p:cNvPicPr>
          <p:nvPr/>
        </p:nvPicPr>
        <p:blipFill>
          <a:blip r:embed="rId4"/>
          <a:stretch>
            <a:fillRect/>
          </a:stretch>
        </p:blipFill>
        <p:spPr>
          <a:xfrm>
            <a:off x="152400" y="1143000"/>
            <a:ext cx="4184650" cy="295545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Easy To Find Difference Between Shots Using </a:t>
            </a:r>
            <a:br>
              <a:rPr lang="en-US" dirty="0" smtClean="0"/>
            </a:br>
            <a:r>
              <a:rPr lang="en-US" dirty="0" smtClean="0"/>
              <a:t>0D Parameters</a:t>
            </a:r>
            <a:endParaRPr lang="en-US" dirty="0"/>
          </a:p>
        </p:txBody>
      </p:sp>
      <p:pic>
        <p:nvPicPr>
          <p:cNvPr id="4" name="Picture 3" descr="Screen shot 2011-03-15 at 12.31.55 AM.png"/>
          <p:cNvPicPr>
            <a:picLocks noChangeAspect="1"/>
          </p:cNvPicPr>
          <p:nvPr/>
        </p:nvPicPr>
        <p:blipFill>
          <a:blip r:embed="rId2"/>
          <a:stretch>
            <a:fillRect/>
          </a:stretch>
        </p:blipFill>
        <p:spPr>
          <a:xfrm>
            <a:off x="304800" y="1219200"/>
            <a:ext cx="8610600" cy="5894380"/>
          </a:xfrm>
          <a:prstGeom prst="rect">
            <a:avLst/>
          </a:prstGeom>
        </p:spPr>
      </p:pic>
      <p:sp>
        <p:nvSpPr>
          <p:cNvPr id="5" name="Right Brace 4"/>
          <p:cNvSpPr/>
          <p:nvPr/>
        </p:nvSpPr>
        <p:spPr bwMode="auto">
          <a:xfrm>
            <a:off x="1069115" y="1482435"/>
            <a:ext cx="152400" cy="381000"/>
          </a:xfrm>
          <a:prstGeom prst="rightBrace">
            <a:avLst/>
          </a:prstGeom>
          <a:noFill/>
          <a:ln w="158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6" name="TextBox 5"/>
          <p:cNvSpPr txBox="1"/>
          <p:nvPr/>
        </p:nvSpPr>
        <p:spPr>
          <a:xfrm>
            <a:off x="1676400" y="1143000"/>
            <a:ext cx="2313504" cy="292388"/>
          </a:xfrm>
          <a:prstGeom prst="rect">
            <a:avLst/>
          </a:prstGeom>
          <a:noFill/>
        </p:spPr>
        <p:txBody>
          <a:bodyPr wrap="none" rtlCol="0">
            <a:spAutoFit/>
          </a:bodyPr>
          <a:lstStyle/>
          <a:p>
            <a:r>
              <a:rPr lang="en-US" dirty="0" smtClean="0">
                <a:solidFill>
                  <a:srgbClr val="000000"/>
                </a:solidFill>
              </a:rPr>
              <a:t>Long-Pulse Lower Density</a:t>
            </a:r>
          </a:p>
        </p:txBody>
      </p:sp>
      <p:sp>
        <p:nvSpPr>
          <p:cNvPr id="7" name="TextBox 6"/>
          <p:cNvSpPr txBox="1"/>
          <p:nvPr/>
        </p:nvSpPr>
        <p:spPr>
          <a:xfrm>
            <a:off x="1600200" y="1524000"/>
            <a:ext cx="2239346" cy="292388"/>
          </a:xfrm>
          <a:prstGeom prst="rect">
            <a:avLst/>
          </a:prstGeom>
          <a:noFill/>
        </p:spPr>
        <p:txBody>
          <a:bodyPr wrap="none" rtlCol="0">
            <a:spAutoFit/>
          </a:bodyPr>
          <a:lstStyle/>
          <a:p>
            <a:r>
              <a:rPr lang="en-US" dirty="0" smtClean="0">
                <a:solidFill>
                  <a:schemeClr val="tx1"/>
                </a:solidFill>
              </a:rPr>
              <a:t>Disrupting Lower Density</a:t>
            </a:r>
          </a:p>
        </p:txBody>
      </p:sp>
      <p:sp>
        <p:nvSpPr>
          <p:cNvPr id="8" name="TextBox 7"/>
          <p:cNvSpPr txBox="1"/>
          <p:nvPr/>
        </p:nvSpPr>
        <p:spPr>
          <a:xfrm>
            <a:off x="152400" y="2590800"/>
            <a:ext cx="990600" cy="892552"/>
          </a:xfrm>
          <a:prstGeom prst="rect">
            <a:avLst/>
          </a:prstGeom>
          <a:noFill/>
        </p:spPr>
        <p:txBody>
          <a:bodyPr wrap="square" rtlCol="0">
            <a:spAutoFit/>
          </a:bodyPr>
          <a:lstStyle/>
          <a:p>
            <a:r>
              <a:rPr lang="en-US" dirty="0" smtClean="0">
                <a:solidFill>
                  <a:schemeClr val="tx1"/>
                </a:solidFill>
              </a:rPr>
              <a:t>Long Pulse Higher Fuelling</a:t>
            </a:r>
          </a:p>
        </p:txBody>
      </p:sp>
      <p:cxnSp>
        <p:nvCxnSpPr>
          <p:cNvPr id="10" name="Straight Connector 9"/>
          <p:cNvCxnSpPr>
            <a:stCxn id="6" idx="1"/>
          </p:cNvCxnSpPr>
          <p:nvPr/>
        </p:nvCxnSpPr>
        <p:spPr bwMode="auto">
          <a:xfrm rot="10800000" flipV="1">
            <a:off x="1219200" y="1289194"/>
            <a:ext cx="457200" cy="387206"/>
          </a:xfrm>
          <a:prstGeom prst="line">
            <a:avLst/>
          </a:prstGeom>
          <a:noFill/>
          <a:ln w="15875" cap="flat" cmpd="sng" algn="ctr">
            <a:solidFill>
              <a:schemeClr val="tx1"/>
            </a:solidFill>
            <a:prstDash val="solid"/>
            <a:round/>
            <a:headEnd type="none" w="med" len="med"/>
            <a:tailEnd type="triangle" w="med" len="med"/>
          </a:ln>
          <a:effectLst/>
        </p:spPr>
      </p:cxnSp>
      <p:cxnSp>
        <p:nvCxnSpPr>
          <p:cNvPr id="13" name="Straight Connector 12"/>
          <p:cNvCxnSpPr>
            <a:stCxn id="7" idx="1"/>
          </p:cNvCxnSpPr>
          <p:nvPr/>
        </p:nvCxnSpPr>
        <p:spPr bwMode="auto">
          <a:xfrm rot="10800000" flipV="1">
            <a:off x="1066800" y="1670194"/>
            <a:ext cx="533400" cy="311006"/>
          </a:xfrm>
          <a:prstGeom prst="line">
            <a:avLst/>
          </a:prstGeom>
          <a:noFill/>
          <a:ln w="15875" cap="flat" cmpd="sng" algn="ctr">
            <a:solidFill>
              <a:schemeClr val="tx1"/>
            </a:solidFill>
            <a:prstDash val="solid"/>
            <a:round/>
            <a:headEnd type="none" w="med" len="med"/>
            <a:tailEnd type="triangle" w="med" len="med"/>
          </a:ln>
          <a:effectLst/>
        </p:spPr>
      </p:cxnSp>
      <p:cxnSp>
        <p:nvCxnSpPr>
          <p:cNvPr id="17" name="Straight Connector 16"/>
          <p:cNvCxnSpPr/>
          <p:nvPr/>
        </p:nvCxnSpPr>
        <p:spPr bwMode="auto">
          <a:xfrm rot="5400000" flipH="1" flipV="1">
            <a:off x="381000" y="2362200"/>
            <a:ext cx="381000" cy="228600"/>
          </a:xfrm>
          <a:prstGeom prst="line">
            <a:avLst/>
          </a:prstGeom>
          <a:noFill/>
          <a:ln w="15875" cap="flat" cmpd="sng" algn="ctr">
            <a:solidFill>
              <a:schemeClr val="tx1"/>
            </a:solidFill>
            <a:prstDash val="solid"/>
            <a:round/>
            <a:headEnd type="none" w="med" len="med"/>
            <a:tailEnd type="triangle" w="med" len="med"/>
          </a:ln>
          <a:effectLst/>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 Text</a:t>
            </a:r>
            <a:endParaRPr lang="en-US" dirty="0"/>
          </a:p>
        </p:txBody>
      </p:sp>
      <p:sp>
        <p:nvSpPr>
          <p:cNvPr id="3" name="Content Placeholder 2"/>
          <p:cNvSpPr>
            <a:spLocks noGrp="1"/>
          </p:cNvSpPr>
          <p:nvPr>
            <p:ph idx="1"/>
          </p:nvPr>
        </p:nvSpPr>
        <p:spPr/>
        <p:txBody>
          <a:bodyPr/>
          <a:lstStyle/>
          <a:p>
            <a:r>
              <a:rPr lang="en-US" sz="1800" i="1" dirty="0" smtClean="0"/>
              <a:t>"The high performance scenarios targeted in NSTX Upgrade and next-step ST devices are based on operating at lower Greenwald density fraction and/or lower </a:t>
            </a:r>
            <a:r>
              <a:rPr lang="en-US" sz="1800" i="1" dirty="0" err="1" smtClean="0"/>
              <a:t>collisionality</a:t>
            </a:r>
            <a:r>
              <a:rPr lang="en-US" sz="1800" i="1" dirty="0" smtClean="0"/>
              <a:t> than routinely accessed in NSTX. </a:t>
            </a:r>
            <a:r>
              <a:rPr lang="en-US" sz="1800" i="1" dirty="0" err="1" smtClean="0"/>
              <a:t>Collisionality</a:t>
            </a:r>
            <a:r>
              <a:rPr lang="en-US" sz="1800" i="1" dirty="0" smtClean="0"/>
              <a:t> plays a key role in ST energy confinement, non-inductive current drive, pedestal stability, RWM stability, and NTV rotation damping. Lower density and/or higher temperature is required to access lower nu*. HHFW is a potential means of increasing electron temperature and reducing nu*, and reduced fueling and/or Li pumping are effective and readily available tools for lowering nu* through lower density. However, while D pumping from lithium has been observed, additional gas fueling is typically required to avoid plasma disruption during the current ramp and/or in the high beta phase of the highest performance (i.e. highest confinement, beta, non-inductive fraction, etc) plasmas of NSTX . The goal of this milestone is to </a:t>
            </a:r>
            <a:r>
              <a:rPr lang="en-US" sz="1800" b="1" i="1" dirty="0" smtClean="0">
                <a:solidFill>
                  <a:srgbClr val="FF0000"/>
                </a:solidFill>
              </a:rPr>
              <a:t>identify the stability boundaries, characterize the underlying instabilities responsible for disruption at reduced density, and to develop means to avoid these disruptions. Possible methods for stability improvement include changes in current ramp-rate (</a:t>
            </a:r>
            <a:r>
              <a:rPr lang="en-US" sz="1800" b="1" i="1" dirty="0" err="1" smtClean="0">
                <a:solidFill>
                  <a:srgbClr val="FF0000"/>
                </a:solidFill>
              </a:rPr>
              <a:t>li</a:t>
            </a:r>
            <a:r>
              <a:rPr lang="en-US" sz="1800" b="1" i="1" dirty="0" smtClean="0">
                <a:solidFill>
                  <a:srgbClr val="FF0000"/>
                </a:solidFill>
              </a:rPr>
              <a:t> and </a:t>
            </a:r>
            <a:r>
              <a:rPr lang="en-US" sz="1800" b="1" i="1" dirty="0" err="1" smtClean="0">
                <a:solidFill>
                  <a:srgbClr val="FF0000"/>
                </a:solidFill>
              </a:rPr>
              <a:t>q(r</a:t>
            </a:r>
            <a:r>
              <a:rPr lang="en-US" sz="1800" b="1" i="1" dirty="0" smtClean="0">
                <a:solidFill>
                  <a:srgbClr val="FF0000"/>
                </a:solidFill>
              </a:rPr>
              <a:t>) evolution), H-mode transition timing, shape evolution, heating/beta evolution and control, optimized RWM control and error field correction, fueling control (SGI, shoulder injector), and optimized Li pumping</a:t>
            </a:r>
            <a:r>
              <a:rPr lang="en-US" sz="1800" i="1" dirty="0" smtClean="0"/>
              <a:t>. This milestone will also aid development of MISK and VALEN stability models and TRANSP and TSC integrated predictive models for NSTX Upgrade and next-step </a:t>
            </a:r>
            <a:r>
              <a:rPr lang="en-US" sz="1800" i="1" dirty="0" err="1" smtClean="0"/>
              <a:t>STs</a:t>
            </a:r>
            <a:r>
              <a:rPr lang="en-US" sz="1800" i="1" dirty="0" smtClean="0"/>
              <a:t>."</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the Forum Left Off</a:t>
            </a:r>
            <a:endParaRPr lang="en-US" dirty="0"/>
          </a:p>
        </p:txBody>
      </p:sp>
      <p:sp>
        <p:nvSpPr>
          <p:cNvPr id="3" name="Content Placeholder 2"/>
          <p:cNvSpPr>
            <a:spLocks noGrp="1"/>
          </p:cNvSpPr>
          <p:nvPr>
            <p:ph idx="1"/>
          </p:nvPr>
        </p:nvSpPr>
        <p:spPr/>
        <p:txBody>
          <a:bodyPr/>
          <a:lstStyle/>
          <a:p>
            <a:r>
              <a:rPr lang="en-US" dirty="0" smtClean="0"/>
              <a:t>ASC:</a:t>
            </a:r>
          </a:p>
          <a:p>
            <a:pPr lvl="1"/>
            <a:r>
              <a:rPr lang="en-US" dirty="0" smtClean="0"/>
              <a:t>Combined 3 proposals into a single XP lead by D. Mueller</a:t>
            </a:r>
          </a:p>
          <a:p>
            <a:pPr lvl="2"/>
            <a:r>
              <a:rPr lang="en-US" dirty="0" smtClean="0"/>
              <a:t>Mueller, </a:t>
            </a:r>
            <a:r>
              <a:rPr lang="en-US" dirty="0" err="1" smtClean="0"/>
              <a:t>Sabbagh</a:t>
            </a:r>
            <a:r>
              <a:rPr lang="en-US" dirty="0" smtClean="0"/>
              <a:t>, Raman, </a:t>
            </a:r>
            <a:r>
              <a:rPr lang="en-US" dirty="0" err="1" smtClean="0"/>
              <a:t>Jarboe</a:t>
            </a:r>
            <a:r>
              <a:rPr lang="en-US" dirty="0" smtClean="0"/>
              <a:t>, Bell, </a:t>
            </a:r>
            <a:r>
              <a:rPr lang="en-US" dirty="0" err="1" smtClean="0"/>
              <a:t>Battaglia</a:t>
            </a:r>
            <a:r>
              <a:rPr lang="en-US" dirty="0" smtClean="0"/>
              <a:t>, Gerhardt,…</a:t>
            </a:r>
          </a:p>
          <a:p>
            <a:pPr lvl="2"/>
            <a:r>
              <a:rPr lang="en-US" dirty="0" smtClean="0"/>
              <a:t>3 days allocated.</a:t>
            </a:r>
          </a:p>
          <a:p>
            <a:pPr lvl="2"/>
            <a:r>
              <a:rPr lang="en-US" dirty="0" smtClean="0"/>
              <a:t>3 different strategies proposed.</a:t>
            </a:r>
          </a:p>
          <a:p>
            <a:pPr lvl="1"/>
            <a:r>
              <a:rPr lang="en-US" dirty="0" smtClean="0"/>
              <a:t>Additional 0.5 days for early error field correction optimization.</a:t>
            </a:r>
          </a:p>
          <a:p>
            <a:pPr lvl="2"/>
            <a:r>
              <a:rPr lang="en-US" dirty="0" smtClean="0"/>
              <a:t>Menard, et al.</a:t>
            </a:r>
          </a:p>
          <a:p>
            <a:pPr lvl="2"/>
            <a:r>
              <a:rPr lang="en-US" dirty="0" smtClean="0"/>
              <a:t>Dedicated optimization of the </a:t>
            </a:r>
            <a:r>
              <a:rPr lang="en-US" dirty="0" err="1" smtClean="0"/>
              <a:t>OHxTF</a:t>
            </a:r>
            <a:r>
              <a:rPr lang="en-US" dirty="0" smtClean="0"/>
              <a:t> correction algorithm.</a:t>
            </a:r>
          </a:p>
          <a:p>
            <a:pPr lvl="2"/>
            <a:r>
              <a:rPr lang="en-US" dirty="0" smtClean="0"/>
              <a:t>Probably needs to focus on a specific scenario.</a:t>
            </a:r>
          </a:p>
          <a:p>
            <a:r>
              <a:rPr lang="en-US" dirty="0" smtClean="0"/>
              <a:t>MHD:</a:t>
            </a:r>
          </a:p>
          <a:p>
            <a:pPr lvl="1"/>
            <a:r>
              <a:rPr lang="en-US" dirty="0" smtClean="0"/>
              <a:t>Single proposal to study early rotating MHD that often disrupts shots.</a:t>
            </a:r>
          </a:p>
          <a:p>
            <a:pPr lvl="2"/>
            <a:r>
              <a:rPr lang="en-US" dirty="0" smtClean="0"/>
              <a:t>S.P. Gerhardt, et al.</a:t>
            </a:r>
          </a:p>
          <a:p>
            <a:pPr lvl="1"/>
            <a:r>
              <a:rPr lang="en-US" dirty="0" smtClean="0"/>
              <a:t>Was shifted to 1 day of cross-cutting and enabling.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2050" name="Straight Connector 58"/>
          <p:cNvCxnSpPr>
            <a:cxnSpLocks noChangeShapeType="1"/>
          </p:cNvCxnSpPr>
          <p:nvPr/>
        </p:nvCxnSpPr>
        <p:spPr bwMode="auto">
          <a:xfrm>
            <a:off x="0" y="0"/>
            <a:ext cx="1005840" cy="0"/>
          </a:xfrm>
          <a:prstGeom prst="line">
            <a:avLst/>
          </a:prstGeom>
          <a:noFill/>
          <a:ln w="0" algn="ctr">
            <a:solidFill>
              <a:srgbClr val="FBFFFF"/>
            </a:solidFill>
            <a:round/>
            <a:headEnd/>
            <a:tailEnd/>
          </a:ln>
        </p:spPr>
      </p:cxnSp>
      <p:cxnSp>
        <p:nvCxnSpPr>
          <p:cNvPr id="2051" name="Straight Connector 25"/>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52" name="Line 150"/>
          <p:cNvSpPr>
            <a:spLocks noChangeShapeType="1"/>
          </p:cNvSpPr>
          <p:nvPr/>
        </p:nvSpPr>
        <p:spPr bwMode="auto">
          <a:xfrm>
            <a:off x="0" y="0"/>
            <a:ext cx="1005840" cy="0"/>
          </a:xfrm>
          <a:prstGeom prst="line">
            <a:avLst/>
          </a:prstGeom>
          <a:noFill/>
          <a:ln w="0">
            <a:solidFill>
              <a:srgbClr val="FBFFFF"/>
            </a:solidFill>
            <a:round/>
            <a:headEnd/>
            <a:tailEnd/>
          </a:ln>
        </p:spPr>
        <p:txBody>
          <a:bodyPr wrap="none" lIns="0" tIns="0" rIns="0" bIns="0" anchor="ctr"/>
          <a:lstStyle/>
          <a:p>
            <a:endParaRPr lang="en-US"/>
          </a:p>
        </p:txBody>
      </p:sp>
      <p:cxnSp>
        <p:nvCxnSpPr>
          <p:cNvPr id="2053" name="Straight Connector 26"/>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54" name="Line 131"/>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55" name="Straight Connector 27"/>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1525762" name="Rectangle 2"/>
          <p:cNvSpPr>
            <a:spLocks noChangeArrowheads="1"/>
          </p:cNvSpPr>
          <p:nvPr/>
        </p:nvSpPr>
        <p:spPr bwMode="auto">
          <a:xfrm>
            <a:off x="167640" y="1122680"/>
            <a:ext cx="9723120" cy="1036320"/>
          </a:xfrm>
          <a:prstGeom prst="rect">
            <a:avLst/>
          </a:prstGeom>
          <a:noFill/>
          <a:ln w="9525">
            <a:noFill/>
            <a:miter lim="800000"/>
            <a:headEnd/>
            <a:tailEnd/>
          </a:ln>
          <a:effectLst/>
        </p:spPr>
        <p:txBody>
          <a:bodyPr lIns="101882" tIns="50941" rIns="101882" bIns="50941" anchor="ctr"/>
          <a:lstStyle/>
          <a:p>
            <a:pPr algn="ctr" eaLnBrk="0" hangingPunct="0">
              <a:lnSpc>
                <a:spcPct val="90000"/>
              </a:lnSpc>
              <a:defRPr/>
            </a:pPr>
            <a:r>
              <a:rPr lang="en-US" sz="3600" i="0" dirty="0" smtClean="0">
                <a:solidFill>
                  <a:schemeClr val="accent2"/>
                </a:solidFill>
                <a:effectLst>
                  <a:outerShdw blurRad="38100" dist="38100" dir="2700000" algn="tl">
                    <a:srgbClr val="C0C0C0"/>
                  </a:outerShdw>
                </a:effectLst>
                <a:latin typeface="Arial" charset="0"/>
                <a:ea typeface="ＭＳ Ｐゴシック" pitchFamily="-128" charset="-128"/>
              </a:rPr>
              <a:t>“Controlling” MHD During the Plasma Start-Up</a:t>
            </a:r>
            <a:endParaRPr lang="en-US" sz="3600" i="0" dirty="0">
              <a:solidFill>
                <a:schemeClr val="accent2"/>
              </a:solidFill>
              <a:latin typeface="Arial" charset="0"/>
            </a:endParaRPr>
          </a:p>
        </p:txBody>
      </p:sp>
      <p:cxnSp>
        <p:nvCxnSpPr>
          <p:cNvPr id="2057" name="Straight Connector 28"/>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58" name="Line 132"/>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59" name="Straight Connector 29"/>
          <p:cNvCxnSpPr>
            <a:cxnSpLocks noChangeShapeType="1"/>
          </p:cNvCxnSpPr>
          <p:nvPr/>
        </p:nvCxnSpPr>
        <p:spPr bwMode="auto">
          <a:xfrm>
            <a:off x="0" y="0"/>
            <a:ext cx="502920" cy="0"/>
          </a:xfrm>
          <a:prstGeom prst="line">
            <a:avLst/>
          </a:prstGeom>
          <a:noFill/>
          <a:ln w="0" algn="ctr">
            <a:solidFill>
              <a:srgbClr val="FEFFFF"/>
            </a:solidFill>
            <a:round/>
            <a:headEnd/>
            <a:tailEnd/>
          </a:ln>
        </p:spPr>
      </p:cxnSp>
      <p:cxnSp>
        <p:nvCxnSpPr>
          <p:cNvPr id="2061" name="Straight Connector 30"/>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62" name="Line 133"/>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63" name="Straight Connector 31"/>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64" name="Text Box 10"/>
          <p:cNvSpPr txBox="1">
            <a:spLocks noChangeArrowheads="1"/>
          </p:cNvSpPr>
          <p:nvPr/>
        </p:nvSpPr>
        <p:spPr bwMode="auto">
          <a:xfrm>
            <a:off x="1844040" y="3799841"/>
            <a:ext cx="6286500" cy="207749"/>
          </a:xfrm>
          <a:prstGeom prst="rect">
            <a:avLst/>
          </a:prstGeom>
          <a:noFill/>
          <a:ln w="15875" algn="ctr">
            <a:noFill/>
            <a:miter lim="800000"/>
            <a:headEnd/>
            <a:tailEnd/>
          </a:ln>
        </p:spPr>
        <p:txBody>
          <a:bodyPr lIns="0" tIns="0" rIns="0" bIns="0">
            <a:spAutoFit/>
          </a:bodyPr>
          <a:lstStyle/>
          <a:p>
            <a:pPr algn="ctr">
              <a:lnSpc>
                <a:spcPct val="70000"/>
              </a:lnSpc>
              <a:spcBef>
                <a:spcPct val="20000"/>
              </a:spcBef>
            </a:pPr>
            <a:r>
              <a:rPr lang="en-US" sz="1800" i="0" dirty="0" smtClean="0">
                <a:solidFill>
                  <a:srgbClr val="FF0000"/>
                </a:solidFill>
              </a:rPr>
              <a:t>ASC TSG Meeting, 5/12/09</a:t>
            </a:r>
          </a:p>
        </p:txBody>
      </p:sp>
      <p:cxnSp>
        <p:nvCxnSpPr>
          <p:cNvPr id="2065" name="Straight Connector 32"/>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66" name="Line 134"/>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67" name="Straight Connector 33"/>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68" name="Line 138"/>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69" name="Straight Connector 34"/>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70" name="Line 139"/>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71" name="Straight Connector 35"/>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72" name="Line 143"/>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73" name="Straight Connector 36"/>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74" name="Line 144"/>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75" name="Straight Connector 37"/>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76" name="Line 145"/>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77" name="Straight Connector 38"/>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78" name="Line 146"/>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79" name="Straight Connector 39"/>
          <p:cNvCxnSpPr>
            <a:cxnSpLocks noChangeShapeType="1"/>
          </p:cNvCxnSpPr>
          <p:nvPr/>
        </p:nvCxnSpPr>
        <p:spPr bwMode="auto">
          <a:xfrm>
            <a:off x="0" y="0"/>
            <a:ext cx="502920" cy="0"/>
          </a:xfrm>
          <a:prstGeom prst="line">
            <a:avLst/>
          </a:prstGeom>
          <a:noFill/>
          <a:ln w="0" algn="ctr">
            <a:solidFill>
              <a:srgbClr val="FEFFFF"/>
            </a:solidFill>
            <a:round/>
            <a:headEnd/>
            <a:tailEnd/>
          </a:ln>
        </p:spPr>
      </p:cxnSp>
      <p:pic>
        <p:nvPicPr>
          <p:cNvPr id="2080" name="Picture 127"/>
          <p:cNvPicPr>
            <a:picLocks noChangeAspect="1" noChangeArrowheads="1"/>
          </p:cNvPicPr>
          <p:nvPr/>
        </p:nvPicPr>
        <p:blipFill>
          <a:blip r:embed="rId3" cstate="print"/>
          <a:srcRect/>
          <a:stretch>
            <a:fillRect/>
          </a:stretch>
        </p:blipFill>
        <p:spPr bwMode="auto">
          <a:xfrm>
            <a:off x="0" y="-1800"/>
            <a:ext cx="10058400" cy="951760"/>
          </a:xfrm>
          <a:prstGeom prst="rect">
            <a:avLst/>
          </a:prstGeom>
          <a:noFill/>
          <a:ln w="15875" algn="ctr">
            <a:noFill/>
            <a:miter lim="800000"/>
            <a:headEnd/>
            <a:tailEnd/>
          </a:ln>
        </p:spPr>
      </p:pic>
      <p:cxnSp>
        <p:nvCxnSpPr>
          <p:cNvPr id="2081" name="Straight Connector 40"/>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82" name="Line 147"/>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83" name="Straight Connector 41"/>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1525888" name="Text Box 128"/>
          <p:cNvSpPr txBox="1">
            <a:spLocks noChangeArrowheads="1"/>
          </p:cNvSpPr>
          <p:nvPr/>
        </p:nvSpPr>
        <p:spPr bwMode="auto">
          <a:xfrm>
            <a:off x="922020" y="124143"/>
            <a:ext cx="1493194" cy="615553"/>
          </a:xfrm>
          <a:prstGeom prst="rect">
            <a:avLst/>
          </a:prstGeom>
          <a:noFill/>
          <a:ln w="15875" algn="ctr">
            <a:noFill/>
            <a:miter lim="800000"/>
            <a:headEnd/>
            <a:tailEnd/>
          </a:ln>
          <a:effectLst/>
        </p:spPr>
        <p:txBody>
          <a:bodyPr wrap="none" lIns="0" tIns="0" rIns="0" bIns="0">
            <a:spAutoFit/>
          </a:bodyPr>
          <a:lstStyle/>
          <a:p>
            <a:pPr>
              <a:spcBef>
                <a:spcPct val="20000"/>
              </a:spcBef>
              <a:defRPr/>
            </a:pPr>
            <a:r>
              <a:rPr lang="en-US" sz="4000" b="0" dirty="0">
                <a:solidFill>
                  <a:srgbClr val="171FC7"/>
                </a:solidFill>
                <a:effectLst>
                  <a:outerShdw blurRad="38100" dist="38100" dir="2700000" algn="tl">
                    <a:srgbClr val="C0C0C0"/>
                  </a:outerShdw>
                </a:effectLst>
                <a:latin typeface="Arial" charset="0"/>
              </a:rPr>
              <a:t>NSTX</a:t>
            </a:r>
          </a:p>
        </p:txBody>
      </p:sp>
      <p:cxnSp>
        <p:nvCxnSpPr>
          <p:cNvPr id="2085" name="Straight Connector 42"/>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86" name="Line 148"/>
          <p:cNvSpPr>
            <a:spLocks noChangeShapeType="1"/>
          </p:cNvSpPr>
          <p:nvPr/>
        </p:nvSpPr>
        <p:spPr bwMode="auto">
          <a:xfrm>
            <a:off x="0" y="0"/>
            <a:ext cx="502920" cy="0"/>
          </a:xfrm>
          <a:prstGeom prst="line">
            <a:avLst/>
          </a:prstGeom>
          <a:noFill/>
          <a:ln w="0">
            <a:solidFill>
              <a:srgbClr val="FEFFFF"/>
            </a:solidFill>
            <a:round/>
            <a:headEnd/>
            <a:tailEnd/>
          </a:ln>
        </p:spPr>
        <p:txBody>
          <a:bodyPr wrap="none" lIns="0" tIns="0" rIns="0" bIns="0" anchor="ctr"/>
          <a:lstStyle/>
          <a:p>
            <a:endParaRPr lang="en-US"/>
          </a:p>
        </p:txBody>
      </p:sp>
      <p:cxnSp>
        <p:nvCxnSpPr>
          <p:cNvPr id="2087" name="Straight Connector 43"/>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88" name="Rectangle 129"/>
          <p:cNvSpPr>
            <a:spLocks noChangeArrowheads="1"/>
          </p:cNvSpPr>
          <p:nvPr/>
        </p:nvSpPr>
        <p:spPr bwMode="auto">
          <a:xfrm>
            <a:off x="4016375" y="259080"/>
            <a:ext cx="1683385" cy="431800"/>
          </a:xfrm>
          <a:prstGeom prst="rect">
            <a:avLst/>
          </a:prstGeom>
          <a:noFill/>
          <a:ln w="9525">
            <a:noFill/>
            <a:miter lim="800000"/>
            <a:headEnd/>
            <a:tailEnd/>
          </a:ln>
        </p:spPr>
        <p:txBody>
          <a:bodyPr lIns="0" tIns="0" rIns="0" bIns="0" anchor="ctr"/>
          <a:lstStyle/>
          <a:p>
            <a:pPr algn="r" eaLnBrk="0" hangingPunct="0"/>
            <a:r>
              <a:rPr lang="en-US" sz="2000" dirty="0">
                <a:solidFill>
                  <a:schemeClr val="accent2"/>
                </a:solidFill>
                <a:latin typeface="Arial" pitchFamily="34" charset="0"/>
              </a:rPr>
              <a:t>Supported by   </a:t>
            </a:r>
          </a:p>
        </p:txBody>
      </p:sp>
      <p:cxnSp>
        <p:nvCxnSpPr>
          <p:cNvPr id="2089" name="Straight Connector 44"/>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90" name="Line 149"/>
          <p:cNvSpPr>
            <a:spLocks noChangeShapeType="1"/>
          </p:cNvSpPr>
          <p:nvPr/>
        </p:nvSpPr>
        <p:spPr bwMode="auto">
          <a:xfrm>
            <a:off x="0" y="0"/>
            <a:ext cx="0" cy="518160"/>
          </a:xfrm>
          <a:prstGeom prst="line">
            <a:avLst/>
          </a:prstGeom>
          <a:noFill/>
          <a:ln w="0">
            <a:solidFill>
              <a:srgbClr val="FDFFFF"/>
            </a:solidFill>
            <a:round/>
            <a:headEnd/>
            <a:tailEnd/>
          </a:ln>
        </p:spPr>
        <p:txBody>
          <a:bodyPr wrap="none" lIns="0" tIns="0" rIns="0" bIns="0" anchor="ctr"/>
          <a:lstStyle/>
          <a:p>
            <a:endParaRPr lang="en-US"/>
          </a:p>
        </p:txBody>
      </p:sp>
      <p:cxnSp>
        <p:nvCxnSpPr>
          <p:cNvPr id="2091" name="Straight Connector 45"/>
          <p:cNvCxnSpPr>
            <a:cxnSpLocks noChangeShapeType="1"/>
          </p:cNvCxnSpPr>
          <p:nvPr/>
        </p:nvCxnSpPr>
        <p:spPr bwMode="auto">
          <a:xfrm>
            <a:off x="0" y="0"/>
            <a:ext cx="502920" cy="0"/>
          </a:xfrm>
          <a:prstGeom prst="line">
            <a:avLst/>
          </a:prstGeom>
          <a:noFill/>
          <a:ln w="0" algn="ctr">
            <a:solidFill>
              <a:srgbClr val="FEFFFF"/>
            </a:solidFill>
            <a:round/>
            <a:headEnd/>
            <a:tailEnd/>
          </a:ln>
        </p:spPr>
      </p:cxnSp>
      <p:pic>
        <p:nvPicPr>
          <p:cNvPr id="2092" name="Picture 48" descr="ppi221.tmp"/>
          <p:cNvPicPr>
            <a:picLocks/>
          </p:cNvPicPr>
          <p:nvPr/>
        </p:nvPicPr>
        <p:blipFill>
          <a:blip r:embed="rId4" cstate="print"/>
          <a:srcRect/>
          <a:stretch>
            <a:fillRect/>
          </a:stretch>
        </p:blipFill>
        <p:spPr bwMode="auto">
          <a:xfrm>
            <a:off x="83820" y="2245360"/>
            <a:ext cx="1466850" cy="5433483"/>
          </a:xfrm>
          <a:prstGeom prst="rect">
            <a:avLst/>
          </a:prstGeom>
          <a:noFill/>
          <a:ln w="9525">
            <a:noFill/>
            <a:miter lim="800000"/>
            <a:headEnd/>
            <a:tailEnd/>
          </a:ln>
        </p:spPr>
      </p:pic>
      <p:cxnSp>
        <p:nvCxnSpPr>
          <p:cNvPr id="2093" name="Straight Connector 49"/>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94" name="Text Box 152"/>
          <p:cNvSpPr txBox="1">
            <a:spLocks noChangeArrowheads="1"/>
          </p:cNvSpPr>
          <p:nvPr/>
        </p:nvSpPr>
        <p:spPr bwMode="auto">
          <a:xfrm>
            <a:off x="41910" y="2252557"/>
            <a:ext cx="1466850" cy="5301981"/>
          </a:xfrm>
          <a:prstGeom prst="rect">
            <a:avLst/>
          </a:prstGeom>
          <a:noFill/>
          <a:ln w="12700" algn="ctr">
            <a:noFill/>
            <a:miter lim="800000"/>
            <a:headEnd/>
            <a:tailEnd/>
          </a:ln>
        </p:spPr>
        <p:txBody>
          <a:bodyPr lIns="101870" tIns="50935" rIns="101870" bIns="50935">
            <a:spAutoFit/>
          </a:bodyPr>
          <a:lstStyle/>
          <a:p>
            <a:pPr eaLnBrk="0" hangingPunct="0">
              <a:spcBef>
                <a:spcPct val="5000"/>
              </a:spcBef>
              <a:spcAft>
                <a:spcPct val="5000"/>
              </a:spcAft>
            </a:pPr>
            <a:r>
              <a:rPr lang="en-US" sz="1000" dirty="0">
                <a:solidFill>
                  <a:srgbClr val="0000FF"/>
                </a:solidFill>
                <a:latin typeface="Arial" pitchFamily="34" charset="0"/>
              </a:rPr>
              <a:t>College W&amp;M</a:t>
            </a:r>
          </a:p>
          <a:p>
            <a:pPr eaLnBrk="0" hangingPunct="0">
              <a:spcBef>
                <a:spcPct val="5000"/>
              </a:spcBef>
              <a:spcAft>
                <a:spcPct val="5000"/>
              </a:spcAft>
            </a:pPr>
            <a:r>
              <a:rPr lang="en-US" sz="1000" dirty="0">
                <a:solidFill>
                  <a:srgbClr val="0000FF"/>
                </a:solidFill>
                <a:latin typeface="Arial" pitchFamily="34" charset="0"/>
              </a:rPr>
              <a:t>Colorado </a:t>
            </a:r>
            <a:r>
              <a:rPr lang="en-US" sz="1000" dirty="0" err="1">
                <a:solidFill>
                  <a:srgbClr val="0000FF"/>
                </a:solidFill>
                <a:latin typeface="Arial" pitchFamily="34" charset="0"/>
              </a:rPr>
              <a:t>Sch</a:t>
            </a:r>
            <a:r>
              <a:rPr lang="en-US" sz="1000" dirty="0">
                <a:solidFill>
                  <a:srgbClr val="0000FF"/>
                </a:solidFill>
                <a:latin typeface="Arial" pitchFamily="34" charset="0"/>
              </a:rPr>
              <a:t> Mines</a:t>
            </a:r>
          </a:p>
          <a:p>
            <a:pPr eaLnBrk="0" hangingPunct="0">
              <a:spcBef>
                <a:spcPct val="5000"/>
              </a:spcBef>
              <a:spcAft>
                <a:spcPct val="5000"/>
              </a:spcAft>
            </a:pPr>
            <a:r>
              <a:rPr lang="en-US" sz="1000" dirty="0">
                <a:solidFill>
                  <a:srgbClr val="0000FF"/>
                </a:solidFill>
                <a:latin typeface="Arial" pitchFamily="34" charset="0"/>
              </a:rPr>
              <a:t>Columbia U</a:t>
            </a:r>
          </a:p>
          <a:p>
            <a:pPr eaLnBrk="0" hangingPunct="0">
              <a:spcBef>
                <a:spcPct val="5000"/>
              </a:spcBef>
              <a:spcAft>
                <a:spcPct val="5000"/>
              </a:spcAft>
            </a:pPr>
            <a:r>
              <a:rPr lang="en-US" sz="1000" dirty="0" err="1">
                <a:solidFill>
                  <a:srgbClr val="0000FF"/>
                </a:solidFill>
                <a:latin typeface="Arial" pitchFamily="34" charset="0"/>
              </a:rPr>
              <a:t>CompX</a:t>
            </a:r>
            <a:endParaRPr lang="en-US" sz="1000" dirty="0">
              <a:solidFill>
                <a:srgbClr val="0000FF"/>
              </a:solidFill>
              <a:latin typeface="Arial" pitchFamily="34" charset="0"/>
            </a:endParaRPr>
          </a:p>
          <a:p>
            <a:pPr eaLnBrk="0" hangingPunct="0">
              <a:spcBef>
                <a:spcPct val="5000"/>
              </a:spcBef>
              <a:spcAft>
                <a:spcPct val="5000"/>
              </a:spcAft>
            </a:pPr>
            <a:r>
              <a:rPr lang="en-US" sz="1000" dirty="0">
                <a:solidFill>
                  <a:srgbClr val="0000FF"/>
                </a:solidFill>
                <a:latin typeface="Arial" pitchFamily="34" charset="0"/>
              </a:rPr>
              <a:t>General Atomics</a:t>
            </a:r>
          </a:p>
          <a:p>
            <a:pPr eaLnBrk="0" hangingPunct="0">
              <a:spcBef>
                <a:spcPct val="5000"/>
              </a:spcBef>
              <a:spcAft>
                <a:spcPct val="5000"/>
              </a:spcAft>
            </a:pPr>
            <a:r>
              <a:rPr lang="en-US" sz="1000" dirty="0">
                <a:solidFill>
                  <a:srgbClr val="0000FF"/>
                </a:solidFill>
                <a:latin typeface="Arial" pitchFamily="34" charset="0"/>
              </a:rPr>
              <a:t>INL</a:t>
            </a:r>
          </a:p>
          <a:p>
            <a:pPr eaLnBrk="0" hangingPunct="0">
              <a:spcBef>
                <a:spcPct val="5000"/>
              </a:spcBef>
              <a:spcAft>
                <a:spcPct val="5000"/>
              </a:spcAft>
            </a:pPr>
            <a:r>
              <a:rPr lang="en-US" sz="1000" dirty="0">
                <a:solidFill>
                  <a:srgbClr val="0000FF"/>
                </a:solidFill>
                <a:latin typeface="Arial" pitchFamily="34" charset="0"/>
              </a:rPr>
              <a:t>Johns Hopkins U</a:t>
            </a:r>
          </a:p>
          <a:p>
            <a:pPr eaLnBrk="0" hangingPunct="0">
              <a:spcBef>
                <a:spcPct val="5000"/>
              </a:spcBef>
              <a:spcAft>
                <a:spcPct val="5000"/>
              </a:spcAft>
            </a:pPr>
            <a:r>
              <a:rPr lang="en-US" sz="1000" dirty="0">
                <a:solidFill>
                  <a:srgbClr val="0000FF"/>
                </a:solidFill>
                <a:latin typeface="Arial" pitchFamily="34" charset="0"/>
              </a:rPr>
              <a:t>LANL</a:t>
            </a:r>
          </a:p>
          <a:p>
            <a:pPr eaLnBrk="0" hangingPunct="0">
              <a:spcBef>
                <a:spcPct val="5000"/>
              </a:spcBef>
              <a:spcAft>
                <a:spcPct val="5000"/>
              </a:spcAft>
            </a:pPr>
            <a:r>
              <a:rPr lang="en-US" sz="1000" dirty="0">
                <a:solidFill>
                  <a:srgbClr val="0000FF"/>
                </a:solidFill>
                <a:latin typeface="Arial" pitchFamily="34" charset="0"/>
              </a:rPr>
              <a:t>LLNL</a:t>
            </a:r>
          </a:p>
          <a:p>
            <a:pPr eaLnBrk="0" hangingPunct="0">
              <a:spcBef>
                <a:spcPct val="5000"/>
              </a:spcBef>
              <a:spcAft>
                <a:spcPct val="5000"/>
              </a:spcAft>
            </a:pPr>
            <a:r>
              <a:rPr lang="en-US" sz="1000" dirty="0">
                <a:solidFill>
                  <a:srgbClr val="0000FF"/>
                </a:solidFill>
                <a:latin typeface="Arial" pitchFamily="34" charset="0"/>
              </a:rPr>
              <a:t>Lodestar</a:t>
            </a:r>
          </a:p>
          <a:p>
            <a:pPr eaLnBrk="0" hangingPunct="0">
              <a:spcBef>
                <a:spcPct val="5000"/>
              </a:spcBef>
              <a:spcAft>
                <a:spcPct val="5000"/>
              </a:spcAft>
            </a:pPr>
            <a:r>
              <a:rPr lang="en-US" sz="1000" dirty="0">
                <a:solidFill>
                  <a:srgbClr val="0000FF"/>
                </a:solidFill>
                <a:latin typeface="Arial" pitchFamily="34" charset="0"/>
              </a:rPr>
              <a:t>MIT</a:t>
            </a:r>
          </a:p>
          <a:p>
            <a:pPr eaLnBrk="0" hangingPunct="0">
              <a:spcBef>
                <a:spcPct val="5000"/>
              </a:spcBef>
              <a:spcAft>
                <a:spcPct val="5000"/>
              </a:spcAft>
            </a:pPr>
            <a:r>
              <a:rPr lang="en-US" sz="1000" dirty="0">
                <a:solidFill>
                  <a:srgbClr val="0000FF"/>
                </a:solidFill>
                <a:latin typeface="Arial" pitchFamily="34" charset="0"/>
              </a:rPr>
              <a:t>Nova Photonics</a:t>
            </a:r>
          </a:p>
          <a:p>
            <a:pPr eaLnBrk="0" hangingPunct="0">
              <a:spcBef>
                <a:spcPct val="5000"/>
              </a:spcBef>
              <a:spcAft>
                <a:spcPct val="5000"/>
              </a:spcAft>
            </a:pPr>
            <a:r>
              <a:rPr lang="en-US" sz="1000" dirty="0">
                <a:solidFill>
                  <a:srgbClr val="0000FF"/>
                </a:solidFill>
                <a:latin typeface="Arial" pitchFamily="34" charset="0"/>
              </a:rPr>
              <a:t>New York U</a:t>
            </a:r>
          </a:p>
          <a:p>
            <a:pPr eaLnBrk="0" hangingPunct="0">
              <a:spcBef>
                <a:spcPct val="5000"/>
              </a:spcBef>
              <a:spcAft>
                <a:spcPct val="5000"/>
              </a:spcAft>
            </a:pPr>
            <a:r>
              <a:rPr lang="en-US" sz="1000" dirty="0">
                <a:solidFill>
                  <a:srgbClr val="0000FF"/>
                </a:solidFill>
                <a:latin typeface="Arial" pitchFamily="34" charset="0"/>
              </a:rPr>
              <a:t>Old Dominion U</a:t>
            </a:r>
          </a:p>
          <a:p>
            <a:pPr eaLnBrk="0" hangingPunct="0">
              <a:spcBef>
                <a:spcPct val="5000"/>
              </a:spcBef>
              <a:spcAft>
                <a:spcPct val="5000"/>
              </a:spcAft>
            </a:pPr>
            <a:r>
              <a:rPr lang="en-US" sz="1000" dirty="0">
                <a:solidFill>
                  <a:srgbClr val="0000FF"/>
                </a:solidFill>
                <a:latin typeface="Arial" pitchFamily="34" charset="0"/>
              </a:rPr>
              <a:t>ORNL</a:t>
            </a:r>
          </a:p>
          <a:p>
            <a:pPr eaLnBrk="0" hangingPunct="0">
              <a:spcBef>
                <a:spcPct val="5000"/>
              </a:spcBef>
              <a:spcAft>
                <a:spcPct val="5000"/>
              </a:spcAft>
            </a:pPr>
            <a:r>
              <a:rPr lang="en-US" sz="1000" dirty="0">
                <a:solidFill>
                  <a:srgbClr val="0000FF"/>
                </a:solidFill>
                <a:latin typeface="Arial" pitchFamily="34" charset="0"/>
              </a:rPr>
              <a:t>PPPL</a:t>
            </a:r>
          </a:p>
          <a:p>
            <a:pPr eaLnBrk="0" hangingPunct="0">
              <a:spcBef>
                <a:spcPct val="5000"/>
              </a:spcBef>
              <a:spcAft>
                <a:spcPct val="5000"/>
              </a:spcAft>
            </a:pPr>
            <a:r>
              <a:rPr lang="en-US" sz="1000" dirty="0">
                <a:solidFill>
                  <a:srgbClr val="0000FF"/>
                </a:solidFill>
                <a:latin typeface="Arial" pitchFamily="34" charset="0"/>
              </a:rPr>
              <a:t>PSI</a:t>
            </a:r>
          </a:p>
          <a:p>
            <a:pPr eaLnBrk="0" hangingPunct="0">
              <a:spcBef>
                <a:spcPct val="5000"/>
              </a:spcBef>
              <a:spcAft>
                <a:spcPct val="5000"/>
              </a:spcAft>
            </a:pPr>
            <a:r>
              <a:rPr lang="en-US" sz="1000" dirty="0">
                <a:solidFill>
                  <a:srgbClr val="0000FF"/>
                </a:solidFill>
                <a:latin typeface="Arial" pitchFamily="34" charset="0"/>
              </a:rPr>
              <a:t>Princeton U</a:t>
            </a:r>
          </a:p>
          <a:p>
            <a:pPr eaLnBrk="0" hangingPunct="0">
              <a:spcBef>
                <a:spcPct val="5000"/>
              </a:spcBef>
              <a:spcAft>
                <a:spcPct val="5000"/>
              </a:spcAft>
            </a:pPr>
            <a:r>
              <a:rPr lang="en-US" sz="1000" dirty="0">
                <a:solidFill>
                  <a:srgbClr val="0000FF"/>
                </a:solidFill>
                <a:latin typeface="Arial" pitchFamily="34" charset="0"/>
              </a:rPr>
              <a:t>Purdue U</a:t>
            </a:r>
          </a:p>
          <a:p>
            <a:pPr eaLnBrk="0" hangingPunct="0">
              <a:spcBef>
                <a:spcPct val="5000"/>
              </a:spcBef>
              <a:spcAft>
                <a:spcPct val="5000"/>
              </a:spcAft>
            </a:pPr>
            <a:r>
              <a:rPr lang="en-US" sz="1000" dirty="0">
                <a:solidFill>
                  <a:srgbClr val="0000FF"/>
                </a:solidFill>
                <a:latin typeface="Arial" pitchFamily="34" charset="0"/>
              </a:rPr>
              <a:t>SNL</a:t>
            </a:r>
          </a:p>
          <a:p>
            <a:pPr eaLnBrk="0" hangingPunct="0">
              <a:spcBef>
                <a:spcPct val="5000"/>
              </a:spcBef>
              <a:spcAft>
                <a:spcPct val="5000"/>
              </a:spcAft>
            </a:pPr>
            <a:r>
              <a:rPr lang="en-US" sz="1000" dirty="0">
                <a:solidFill>
                  <a:srgbClr val="0000FF"/>
                </a:solidFill>
                <a:latin typeface="Arial" pitchFamily="34" charset="0"/>
              </a:rPr>
              <a:t>Think Tank, Inc.</a:t>
            </a:r>
          </a:p>
          <a:p>
            <a:pPr eaLnBrk="0" hangingPunct="0">
              <a:spcBef>
                <a:spcPct val="5000"/>
              </a:spcBef>
              <a:spcAft>
                <a:spcPct val="5000"/>
              </a:spcAft>
            </a:pPr>
            <a:r>
              <a:rPr lang="en-US" sz="1000" dirty="0">
                <a:solidFill>
                  <a:srgbClr val="0000FF"/>
                </a:solidFill>
                <a:latin typeface="Arial" pitchFamily="34" charset="0"/>
              </a:rPr>
              <a:t>UC Davis</a:t>
            </a:r>
          </a:p>
          <a:p>
            <a:pPr eaLnBrk="0" hangingPunct="0">
              <a:spcBef>
                <a:spcPct val="5000"/>
              </a:spcBef>
              <a:spcAft>
                <a:spcPct val="5000"/>
              </a:spcAft>
            </a:pPr>
            <a:r>
              <a:rPr lang="en-US" sz="1000" dirty="0">
                <a:solidFill>
                  <a:srgbClr val="0000FF"/>
                </a:solidFill>
                <a:latin typeface="Arial" pitchFamily="34" charset="0"/>
              </a:rPr>
              <a:t>UC Irvine</a:t>
            </a:r>
          </a:p>
          <a:p>
            <a:pPr eaLnBrk="0" hangingPunct="0">
              <a:spcBef>
                <a:spcPct val="5000"/>
              </a:spcBef>
              <a:spcAft>
                <a:spcPct val="5000"/>
              </a:spcAft>
            </a:pPr>
            <a:r>
              <a:rPr lang="en-US" sz="1000" dirty="0">
                <a:solidFill>
                  <a:srgbClr val="0000FF"/>
                </a:solidFill>
                <a:latin typeface="Arial" pitchFamily="34" charset="0"/>
              </a:rPr>
              <a:t>UCLA</a:t>
            </a:r>
          </a:p>
          <a:p>
            <a:pPr eaLnBrk="0" hangingPunct="0">
              <a:spcBef>
                <a:spcPct val="5000"/>
              </a:spcBef>
              <a:spcAft>
                <a:spcPct val="5000"/>
              </a:spcAft>
            </a:pPr>
            <a:r>
              <a:rPr lang="en-US" sz="1000" dirty="0">
                <a:solidFill>
                  <a:srgbClr val="0000FF"/>
                </a:solidFill>
                <a:latin typeface="Arial" pitchFamily="34" charset="0"/>
              </a:rPr>
              <a:t>UCSD</a:t>
            </a:r>
          </a:p>
          <a:p>
            <a:pPr eaLnBrk="0" hangingPunct="0">
              <a:spcBef>
                <a:spcPct val="5000"/>
              </a:spcBef>
              <a:spcAft>
                <a:spcPct val="5000"/>
              </a:spcAft>
            </a:pPr>
            <a:r>
              <a:rPr lang="en-US" sz="1000" dirty="0">
                <a:solidFill>
                  <a:srgbClr val="0000FF"/>
                </a:solidFill>
                <a:latin typeface="Arial" pitchFamily="34" charset="0"/>
              </a:rPr>
              <a:t>U Colorado</a:t>
            </a:r>
          </a:p>
          <a:p>
            <a:pPr eaLnBrk="0" hangingPunct="0">
              <a:spcBef>
                <a:spcPct val="5000"/>
              </a:spcBef>
              <a:spcAft>
                <a:spcPct val="5000"/>
              </a:spcAft>
            </a:pPr>
            <a:r>
              <a:rPr lang="en-US" sz="1000" dirty="0">
                <a:solidFill>
                  <a:srgbClr val="0000FF"/>
                </a:solidFill>
                <a:latin typeface="Arial" pitchFamily="34" charset="0"/>
              </a:rPr>
              <a:t>U Illinois</a:t>
            </a:r>
          </a:p>
          <a:p>
            <a:pPr eaLnBrk="0" hangingPunct="0">
              <a:spcBef>
                <a:spcPct val="5000"/>
              </a:spcBef>
              <a:spcAft>
                <a:spcPct val="5000"/>
              </a:spcAft>
            </a:pPr>
            <a:r>
              <a:rPr lang="en-US" sz="1000" dirty="0">
                <a:solidFill>
                  <a:srgbClr val="0000FF"/>
                </a:solidFill>
                <a:latin typeface="Arial" pitchFamily="34" charset="0"/>
              </a:rPr>
              <a:t>U Maryland</a:t>
            </a:r>
          </a:p>
          <a:p>
            <a:pPr eaLnBrk="0" hangingPunct="0">
              <a:spcBef>
                <a:spcPct val="5000"/>
              </a:spcBef>
              <a:spcAft>
                <a:spcPct val="5000"/>
              </a:spcAft>
            </a:pPr>
            <a:r>
              <a:rPr lang="en-US" sz="1000" dirty="0">
                <a:solidFill>
                  <a:srgbClr val="0000FF"/>
                </a:solidFill>
                <a:latin typeface="Arial" pitchFamily="34" charset="0"/>
              </a:rPr>
              <a:t>U Rochester</a:t>
            </a:r>
          </a:p>
          <a:p>
            <a:pPr eaLnBrk="0" hangingPunct="0">
              <a:spcBef>
                <a:spcPct val="5000"/>
              </a:spcBef>
              <a:spcAft>
                <a:spcPct val="5000"/>
              </a:spcAft>
            </a:pPr>
            <a:r>
              <a:rPr lang="en-US" sz="1000" dirty="0">
                <a:solidFill>
                  <a:srgbClr val="0000FF"/>
                </a:solidFill>
                <a:latin typeface="Arial" pitchFamily="34" charset="0"/>
              </a:rPr>
              <a:t>U Washington</a:t>
            </a:r>
          </a:p>
          <a:p>
            <a:pPr eaLnBrk="0" hangingPunct="0">
              <a:spcBef>
                <a:spcPct val="5000"/>
              </a:spcBef>
              <a:spcAft>
                <a:spcPct val="5000"/>
              </a:spcAft>
            </a:pPr>
            <a:r>
              <a:rPr lang="en-US" sz="1000" dirty="0">
                <a:solidFill>
                  <a:srgbClr val="0000FF"/>
                </a:solidFill>
                <a:latin typeface="Arial" pitchFamily="34" charset="0"/>
              </a:rPr>
              <a:t>U Wisconsin</a:t>
            </a:r>
          </a:p>
        </p:txBody>
      </p:sp>
      <p:cxnSp>
        <p:nvCxnSpPr>
          <p:cNvPr id="2095" name="Straight Connector 50"/>
          <p:cNvCxnSpPr>
            <a:cxnSpLocks noChangeShapeType="1"/>
          </p:cNvCxnSpPr>
          <p:nvPr/>
        </p:nvCxnSpPr>
        <p:spPr bwMode="auto">
          <a:xfrm>
            <a:off x="0" y="0"/>
            <a:ext cx="502920" cy="0"/>
          </a:xfrm>
          <a:prstGeom prst="line">
            <a:avLst/>
          </a:prstGeom>
          <a:noFill/>
          <a:ln w="0" algn="ctr">
            <a:solidFill>
              <a:srgbClr val="FEFFFF"/>
            </a:solidFill>
            <a:round/>
            <a:headEnd/>
            <a:tailEnd/>
          </a:ln>
        </p:spPr>
      </p:cxnSp>
      <p:pic>
        <p:nvPicPr>
          <p:cNvPr id="2096" name="Picture 53" descr="ppi224.tmp"/>
          <p:cNvPicPr>
            <a:picLocks/>
          </p:cNvPicPr>
          <p:nvPr/>
        </p:nvPicPr>
        <p:blipFill>
          <a:blip r:embed="rId5" cstate="print"/>
          <a:srcRect/>
          <a:stretch>
            <a:fillRect/>
          </a:stretch>
        </p:blipFill>
        <p:spPr bwMode="auto">
          <a:xfrm>
            <a:off x="8549640" y="2554817"/>
            <a:ext cx="1412717" cy="5131223"/>
          </a:xfrm>
          <a:prstGeom prst="rect">
            <a:avLst/>
          </a:prstGeom>
          <a:noFill/>
          <a:ln w="9525">
            <a:noFill/>
            <a:miter lim="800000"/>
            <a:headEnd/>
            <a:tailEnd/>
          </a:ln>
        </p:spPr>
      </p:pic>
      <p:cxnSp>
        <p:nvCxnSpPr>
          <p:cNvPr id="2097" name="Straight Connector 54"/>
          <p:cNvCxnSpPr>
            <a:cxnSpLocks noChangeShapeType="1"/>
          </p:cNvCxnSpPr>
          <p:nvPr/>
        </p:nvCxnSpPr>
        <p:spPr bwMode="auto">
          <a:xfrm>
            <a:off x="0" y="0"/>
            <a:ext cx="502920" cy="0"/>
          </a:xfrm>
          <a:prstGeom prst="line">
            <a:avLst/>
          </a:prstGeom>
          <a:noFill/>
          <a:ln w="0" algn="ctr">
            <a:solidFill>
              <a:srgbClr val="FEFFFF"/>
            </a:solidFill>
            <a:round/>
            <a:headEnd/>
            <a:tailEnd/>
          </a:ln>
        </p:spPr>
      </p:cxnSp>
      <p:sp>
        <p:nvSpPr>
          <p:cNvPr id="2098" name="Text Box 153"/>
          <p:cNvSpPr txBox="1">
            <a:spLocks noChangeArrowheads="1"/>
          </p:cNvSpPr>
          <p:nvPr/>
        </p:nvSpPr>
        <p:spPr bwMode="auto">
          <a:xfrm>
            <a:off x="8549640" y="2609504"/>
            <a:ext cx="1412717" cy="5076536"/>
          </a:xfrm>
          <a:prstGeom prst="rect">
            <a:avLst/>
          </a:prstGeom>
          <a:noFill/>
          <a:ln w="12700" algn="ctr">
            <a:noFill/>
            <a:miter lim="800000"/>
            <a:headEnd/>
            <a:tailEnd/>
          </a:ln>
        </p:spPr>
        <p:txBody>
          <a:bodyPr lIns="101870" tIns="50935" rIns="101870" bIns="50935" anchor="b">
            <a:spAutoFit/>
          </a:bodyPr>
          <a:lstStyle/>
          <a:p>
            <a:pPr algn="r" eaLnBrk="0" hangingPunct="0">
              <a:spcBef>
                <a:spcPct val="8000"/>
              </a:spcBef>
              <a:spcAft>
                <a:spcPct val="8000"/>
              </a:spcAft>
            </a:pPr>
            <a:r>
              <a:rPr lang="en-US" sz="1000" dirty="0" err="1">
                <a:solidFill>
                  <a:srgbClr val="FF0000"/>
                </a:solidFill>
                <a:latin typeface="Arial" pitchFamily="34" charset="0"/>
              </a:rPr>
              <a:t>Culham</a:t>
            </a:r>
            <a:r>
              <a:rPr lang="en-US" sz="1000" dirty="0">
                <a:solidFill>
                  <a:srgbClr val="FF0000"/>
                </a:solidFill>
                <a:latin typeface="Arial" pitchFamily="34" charset="0"/>
              </a:rPr>
              <a:t> </a:t>
            </a:r>
            <a:r>
              <a:rPr lang="en-US" sz="1000" dirty="0" err="1">
                <a:solidFill>
                  <a:srgbClr val="FF0000"/>
                </a:solidFill>
                <a:latin typeface="Arial" pitchFamily="34" charset="0"/>
              </a:rPr>
              <a:t>Sci</a:t>
            </a:r>
            <a:r>
              <a:rPr lang="en-US" sz="1000" dirty="0">
                <a:solidFill>
                  <a:srgbClr val="FF0000"/>
                </a:solidFill>
                <a:latin typeface="Arial" pitchFamily="34" charset="0"/>
              </a:rPr>
              <a:t> </a:t>
            </a:r>
            <a:r>
              <a:rPr lang="en-US" sz="1000" dirty="0" err="1">
                <a:solidFill>
                  <a:srgbClr val="FF0000"/>
                </a:solidFill>
                <a:latin typeface="Arial" pitchFamily="34" charset="0"/>
              </a:rPr>
              <a:t>Ctr</a:t>
            </a:r>
            <a:endParaRPr lang="en-US" sz="1000" dirty="0">
              <a:solidFill>
                <a:srgbClr val="FF0000"/>
              </a:solidFill>
              <a:latin typeface="Arial" pitchFamily="34" charset="0"/>
            </a:endParaRPr>
          </a:p>
          <a:p>
            <a:pPr algn="r" eaLnBrk="0" hangingPunct="0">
              <a:spcBef>
                <a:spcPct val="8000"/>
              </a:spcBef>
              <a:spcAft>
                <a:spcPct val="8000"/>
              </a:spcAft>
            </a:pPr>
            <a:r>
              <a:rPr lang="en-US" sz="1000" dirty="0">
                <a:solidFill>
                  <a:srgbClr val="FF0000"/>
                </a:solidFill>
                <a:latin typeface="Arial" pitchFamily="34" charset="0"/>
              </a:rPr>
              <a:t>U St. Andrews</a:t>
            </a:r>
          </a:p>
          <a:p>
            <a:pPr algn="r" eaLnBrk="0" hangingPunct="0">
              <a:spcBef>
                <a:spcPct val="8000"/>
              </a:spcBef>
              <a:spcAft>
                <a:spcPct val="8000"/>
              </a:spcAft>
            </a:pPr>
            <a:r>
              <a:rPr lang="en-US" sz="1000" dirty="0">
                <a:solidFill>
                  <a:srgbClr val="FF0000"/>
                </a:solidFill>
                <a:latin typeface="Arial" pitchFamily="34" charset="0"/>
              </a:rPr>
              <a:t>York U</a:t>
            </a:r>
          </a:p>
          <a:p>
            <a:pPr algn="r" eaLnBrk="0" hangingPunct="0">
              <a:spcBef>
                <a:spcPct val="8000"/>
              </a:spcBef>
              <a:spcAft>
                <a:spcPct val="8000"/>
              </a:spcAft>
            </a:pPr>
            <a:r>
              <a:rPr lang="en-US" sz="1000" dirty="0">
                <a:solidFill>
                  <a:srgbClr val="FF0000"/>
                </a:solidFill>
                <a:latin typeface="Arial" pitchFamily="34" charset="0"/>
              </a:rPr>
              <a:t>Chubu U</a:t>
            </a:r>
          </a:p>
          <a:p>
            <a:pPr algn="r" eaLnBrk="0" hangingPunct="0">
              <a:spcBef>
                <a:spcPct val="8000"/>
              </a:spcBef>
              <a:spcAft>
                <a:spcPct val="8000"/>
              </a:spcAft>
            </a:pPr>
            <a:r>
              <a:rPr lang="en-US" sz="1000" dirty="0">
                <a:solidFill>
                  <a:srgbClr val="FF0000"/>
                </a:solidFill>
                <a:latin typeface="Arial" pitchFamily="34" charset="0"/>
              </a:rPr>
              <a:t>Fukui U</a:t>
            </a:r>
          </a:p>
          <a:p>
            <a:pPr algn="r" eaLnBrk="0" hangingPunct="0">
              <a:spcBef>
                <a:spcPct val="8000"/>
              </a:spcBef>
              <a:spcAft>
                <a:spcPct val="8000"/>
              </a:spcAft>
            </a:pPr>
            <a:r>
              <a:rPr lang="en-US" sz="1000" dirty="0">
                <a:solidFill>
                  <a:srgbClr val="FF0000"/>
                </a:solidFill>
                <a:latin typeface="Arial" pitchFamily="34" charset="0"/>
              </a:rPr>
              <a:t>Hiroshima U</a:t>
            </a:r>
          </a:p>
          <a:p>
            <a:pPr algn="r" eaLnBrk="0" hangingPunct="0">
              <a:spcBef>
                <a:spcPct val="8000"/>
              </a:spcBef>
              <a:spcAft>
                <a:spcPct val="8000"/>
              </a:spcAft>
            </a:pPr>
            <a:r>
              <a:rPr lang="en-US" sz="1000" dirty="0">
                <a:solidFill>
                  <a:srgbClr val="FF0000"/>
                </a:solidFill>
                <a:latin typeface="Arial" pitchFamily="34" charset="0"/>
              </a:rPr>
              <a:t>Hyogo U</a:t>
            </a:r>
          </a:p>
          <a:p>
            <a:pPr algn="r" eaLnBrk="0" hangingPunct="0">
              <a:spcBef>
                <a:spcPct val="8000"/>
              </a:spcBef>
              <a:spcAft>
                <a:spcPct val="8000"/>
              </a:spcAft>
            </a:pPr>
            <a:r>
              <a:rPr lang="en-US" sz="1000" dirty="0">
                <a:solidFill>
                  <a:srgbClr val="FF0000"/>
                </a:solidFill>
                <a:latin typeface="Arial" pitchFamily="34" charset="0"/>
              </a:rPr>
              <a:t>Kyoto U</a:t>
            </a:r>
          </a:p>
          <a:p>
            <a:pPr algn="r" eaLnBrk="0" hangingPunct="0">
              <a:spcBef>
                <a:spcPct val="8000"/>
              </a:spcBef>
              <a:spcAft>
                <a:spcPct val="8000"/>
              </a:spcAft>
            </a:pPr>
            <a:r>
              <a:rPr lang="en-US" sz="1000" dirty="0">
                <a:solidFill>
                  <a:srgbClr val="FF0000"/>
                </a:solidFill>
                <a:latin typeface="Arial" pitchFamily="34" charset="0"/>
              </a:rPr>
              <a:t>Kyushu U</a:t>
            </a:r>
          </a:p>
          <a:p>
            <a:pPr algn="r" eaLnBrk="0" hangingPunct="0">
              <a:spcBef>
                <a:spcPct val="8000"/>
              </a:spcBef>
              <a:spcAft>
                <a:spcPct val="8000"/>
              </a:spcAft>
            </a:pPr>
            <a:r>
              <a:rPr lang="en-US" sz="1000" dirty="0">
                <a:solidFill>
                  <a:srgbClr val="FF0000"/>
                </a:solidFill>
                <a:latin typeface="Arial" pitchFamily="34" charset="0"/>
              </a:rPr>
              <a:t>Kyushu Tokai U</a:t>
            </a:r>
          </a:p>
          <a:p>
            <a:pPr algn="r" eaLnBrk="0" hangingPunct="0">
              <a:spcBef>
                <a:spcPct val="8000"/>
              </a:spcBef>
              <a:spcAft>
                <a:spcPct val="8000"/>
              </a:spcAft>
            </a:pPr>
            <a:r>
              <a:rPr lang="en-US" sz="1000" dirty="0">
                <a:solidFill>
                  <a:srgbClr val="FF0000"/>
                </a:solidFill>
                <a:latin typeface="Arial" pitchFamily="34" charset="0"/>
              </a:rPr>
              <a:t>NIFS</a:t>
            </a:r>
          </a:p>
          <a:p>
            <a:pPr algn="r" eaLnBrk="0" hangingPunct="0">
              <a:spcBef>
                <a:spcPct val="8000"/>
              </a:spcBef>
              <a:spcAft>
                <a:spcPct val="8000"/>
              </a:spcAft>
            </a:pPr>
            <a:r>
              <a:rPr lang="en-US" sz="1000" dirty="0">
                <a:solidFill>
                  <a:srgbClr val="FF0000"/>
                </a:solidFill>
                <a:latin typeface="Arial" pitchFamily="34" charset="0"/>
              </a:rPr>
              <a:t>Niigata U</a:t>
            </a:r>
          </a:p>
          <a:p>
            <a:pPr algn="r" eaLnBrk="0" hangingPunct="0">
              <a:spcBef>
                <a:spcPct val="8000"/>
              </a:spcBef>
              <a:spcAft>
                <a:spcPct val="8000"/>
              </a:spcAft>
            </a:pPr>
            <a:r>
              <a:rPr lang="en-US" sz="1000" dirty="0">
                <a:solidFill>
                  <a:srgbClr val="FF0000"/>
                </a:solidFill>
                <a:latin typeface="Arial" pitchFamily="34" charset="0"/>
              </a:rPr>
              <a:t>U Tokyo</a:t>
            </a:r>
          </a:p>
          <a:p>
            <a:pPr algn="r" eaLnBrk="0" hangingPunct="0">
              <a:spcBef>
                <a:spcPct val="8000"/>
              </a:spcBef>
              <a:spcAft>
                <a:spcPct val="8000"/>
              </a:spcAft>
            </a:pPr>
            <a:r>
              <a:rPr lang="en-US" sz="1000" dirty="0">
                <a:solidFill>
                  <a:srgbClr val="FF0000"/>
                </a:solidFill>
                <a:latin typeface="Arial" pitchFamily="34" charset="0"/>
              </a:rPr>
              <a:t>JAEA</a:t>
            </a:r>
          </a:p>
          <a:p>
            <a:pPr algn="r" eaLnBrk="0" hangingPunct="0">
              <a:spcBef>
                <a:spcPct val="8000"/>
              </a:spcBef>
              <a:spcAft>
                <a:spcPct val="8000"/>
              </a:spcAft>
            </a:pPr>
            <a:r>
              <a:rPr lang="en-US" sz="1000" dirty="0">
                <a:solidFill>
                  <a:srgbClr val="FF0000"/>
                </a:solidFill>
                <a:latin typeface="Arial" pitchFamily="34" charset="0"/>
              </a:rPr>
              <a:t>Hebrew U</a:t>
            </a:r>
          </a:p>
          <a:p>
            <a:pPr algn="r" eaLnBrk="0" hangingPunct="0">
              <a:spcBef>
                <a:spcPct val="8000"/>
              </a:spcBef>
              <a:spcAft>
                <a:spcPct val="8000"/>
              </a:spcAft>
            </a:pPr>
            <a:r>
              <a:rPr lang="en-US" sz="1000" dirty="0" err="1">
                <a:solidFill>
                  <a:srgbClr val="FF0000"/>
                </a:solidFill>
                <a:latin typeface="Arial" pitchFamily="34" charset="0"/>
              </a:rPr>
              <a:t>Ioffe</a:t>
            </a:r>
            <a:r>
              <a:rPr lang="en-US" sz="1000" dirty="0">
                <a:solidFill>
                  <a:srgbClr val="FF0000"/>
                </a:solidFill>
                <a:latin typeface="Arial" pitchFamily="34" charset="0"/>
              </a:rPr>
              <a:t> Inst</a:t>
            </a:r>
          </a:p>
          <a:p>
            <a:pPr algn="r" eaLnBrk="0" hangingPunct="0">
              <a:spcBef>
                <a:spcPct val="8000"/>
              </a:spcBef>
              <a:spcAft>
                <a:spcPct val="8000"/>
              </a:spcAft>
            </a:pPr>
            <a:r>
              <a:rPr lang="en-US" sz="1000" dirty="0">
                <a:solidFill>
                  <a:srgbClr val="FF0000"/>
                </a:solidFill>
                <a:latin typeface="Arial" pitchFamily="34" charset="0"/>
              </a:rPr>
              <a:t>RRC </a:t>
            </a:r>
            <a:r>
              <a:rPr lang="en-US" sz="1000" dirty="0" err="1">
                <a:solidFill>
                  <a:srgbClr val="FF0000"/>
                </a:solidFill>
                <a:latin typeface="Arial" pitchFamily="34" charset="0"/>
              </a:rPr>
              <a:t>Kurchatov</a:t>
            </a:r>
            <a:r>
              <a:rPr lang="en-US" sz="1000" dirty="0">
                <a:solidFill>
                  <a:srgbClr val="FF0000"/>
                </a:solidFill>
                <a:latin typeface="Arial" pitchFamily="34" charset="0"/>
              </a:rPr>
              <a:t> Inst</a:t>
            </a:r>
          </a:p>
          <a:p>
            <a:pPr algn="r" eaLnBrk="0" hangingPunct="0">
              <a:spcBef>
                <a:spcPct val="8000"/>
              </a:spcBef>
              <a:spcAft>
                <a:spcPct val="8000"/>
              </a:spcAft>
            </a:pPr>
            <a:r>
              <a:rPr lang="en-US" sz="1000" dirty="0">
                <a:solidFill>
                  <a:srgbClr val="FF0000"/>
                </a:solidFill>
                <a:latin typeface="Arial" pitchFamily="34" charset="0"/>
              </a:rPr>
              <a:t>TRINITI</a:t>
            </a:r>
          </a:p>
          <a:p>
            <a:pPr algn="r" eaLnBrk="0" hangingPunct="0">
              <a:spcBef>
                <a:spcPct val="8000"/>
              </a:spcBef>
              <a:spcAft>
                <a:spcPct val="8000"/>
              </a:spcAft>
            </a:pPr>
            <a:r>
              <a:rPr lang="en-US" sz="1000" dirty="0">
                <a:solidFill>
                  <a:srgbClr val="FF0000"/>
                </a:solidFill>
                <a:latin typeface="Arial" pitchFamily="34" charset="0"/>
              </a:rPr>
              <a:t>KBSI</a:t>
            </a:r>
          </a:p>
          <a:p>
            <a:pPr algn="r" eaLnBrk="0" hangingPunct="0">
              <a:spcBef>
                <a:spcPct val="8000"/>
              </a:spcBef>
              <a:spcAft>
                <a:spcPct val="8000"/>
              </a:spcAft>
            </a:pPr>
            <a:r>
              <a:rPr lang="en-US" sz="1000" dirty="0">
                <a:solidFill>
                  <a:srgbClr val="FF0000"/>
                </a:solidFill>
                <a:latin typeface="Arial" pitchFamily="34" charset="0"/>
              </a:rPr>
              <a:t>KAIST</a:t>
            </a:r>
          </a:p>
          <a:p>
            <a:pPr algn="r" eaLnBrk="0" hangingPunct="0">
              <a:spcBef>
                <a:spcPct val="8000"/>
              </a:spcBef>
              <a:spcAft>
                <a:spcPct val="8000"/>
              </a:spcAft>
            </a:pPr>
            <a:r>
              <a:rPr lang="en-US" sz="1000" dirty="0">
                <a:solidFill>
                  <a:srgbClr val="FF0000"/>
                </a:solidFill>
                <a:latin typeface="Arial" pitchFamily="34" charset="0"/>
              </a:rPr>
              <a:t>POSTECH</a:t>
            </a:r>
          </a:p>
          <a:p>
            <a:pPr algn="r" eaLnBrk="0" hangingPunct="0">
              <a:spcBef>
                <a:spcPct val="8000"/>
              </a:spcBef>
              <a:spcAft>
                <a:spcPct val="8000"/>
              </a:spcAft>
            </a:pPr>
            <a:r>
              <a:rPr lang="en-US" sz="1000" dirty="0">
                <a:solidFill>
                  <a:srgbClr val="FF0000"/>
                </a:solidFill>
                <a:latin typeface="Arial" pitchFamily="34" charset="0"/>
              </a:rPr>
              <a:t>ASIPP</a:t>
            </a:r>
          </a:p>
          <a:p>
            <a:pPr algn="r" eaLnBrk="0" hangingPunct="0">
              <a:spcBef>
                <a:spcPct val="8000"/>
              </a:spcBef>
              <a:spcAft>
                <a:spcPct val="8000"/>
              </a:spcAft>
            </a:pPr>
            <a:r>
              <a:rPr lang="en-US" sz="1000" dirty="0">
                <a:solidFill>
                  <a:srgbClr val="FF0000"/>
                </a:solidFill>
                <a:latin typeface="Arial" pitchFamily="34" charset="0"/>
              </a:rPr>
              <a:t>ENEA, </a:t>
            </a:r>
            <a:r>
              <a:rPr lang="en-US" sz="1000" dirty="0" err="1">
                <a:solidFill>
                  <a:srgbClr val="FF0000"/>
                </a:solidFill>
                <a:latin typeface="Arial" pitchFamily="34" charset="0"/>
              </a:rPr>
              <a:t>Frascati</a:t>
            </a:r>
            <a:endParaRPr lang="en-US" sz="1000" dirty="0">
              <a:solidFill>
                <a:srgbClr val="FF0000"/>
              </a:solidFill>
              <a:latin typeface="Arial" pitchFamily="34" charset="0"/>
            </a:endParaRPr>
          </a:p>
          <a:p>
            <a:pPr algn="r" eaLnBrk="0" hangingPunct="0">
              <a:spcBef>
                <a:spcPct val="8000"/>
              </a:spcBef>
              <a:spcAft>
                <a:spcPct val="8000"/>
              </a:spcAft>
            </a:pPr>
            <a:r>
              <a:rPr lang="en-US" sz="1000" dirty="0">
                <a:solidFill>
                  <a:srgbClr val="FF0000"/>
                </a:solidFill>
                <a:latin typeface="Arial" pitchFamily="34" charset="0"/>
              </a:rPr>
              <a:t>CEA, </a:t>
            </a:r>
            <a:r>
              <a:rPr lang="en-US" sz="1000" dirty="0" err="1">
                <a:solidFill>
                  <a:srgbClr val="FF0000"/>
                </a:solidFill>
                <a:latin typeface="Arial" pitchFamily="34" charset="0"/>
              </a:rPr>
              <a:t>Cadarache</a:t>
            </a:r>
            <a:endParaRPr lang="en-US" sz="1000" dirty="0">
              <a:solidFill>
                <a:srgbClr val="FF0000"/>
              </a:solidFill>
              <a:latin typeface="Arial" pitchFamily="34" charset="0"/>
            </a:endParaRPr>
          </a:p>
          <a:p>
            <a:pPr algn="r" eaLnBrk="0" hangingPunct="0">
              <a:spcBef>
                <a:spcPct val="8000"/>
              </a:spcBef>
              <a:spcAft>
                <a:spcPct val="8000"/>
              </a:spcAft>
            </a:pPr>
            <a:r>
              <a:rPr lang="en-US" sz="1000" dirty="0">
                <a:solidFill>
                  <a:srgbClr val="FF0000"/>
                </a:solidFill>
                <a:latin typeface="Arial" pitchFamily="34" charset="0"/>
              </a:rPr>
              <a:t>IPP, </a:t>
            </a:r>
            <a:r>
              <a:rPr lang="en-US" sz="1000" dirty="0" err="1">
                <a:solidFill>
                  <a:srgbClr val="FF0000"/>
                </a:solidFill>
                <a:latin typeface="Arial" pitchFamily="34" charset="0"/>
              </a:rPr>
              <a:t>J</a:t>
            </a:r>
            <a:r>
              <a:rPr lang="en-US" sz="1000" dirty="0" err="1">
                <a:solidFill>
                  <a:srgbClr val="FF0000"/>
                </a:solidFill>
                <a:latin typeface="Arial" pitchFamily="34" charset="0"/>
                <a:cs typeface="Arial" pitchFamily="34" charset="0"/>
              </a:rPr>
              <a:t>ü</a:t>
            </a:r>
            <a:r>
              <a:rPr lang="en-US" sz="1000" dirty="0" err="1">
                <a:solidFill>
                  <a:srgbClr val="FF0000"/>
                </a:solidFill>
                <a:latin typeface="Arial" pitchFamily="34" charset="0"/>
              </a:rPr>
              <a:t>lich</a:t>
            </a:r>
            <a:endParaRPr lang="en-US" sz="1000" dirty="0">
              <a:solidFill>
                <a:srgbClr val="FF0000"/>
              </a:solidFill>
              <a:latin typeface="Arial" pitchFamily="34" charset="0"/>
            </a:endParaRPr>
          </a:p>
          <a:p>
            <a:pPr algn="r" eaLnBrk="0" hangingPunct="0">
              <a:spcBef>
                <a:spcPct val="8000"/>
              </a:spcBef>
              <a:spcAft>
                <a:spcPct val="8000"/>
              </a:spcAft>
            </a:pPr>
            <a:r>
              <a:rPr lang="en-US" sz="1000" dirty="0">
                <a:solidFill>
                  <a:srgbClr val="FF0000"/>
                </a:solidFill>
                <a:latin typeface="Arial" pitchFamily="34" charset="0"/>
              </a:rPr>
              <a:t>IPP, </a:t>
            </a:r>
            <a:r>
              <a:rPr lang="en-US" sz="1000" dirty="0" err="1">
                <a:solidFill>
                  <a:srgbClr val="FF0000"/>
                </a:solidFill>
                <a:latin typeface="Arial" pitchFamily="34" charset="0"/>
              </a:rPr>
              <a:t>Garching</a:t>
            </a:r>
            <a:endParaRPr lang="en-US" sz="1000" dirty="0">
              <a:solidFill>
                <a:srgbClr val="FF0000"/>
              </a:solidFill>
              <a:latin typeface="Arial" pitchFamily="34" charset="0"/>
            </a:endParaRPr>
          </a:p>
          <a:p>
            <a:pPr algn="r" eaLnBrk="0" hangingPunct="0">
              <a:spcBef>
                <a:spcPct val="8000"/>
              </a:spcBef>
              <a:spcAft>
                <a:spcPct val="8000"/>
              </a:spcAft>
            </a:pPr>
            <a:r>
              <a:rPr lang="en-US" sz="1000" dirty="0">
                <a:solidFill>
                  <a:srgbClr val="FF0000"/>
                </a:solidFill>
                <a:latin typeface="Arial" pitchFamily="34" charset="0"/>
              </a:rPr>
              <a:t>ASCR, Czech Rep</a:t>
            </a:r>
          </a:p>
          <a:p>
            <a:pPr algn="r" eaLnBrk="0" hangingPunct="0">
              <a:spcBef>
                <a:spcPct val="8000"/>
              </a:spcBef>
              <a:spcAft>
                <a:spcPct val="8000"/>
              </a:spcAft>
            </a:pPr>
            <a:r>
              <a:rPr lang="en-US" sz="1000" dirty="0">
                <a:solidFill>
                  <a:srgbClr val="FF0000"/>
                </a:solidFill>
                <a:latin typeface="Arial" pitchFamily="34" charset="0"/>
              </a:rPr>
              <a:t>U Quebec</a:t>
            </a:r>
          </a:p>
        </p:txBody>
      </p:sp>
      <p:cxnSp>
        <p:nvCxnSpPr>
          <p:cNvPr id="2099" name="Straight Connector 55"/>
          <p:cNvCxnSpPr>
            <a:cxnSpLocks noChangeShapeType="1"/>
          </p:cNvCxnSpPr>
          <p:nvPr/>
        </p:nvCxnSpPr>
        <p:spPr bwMode="auto">
          <a:xfrm>
            <a:off x="0" y="0"/>
            <a:ext cx="502920" cy="0"/>
          </a:xfrm>
          <a:prstGeom prst="line">
            <a:avLst/>
          </a:prstGeom>
          <a:noFill/>
          <a:ln w="0" algn="ctr">
            <a:solidFill>
              <a:srgbClr val="FEFFFF"/>
            </a:solidFill>
            <a:round/>
            <a:headEnd/>
            <a:tailEnd/>
          </a:ln>
        </p:spPr>
      </p:cxnSp>
      <p:pic>
        <p:nvPicPr>
          <p:cNvPr id="2100" name="Picture 155" descr="nstx_small"/>
          <p:cNvPicPr>
            <a:picLocks noChangeAspect="1" noChangeArrowheads="1"/>
          </p:cNvPicPr>
          <p:nvPr/>
        </p:nvPicPr>
        <p:blipFill>
          <a:blip r:embed="rId6" cstate="print"/>
          <a:srcRect/>
          <a:stretch>
            <a:fillRect/>
          </a:stretch>
        </p:blipFill>
        <p:spPr bwMode="auto">
          <a:xfrm>
            <a:off x="1760220" y="5008880"/>
            <a:ext cx="2229962" cy="2590800"/>
          </a:xfrm>
          <a:prstGeom prst="rect">
            <a:avLst/>
          </a:prstGeom>
          <a:noFill/>
          <a:ln w="9525">
            <a:noFill/>
            <a:miter lim="800000"/>
            <a:headEnd/>
            <a:tailEnd/>
          </a:ln>
        </p:spPr>
      </p:pic>
      <p:cxnSp>
        <p:nvCxnSpPr>
          <p:cNvPr id="2101" name="Straight Connector 56"/>
          <p:cNvCxnSpPr>
            <a:cxnSpLocks noChangeShapeType="1"/>
          </p:cNvCxnSpPr>
          <p:nvPr/>
        </p:nvCxnSpPr>
        <p:spPr bwMode="auto">
          <a:xfrm>
            <a:off x="0" y="0"/>
            <a:ext cx="502920" cy="0"/>
          </a:xfrm>
          <a:prstGeom prst="line">
            <a:avLst/>
          </a:prstGeom>
          <a:noFill/>
          <a:ln w="0" algn="ctr">
            <a:solidFill>
              <a:srgbClr val="FEFFFF"/>
            </a:solidFill>
            <a:round/>
            <a:headEnd/>
            <a:tailEnd/>
          </a:ln>
        </p:spPr>
      </p:cxnSp>
      <p:pic>
        <p:nvPicPr>
          <p:cNvPr id="2102" name="Picture 160" descr="framed_team_picture"/>
          <p:cNvPicPr>
            <a:picLocks noChangeAspect="1" noChangeArrowheads="1"/>
          </p:cNvPicPr>
          <p:nvPr/>
        </p:nvPicPr>
        <p:blipFill>
          <a:blip r:embed="rId7" cstate="print"/>
          <a:srcRect/>
          <a:stretch>
            <a:fillRect/>
          </a:stretch>
        </p:blipFill>
        <p:spPr bwMode="auto">
          <a:xfrm>
            <a:off x="4274821" y="4789382"/>
            <a:ext cx="3693319" cy="2810298"/>
          </a:xfrm>
          <a:prstGeom prst="rect">
            <a:avLst/>
          </a:prstGeom>
          <a:noFill/>
          <a:ln w="9525">
            <a:noFill/>
            <a:miter lim="800000"/>
            <a:headEnd/>
            <a:tailEnd/>
          </a:ln>
        </p:spPr>
      </p:pic>
      <p:cxnSp>
        <p:nvCxnSpPr>
          <p:cNvPr id="2103" name="Straight Connector 57"/>
          <p:cNvCxnSpPr>
            <a:cxnSpLocks noChangeShapeType="1"/>
          </p:cNvCxnSpPr>
          <p:nvPr/>
        </p:nvCxnSpPr>
        <p:spPr bwMode="auto">
          <a:xfrm>
            <a:off x="0" y="0"/>
            <a:ext cx="0" cy="51816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0" y="1143000"/>
            <a:ext cx="9906000" cy="5613400"/>
          </a:xfrm>
        </p:spPr>
        <p:txBody>
          <a:bodyPr/>
          <a:lstStyle/>
          <a:p>
            <a:r>
              <a:rPr lang="en-US" sz="2000" dirty="0" smtClean="0"/>
              <a:t>“Low-density startup” should include surviving the entrance of q=4,3, &amp; 2 into the H-mode </a:t>
            </a:r>
            <a:r>
              <a:rPr lang="en-US" sz="2000" dirty="0" smtClean="0"/>
              <a:t>plasma.</a:t>
            </a:r>
          </a:p>
          <a:p>
            <a:pPr lvl="1"/>
            <a:r>
              <a:rPr lang="en-US" sz="1800" dirty="0" smtClean="0"/>
              <a:t>typically some few hundred msec. after SOFT.</a:t>
            </a:r>
            <a:endParaRPr lang="en-US" sz="1800" dirty="0" smtClean="0"/>
          </a:p>
          <a:p>
            <a:r>
              <a:rPr lang="en-US" sz="2000" dirty="0" smtClean="0"/>
              <a:t>MHD</a:t>
            </a:r>
            <a:r>
              <a:rPr lang="en-US" sz="2000" dirty="0" smtClean="0"/>
              <a:t> </a:t>
            </a:r>
            <a:r>
              <a:rPr lang="en-US" sz="2000" dirty="0" smtClean="0"/>
              <a:t>associated with those surfaces often locks to the wall, leading to large </a:t>
            </a:r>
            <a:r>
              <a:rPr lang="en-US" sz="2000" dirty="0" smtClean="0">
                <a:latin typeface="Symbol" charset="2"/>
                <a:cs typeface="Symbol" charset="2"/>
              </a:rPr>
              <a:t>b</a:t>
            </a:r>
            <a:r>
              <a:rPr lang="en-US" sz="2000" dirty="0" smtClean="0"/>
              <a:t> collapse or disruption.</a:t>
            </a:r>
          </a:p>
          <a:p>
            <a:pPr lvl="1"/>
            <a:r>
              <a:rPr lang="en-US" sz="1800" dirty="0" smtClean="0"/>
              <a:t>Important for SGI shots, S. </a:t>
            </a:r>
            <a:r>
              <a:rPr lang="en-US" sz="1800" dirty="0" err="1" smtClean="0"/>
              <a:t>Sabbagh’s</a:t>
            </a:r>
            <a:r>
              <a:rPr lang="en-US" sz="1800" dirty="0" smtClean="0"/>
              <a:t> reduced n</a:t>
            </a:r>
            <a:r>
              <a:rPr lang="en-US" sz="1800" baseline="-25000" dirty="0" smtClean="0"/>
              <a:t>e</a:t>
            </a:r>
            <a:r>
              <a:rPr lang="en-US" sz="1800" dirty="0" smtClean="0"/>
              <a:t> discharges</a:t>
            </a:r>
          </a:p>
          <a:p>
            <a:r>
              <a:rPr lang="en-US" sz="2000" dirty="0" smtClean="0"/>
              <a:t>Any of the current profile, plasma </a:t>
            </a:r>
            <a:r>
              <a:rPr lang="en-US" sz="2000" dirty="0" smtClean="0">
                <a:latin typeface="Symbol" charset="2"/>
                <a:cs typeface="Symbol" charset="2"/>
              </a:rPr>
              <a:t>b</a:t>
            </a:r>
            <a:r>
              <a:rPr lang="en-US" sz="2000" dirty="0" smtClean="0"/>
              <a:t>, rotation, or rotation shear may impact the amplitude locking of these modes.</a:t>
            </a:r>
          </a:p>
          <a:p>
            <a:pPr lvl="1"/>
            <a:r>
              <a:rPr lang="en-US" sz="1800" dirty="0" smtClean="0"/>
              <a:t>Also all the early EPM/TAE activity.</a:t>
            </a:r>
          </a:p>
          <a:p>
            <a:r>
              <a:rPr lang="en-US" sz="2000" dirty="0" smtClean="0"/>
              <a:t>We should optimize the discharge to ride through early </a:t>
            </a:r>
            <a:r>
              <a:rPr lang="en-US" sz="2000" dirty="0" smtClean="0"/>
              <a:t>modes with reduced density. Options include:</a:t>
            </a:r>
          </a:p>
          <a:p>
            <a:pPr lvl="1"/>
            <a:r>
              <a:rPr lang="en-US" sz="1800" dirty="0" smtClean="0">
                <a:latin typeface="Symbol" charset="2"/>
                <a:cs typeface="Symbol" charset="2"/>
              </a:rPr>
              <a:t>b</a:t>
            </a:r>
            <a:r>
              <a:rPr lang="en-US" sz="1800" dirty="0" smtClean="0"/>
              <a:t>: Feed forward or feedback control of NB heating.</a:t>
            </a:r>
          </a:p>
          <a:p>
            <a:pPr lvl="1"/>
            <a:r>
              <a:rPr lang="en-US" sz="1800" dirty="0" smtClean="0"/>
              <a:t>Current profile: heating timing, ramp rate.</a:t>
            </a:r>
          </a:p>
          <a:p>
            <a:pPr lvl="1"/>
            <a:r>
              <a:rPr lang="en-US" sz="1800" dirty="0" smtClean="0"/>
              <a:t>Rotation: H-mode timing.</a:t>
            </a:r>
            <a:r>
              <a:rPr lang="en-US" sz="1800" dirty="0" smtClean="0"/>
              <a:t> </a:t>
            </a:r>
          </a:p>
          <a:p>
            <a:r>
              <a:rPr lang="en-US" sz="2400" dirty="0" smtClean="0"/>
              <a:t>Results may be un-optimal for NSTX, but useful for NSTX upgrade.</a:t>
            </a:r>
          </a:p>
          <a:p>
            <a:pPr lvl="1"/>
            <a:r>
              <a:rPr lang="en-US" sz="1800" dirty="0" smtClean="0"/>
              <a:t>Upgrade has 3x the </a:t>
            </a:r>
            <a:r>
              <a:rPr lang="en-US" sz="1800" dirty="0" smtClean="0"/>
              <a:t>solenoid flux, off-axis NBCD.</a:t>
            </a:r>
            <a:endParaRPr lang="en-US" sz="18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Picture 20" descr="Screen shot 2011-03-16 at 12.15.39 AM.png"/>
          <p:cNvPicPr>
            <a:picLocks noChangeAspect="1"/>
          </p:cNvPicPr>
          <p:nvPr/>
        </p:nvPicPr>
        <p:blipFill>
          <a:blip r:embed="rId2"/>
          <a:stretch>
            <a:fillRect/>
          </a:stretch>
        </p:blipFill>
        <p:spPr>
          <a:xfrm>
            <a:off x="5407534" y="1066799"/>
            <a:ext cx="4346066" cy="3124201"/>
          </a:xfrm>
          <a:prstGeom prst="rect">
            <a:avLst/>
          </a:prstGeom>
        </p:spPr>
      </p:pic>
      <p:pic>
        <p:nvPicPr>
          <p:cNvPr id="17" name="Picture 16" descr="Screen shot 2011-03-15 at 3.38.42 PM.png"/>
          <p:cNvPicPr>
            <a:picLocks noChangeAspect="1"/>
          </p:cNvPicPr>
          <p:nvPr/>
        </p:nvPicPr>
        <p:blipFill>
          <a:blip r:embed="rId3"/>
          <a:stretch>
            <a:fillRect/>
          </a:stretch>
        </p:blipFill>
        <p:spPr>
          <a:xfrm>
            <a:off x="5257800" y="4172525"/>
            <a:ext cx="4495800" cy="3266907"/>
          </a:xfrm>
          <a:prstGeom prst="rect">
            <a:avLst/>
          </a:prstGeom>
        </p:spPr>
      </p:pic>
      <p:pic>
        <p:nvPicPr>
          <p:cNvPr id="13" name="Picture 12" descr="Screen shot 2011-03-15 at 1.31.42 PM.png"/>
          <p:cNvPicPr>
            <a:picLocks noChangeAspect="1"/>
          </p:cNvPicPr>
          <p:nvPr/>
        </p:nvPicPr>
        <p:blipFill>
          <a:blip r:embed="rId4"/>
          <a:stretch>
            <a:fillRect/>
          </a:stretch>
        </p:blipFill>
        <p:spPr>
          <a:xfrm>
            <a:off x="228600" y="4191000"/>
            <a:ext cx="4495800" cy="3246966"/>
          </a:xfrm>
          <a:prstGeom prst="rect">
            <a:avLst/>
          </a:prstGeom>
        </p:spPr>
      </p:pic>
      <p:sp>
        <p:nvSpPr>
          <p:cNvPr id="2" name="Title 1"/>
          <p:cNvSpPr>
            <a:spLocks noGrp="1"/>
          </p:cNvSpPr>
          <p:nvPr>
            <p:ph type="title"/>
          </p:nvPr>
        </p:nvSpPr>
        <p:spPr/>
        <p:txBody>
          <a:bodyPr/>
          <a:lstStyle/>
          <a:p>
            <a:r>
              <a:rPr lang="en-US" dirty="0" smtClean="0"/>
              <a:t>S. </a:t>
            </a:r>
            <a:r>
              <a:rPr lang="en-US" dirty="0" err="1" smtClean="0"/>
              <a:t>Sabbagh’s</a:t>
            </a:r>
            <a:r>
              <a:rPr lang="en-US" dirty="0" smtClean="0"/>
              <a:t> Low n</a:t>
            </a:r>
            <a:r>
              <a:rPr lang="en-US" baseline="-25000" dirty="0" smtClean="0"/>
              <a:t>e</a:t>
            </a:r>
            <a:r>
              <a:rPr lang="en-US" dirty="0" smtClean="0"/>
              <a:t> Shots Failed When Rotating Modes Started to Lock</a:t>
            </a:r>
            <a:endParaRPr lang="en-US" dirty="0"/>
          </a:p>
        </p:txBody>
      </p:sp>
      <p:pic>
        <p:nvPicPr>
          <p:cNvPr id="7" name="Picture 6" descr="Screen shot 2011-03-07 at 11.02.36 AM.png"/>
          <p:cNvPicPr>
            <a:picLocks noChangeAspect="1"/>
          </p:cNvPicPr>
          <p:nvPr/>
        </p:nvPicPr>
        <p:blipFill>
          <a:blip r:embed="rId5"/>
          <a:stretch>
            <a:fillRect/>
          </a:stretch>
        </p:blipFill>
        <p:spPr>
          <a:xfrm>
            <a:off x="304800" y="1066800"/>
            <a:ext cx="4419600" cy="3166911"/>
          </a:xfrm>
          <a:prstGeom prst="rect">
            <a:avLst/>
          </a:prstGeom>
        </p:spPr>
      </p:pic>
      <p:sp>
        <p:nvSpPr>
          <p:cNvPr id="9" name="TextBox 8"/>
          <p:cNvSpPr txBox="1"/>
          <p:nvPr/>
        </p:nvSpPr>
        <p:spPr>
          <a:xfrm>
            <a:off x="914400" y="3048000"/>
            <a:ext cx="1322347" cy="492443"/>
          </a:xfrm>
          <a:prstGeom prst="rect">
            <a:avLst/>
          </a:prstGeom>
          <a:noFill/>
        </p:spPr>
        <p:txBody>
          <a:bodyPr wrap="none" rtlCol="0">
            <a:spAutoFit/>
          </a:bodyPr>
          <a:lstStyle/>
          <a:p>
            <a:r>
              <a:rPr lang="en-US" dirty="0" smtClean="0"/>
              <a:t>“Good Low </a:t>
            </a:r>
          </a:p>
          <a:p>
            <a:r>
              <a:rPr lang="en-US" dirty="0" smtClean="0"/>
              <a:t>Density Shot”</a:t>
            </a:r>
            <a:endParaRPr lang="en-US" dirty="0"/>
          </a:p>
        </p:txBody>
      </p:sp>
      <p:sp>
        <p:nvSpPr>
          <p:cNvPr id="10" name="TextBox 9"/>
          <p:cNvSpPr txBox="1"/>
          <p:nvPr/>
        </p:nvSpPr>
        <p:spPr>
          <a:xfrm>
            <a:off x="838200" y="6324600"/>
            <a:ext cx="1295400" cy="492443"/>
          </a:xfrm>
          <a:prstGeom prst="rect">
            <a:avLst/>
          </a:prstGeom>
          <a:noFill/>
        </p:spPr>
        <p:txBody>
          <a:bodyPr wrap="square" rtlCol="0">
            <a:spAutoFit/>
          </a:bodyPr>
          <a:lstStyle/>
          <a:p>
            <a:r>
              <a:rPr lang="en-US" dirty="0" smtClean="0"/>
              <a:t>“Good Low Density Shot”</a:t>
            </a:r>
            <a:endParaRPr lang="en-US" dirty="0"/>
          </a:p>
        </p:txBody>
      </p:sp>
      <p:sp>
        <p:nvSpPr>
          <p:cNvPr id="11" name="TextBox 10"/>
          <p:cNvSpPr txBox="1"/>
          <p:nvPr/>
        </p:nvSpPr>
        <p:spPr>
          <a:xfrm>
            <a:off x="5943600" y="3048000"/>
            <a:ext cx="1114120" cy="292388"/>
          </a:xfrm>
          <a:prstGeom prst="rect">
            <a:avLst/>
          </a:prstGeom>
          <a:noFill/>
        </p:spPr>
        <p:txBody>
          <a:bodyPr wrap="none" rtlCol="0">
            <a:spAutoFit/>
          </a:bodyPr>
          <a:lstStyle/>
          <a:p>
            <a:r>
              <a:rPr lang="en-US" dirty="0" smtClean="0"/>
              <a:t>“Bad Shot”</a:t>
            </a:r>
            <a:endParaRPr lang="en-US" dirty="0"/>
          </a:p>
        </p:txBody>
      </p:sp>
      <p:sp>
        <p:nvSpPr>
          <p:cNvPr id="12" name="TextBox 11"/>
          <p:cNvSpPr txBox="1"/>
          <p:nvPr/>
        </p:nvSpPr>
        <p:spPr>
          <a:xfrm>
            <a:off x="5791200" y="6324600"/>
            <a:ext cx="1331790" cy="692497"/>
          </a:xfrm>
          <a:prstGeom prst="rect">
            <a:avLst/>
          </a:prstGeom>
          <a:noFill/>
        </p:spPr>
        <p:txBody>
          <a:bodyPr wrap="none" rtlCol="0">
            <a:spAutoFit/>
          </a:bodyPr>
          <a:lstStyle/>
          <a:p>
            <a:r>
              <a:rPr lang="en-US" dirty="0" smtClean="0"/>
              <a:t>Fixed the gas.</a:t>
            </a:r>
          </a:p>
          <a:p>
            <a:r>
              <a:rPr lang="en-US" dirty="0" smtClean="0"/>
              <a:t>Good high </a:t>
            </a:r>
          </a:p>
          <a:p>
            <a:r>
              <a:rPr lang="en-US" dirty="0" smtClean="0"/>
              <a:t>density shot.</a:t>
            </a:r>
            <a:endParaRPr lang="en-US" dirty="0"/>
          </a:p>
        </p:txBody>
      </p:sp>
      <p:sp>
        <p:nvSpPr>
          <p:cNvPr id="14" name="TextBox 13"/>
          <p:cNvSpPr txBox="1"/>
          <p:nvPr/>
        </p:nvSpPr>
        <p:spPr>
          <a:xfrm>
            <a:off x="1066800" y="5943600"/>
            <a:ext cx="1007157" cy="292388"/>
          </a:xfrm>
          <a:prstGeom prst="rect">
            <a:avLst/>
          </a:prstGeom>
          <a:noFill/>
        </p:spPr>
        <p:txBody>
          <a:bodyPr wrap="none" rtlCol="0">
            <a:spAutoFit/>
          </a:bodyPr>
          <a:lstStyle/>
          <a:p>
            <a:r>
              <a:rPr lang="en-US" dirty="0" smtClean="0"/>
              <a:t>Chirping?</a:t>
            </a:r>
            <a:endParaRPr lang="en-US" dirty="0"/>
          </a:p>
        </p:txBody>
      </p:sp>
      <p:cxnSp>
        <p:nvCxnSpPr>
          <p:cNvPr id="16" name="Straight Connector 15"/>
          <p:cNvCxnSpPr/>
          <p:nvPr/>
        </p:nvCxnSpPr>
        <p:spPr bwMode="auto">
          <a:xfrm>
            <a:off x="2133600" y="6172200"/>
            <a:ext cx="762000" cy="76200"/>
          </a:xfrm>
          <a:prstGeom prst="line">
            <a:avLst/>
          </a:prstGeom>
          <a:noFill/>
          <a:ln w="15875" cap="flat" cmpd="sng" algn="ctr">
            <a:solidFill>
              <a:schemeClr val="accent2"/>
            </a:solidFill>
            <a:prstDash val="solid"/>
            <a:round/>
            <a:headEnd type="none" w="med" len="med"/>
            <a:tailEnd type="triangle" w="lg" len="med"/>
          </a:ln>
          <a:effectLst/>
        </p:spPr>
      </p:cxnSp>
      <p:sp>
        <p:nvSpPr>
          <p:cNvPr id="18" name="TextBox 17"/>
          <p:cNvSpPr txBox="1"/>
          <p:nvPr/>
        </p:nvSpPr>
        <p:spPr>
          <a:xfrm>
            <a:off x="5867400" y="5943600"/>
            <a:ext cx="1007157" cy="292388"/>
          </a:xfrm>
          <a:prstGeom prst="rect">
            <a:avLst/>
          </a:prstGeom>
          <a:noFill/>
        </p:spPr>
        <p:txBody>
          <a:bodyPr wrap="none" rtlCol="0">
            <a:spAutoFit/>
          </a:bodyPr>
          <a:lstStyle/>
          <a:p>
            <a:r>
              <a:rPr lang="en-US" dirty="0" smtClean="0"/>
              <a:t>Chirping?</a:t>
            </a:r>
            <a:endParaRPr lang="en-US" dirty="0"/>
          </a:p>
        </p:txBody>
      </p:sp>
      <p:cxnSp>
        <p:nvCxnSpPr>
          <p:cNvPr id="19" name="Straight Connector 18"/>
          <p:cNvCxnSpPr/>
          <p:nvPr/>
        </p:nvCxnSpPr>
        <p:spPr bwMode="auto">
          <a:xfrm>
            <a:off x="6781800" y="6172200"/>
            <a:ext cx="990600" cy="304800"/>
          </a:xfrm>
          <a:prstGeom prst="line">
            <a:avLst/>
          </a:prstGeom>
          <a:noFill/>
          <a:ln w="15875" cap="flat" cmpd="sng" algn="ctr">
            <a:solidFill>
              <a:schemeClr val="accent2"/>
            </a:solidFill>
            <a:prstDash val="solid"/>
            <a:round/>
            <a:headEnd type="none" w="med" len="med"/>
            <a:tailEnd type="triangle" w="lg" len="med"/>
          </a:ln>
          <a:effectLst/>
        </p:spPr>
      </p:cxnSp>
      <p:sp>
        <p:nvSpPr>
          <p:cNvPr id="20" name="TextBox 19"/>
          <p:cNvSpPr txBox="1"/>
          <p:nvPr/>
        </p:nvSpPr>
        <p:spPr>
          <a:xfrm>
            <a:off x="5943600" y="3276600"/>
            <a:ext cx="1219200" cy="492443"/>
          </a:xfrm>
          <a:prstGeom prst="rect">
            <a:avLst/>
          </a:prstGeom>
          <a:noFill/>
        </p:spPr>
        <p:txBody>
          <a:bodyPr wrap="square" rtlCol="0">
            <a:spAutoFit/>
          </a:bodyPr>
          <a:lstStyle/>
          <a:p>
            <a:r>
              <a:rPr lang="en-US" dirty="0" smtClean="0"/>
              <a:t>Mode at q=4 locks to wall</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descr="Screen shot 2011-05-09 at 4.54.58 PM.png"/>
          <p:cNvPicPr>
            <a:picLocks noChangeAspect="1"/>
          </p:cNvPicPr>
          <p:nvPr/>
        </p:nvPicPr>
        <p:blipFill>
          <a:blip r:embed="rId2"/>
          <a:stretch>
            <a:fillRect/>
          </a:stretch>
        </p:blipFill>
        <p:spPr>
          <a:xfrm>
            <a:off x="6705600" y="5105399"/>
            <a:ext cx="3352800" cy="2336959"/>
          </a:xfrm>
          <a:prstGeom prst="rect">
            <a:avLst/>
          </a:prstGeom>
        </p:spPr>
      </p:pic>
      <p:pic>
        <p:nvPicPr>
          <p:cNvPr id="11" name="Picture 10" descr="Screen shot 2011-05-09 at 4.45.03 PM.png"/>
          <p:cNvPicPr>
            <a:picLocks noChangeAspect="1"/>
          </p:cNvPicPr>
          <p:nvPr/>
        </p:nvPicPr>
        <p:blipFill>
          <a:blip r:embed="rId3"/>
          <a:stretch>
            <a:fillRect/>
          </a:stretch>
        </p:blipFill>
        <p:spPr>
          <a:xfrm>
            <a:off x="3657600" y="5105400"/>
            <a:ext cx="3276600" cy="2361079"/>
          </a:xfrm>
          <a:prstGeom prst="rect">
            <a:avLst/>
          </a:prstGeom>
        </p:spPr>
      </p:pic>
      <p:pic>
        <p:nvPicPr>
          <p:cNvPr id="8" name="Picture 7" descr="Screen shot 2011-05-09 at 4.30.22 PM.png"/>
          <p:cNvPicPr>
            <a:picLocks noChangeAspect="1"/>
          </p:cNvPicPr>
          <p:nvPr/>
        </p:nvPicPr>
        <p:blipFill>
          <a:blip r:embed="rId4"/>
          <a:srcRect b="12302"/>
          <a:stretch>
            <a:fillRect/>
          </a:stretch>
        </p:blipFill>
        <p:spPr>
          <a:xfrm>
            <a:off x="6640946" y="3082635"/>
            <a:ext cx="3276600" cy="2022765"/>
          </a:xfrm>
          <a:prstGeom prst="rect">
            <a:avLst/>
          </a:prstGeom>
        </p:spPr>
      </p:pic>
      <p:sp>
        <p:nvSpPr>
          <p:cNvPr id="2" name="Title 1"/>
          <p:cNvSpPr>
            <a:spLocks noGrp="1"/>
          </p:cNvSpPr>
          <p:nvPr>
            <p:ph type="title"/>
          </p:nvPr>
        </p:nvSpPr>
        <p:spPr/>
        <p:txBody>
          <a:bodyPr/>
          <a:lstStyle/>
          <a:p>
            <a:r>
              <a:rPr lang="en-US" dirty="0" smtClean="0"/>
              <a:t>Same Physics Leads to Disruption in Many SGI </a:t>
            </a:r>
            <a:br>
              <a:rPr lang="en-US" dirty="0" smtClean="0"/>
            </a:br>
            <a:r>
              <a:rPr lang="en-US" dirty="0" smtClean="0"/>
              <a:t>Optimization Discharges</a:t>
            </a:r>
            <a:endParaRPr lang="en-US" dirty="0"/>
          </a:p>
        </p:txBody>
      </p:sp>
      <p:sp>
        <p:nvSpPr>
          <p:cNvPr id="3" name="Content Placeholder 2"/>
          <p:cNvSpPr>
            <a:spLocks noGrp="1"/>
          </p:cNvSpPr>
          <p:nvPr>
            <p:ph idx="1"/>
          </p:nvPr>
        </p:nvSpPr>
        <p:spPr>
          <a:xfrm>
            <a:off x="0" y="1381760"/>
            <a:ext cx="3733800" cy="3342640"/>
          </a:xfrm>
        </p:spPr>
        <p:txBody>
          <a:bodyPr/>
          <a:lstStyle/>
          <a:p>
            <a:r>
              <a:rPr lang="en-US" dirty="0" smtClean="0"/>
              <a:t>Shots from XP-912</a:t>
            </a:r>
          </a:p>
          <a:p>
            <a:pPr lvl="1"/>
            <a:r>
              <a:rPr lang="en-US" dirty="0" smtClean="0"/>
              <a:t>Thanks </a:t>
            </a:r>
            <a:r>
              <a:rPr lang="en-US" dirty="0" err="1" smtClean="0"/>
              <a:t>Vlad</a:t>
            </a:r>
            <a:r>
              <a:rPr lang="en-US" dirty="0" smtClean="0"/>
              <a:t>.</a:t>
            </a:r>
          </a:p>
          <a:p>
            <a:r>
              <a:rPr lang="en-US" dirty="0" smtClean="0"/>
              <a:t>Majority of H-mode “failures” in that XP were of this type.</a:t>
            </a:r>
          </a:p>
          <a:p>
            <a:pPr lvl="1"/>
            <a:r>
              <a:rPr lang="en-US" dirty="0" smtClean="0"/>
              <a:t>Some shots failed to get into H-mode, consequently disrupted</a:t>
            </a:r>
            <a:endParaRPr lang="en-US" dirty="0"/>
          </a:p>
        </p:txBody>
      </p:sp>
      <p:pic>
        <p:nvPicPr>
          <p:cNvPr id="7" name="Picture 6" descr="Screen shot 2011-05-09 at 9.16.57 AM.png"/>
          <p:cNvPicPr>
            <a:picLocks noChangeAspect="1"/>
          </p:cNvPicPr>
          <p:nvPr/>
        </p:nvPicPr>
        <p:blipFill>
          <a:blip r:embed="rId5"/>
          <a:srcRect b="9495"/>
          <a:stretch>
            <a:fillRect/>
          </a:stretch>
        </p:blipFill>
        <p:spPr>
          <a:xfrm>
            <a:off x="6659397" y="1055256"/>
            <a:ext cx="3289356" cy="2068944"/>
          </a:xfrm>
          <a:prstGeom prst="rect">
            <a:avLst/>
          </a:prstGeom>
        </p:spPr>
      </p:pic>
      <p:pic>
        <p:nvPicPr>
          <p:cNvPr id="9" name="Picture 8" descr="Screen shot 2011-05-09 at 4.34.05 PM.png"/>
          <p:cNvPicPr>
            <a:picLocks noChangeAspect="1"/>
          </p:cNvPicPr>
          <p:nvPr/>
        </p:nvPicPr>
        <p:blipFill>
          <a:blip r:embed="rId6"/>
          <a:srcRect b="12165"/>
          <a:stretch>
            <a:fillRect/>
          </a:stretch>
        </p:blipFill>
        <p:spPr>
          <a:xfrm>
            <a:off x="3657600" y="3048000"/>
            <a:ext cx="3276600" cy="2045855"/>
          </a:xfrm>
          <a:prstGeom prst="rect">
            <a:avLst/>
          </a:prstGeom>
        </p:spPr>
      </p:pic>
      <p:pic>
        <p:nvPicPr>
          <p:cNvPr id="10" name="Picture 9" descr="Screen shot 2011-05-09 at 4.37.39 PM.png"/>
          <p:cNvPicPr>
            <a:picLocks noChangeAspect="1"/>
          </p:cNvPicPr>
          <p:nvPr/>
        </p:nvPicPr>
        <p:blipFill>
          <a:blip r:embed="rId7"/>
          <a:srcRect b="10193"/>
          <a:stretch>
            <a:fillRect/>
          </a:stretch>
        </p:blipFill>
        <p:spPr>
          <a:xfrm>
            <a:off x="3657600" y="1055255"/>
            <a:ext cx="3241965" cy="2068945"/>
          </a:xfrm>
          <a:prstGeom prst="rect">
            <a:avLst/>
          </a:prstGeom>
        </p:spPr>
      </p:pic>
      <p:pic>
        <p:nvPicPr>
          <p:cNvPr id="12" name="Picture 11" descr="Screen shot 2011-05-09 at 4.51.45 PM.png"/>
          <p:cNvPicPr>
            <a:picLocks noChangeAspect="1"/>
          </p:cNvPicPr>
          <p:nvPr/>
        </p:nvPicPr>
        <p:blipFill>
          <a:blip r:embed="rId8"/>
          <a:stretch>
            <a:fillRect/>
          </a:stretch>
        </p:blipFill>
        <p:spPr>
          <a:xfrm>
            <a:off x="381000" y="5071190"/>
            <a:ext cx="3352800" cy="23964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Appears that EPM May Have Triggered the</a:t>
            </a:r>
            <a:r>
              <a:rPr lang="en-US" dirty="0" smtClean="0"/>
              <a:t> </a:t>
            </a:r>
            <a:r>
              <a:rPr lang="en-US" dirty="0" err="1" smtClean="0"/>
              <a:t>q</a:t>
            </a:r>
            <a:r>
              <a:rPr lang="en-US" dirty="0" smtClean="0"/>
              <a:t>=4 Mode </a:t>
            </a:r>
            <a:r>
              <a:rPr lang="en-US" dirty="0" smtClean="0"/>
              <a:t>That Ultimately </a:t>
            </a:r>
            <a:r>
              <a:rPr lang="en-US" dirty="0" smtClean="0"/>
              <a:t>Locks </a:t>
            </a:r>
            <a:r>
              <a:rPr lang="en-US" dirty="0" smtClean="0"/>
              <a:t>During </a:t>
            </a:r>
            <a:r>
              <a:rPr lang="en-US" dirty="0" err="1" smtClean="0"/>
              <a:t>Sabbagh’s</a:t>
            </a:r>
            <a:r>
              <a:rPr lang="en-US" dirty="0" smtClean="0"/>
              <a:t> Day</a:t>
            </a:r>
            <a:endParaRPr lang="en-US" dirty="0"/>
          </a:p>
        </p:txBody>
      </p:sp>
      <p:pic>
        <p:nvPicPr>
          <p:cNvPr id="4" name="Picture 3" descr="Screen shot 2011-03-16 at 12.18.44 AM.png"/>
          <p:cNvPicPr>
            <a:picLocks noChangeAspect="1"/>
          </p:cNvPicPr>
          <p:nvPr/>
        </p:nvPicPr>
        <p:blipFill>
          <a:blip r:embed="rId2"/>
          <a:stretch>
            <a:fillRect/>
          </a:stretch>
        </p:blipFill>
        <p:spPr>
          <a:xfrm>
            <a:off x="1676400" y="1828800"/>
            <a:ext cx="6686550" cy="4844441"/>
          </a:xfrm>
          <a:prstGeom prst="rect">
            <a:avLst/>
          </a:prstGeom>
        </p:spPr>
      </p:pic>
      <p:sp>
        <p:nvSpPr>
          <p:cNvPr id="5" name="TextBox 4"/>
          <p:cNvSpPr txBox="1"/>
          <p:nvPr/>
        </p:nvSpPr>
        <p:spPr>
          <a:xfrm>
            <a:off x="1219200" y="1219200"/>
            <a:ext cx="8164239" cy="707886"/>
          </a:xfrm>
          <a:prstGeom prst="rect">
            <a:avLst/>
          </a:prstGeom>
          <a:noFill/>
        </p:spPr>
        <p:txBody>
          <a:bodyPr wrap="none" rtlCol="0">
            <a:spAutoFit/>
          </a:bodyPr>
          <a:lstStyle/>
          <a:p>
            <a:r>
              <a:rPr lang="en-US" sz="2000" dirty="0" smtClean="0"/>
              <a:t>q=4 enters the plasma at ~0.19, but mode does not strike till 0.22.</a:t>
            </a:r>
          </a:p>
          <a:p>
            <a:r>
              <a:rPr lang="en-US" sz="2000" dirty="0" smtClean="0"/>
              <a:t>Mode strike coincident with large EMP.</a:t>
            </a:r>
            <a:endParaRPr lang="en-US" sz="2000" dirty="0"/>
          </a:p>
        </p:txBody>
      </p:sp>
      <p:sp>
        <p:nvSpPr>
          <p:cNvPr id="6" name="TextBox 5"/>
          <p:cNvSpPr txBox="1"/>
          <p:nvPr/>
        </p:nvSpPr>
        <p:spPr>
          <a:xfrm>
            <a:off x="1066800" y="6629400"/>
            <a:ext cx="7120864" cy="707886"/>
          </a:xfrm>
          <a:prstGeom prst="rect">
            <a:avLst/>
          </a:prstGeom>
          <a:noFill/>
        </p:spPr>
        <p:txBody>
          <a:bodyPr wrap="square" rtlCol="0">
            <a:spAutoFit/>
          </a:bodyPr>
          <a:lstStyle/>
          <a:p>
            <a:r>
              <a:rPr lang="en-US" sz="2000" dirty="0" smtClean="0"/>
              <a:t>Does some triggering physics explain why previous shots didn’t have large q=4 modes?</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 Shows That There is No Inversion Radius…Appears Not to be (double) Tearing…</a:t>
            </a:r>
            <a:endParaRPr lang="en-US" dirty="0"/>
          </a:p>
        </p:txBody>
      </p:sp>
      <p:sp>
        <p:nvSpPr>
          <p:cNvPr id="3" name="Content Placeholder 2"/>
          <p:cNvSpPr>
            <a:spLocks noGrp="1"/>
          </p:cNvSpPr>
          <p:nvPr>
            <p:ph idx="1"/>
          </p:nvPr>
        </p:nvSpPr>
        <p:spPr>
          <a:xfrm>
            <a:off x="838200" y="3276600"/>
            <a:ext cx="4480560" cy="1742440"/>
          </a:xfrm>
        </p:spPr>
        <p:txBody>
          <a:bodyPr/>
          <a:lstStyle/>
          <a:p>
            <a:r>
              <a:rPr lang="en-US" dirty="0" err="1" smtClean="0"/>
              <a:t>asd</a:t>
            </a:r>
            <a:endParaRPr lang="en-US" dirty="0"/>
          </a:p>
        </p:txBody>
      </p:sp>
      <p:pic>
        <p:nvPicPr>
          <p:cNvPr id="5" name="Picture 4" descr="Screen shot 2011-05-11 at 4.26.37 PM.png"/>
          <p:cNvPicPr>
            <a:picLocks noChangeAspect="1"/>
          </p:cNvPicPr>
          <p:nvPr/>
        </p:nvPicPr>
        <p:blipFill>
          <a:blip r:embed="rId2"/>
          <a:stretch>
            <a:fillRect/>
          </a:stretch>
        </p:blipFill>
        <p:spPr>
          <a:xfrm>
            <a:off x="228600" y="1447800"/>
            <a:ext cx="5342021" cy="5970493"/>
          </a:xfrm>
          <a:prstGeom prst="rect">
            <a:avLst/>
          </a:prstGeom>
        </p:spPr>
      </p:pic>
      <p:sp>
        <p:nvSpPr>
          <p:cNvPr id="6" name="TextBox 5"/>
          <p:cNvSpPr txBox="1"/>
          <p:nvPr/>
        </p:nvSpPr>
        <p:spPr>
          <a:xfrm>
            <a:off x="4495800" y="6108412"/>
            <a:ext cx="1003249" cy="292388"/>
          </a:xfrm>
          <a:prstGeom prst="rect">
            <a:avLst/>
          </a:prstGeom>
          <a:solidFill>
            <a:schemeClr val="bg1"/>
          </a:solidFill>
        </p:spPr>
        <p:txBody>
          <a:bodyPr wrap="none" rtlCol="0">
            <a:spAutoFit/>
          </a:bodyPr>
          <a:lstStyle/>
          <a:p>
            <a:r>
              <a:rPr lang="en-US" dirty="0" smtClean="0"/>
              <a:t>R=150 cm</a:t>
            </a:r>
            <a:endParaRPr lang="en-US" dirty="0"/>
          </a:p>
        </p:txBody>
      </p:sp>
      <p:sp>
        <p:nvSpPr>
          <p:cNvPr id="7" name="TextBox 6"/>
          <p:cNvSpPr txBox="1"/>
          <p:nvPr/>
        </p:nvSpPr>
        <p:spPr>
          <a:xfrm>
            <a:off x="4572000" y="1524000"/>
            <a:ext cx="1003249" cy="292388"/>
          </a:xfrm>
          <a:prstGeom prst="rect">
            <a:avLst/>
          </a:prstGeom>
          <a:solidFill>
            <a:schemeClr val="bg1"/>
          </a:solidFill>
        </p:spPr>
        <p:txBody>
          <a:bodyPr wrap="none" rtlCol="0">
            <a:spAutoFit/>
          </a:bodyPr>
          <a:lstStyle/>
          <a:p>
            <a:r>
              <a:rPr lang="en-US" dirty="0" smtClean="0"/>
              <a:t>R=128 cm</a:t>
            </a:r>
            <a:endParaRPr lang="en-US" dirty="0"/>
          </a:p>
        </p:txBody>
      </p:sp>
      <p:sp>
        <p:nvSpPr>
          <p:cNvPr id="8" name="TextBox 7"/>
          <p:cNvSpPr txBox="1"/>
          <p:nvPr/>
        </p:nvSpPr>
        <p:spPr>
          <a:xfrm>
            <a:off x="1524000" y="1066800"/>
            <a:ext cx="2776928" cy="292388"/>
          </a:xfrm>
          <a:prstGeom prst="rect">
            <a:avLst/>
          </a:prstGeom>
          <a:noFill/>
        </p:spPr>
        <p:txBody>
          <a:bodyPr wrap="none" rtlCol="0">
            <a:spAutoFit/>
          </a:bodyPr>
          <a:lstStyle/>
          <a:p>
            <a:r>
              <a:rPr lang="en-US" dirty="0" smtClean="0"/>
              <a:t>Thanks D. Smith, E. Fredrickson</a:t>
            </a:r>
            <a:endParaRPr lang="en-US" dirty="0"/>
          </a:p>
        </p:txBody>
      </p:sp>
      <p:pic>
        <p:nvPicPr>
          <p:cNvPr id="9" name="Picture 8" descr="Screen shot 2011-05-12 at 1.38.17 PM.png"/>
          <p:cNvPicPr>
            <a:picLocks noChangeAspect="1"/>
          </p:cNvPicPr>
          <p:nvPr/>
        </p:nvPicPr>
        <p:blipFill>
          <a:blip r:embed="rId3"/>
          <a:stretch>
            <a:fillRect/>
          </a:stretch>
        </p:blipFill>
        <p:spPr>
          <a:xfrm>
            <a:off x="6697253" y="1143000"/>
            <a:ext cx="2522947" cy="3733800"/>
          </a:xfrm>
          <a:prstGeom prst="rect">
            <a:avLst/>
          </a:prstGeom>
        </p:spPr>
      </p:pic>
      <p:pic>
        <p:nvPicPr>
          <p:cNvPr id="11" name="Picture 10" descr="Screen shot 2011-05-12 at 2.11.44 PM.png"/>
          <p:cNvPicPr>
            <a:picLocks noChangeAspect="1"/>
          </p:cNvPicPr>
          <p:nvPr/>
        </p:nvPicPr>
        <p:blipFill>
          <a:blip r:embed="rId4"/>
          <a:stretch>
            <a:fillRect/>
          </a:stretch>
        </p:blipFill>
        <p:spPr>
          <a:xfrm>
            <a:off x="6019800" y="4800600"/>
            <a:ext cx="3783860" cy="2652784"/>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76074</TotalTime>
  <Words>1580</Words>
  <Application>Microsoft Macintosh PowerPoint</Application>
  <PresentationFormat>Custom</PresentationFormat>
  <Paragraphs>244</Paragraphs>
  <Slides>18</Slides>
  <Notes>2</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Blank Presentation</vt:lpstr>
      <vt:lpstr>Slide 1</vt:lpstr>
      <vt:lpstr>Milestone Text</vt:lpstr>
      <vt:lpstr>Where the Forum Left Off</vt:lpstr>
      <vt:lpstr>Slide 4</vt:lpstr>
      <vt:lpstr>Overview</vt:lpstr>
      <vt:lpstr>S. Sabbagh’s Low ne Shots Failed When Rotating Modes Started to Lock</vt:lpstr>
      <vt:lpstr>Same Physics Leads to Disruption in Many SGI  Optimization Discharges</vt:lpstr>
      <vt:lpstr>Appears that EPM May Have Triggered the q=4 Mode That Ultimately Locks During Sabbagh’s Day</vt:lpstr>
      <vt:lpstr>BES Shows That There is No Inversion Radius…Appears Not to be (double) Tearing…</vt:lpstr>
      <vt:lpstr>BES Shows That the Modes Are Global, Without Sharp Inversion Layer</vt:lpstr>
      <vt:lpstr>Preliminary Assessment for ME-USXR Corroborates Kink Explanation </vt:lpstr>
      <vt:lpstr>Reversed Shear May Play a Role in Setting the Mode Size?</vt:lpstr>
      <vt:lpstr>We Have Evidence That Changing the Heating Profile Can Impact the Evolution of These Modes.</vt:lpstr>
      <vt:lpstr>Possible shotlist needs refinement, but basics are…</vt:lpstr>
      <vt:lpstr>Backup</vt:lpstr>
      <vt:lpstr>Chirping q=3 Mode Settles With Inversion Radius In the Outer Plasma</vt:lpstr>
      <vt:lpstr>Difference Between “Good” and “Bad” SGI Shots</vt:lpstr>
      <vt:lpstr>Not Easy To Find Difference Between Shots Using  0D Parameters</vt:lpstr>
    </vt:vector>
  </TitlesOfParts>
  <Company>Princeton Plasma Physics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NSTX presentation</dc:title>
  <dc:creator>NSTX team member</dc:creator>
  <cp:lastModifiedBy>Stefan Gerhardt</cp:lastModifiedBy>
  <cp:revision>12364</cp:revision>
  <cp:lastPrinted>2011-05-12T18:49:05Z</cp:lastPrinted>
  <dcterms:created xsi:type="dcterms:W3CDTF">2011-05-12T03:05:56Z</dcterms:created>
  <dcterms:modified xsi:type="dcterms:W3CDTF">2011-05-12T18:52:22Z</dcterms:modified>
</cp:coreProperties>
</file>