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commentAuthors.xml" ContentType="application/vnd.openxmlformats-officedocument.presentationml.commentAuthors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slides/slide27.xml" ContentType="application/vnd.openxmlformats-officedocument.presentationml.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2" r:id="rId1"/>
  </p:sldMasterIdLst>
  <p:notesMasterIdLst>
    <p:notesMasterId r:id="rId32"/>
  </p:notesMasterIdLst>
  <p:handoutMasterIdLst>
    <p:handoutMasterId r:id="rId33"/>
  </p:handoutMasterIdLst>
  <p:sldIdLst>
    <p:sldId id="1217" r:id="rId2"/>
    <p:sldId id="1219" r:id="rId3"/>
    <p:sldId id="1245" r:id="rId4"/>
    <p:sldId id="1220" r:id="rId5"/>
    <p:sldId id="1271" r:id="rId6"/>
    <p:sldId id="1224" r:id="rId7"/>
    <p:sldId id="1293" r:id="rId8"/>
    <p:sldId id="1265" r:id="rId9"/>
    <p:sldId id="1290" r:id="rId10"/>
    <p:sldId id="1234" r:id="rId11"/>
    <p:sldId id="1294" r:id="rId12"/>
    <p:sldId id="1233" r:id="rId13"/>
    <p:sldId id="1299" r:id="rId14"/>
    <p:sldId id="1286" r:id="rId15"/>
    <p:sldId id="1295" r:id="rId16"/>
    <p:sldId id="1282" r:id="rId17"/>
    <p:sldId id="1301" r:id="rId18"/>
    <p:sldId id="1296" r:id="rId19"/>
    <p:sldId id="1280" r:id="rId20"/>
    <p:sldId id="1281" r:id="rId21"/>
    <p:sldId id="1303" r:id="rId22"/>
    <p:sldId id="1288" r:id="rId23"/>
    <p:sldId id="1285" r:id="rId24"/>
    <p:sldId id="1291" r:id="rId25"/>
    <p:sldId id="1304" r:id="rId26"/>
    <p:sldId id="1278" r:id="rId27"/>
    <p:sldId id="1264" r:id="rId28"/>
    <p:sldId id="1298" r:id="rId29"/>
    <p:sldId id="1300" r:id="rId30"/>
    <p:sldId id="1251" r:id="rId31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5pPr>
    <a:lvl6pPr marL="2286000" algn="l" defTabSz="457200" rtl="0" eaLnBrk="1" latinLnBrk="0" hangingPunct="1"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6pPr>
    <a:lvl7pPr marL="2743200" algn="l" defTabSz="457200" rtl="0" eaLnBrk="1" latinLnBrk="0" hangingPunct="1"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7pPr>
    <a:lvl8pPr marL="3200400" algn="l" defTabSz="457200" rtl="0" eaLnBrk="1" latinLnBrk="0" hangingPunct="1"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8pPr>
    <a:lvl9pPr marL="3657600" algn="l" defTabSz="457200" rtl="0" eaLnBrk="1" latinLnBrk="0" hangingPunct="1"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Vlad Soukhanovskii" initials="VA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</p:showPr>
  <p:clrMru>
    <a:srgbClr val="333399"/>
    <a:srgbClr val="004A95"/>
    <a:srgbClr val="1A4A91"/>
    <a:srgbClr val="9999FF"/>
    <a:srgbClr val="FF3300"/>
    <a:srgbClr val="FF0000"/>
    <a:srgbClr val="00CC66"/>
    <a:srgbClr val="FF9933"/>
    <a:srgbClr val="FFCC00"/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 showComments="0">
  <p:normalViewPr>
    <p:restoredLeft sz="13859" autoAdjust="0"/>
    <p:restoredTop sz="94351" autoAdjust="0"/>
  </p:normalViewPr>
  <p:slideViewPr>
    <p:cSldViewPr>
      <p:cViewPr varScale="1">
        <p:scale>
          <a:sx n="104" d="100"/>
          <a:sy n="104" d="100"/>
        </p:scale>
        <p:origin x="-992" y="-96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commentAuthors" Target="commentAuthors.xml"/><Relationship Id="rId31" Type="http://schemas.openxmlformats.org/officeDocument/2006/relationships/slide" Target="slides/slide30.xml"/><Relationship Id="rId34" Type="http://schemas.openxmlformats.org/officeDocument/2006/relationships/printerSettings" Target="printerSettings/printerSettings1.bin"/><Relationship Id="rId39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theme" Target="theme/theme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5.xml"/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fld id="{F7FB2AD0-43C0-D648-B71D-51380A770C6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fld id="{FD9C175B-1E06-C149-BD9C-853B17B227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5E6A08-E71B-EF4D-8B4E-938DF9D7B693}" type="slidenum">
              <a:rPr lang="en-US"/>
              <a:pPr/>
              <a:t>1</a:t>
            </a:fld>
            <a:endParaRPr lang="en-US"/>
          </a:p>
        </p:txBody>
      </p:sp>
      <p:sp>
        <p:nvSpPr>
          <p:cNvPr id="152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1C48E-B21C-41E2-9D5B-C83BE10D68EE}" type="slidenum">
              <a:rPr lang="en-US"/>
              <a:pPr/>
              <a:t>30</a:t>
            </a:fld>
            <a:endParaRPr lang="en-US"/>
          </a:p>
        </p:txBody>
      </p:sp>
      <p:sp>
        <p:nvSpPr>
          <p:cNvPr id="31129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12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379595"/>
            <a:ext cx="5085080" cy="41490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A97A16-477F-384C-9CA5-78E25EE2BDCC}" type="slidenum">
              <a:rPr lang="en-US"/>
              <a:pPr/>
              <a:t>4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pitchFamily="-65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A97A16-477F-384C-9CA5-78E25EE2BDCC}" type="slidenum">
              <a:rPr lang="en-US"/>
              <a:pPr/>
              <a:t>5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pitchFamily="-65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1C48E-B21C-41E2-9D5B-C83BE10D68EE}" type="slidenum">
              <a:rPr lang="en-US"/>
              <a:pPr/>
              <a:t>19</a:t>
            </a:fld>
            <a:endParaRPr lang="en-US"/>
          </a:p>
        </p:txBody>
      </p:sp>
      <p:sp>
        <p:nvSpPr>
          <p:cNvPr id="31129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12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379595"/>
            <a:ext cx="5085080" cy="41490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1C48E-B21C-41E2-9D5B-C83BE10D68EE}" type="slidenum">
              <a:rPr lang="en-US"/>
              <a:pPr/>
              <a:t>20</a:t>
            </a:fld>
            <a:endParaRPr lang="en-US"/>
          </a:p>
        </p:txBody>
      </p:sp>
      <p:sp>
        <p:nvSpPr>
          <p:cNvPr id="31129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12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379595"/>
            <a:ext cx="5085080" cy="41490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1C48E-B21C-41E2-9D5B-C83BE10D68EE}" type="slidenum">
              <a:rPr lang="en-US"/>
              <a:pPr/>
              <a:t>21</a:t>
            </a:fld>
            <a:endParaRPr lang="en-US"/>
          </a:p>
        </p:txBody>
      </p:sp>
      <p:sp>
        <p:nvSpPr>
          <p:cNvPr id="31129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12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379595"/>
            <a:ext cx="5085080" cy="41490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4C4EF3-5386-4BC3-97B2-2F875582C94E}" type="slidenum">
              <a:rPr lang="en-US"/>
              <a:pPr/>
              <a:t>25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379595"/>
            <a:ext cx="5085080" cy="41490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161AFC-08BB-40DD-8A43-58615D75CF4D}" type="slidenum">
              <a:rPr lang="en-US"/>
              <a:pPr/>
              <a:t>26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379595"/>
            <a:ext cx="5085080" cy="41490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161AFC-08BB-40DD-8A43-58615D75CF4D}" type="slidenum">
              <a:rPr lang="en-US"/>
              <a:pPr/>
              <a:t>27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379595"/>
            <a:ext cx="5085080" cy="41490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" y="38100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A5BC9D7-C66C-704A-AD0D-8707F75BA8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400" y="38100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100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8077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810000"/>
            <a:ext cx="8077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8077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3810000"/>
            <a:ext cx="8077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5" name="Rectangle 15"/>
          <p:cNvSpPr>
            <a:spLocks noChangeArrowheads="1"/>
          </p:cNvSpPr>
          <p:nvPr userDrawn="1"/>
        </p:nvSpPr>
        <p:spPr bwMode="auto">
          <a:xfrm>
            <a:off x="2895600" y="6620256"/>
            <a:ext cx="54864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 smtClean="0">
                <a:solidFill>
                  <a:srgbClr val="004A95"/>
                </a:solidFill>
                <a:latin typeface="+mj-lt"/>
              </a:rPr>
              <a:t>V</a:t>
            </a:r>
            <a:r>
              <a:rPr lang="en-US" sz="1100" b="1" i="1" dirty="0">
                <a:solidFill>
                  <a:srgbClr val="004A95"/>
                </a:solidFill>
                <a:latin typeface="+mj-lt"/>
              </a:rPr>
              <a:t>. A. SOUKHANOVSKII,</a:t>
            </a:r>
            <a:r>
              <a:rPr lang="en-US" sz="1100" b="1" i="1" dirty="0" smtClean="0">
                <a:solidFill>
                  <a:srgbClr val="004A95"/>
                </a:solidFill>
                <a:latin typeface="+mj-lt"/>
              </a:rPr>
              <a:t> TALK</a:t>
            </a:r>
            <a:r>
              <a:rPr lang="en-US" sz="1100" b="1" i="1" baseline="0" dirty="0" smtClean="0">
                <a:solidFill>
                  <a:srgbClr val="004A95"/>
                </a:solidFill>
                <a:latin typeface="+mj-lt"/>
              </a:rPr>
              <a:t> </a:t>
            </a:r>
            <a:r>
              <a:rPr lang="en-US" sz="1100" b="1" i="1" kern="1200" dirty="0" smtClean="0">
                <a:solidFill>
                  <a:srgbClr val="004A95"/>
                </a:solidFill>
                <a:latin typeface="+mj-lt"/>
                <a:ea typeface="+mn-ea"/>
                <a:cs typeface="+mn-cs"/>
              </a:rPr>
              <a:t>JI2.00002, 52</a:t>
            </a:r>
            <a:r>
              <a:rPr lang="en-US" sz="1100" b="1" i="1" kern="1200" baseline="30000" dirty="0" smtClean="0">
                <a:solidFill>
                  <a:srgbClr val="004A95"/>
                </a:solidFill>
                <a:latin typeface="+mj-lt"/>
                <a:ea typeface="+mn-ea"/>
                <a:cs typeface="+mn-cs"/>
              </a:rPr>
              <a:t>nd</a:t>
            </a:r>
            <a:r>
              <a:rPr lang="en-US" sz="1100" b="1" i="1" kern="1200" dirty="0" smtClean="0">
                <a:solidFill>
                  <a:srgbClr val="004A95"/>
                </a:solidFill>
                <a:latin typeface="+mj-lt"/>
                <a:ea typeface="+mn-ea"/>
                <a:cs typeface="+mn-cs"/>
              </a:rPr>
              <a:t> APS DPP Meeting, Chicago, IL, 9 November 2010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066800"/>
            <a:ext cx="9142413" cy="76200"/>
            <a:chOff x="0" y="0"/>
            <a:chExt cx="5760" cy="708"/>
          </a:xfrm>
        </p:grpSpPr>
        <p:sp>
          <p:nvSpPr>
            <p:cNvPr id="194565" name="Rectangle 5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solidFill>
                <a:srgbClr val="015CAB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66" name="Rectangle 6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solidFill>
                <a:srgbClr val="015CAB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567" name="Line 7"/>
          <p:cNvSpPr>
            <a:spLocks noChangeShapeType="1"/>
          </p:cNvSpPr>
          <p:nvPr/>
        </p:nvSpPr>
        <p:spPr bwMode="auto">
          <a:xfrm>
            <a:off x="2438400" y="6748272"/>
            <a:ext cx="457200" cy="1588"/>
          </a:xfrm>
          <a:prstGeom prst="line">
            <a:avLst/>
          </a:prstGeom>
          <a:noFill/>
          <a:ln w="47625">
            <a:solidFill>
              <a:srgbClr val="015CA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8458200" y="6629400"/>
            <a:ext cx="657225" cy="23852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75000"/>
              </a:lnSpc>
              <a:spcBef>
                <a:spcPct val="0"/>
              </a:spcBef>
              <a:buNone/>
            </a:pPr>
            <a:fld id="{B2FFE1B5-5104-6240-86A3-951E4951EB2F}" type="slidenum">
              <a:rPr lang="en-US" sz="1200" b="1">
                <a:solidFill>
                  <a:srgbClr val="004A95"/>
                </a:solidFill>
                <a:latin typeface="Arial Narrow" pitchFamily="-65" charset="0"/>
              </a:rPr>
              <a:pPr algn="r">
                <a:lnSpc>
                  <a:spcPct val="75000"/>
                </a:lnSpc>
                <a:spcBef>
                  <a:spcPct val="0"/>
                </a:spcBef>
                <a:buNone/>
              </a:pPr>
              <a:t>‹#›</a:t>
            </a:fld>
            <a:r>
              <a:rPr lang="en-US" sz="1200" b="1" dirty="0">
                <a:solidFill>
                  <a:srgbClr val="004A95"/>
                </a:solidFill>
                <a:latin typeface="Arial Narrow" pitchFamily="-65" charset="0"/>
              </a:rPr>
              <a:t> of</a:t>
            </a:r>
            <a:r>
              <a:rPr lang="en-US" sz="1200" b="1" dirty="0" smtClean="0">
                <a:solidFill>
                  <a:srgbClr val="004A95"/>
                </a:solidFill>
                <a:latin typeface="Arial Narrow" pitchFamily="-65" charset="0"/>
              </a:rPr>
              <a:t> 23</a:t>
            </a:r>
          </a:p>
        </p:txBody>
      </p:sp>
      <p:sp>
        <p:nvSpPr>
          <p:cNvPr id="194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7950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94586" name="Picture 26" descr="lab_logo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914400" y="6583680"/>
            <a:ext cx="1676400" cy="307975"/>
          </a:xfrm>
          <a:prstGeom prst="rect">
            <a:avLst/>
          </a:prstGeom>
          <a:noFill/>
        </p:spPr>
      </p:pic>
      <p:sp>
        <p:nvSpPr>
          <p:cNvPr id="12" name="Line 7"/>
          <p:cNvSpPr>
            <a:spLocks noChangeShapeType="1"/>
          </p:cNvSpPr>
          <p:nvPr userDrawn="1"/>
        </p:nvSpPr>
        <p:spPr bwMode="auto">
          <a:xfrm flipV="1">
            <a:off x="8153400" y="6748272"/>
            <a:ext cx="304800" cy="0"/>
          </a:xfrm>
          <a:prstGeom prst="line">
            <a:avLst/>
          </a:prstGeom>
          <a:noFill/>
          <a:ln w="47625">
            <a:solidFill>
              <a:srgbClr val="015CA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NSTX_logo_large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583680"/>
            <a:ext cx="850079" cy="2743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52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Wingdings" pitchFamily="-65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Times" pitchFamily="-65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Symbol" pitchFamily="-65" charset="2"/>
        <a:buChar char="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Symbol" pitchFamily="-65" charset="2"/>
        <a:buChar char="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wmf"/><Relationship Id="rId5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28.pd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image" Target="../media/image38.png"/><Relationship Id="rId4" Type="http://schemas.openxmlformats.org/officeDocument/2006/relationships/image" Target="../media/image36.w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png"/><Relationship Id="rId5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12.pdf"/><Relationship Id="rId7" Type="http://schemas.openxmlformats.org/officeDocument/2006/relationships/image" Target="../media/image14.pd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df"/><Relationship Id="rId6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910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91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447800" y="914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3300" i="0" dirty="0" smtClean="0">
                <a:solidFill>
                  <a:schemeClr val="accent2"/>
                </a:solidFill>
                <a:latin typeface="Arial Narrow"/>
                <a:ea typeface="ＭＳ Ｐゴシック" pitchFamily="-110" charset="-128"/>
                <a:cs typeface="Arial Bold"/>
              </a:rPr>
              <a:t>Taming the Plasma-Material Interface with the Snowflake Divertor in NSTX</a:t>
            </a:r>
          </a:p>
        </p:txBody>
      </p:sp>
      <p:sp>
        <p:nvSpPr>
          <p:cNvPr id="1525892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769" name="Text Box 9"/>
          <p:cNvSpPr txBox="1">
            <a:spLocks noChangeArrowheads="1"/>
          </p:cNvSpPr>
          <p:nvPr/>
        </p:nvSpPr>
        <p:spPr bwMode="auto">
          <a:xfrm>
            <a:off x="1447800" y="2286000"/>
            <a:ext cx="62484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800" i="0" dirty="0" smtClean="0">
                <a:solidFill>
                  <a:schemeClr val="tx1"/>
                </a:solidFill>
                <a:latin typeface="+mj-lt"/>
              </a:rPr>
              <a:t>V. A. Soukhanovskii </a:t>
            </a:r>
            <a:endParaRPr lang="en-US" sz="2200" i="0" dirty="0" smtClean="0">
              <a:solidFill>
                <a:schemeClr val="tx1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200" b="0" dirty="0" smtClean="0">
                <a:solidFill>
                  <a:schemeClr val="tx1"/>
                </a:solidFill>
                <a:latin typeface="+mj-lt"/>
              </a:rPr>
              <a:t>Lawrence Livermore National Laboratory</a:t>
            </a:r>
          </a:p>
        </p:txBody>
      </p:sp>
      <p:sp>
        <p:nvSpPr>
          <p:cNvPr id="1525893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770" name="Text Box 10"/>
          <p:cNvSpPr txBox="1">
            <a:spLocks noChangeArrowheads="1"/>
          </p:cNvSpPr>
          <p:nvPr/>
        </p:nvSpPr>
        <p:spPr bwMode="auto">
          <a:xfrm>
            <a:off x="1676400" y="3190726"/>
            <a:ext cx="5715000" cy="106182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  <a:buFontTx/>
              <a:buNone/>
            </a:pPr>
            <a:r>
              <a:rPr lang="en-US" sz="2000" i="0" dirty="0" smtClean="0">
                <a:solidFill>
                  <a:srgbClr val="333399"/>
                </a:solidFill>
                <a:latin typeface="+mj-lt"/>
              </a:rPr>
              <a:t>JI2.00002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en-US" sz="2000" i="0" dirty="0" smtClean="0">
                <a:solidFill>
                  <a:srgbClr val="333399"/>
                </a:solidFill>
                <a:latin typeface="+mj-lt"/>
              </a:rPr>
              <a:t>52nd Annual Meeting of the APS DPP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en-US" sz="2000" i="0" dirty="0" smtClean="0">
                <a:solidFill>
                  <a:srgbClr val="333399"/>
                </a:solidFill>
                <a:latin typeface="+mj-lt"/>
              </a:rPr>
              <a:t>Chicago, IL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en-US" sz="2000" i="0" dirty="0" smtClean="0">
                <a:solidFill>
                  <a:srgbClr val="333399"/>
                </a:solidFill>
                <a:latin typeface="+mj-lt"/>
              </a:rPr>
              <a:t>Tuesday, November 9, 2010</a:t>
            </a:r>
            <a:endParaRPr lang="en-US" sz="2000" i="0" dirty="0">
              <a:solidFill>
                <a:srgbClr val="333399"/>
              </a:solidFill>
              <a:latin typeface="+mj-lt"/>
            </a:endParaRPr>
          </a:p>
        </p:txBody>
      </p:sp>
      <p:sp>
        <p:nvSpPr>
          <p:cNvPr id="1525894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9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99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3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5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6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25887" name="Picture 1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  <p:sp>
        <p:nvSpPr>
          <p:cNvPr id="1525907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219200" cy="5492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3600" b="0">
                <a:solidFill>
                  <a:srgbClr val="171FC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</a:rPr>
              <a:t>NSTX</a:t>
            </a:r>
          </a:p>
        </p:txBody>
      </p:sp>
      <p:sp>
        <p:nvSpPr>
          <p:cNvPr id="1525908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89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accent2"/>
                </a:solidFill>
                <a:latin typeface="Arial" pitchFamily="-110" charset="0"/>
              </a:rPr>
              <a:t>Supported by   </a:t>
            </a:r>
          </a:p>
        </p:txBody>
      </p:sp>
      <p:sp>
        <p:nvSpPr>
          <p:cNvPr id="1525909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12" name="Text Box 152"/>
          <p:cNvSpPr txBox="1">
            <a:spLocks noChangeArrowheads="1"/>
          </p:cNvSpPr>
          <p:nvPr/>
        </p:nvSpPr>
        <p:spPr bwMode="auto">
          <a:xfrm>
            <a:off x="76200" y="2057400"/>
            <a:ext cx="1333500" cy="4718050"/>
          </a:xfrm>
          <a:prstGeom prst="rect">
            <a:avLst/>
          </a:prstGeom>
          <a:gradFill rotWithShape="1">
            <a:gsLst>
              <a:gs pos="0">
                <a:srgbClr val="EAEAEA">
                  <a:alpha val="50999"/>
                </a:srgbClr>
              </a:gs>
              <a:gs pos="100000">
                <a:srgbClr val="EAEAEA">
                  <a:gamma/>
                  <a:shade val="77255"/>
                  <a:invGamma/>
                  <a:alpha val="50999"/>
                </a:srgbClr>
              </a:gs>
            </a:gsLst>
            <a:lin ang="0" scaled="1"/>
          </a:gra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1429" tIns="45714" rIns="91429" bIns="45714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College W&amp;M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Colorado Sch Mines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CompX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INEL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Old Dominion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PSI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 Wisconsin</a:t>
            </a:r>
          </a:p>
        </p:txBody>
      </p:sp>
      <p:sp>
        <p:nvSpPr>
          <p:cNvPr id="1525913" name="Text Box 153"/>
          <p:cNvSpPr txBox="1">
            <a:spLocks noChangeArrowheads="1"/>
          </p:cNvSpPr>
          <p:nvPr/>
        </p:nvSpPr>
        <p:spPr bwMode="auto">
          <a:xfrm>
            <a:off x="7772400" y="2254250"/>
            <a:ext cx="1284288" cy="4527550"/>
          </a:xfrm>
          <a:prstGeom prst="rect">
            <a:avLst/>
          </a:prstGeom>
          <a:gradFill rotWithShape="1">
            <a:gsLst>
              <a:gs pos="0">
                <a:srgbClr val="EAEAEA">
                  <a:gamma/>
                  <a:shade val="76471"/>
                  <a:invGamma/>
                  <a:alpha val="50999"/>
                </a:srgbClr>
              </a:gs>
              <a:gs pos="100000">
                <a:srgbClr val="EAEAEA">
                  <a:alpha val="50999"/>
                </a:srgbClr>
              </a:gs>
            </a:gsLst>
            <a:lin ang="0" scaled="1"/>
          </a:gra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1429" tIns="45714" rIns="91429" bIns="45714" anchor="b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Culham Sci Ctr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Ioffe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RRC Kurchatov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KBSI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ENEA, Frascati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CEA, Cadarache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IPP, J</a:t>
            </a:r>
            <a:r>
              <a:rPr lang="en-US" sz="900">
                <a:solidFill>
                  <a:srgbClr val="FF0000"/>
                </a:solidFill>
                <a:latin typeface="Arial" pitchFamily="-110" charset="0"/>
                <a:ea typeface="Arial" pitchFamily="-110" charset="0"/>
                <a:cs typeface="Arial" pitchFamily="-110" charset="0"/>
              </a:rPr>
              <a:t>ü</a:t>
            </a: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lich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IPP, Garching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ASCR, Czech Rep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U Quebec</a:t>
            </a:r>
          </a:p>
        </p:txBody>
      </p:sp>
      <p:pic>
        <p:nvPicPr>
          <p:cNvPr id="24" name="Picture 47" descr="FESP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5391" y="182880"/>
            <a:ext cx="598851" cy="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3" descr="nstx_sm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4495800"/>
            <a:ext cx="20272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4" descr="framed_team_pictur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1" y="4325587"/>
            <a:ext cx="3428999" cy="253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36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950200" cy="809625"/>
          </a:xfrm>
        </p:spPr>
        <p:txBody>
          <a:bodyPr/>
          <a:lstStyle/>
          <a:p>
            <a:pPr eaLnBrk="1" hangingPunct="1"/>
            <a:r>
              <a:rPr lang="en-US" sz="3000" dirty="0" smtClean="0"/>
              <a:t>Plasma-wetted area and connection length are increased by 50-90 % in snowflake divertor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51054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004483"/>
              </a:buClr>
              <a:buFont typeface="Wingdings" pitchFamily="-65" charset="2"/>
              <a:buChar char="§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These 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properties observed in first 2-3 mm of SOL </a:t>
            </a:r>
            <a:r>
              <a:rPr lang="en-US" sz="2000" b="0" kern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l</a:t>
            </a:r>
            <a:r>
              <a:rPr lang="en-US" sz="2000" b="0" kern="0" baseline="-25000" dirty="0" err="1" smtClean="0">
                <a:solidFill>
                  <a:schemeClr val="tx1"/>
                </a:solidFill>
                <a:latin typeface="+mn-lt"/>
              </a:rPr>
              <a:t>q</a:t>
            </a:r>
            <a:r>
              <a:rPr lang="en-US" sz="2000" b="0" kern="0" baseline="-25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~ 6-7 mm when mapped to midplane</a:t>
            </a:r>
          </a:p>
          <a:p>
            <a:pPr marL="342900" indent="-342900">
              <a:buClr>
                <a:srgbClr val="004483"/>
              </a:buClr>
              <a:buFont typeface="Wingdings" pitchFamily="-65" charset="2"/>
              <a:buChar char="§"/>
            </a:pPr>
            <a:r>
              <a:rPr lang="en-US" sz="2000" b="0" i="0" kern="0" dirty="0" smtClean="0">
                <a:solidFill>
                  <a:schemeClr val="tx1"/>
                </a:solidFill>
              </a:rPr>
              <a:t>Magnetic characteristics derived from EFIT and LRDFIT equilibria</a:t>
            </a:r>
          </a:p>
          <a:p>
            <a:pPr marL="342900" indent="-342900">
              <a:buClr>
                <a:srgbClr val="004483"/>
              </a:buClr>
              <a:buFont typeface="Wingdings" pitchFamily="-65" charset="2"/>
              <a:buChar char="§"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iaea10-sf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8772020" cy="3352800"/>
          </a:xfrm>
          <a:prstGeom prst="rect">
            <a:avLst/>
          </a:prstGeom>
        </p:spPr>
      </p:pic>
    </p:spTree>
  </p:cSld>
  <p:clrMapOvr>
    <a:masterClrMapping/>
  </p:clrMapOvr>
  <p:transition advTm="10735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Experimental studies of snowflake divertor in NSTX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5334000" cy="5181600"/>
          </a:xfrm>
        </p:spPr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Tokamak divertor challenge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Snowflake divertor configuration</a:t>
            </a:r>
            <a:r>
              <a:rPr lang="en-US" b="1" dirty="0" smtClean="0"/>
              <a:t> 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Snowflake divertor in NSTX</a:t>
            </a:r>
          </a:p>
          <a:p>
            <a:pPr marL="514350" lvl="1" indent="-290513"/>
            <a:r>
              <a:rPr lang="en-US" sz="2200" dirty="0" smtClean="0">
                <a:solidFill>
                  <a:schemeClr val="bg2"/>
                </a:solidFill>
              </a:rPr>
              <a:t>Magnetic properties and control</a:t>
            </a:r>
          </a:p>
          <a:p>
            <a:pPr marL="514350" lvl="1" indent="-290513"/>
            <a:r>
              <a:rPr lang="en-US" sz="2200" b="1" dirty="0" smtClean="0"/>
              <a:t>Core and divertor plasma properties </a:t>
            </a:r>
          </a:p>
          <a:p>
            <a:pPr marL="514350" lvl="1" indent="-290513"/>
            <a:r>
              <a:rPr lang="en-US" sz="2200" dirty="0" smtClean="0">
                <a:solidFill>
                  <a:srgbClr val="808080"/>
                </a:solidFill>
              </a:rPr>
              <a:t>Comparison with standard and radiative divertor</a:t>
            </a:r>
          </a:p>
          <a:p>
            <a:pPr marL="514350" lvl="1" indent="-290513"/>
            <a:r>
              <a:rPr lang="en-US" sz="2200" dirty="0" smtClean="0">
                <a:solidFill>
                  <a:srgbClr val="808080"/>
                </a:solidFill>
              </a:rPr>
              <a:t>2D transport model </a:t>
            </a:r>
          </a:p>
          <a:p>
            <a:pPr marL="114300" indent="-290513"/>
            <a:r>
              <a:rPr lang="en-US" b="1" dirty="0" smtClean="0">
                <a:solidFill>
                  <a:srgbClr val="808080"/>
                </a:solidFill>
              </a:rPr>
              <a:t>Conclusions</a:t>
            </a:r>
          </a:p>
        </p:txBody>
      </p:sp>
      <p:pic>
        <p:nvPicPr>
          <p:cNvPr id="4" name="Picture 3" descr="xp924-135485-300-eps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4355" y="1295400"/>
            <a:ext cx="3247246" cy="2590800"/>
          </a:xfrm>
          <a:prstGeom prst="rect">
            <a:avLst/>
          </a:prstGeom>
        </p:spPr>
      </p:pic>
    </p:spTree>
  </p:cSld>
  <p:clrMapOvr>
    <a:masterClrMapping/>
  </p:clrMapOvr>
  <p:transition advTm="506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228600" y="104775"/>
            <a:ext cx="8610600" cy="809625"/>
          </a:xfrm>
        </p:spPr>
        <p:txBody>
          <a:bodyPr/>
          <a:lstStyle/>
          <a:p>
            <a:pPr marL="514350" lvl="1" indent="-290513"/>
            <a:r>
              <a:rPr lang="en-US" sz="3100" dirty="0" smtClean="0"/>
              <a:t>Significant core impurity reduction and good H-mode confinement properties with snowflake divertor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800600" y="1371600"/>
            <a:ext cx="396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0.8 MA, 4 MW H-mode </a:t>
            </a:r>
            <a:endParaRPr lang="en-US" sz="2000" b="0" i="0" kern="0" dirty="0" smtClean="0">
              <a:solidFill>
                <a:schemeClr val="tx1"/>
              </a:solidFill>
              <a:latin typeface="+mn-lt"/>
            </a:endParaRP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2000" b="0" i="0" kern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k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=2.1, </a:t>
            </a:r>
            <a:r>
              <a:rPr lang="en-US" sz="2000" b="0" i="0" kern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d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=0.8</a:t>
            </a: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000" b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 0.8-1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keV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000" b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 1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keV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2000" b="0" i="0" kern="0" baseline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b</a:t>
            </a:r>
            <a:r>
              <a:rPr lang="en-US" sz="2000" b="0" i="0" kern="0" baseline="-25000" dirty="0" err="1" smtClean="0">
                <a:solidFill>
                  <a:schemeClr val="tx1"/>
                </a:solidFill>
                <a:latin typeface="+mn-lt"/>
              </a:rPr>
              <a:t>N</a:t>
            </a:r>
            <a:r>
              <a:rPr lang="en-US" sz="2000" b="0" i="0" kern="0" baseline="-25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~ 4-5</a:t>
            </a: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Plasma stored energy</a:t>
            </a:r>
            <a:r>
              <a:rPr kumimoji="0" lang="en-US" sz="20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 250 kJ</a:t>
            </a: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H98(y,2) ~ 1 (from TRANSP)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Core carbon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reduction due to</a:t>
            </a:r>
          </a:p>
          <a:p>
            <a:pPr lvl="1" indent="-233363">
              <a:buClr>
                <a:srgbClr val="004483"/>
              </a:buClr>
              <a:buFont typeface="Arial"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Medium-size Type I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ELMs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 indent="-233363">
              <a:buClr>
                <a:srgbClr val="004483"/>
              </a:buClr>
              <a:buFont typeface="Arial"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Edge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reduction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aps10-t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9200"/>
            <a:ext cx="4083098" cy="5312850"/>
          </a:xfrm>
          <a:prstGeom prst="rect">
            <a:avLst/>
          </a:prstGeom>
        </p:spPr>
      </p:pic>
    </p:spTree>
  </p:cSld>
  <p:clrMapOvr>
    <a:masterClrMapping/>
  </p:clrMapOvr>
  <p:transition advTm="8911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Strong signs of partial strike point detachment are observed in snowflake divertor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914400" y="5715000"/>
            <a:ext cx="792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Heat and ion fluxes in the outer SP region decreased </a:t>
            </a:r>
          </a:p>
          <a:p>
            <a:pPr marL="342900" lvl="0" indent="-34290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Divertor </a:t>
            </a:r>
            <a:r>
              <a:rPr lang="en-US" sz="2000" b="0" i="0" dirty="0" smtClean="0">
                <a:solidFill>
                  <a:schemeClr val="tx1"/>
                </a:solidFill>
              </a:rPr>
              <a:t>recombination rate and </a:t>
            </a:r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radiated power are increased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aps10-q-im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295400"/>
            <a:ext cx="3378909" cy="4495800"/>
          </a:xfrm>
          <a:prstGeom prst="rect">
            <a:avLst/>
          </a:prstGeom>
        </p:spPr>
      </p:pic>
      <p:pic>
        <p:nvPicPr>
          <p:cNvPr id="10" name="Picture 9" descr="aps10-div-tt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19201"/>
            <a:ext cx="3067509" cy="4495800"/>
          </a:xfrm>
          <a:prstGeom prst="rect">
            <a:avLst/>
          </a:prstGeom>
        </p:spPr>
      </p:pic>
    </p:spTree>
  </p:cSld>
  <p:clrMapOvr>
    <a:masterClrMapping/>
  </p:clrMapOvr>
  <p:transition advTm="6685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809625"/>
          </a:xfrm>
        </p:spPr>
        <p:txBody>
          <a:bodyPr/>
          <a:lstStyle/>
          <a:p>
            <a:pPr eaLnBrk="1" hangingPunct="1"/>
            <a:r>
              <a:rPr lang="en-US" sz="3000" dirty="0" smtClean="0"/>
              <a:t>Divertor profiles show low heat flux, broadened C III and </a:t>
            </a:r>
            <a:br>
              <a:rPr lang="en-US" sz="3000" dirty="0" smtClean="0"/>
            </a:br>
            <a:r>
              <a:rPr lang="en-US" sz="3000" dirty="0" smtClean="0"/>
              <a:t>C IV radiation zones in the snowflake divertor phase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495800" y="1447800"/>
            <a:ext cx="434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Heat flux profiles reduced to nearly flat 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low levels, characteristic of radiative heating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C III and C IV emission profiles broaden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High-</a:t>
            </a:r>
            <a:r>
              <a:rPr lang="en-US" sz="2000" b="0" kern="0" dirty="0" err="1" smtClean="0">
                <a:solidFill>
                  <a:schemeClr val="tx1"/>
                </a:solidFill>
                <a:latin typeface="+mn-lt"/>
              </a:rPr>
              <a:t>n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 Balmer line spectroscopy and CRETIN code modeling confirm outer SP detachment with T</a:t>
            </a:r>
            <a:r>
              <a:rPr lang="en-US" sz="2000" b="0" i="0" kern="0" baseline="-25000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 ≤ 1.5 eV, </a:t>
            </a:r>
            <a:r>
              <a:rPr lang="en-US" sz="2000" b="0" kern="0" dirty="0" smtClean="0">
                <a:solidFill>
                  <a:schemeClr val="tx1"/>
                </a:solidFill>
                <a:latin typeface="+mn-lt"/>
              </a:rPr>
              <a:t>n</a:t>
            </a:r>
            <a:r>
              <a:rPr lang="en-US" sz="2000" b="0" kern="0" baseline="-25000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 ≤ 5 </a:t>
            </a:r>
            <a:r>
              <a:rPr lang="en-US" sz="2000" b="0" i="0" kern="0" dirty="0" err="1" smtClean="0">
                <a:solidFill>
                  <a:schemeClr val="tx1"/>
                </a:solidFill>
                <a:latin typeface="+mn-lt"/>
              </a:rPr>
              <a:t>x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 10</a:t>
            </a:r>
            <a:r>
              <a:rPr lang="en-US" sz="2000" b="0" i="0" kern="0" baseline="30000" dirty="0" smtClean="0">
                <a:solidFill>
                  <a:schemeClr val="tx1"/>
                </a:solidFill>
                <a:latin typeface="+mn-lt"/>
              </a:rPr>
              <a:t>20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 m</a:t>
            </a:r>
            <a:r>
              <a:rPr lang="en-US" sz="2000" b="0" i="0" kern="0" baseline="30000" dirty="0" smtClean="0">
                <a:solidFill>
                  <a:schemeClr val="tx1"/>
                </a:solidFill>
                <a:latin typeface="+mn-lt"/>
              </a:rPr>
              <a:t>-3</a:t>
            </a:r>
          </a:p>
          <a:p>
            <a:pPr marL="569913" lvl="1" indent="-223838">
              <a:buClr>
                <a:srgbClr val="004483"/>
              </a:buClr>
              <a:defRPr/>
            </a:pP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Also suggests a reduction of carbon physical and chemical sputtering rates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aps10-div-prof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5400"/>
            <a:ext cx="3505200" cy="5094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Experimental studies of snowflake divertor in NSTX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5257800" cy="5181600"/>
          </a:xfrm>
        </p:spPr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Tokamak divertor challenge</a:t>
            </a:r>
          </a:p>
          <a:p>
            <a:r>
              <a:rPr lang="en-US" dirty="0" smtClean="0">
                <a:solidFill>
                  <a:srgbClr val="808080"/>
                </a:solidFill>
              </a:rPr>
              <a:t>Snowflake divertor configuration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Snowflake divertor in NSTX</a:t>
            </a:r>
          </a:p>
          <a:p>
            <a:pPr marL="514350" lvl="1" indent="-290513"/>
            <a:r>
              <a:rPr lang="en-US" sz="2200" dirty="0" smtClean="0">
                <a:solidFill>
                  <a:srgbClr val="808080"/>
                </a:solidFill>
              </a:rPr>
              <a:t>Magnetic control</a:t>
            </a:r>
          </a:p>
          <a:p>
            <a:pPr marL="514350" lvl="1" indent="-290513"/>
            <a:r>
              <a:rPr lang="en-US" sz="2200" dirty="0" smtClean="0">
                <a:solidFill>
                  <a:srgbClr val="808080"/>
                </a:solidFill>
              </a:rPr>
              <a:t>Core and divertor plasma properties </a:t>
            </a:r>
          </a:p>
          <a:p>
            <a:pPr marL="514350" lvl="1" indent="-290513"/>
            <a:r>
              <a:rPr lang="en-US" sz="2200" b="1" dirty="0" smtClean="0"/>
              <a:t>Comparison with standard divertor and radiative divertor</a:t>
            </a:r>
          </a:p>
          <a:p>
            <a:pPr marL="514350" lvl="1" indent="-290513"/>
            <a:r>
              <a:rPr lang="en-US" sz="2200" dirty="0" smtClean="0">
                <a:solidFill>
                  <a:srgbClr val="808080"/>
                </a:solidFill>
              </a:rPr>
              <a:t>2D transport model</a:t>
            </a:r>
          </a:p>
          <a:p>
            <a:pPr marL="514350" lvl="1" indent="-290513"/>
            <a:r>
              <a:rPr lang="en-US" dirty="0" smtClean="0">
                <a:solidFill>
                  <a:srgbClr val="808080"/>
                </a:solidFill>
              </a:rPr>
              <a:t>Conclusions</a:t>
            </a:r>
          </a:p>
        </p:txBody>
      </p:sp>
      <p:pic>
        <p:nvPicPr>
          <p:cNvPr id="4" name="Picture 3" descr="xp924-135485-300-eps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4355" y="1295400"/>
            <a:ext cx="3247246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dirty="0" smtClean="0"/>
              <a:t>Snowflake divertor heat flux consistent with NSTX divertor heat flux </a:t>
            </a:r>
            <a:r>
              <a:rPr lang="en-US" dirty="0" err="1" smtClean="0"/>
              <a:t>scalings</a:t>
            </a:r>
            <a:endParaRPr lang="en-US" i="1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381000" y="52578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223838">
              <a:buClr>
                <a:srgbClr val="004A95"/>
              </a:buClr>
              <a:buFont typeface="Wingdings" charset="2"/>
              <a:buChar char="§"/>
            </a:pP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Snowflake divertor (</a:t>
            </a:r>
            <a:r>
              <a:rPr lang="en-US" sz="2800" b="0" i="0" dirty="0" smtClean="0">
                <a:solidFill>
                  <a:srgbClr val="FF6600"/>
                </a:solidFill>
              </a:rPr>
              <a:t>*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): </a:t>
            </a:r>
            <a:r>
              <a:rPr lang="en-US" sz="2000" b="0" kern="0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000" b="0" kern="0" baseline="-25000" dirty="0" smtClean="0">
                <a:solidFill>
                  <a:schemeClr val="tx1"/>
                </a:solidFill>
                <a:latin typeface="+mn-lt"/>
              </a:rPr>
              <a:t>SOL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~3-4 MW, </a:t>
            </a:r>
            <a:r>
              <a:rPr lang="en-US" sz="2000" b="0" kern="0" dirty="0" smtClean="0">
                <a:solidFill>
                  <a:schemeClr val="tx1"/>
                </a:solidFill>
                <a:latin typeface="+mn-lt"/>
              </a:rPr>
              <a:t>f</a:t>
            </a:r>
            <a:r>
              <a:rPr lang="en-US" sz="2000" b="0" kern="0" baseline="-25000" dirty="0" smtClean="0">
                <a:solidFill>
                  <a:schemeClr val="tx1"/>
                </a:solidFill>
                <a:latin typeface="+mn-lt"/>
              </a:rPr>
              <a:t>exp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~40-80, </a:t>
            </a:r>
            <a:r>
              <a:rPr lang="en-US" sz="2000" b="0" kern="0" dirty="0" smtClean="0">
                <a:solidFill>
                  <a:schemeClr val="tx1"/>
                </a:solidFill>
                <a:latin typeface="+mn-lt"/>
              </a:rPr>
              <a:t>q</a:t>
            </a:r>
            <a:r>
              <a:rPr lang="en-US" sz="2000" b="0" kern="0" baseline="-25000" dirty="0" smtClean="0">
                <a:solidFill>
                  <a:schemeClr val="tx1"/>
                </a:solidFill>
                <a:latin typeface="+mn-lt"/>
              </a:rPr>
              <a:t>peak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~0.5-1.5 MW/m</a:t>
            </a:r>
            <a:r>
              <a:rPr lang="en-US" sz="2000" b="0" i="0" kern="0" baseline="30000" dirty="0" smtClean="0">
                <a:solidFill>
                  <a:schemeClr val="tx1"/>
                </a:solidFill>
                <a:latin typeface="+mn-lt"/>
              </a:rPr>
              <a:t>2</a:t>
            </a:r>
            <a:endParaRPr lang="en-US" sz="2000" b="0" i="0" kern="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b="51913"/>
          <a:stretch>
            <a:fillRect/>
          </a:stretch>
        </p:blipFill>
        <p:spPr bwMode="auto">
          <a:xfrm>
            <a:off x="231983" y="1371600"/>
            <a:ext cx="388281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638800" y="5986891"/>
            <a:ext cx="3589728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T. K. Gray et. al, EX/D P3-13, IAEA FEC 2010</a:t>
            </a:r>
          </a:p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V. A. Soukhanovskii et. al,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PoP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16, 022501 (2009)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 descr="APS10-pop08_highkd_scaling_PD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447800"/>
            <a:ext cx="4121557" cy="3429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78685" y="5724533"/>
            <a:ext cx="2385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28941" y="1447800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000000"/>
                </a:solidFill>
                <a:latin typeface="+mn-lt"/>
              </a:rPr>
              <a:t>0.8 MA</a:t>
            </a:r>
            <a:endParaRPr lang="en-US" sz="1800" b="0" i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76400" y="4648200"/>
            <a:ext cx="1660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000000"/>
                </a:solidFill>
                <a:latin typeface="+mn-lt"/>
              </a:rPr>
              <a:t>flux expansion</a:t>
            </a:r>
            <a:endParaRPr lang="en-US" sz="1800" b="0" i="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200" y="3581400"/>
            <a:ext cx="5839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8000" b="0" i="0" dirty="0" smtClean="0">
                <a:solidFill>
                  <a:srgbClr val="FF6600"/>
                </a:solidFill>
              </a:rPr>
              <a:t>*</a:t>
            </a:r>
            <a:endParaRPr lang="en-US" sz="8000" b="0" i="0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3581400"/>
            <a:ext cx="5839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8000" b="0" i="0" dirty="0" smtClean="0">
                <a:solidFill>
                  <a:srgbClr val="FF6600"/>
                </a:solidFill>
              </a:rPr>
              <a:t>*</a:t>
            </a:r>
            <a:endParaRPr lang="en-US" sz="8000" b="0" i="0" dirty="0">
              <a:solidFill>
                <a:srgbClr val="FF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6600" y="3505200"/>
            <a:ext cx="5839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8000" b="0" i="0" dirty="0" smtClean="0">
                <a:solidFill>
                  <a:srgbClr val="FF6600"/>
                </a:solidFill>
              </a:rPr>
              <a:t>*</a:t>
            </a:r>
            <a:endParaRPr lang="en-US" sz="8000" b="0" i="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Snowflake divertor with CD</a:t>
            </a:r>
            <a:r>
              <a:rPr lang="en-US" baseline="-25000" dirty="0" smtClean="0"/>
              <a:t>4</a:t>
            </a:r>
            <a:r>
              <a:rPr lang="en-US" dirty="0" smtClean="0"/>
              <a:t> seeding leads to increased divertor carbon radiation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953000" cy="4525963"/>
          </a:xfrm>
        </p:spPr>
        <p:txBody>
          <a:bodyPr/>
          <a:lstStyle/>
          <a:p>
            <a:r>
              <a:rPr lang="en-US" sz="2200" i="1" dirty="0" err="1" smtClean="0">
                <a:latin typeface="Arial"/>
                <a:cs typeface="Arial"/>
              </a:rPr>
              <a:t>I</a:t>
            </a:r>
            <a:r>
              <a:rPr lang="en-US" sz="2200" i="1" baseline="-25000" dirty="0" err="1" smtClean="0">
                <a:latin typeface="Arial"/>
                <a:cs typeface="Arial"/>
              </a:rPr>
              <a:t>p</a:t>
            </a:r>
            <a:r>
              <a:rPr lang="en-US" sz="2200" dirty="0" smtClean="0">
                <a:latin typeface="Arial"/>
                <a:cs typeface="Arial"/>
              </a:rPr>
              <a:t>=0.9 MA, </a:t>
            </a:r>
            <a:r>
              <a:rPr lang="en-US" sz="2200" i="1" dirty="0" smtClean="0">
                <a:latin typeface="Arial"/>
                <a:cs typeface="Arial"/>
              </a:rPr>
              <a:t>P</a:t>
            </a:r>
            <a:r>
              <a:rPr lang="en-US" sz="2200" i="1" baseline="-25000" dirty="0" smtClean="0">
                <a:latin typeface="Arial"/>
                <a:cs typeface="Arial"/>
              </a:rPr>
              <a:t>NBI</a:t>
            </a:r>
            <a:r>
              <a:rPr lang="en-US" sz="2200" dirty="0" smtClean="0">
                <a:latin typeface="Arial"/>
                <a:cs typeface="Arial"/>
              </a:rPr>
              <a:t>=4 MW, </a:t>
            </a:r>
            <a:r>
              <a:rPr lang="en-US" sz="2200" i="1" dirty="0" smtClean="0">
                <a:latin typeface="Arial"/>
                <a:cs typeface="Arial"/>
              </a:rPr>
              <a:t>P</a:t>
            </a:r>
            <a:r>
              <a:rPr lang="en-US" sz="2200" i="1" baseline="-25000" dirty="0" smtClean="0">
                <a:latin typeface="Arial"/>
                <a:cs typeface="Arial"/>
              </a:rPr>
              <a:t>SOL</a:t>
            </a:r>
            <a:r>
              <a:rPr lang="en-US" sz="2200" dirty="0" smtClean="0">
                <a:latin typeface="Arial"/>
                <a:cs typeface="Arial"/>
              </a:rPr>
              <a:t>=3 MW</a:t>
            </a:r>
          </a:p>
          <a:p>
            <a:endParaRPr lang="en-US" sz="2200" dirty="0" smtClean="0">
              <a:latin typeface="Arial"/>
              <a:cs typeface="Arial"/>
            </a:endParaRPr>
          </a:p>
          <a:p>
            <a:r>
              <a:rPr lang="en-US" sz="2200" dirty="0" smtClean="0">
                <a:solidFill>
                  <a:srgbClr val="FF0000"/>
                </a:solidFill>
                <a:latin typeface="Arial"/>
                <a:cs typeface="Arial"/>
              </a:rPr>
              <a:t>Snowflake divertor (from 0.6 ms)</a:t>
            </a:r>
          </a:p>
          <a:p>
            <a:pPr marL="514350" lvl="1" indent="-225425"/>
            <a:r>
              <a:rPr lang="en-US" sz="2000" dirty="0" smtClean="0">
                <a:latin typeface="Arial"/>
                <a:cs typeface="Arial"/>
              </a:rPr>
              <a:t>Peak divertor heat flux reduced from 4-6 MW/m</a:t>
            </a:r>
            <a:r>
              <a:rPr lang="en-US" sz="2000" baseline="30000" dirty="0" smtClean="0">
                <a:latin typeface="Arial"/>
                <a:cs typeface="Arial"/>
              </a:rPr>
              <a:t>2</a:t>
            </a:r>
            <a:r>
              <a:rPr lang="en-US" sz="2000" dirty="0" smtClean="0">
                <a:latin typeface="Arial"/>
                <a:cs typeface="Arial"/>
              </a:rPr>
              <a:t> to 1 MW/m</a:t>
            </a:r>
            <a:r>
              <a:rPr lang="en-US" sz="2000" baseline="30000" dirty="0" smtClean="0">
                <a:latin typeface="Arial"/>
                <a:cs typeface="Arial"/>
              </a:rPr>
              <a:t>2</a:t>
            </a:r>
          </a:p>
          <a:p>
            <a:endParaRPr lang="en-US" sz="22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Snowflake divertor (from 0.6 ms) </a:t>
            </a:r>
          </a:p>
          <a:p>
            <a:pPr>
              <a:buNone/>
            </a:pPr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	+ CD</a:t>
            </a:r>
            <a:r>
              <a:rPr lang="en-US" sz="2200" baseline="-25000" dirty="0" smtClean="0">
                <a:solidFill>
                  <a:srgbClr val="0000FF"/>
                </a:solidFill>
                <a:latin typeface="Arial"/>
                <a:cs typeface="Arial"/>
              </a:rPr>
              <a:t>4</a:t>
            </a:r>
          </a:p>
          <a:p>
            <a:pPr marL="514350" lvl="1" indent="-225425"/>
            <a:r>
              <a:rPr lang="en-US" sz="2000" dirty="0" smtClean="0">
                <a:latin typeface="Arial"/>
                <a:cs typeface="Arial"/>
              </a:rPr>
              <a:t>Peak divertor heat flux reduced from 4-6 MW/m</a:t>
            </a:r>
            <a:r>
              <a:rPr lang="en-US" sz="2000" baseline="30000" dirty="0" smtClean="0">
                <a:latin typeface="Arial"/>
                <a:cs typeface="Arial"/>
              </a:rPr>
              <a:t>2</a:t>
            </a:r>
            <a:r>
              <a:rPr lang="en-US" sz="2000" dirty="0" smtClean="0">
                <a:latin typeface="Arial"/>
                <a:cs typeface="Arial"/>
              </a:rPr>
              <a:t> to 1-2 MW/m</a:t>
            </a:r>
            <a:r>
              <a:rPr lang="en-US" sz="2000" baseline="30000" dirty="0" smtClean="0">
                <a:latin typeface="Arial"/>
                <a:cs typeface="Arial"/>
              </a:rPr>
              <a:t>2</a:t>
            </a:r>
            <a:endParaRPr lang="en-US" sz="2000" dirty="0" smtClean="0">
              <a:latin typeface="Arial"/>
              <a:cs typeface="Arial"/>
            </a:endParaRPr>
          </a:p>
          <a:p>
            <a:pPr marL="514350" lvl="1" indent="-225425"/>
            <a:r>
              <a:rPr lang="en-US" sz="2000" dirty="0" smtClean="0">
                <a:latin typeface="Arial"/>
                <a:cs typeface="Arial"/>
              </a:rPr>
              <a:t>Divertor radiation increased further</a:t>
            </a:r>
          </a:p>
          <a:p>
            <a:pPr lvl="1"/>
            <a:endParaRPr lang="en-US" sz="2000" baseline="30000" dirty="0" smtClean="0">
              <a:latin typeface="Arial"/>
              <a:cs typeface="Arial"/>
            </a:endParaRPr>
          </a:p>
          <a:p>
            <a:pPr lvl="1"/>
            <a:endParaRPr lang="en-US" sz="2000" baseline="-25000" dirty="0" smtClean="0">
              <a:latin typeface="Arial"/>
              <a:cs typeface="Arial"/>
            </a:endParaRPr>
          </a:p>
          <a:p>
            <a:pPr lvl="1"/>
            <a:endParaRPr lang="en-US" sz="2000" baseline="-25000" dirty="0" smtClean="0">
              <a:latin typeface="Arial"/>
              <a:cs typeface="Arial"/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aps10-sfd-sfdCD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371599"/>
            <a:ext cx="3497515" cy="5141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Experimental studies of snowflake divertor in NSTX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5181600"/>
          </a:xfrm>
        </p:spPr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Tokamak divertor challenge</a:t>
            </a:r>
          </a:p>
          <a:p>
            <a:r>
              <a:rPr lang="en-US" dirty="0" smtClean="0">
                <a:solidFill>
                  <a:srgbClr val="808080"/>
                </a:solidFill>
              </a:rPr>
              <a:t>Snowflake divertor configuration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Snowflake divertor in NSTX</a:t>
            </a:r>
          </a:p>
          <a:p>
            <a:pPr marL="514350" lvl="1" indent="-290513"/>
            <a:r>
              <a:rPr lang="en-US" sz="2200" dirty="0" smtClean="0">
                <a:solidFill>
                  <a:srgbClr val="808080"/>
                </a:solidFill>
              </a:rPr>
              <a:t>Magnetic control</a:t>
            </a:r>
          </a:p>
          <a:p>
            <a:pPr marL="514350" lvl="1" indent="-290513"/>
            <a:r>
              <a:rPr lang="en-US" sz="2200" dirty="0" smtClean="0">
                <a:solidFill>
                  <a:srgbClr val="808080"/>
                </a:solidFill>
              </a:rPr>
              <a:t>Core and divertor plasma properties </a:t>
            </a:r>
          </a:p>
          <a:p>
            <a:pPr marL="514350" lvl="1" indent="-290513"/>
            <a:r>
              <a:rPr lang="en-US" sz="2200" dirty="0" smtClean="0">
                <a:solidFill>
                  <a:srgbClr val="808080"/>
                </a:solidFill>
              </a:rPr>
              <a:t>Comparison with standard divertor </a:t>
            </a:r>
          </a:p>
          <a:p>
            <a:pPr marL="514350" lvl="1" indent="-290513">
              <a:buNone/>
            </a:pPr>
            <a:r>
              <a:rPr lang="en-US" sz="2200" dirty="0" smtClean="0">
                <a:solidFill>
                  <a:srgbClr val="808080"/>
                </a:solidFill>
              </a:rPr>
              <a:t>	and radiative divertor</a:t>
            </a:r>
          </a:p>
          <a:p>
            <a:pPr marL="514350" lvl="1" indent="-290513"/>
            <a:r>
              <a:rPr lang="en-US" sz="2200" b="1" dirty="0" smtClean="0"/>
              <a:t>2D transport model</a:t>
            </a:r>
          </a:p>
          <a:p>
            <a:pPr marL="514350" lvl="1" indent="-290513"/>
            <a:r>
              <a:rPr lang="en-US" dirty="0" smtClean="0">
                <a:solidFill>
                  <a:srgbClr val="808080"/>
                </a:solidFill>
              </a:rPr>
              <a:t>Conclusions</a:t>
            </a:r>
          </a:p>
        </p:txBody>
      </p:sp>
      <p:pic>
        <p:nvPicPr>
          <p:cNvPr id="4" name="Picture 3" descr="xp924-135485-300-eps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1891" y="1295400"/>
            <a:ext cx="2769710" cy="2209800"/>
          </a:xfrm>
          <a:prstGeom prst="rect">
            <a:avLst/>
          </a:prstGeom>
        </p:spPr>
      </p:pic>
      <p:pic>
        <p:nvPicPr>
          <p:cNvPr id="5" name="Picture 4" descr="Picture 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169625" y="3886200"/>
            <a:ext cx="2525959" cy="2443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dirty="0" smtClean="0"/>
              <a:t>2D multi-fluid edge transport code UEDGE is used to study snowflake divertor properties</a:t>
            </a:r>
            <a:endParaRPr kumimoji="1" lang="en-US" i="1" baseline="-25000" dirty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25146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Fluid (Braginskii) model for ions and electrons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Fluid for neutrals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Classical parallel transport, anomalous radial transport 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Core interface: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</a:t>
            </a:r>
            <a:r>
              <a:rPr lang="en-US" sz="1800" baseline="-25000" dirty="0" smtClean="0"/>
              <a:t>e</a:t>
            </a:r>
            <a:r>
              <a:rPr lang="en-US" sz="1800" dirty="0" smtClean="0"/>
              <a:t> = 120 eV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</a:t>
            </a:r>
            <a:r>
              <a:rPr lang="en-US" sz="1800" baseline="-25000" dirty="0" smtClean="0"/>
              <a:t>i</a:t>
            </a:r>
            <a:r>
              <a:rPr lang="en-US" sz="1800" dirty="0" smtClean="0"/>
              <a:t> = 120 eV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n</a:t>
            </a:r>
            <a:r>
              <a:rPr lang="en-US" sz="1800" baseline="-25000" dirty="0" smtClean="0"/>
              <a:t>e</a:t>
            </a:r>
            <a:r>
              <a:rPr lang="en-US" sz="1800" dirty="0" smtClean="0"/>
              <a:t> = 4.5 </a:t>
            </a:r>
            <a:r>
              <a:rPr lang="en-US" sz="1800" dirty="0" err="1" smtClean="0"/>
              <a:t>x</a:t>
            </a:r>
            <a:r>
              <a:rPr lang="en-US" sz="1800" dirty="0" smtClean="0"/>
              <a:t> 10</a:t>
            </a:r>
            <a:r>
              <a:rPr lang="en-US" sz="1800" baseline="30000" dirty="0" smtClean="0"/>
              <a:t>19</a:t>
            </a:r>
          </a:p>
          <a:p>
            <a:pPr>
              <a:lnSpc>
                <a:spcPct val="90000"/>
              </a:lnSpc>
            </a:pPr>
            <a:r>
              <a:rPr lang="en-US" sz="1800" i="1" dirty="0" smtClean="0"/>
              <a:t>D </a:t>
            </a:r>
            <a:r>
              <a:rPr lang="en-US" sz="1800" dirty="0" smtClean="0"/>
              <a:t>= 0.25 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/s</a:t>
            </a:r>
          </a:p>
          <a:p>
            <a:pPr>
              <a:lnSpc>
                <a:spcPct val="90000"/>
              </a:lnSpc>
            </a:pPr>
            <a:r>
              <a:rPr lang="en-US" sz="1800" i="1" dirty="0" err="1" smtClean="0">
                <a:latin typeface="Symbol" charset="2"/>
                <a:cs typeface="Symbol" charset="2"/>
              </a:rPr>
              <a:t>c</a:t>
            </a:r>
            <a:r>
              <a:rPr lang="en-US" sz="1800" i="1" baseline="-25000" dirty="0" err="1" smtClean="0">
                <a:cs typeface="Symbol" charset="2"/>
              </a:rPr>
              <a:t>e,i</a:t>
            </a:r>
            <a:r>
              <a:rPr lang="en-US" sz="1800" dirty="0" smtClean="0"/>
              <a:t> = 0.5 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/s</a:t>
            </a:r>
          </a:p>
          <a:p>
            <a:pPr>
              <a:lnSpc>
                <a:spcPct val="90000"/>
              </a:lnSpc>
            </a:pPr>
            <a:r>
              <a:rPr lang="en-US" sz="1800" i="1" dirty="0" err="1" smtClean="0"/>
              <a:t>R</a:t>
            </a:r>
            <a:r>
              <a:rPr lang="en-US" sz="1800" i="1" baseline="-25000" dirty="0" err="1" smtClean="0"/>
              <a:t>recy</a:t>
            </a:r>
            <a:r>
              <a:rPr lang="en-US" sz="1800" dirty="0" smtClean="0"/>
              <a:t> = 0.95 </a:t>
            </a:r>
            <a:endParaRPr lang="en-US" sz="1800" baseline="30000" dirty="0" smtClean="0"/>
          </a:p>
          <a:p>
            <a:pPr>
              <a:lnSpc>
                <a:spcPct val="90000"/>
              </a:lnSpc>
            </a:pPr>
            <a:r>
              <a:rPr kumimoji="1" lang="en-US" sz="1800" dirty="0" smtClean="0"/>
              <a:t>Carbon 3 %</a:t>
            </a:r>
          </a:p>
          <a:p>
            <a:pPr>
              <a:lnSpc>
                <a:spcPct val="90000"/>
              </a:lnSpc>
            </a:pPr>
            <a:endParaRPr kumimoji="1" lang="en-US" sz="1800" dirty="0" smtClean="0"/>
          </a:p>
          <a:p>
            <a:pPr>
              <a:lnSpc>
                <a:spcPct val="90000"/>
              </a:lnSpc>
            </a:pPr>
            <a:endParaRPr kumimoji="1" lang="en-US" sz="1800" dirty="0" smtClean="0"/>
          </a:p>
          <a:p>
            <a:pPr>
              <a:lnSpc>
                <a:spcPct val="90000"/>
              </a:lnSpc>
            </a:pPr>
            <a:endParaRPr kumimoji="1" lang="en-US" dirty="0"/>
          </a:p>
        </p:txBody>
      </p:sp>
      <p:sp>
        <p:nvSpPr>
          <p:cNvPr id="310282" name="Rectangle 10"/>
          <p:cNvSpPr>
            <a:spLocks noChangeArrowheads="1"/>
          </p:cNvSpPr>
          <p:nvPr/>
        </p:nvSpPr>
        <p:spPr bwMode="auto">
          <a:xfrm>
            <a:off x="6908800" y="24225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 descr="aps10-uedge-mes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606176"/>
            <a:ext cx="5959800" cy="49470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57600" y="1219200"/>
            <a:ext cx="472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0" i="0" dirty="0" smtClean="0">
                <a:latin typeface="+mn-lt"/>
              </a:rPr>
              <a:t>Standard                      Snowflake</a:t>
            </a:r>
            <a:endParaRPr lang="en-US" sz="2400" b="0" i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Acknowledgements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105400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200" dirty="0" smtClean="0"/>
              <a:t>D. D. Ryutov, T. D. Rognlien, M. V. Umansky (LLNL), 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2200" dirty="0" smtClean="0"/>
              <a:t>R. E. Bell, D. A. Gates, A. </a:t>
            </a:r>
            <a:r>
              <a:rPr lang="en-US" sz="2200" dirty="0" err="1" smtClean="0"/>
              <a:t>Diallo</a:t>
            </a:r>
            <a:r>
              <a:rPr lang="en-US" sz="2200" dirty="0" smtClean="0"/>
              <a:t>, S. P. Gerhardt, R. Kaita, 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2200" dirty="0" smtClean="0"/>
              <a:t>S. M. Kaye, E. </a:t>
            </a:r>
            <a:r>
              <a:rPr lang="en-US" sz="2200" dirty="0" err="1" smtClean="0"/>
              <a:t>Kolemen</a:t>
            </a:r>
            <a:r>
              <a:rPr lang="en-US" sz="2200" dirty="0" smtClean="0"/>
              <a:t>, B. P. LeBlanc, R. </a:t>
            </a:r>
            <a:r>
              <a:rPr lang="en-US" sz="2200" dirty="0" err="1" smtClean="0"/>
              <a:t>Maqueda</a:t>
            </a:r>
            <a:r>
              <a:rPr lang="en-US" sz="2200" dirty="0" smtClean="0"/>
              <a:t>, 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2200" dirty="0" smtClean="0"/>
              <a:t>J. E. Menard, D. Mueller, S. F. Paul, M. </a:t>
            </a:r>
            <a:r>
              <a:rPr lang="en-US" sz="2200" dirty="0" err="1" smtClean="0"/>
              <a:t>Podesta</a:t>
            </a:r>
            <a:r>
              <a:rPr lang="en-US" sz="2200" dirty="0" smtClean="0"/>
              <a:t>, 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2200" dirty="0" smtClean="0"/>
              <a:t>A. L. Roquemore, F. Scotti (PPPL),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200" dirty="0" smtClean="0"/>
              <a:t>J.-W. Ahn, R. Maingi, A. McLean (ORNL),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200" dirty="0" smtClean="0"/>
              <a:t>D. Battaglia, T. K. Gray (ORISE),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2200" dirty="0" smtClean="0"/>
              <a:t>R. Raman (U Washington),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2200" dirty="0" smtClean="0"/>
              <a:t>S. A. </a:t>
            </a:r>
            <a:r>
              <a:rPr lang="en-US" sz="2200" dirty="0" err="1" smtClean="0"/>
              <a:t>Sabbagh</a:t>
            </a:r>
            <a:r>
              <a:rPr lang="en-US" sz="2200" dirty="0" smtClean="0"/>
              <a:t> (Columbia U)</a:t>
            </a:r>
          </a:p>
          <a:p>
            <a:pPr algn="ctr">
              <a:spcBef>
                <a:spcPct val="0"/>
              </a:spcBef>
              <a:buNone/>
            </a:pPr>
            <a:endParaRPr lang="en-US" sz="2200" dirty="0" smtClean="0"/>
          </a:p>
          <a:p>
            <a:pPr algn="ctr">
              <a:spcBef>
                <a:spcPct val="0"/>
              </a:spcBef>
              <a:buFontTx/>
              <a:buNone/>
            </a:pPr>
            <a:endParaRPr lang="en-US" sz="1800" dirty="0" smtClean="0"/>
          </a:p>
          <a:p>
            <a:pPr algn="ctr">
              <a:spcBef>
                <a:spcPct val="0"/>
              </a:spcBef>
              <a:buNone/>
            </a:pPr>
            <a:r>
              <a:rPr lang="en-US" dirty="0" smtClean="0"/>
              <a:t> Supported by the U.S. DOE under Contracts </a:t>
            </a:r>
          </a:p>
          <a:p>
            <a:pPr algn="ctr">
              <a:spcBef>
                <a:spcPct val="0"/>
              </a:spcBef>
              <a:buNone/>
            </a:pPr>
            <a:r>
              <a:rPr lang="en-US" dirty="0" smtClean="0"/>
              <a:t>DE-AC52-07NA27344, DE AC02-09CH11466, </a:t>
            </a:r>
          </a:p>
          <a:p>
            <a:pPr algn="ctr">
              <a:spcBef>
                <a:spcPct val="0"/>
              </a:spcBef>
              <a:buNone/>
            </a:pPr>
            <a:r>
              <a:rPr lang="en-US" dirty="0" smtClean="0"/>
              <a:t>DE-AC05-00OR22725, DE-FG02-08ER54989.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1800" dirty="0" smtClean="0"/>
          </a:p>
          <a:p>
            <a:pPr algn="ctr">
              <a:spcBef>
                <a:spcPct val="0"/>
              </a:spcBef>
              <a:buFontTx/>
              <a:buNone/>
            </a:pPr>
            <a:endParaRPr lang="en-US" sz="1800" dirty="0" smtClean="0"/>
          </a:p>
          <a:p>
            <a:pPr algn="ctr">
              <a:spcBef>
                <a:spcPct val="0"/>
              </a:spcBef>
              <a:buFontTx/>
              <a:buNone/>
            </a:pPr>
            <a:endParaRPr lang="en-US" sz="1800" dirty="0" smtClean="0"/>
          </a:p>
          <a:p>
            <a:pPr algn="ctr">
              <a:spcBef>
                <a:spcPct val="0"/>
              </a:spcBef>
              <a:buFontTx/>
              <a:buNone/>
            </a:pPr>
            <a:endParaRPr lang="en-US" sz="1800" dirty="0" smtClean="0"/>
          </a:p>
        </p:txBody>
      </p:sp>
    </p:spTree>
  </p:cSld>
  <p:clrMapOvr>
    <a:masterClrMapping/>
  </p:clrMapOvr>
  <p:transition advTm="21783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781800" cy="809625"/>
          </a:xfrm>
        </p:spPr>
        <p:txBody>
          <a:bodyPr/>
          <a:lstStyle/>
          <a:p>
            <a:r>
              <a:rPr lang="en-US" dirty="0" smtClean="0"/>
              <a:t>Radiated power is broadly distributed in the outer leg of snowflake divertor</a:t>
            </a:r>
            <a:endParaRPr kumimoji="1" lang="en-US" i="1" baseline="-25000" dirty="0"/>
          </a:p>
        </p:txBody>
      </p:sp>
      <p:sp>
        <p:nvSpPr>
          <p:cNvPr id="310282" name="Rectangle 10"/>
          <p:cNvSpPr>
            <a:spLocks noChangeArrowheads="1"/>
          </p:cNvSpPr>
          <p:nvPr/>
        </p:nvSpPr>
        <p:spPr bwMode="auto">
          <a:xfrm>
            <a:off x="6908800" y="24225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0" y="1981200"/>
            <a:ext cx="18665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b="0" i="0" dirty="0" smtClean="0">
                <a:solidFill>
                  <a:srgbClr val="004A95"/>
                </a:solidFill>
                <a:latin typeface="+mn-lt"/>
              </a:rPr>
              <a:t>UEDGE model</a:t>
            </a:r>
            <a:endParaRPr lang="en-US" sz="2000" b="0" i="0" dirty="0">
              <a:solidFill>
                <a:srgbClr val="004A95"/>
              </a:solidFill>
              <a:latin typeface="+mn-lt"/>
            </a:endParaRPr>
          </a:p>
        </p:txBody>
      </p:sp>
      <p:pic>
        <p:nvPicPr>
          <p:cNvPr id="7" name="Picture 6" descr="aps10-uedge-prad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47800"/>
            <a:ext cx="4858186" cy="508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4775"/>
            <a:ext cx="7950200" cy="809625"/>
          </a:xfrm>
        </p:spPr>
        <p:txBody>
          <a:bodyPr/>
          <a:lstStyle/>
          <a:p>
            <a:r>
              <a:rPr lang="en-US" sz="3000" dirty="0" smtClean="0"/>
              <a:t>UEDGE model shows a trend toward detachment in snowflake divertor outer leg (cf. standard divertor)</a:t>
            </a:r>
            <a:endParaRPr kumimoji="1" lang="en-US" sz="3000" i="1" baseline="-25000" dirty="0"/>
          </a:p>
        </p:txBody>
      </p:sp>
      <p:sp>
        <p:nvSpPr>
          <p:cNvPr id="310282" name="Rectangle 10"/>
          <p:cNvSpPr>
            <a:spLocks noChangeArrowheads="1"/>
          </p:cNvSpPr>
          <p:nvPr/>
        </p:nvSpPr>
        <p:spPr bwMode="auto">
          <a:xfrm>
            <a:off x="6908800" y="24225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 descr="aps10-uedge-profil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19200"/>
            <a:ext cx="3352800" cy="50292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0" y="1447800"/>
            <a:ext cx="3733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snowflake divertor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outer strike point region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indent="-342900">
              <a:lnSpc>
                <a:spcPct val="90000"/>
              </a:lnSpc>
              <a:buClr>
                <a:srgbClr val="004483"/>
              </a:buClr>
              <a:buFont typeface="Wingdings" charset="2"/>
              <a:buChar char="§"/>
            </a:pPr>
            <a:r>
              <a:rPr kumimoji="0" lang="en-US" sz="18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1800" b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18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1800" b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18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reduced</a:t>
            </a:r>
          </a:p>
          <a:p>
            <a:pPr marL="342900" indent="-342900">
              <a:lnSpc>
                <a:spcPct val="90000"/>
              </a:lnSpc>
              <a:buClr>
                <a:srgbClr val="004483"/>
              </a:buClr>
              <a:buFont typeface="Wingdings" charset="2"/>
              <a:buChar char="§"/>
            </a:pP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Divertor peak heat flux reduced</a:t>
            </a:r>
          </a:p>
          <a:p>
            <a:pPr marL="342900" indent="-342900">
              <a:lnSpc>
                <a:spcPct val="90000"/>
              </a:lnSpc>
              <a:buClr>
                <a:srgbClr val="004483"/>
              </a:buClr>
              <a:buFont typeface="Wingdings" charset="2"/>
              <a:buChar char="§"/>
            </a:pPr>
            <a:r>
              <a:rPr kumimoji="1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Particle flux low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endParaRPr kumimoji="1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endParaRPr kumimoji="1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aps10-qdiv-200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477991"/>
            <a:ext cx="3182280" cy="2618009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4" idx="3"/>
          </p:cNvCxnSpPr>
          <p:nvPr/>
        </p:nvCxnSpPr>
        <p:spPr bwMode="auto">
          <a:xfrm>
            <a:off x="3886200" y="3733800"/>
            <a:ext cx="1219200" cy="533400"/>
          </a:xfrm>
          <a:prstGeom prst="straightConnector1">
            <a:avLst/>
          </a:prstGeom>
          <a:noFill/>
          <a:ln w="107950" cap="flat" cmpd="sng" algn="ctr">
            <a:solidFill>
              <a:srgbClr val="004A95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9" name="Rectangle 8"/>
          <p:cNvSpPr/>
          <p:nvPr/>
        </p:nvSpPr>
        <p:spPr>
          <a:xfrm>
            <a:off x="6172200" y="6096000"/>
            <a:ext cx="1481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b="0" i="0" dirty="0" smtClean="0">
                <a:solidFill>
                  <a:srgbClr val="004A95"/>
                </a:solidFill>
                <a:latin typeface="+mn-lt"/>
              </a:rPr>
              <a:t>Experiment</a:t>
            </a:r>
            <a:endParaRPr lang="en-US" sz="2000" b="0" i="0" dirty="0">
              <a:solidFill>
                <a:srgbClr val="004A95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3200" y="6096000"/>
            <a:ext cx="18665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b="0" i="0" dirty="0" smtClean="0">
                <a:solidFill>
                  <a:srgbClr val="004A95"/>
                </a:solidFill>
                <a:latin typeface="+mn-lt"/>
              </a:rPr>
              <a:t>UEDGE model</a:t>
            </a:r>
            <a:endParaRPr lang="en-US" sz="2000" b="0" i="0" dirty="0">
              <a:solidFill>
                <a:srgbClr val="004A95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77200" cy="809625"/>
          </a:xfrm>
        </p:spPr>
        <p:txBody>
          <a:bodyPr/>
          <a:lstStyle/>
          <a:p>
            <a:r>
              <a:rPr lang="en-US" sz="2500" dirty="0" smtClean="0"/>
              <a:t>NSTX studies suggest the snowflake divertor configuration may be a viable divertor solution for present and future tokamaks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5943600" cy="5029200"/>
          </a:xfrm>
        </p:spPr>
        <p:txBody>
          <a:bodyPr/>
          <a:lstStyle/>
          <a:p>
            <a:pPr marL="290513" indent="-290513" algn="just"/>
            <a:r>
              <a:rPr lang="en-US" sz="2000" dirty="0" smtClean="0"/>
              <a:t>Steady-state snowflake (up to 600 ms,</a:t>
            </a:r>
            <a:r>
              <a:rPr lang="en-US" sz="2000" dirty="0" smtClean="0"/>
              <a:t> </a:t>
            </a:r>
          </a:p>
          <a:p>
            <a:pPr marL="290513" indent="-290513" algn="just">
              <a:buNone/>
            </a:pPr>
            <a:r>
              <a:rPr lang="en-US" sz="2000" dirty="0" smtClean="0"/>
              <a:t>	</a:t>
            </a:r>
            <a:r>
              <a:rPr lang="en-US" sz="2000" dirty="0" smtClean="0"/>
              <a:t>many </a:t>
            </a:r>
            <a:r>
              <a:rPr lang="en-US" sz="2000" dirty="0" err="1" smtClean="0">
                <a:latin typeface="Symbol" charset="2"/>
                <a:cs typeface="Symbol" charset="2"/>
              </a:rPr>
              <a:t>t</a:t>
            </a:r>
            <a:r>
              <a:rPr lang="en-US" sz="2000" baseline="-25000" dirty="0" err="1" smtClean="0"/>
              <a:t>E</a:t>
            </a:r>
            <a:r>
              <a:rPr lang="en-US" sz="2000" dirty="0" err="1" smtClean="0"/>
              <a:t>’s</a:t>
            </a:r>
            <a:r>
              <a:rPr lang="en-US" sz="2000" dirty="0" smtClean="0"/>
              <a:t>)</a:t>
            </a:r>
          </a:p>
          <a:p>
            <a:pPr marL="290513" indent="-290513" algn="just"/>
            <a:r>
              <a:rPr lang="en-US" sz="2000" dirty="0" smtClean="0"/>
              <a:t>Good H-mode confinement</a:t>
            </a:r>
          </a:p>
          <a:p>
            <a:pPr marL="290513" indent="-290513" algn="just"/>
            <a:r>
              <a:rPr lang="en-US" sz="2000" dirty="0" smtClean="0"/>
              <a:t>Reduced core carbon concentration</a:t>
            </a:r>
          </a:p>
          <a:p>
            <a:pPr marL="290513" indent="-290513" algn="just"/>
            <a:r>
              <a:rPr lang="en-US" sz="2000" dirty="0" smtClean="0"/>
              <a:t>Significant reduction in peak divertor heat flux</a:t>
            </a:r>
          </a:p>
          <a:p>
            <a:pPr marL="290513" indent="-290513" algn="just"/>
            <a:r>
              <a:rPr lang="en-US" sz="2000" dirty="0" smtClean="0"/>
              <a:t>Potential to combine with radiative divertor for increased divertor radiation</a:t>
            </a:r>
          </a:p>
          <a:p>
            <a:pPr marL="290513" indent="-290513" algn="just"/>
            <a:endParaRPr lang="en-US" sz="2200" dirty="0" smtClean="0"/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r>
              <a:rPr kumimoji="1" lang="en-US" sz="2000" dirty="0" smtClean="0"/>
              <a:t>This talk focused on divertor results. Planned future efforts with the snowflake divertor:</a:t>
            </a:r>
          </a:p>
          <a:p>
            <a:pPr marL="800100" lvl="1" indent="-342900">
              <a:lnSpc>
                <a:spcPct val="90000"/>
              </a:lnSpc>
              <a:buFont typeface="Wingdings" charset="2"/>
              <a:buChar char="§"/>
              <a:defRPr/>
            </a:pPr>
            <a:r>
              <a:rPr kumimoji="1" lang="en-US" sz="1800" dirty="0" smtClean="0"/>
              <a:t>Improved magnetic control </a:t>
            </a:r>
          </a:p>
          <a:p>
            <a:pPr marL="800100" lvl="1" indent="-342900">
              <a:lnSpc>
                <a:spcPct val="90000"/>
              </a:lnSpc>
              <a:buFont typeface="Wingdings" charset="2"/>
              <a:buChar char="§"/>
              <a:defRPr/>
            </a:pPr>
            <a:r>
              <a:rPr kumimoji="1" lang="en-US" sz="1800" dirty="0" smtClean="0"/>
              <a:t>Pedestal peeling-</a:t>
            </a:r>
            <a:r>
              <a:rPr kumimoji="1" lang="en-US" sz="1800" dirty="0" err="1" smtClean="0"/>
              <a:t>balooning</a:t>
            </a:r>
            <a:r>
              <a:rPr kumimoji="1" lang="en-US" sz="1800" dirty="0" smtClean="0"/>
              <a:t> stability</a:t>
            </a:r>
          </a:p>
          <a:p>
            <a:pPr marL="800100" lvl="1" indent="-342900">
              <a:lnSpc>
                <a:spcPct val="90000"/>
              </a:lnSpc>
              <a:buFont typeface="Wingdings" charset="2"/>
              <a:buChar char="§"/>
              <a:defRPr/>
            </a:pPr>
            <a:r>
              <a:rPr kumimoji="1" lang="en-US" sz="1800" dirty="0" smtClean="0"/>
              <a:t>ELM heat and particle deposition profiles</a:t>
            </a:r>
          </a:p>
          <a:p>
            <a:pPr marL="800100" lvl="1" indent="-342900">
              <a:lnSpc>
                <a:spcPct val="90000"/>
              </a:lnSpc>
              <a:buFont typeface="Wingdings" charset="2"/>
              <a:buChar char="§"/>
              <a:defRPr/>
            </a:pPr>
            <a:r>
              <a:rPr kumimoji="1" lang="en-US" sz="1800" dirty="0" smtClean="0"/>
              <a:t>Divertor impurity source distribution</a:t>
            </a:r>
          </a:p>
          <a:p>
            <a:pPr marL="800100" lvl="1" indent="-342900">
              <a:lnSpc>
                <a:spcPct val="90000"/>
              </a:lnSpc>
              <a:buFont typeface="Wingdings" charset="2"/>
              <a:buChar char="§"/>
              <a:defRPr/>
            </a:pPr>
            <a:r>
              <a:rPr kumimoji="1" lang="en-US" sz="1800" dirty="0" smtClean="0"/>
              <a:t>Divertor and upstream turbulence (blobs)</a:t>
            </a:r>
          </a:p>
          <a:p>
            <a:pPr marL="290513" indent="-290513" algn="just"/>
            <a:endParaRPr lang="en-US" sz="2200" dirty="0" smtClean="0"/>
          </a:p>
          <a:p>
            <a:pPr marL="804863" lvl="1" indent="-290513">
              <a:buNone/>
            </a:pPr>
            <a:endParaRPr lang="en-US" sz="1800" dirty="0"/>
          </a:p>
        </p:txBody>
      </p:sp>
      <p:pic>
        <p:nvPicPr>
          <p:cNvPr id="4" name="Picture 3" descr="xp924-135485-300-eps10.png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6324600" y="1371600"/>
            <a:ext cx="2674199" cy="2133600"/>
          </a:xfrm>
          <a:prstGeom prst="rect">
            <a:avLst/>
          </a:prstGeom>
        </p:spPr>
      </p:pic>
      <p:pic>
        <p:nvPicPr>
          <p:cNvPr id="5" name="Picture 4" descr="aps10-qdiv4eric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1" y="3657600"/>
            <a:ext cx="2590800" cy="2313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Session PP9: Poster Session VI, 10 November, Wednesday PM - Snowflake divertor presentations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8001000" cy="4724400"/>
          </a:xfrm>
        </p:spPr>
        <p:txBody>
          <a:bodyPr/>
          <a:lstStyle/>
          <a:p>
            <a:r>
              <a:rPr lang="en-US" sz="2400" dirty="0" smtClean="0"/>
              <a:t>PP9.00149 : D. D. Ryutov et. al, General properties of the magnetic field in a snowflake divertor</a:t>
            </a:r>
          </a:p>
          <a:p>
            <a:endParaRPr lang="en-US" sz="2400" dirty="0" smtClean="0"/>
          </a:p>
          <a:p>
            <a:r>
              <a:rPr lang="en-US" sz="2400" dirty="0" smtClean="0"/>
              <a:t>PP9.00152 : M. V. Umansky et. al, Ion orbit loss effects on radial electric field in tokamak edge for standard and snowflake divertor configurations</a:t>
            </a:r>
          </a:p>
          <a:p>
            <a:endParaRPr lang="en-US" sz="2400" dirty="0" smtClean="0"/>
          </a:p>
          <a:p>
            <a:pPr marL="342900" lvl="1" indent="-342900">
              <a:buFont typeface="Wingdings" pitchFamily="-65" charset="2"/>
              <a:buChar char="§"/>
            </a:pPr>
            <a:r>
              <a:rPr lang="en-US" dirty="0" smtClean="0"/>
              <a:t>PP9.00136 : F. </a:t>
            </a:r>
            <a:r>
              <a:rPr lang="en-US" dirty="0" err="1" smtClean="0"/>
              <a:t>Piras</a:t>
            </a:r>
            <a:r>
              <a:rPr lang="en-US" dirty="0" smtClean="0"/>
              <a:t> et. al, H-mode Snowflake Divertor Plasmas on TCV</a:t>
            </a:r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4" name="Picture 3" descr="Snowflake 375mm 500p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573" y="5257801"/>
            <a:ext cx="1606627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/>
              <a:t>Divertor heat flux mitigation is key for present and future fusion plasma devices </a:t>
            </a:r>
          </a:p>
        </p:txBody>
      </p:sp>
      <p:sp>
        <p:nvSpPr>
          <p:cNvPr id="2242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5181600" cy="5105400"/>
          </a:xfrm>
        </p:spPr>
        <p:txBody>
          <a:bodyPr/>
          <a:lstStyle/>
          <a:p>
            <a:r>
              <a:rPr lang="en-US" sz="1800" dirty="0" smtClean="0"/>
              <a:t>ST / NSTX goals:</a:t>
            </a:r>
          </a:p>
          <a:p>
            <a:pPr marL="569913" lvl="1" indent="-223838"/>
            <a:r>
              <a:rPr lang="en-US" sz="1600" dirty="0" smtClean="0"/>
              <a:t>Study high beta plasmas at reduced collisionality</a:t>
            </a:r>
          </a:p>
          <a:p>
            <a:pPr marL="569913" lvl="1" indent="-223838"/>
            <a:r>
              <a:rPr lang="en-US" sz="1600" dirty="0" smtClean="0"/>
              <a:t>Access full non-inductive start-up, ramp-up, sustainment</a:t>
            </a:r>
          </a:p>
          <a:p>
            <a:pPr marL="569913" lvl="1" indent="-223838"/>
            <a:r>
              <a:rPr lang="en-US" sz="1600" dirty="0" smtClean="0"/>
              <a:t>Prototype solutions for mitigating high heat &amp; particle flux</a:t>
            </a:r>
          </a:p>
          <a:p>
            <a:pPr marL="569913" lvl="1" indent="-223838"/>
            <a:endParaRPr kumimoji="1" lang="en-US" sz="1600" dirty="0" smtClean="0"/>
          </a:p>
          <a:p>
            <a:pPr algn="just">
              <a:lnSpc>
                <a:spcPct val="90000"/>
              </a:lnSpc>
            </a:pPr>
            <a:r>
              <a:rPr kumimoji="1" lang="en-US" sz="1800" dirty="0" smtClean="0"/>
              <a:t>In an ST, modest </a:t>
            </a:r>
            <a:r>
              <a:rPr kumimoji="1" lang="en-US" sz="1800" i="1" dirty="0" err="1" smtClean="0"/>
              <a:t>q</a:t>
            </a:r>
            <a:r>
              <a:rPr kumimoji="1" lang="en-US" sz="1800" i="1" baseline="-25000" dirty="0" smtClean="0"/>
              <a:t>||</a:t>
            </a:r>
            <a:r>
              <a:rPr kumimoji="1" lang="en-US" sz="1800" dirty="0" smtClean="0"/>
              <a:t> can yield high divertor </a:t>
            </a:r>
            <a:r>
              <a:rPr kumimoji="1" lang="en-US" sz="1800" i="1" dirty="0" err="1" smtClean="0"/>
              <a:t>q</a:t>
            </a:r>
            <a:r>
              <a:rPr kumimoji="1" lang="en-US" sz="1800" i="1" baseline="-25000" dirty="0" err="1" smtClean="0"/>
              <a:t>pk</a:t>
            </a:r>
            <a:r>
              <a:rPr kumimoji="1" lang="en-US" sz="1800" dirty="0" smtClean="0"/>
              <a:t> </a:t>
            </a:r>
          </a:p>
          <a:p>
            <a:pPr marL="569913" lvl="1" indent="-223838" algn="just">
              <a:lnSpc>
                <a:spcPct val="90000"/>
              </a:lnSpc>
            </a:pPr>
            <a:r>
              <a:rPr kumimoji="1" lang="en-US" sz="1600" dirty="0" smtClean="0"/>
              <a:t>in NSTX, </a:t>
            </a:r>
            <a:r>
              <a:rPr kumimoji="1" lang="en-US" sz="1600" i="1" dirty="0" err="1" smtClean="0"/>
              <a:t>q</a:t>
            </a:r>
            <a:r>
              <a:rPr kumimoji="1" lang="en-US" sz="1600" i="1" baseline="-25000" dirty="0" smtClean="0"/>
              <a:t>||</a:t>
            </a:r>
            <a:r>
              <a:rPr kumimoji="1" lang="en-US" sz="1600" dirty="0" smtClean="0"/>
              <a:t>= 50-100 MW/m</a:t>
            </a:r>
            <a:r>
              <a:rPr kumimoji="1" lang="en-US" sz="1600" baseline="30000" dirty="0" smtClean="0"/>
              <a:t>2</a:t>
            </a:r>
            <a:r>
              <a:rPr kumimoji="1" lang="en-US" sz="1600" dirty="0" smtClean="0"/>
              <a:t> and </a:t>
            </a:r>
            <a:r>
              <a:rPr kumimoji="1" lang="en-US" sz="1600" i="1" dirty="0" err="1" smtClean="0"/>
              <a:t>q</a:t>
            </a:r>
            <a:r>
              <a:rPr kumimoji="1" lang="en-US" sz="1600" i="1" baseline="-25000" dirty="0" err="1" smtClean="0"/>
              <a:t>pk</a:t>
            </a:r>
            <a:r>
              <a:rPr kumimoji="1" lang="en-US" sz="1600" dirty="0" smtClean="0"/>
              <a:t>=6-15 MW/m</a:t>
            </a:r>
            <a:r>
              <a:rPr kumimoji="1" lang="en-US" sz="1600" baseline="30000" dirty="0" smtClean="0"/>
              <a:t>2</a:t>
            </a:r>
            <a:endParaRPr kumimoji="1" lang="en-US" sz="1600" b="1" dirty="0" smtClean="0">
              <a:solidFill>
                <a:srgbClr val="FF0000"/>
              </a:solidFill>
            </a:endParaRPr>
          </a:p>
          <a:p>
            <a:pPr marL="569913" lvl="1" indent="-223838" algn="just">
              <a:lnSpc>
                <a:spcPct val="90000"/>
              </a:lnSpc>
            </a:pPr>
            <a:r>
              <a:rPr kumimoji="1" lang="en-US" sz="1600" dirty="0" smtClean="0"/>
              <a:t>Large radiated power and momentum losses are needed to reduce </a:t>
            </a:r>
            <a:r>
              <a:rPr kumimoji="1" lang="en-US" sz="1600" i="1" dirty="0" err="1" smtClean="0"/>
              <a:t>q</a:t>
            </a:r>
            <a:r>
              <a:rPr kumimoji="1" lang="en-US" sz="1600" i="1" baseline="-25000" dirty="0" smtClean="0"/>
              <a:t>||</a:t>
            </a:r>
          </a:p>
          <a:p>
            <a:pPr marL="569913" lvl="1" indent="-223838" algn="just">
              <a:lnSpc>
                <a:spcPct val="90000"/>
              </a:lnSpc>
            </a:pPr>
            <a:endParaRPr kumimoji="1" lang="en-US" sz="1600" dirty="0" smtClean="0"/>
          </a:p>
          <a:p>
            <a:pPr algn="just">
              <a:lnSpc>
                <a:spcPct val="90000"/>
              </a:lnSpc>
            </a:pPr>
            <a:r>
              <a:rPr kumimoji="1" lang="en-US" sz="1800" dirty="0" smtClean="0"/>
              <a:t>In NSTX, partially detached divertor regime is accessible only </a:t>
            </a:r>
          </a:p>
          <a:p>
            <a:pPr lvl="1" algn="just">
              <a:lnSpc>
                <a:spcPct val="90000"/>
              </a:lnSpc>
            </a:pPr>
            <a:r>
              <a:rPr kumimoji="1" lang="en-US" sz="1600" dirty="0" smtClean="0"/>
              <a:t>in highly-shaped plasma configuration with high flux expansion divertor (high plasma plugging efficiency, reduced </a:t>
            </a:r>
            <a:r>
              <a:rPr kumimoji="1" lang="en-US" sz="1600" i="1" dirty="0" err="1" smtClean="0"/>
              <a:t>q</a:t>
            </a:r>
            <a:r>
              <a:rPr kumimoji="1" lang="en-US" sz="1600" i="1" baseline="-25000" dirty="0" smtClean="0"/>
              <a:t>||</a:t>
            </a:r>
            <a:r>
              <a:rPr kumimoji="1" lang="en-US" sz="1600" dirty="0" smtClean="0"/>
              <a:t>)</a:t>
            </a:r>
          </a:p>
          <a:p>
            <a:pPr lvl="1" algn="just">
              <a:lnSpc>
                <a:spcPct val="90000"/>
              </a:lnSpc>
            </a:pPr>
            <a:r>
              <a:rPr kumimoji="1" lang="en-US" sz="1600" dirty="0" smtClean="0"/>
              <a:t>modest divertor D</a:t>
            </a:r>
            <a:r>
              <a:rPr kumimoji="1" lang="en-US" sz="1600" baseline="-25000" dirty="0" smtClean="0"/>
              <a:t>2</a:t>
            </a:r>
            <a:r>
              <a:rPr kumimoji="1" lang="en-US" sz="1600" dirty="0" smtClean="0"/>
              <a:t> injection still needed</a:t>
            </a:r>
          </a:p>
          <a:p>
            <a:pPr lvl="1">
              <a:lnSpc>
                <a:spcPct val="90000"/>
              </a:lnSpc>
              <a:buNone/>
            </a:pPr>
            <a:endParaRPr kumimoji="1" lang="en-US" sz="1800" dirty="0" smtClean="0"/>
          </a:p>
          <a:p>
            <a:pPr lvl="1">
              <a:lnSpc>
                <a:spcPct val="90000"/>
              </a:lnSpc>
              <a:buNone/>
            </a:pPr>
            <a:endParaRPr kumimoji="1" lang="en-US" sz="1800" dirty="0" smtClean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200400"/>
            <a:ext cx="1033463" cy="1219200"/>
          </a:xfrm>
          <a:prstGeom prst="rect">
            <a:avLst/>
          </a:prstGeom>
          <a:noFill/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562600" y="4572000"/>
            <a:ext cx="1676400" cy="547688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 sz="1200"/>
              <a:t>ST-based Plasma Material Interface (PMI) Science Facility </a:t>
            </a:r>
            <a:endParaRPr lang="en-US" sz="900"/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4075" y="3124200"/>
            <a:ext cx="1406525" cy="15240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239000" y="4610100"/>
            <a:ext cx="1371600" cy="495300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1200"/>
              <a:t>ST-based Fusion Nuclear Science (FNS) Facility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715000" y="1295400"/>
            <a:ext cx="1447800" cy="1600200"/>
            <a:chOff x="4409" y="624"/>
            <a:chExt cx="967" cy="1104"/>
          </a:xfrm>
        </p:grpSpPr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09" y="624"/>
              <a:ext cx="967" cy="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4752" y="1584"/>
              <a:ext cx="288" cy="144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172200" y="2743200"/>
            <a:ext cx="685800" cy="2286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bIns="0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 sz="1200" dirty="0"/>
              <a:t>NSTX</a:t>
            </a:r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1295400"/>
            <a:ext cx="1200150" cy="1600200"/>
          </a:xfrm>
          <a:prstGeom prst="rect">
            <a:avLst/>
          </a:prstGeom>
          <a:noFill/>
        </p:spPr>
      </p:pic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7591425" y="2789238"/>
            <a:ext cx="811213" cy="182562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 sz="1200">
                <a:ea typeface="ＭＳ Ｐゴシック" charset="-128"/>
                <a:cs typeface="ＭＳ Ｐゴシック" charset="-128"/>
              </a:rPr>
              <a:t>NSTX-U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09625"/>
          </a:xfrm>
        </p:spPr>
        <p:txBody>
          <a:bodyPr/>
          <a:lstStyle/>
          <a:p>
            <a:r>
              <a:rPr lang="en-US" dirty="0" smtClean="0"/>
              <a:t>Heat flux mitigation is more challenging in compact divertor of spherical torus</a:t>
            </a:r>
            <a:endParaRPr kumimoji="1" lang="en-US" dirty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7162800" cy="2362200"/>
          </a:xfrm>
        </p:spPr>
        <p:txBody>
          <a:bodyPr/>
          <a:lstStyle/>
          <a:p>
            <a:r>
              <a:rPr lang="en-US" sz="2000" dirty="0" smtClean="0"/>
              <a:t>NSTX</a:t>
            </a:r>
          </a:p>
          <a:p>
            <a:pPr lvl="1"/>
            <a:r>
              <a:rPr lang="en-US" sz="2000" i="1" dirty="0" err="1" smtClean="0"/>
              <a:t>I</a:t>
            </a:r>
            <a:r>
              <a:rPr lang="en-US" sz="2000" i="1" baseline="-25000" dirty="0" err="1" smtClean="0"/>
              <a:t>p</a:t>
            </a:r>
            <a:r>
              <a:rPr lang="en-US" sz="2000" dirty="0" smtClean="0"/>
              <a:t> = 0.7-1.4 MA,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pulse</a:t>
            </a:r>
            <a:r>
              <a:rPr lang="en-US" sz="2000" dirty="0" smtClean="0"/>
              <a:t> &lt; 1.5 </a:t>
            </a:r>
            <a:r>
              <a:rPr lang="en-US" sz="2000" dirty="0" err="1" smtClean="0"/>
              <a:t>s</a:t>
            </a:r>
            <a:r>
              <a:rPr lang="en-US" sz="2000" dirty="0" smtClean="0"/>
              <a:t>, </a:t>
            </a:r>
            <a:r>
              <a:rPr lang="en-US" sz="2000" i="1" dirty="0" smtClean="0"/>
              <a:t>P</a:t>
            </a:r>
            <a:r>
              <a:rPr lang="en-US" sz="2000" i="1" baseline="-25000" dirty="0" smtClean="0"/>
              <a:t>in</a:t>
            </a:r>
            <a:r>
              <a:rPr lang="en-US" sz="2000" dirty="0" smtClean="0"/>
              <a:t> ≤ 7.4 MW (NBI)</a:t>
            </a:r>
          </a:p>
          <a:p>
            <a:pPr lvl="1"/>
            <a:r>
              <a:rPr lang="en-US" sz="2000" dirty="0" smtClean="0"/>
              <a:t>ATJ and CFC graphite </a:t>
            </a:r>
            <a:r>
              <a:rPr lang="en-US" sz="2000" dirty="0" err="1" smtClean="0"/>
              <a:t>PFCs</a:t>
            </a:r>
            <a:endParaRPr lang="en-US" sz="2000" dirty="0" smtClean="0"/>
          </a:p>
          <a:p>
            <a:pPr lvl="1"/>
            <a:r>
              <a:rPr lang="en-US" sz="2000" dirty="0" smtClean="0"/>
              <a:t>P / R ~ 10</a:t>
            </a:r>
          </a:p>
          <a:p>
            <a:pPr lvl="1"/>
            <a:r>
              <a:rPr lang="en-US" sz="2000" i="1" dirty="0" err="1" smtClean="0"/>
              <a:t>q</a:t>
            </a:r>
            <a:r>
              <a:rPr lang="en-US" sz="2000" i="1" baseline="-25000" dirty="0" err="1" smtClean="0"/>
              <a:t>pk</a:t>
            </a:r>
            <a:r>
              <a:rPr lang="en-US" sz="2000" dirty="0" smtClean="0"/>
              <a:t> ≤ 15 MW/m</a:t>
            </a:r>
            <a:r>
              <a:rPr lang="en-US" sz="2000" baseline="30000" dirty="0" smtClean="0"/>
              <a:t>2</a:t>
            </a:r>
          </a:p>
          <a:p>
            <a:pPr lvl="1"/>
            <a:r>
              <a:rPr lang="en-US" sz="2000" i="1" dirty="0" err="1" smtClean="0"/>
              <a:t>q</a:t>
            </a:r>
            <a:r>
              <a:rPr lang="en-US" sz="2000" i="1" baseline="-25000" dirty="0" smtClean="0"/>
              <a:t>||</a:t>
            </a:r>
            <a:r>
              <a:rPr lang="en-US" sz="2000" dirty="0" smtClean="0"/>
              <a:t> ≤ 200 MW/m</a:t>
            </a:r>
            <a:r>
              <a:rPr lang="en-US" sz="2000" baseline="30000" dirty="0" smtClean="0"/>
              <a:t>2</a:t>
            </a:r>
          </a:p>
        </p:txBody>
      </p:sp>
      <p:graphicFrame>
        <p:nvGraphicFramePr>
          <p:cNvPr id="7" name="Group 50"/>
          <p:cNvGraphicFramePr>
            <a:graphicFrameLocks noGrp="1"/>
          </p:cNvGraphicFramePr>
          <p:nvPr/>
        </p:nvGraphicFramePr>
        <p:xfrm>
          <a:off x="381000" y="3886200"/>
          <a:ext cx="8458200" cy="2362200"/>
        </p:xfrm>
        <a:graphic>
          <a:graphicData uri="http://schemas.openxmlformats.org/drawingml/2006/table">
            <a:tbl>
              <a:tblPr/>
              <a:tblGrid>
                <a:gridCol w="5562600"/>
                <a:gridCol w="1295400"/>
                <a:gridCol w="1600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Quantity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4A9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NSTX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4A9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DIII-D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4A91">
                        <a:alpha val="70000"/>
                      </a:srgbClr>
                    </a:solidFill>
                  </a:tcPr>
                </a:tc>
              </a:tr>
              <a:tr h="3215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Aspect ratio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1.4-1.5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2.7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</a:tr>
              <a:tr h="3206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In-out plasma boundary area ratio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1:3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2:3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15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X-point to target parallel length </a:t>
                      </a:r>
                      <a:r>
                        <a:rPr kumimoji="0" lang="en-US" sz="1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L</a:t>
                      </a:r>
                      <a:r>
                        <a:rPr kumimoji="0" lang="en-US" sz="19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 (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5-10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10-20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</a:tr>
              <a:tr h="3206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Poloidal magnetic flux expansion </a:t>
                      </a:r>
                      <a:r>
                        <a:rPr kumimoji="0" lang="en-US" sz="19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f</a:t>
                      </a:r>
                      <a:r>
                        <a:rPr kumimoji="0" lang="en-US" sz="19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exp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 at outer SP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5-30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3-15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15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Magnetic field angle at outer SP (deg.)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1-10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1-2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09625"/>
          </a:xfrm>
        </p:spPr>
        <p:txBody>
          <a:bodyPr/>
          <a:lstStyle/>
          <a:p>
            <a:r>
              <a:rPr kumimoji="1" lang="en-US" sz="2600" dirty="0"/>
              <a:t>Open</a:t>
            </a:r>
            <a:r>
              <a:rPr kumimoji="1" lang="en-US" sz="2600" dirty="0" smtClean="0"/>
              <a:t> divertor geometry, three existing divertor coils and a good set of diagnostics enable divertor geometry studies in NSTX</a:t>
            </a:r>
            <a:endParaRPr kumimoji="1" lang="en-US" sz="2600" dirty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4114800" cy="4343400"/>
          </a:xfrm>
        </p:spPr>
        <p:txBody>
          <a:bodyPr/>
          <a:lstStyle/>
          <a:p>
            <a:pPr marL="57150" indent="-233363"/>
            <a:r>
              <a:rPr lang="en-US" sz="2200" i="1" dirty="0" err="1" smtClean="0"/>
              <a:t>I</a:t>
            </a:r>
            <a:r>
              <a:rPr lang="en-US" sz="2200" i="1" baseline="-25000" dirty="0" err="1" smtClean="0"/>
              <a:t>p</a:t>
            </a:r>
            <a:r>
              <a:rPr lang="en-US" sz="2200" dirty="0" smtClean="0"/>
              <a:t> = 0.7-1.4 MA</a:t>
            </a:r>
          </a:p>
          <a:p>
            <a:pPr marL="57150" indent="-233363"/>
            <a:r>
              <a:rPr lang="en-US" sz="2200" i="1" dirty="0" smtClean="0"/>
              <a:t>P</a:t>
            </a:r>
            <a:r>
              <a:rPr lang="en-US" sz="2200" i="1" baseline="-25000" dirty="0" smtClean="0"/>
              <a:t>in</a:t>
            </a:r>
            <a:r>
              <a:rPr lang="en-US" sz="2200" dirty="0" smtClean="0"/>
              <a:t> ≤ 7.4 MW (NBI)</a:t>
            </a:r>
          </a:p>
          <a:p>
            <a:pPr marL="57150" indent="-233363"/>
            <a:r>
              <a:rPr lang="en-US" sz="2200" dirty="0" smtClean="0"/>
              <a:t>ATJ </a:t>
            </a:r>
            <a:r>
              <a:rPr lang="en-US" sz="2200" dirty="0"/>
              <a:t>and CFC</a:t>
            </a:r>
            <a:r>
              <a:rPr lang="en-US" sz="2200" dirty="0" smtClean="0"/>
              <a:t> graphite </a:t>
            </a:r>
            <a:r>
              <a:rPr lang="en-US" sz="2200" dirty="0" err="1" smtClean="0"/>
              <a:t>PFCs</a:t>
            </a:r>
            <a:endParaRPr lang="en-US" sz="2200" dirty="0" smtClean="0"/>
          </a:p>
          <a:p>
            <a:pPr marL="57150" indent="-233363"/>
            <a:r>
              <a:rPr lang="en-US" sz="2200" dirty="0" smtClean="0"/>
              <a:t>Lithium coatings from lithium evaporators</a:t>
            </a:r>
          </a:p>
          <a:p>
            <a:pPr marL="57150" indent="-233363"/>
            <a:r>
              <a:rPr lang="en-US" sz="2200" dirty="0" smtClean="0"/>
              <a:t>Three lower divertor coils with currents 1-5, 1-25 kA-turns</a:t>
            </a:r>
          </a:p>
          <a:p>
            <a:pPr marL="57150" indent="-233363">
              <a:buClr>
                <a:schemeClr val="accent6"/>
              </a:buClr>
            </a:pPr>
            <a:r>
              <a:rPr lang="en-US" sz="2200" dirty="0" smtClean="0"/>
              <a:t>Divertor gas injectors (D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, CD</a:t>
            </a:r>
            <a:r>
              <a:rPr lang="en-US" sz="2200" baseline="-25000" dirty="0" smtClean="0"/>
              <a:t>4</a:t>
            </a:r>
            <a:r>
              <a:rPr lang="en-US" sz="2200" dirty="0" smtClean="0"/>
              <a:t>)</a:t>
            </a:r>
          </a:p>
          <a:p>
            <a:pPr marL="57150" indent="-233363">
              <a:buClr>
                <a:schemeClr val="accent6"/>
              </a:buClr>
            </a:pPr>
            <a:r>
              <a:rPr lang="en-US" sz="2200" dirty="0" smtClean="0"/>
              <a:t>Extensive diagnostic set</a:t>
            </a:r>
          </a:p>
          <a:p>
            <a:pPr marL="457200" lvl="1" indent="-233363"/>
            <a:endParaRPr lang="en-US" sz="1800" dirty="0" smtClean="0"/>
          </a:p>
        </p:txBody>
      </p:sp>
      <p:pic>
        <p:nvPicPr>
          <p:cNvPr id="12" name="Picture 11" descr="iaea08-nstx-dia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8403" y="1952735"/>
            <a:ext cx="4685597" cy="368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divertor is unaffected by lower divertor snowflake configuration</a:t>
            </a:r>
            <a:endParaRPr lang="en-US" dirty="0"/>
          </a:p>
        </p:txBody>
      </p:sp>
      <p:pic>
        <p:nvPicPr>
          <p:cNvPr id="5" name="Picture 4" descr="aps10-eies-upperd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95400"/>
            <a:ext cx="6477000" cy="5150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950200" cy="809625"/>
          </a:xfrm>
        </p:spPr>
        <p:txBody>
          <a:bodyPr/>
          <a:lstStyle/>
          <a:p>
            <a:r>
              <a:rPr lang="en-US" sz="3000" dirty="0" smtClean="0"/>
              <a:t>High-</a:t>
            </a:r>
            <a:r>
              <a:rPr lang="en-US" sz="3000" i="1" dirty="0" err="1" smtClean="0"/>
              <a:t>n</a:t>
            </a:r>
            <a:r>
              <a:rPr lang="en-US" sz="3000" dirty="0" smtClean="0"/>
              <a:t> Balmer line emission measurements suggest high divertor recombination rate, low </a:t>
            </a:r>
            <a:r>
              <a:rPr lang="en-US" sz="3000" i="1" dirty="0" smtClean="0"/>
              <a:t>T</a:t>
            </a:r>
            <a:r>
              <a:rPr lang="en-US" sz="3000" i="1" baseline="-25000" dirty="0" smtClean="0"/>
              <a:t>e</a:t>
            </a:r>
            <a:r>
              <a:rPr lang="en-US" sz="3000" dirty="0" smtClean="0"/>
              <a:t> and high </a:t>
            </a:r>
            <a:r>
              <a:rPr lang="en-US" sz="3000" i="1" dirty="0" smtClean="0"/>
              <a:t>n</a:t>
            </a:r>
            <a:r>
              <a:rPr lang="en-US" sz="3000" i="1" baseline="-25000" dirty="0" smtClean="0"/>
              <a:t>e</a:t>
            </a:r>
            <a:endParaRPr lang="en-US" sz="3000" i="1" baseline="-25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5943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Clr>
                <a:srgbClr val="004483"/>
              </a:buClr>
              <a:buFont typeface="Wingdings" pitchFamily="-65" charset="2"/>
              <a:buChar char="§"/>
            </a:pP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400" b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=0.8-1.2 eV, 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</a:rPr>
              <a:t>n</a:t>
            </a:r>
            <a:r>
              <a:rPr lang="en-US" sz="2400" b="0" kern="0" baseline="-25000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2400" b="0" i="0" kern="0" dirty="0" smtClean="0">
                <a:solidFill>
                  <a:schemeClr val="tx1"/>
                </a:solidFill>
                <a:latin typeface="+mn-lt"/>
              </a:rPr>
              <a:t>=2-7 </a:t>
            </a:r>
            <a:r>
              <a:rPr lang="en-US" sz="2400" b="0" i="0" kern="0" dirty="0" err="1" smtClean="0">
                <a:solidFill>
                  <a:schemeClr val="tx1"/>
                </a:solidFill>
                <a:latin typeface="+mn-lt"/>
              </a:rPr>
              <a:t>x</a:t>
            </a:r>
            <a:r>
              <a:rPr lang="en-US" sz="2400" b="0" i="0" kern="0" dirty="0" smtClean="0">
                <a:solidFill>
                  <a:schemeClr val="tx1"/>
                </a:solidFill>
                <a:latin typeface="+mn-lt"/>
              </a:rPr>
              <a:t> 10</a:t>
            </a:r>
            <a:r>
              <a:rPr lang="en-US" sz="2400" b="0" i="0" kern="0" baseline="30000" dirty="0" smtClean="0">
                <a:solidFill>
                  <a:schemeClr val="tx1"/>
                </a:solidFill>
                <a:latin typeface="+mn-lt"/>
              </a:rPr>
              <a:t>20</a:t>
            </a:r>
            <a:r>
              <a:rPr lang="en-US" sz="2400" b="0" i="0" kern="0" dirty="0" smtClean="0">
                <a:solidFill>
                  <a:schemeClr val="tx1"/>
                </a:solidFill>
                <a:latin typeface="+mn-lt"/>
              </a:rPr>
              <a:t> m</a:t>
            </a:r>
            <a:r>
              <a:rPr lang="en-US" sz="2400" b="0" i="0" kern="0" baseline="30000" dirty="0" smtClean="0">
                <a:solidFill>
                  <a:schemeClr val="tx1"/>
                </a:solidFill>
                <a:latin typeface="+mn-lt"/>
              </a:rPr>
              <a:t>-3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inferred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modeling</a:t>
            </a:r>
            <a:endParaRPr lang="en-US" sz="2400" b="0" i="0" kern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" y="1447800"/>
            <a:ext cx="2971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Balmer series 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spectra modeled with CRETIN; Spectra sensitive to</a:t>
            </a:r>
          </a:p>
          <a:p>
            <a:pPr marL="625475" lvl="1" indent="-336550">
              <a:buClr>
                <a:srgbClr val="004483"/>
              </a:buClr>
              <a:buFont typeface="Wingdings" pitchFamily="-65" charset="2"/>
              <a:buChar char="§"/>
            </a:pP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Line intensity &lt;-&gt; Recombination rate</a:t>
            </a:r>
          </a:p>
          <a:p>
            <a:pPr marL="625475" lvl="1" indent="-336550">
              <a:buClr>
                <a:srgbClr val="004483"/>
              </a:buClr>
              <a:buFont typeface="Wingdings" pitchFamily="-65" charset="2"/>
              <a:buChar char="§"/>
            </a:pPr>
            <a:r>
              <a:rPr lang="en-US" sz="1800" b="0" kern="0" dirty="0" smtClean="0">
                <a:solidFill>
                  <a:schemeClr val="tx1"/>
                </a:solidFill>
                <a:latin typeface="+mn-lt"/>
              </a:rPr>
              <a:t>T</a:t>
            </a:r>
            <a:r>
              <a:rPr lang="en-US" sz="1800" b="0" kern="0" baseline="-25000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 &lt;-&gt; </a:t>
            </a:r>
            <a:r>
              <a:rPr lang="en-US" sz="1800" b="0" i="0" kern="0" dirty="0" err="1" smtClean="0">
                <a:solidFill>
                  <a:schemeClr val="tx1"/>
                </a:solidFill>
                <a:latin typeface="+mn-lt"/>
              </a:rPr>
              <a:t>Boltzman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 population distribution</a:t>
            </a:r>
          </a:p>
          <a:p>
            <a:pPr marL="625475" lvl="1" indent="-336550">
              <a:buClr>
                <a:srgbClr val="004483"/>
              </a:buClr>
              <a:buFont typeface="Wingdings" pitchFamily="-65" charset="2"/>
              <a:buChar char="§"/>
            </a:pPr>
            <a:r>
              <a:rPr lang="en-US" sz="1800" b="0" kern="0" dirty="0" smtClean="0">
                <a:solidFill>
                  <a:schemeClr val="tx1"/>
                </a:solidFill>
                <a:latin typeface="+mn-lt"/>
              </a:rPr>
              <a:t>n</a:t>
            </a:r>
            <a:r>
              <a:rPr lang="en-US" sz="1800" b="0" kern="0" baseline="-25000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 &lt;-&gt; Line broadening due to linear Stark effect from ion and electron </a:t>
            </a:r>
            <a:r>
              <a:rPr lang="en-US" sz="1800" b="0" i="0" kern="0" dirty="0" err="1" smtClean="0">
                <a:solidFill>
                  <a:schemeClr val="tx1"/>
                </a:solidFill>
                <a:latin typeface="+mn-lt"/>
              </a:rPr>
              <a:t>microfield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iaea10-sfd2p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309526"/>
            <a:ext cx="5688654" cy="4634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Experimental studies of snowflake divertor in NSTX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5410200" cy="3886200"/>
          </a:xfrm>
        </p:spPr>
        <p:txBody>
          <a:bodyPr/>
          <a:lstStyle/>
          <a:p>
            <a:r>
              <a:rPr lang="en-US" b="1" dirty="0" smtClean="0"/>
              <a:t>Tokamak divertor challenge</a:t>
            </a:r>
          </a:p>
          <a:p>
            <a:r>
              <a:rPr lang="en-US" b="1" dirty="0" smtClean="0"/>
              <a:t>Snowflake divertor configuration </a:t>
            </a:r>
          </a:p>
          <a:p>
            <a:r>
              <a:rPr lang="en-US" b="1" dirty="0" smtClean="0"/>
              <a:t>Snowflake divertor in NSTX</a:t>
            </a:r>
          </a:p>
          <a:p>
            <a:pPr marL="514350" lvl="1" indent="-290513"/>
            <a:r>
              <a:rPr lang="en-US" sz="2200" dirty="0" smtClean="0"/>
              <a:t>Magnetic properties and control</a:t>
            </a:r>
          </a:p>
          <a:p>
            <a:pPr marL="514350" lvl="1" indent="-290513"/>
            <a:r>
              <a:rPr lang="en-US" sz="2200" dirty="0" smtClean="0"/>
              <a:t>Core and divertor plasma properties </a:t>
            </a:r>
          </a:p>
          <a:p>
            <a:pPr marL="514350" lvl="1" indent="-290513"/>
            <a:r>
              <a:rPr lang="en-US" sz="2200" dirty="0" smtClean="0"/>
              <a:t>Comparison with standard and radiative divertors</a:t>
            </a:r>
          </a:p>
          <a:p>
            <a:pPr marL="514350" lvl="1" indent="-290513"/>
            <a:r>
              <a:rPr lang="en-US" sz="2200" dirty="0" smtClean="0"/>
              <a:t>2D transport model </a:t>
            </a:r>
          </a:p>
          <a:p>
            <a:pPr marL="114300" indent="-290513"/>
            <a:r>
              <a:rPr lang="en-US" b="1" dirty="0" smtClean="0"/>
              <a:t>Conclusions</a:t>
            </a:r>
          </a:p>
        </p:txBody>
      </p:sp>
      <p:pic>
        <p:nvPicPr>
          <p:cNvPr id="4" name="Picture 3" descr="xp924-135485-300-eps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1894" y="1295399"/>
            <a:ext cx="3056232" cy="2438401"/>
          </a:xfrm>
          <a:prstGeom prst="rect">
            <a:avLst/>
          </a:prstGeom>
        </p:spPr>
      </p:pic>
      <p:pic>
        <p:nvPicPr>
          <p:cNvPr id="6" name="Picture 5" descr="aps10-qdiv4eric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809999"/>
            <a:ext cx="2995411" cy="2675147"/>
          </a:xfrm>
          <a:prstGeom prst="rect">
            <a:avLst/>
          </a:prstGeom>
        </p:spPr>
      </p:pic>
    </p:spTree>
  </p:cSld>
  <p:clrMapOvr>
    <a:masterClrMapping/>
  </p:clrMapOvr>
  <p:transition advTm="2815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dirty="0" smtClean="0"/>
              <a:t>1D</a:t>
            </a:r>
            <a:r>
              <a:rPr lang="en-US" dirty="0" smtClean="0"/>
              <a:t> estimates indicate </a:t>
            </a:r>
            <a:r>
              <a:rPr lang="en-US" dirty="0" smtClean="0"/>
              <a:t>power and momentum losses are increased in snowflake divertor</a:t>
            </a:r>
            <a:endParaRPr kumimoji="1" lang="en-US" i="1" baseline="-25000" dirty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3962400" cy="5105400"/>
          </a:xfrm>
        </p:spPr>
        <p:txBody>
          <a:bodyPr/>
          <a:lstStyle/>
          <a:p>
            <a:pPr marL="230188" indent="-230188">
              <a:lnSpc>
                <a:spcPct val="90000"/>
              </a:lnSpc>
            </a:pPr>
            <a:r>
              <a:rPr kumimoji="1" lang="en-US" sz="2000" dirty="0" smtClean="0"/>
              <a:t>1D divertor detachment model by Post</a:t>
            </a:r>
          </a:p>
          <a:p>
            <a:pPr marL="457200" lvl="1" indent="-233363">
              <a:lnSpc>
                <a:spcPct val="90000"/>
              </a:lnSpc>
            </a:pPr>
            <a:r>
              <a:rPr kumimoji="1" lang="en-US" sz="1800" dirty="0" smtClean="0"/>
              <a:t>Electron conduction with non</a:t>
            </a:r>
            <a:r>
              <a:rPr kumimoji="1" lang="en-US" sz="1800" dirty="0"/>
              <a:t>-coronal</a:t>
            </a:r>
            <a:r>
              <a:rPr kumimoji="1" lang="en-US" sz="1800" dirty="0" smtClean="0"/>
              <a:t> carbon radiation</a:t>
            </a:r>
          </a:p>
          <a:p>
            <a:pPr marL="461963" lvl="1" indent="-231775">
              <a:lnSpc>
                <a:spcPct val="90000"/>
              </a:lnSpc>
            </a:pPr>
            <a:r>
              <a:rPr kumimoji="1" lang="en-US" sz="1800" dirty="0" smtClean="0"/>
              <a:t>Max </a:t>
            </a:r>
            <a:r>
              <a:rPr kumimoji="1" lang="en-US" sz="1800" i="1" dirty="0" err="1"/>
              <a:t>q</a:t>
            </a:r>
            <a:r>
              <a:rPr kumimoji="1" lang="en-US" sz="1800" i="1" baseline="-25000" dirty="0"/>
              <a:t>||</a:t>
            </a:r>
            <a:r>
              <a:rPr kumimoji="1" lang="en-US" sz="1800" dirty="0"/>
              <a:t> that can be </a:t>
            </a:r>
            <a:r>
              <a:rPr kumimoji="1" lang="en-US" sz="1800" dirty="0" smtClean="0"/>
              <a:t>radiated as </a:t>
            </a:r>
            <a:r>
              <a:rPr kumimoji="1" lang="en-US" sz="1800" dirty="0"/>
              <a:t>function of</a:t>
            </a:r>
            <a:r>
              <a:rPr kumimoji="1" lang="en-US" sz="1800" dirty="0" smtClean="0"/>
              <a:t> connection length </a:t>
            </a:r>
            <a:r>
              <a:rPr kumimoji="1" lang="en-US" sz="1800" dirty="0"/>
              <a:t>for range of  </a:t>
            </a:r>
            <a:r>
              <a:rPr kumimoji="1" lang="en-US" sz="1800" i="1" dirty="0" err="1"/>
              <a:t>f</a:t>
            </a:r>
            <a:r>
              <a:rPr kumimoji="1" lang="en-US" sz="1800" i="1" baseline="-25000" dirty="0" err="1"/>
              <a:t>z</a:t>
            </a:r>
            <a:r>
              <a:rPr kumimoji="1" lang="en-US" sz="1800" i="1" baseline="-25000" dirty="0" smtClean="0"/>
              <a:t> </a:t>
            </a:r>
            <a:r>
              <a:rPr kumimoji="1" lang="en-US" sz="1800" i="1" dirty="0" smtClean="0"/>
              <a:t> and n</a:t>
            </a:r>
            <a:r>
              <a:rPr kumimoji="1" lang="en-US" sz="1800" i="1" baseline="-25000" dirty="0" smtClean="0"/>
              <a:t>e</a:t>
            </a:r>
            <a:endParaRPr kumimoji="1" lang="en-US" sz="1800" dirty="0" smtClean="0"/>
          </a:p>
          <a:p>
            <a:pPr lvl="1">
              <a:lnSpc>
                <a:spcPct val="90000"/>
              </a:lnSpc>
            </a:pPr>
            <a:endParaRPr kumimoji="1" lang="en-US" sz="1600" b="1" dirty="0" smtClean="0"/>
          </a:p>
          <a:p>
            <a:pPr lvl="1">
              <a:lnSpc>
                <a:spcPct val="90000"/>
              </a:lnSpc>
            </a:pPr>
            <a:endParaRPr kumimoji="1" lang="en-US" sz="1600" b="1" dirty="0" smtClean="0"/>
          </a:p>
          <a:p>
            <a:pPr marL="230188" indent="-230188">
              <a:lnSpc>
                <a:spcPct val="90000"/>
              </a:lnSpc>
            </a:pPr>
            <a:r>
              <a:rPr kumimoji="1" lang="en-US" sz="2000" dirty="0" smtClean="0"/>
              <a:t>Three-body electron-ion recombination rate depends on divertor ion residence time</a:t>
            </a:r>
          </a:p>
          <a:p>
            <a:pPr marL="461963" lvl="1" indent="-231775">
              <a:lnSpc>
                <a:spcPct val="90000"/>
              </a:lnSpc>
              <a:buFont typeface="Times" charset="0"/>
              <a:buChar char="•"/>
              <a:defRPr/>
            </a:pPr>
            <a:r>
              <a:rPr lang="en-US" sz="1800" dirty="0" smtClean="0"/>
              <a:t>Ion recombination time: </a:t>
            </a:r>
            <a:r>
              <a:rPr lang="en-US" sz="1800" dirty="0" err="1" smtClean="0">
                <a:latin typeface="Symbol" charset="2"/>
                <a:sym typeface="Symbol" charset="2"/>
              </a:rPr>
              <a:t></a:t>
            </a:r>
            <a:r>
              <a:rPr lang="en-US" sz="1800" baseline="-25000" dirty="0" err="1" smtClean="0"/>
              <a:t>ion</a:t>
            </a:r>
            <a:r>
              <a:rPr lang="en-US" sz="1800" dirty="0" smtClean="0"/>
              <a:t>~ 1−10 ms at </a:t>
            </a:r>
            <a:r>
              <a:rPr lang="en-US" sz="1800" i="1" dirty="0" smtClean="0"/>
              <a:t>T</a:t>
            </a:r>
            <a:r>
              <a:rPr lang="en-US" sz="1800" i="1" baseline="-25000" dirty="0" smtClean="0"/>
              <a:t>e</a:t>
            </a:r>
            <a:r>
              <a:rPr lang="en-US" sz="1800" dirty="0" smtClean="0"/>
              <a:t> =1.3 eV</a:t>
            </a:r>
          </a:p>
          <a:p>
            <a:pPr marL="461963" lvl="1" indent="-231775">
              <a:lnSpc>
                <a:spcPct val="90000"/>
              </a:lnSpc>
              <a:buFont typeface="Times" charset="0"/>
              <a:buChar char="•"/>
              <a:defRPr/>
            </a:pPr>
            <a:r>
              <a:rPr lang="en-US" sz="1800" dirty="0" smtClean="0"/>
              <a:t>Ion residence </a:t>
            </a:r>
            <a:r>
              <a:rPr lang="en-US" sz="1800" dirty="0" err="1" smtClean="0"/>
              <a:t>time:</a:t>
            </a:r>
            <a:r>
              <a:rPr lang="en-US" sz="1800" dirty="0" err="1" smtClean="0">
                <a:latin typeface="Symbol" charset="2"/>
                <a:sym typeface="Symbol" charset="2"/>
              </a:rPr>
              <a:t></a:t>
            </a:r>
            <a:r>
              <a:rPr lang="en-US" sz="1800" baseline="-25000" dirty="0" err="1" smtClean="0"/>
              <a:t>ion</a:t>
            </a:r>
            <a:r>
              <a:rPr lang="en-US" sz="1800" dirty="0" smtClean="0"/>
              <a:t> </a:t>
            </a:r>
            <a:r>
              <a:rPr lang="en-US" sz="1800" dirty="0" err="1" smtClean="0">
                <a:sym typeface="Symbol" charset="2"/>
              </a:rPr>
              <a:t></a:t>
            </a:r>
            <a:r>
              <a:rPr lang="en-US" sz="1800" dirty="0" smtClean="0"/>
              <a:t> 3-6 ms in standard divertor, </a:t>
            </a:r>
            <a:r>
              <a:rPr lang="en-US" sz="1800" dirty="0" err="1" smtClean="0"/>
              <a:t>x</a:t>
            </a:r>
            <a:r>
              <a:rPr lang="en-US" sz="1800" dirty="0" smtClean="0"/>
              <a:t> 2 in snowflake</a:t>
            </a:r>
            <a:endParaRPr kumimoji="1" lang="en-US" sz="1800" dirty="0" smtClean="0"/>
          </a:p>
          <a:p>
            <a:pPr>
              <a:lnSpc>
                <a:spcPct val="90000"/>
              </a:lnSpc>
            </a:pPr>
            <a:endParaRPr kumimoji="1" lang="en-US" sz="1800" dirty="0" smtClean="0"/>
          </a:p>
          <a:p>
            <a:pPr>
              <a:lnSpc>
                <a:spcPct val="90000"/>
              </a:lnSpc>
            </a:pPr>
            <a:endParaRPr kumimoji="1" lang="en-US" dirty="0"/>
          </a:p>
        </p:txBody>
      </p:sp>
      <p:pic>
        <p:nvPicPr>
          <p:cNvPr id="310278" name="Picture 6" descr="image-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953000"/>
            <a:ext cx="3429000" cy="1481137"/>
          </a:xfrm>
          <a:prstGeom prst="rect">
            <a:avLst/>
          </a:prstGeom>
          <a:solidFill>
            <a:srgbClr val="CCFFFF"/>
          </a:solidFill>
        </p:spPr>
      </p:pic>
      <p:sp>
        <p:nvSpPr>
          <p:cNvPr id="310282" name="Rectangle 10"/>
          <p:cNvSpPr>
            <a:spLocks noChangeArrowheads="1"/>
          </p:cNvSpPr>
          <p:nvPr/>
        </p:nvSpPr>
        <p:spPr bwMode="auto">
          <a:xfrm>
            <a:off x="6908800" y="24225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 descr="iaea08-pos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295399"/>
            <a:ext cx="4435699" cy="359492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rot="5400000" flipH="1" flipV="1">
            <a:off x="7353300" y="1638300"/>
            <a:ext cx="1447800" cy="914400"/>
          </a:xfrm>
          <a:prstGeom prst="straightConnector1">
            <a:avLst/>
          </a:prstGeom>
          <a:noFill/>
          <a:ln w="107950" cap="flat" cmpd="sng" algn="ctr">
            <a:solidFill>
              <a:srgbClr val="660066"/>
            </a:solidFill>
            <a:prstDash val="sysDash"/>
            <a:round/>
            <a:headEnd type="none" w="med" len="med"/>
            <a:tailEnd type="arrow" w="sm" len="sm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6553200" cy="5181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200" dirty="0" smtClean="0"/>
              <a:t>Divertor challenge</a:t>
            </a:r>
          </a:p>
          <a:p>
            <a:pPr lvl="1" indent="-3968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dirty="0" smtClean="0"/>
              <a:t>Steady-state heat flux </a:t>
            </a:r>
          </a:p>
          <a:p>
            <a:pPr marL="1085850" lvl="3" indent="-2825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900" dirty="0" smtClean="0"/>
              <a:t>present limit </a:t>
            </a:r>
            <a:r>
              <a:rPr lang="en-US" sz="1900" i="1" dirty="0" err="1" smtClean="0"/>
              <a:t>q</a:t>
            </a:r>
            <a:r>
              <a:rPr lang="en-US" sz="1900" i="1" baseline="-25000" dirty="0" err="1" smtClean="0"/>
              <a:t>peak</a:t>
            </a:r>
            <a:r>
              <a:rPr lang="en-US" sz="1900" i="1" dirty="0" smtClean="0"/>
              <a:t> </a:t>
            </a:r>
            <a:r>
              <a:rPr lang="en-US" sz="1900" dirty="0" smtClean="0"/>
              <a:t>≤ 10 MW/m</a:t>
            </a:r>
            <a:r>
              <a:rPr lang="en-US" sz="1900" baseline="30000" dirty="0" smtClean="0"/>
              <a:t>2</a:t>
            </a:r>
            <a:endParaRPr lang="en-US" sz="1900" dirty="0" smtClean="0"/>
          </a:p>
          <a:p>
            <a:pPr marL="1085850" lvl="3" indent="-2825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900" dirty="0" smtClean="0"/>
              <a:t>projected to </a:t>
            </a:r>
            <a:r>
              <a:rPr lang="en-US" sz="1900" i="1" dirty="0" err="1" smtClean="0"/>
              <a:t>q</a:t>
            </a:r>
            <a:r>
              <a:rPr lang="en-US" sz="1900" i="1" baseline="-25000" dirty="0" err="1" smtClean="0"/>
              <a:t>peak</a:t>
            </a:r>
            <a:r>
              <a:rPr lang="en-US" sz="1900" dirty="0" smtClean="0"/>
              <a:t> ≤ 80 MW/m</a:t>
            </a:r>
            <a:r>
              <a:rPr lang="en-US" sz="1900" baseline="30000" dirty="0" smtClean="0"/>
              <a:t>2</a:t>
            </a:r>
            <a:r>
              <a:rPr lang="en-US" sz="1900" dirty="0" smtClean="0"/>
              <a:t> for future devices</a:t>
            </a:r>
          </a:p>
          <a:p>
            <a:pPr lvl="1" indent="-3968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dirty="0" smtClean="0"/>
              <a:t>Density and impurity control</a:t>
            </a:r>
          </a:p>
          <a:p>
            <a:pPr lvl="1" indent="-3968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dirty="0" smtClean="0"/>
              <a:t>Impulsive heat and particle loads</a:t>
            </a:r>
          </a:p>
          <a:p>
            <a:pPr lvl="1" indent="-3968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dirty="0" smtClean="0"/>
              <a:t>Compatibility with good core plasma performance</a:t>
            </a:r>
          </a:p>
          <a:p>
            <a:pPr lvl="1" indent="-3968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endParaRPr lang="en-US" sz="2000" dirty="0" smtClean="0"/>
          </a:p>
          <a:p>
            <a:pPr indent="-3968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200" dirty="0" smtClean="0"/>
              <a:t>Spherical tokamak: additional challenge - compact divertor</a:t>
            </a:r>
          </a:p>
          <a:p>
            <a:pPr indent="-3968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200" dirty="0" smtClean="0"/>
              <a:t>NSTX (Aspect ratio A=1.4-1.5)</a:t>
            </a:r>
          </a:p>
          <a:p>
            <a:pPr lvl="1" indent="-3968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dirty="0" err="1" smtClean="0"/>
              <a:t>I</a:t>
            </a:r>
            <a:r>
              <a:rPr lang="en-US" sz="2000" baseline="-25000" dirty="0" err="1" smtClean="0"/>
              <a:t>p</a:t>
            </a:r>
            <a:r>
              <a:rPr lang="en-US" sz="2000" dirty="0" smtClean="0"/>
              <a:t> ≤ 1.4 MA, P</a:t>
            </a:r>
            <a:r>
              <a:rPr lang="en-US" sz="2000" baseline="-25000" dirty="0" smtClean="0"/>
              <a:t>in</a:t>
            </a:r>
            <a:r>
              <a:rPr lang="en-US" sz="2000" dirty="0" smtClean="0"/>
              <a:t> ≤ 7.4 MW (NBI), P / R ~ 10</a:t>
            </a:r>
          </a:p>
          <a:p>
            <a:pPr lvl="1" indent="-3968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i="1" dirty="0" err="1" smtClean="0"/>
              <a:t>q</a:t>
            </a:r>
            <a:r>
              <a:rPr lang="en-US" sz="2000" i="1" baseline="-25000" dirty="0" err="1" smtClean="0"/>
              <a:t>peak</a:t>
            </a:r>
            <a:r>
              <a:rPr lang="en-US" sz="2000" dirty="0" smtClean="0"/>
              <a:t> ≤ 15 MW/m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</a:t>
            </a:r>
            <a:r>
              <a:rPr lang="en-US" sz="2000" i="1" dirty="0" err="1" smtClean="0"/>
              <a:t>q</a:t>
            </a:r>
            <a:r>
              <a:rPr lang="en-US" sz="2000" i="1" baseline="-25000" dirty="0" smtClean="0"/>
              <a:t>||</a:t>
            </a:r>
            <a:r>
              <a:rPr lang="en-US" sz="2000" dirty="0" smtClean="0"/>
              <a:t> ≤ 200 MW/m</a:t>
            </a:r>
            <a:r>
              <a:rPr lang="en-US" sz="2000" baseline="30000" dirty="0" smtClean="0"/>
              <a:t>2</a:t>
            </a:r>
          </a:p>
          <a:p>
            <a:pPr lvl="1" indent="-3968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dirty="0" smtClean="0"/>
              <a:t>Graphite </a:t>
            </a:r>
            <a:r>
              <a:rPr lang="en-US" sz="2000" dirty="0" err="1" smtClean="0"/>
              <a:t>PFCs</a:t>
            </a:r>
            <a:r>
              <a:rPr lang="en-US" sz="2000" dirty="0" smtClean="0"/>
              <a:t> with lithium coatings</a:t>
            </a:r>
            <a:endParaRPr lang="en-US" sz="2000" baseline="30000" dirty="0" smtClean="0"/>
          </a:p>
          <a:p>
            <a:pPr lvl="1" indent="-3968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endParaRPr lang="en-US" sz="2000" dirty="0" smtClean="0"/>
          </a:p>
          <a:p>
            <a:pPr indent="-3968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endParaRPr lang="en-US" sz="2000" dirty="0" smtClean="0"/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endParaRPr lang="en-US" sz="2000" dirty="0" smtClean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endParaRPr lang="en-US" sz="2000" dirty="0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dirty="0" smtClean="0"/>
              <a:t>Poloidal divertor concept enabled progress in magnetic confinement fusion in the last 30 years</a:t>
            </a:r>
            <a:endParaRPr kumimoji="1" lang="en-US" dirty="0"/>
          </a:p>
        </p:txBody>
      </p:sp>
      <p:pic>
        <p:nvPicPr>
          <p:cNvPr id="5" name="Picture 4" descr="diverto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496" y="1219200"/>
            <a:ext cx="2121304" cy="4347155"/>
          </a:xfrm>
          <a:prstGeom prst="rect">
            <a:avLst/>
          </a:prstGeom>
          <a:noFill/>
        </p:spPr>
      </p:pic>
      <p:sp>
        <p:nvSpPr>
          <p:cNvPr id="6" name="Down Arrow 5"/>
          <p:cNvSpPr/>
          <p:nvPr/>
        </p:nvSpPr>
        <p:spPr bwMode="auto">
          <a:xfrm>
            <a:off x="8763000" y="1981200"/>
            <a:ext cx="484632" cy="978408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4953000" y="4572000"/>
            <a:ext cx="484632" cy="978408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8001000" y="4038600"/>
            <a:ext cx="381000" cy="609600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>
            <a:off x="8115300" y="4152900"/>
            <a:ext cx="228600" cy="152400"/>
          </a:xfrm>
          <a:prstGeom prst="straightConnector1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5400000">
            <a:off x="7772400" y="4572000"/>
            <a:ext cx="228600" cy="228600"/>
          </a:xfrm>
          <a:prstGeom prst="straightConnector1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7581900" y="4914901"/>
            <a:ext cx="152400" cy="76200"/>
          </a:xfrm>
          <a:prstGeom prst="straightConnector1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16200000" flipH="1">
            <a:off x="6858000" y="4191000"/>
            <a:ext cx="381000" cy="76200"/>
          </a:xfrm>
          <a:prstGeom prst="straightConnector1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rot="16200000" flipH="1">
            <a:off x="7010400" y="4572000"/>
            <a:ext cx="304800" cy="152400"/>
          </a:xfrm>
          <a:prstGeom prst="straightConnector1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5400000">
            <a:off x="7200106" y="4991100"/>
            <a:ext cx="153194" cy="76994"/>
          </a:xfrm>
          <a:prstGeom prst="straightConnector1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6629400" y="5715000"/>
            <a:ext cx="24223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buNone/>
            </a:pPr>
            <a:r>
              <a:rPr lang="en-US" sz="2000" i="0" dirty="0" smtClean="0">
                <a:solidFill>
                  <a:srgbClr val="004A95"/>
                </a:solidFill>
                <a:latin typeface="+mn-lt"/>
              </a:rPr>
              <a:t>National Spherical</a:t>
            </a:r>
          </a:p>
          <a:p>
            <a:pPr>
              <a:spcAft>
                <a:spcPts val="0"/>
              </a:spcAft>
              <a:buNone/>
            </a:pPr>
            <a:r>
              <a:rPr lang="en-US" sz="2000" i="0" dirty="0" smtClean="0">
                <a:solidFill>
                  <a:srgbClr val="004A95"/>
                </a:solidFill>
                <a:latin typeface="+mn-lt"/>
              </a:rPr>
              <a:t>Torus Experiment</a:t>
            </a:r>
          </a:p>
        </p:txBody>
      </p:sp>
    </p:spTree>
  </p:cSld>
  <p:clrMapOvr>
    <a:masterClrMapping/>
  </p:clrMapOvr>
  <p:transition advTm="13114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809625"/>
          </a:xfrm>
        </p:spPr>
        <p:txBody>
          <a:bodyPr/>
          <a:lstStyle/>
          <a:p>
            <a:pPr eaLnBrk="1" hangingPunct="1"/>
            <a:r>
              <a:rPr kumimoji="1" lang="en-US" dirty="0" smtClean="0"/>
              <a:t>Various techniques developed for reduction of heat fluxes </a:t>
            </a:r>
            <a:r>
              <a:rPr kumimoji="1" lang="en-US" i="1" dirty="0" err="1" smtClean="0"/>
              <a:t>q</a:t>
            </a:r>
            <a:r>
              <a:rPr kumimoji="1" lang="en-US" i="1" baseline="-25000" dirty="0" smtClean="0"/>
              <a:t>||</a:t>
            </a:r>
            <a:r>
              <a:rPr kumimoji="1" lang="en-US" dirty="0" smtClean="0"/>
              <a:t> (divertor SOL) and </a:t>
            </a:r>
            <a:r>
              <a:rPr kumimoji="1" lang="en-US" i="1" dirty="0" err="1" smtClean="0"/>
              <a:t>q</a:t>
            </a:r>
            <a:r>
              <a:rPr kumimoji="1" lang="en-US" i="1" baseline="-25000" dirty="0" err="1" smtClean="0"/>
              <a:t>peak</a:t>
            </a:r>
            <a:r>
              <a:rPr kumimoji="1" lang="en-US" dirty="0" smtClean="0"/>
              <a:t> (divertor target)</a:t>
            </a:r>
            <a:endParaRPr kumimoji="1"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590800"/>
            <a:ext cx="8686800" cy="3886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</a:pPr>
            <a:r>
              <a:rPr lang="en-US" sz="2000" dirty="0" smtClean="0"/>
              <a:t>Promising divertor peak heat </a:t>
            </a:r>
            <a:r>
              <a:rPr lang="en-US" sz="2000" dirty="0"/>
              <a:t>flux mitigation solutions</a:t>
            </a:r>
            <a:r>
              <a:rPr lang="en-US" sz="2000" dirty="0" smtClean="0"/>
              <a:t>:</a:t>
            </a:r>
            <a:endParaRPr lang="en-US" sz="1800" b="1" dirty="0" smtClean="0"/>
          </a:p>
          <a:p>
            <a:pPr marL="625475" lvl="1" indent="-284163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004A95"/>
              </a:buClr>
              <a:buFont typeface="Arial"/>
              <a:buChar char="•"/>
            </a:pPr>
            <a:r>
              <a:rPr lang="en-US" sz="1800" dirty="0" smtClean="0"/>
              <a:t>Divertor geometry </a:t>
            </a:r>
          </a:p>
          <a:p>
            <a:pPr marL="966788" lvl="2" indent="-341313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004A95"/>
              </a:buClr>
              <a:buFont typeface="Wingdings" charset="2"/>
              <a:buChar char="Ø"/>
            </a:pPr>
            <a:r>
              <a:rPr lang="en-US" sz="1800" dirty="0" smtClean="0"/>
              <a:t>poloidal </a:t>
            </a:r>
            <a:r>
              <a:rPr lang="en-US" sz="1800" dirty="0"/>
              <a:t>flux </a:t>
            </a:r>
            <a:r>
              <a:rPr lang="en-US" sz="1800" dirty="0" smtClean="0"/>
              <a:t>expansion</a:t>
            </a:r>
          </a:p>
          <a:p>
            <a:pPr marL="966788" lvl="2" indent="-341313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004A95"/>
              </a:buClr>
              <a:buFont typeface="Wingdings" charset="2"/>
              <a:buChar char="Ø"/>
            </a:pPr>
            <a:r>
              <a:rPr lang="en-US" sz="1800" dirty="0" smtClean="0"/>
              <a:t>divertor plate tilt</a:t>
            </a:r>
          </a:p>
          <a:p>
            <a:pPr marL="966788" lvl="2" indent="-341313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004A95"/>
              </a:buClr>
              <a:buFont typeface="Wingdings" charset="2"/>
              <a:buChar char="Ø"/>
            </a:pPr>
            <a:r>
              <a:rPr lang="en-US" sz="1800" dirty="0" smtClean="0"/>
              <a:t>magnetic balance</a:t>
            </a:r>
            <a:endParaRPr lang="en-US" sz="1600" dirty="0" smtClean="0"/>
          </a:p>
          <a:p>
            <a:pPr marL="625475" lvl="1" indent="-284163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004A95"/>
              </a:buClr>
              <a:buFont typeface="Arial"/>
              <a:buChar char="•"/>
            </a:pPr>
            <a:r>
              <a:rPr lang="en-US" sz="1800" dirty="0"/>
              <a:t>Radiative</a:t>
            </a:r>
            <a:r>
              <a:rPr lang="en-US" sz="1800" dirty="0" smtClean="0"/>
              <a:t> divertor</a:t>
            </a:r>
          </a:p>
          <a:p>
            <a:r>
              <a:rPr lang="en-US" sz="2000" dirty="0" smtClean="0"/>
              <a:t>Recent ideas to improve standard divertor geometry</a:t>
            </a:r>
          </a:p>
          <a:p>
            <a:pPr marL="625475" lvl="1" indent="-279400"/>
            <a:r>
              <a:rPr lang="en-US" sz="1800" dirty="0" smtClean="0"/>
              <a:t>X-divertor (M. </a:t>
            </a:r>
            <a:r>
              <a:rPr lang="en-US" sz="1800" dirty="0" err="1" smtClean="0"/>
              <a:t>Kotschenreuther</a:t>
            </a:r>
            <a:r>
              <a:rPr lang="en-US" sz="1800" dirty="0" smtClean="0"/>
              <a:t> </a:t>
            </a:r>
            <a:r>
              <a:rPr lang="en-US" sz="1800" i="1" dirty="0" smtClean="0"/>
              <a:t>et. al</a:t>
            </a:r>
            <a:r>
              <a:rPr lang="en-US" sz="1800" dirty="0" smtClean="0"/>
              <a:t>, IC/P6-43, IAEA FEC 2004)</a:t>
            </a:r>
          </a:p>
          <a:p>
            <a:pPr marL="625475" lvl="1" indent="-279400"/>
            <a:r>
              <a:rPr lang="en-US" sz="1800" dirty="0" smtClean="0"/>
              <a:t>Snowflake divertor (D. D. Ryutov, </a:t>
            </a:r>
            <a:r>
              <a:rPr lang="en-US" sz="1800" dirty="0" err="1" smtClean="0"/>
              <a:t>PoP</a:t>
            </a:r>
            <a:r>
              <a:rPr lang="en-US" sz="1800" dirty="0" smtClean="0"/>
              <a:t> 14, 064502 2007)</a:t>
            </a:r>
          </a:p>
          <a:p>
            <a:pPr marL="625475" lvl="1" indent="-279400"/>
            <a:r>
              <a:rPr lang="en-US" sz="1800" dirty="0" smtClean="0"/>
              <a:t>Super-X divertor (M. </a:t>
            </a:r>
            <a:r>
              <a:rPr lang="en-US" sz="1800" dirty="0" err="1" smtClean="0"/>
              <a:t>Kotschenreuther</a:t>
            </a:r>
            <a:r>
              <a:rPr lang="en-US" sz="1800" dirty="0" smtClean="0"/>
              <a:t> </a:t>
            </a:r>
            <a:r>
              <a:rPr lang="en-US" sz="1800" i="1" dirty="0" smtClean="0"/>
              <a:t>et. al</a:t>
            </a:r>
            <a:r>
              <a:rPr lang="en-US" sz="1800" dirty="0" smtClean="0"/>
              <a:t>, IC/P4-7, IAEA FEC 2008)</a:t>
            </a:r>
          </a:p>
          <a:p>
            <a:pPr lvl="1"/>
            <a:endParaRPr lang="en-US" sz="2000" dirty="0" smtClean="0"/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004A95"/>
              </a:buClr>
              <a:buFont typeface="Arial"/>
              <a:buChar char="•"/>
            </a:pPr>
            <a:endParaRPr lang="en-US" sz="1800" dirty="0" smtClean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324600" y="1905000"/>
            <a:ext cx="2590800" cy="672835"/>
          </a:xfrm>
          <a:prstGeom prst="rect">
            <a:avLst/>
          </a:prstGeom>
        </p:spPr>
      </p:pic>
      <p:pic>
        <p:nvPicPr>
          <p:cNvPr id="7" name="Picture 6" descr="latex-image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477000" y="1524000"/>
            <a:ext cx="2349192" cy="3048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85800" y="1447801"/>
            <a:ext cx="5124661" cy="914400"/>
          </a:xfrm>
          <a:prstGeom prst="rect">
            <a:avLst/>
          </a:prstGeom>
        </p:spPr>
      </p:pic>
    </p:spTree>
  </p:cSld>
  <p:clrMapOvr>
    <a:masterClrMapping/>
  </p:clrMapOvr>
  <p:transition advTm="10813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yutov-sf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399" y="1233742"/>
            <a:ext cx="1752601" cy="2423860"/>
          </a:xfrm>
          <a:prstGeom prst="rect">
            <a:avLst/>
          </a:prstGeom>
        </p:spPr>
      </p:pic>
      <p:pic>
        <p:nvPicPr>
          <p:cNvPr id="12" name="Picture 11" descr="ryutov-sfd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844" y="3581400"/>
            <a:ext cx="2904356" cy="2547424"/>
          </a:xfrm>
          <a:prstGeom prst="rect">
            <a:avLst/>
          </a:prstGeom>
        </p:spPr>
      </p:pic>
      <p:sp>
        <p:nvSpPr>
          <p:cNvPr id="22530" name="Title 3"/>
          <p:cNvSpPr>
            <a:spLocks noGrp="1"/>
          </p:cNvSpPr>
          <p:nvPr>
            <p:ph type="title"/>
          </p:nvPr>
        </p:nvSpPr>
        <p:spPr>
          <a:xfrm>
            <a:off x="533400" y="155448"/>
            <a:ext cx="8153400" cy="838200"/>
          </a:xfrm>
        </p:spPr>
        <p:txBody>
          <a:bodyPr>
            <a:noAutofit/>
          </a:bodyPr>
          <a:lstStyle/>
          <a:p>
            <a:r>
              <a:rPr lang="en-US" dirty="0" smtClean="0"/>
              <a:t>Attractive divertor geometry properties predicted by theory in snowflake divertor configuration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400" y="1219200"/>
            <a:ext cx="5638800" cy="5181600"/>
          </a:xfrm>
        </p:spPr>
        <p:txBody>
          <a:bodyPr/>
          <a:lstStyle/>
          <a:p>
            <a:r>
              <a:rPr lang="en-US" sz="2000" dirty="0" smtClean="0"/>
              <a:t>Snowflake divertor</a:t>
            </a:r>
          </a:p>
          <a:p>
            <a:pPr marL="684213" lvl="1" indent="-342900"/>
            <a:r>
              <a:rPr lang="en-US" sz="1800" dirty="0" smtClean="0"/>
              <a:t>Second-order null</a:t>
            </a:r>
            <a:endParaRPr lang="en-US" sz="1800" b="1" dirty="0" smtClean="0"/>
          </a:p>
          <a:p>
            <a:pPr marL="1141413" lvl="3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600" i="1" dirty="0" smtClean="0"/>
              <a:t>B</a:t>
            </a:r>
            <a:r>
              <a:rPr lang="en-US" sz="1600" i="1" baseline="-25000" dirty="0" smtClean="0"/>
              <a:t>p</a:t>
            </a:r>
            <a:r>
              <a:rPr lang="en-US" sz="1600" dirty="0" smtClean="0"/>
              <a:t> ~ 0 and </a:t>
            </a:r>
            <a:r>
              <a:rPr lang="en-US" sz="1600" i="1" dirty="0" smtClean="0"/>
              <a:t>grad B</a:t>
            </a:r>
            <a:r>
              <a:rPr lang="en-US" sz="1600" i="1" baseline="-25000" dirty="0" smtClean="0"/>
              <a:t>p</a:t>
            </a:r>
            <a:r>
              <a:rPr lang="en-US" sz="1600" dirty="0" smtClean="0"/>
              <a:t> ~ 0;  </a:t>
            </a:r>
            <a:r>
              <a:rPr lang="en-US" sz="1600" i="1" dirty="0" smtClean="0"/>
              <a:t>B</a:t>
            </a:r>
            <a:r>
              <a:rPr lang="en-US" sz="1600" i="1" baseline="-25000" dirty="0" smtClean="0"/>
              <a:t>p</a:t>
            </a:r>
            <a:r>
              <a:rPr lang="en-US" sz="1600" i="1" dirty="0" smtClean="0"/>
              <a:t> ~ r</a:t>
            </a:r>
            <a:r>
              <a:rPr lang="en-US" sz="1600" i="1" baseline="30000" dirty="0" smtClean="0"/>
              <a:t>2</a:t>
            </a:r>
          </a:p>
          <a:p>
            <a:pPr marL="1141413" lvl="3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None/>
            </a:pPr>
            <a:r>
              <a:rPr lang="en-US" sz="1600" dirty="0" smtClean="0"/>
              <a:t>	(Cf. first-order null: </a:t>
            </a:r>
            <a:r>
              <a:rPr lang="en-US" sz="1600" i="1" dirty="0" smtClean="0"/>
              <a:t>B</a:t>
            </a:r>
            <a:r>
              <a:rPr lang="en-US" sz="1600" i="1" baseline="-25000" dirty="0" smtClean="0"/>
              <a:t>p</a:t>
            </a:r>
            <a:r>
              <a:rPr lang="en-US" sz="1600" dirty="0" smtClean="0"/>
              <a:t> ~ 0;  </a:t>
            </a:r>
            <a:r>
              <a:rPr lang="en-US" sz="1600" i="1" dirty="0" smtClean="0"/>
              <a:t>B</a:t>
            </a:r>
            <a:r>
              <a:rPr lang="en-US" sz="1600" i="1" baseline="-25000" dirty="0" smtClean="0"/>
              <a:t>p</a:t>
            </a:r>
            <a:r>
              <a:rPr lang="en-US" sz="1600" i="1" dirty="0" smtClean="0"/>
              <a:t> ~ </a:t>
            </a:r>
            <a:r>
              <a:rPr lang="en-US" sz="1600" i="1" dirty="0" err="1" smtClean="0"/>
              <a:t>r</a:t>
            </a:r>
            <a:r>
              <a:rPr lang="en-US" sz="1600" i="1" dirty="0" smtClean="0"/>
              <a:t>)</a:t>
            </a:r>
            <a:endParaRPr lang="en-US" sz="1600" dirty="0" smtClean="0"/>
          </a:p>
          <a:p>
            <a:pPr marL="684213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800" dirty="0" smtClean="0"/>
              <a:t>Obtained with existing divertor coils (min. 2)</a:t>
            </a:r>
          </a:p>
          <a:p>
            <a:pPr marL="684213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800" dirty="0" smtClean="0"/>
              <a:t>Exact snowflake topologically unstable</a:t>
            </a:r>
            <a:endParaRPr lang="en-US" sz="1800" b="1" dirty="0" smtClean="0"/>
          </a:p>
          <a:p>
            <a:r>
              <a:rPr lang="en-US" sz="2000" dirty="0" smtClean="0"/>
              <a:t>Predicted properties (cf. standard divertor)</a:t>
            </a:r>
          </a:p>
          <a:p>
            <a:pPr marL="684213" lvl="1" indent="-342900"/>
            <a:r>
              <a:rPr lang="en-US" sz="1800" dirty="0" smtClean="0"/>
              <a:t>Larger low </a:t>
            </a:r>
            <a:r>
              <a:rPr lang="en-US" sz="1800" i="1" dirty="0" smtClean="0"/>
              <a:t>B</a:t>
            </a:r>
            <a:r>
              <a:rPr lang="en-US" sz="1800" i="1" baseline="-25000" dirty="0" smtClean="0"/>
              <a:t>p</a:t>
            </a:r>
            <a:r>
              <a:rPr lang="en-US" sz="1800" dirty="0" smtClean="0"/>
              <a:t> region around X-point</a:t>
            </a:r>
          </a:p>
          <a:p>
            <a:pPr marL="684213" lvl="1" indent="-342900"/>
            <a:r>
              <a:rPr lang="en-US" sz="1800" dirty="0" smtClean="0"/>
              <a:t>Larger plasma wetted-area </a:t>
            </a:r>
            <a:r>
              <a:rPr lang="en-US" sz="1800" i="1" dirty="0" err="1" smtClean="0"/>
              <a:t>A</a:t>
            </a:r>
            <a:r>
              <a:rPr lang="en-US" sz="1800" i="1" baseline="-25000" dirty="0" err="1" smtClean="0"/>
              <a:t>wet</a:t>
            </a:r>
            <a:r>
              <a:rPr lang="en-US" sz="1800" i="1" dirty="0" smtClean="0"/>
              <a:t>  (</a:t>
            </a:r>
            <a:r>
              <a:rPr lang="en-US" sz="1800" dirty="0" smtClean="0"/>
              <a:t>flux expansion </a:t>
            </a:r>
            <a:r>
              <a:rPr lang="en-US" sz="1800" i="1" dirty="0" err="1" smtClean="0"/>
              <a:t>f</a:t>
            </a:r>
            <a:r>
              <a:rPr lang="en-US" sz="1800" i="1" baseline="-25000" dirty="0" err="1" smtClean="0"/>
              <a:t>exp</a:t>
            </a:r>
            <a:r>
              <a:rPr lang="en-US" sz="1800" i="1" dirty="0" smtClean="0"/>
              <a:t>)</a:t>
            </a:r>
          </a:p>
          <a:p>
            <a:pPr marL="684213" lvl="1" indent="-342900"/>
            <a:r>
              <a:rPr lang="en-US" sz="1800" dirty="0" smtClean="0"/>
              <a:t>Larger X-point connection length </a:t>
            </a:r>
            <a:r>
              <a:rPr lang="en-US" sz="1800" i="1" dirty="0" smtClean="0"/>
              <a:t>L</a:t>
            </a:r>
            <a:r>
              <a:rPr lang="en-US" sz="1800" i="1" baseline="-25000" dirty="0" smtClean="0"/>
              <a:t>x</a:t>
            </a:r>
            <a:endParaRPr lang="en-US" sz="1800" dirty="0" smtClean="0"/>
          </a:p>
          <a:p>
            <a:pPr marL="684213" lvl="1" indent="-342900"/>
            <a:r>
              <a:rPr lang="en-US" sz="1800" dirty="0" smtClean="0"/>
              <a:t>Larger effective divertor volume </a:t>
            </a:r>
            <a:r>
              <a:rPr lang="en-US" sz="1800" i="1" dirty="0" err="1" smtClean="0"/>
              <a:t>V</a:t>
            </a:r>
            <a:r>
              <a:rPr lang="en-US" sz="1800" i="1" baseline="-25000" dirty="0" err="1" smtClean="0"/>
              <a:t>div</a:t>
            </a:r>
            <a:endParaRPr lang="en-US" sz="1800" i="1" baseline="-25000" dirty="0" smtClean="0"/>
          </a:p>
          <a:p>
            <a:pPr marL="684213" lvl="1" indent="-342900"/>
            <a:r>
              <a:rPr lang="en-US" sz="1800" dirty="0" smtClean="0"/>
              <a:t>Increased edge magnetic shear</a:t>
            </a:r>
          </a:p>
          <a:p>
            <a:pPr lvl="1"/>
            <a:endParaRPr lang="en-US" sz="1200" dirty="0" smtClean="0"/>
          </a:p>
          <a:p>
            <a:r>
              <a:rPr lang="en-US" sz="2000" dirty="0" smtClean="0"/>
              <a:t>Experiments</a:t>
            </a:r>
          </a:p>
          <a:p>
            <a:pPr marL="684213" lvl="1" indent="-342900"/>
            <a:r>
              <a:rPr lang="en-US" sz="1800" dirty="0" smtClean="0"/>
              <a:t>TCV (F. </a:t>
            </a:r>
            <a:r>
              <a:rPr lang="en-US" sz="1800" dirty="0" err="1" smtClean="0"/>
              <a:t>Piras</a:t>
            </a:r>
            <a:r>
              <a:rPr lang="en-US" sz="1800" dirty="0" smtClean="0"/>
              <a:t> </a:t>
            </a:r>
            <a:r>
              <a:rPr lang="en-US" sz="1800" i="1" dirty="0" smtClean="0"/>
              <a:t>et. al</a:t>
            </a:r>
            <a:r>
              <a:rPr lang="en-US" sz="1800" dirty="0" smtClean="0"/>
              <a:t>, PRL 105, 155003 (2010))</a:t>
            </a:r>
            <a:endParaRPr lang="en-US" sz="1800" i="1" baseline="-250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5943600" y="5410200"/>
            <a:ext cx="2980691" cy="10341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buNone/>
            </a:pPr>
            <a:r>
              <a:rPr lang="en-US" sz="1800" i="0" dirty="0" smtClean="0">
                <a:solidFill>
                  <a:srgbClr val="FF0000"/>
                </a:solidFill>
                <a:latin typeface="+mn-lt"/>
              </a:rPr>
              <a:t>  </a:t>
            </a:r>
          </a:p>
          <a:p>
            <a:pPr algn="r">
              <a:spcAft>
                <a:spcPts val="0"/>
              </a:spcAft>
              <a:buNone/>
            </a:pPr>
            <a:r>
              <a:rPr lang="en-US" sz="1800" i="0" dirty="0" smtClean="0">
                <a:solidFill>
                  <a:srgbClr val="FF0000"/>
                </a:solidFill>
                <a:latin typeface="+mn-lt"/>
              </a:rPr>
              <a:t>	snowflake-minus</a:t>
            </a:r>
          </a:p>
          <a:p>
            <a:pPr algn="r">
              <a:spcAft>
                <a:spcPts val="0"/>
              </a:spcAft>
              <a:buNone/>
            </a:pPr>
            <a:r>
              <a:rPr lang="en-US" sz="1800" i="0" dirty="0" smtClean="0">
                <a:solidFill>
                  <a:srgbClr val="FF0000"/>
                </a:solidFill>
              </a:rPr>
              <a:t>snowflake-plus</a:t>
            </a:r>
            <a:endParaRPr lang="en-US" sz="1800" i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57869" y="1356515"/>
            <a:ext cx="1424739" cy="1138773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pPr>
              <a:spcAft>
                <a:spcPts val="0"/>
              </a:spcAft>
              <a:buNone/>
            </a:pPr>
            <a:r>
              <a:rPr lang="en-US" sz="2000" i="0" dirty="0" smtClean="0">
                <a:solidFill>
                  <a:srgbClr val="FF0000"/>
                </a:solidFill>
                <a:latin typeface="+mn-lt"/>
              </a:rPr>
              <a:t>Exact</a:t>
            </a:r>
          </a:p>
          <a:p>
            <a:pPr>
              <a:spcAft>
                <a:spcPts val="0"/>
              </a:spcAft>
              <a:buNone/>
            </a:pPr>
            <a:r>
              <a:rPr lang="en-US" sz="2000" i="0" dirty="0" smtClean="0">
                <a:solidFill>
                  <a:srgbClr val="FF0000"/>
                </a:solidFill>
                <a:latin typeface="+mn-lt"/>
              </a:rPr>
              <a:t>snowflake</a:t>
            </a:r>
          </a:p>
          <a:p>
            <a:pPr>
              <a:spcAft>
                <a:spcPts val="0"/>
              </a:spcAft>
              <a:buNone/>
            </a:pPr>
            <a:r>
              <a:rPr lang="en-US" sz="2000" i="0" dirty="0" smtClean="0">
                <a:solidFill>
                  <a:srgbClr val="FF0000"/>
                </a:solidFill>
                <a:latin typeface="+mn-lt"/>
              </a:rPr>
              <a:t>divertor</a:t>
            </a:r>
            <a:endParaRPr lang="en-US" sz="2000" i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8400" y="6324600"/>
            <a:ext cx="259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D. D. Ryutov,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PoP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14, 064502 2007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advTm="10696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Experimental studies of snowflake divertor in NSTX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5334000" cy="3886200"/>
          </a:xfrm>
        </p:spPr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Tokamak divertor challenge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Snowflake divertor configuration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Snowflake divertor in NSTX</a:t>
            </a:r>
          </a:p>
          <a:p>
            <a:pPr marL="514350" lvl="1" indent="-290513"/>
            <a:r>
              <a:rPr lang="en-US" sz="2200" b="1" dirty="0" smtClean="0"/>
              <a:t>Magnetic properties and control</a:t>
            </a:r>
          </a:p>
          <a:p>
            <a:pPr marL="514350" lvl="1" indent="-290513"/>
            <a:r>
              <a:rPr lang="en-US" sz="2200" dirty="0" smtClean="0">
                <a:solidFill>
                  <a:srgbClr val="808080"/>
                </a:solidFill>
              </a:rPr>
              <a:t>Core and divertor plasma properties </a:t>
            </a:r>
          </a:p>
          <a:p>
            <a:pPr marL="514350" lvl="1" indent="-290513"/>
            <a:r>
              <a:rPr lang="en-US" sz="2200" dirty="0" smtClean="0">
                <a:solidFill>
                  <a:srgbClr val="808080"/>
                </a:solidFill>
              </a:rPr>
              <a:t>Comparison with standard and radiative divertors</a:t>
            </a:r>
          </a:p>
          <a:p>
            <a:pPr marL="514350" lvl="1" indent="-290513"/>
            <a:r>
              <a:rPr lang="en-US" sz="2200" dirty="0" smtClean="0">
                <a:solidFill>
                  <a:schemeClr val="bg2"/>
                </a:solidFill>
              </a:rPr>
              <a:t>2D transport model</a:t>
            </a:r>
          </a:p>
          <a:p>
            <a:pPr marL="514350" lvl="1" indent="-290513"/>
            <a:r>
              <a:rPr lang="en-US" b="1" dirty="0" smtClean="0">
                <a:solidFill>
                  <a:srgbClr val="808080"/>
                </a:solidFill>
              </a:rPr>
              <a:t>Conclusions</a:t>
            </a:r>
          </a:p>
        </p:txBody>
      </p:sp>
      <p:pic>
        <p:nvPicPr>
          <p:cNvPr id="4" name="Picture 3" descr="xp924-135485-300-eps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4355" y="1295400"/>
            <a:ext cx="3247246" cy="2590800"/>
          </a:xfrm>
          <a:prstGeom prst="rect">
            <a:avLst/>
          </a:prstGeom>
        </p:spPr>
      </p:pic>
    </p:spTree>
  </p:cSld>
  <p:clrMapOvr>
    <a:masterClrMapping/>
  </p:clrMapOvr>
  <p:transition advTm="529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09600" y="155448"/>
            <a:ext cx="8153400" cy="809625"/>
          </a:xfrm>
        </p:spPr>
        <p:txBody>
          <a:bodyPr/>
          <a:lstStyle/>
          <a:p>
            <a:r>
              <a:rPr lang="en-US" dirty="0" smtClean="0"/>
              <a:t>Possible snowflake divertor configurations were modeled with ISOLVER code</a:t>
            </a:r>
            <a:endParaRPr lang="en-US" i="1" dirty="0"/>
          </a:p>
        </p:txBody>
      </p:sp>
      <p:sp>
        <p:nvSpPr>
          <p:cNvPr id="24" name="Rectangle 23"/>
          <p:cNvSpPr/>
          <p:nvPr/>
        </p:nvSpPr>
        <p:spPr>
          <a:xfrm>
            <a:off x="381000" y="1219200"/>
            <a:ext cx="4343400" cy="299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28600">
              <a:buClr>
                <a:srgbClr val="004A95"/>
              </a:buClr>
              <a:buFont typeface="Wingdings" charset="2"/>
              <a:buChar char="§"/>
            </a:pPr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ISOLVER - predictive free-boundary </a:t>
            </a:r>
            <a:r>
              <a:rPr lang="en-US" sz="2000" b="0" i="0" dirty="0" err="1" smtClean="0">
                <a:solidFill>
                  <a:schemeClr val="tx1"/>
                </a:solidFill>
                <a:latin typeface="+mn-lt"/>
              </a:rPr>
              <a:t>axisymmetric</a:t>
            </a:r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 Grad-</a:t>
            </a:r>
            <a:r>
              <a:rPr lang="en-US" sz="2000" b="0" i="0" dirty="0" err="1" smtClean="0">
                <a:solidFill>
                  <a:schemeClr val="tx1"/>
                </a:solidFill>
                <a:latin typeface="+mn-lt"/>
              </a:rPr>
              <a:t>Shafranov</a:t>
            </a:r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 equilibrium solver</a:t>
            </a:r>
          </a:p>
          <a:p>
            <a:pPr marL="577850" lvl="1" indent="-288925">
              <a:buClr>
                <a:schemeClr val="accent2"/>
              </a:buClr>
              <a:buFont typeface="Arial"/>
              <a:buChar char="•"/>
            </a:pPr>
            <a:r>
              <a:rPr lang="en-US" sz="1800" b="0" i="0" dirty="0" smtClean="0">
                <a:solidFill>
                  <a:schemeClr val="tx1"/>
                </a:solidFill>
                <a:latin typeface="+mn-lt"/>
              </a:rPr>
              <a:t>Input: normalized profiles (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P, </a:t>
            </a:r>
            <a:r>
              <a:rPr lang="en-US" sz="1800" b="0" dirty="0" err="1" smtClean="0">
                <a:solidFill>
                  <a:schemeClr val="tx1"/>
                </a:solidFill>
                <a:latin typeface="+mn-lt"/>
              </a:rPr>
              <a:t>I</a:t>
            </a:r>
            <a:r>
              <a:rPr lang="en-US" sz="1800" b="0" baseline="-25000" dirty="0" err="1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1800" b="0" i="0" dirty="0" smtClean="0">
                <a:solidFill>
                  <a:schemeClr val="tx1"/>
                </a:solidFill>
                <a:latin typeface="+mn-lt"/>
              </a:rPr>
              <a:t>), boundary shape</a:t>
            </a:r>
          </a:p>
          <a:p>
            <a:pPr marL="577850" lvl="1" indent="-288925">
              <a:buClr>
                <a:schemeClr val="accent2"/>
              </a:buClr>
              <a:buFont typeface="Arial"/>
              <a:buChar char="•"/>
            </a:pPr>
            <a:r>
              <a:rPr lang="en-US" sz="1800" b="0" i="0" dirty="0" smtClean="0">
                <a:solidFill>
                  <a:schemeClr val="tx1"/>
                </a:solidFill>
                <a:latin typeface="+mn-lt"/>
              </a:rPr>
              <a:t>Match a specified </a:t>
            </a:r>
            <a:r>
              <a:rPr lang="en-US" sz="1800" b="0" dirty="0" err="1" smtClean="0">
                <a:solidFill>
                  <a:schemeClr val="tx1"/>
                </a:solidFill>
                <a:latin typeface="+mn-lt"/>
              </a:rPr>
              <a:t>I</a:t>
            </a:r>
            <a:r>
              <a:rPr lang="en-US" sz="1800" b="0" baseline="-25000" dirty="0" err="1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1800" b="0" i="0" dirty="0" smtClean="0">
                <a:solidFill>
                  <a:schemeClr val="tx1"/>
                </a:solidFill>
                <a:latin typeface="+mn-lt"/>
              </a:rPr>
              <a:t> and </a:t>
            </a:r>
            <a:r>
              <a:rPr lang="en-US" sz="1800" b="0" i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b</a:t>
            </a:r>
            <a:endParaRPr lang="en-US" sz="1800" b="0" i="0" dirty="0" smtClean="0">
              <a:solidFill>
                <a:schemeClr val="tx1"/>
              </a:solidFill>
              <a:latin typeface="Symbol" charset="2"/>
              <a:cs typeface="Symbol" charset="2"/>
            </a:endParaRPr>
          </a:p>
          <a:p>
            <a:pPr marL="577850" lvl="1" indent="-288925">
              <a:buClr>
                <a:schemeClr val="accent2"/>
              </a:buClr>
              <a:buFont typeface="Arial"/>
              <a:buChar char="•"/>
            </a:pPr>
            <a:r>
              <a:rPr lang="en-US" sz="1800" b="0" i="0" dirty="0" smtClean="0">
                <a:solidFill>
                  <a:schemeClr val="tx1"/>
                </a:solidFill>
                <a:latin typeface="+mn-lt"/>
              </a:rPr>
              <a:t>Output: magnetic coil currents</a:t>
            </a:r>
          </a:p>
          <a:p>
            <a:pPr marL="120650" indent="-288925">
              <a:buClr>
                <a:schemeClr val="accent2"/>
              </a:buClr>
              <a:buFont typeface="Wingdings" charset="2"/>
              <a:buChar char="ü"/>
            </a:pPr>
            <a:r>
              <a:rPr lang="en-US" sz="1900" b="0" i="0" dirty="0" smtClean="0">
                <a:solidFill>
                  <a:schemeClr val="tx1"/>
                </a:solidFill>
                <a:latin typeface="+mn-lt"/>
              </a:rPr>
              <a:t>Standard divertor discharge below:</a:t>
            </a:r>
          </a:p>
          <a:p>
            <a:pPr marL="120650" indent="-288925">
              <a:buClr>
                <a:schemeClr val="accent2"/>
              </a:buClr>
              <a:buNone/>
            </a:pPr>
            <a:r>
              <a:rPr lang="en-US" sz="1900" b="0" i="0" dirty="0" smtClean="0">
                <a:solidFill>
                  <a:schemeClr val="tx1"/>
                </a:solidFill>
                <a:latin typeface="+mn-lt"/>
              </a:rPr>
              <a:t>	</a:t>
            </a:r>
            <a:r>
              <a:rPr lang="en-US" sz="1900" b="0" dirty="0" smtClean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1900" b="0" baseline="-25000" dirty="0" smtClean="0">
                <a:solidFill>
                  <a:schemeClr val="tx1"/>
                </a:solidFill>
                <a:latin typeface="+mn-lt"/>
              </a:rPr>
              <a:t>t</a:t>
            </a:r>
            <a:r>
              <a:rPr lang="en-US" sz="1900" b="0" i="0" dirty="0" smtClean="0">
                <a:solidFill>
                  <a:schemeClr val="tx1"/>
                </a:solidFill>
                <a:latin typeface="+mn-lt"/>
              </a:rPr>
              <a:t>=0.4 T, </a:t>
            </a:r>
            <a:r>
              <a:rPr lang="en-US" sz="1900" b="0" dirty="0" err="1" smtClean="0">
                <a:solidFill>
                  <a:schemeClr val="tx1"/>
                </a:solidFill>
                <a:latin typeface="+mn-lt"/>
              </a:rPr>
              <a:t>I</a:t>
            </a:r>
            <a:r>
              <a:rPr lang="en-US" sz="1900" b="0" baseline="-25000" dirty="0" err="1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1900" b="0" i="0" dirty="0" smtClean="0">
                <a:solidFill>
                  <a:schemeClr val="tx1"/>
                </a:solidFill>
                <a:latin typeface="+mn-lt"/>
              </a:rPr>
              <a:t>=0.8 MA, </a:t>
            </a:r>
            <a:r>
              <a:rPr lang="en-US" sz="1900" b="0" i="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d</a:t>
            </a:r>
            <a:r>
              <a:rPr lang="en-US" sz="1900" b="0" i="0" baseline="-25000" dirty="0" smtClean="0">
                <a:solidFill>
                  <a:schemeClr val="tx1"/>
                </a:solidFill>
                <a:latin typeface="+mn-lt"/>
                <a:cs typeface="Symbol" charset="2"/>
              </a:rPr>
              <a:t>bot</a:t>
            </a:r>
            <a:r>
              <a:rPr lang="en-US" sz="1900" b="0" i="0" dirty="0" smtClean="0">
                <a:solidFill>
                  <a:schemeClr val="tx1"/>
                </a:solidFill>
                <a:latin typeface="+mn-lt"/>
              </a:rPr>
              <a:t>~0.6, </a:t>
            </a:r>
            <a:r>
              <a:rPr lang="en-US" sz="1900" b="0" i="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k~2.1</a:t>
            </a:r>
            <a:endParaRPr lang="en-US" sz="1900" b="0" i="0" dirty="0" smtClean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8" name="Group 50"/>
          <p:cNvGraphicFramePr>
            <a:graphicFrameLocks noGrp="1"/>
          </p:cNvGraphicFramePr>
          <p:nvPr/>
        </p:nvGraphicFramePr>
        <p:xfrm>
          <a:off x="457201" y="4267200"/>
          <a:ext cx="8229599" cy="2164080"/>
        </p:xfrm>
        <a:graphic>
          <a:graphicData uri="http://schemas.openxmlformats.org/drawingml/2006/table">
            <a:tbl>
              <a:tblPr/>
              <a:tblGrid>
                <a:gridCol w="5412259"/>
                <a:gridCol w="1260389"/>
                <a:gridCol w="1556951"/>
              </a:tblGrid>
              <a:tr h="6085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Quantity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4A9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Standard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divertor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4A9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Simulated snowflake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4A91">
                        <a:alpha val="70000"/>
                      </a:srgbClr>
                    </a:solidFill>
                  </a:tcPr>
                </a:tc>
              </a:tr>
              <a:tr h="3622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X-point to target parallel length </a:t>
                      </a:r>
                      <a:r>
                        <a:rPr kumimoji="0" lang="en-US" sz="1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L</a:t>
                      </a:r>
                      <a:r>
                        <a:rPr kumimoji="0" lang="en-US" sz="19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 (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5-10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</a:tr>
              <a:tr h="3622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Poloidal magnetic flux expansion </a:t>
                      </a:r>
                      <a:r>
                        <a:rPr kumimoji="0" lang="en-US" sz="19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f</a:t>
                      </a:r>
                      <a:r>
                        <a:rPr kumimoji="0" lang="en-US" sz="19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exp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 at outer SP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10-24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60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22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Magnetic field angle at outer SP (deg.)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1-2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~1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</a:tr>
              <a:tr h="3622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Plasma-wetted area </a:t>
                      </a:r>
                      <a:r>
                        <a:rPr kumimoji="0" lang="en-US" sz="19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A</a:t>
                      </a:r>
                      <a:r>
                        <a:rPr kumimoji="0" lang="en-US" sz="19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wet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 (m</a:t>
                      </a:r>
                      <a:r>
                        <a:rPr kumimoji="0" lang="en-US" sz="1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≤ 0.4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0.95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 descr="aps10-isolver-sf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252" y="1295400"/>
            <a:ext cx="4191498" cy="2971800"/>
          </a:xfrm>
          <a:prstGeom prst="rect">
            <a:avLst/>
          </a:prstGeom>
        </p:spPr>
      </p:pic>
    </p:spTree>
  </p:cSld>
  <p:clrMapOvr>
    <a:masterClrMapping/>
  </p:clrMapOvr>
  <p:transition advTm="696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Snowflake divertor configurations obtained in NSTX confirm analytic theory and modeling</a:t>
            </a:r>
            <a:endParaRPr lang="en-US" i="1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3352800" y="1143000"/>
            <a:ext cx="381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i="0" u="none" strike="noStrike" cap="none" normalizeH="0" baseline="0">
              <a:ln>
                <a:noFill/>
              </a:ln>
              <a:solidFill>
                <a:srgbClr val="004A95"/>
              </a:solidFill>
              <a:effectLst/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52400" y="1143000"/>
            <a:ext cx="381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i="0" u="none" strike="noStrike" cap="none" normalizeH="0" baseline="0">
              <a:ln>
                <a:noFill/>
              </a:ln>
              <a:solidFill>
                <a:srgbClr val="004A95"/>
              </a:solidFill>
              <a:effectLst/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429000" y="3886200"/>
            <a:ext cx="381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24024" y="3886200"/>
            <a:ext cx="381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1143000"/>
            <a:ext cx="135182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100" i="0" dirty="0" smtClean="0">
                <a:solidFill>
                  <a:srgbClr val="004A95"/>
                </a:solidFill>
                <a:latin typeface="+mn-lt"/>
              </a:rPr>
              <a:t>Standard</a:t>
            </a:r>
          </a:p>
        </p:txBody>
      </p:sp>
      <p:sp>
        <p:nvSpPr>
          <p:cNvPr id="9" name="Rectangle 8"/>
          <p:cNvSpPr/>
          <p:nvPr/>
        </p:nvSpPr>
        <p:spPr>
          <a:xfrm>
            <a:off x="5938233" y="1143000"/>
            <a:ext cx="151659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100" i="0" dirty="0" smtClean="0">
                <a:solidFill>
                  <a:srgbClr val="004A95"/>
                </a:solidFill>
                <a:latin typeface="+mn-lt"/>
              </a:rPr>
              <a:t>Snowflake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4024" y="3962400"/>
            <a:ext cx="68533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3200" b="0" dirty="0" smtClean="0">
                <a:solidFill>
                  <a:srgbClr val="004A95"/>
                </a:solidFill>
                <a:latin typeface="+mn-lt"/>
              </a:rPr>
              <a:t>B</a:t>
            </a:r>
            <a:r>
              <a:rPr lang="en-US" sz="3200" b="0" baseline="-25000" dirty="0" smtClean="0">
                <a:solidFill>
                  <a:srgbClr val="004A95"/>
                </a:solidFill>
                <a:latin typeface="+mn-lt"/>
              </a:rPr>
              <a:t>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4024" y="2286000"/>
            <a:ext cx="81457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3200" b="0" dirty="0" err="1" smtClean="0">
                <a:solidFill>
                  <a:srgbClr val="004A95"/>
                </a:solidFill>
                <a:latin typeface="+mn-lt"/>
              </a:rPr>
              <a:t>f</a:t>
            </a:r>
            <a:r>
              <a:rPr lang="en-US" sz="3200" b="0" baseline="-25000" dirty="0" err="1" smtClean="0">
                <a:solidFill>
                  <a:srgbClr val="004A95"/>
                </a:solidFill>
                <a:latin typeface="+mn-lt"/>
              </a:rPr>
              <a:t>exp</a:t>
            </a:r>
            <a:endParaRPr lang="en-US" sz="3200" b="0" baseline="-25000" dirty="0" smtClean="0">
              <a:solidFill>
                <a:srgbClr val="004A95"/>
              </a:solidFill>
              <a:latin typeface="+mn-lt"/>
            </a:endParaRPr>
          </a:p>
        </p:txBody>
      </p:sp>
      <p:pic>
        <p:nvPicPr>
          <p:cNvPr id="23" name="Picture 22" descr="aps10-flux-b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1524000"/>
            <a:ext cx="7291432" cy="4977017"/>
          </a:xfrm>
          <a:prstGeom prst="rect">
            <a:avLst/>
          </a:prstGeom>
        </p:spPr>
      </p:pic>
    </p:spTree>
  </p:cSld>
  <p:clrMapOvr>
    <a:masterClrMapping/>
  </p:clrMapOvr>
  <p:transition advTm="93566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_All_Lab-arial_narrow">
  <a:themeElements>
    <a:clrScheme name="Sample_All_Lab-arial_narro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mple_All_Lab-arial_narrow">
      <a:majorFont>
        <a:latin typeface="Arial Narrow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39A6"/>
            </a:solidFill>
            <a:effectLst/>
            <a:latin typeface="Impact" pitchFamily="-65" charset="0"/>
            <a:ea typeface="ＭＳ Ｐゴシック" pitchFamily="-128" charset="-128"/>
            <a:cs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39A6"/>
            </a:solidFill>
            <a:effectLst/>
            <a:latin typeface="Impact" pitchFamily="-65" charset="0"/>
            <a:ea typeface="ＭＳ Ｐゴシック" pitchFamily="-128" charset="-128"/>
            <a:cs typeface="ＭＳ Ｐゴシック" pitchFamily="-128" charset="-128"/>
          </a:defRPr>
        </a:defPPr>
      </a:lstStyle>
    </a:lnDef>
  </a:objectDefaults>
  <a:extraClrSchemeLst>
    <a:extraClrScheme>
      <a:clrScheme name="Sample_All_Lab-arial_narro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75938</TotalTime>
  <Words>2292</Words>
  <Application>Microsoft Macintosh PowerPoint</Application>
  <PresentationFormat>On-screen Show (4:3)</PresentationFormat>
  <Paragraphs>376</Paragraphs>
  <Slides>30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Sample_All_Lab-arial_narrow</vt:lpstr>
      <vt:lpstr>Slide 1</vt:lpstr>
      <vt:lpstr>Acknowledgements</vt:lpstr>
      <vt:lpstr>Outline: Experimental studies of snowflake divertor in NSTX </vt:lpstr>
      <vt:lpstr>Poloidal divertor concept enabled progress in magnetic confinement fusion in the last 30 years</vt:lpstr>
      <vt:lpstr>Various techniques developed for reduction of heat fluxes q|| (divertor SOL) and qpeak (divertor target)</vt:lpstr>
      <vt:lpstr>Attractive divertor geometry properties predicted by theory in snowflake divertor configuration </vt:lpstr>
      <vt:lpstr>Outline: Experimental studies of snowflake divertor in NSTX </vt:lpstr>
      <vt:lpstr>Possible snowflake divertor configurations were modeled with ISOLVER code</vt:lpstr>
      <vt:lpstr>Snowflake divertor configurations obtained in NSTX confirm analytic theory and modeling</vt:lpstr>
      <vt:lpstr>Plasma-wetted area and connection length are increased by 50-90 % in snowflake divertor</vt:lpstr>
      <vt:lpstr>Outline: Experimental studies of snowflake divertor in NSTX </vt:lpstr>
      <vt:lpstr>Significant core impurity reduction and good H-mode confinement properties with snowflake divertor</vt:lpstr>
      <vt:lpstr>Strong signs of partial strike point detachment are observed in snowflake divertor </vt:lpstr>
      <vt:lpstr>Divertor profiles show low heat flux, broadened C III and  C IV radiation zones in the snowflake divertor phase</vt:lpstr>
      <vt:lpstr>Outline: Experimental studies of snowflake divertor in NSTX </vt:lpstr>
      <vt:lpstr>Snowflake divertor heat flux consistent with NSTX divertor heat flux scalings</vt:lpstr>
      <vt:lpstr>Snowflake divertor with CD4 seeding leads to increased divertor carbon radiation </vt:lpstr>
      <vt:lpstr>Outline: Experimental studies of snowflake divertor in NSTX </vt:lpstr>
      <vt:lpstr>2D multi-fluid edge transport code UEDGE is used to study snowflake divertor properties</vt:lpstr>
      <vt:lpstr>Radiated power is broadly distributed in the outer leg of snowflake divertor</vt:lpstr>
      <vt:lpstr>UEDGE model shows a trend toward detachment in snowflake divertor outer leg (cf. standard divertor)</vt:lpstr>
      <vt:lpstr>NSTX studies suggest the snowflake divertor configuration may be a viable divertor solution for present and future tokamaks</vt:lpstr>
      <vt:lpstr>Session PP9: Poster Session VI, 10 November, Wednesday PM - Snowflake divertor presentations</vt:lpstr>
      <vt:lpstr>Backup slides</vt:lpstr>
      <vt:lpstr>Divertor heat flux mitigation is key for present and future fusion plasma devices </vt:lpstr>
      <vt:lpstr>Heat flux mitigation is more challenging in compact divertor of spherical torus</vt:lpstr>
      <vt:lpstr>Open divertor geometry, three existing divertor coils and a good set of diagnostics enable divertor geometry studies in NSTX</vt:lpstr>
      <vt:lpstr>Upper divertor is unaffected by lower divertor snowflake configuration</vt:lpstr>
      <vt:lpstr>High-n Balmer line emission measurements suggest high divertor recombination rate, low Te and high ne</vt:lpstr>
      <vt:lpstr>1D estimates indicate power and momentum losses are increased in snowflake divertor</vt:lpstr>
    </vt:vector>
  </TitlesOfParts>
  <Manager/>
  <Company>Princeton Plasma Physics Laboratory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subject/>
  <dc:creator>NSTX team member</dc:creator>
  <cp:keywords/>
  <dc:description/>
  <cp:lastModifiedBy>Vlad Soukhanovskii</cp:lastModifiedBy>
  <cp:revision>12869</cp:revision>
  <cp:lastPrinted>2010-11-06T15:48:04Z</cp:lastPrinted>
  <dcterms:created xsi:type="dcterms:W3CDTF">2010-11-11T04:16:17Z</dcterms:created>
  <dcterms:modified xsi:type="dcterms:W3CDTF">2010-11-11T04:26:31Z</dcterms:modified>
  <cp:category/>
</cp:coreProperties>
</file>