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3"/>
  </p:notesMasterIdLst>
  <p:sldIdLst>
    <p:sldId id="650" r:id="rId2"/>
    <p:sldId id="709" r:id="rId3"/>
    <p:sldId id="708" r:id="rId4"/>
    <p:sldId id="655" r:id="rId5"/>
    <p:sldId id="659" r:id="rId6"/>
    <p:sldId id="661" r:id="rId7"/>
    <p:sldId id="660" r:id="rId8"/>
    <p:sldId id="722" r:id="rId9"/>
    <p:sldId id="777" r:id="rId10"/>
    <p:sldId id="778" r:id="rId11"/>
    <p:sldId id="779" r:id="rId12"/>
    <p:sldId id="780" r:id="rId13"/>
    <p:sldId id="781" r:id="rId14"/>
    <p:sldId id="782" r:id="rId15"/>
    <p:sldId id="783" r:id="rId16"/>
    <p:sldId id="784" r:id="rId17"/>
    <p:sldId id="785" r:id="rId18"/>
    <p:sldId id="786" r:id="rId19"/>
    <p:sldId id="787" r:id="rId20"/>
    <p:sldId id="788" r:id="rId21"/>
    <p:sldId id="789" r:id="rId22"/>
    <p:sldId id="790" r:id="rId23"/>
    <p:sldId id="719" r:id="rId24"/>
    <p:sldId id="668" r:id="rId25"/>
    <p:sldId id="677" r:id="rId26"/>
    <p:sldId id="712" r:id="rId27"/>
    <p:sldId id="647" r:id="rId28"/>
    <p:sldId id="629" r:id="rId29"/>
    <p:sldId id="729" r:id="rId30"/>
    <p:sldId id="791" r:id="rId31"/>
    <p:sldId id="792" r:id="rId32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22275" indent="-212725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638175" indent="-207963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854075" indent="-212725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069975" indent="-2095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860D"/>
    <a:srgbClr val="006699"/>
    <a:srgbClr val="FF7E00"/>
    <a:srgbClr val="00FF00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4438" autoAdjust="0"/>
  </p:normalViewPr>
  <p:slideViewPr>
    <p:cSldViewPr snapToGrid="0">
      <p:cViewPr varScale="1">
        <p:scale>
          <a:sx n="92" d="100"/>
          <a:sy n="92" d="100"/>
        </p:scale>
        <p:origin x="-1800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74" y="684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054"/>
    </p:cViewPr>
  </p:sorterViewPr>
  <p:notesViewPr>
    <p:cSldViewPr snapToGrid="0">
      <p:cViewPr varScale="1">
        <p:scale>
          <a:sx n="51" d="100"/>
          <a:sy n="51" d="100"/>
        </p:scale>
        <p:origin x="-177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18088" cy="3760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07125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23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23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23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23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A482E111-460F-49BB-AB24-364E20CE9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3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458DE8-EA01-4C65-884D-EFD28023F8DB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2518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9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1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5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64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23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3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96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7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276C-5FE6-4CF4-929A-A073A46944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86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72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245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ADC6-BE16-4522-8913-D079FFA9F5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1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832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0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33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46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9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38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03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40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5C00-694E-D243-8828-4CD3B3A8EF1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3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6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4912" cy="3760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482E111-460F-49BB-AB24-364E20CE9A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 bwMode="auto">
          <a:xfrm>
            <a:off x="1512888" y="5486400"/>
            <a:ext cx="7056437" cy="1265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0">
              <a:lnSpc>
                <a:spcPct val="100000"/>
              </a:lnSpc>
              <a:spcAft>
                <a:spcPts val="0"/>
              </a:spcAft>
              <a:buClrTx/>
              <a:buSzPct val="80000"/>
              <a:defRPr/>
            </a:pPr>
            <a:r>
              <a:rPr lang="en-US" sz="2000" kern="0" dirty="0" smtClean="0">
                <a:latin typeface="+mn-lt"/>
              </a:rPr>
              <a:t>Nuclear, Plasma, and Radiological Engineering</a:t>
            </a:r>
          </a:p>
          <a:p>
            <a:pPr eaLnBrk="0">
              <a:lnSpc>
                <a:spcPct val="100000"/>
              </a:lnSpc>
              <a:spcAft>
                <a:spcPts val="0"/>
              </a:spcAft>
              <a:buClrTx/>
              <a:buSzPct val="80000"/>
              <a:defRPr/>
            </a:pPr>
            <a:r>
              <a:rPr lang="en-US" sz="2000" kern="0" dirty="0" smtClean="0"/>
              <a:t>Center for Plasma-Material Interactions</a:t>
            </a:r>
          </a:p>
          <a:p>
            <a:pPr eaLnBrk="0">
              <a:lnSpc>
                <a:spcPct val="100000"/>
              </a:lnSpc>
              <a:spcAft>
                <a:spcPts val="0"/>
              </a:spcAft>
              <a:buClrTx/>
              <a:buSzPct val="80000"/>
              <a:defRPr/>
            </a:pPr>
            <a:endParaRPr lang="en-US" sz="2000" kern="0" dirty="0" smtClean="0">
              <a:latin typeface="+mn-lt"/>
            </a:endParaRPr>
          </a:p>
          <a:p>
            <a:pPr eaLnBrk="0">
              <a:lnSpc>
                <a:spcPct val="100000"/>
              </a:lnSpc>
              <a:spcAft>
                <a:spcPts val="0"/>
              </a:spcAft>
              <a:buClrTx/>
              <a:buSzPct val="80000"/>
              <a:defRPr/>
            </a:pPr>
            <a:r>
              <a:rPr lang="en-US" sz="2000" kern="0" dirty="0" smtClean="0">
                <a:latin typeface="+mn-lt"/>
              </a:rPr>
              <a:t>Contact: </a:t>
            </a: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druzic@illinois.edu</a:t>
            </a:r>
            <a:endParaRPr lang="en-US" sz="2000" kern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12" descr="new illinois 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913" y="4237038"/>
            <a:ext cx="57150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 bwMode="auto">
          <a:xfrm>
            <a:off x="2297113" y="5380038"/>
            <a:ext cx="5486400" cy="190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2297113" y="6199188"/>
            <a:ext cx="5486400" cy="190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884237"/>
            <a:ext cx="8569325" cy="162083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2865437"/>
            <a:ext cx="7056437" cy="12652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712" y="1341437"/>
            <a:ext cx="4719638" cy="5018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341437"/>
            <a:ext cx="4719637" cy="5018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2" y="884237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" y="1589087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762" y="884237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762" y="1589087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46200" y="-58738"/>
            <a:ext cx="7305675" cy="744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731837"/>
            <a:ext cx="3316288" cy="8493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808037"/>
            <a:ext cx="5635625" cy="5945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722437"/>
            <a:ext cx="3316288" cy="50307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346200" y="-58738"/>
            <a:ext cx="7305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346200" y="-58738"/>
            <a:ext cx="7305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-58738"/>
            <a:ext cx="7305675" cy="744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9712" y="1036637"/>
            <a:ext cx="4719638" cy="501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16512" y="1036637"/>
            <a:ext cx="4719637" cy="501808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965950"/>
            <a:ext cx="10077450" cy="593725"/>
          </a:xfrm>
          <a:prstGeom prst="rect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 err="1" smtClean="0"/>
              <a:t>ss</a:t>
            </a:r>
            <a:endParaRPr lang="en-US" dirty="0"/>
          </a:p>
        </p:txBody>
      </p:sp>
      <p:pic>
        <p:nvPicPr>
          <p:cNvPr id="9" name="Picture 8" descr="Logo13_v4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8826" y="7012157"/>
            <a:ext cx="3200407" cy="457201"/>
          </a:xfrm>
          <a:prstGeom prst="rect">
            <a:avLst/>
          </a:prstGeom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077450" cy="593725"/>
          </a:xfrm>
          <a:prstGeom prst="rect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36638"/>
            <a:ext cx="9591675" cy="581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46200" y="-58738"/>
            <a:ext cx="7305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7732713" y="-6350"/>
            <a:ext cx="2336800" cy="509588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181204" y="6989866"/>
            <a:ext cx="3902150" cy="43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0" dirty="0" smtClean="0"/>
              <a:t>APS-DPP, Denver CO</a:t>
            </a:r>
          </a:p>
          <a:p>
            <a:pPr algn="r"/>
            <a:r>
              <a:rPr lang="en-US" sz="1200" baseline="0" dirty="0" smtClean="0"/>
              <a:t>November 12</a:t>
            </a:r>
            <a:r>
              <a:rPr lang="en-US" sz="1200" dirty="0" smtClean="0"/>
              <a:t>, 2013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5pPr>
      <a:lvl6pPr marL="4572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6pPr>
      <a:lvl7pPr marL="9144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7pPr>
      <a:lvl8pPr marL="1371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8pPr>
      <a:lvl9pPr marL="18288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FFFFFF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50165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SzPct val="80000"/>
        <a:buFont typeface="Wingdings" charset="2"/>
        <a:buChar char="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76288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SzPct val="75000"/>
        <a:buFont typeface="Courier New" pitchFamily="49" charset="0"/>
        <a:buChar char="o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050925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SzPct val="65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325563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SzPct val="60000"/>
        <a:buFont typeface="Courier New" pitchFamily="49" charset="0"/>
        <a:buChar char="o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SzPct val="50000"/>
        <a:buFont typeface="Wingdings" pitchFamily="2" charset="2"/>
        <a:buChar char="Ø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6307"/>
        </a:buClr>
        <a:buSzPct val="50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6307"/>
        </a:buClr>
        <a:buSzPct val="50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6307"/>
        </a:buClr>
        <a:buSzPct val="50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6307"/>
        </a:buClr>
        <a:buSzPct val="50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828386" y="733447"/>
            <a:ext cx="8569325" cy="1981199"/>
          </a:xfrm>
        </p:spPr>
        <p:txBody>
          <a:bodyPr/>
          <a:lstStyle/>
          <a:p>
            <a:pPr lvl="0"/>
            <a:r>
              <a:rPr lang="en-US" sz="4000" dirty="0" smtClean="0"/>
              <a:t>Thermoelectric-Driven </a:t>
            </a:r>
            <a:r>
              <a:rPr lang="en-US" sz="4000" dirty="0"/>
              <a:t>Flow of Liquid Lithium in Solid Metal Trenches: </a:t>
            </a:r>
            <a:r>
              <a:rPr lang="en-US" sz="3200" dirty="0"/>
              <a:t>a New Plasma-Facing Component for Fusion Devices</a:t>
            </a:r>
            <a:endParaRPr lang="it-IT" sz="32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3050697"/>
            <a:ext cx="10080625" cy="1265238"/>
          </a:xfrm>
        </p:spPr>
        <p:txBody>
          <a:bodyPr/>
          <a:lstStyle/>
          <a:p>
            <a:r>
              <a:rPr lang="en-US" altLang="zh-CN" u="sng" dirty="0" smtClean="0">
                <a:solidFill>
                  <a:schemeClr val="accent2">
                    <a:lumMod val="75000"/>
                  </a:schemeClr>
                </a:solidFill>
              </a:rPr>
              <a:t>David N. </a:t>
            </a:r>
            <a:r>
              <a:rPr lang="en-US" altLang="zh-CN" u="sng" dirty="0" err="1" smtClean="0">
                <a:solidFill>
                  <a:schemeClr val="accent2">
                    <a:lumMod val="75000"/>
                  </a:schemeClr>
                </a:solidFill>
              </a:rPr>
              <a:t>Ruzic</a:t>
            </a:r>
            <a:r>
              <a:rPr lang="en-US" altLang="zh-CN" u="sng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Andruczyk</a:t>
            </a:r>
            <a:r>
              <a:rPr lang="en-US" altLang="zh-CN" baseline="30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M. Christenson, D. Curreli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,             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</a:rPr>
              <a:t>Fiflis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, S. Jung, K. Lindquist and W. </a:t>
            </a:r>
            <a:r>
              <a:rPr lang="en-US" altLang="zh-CN" dirty="0" err="1" smtClean="0">
                <a:solidFill>
                  <a:schemeClr val="accent6">
                    <a:lumMod val="75000"/>
                  </a:schemeClr>
                </a:solidFill>
              </a:rPr>
              <a:t>Xu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CN" sz="1600" baseline="300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1</a:t>
            </a:r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</a:rPr>
              <a:t>assigned to PPPL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altLang="zh-CN" u="sng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1215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85058" name="Picture 2" descr="C:\Users\druzic\Desktop\IAEA San Diego October 2012\Frames of First Plasma Shot\117977@1.060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74818" name="Picture 2" descr="C:\Users\druzic\Desktop\IAEA San Diego October 2012\Frames of First Plasma Shot\117977@1.27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75842" name="Picture 2" descr="C:\Users\druzic\Desktop\IAEA San Diego October 2012\Frames of First Plasma Shot\117977@1.480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80625" cy="70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76866" name="Picture 2" descr="C:\Users\druzic\Desktop\IAEA San Diego October 2012\Frames of First Plasma Shot\117977@1.56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5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77890" name="Picture 2" descr="C:\Users\druzic\Desktop\IAEA San Diego October 2012\Frames of First Plasma Shot\117977@1.590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78914" name="Picture 2" descr="C:\Users\druzic\Desktop\IAEA San Diego October 2012\Frames of First Plasma Shot\117977@1.61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" y="521"/>
            <a:ext cx="10080151" cy="70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79938" name="Picture 2" descr="C:\Users\druzic\Desktop\IAEA San Diego October 2012\Frames of First Plasma Shot\117977@1.620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80962" name="Picture 2" descr="C:\Users\druzic\Desktop\IAEA San Diego October 2012\Frames of First Plasma Shot\117977@1.630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81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81986" name="Picture 2" descr="C:\Users\druzic\Desktop\IAEA San Diego October 2012\Frames of First Plasma Shot\117977@1.640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83010" name="Picture 2" descr="C:\Users\druzic\Desktop\IAEA San Diego October 2012\Frames of First Plasma Shot\117977@1.650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 descr="triangle slot_v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69" y="977544"/>
            <a:ext cx="3079281" cy="23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 bwMode="auto">
          <a:xfrm rot="7286720">
            <a:off x="1949663" y="-2769828"/>
            <a:ext cx="4930119" cy="5173894"/>
          </a:xfrm>
          <a:prstGeom prst="arc">
            <a:avLst>
              <a:gd name="adj1" fmla="val 16129352"/>
              <a:gd name="adj2" fmla="val 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72983" y="1868181"/>
            <a:ext cx="493986" cy="5002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6200" y="-58738"/>
            <a:ext cx="8260938" cy="744538"/>
          </a:xfrm>
        </p:spPr>
        <p:txBody>
          <a:bodyPr/>
          <a:lstStyle/>
          <a:p>
            <a:r>
              <a:rPr lang="en-US" altLang="zh-CN" dirty="0"/>
              <a:t>The Idea:   “</a:t>
            </a:r>
            <a:r>
              <a:rPr lang="en-US" altLang="zh-CN" dirty="0" err="1"/>
              <a:t>LiMIT</a:t>
            </a:r>
            <a:r>
              <a:rPr lang="en-US" altLang="zh-CN" dirty="0"/>
              <a:t>” </a:t>
            </a:r>
            <a:r>
              <a:rPr lang="en-US" altLang="zh-CN" dirty="0" smtClean="0"/>
              <a:t>as a </a:t>
            </a:r>
            <a:r>
              <a:rPr lang="en-US" altLang="zh-CN" dirty="0" err="1" smtClean="0"/>
              <a:t>Divertor</a:t>
            </a:r>
            <a:r>
              <a:rPr lang="en-US" altLang="zh-CN" dirty="0" smtClean="0"/>
              <a:t> Plate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3472" y="5006715"/>
            <a:ext cx="9500016" cy="1678898"/>
          </a:xfrm>
        </p:spPr>
        <p:txBody>
          <a:bodyPr/>
          <a:lstStyle/>
          <a:p>
            <a:r>
              <a:rPr lang="en-US" altLang="zh-CN" sz="2000" dirty="0" err="1" smtClean="0"/>
              <a:t>LiMIT</a:t>
            </a:r>
            <a:r>
              <a:rPr lang="en-US" altLang="zh-CN" sz="2000" dirty="0" smtClean="0"/>
              <a:t> stands for “Liquid-Metal Infused Trenches” and works via TEMHD</a:t>
            </a:r>
          </a:p>
          <a:p>
            <a:r>
              <a:rPr lang="en-US" altLang="zh-CN" sz="2000" dirty="0" smtClean="0"/>
              <a:t>Left </a:t>
            </a:r>
            <a:r>
              <a:rPr lang="en-US" altLang="zh-CN" sz="2000" dirty="0"/>
              <a:t>is a cross-section of NSTX showing the “shelf-like” inner </a:t>
            </a:r>
            <a:r>
              <a:rPr lang="en-US" altLang="zh-CN" sz="2000" dirty="0" err="1"/>
              <a:t>divertor</a:t>
            </a:r>
            <a:r>
              <a:rPr lang="en-US" altLang="zh-CN" sz="2000" dirty="0"/>
              <a:t> plates. </a:t>
            </a:r>
            <a:endParaRPr lang="en-US" altLang="zh-CN" sz="2000" dirty="0" smtClean="0"/>
          </a:p>
          <a:p>
            <a:r>
              <a:rPr lang="en-US" altLang="zh-CN" sz="2000" dirty="0" smtClean="0"/>
              <a:t>Right </a:t>
            </a:r>
            <a:r>
              <a:rPr lang="en-US" altLang="zh-CN" sz="2000" dirty="0"/>
              <a:t>is </a:t>
            </a:r>
            <a:r>
              <a:rPr lang="en-US" altLang="zh-CN" sz="2000" dirty="0" smtClean="0"/>
              <a:t>the </a:t>
            </a:r>
            <a:r>
              <a:rPr lang="en-US" altLang="zh-CN" sz="2000" dirty="0" err="1" smtClean="0"/>
              <a:t>LiMIT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concept: </a:t>
            </a:r>
            <a:r>
              <a:rPr lang="en-US" altLang="zh-CN" sz="2000" dirty="0" smtClean="0"/>
              <a:t>metal </a:t>
            </a:r>
            <a:r>
              <a:rPr lang="en-US" altLang="zh-CN" sz="2000" dirty="0"/>
              <a:t>tiles with radial trenches containing </a:t>
            </a:r>
            <a:r>
              <a:rPr lang="en-US" altLang="zh-CN" sz="2000" dirty="0" smtClean="0"/>
              <a:t>lithium or other liquid metal. </a:t>
            </a:r>
            <a:r>
              <a:rPr lang="en-US" altLang="zh-CN" sz="2000" dirty="0"/>
              <a:t>The trenches run in the </a:t>
            </a:r>
            <a:r>
              <a:rPr lang="en-US" altLang="zh-CN" sz="2000" dirty="0" smtClean="0"/>
              <a:t>radial (</a:t>
            </a:r>
            <a:r>
              <a:rPr lang="en-US" altLang="zh-CN" sz="2000" dirty="0" err="1" smtClean="0"/>
              <a:t>pollodial</a:t>
            </a:r>
            <a:r>
              <a:rPr lang="en-US" altLang="zh-CN" sz="2000" dirty="0"/>
              <a:t>) direction such that they lie primarily perpendicular to the </a:t>
            </a:r>
            <a:r>
              <a:rPr lang="en-US" altLang="zh-CN" sz="2000" dirty="0" smtClean="0"/>
              <a:t>toroidal </a:t>
            </a:r>
            <a:r>
              <a:rPr lang="en-US" altLang="zh-CN" sz="2000" dirty="0"/>
              <a:t>magnetic field.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7" name="图片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79" y="1752811"/>
            <a:ext cx="3280606" cy="246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9" y="1346981"/>
            <a:ext cx="2643474" cy="31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箭头​​连接符 6"/>
          <p:cNvCxnSpPr/>
          <p:nvPr/>
        </p:nvCxnSpPr>
        <p:spPr bwMode="auto">
          <a:xfrm flipH="1">
            <a:off x="1184223" y="929390"/>
            <a:ext cx="2398426" cy="17388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直接箭头​​连接符 8"/>
          <p:cNvCxnSpPr/>
          <p:nvPr/>
        </p:nvCxnSpPr>
        <p:spPr bwMode="auto">
          <a:xfrm flipH="1" flipV="1">
            <a:off x="1573967" y="2668249"/>
            <a:ext cx="2008682" cy="53964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接箭头​​连接符 12"/>
          <p:cNvCxnSpPr/>
          <p:nvPr/>
        </p:nvCxnSpPr>
        <p:spPr bwMode="auto">
          <a:xfrm flipH="1">
            <a:off x="1394085" y="1307955"/>
            <a:ext cx="524656" cy="112045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47" y="673423"/>
            <a:ext cx="3357798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Edge-on view of a full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toroidal</a:t>
            </a:r>
            <a:r>
              <a:rPr lang="en-US" altLang="zh-CN" sz="2000" dirty="0" smtClean="0">
                <a:solidFill>
                  <a:schemeClr val="tx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divertor</a:t>
            </a:r>
            <a:r>
              <a:rPr lang="en-US" altLang="zh-CN" sz="2000" dirty="0" smtClean="0">
                <a:solidFill>
                  <a:schemeClr val="tx1"/>
                </a:solidFill>
              </a:rPr>
              <a:t> plate</a:t>
            </a:r>
          </a:p>
        </p:txBody>
      </p:sp>
      <p:sp>
        <p:nvSpPr>
          <p:cNvPr id="16" name="矩形​​ 15"/>
          <p:cNvSpPr/>
          <p:nvPr/>
        </p:nvSpPr>
        <p:spPr bwMode="auto">
          <a:xfrm>
            <a:off x="4317171" y="1933729"/>
            <a:ext cx="269823" cy="8694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8" name="直接箭头​​连接符 17"/>
          <p:cNvCxnSpPr/>
          <p:nvPr/>
        </p:nvCxnSpPr>
        <p:spPr bwMode="auto">
          <a:xfrm flipH="1">
            <a:off x="4586994" y="1798819"/>
            <a:ext cx="2098619" cy="13491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接箭头​​连接符 19"/>
          <p:cNvCxnSpPr/>
          <p:nvPr/>
        </p:nvCxnSpPr>
        <p:spPr bwMode="auto">
          <a:xfrm flipH="1" flipV="1">
            <a:off x="4586994" y="2803160"/>
            <a:ext cx="2098619" cy="14090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363689" y="2688776"/>
            <a:ext cx="2166257" cy="1"/>
          </a:xfrm>
          <a:prstGeom prst="line">
            <a:avLst/>
          </a:prstGeom>
          <a:solidFill>
            <a:srgbClr val="00B8FF"/>
          </a:solidFill>
          <a:ln w="203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920343" y="4038600"/>
            <a:ext cx="1789736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Divertor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Strikepoint</a:t>
            </a:r>
            <a:r>
              <a:rPr lang="en-US" dirty="0" smtClean="0">
                <a:solidFill>
                  <a:srgbClr val="FF0000"/>
                </a:solidFill>
              </a:rPr>
              <a:t> Heat Stripe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5010150" y="2368444"/>
            <a:ext cx="805061" cy="17749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6047830" y="1068019"/>
            <a:ext cx="598419" cy="662607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46250" y="929390"/>
            <a:ext cx="493986" cy="5002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587116" y="1860270"/>
            <a:ext cx="392021" cy="429387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6200775" y="3102431"/>
            <a:ext cx="1364796" cy="13687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119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84034" name="Picture 2" descr="C:\Users\druzic\Desktop\IAEA San Diego October 2012\Frames of First Plasma Shot\117977@1.66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"/>
            <a:ext cx="10080625" cy="70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66"/>
            <a:ext cx="10080625" cy="621224"/>
          </a:xfrm>
        </p:spPr>
        <p:txBody>
          <a:bodyPr/>
          <a:lstStyle/>
          <a:p>
            <a:pPr eaLnBrk="1" hangingPunct="1"/>
            <a:r>
              <a:rPr lang="en-US" altLang="zh-CN" sz="3200" dirty="0"/>
              <a:t>Comparison </a:t>
            </a:r>
            <a:r>
              <a:rPr lang="en-US" altLang="zh-CN" sz="3200" dirty="0" smtClean="0"/>
              <a:t>with and without the UIUC </a:t>
            </a:r>
            <a:r>
              <a:rPr lang="en-US" altLang="zh-CN" sz="3200" dirty="0" err="1" smtClean="0"/>
              <a:t>LiMIT</a:t>
            </a:r>
            <a:r>
              <a:rPr lang="en-US" altLang="zh-CN" sz="3200" dirty="0" smtClean="0"/>
              <a:t> limiter </a:t>
            </a:r>
            <a:endParaRPr lang="en-US" altLang="zh-CN" sz="3200" dirty="0"/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234"/>
            <a:ext cx="5544344" cy="459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1" y="4640177"/>
            <a:ext cx="2856177" cy="230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98" y="4640177"/>
            <a:ext cx="3108193" cy="233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91" y="4487953"/>
            <a:ext cx="3276203" cy="237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5188686" y="769784"/>
            <a:ext cx="5061098" cy="319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200000"/>
            </a:pPr>
            <a:r>
              <a:rPr lang="en-US" altLang="zh-CN" sz="2600" dirty="0" smtClean="0"/>
              <a:t>--</a:t>
            </a:r>
            <a:r>
              <a:rPr lang="en-US" altLang="zh-CN" dirty="0" smtClean="0"/>
              <a:t> </a:t>
            </a:r>
            <a:r>
              <a:rPr lang="en-US" altLang="zh-CN" sz="2600" dirty="0" smtClean="0"/>
              <a:t> </a:t>
            </a:r>
            <a:r>
              <a:rPr lang="en-US" altLang="zh-CN" sz="2600" dirty="0"/>
              <a:t>n</a:t>
            </a:r>
            <a:r>
              <a:rPr lang="en-US" altLang="zh-CN" sz="2600" baseline="-25000" dirty="0"/>
              <a:t>e</a:t>
            </a:r>
            <a:r>
              <a:rPr lang="en-US" altLang="zh-CN" sz="2600" dirty="0"/>
              <a:t> and </a:t>
            </a:r>
            <a:r>
              <a:rPr lang="en-US" altLang="zh-CN" sz="2600" dirty="0" err="1"/>
              <a:t>T</a:t>
            </a:r>
            <a:r>
              <a:rPr lang="en-US" altLang="zh-CN" sz="2600" baseline="-25000" dirty="0" err="1"/>
              <a:t>e</a:t>
            </a:r>
            <a:r>
              <a:rPr lang="en-US" altLang="zh-CN" sz="2600" dirty="0"/>
              <a:t> profiles are similar. </a:t>
            </a:r>
            <a:r>
              <a:rPr lang="en-US" altLang="zh-CN" sz="2600" b="1" dirty="0">
                <a:solidFill>
                  <a:srgbClr val="FF0000"/>
                </a:solidFill>
              </a:rPr>
              <a:t>The confinement increase ~10% with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Illinois </a:t>
            </a:r>
            <a:r>
              <a:rPr lang="en-US" altLang="zh-CN" sz="2600" b="1" dirty="0" err="1" smtClean="0">
                <a:solidFill>
                  <a:srgbClr val="FF0000"/>
                </a:solidFill>
              </a:rPr>
              <a:t>LiMIT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 limiter</a:t>
            </a:r>
            <a:r>
              <a:rPr lang="en-US" altLang="zh-CN" sz="2600" b="1" dirty="0" smtClean="0"/>
              <a:t> </a:t>
            </a:r>
            <a:r>
              <a:rPr lang="en-US" altLang="zh-CN" sz="2600" dirty="0"/>
              <a:t>due to </a:t>
            </a:r>
            <a:r>
              <a:rPr lang="en-US" altLang="zh-CN" sz="2600" dirty="0" smtClean="0"/>
              <a:t>the decrease</a:t>
            </a:r>
            <a:r>
              <a:rPr lang="en-US" altLang="zh-CN" sz="2600" dirty="0"/>
              <a:t> </a:t>
            </a:r>
            <a:r>
              <a:rPr lang="en-US" altLang="zh-CN" sz="2600" dirty="0" smtClean="0"/>
              <a:t>in radiation.</a:t>
            </a:r>
          </a:p>
          <a:p>
            <a:pPr eaLnBrk="1" hangingPunct="1">
              <a:spcBef>
                <a:spcPct val="50000"/>
              </a:spcBef>
              <a:buSzPct val="200000"/>
            </a:pPr>
            <a:r>
              <a:rPr lang="en-US" altLang="zh-CN" sz="2600" dirty="0" smtClean="0"/>
              <a:t>-- This result is for </a:t>
            </a:r>
            <a:r>
              <a:rPr lang="en-US" altLang="zh-CN" sz="2600" dirty="0" err="1" smtClean="0"/>
              <a:t>LiMIT</a:t>
            </a:r>
            <a:r>
              <a:rPr lang="en-US" altLang="zh-CN" sz="2600" dirty="0" smtClean="0"/>
              <a:t> positioned 2 cm outside the last closed flux surface. 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Greater improvement expected </a:t>
            </a:r>
            <a:r>
              <a:rPr lang="en-US" altLang="zh-CN" sz="2600" dirty="0" smtClean="0"/>
              <a:t>if more of the device was filled.</a:t>
            </a: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4265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and Other Calculations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was 1.76 Tesla</a:t>
            </a:r>
          </a:p>
          <a:p>
            <a:r>
              <a:rPr lang="en-US" dirty="0" smtClean="0"/>
              <a:t>Theoretical prediction from model:  4.4 cm/sec</a:t>
            </a:r>
          </a:p>
          <a:p>
            <a:r>
              <a:rPr lang="en-US" dirty="0"/>
              <a:t>Maximum velocity measured by video:  </a:t>
            </a:r>
            <a:r>
              <a:rPr lang="en-US" dirty="0" smtClean="0">
                <a:solidFill>
                  <a:srgbClr val="FF0000"/>
                </a:solidFill>
              </a:rPr>
              <a:t>3.7 </a:t>
            </a:r>
            <a:r>
              <a:rPr lang="en-US" dirty="0">
                <a:solidFill>
                  <a:srgbClr val="FF0000"/>
                </a:solidFill>
              </a:rPr>
              <a:t>+/- 0.5 cm/sec</a:t>
            </a:r>
          </a:p>
          <a:p>
            <a:pPr marL="273050" indent="0">
              <a:buNone/>
            </a:pPr>
            <a:endParaRPr lang="en-US" dirty="0"/>
          </a:p>
          <a:p>
            <a:pPr marL="273050" indent="0">
              <a:buNone/>
            </a:pPr>
            <a:r>
              <a:rPr lang="en-US" dirty="0" smtClean="0"/>
              <a:t>    The key results is that even at realistic high (~2 Tesla) fields, the </a:t>
            </a:r>
            <a:r>
              <a:rPr lang="en-US" dirty="0" smtClean="0">
                <a:solidFill>
                  <a:srgbClr val="FF0000"/>
                </a:solidFill>
              </a:rPr>
              <a:t>lithium still flows </a:t>
            </a:r>
            <a:r>
              <a:rPr lang="en-US" dirty="0" smtClean="0"/>
              <a:t>and therefore still keeps its ability to provide a zero-recycling clean surface,</a:t>
            </a:r>
          </a:p>
          <a:p>
            <a:pPr marL="273050" indent="0">
              <a:buNone/>
            </a:pPr>
            <a:endParaRPr lang="en-US" dirty="0"/>
          </a:p>
          <a:p>
            <a:pPr marL="273050" indent="0">
              <a:buNone/>
            </a:pPr>
            <a:r>
              <a:rPr lang="en-US" dirty="0" smtClean="0"/>
              <a:t>   The lithium did not leap out.  It did not cause a disruption.  In fact, it </a:t>
            </a:r>
            <a:r>
              <a:rPr lang="en-US" dirty="0" smtClean="0">
                <a:solidFill>
                  <a:srgbClr val="FF0000"/>
                </a:solidFill>
              </a:rPr>
              <a:t>improved the confinement time by 10% </a:t>
            </a:r>
            <a:r>
              <a:rPr lang="en-US" dirty="0" smtClean="0"/>
              <a:t>even just by being deep in the scrape off layer and not having all the trenches filled.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Theory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598488"/>
            <a:ext cx="7747000" cy="58102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1448" y="657225"/>
            <a:ext cx="3905252" cy="6153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dirty="0" smtClean="0">
                <a:solidFill>
                  <a:srgbClr val="000000"/>
                </a:solidFill>
              </a:rPr>
              <a:t>inset </a:t>
            </a:r>
            <a:r>
              <a:rPr lang="en-US" sz="2400" dirty="0" smtClean="0">
                <a:solidFill>
                  <a:schemeClr val="accent2"/>
                </a:solidFill>
              </a:rPr>
              <a:t>(blue) </a:t>
            </a:r>
            <a:r>
              <a:rPr lang="en-US" sz="2400" dirty="0" smtClean="0">
                <a:solidFill>
                  <a:srgbClr val="000000"/>
                </a:solidFill>
              </a:rPr>
              <a:t>shows </a:t>
            </a:r>
            <a:r>
              <a:rPr lang="en-US" sz="2400" dirty="0">
                <a:solidFill>
                  <a:srgbClr val="000000"/>
                </a:solidFill>
              </a:rPr>
              <a:t>the velocity at B=0.059 T and B=0.19T for the same heat flux of 3MW/m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The velocity at high field is smaller (0.13 m/s) than the velocity at lower magnetic field (0.22 m/s)</a:t>
            </a:r>
          </a:p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The second plot shows velocities at higher </a:t>
            </a:r>
            <a:r>
              <a:rPr lang="en-US" sz="2400" dirty="0" smtClean="0">
                <a:solidFill>
                  <a:srgbClr val="000000"/>
                </a:solidFill>
              </a:rPr>
              <a:t>fields found in HT-7.  It predicts 0.044 m/s.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 The measured velocity is compared with the 1D model of </a:t>
            </a:r>
            <a:r>
              <a:rPr lang="en-US" sz="2400" dirty="0" smtClean="0">
                <a:solidFill>
                  <a:srgbClr val="000000"/>
                </a:solidFill>
              </a:rPr>
              <a:t>Ruzic et. al. </a:t>
            </a:r>
            <a:r>
              <a:rPr lang="en-US" sz="2400" dirty="0" err="1" smtClean="0">
                <a:solidFill>
                  <a:srgbClr val="000000"/>
                </a:solidFill>
              </a:rPr>
              <a:t>Nucl</a:t>
            </a:r>
            <a:r>
              <a:rPr lang="en-US" sz="2400" dirty="0" smtClean="0">
                <a:solidFill>
                  <a:srgbClr val="000000"/>
                </a:solidFill>
              </a:rPr>
              <a:t>. Fusion Let., 2011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6" y="1423887"/>
            <a:ext cx="6022612" cy="32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848115" y="1513645"/>
            <a:ext cx="3424282" cy="316464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100684" tIns="50344" rIns="100684" bIns="50344" numCol="1" rtlCol="0" anchor="t" anchorCtr="0" compatLnSpc="1">
            <a:prstTxWarp prst="textNoShape">
              <a:avLst/>
            </a:prstTxWarp>
          </a:bodyPr>
          <a:lstStyle/>
          <a:p>
            <a:pPr defTabSz="503448"/>
            <a:endParaRPr lang="ko-KR" alt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72397" y="1513650"/>
            <a:ext cx="2522740" cy="3164647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100684" tIns="50344" rIns="100684" bIns="50344" numCol="1" rtlCol="0" anchor="t" anchorCtr="0" compatLnSpc="1">
            <a:prstTxWarp prst="textNoShape">
              <a:avLst/>
            </a:prstTxWarp>
          </a:bodyPr>
          <a:lstStyle/>
          <a:p>
            <a:pPr defTabSz="503448"/>
            <a:endParaRPr lang="ko-KR" alt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4109" y="4667306"/>
            <a:ext cx="3424282" cy="1031926"/>
          </a:xfrm>
          <a:prstGeom prst="rect">
            <a:avLst/>
          </a:prstGeom>
          <a:noFill/>
        </p:spPr>
        <p:txBody>
          <a:bodyPr wrap="square" lIns="100684" tIns="50344" rIns="100684" bIns="50344" rtlCol="0">
            <a:spAutoFit/>
          </a:bodyPr>
          <a:lstStyle/>
          <a:p>
            <a:pPr algn="ctr"/>
            <a:r>
              <a:rPr lang="en-US" altLang="ko-KR" sz="3300" b="1" dirty="0" smtClean="0">
                <a:solidFill>
                  <a:srgbClr val="FF0000"/>
                </a:solidFill>
              </a:rPr>
              <a:t>DEVEX</a:t>
            </a:r>
          </a:p>
          <a:p>
            <a:pPr algn="ctr"/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en-US" altLang="ko-KR" sz="1600" b="1" dirty="0" err="1" smtClean="0">
                <a:solidFill>
                  <a:srgbClr val="FF0000"/>
                </a:solidFill>
              </a:rPr>
              <a:t>Divertor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Erosion and Vapor </a:t>
            </a:r>
            <a:r>
              <a:rPr lang="en-US" altLang="ko-KR" sz="1600" b="1" dirty="0" err="1" smtClean="0">
                <a:solidFill>
                  <a:srgbClr val="FF0000"/>
                </a:solidFill>
              </a:rPr>
              <a:t>Sheilding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Experiment)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6724" y="4683019"/>
            <a:ext cx="2244408" cy="1031926"/>
          </a:xfrm>
          <a:prstGeom prst="rect">
            <a:avLst/>
          </a:prstGeom>
          <a:noFill/>
        </p:spPr>
        <p:txBody>
          <a:bodyPr wrap="square" lIns="100684" tIns="50344" rIns="100684" bIns="50344" rtlCol="0">
            <a:spAutoFit/>
          </a:bodyPr>
          <a:lstStyle/>
          <a:p>
            <a:pPr algn="ctr"/>
            <a:r>
              <a:rPr lang="en-US" altLang="ko-KR" sz="3300" b="1" dirty="0" smtClean="0">
                <a:solidFill>
                  <a:srgbClr val="0070C0"/>
                </a:solidFill>
              </a:rPr>
              <a:t>SLIDE 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(Solid/Liquid </a:t>
            </a:r>
            <a:r>
              <a:rPr lang="en-US" altLang="ko-KR" sz="1600" b="1" dirty="0" err="1" smtClean="0">
                <a:solidFill>
                  <a:srgbClr val="0070C0"/>
                </a:solidFill>
              </a:rPr>
              <a:t>Divertor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 Experiment)</a:t>
            </a:r>
            <a:endParaRPr lang="ko-KR" alt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94185" y="923959"/>
            <a:ext cx="7642358" cy="4871791"/>
          </a:xfrm>
          <a:prstGeom prst="rect">
            <a:avLst/>
          </a:prstGeom>
          <a:noFill/>
          <a:ln w="635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0717" tIns="50361" rIns="100717" bIns="50361" numCol="1" rtlCol="0" anchor="t" anchorCtr="0" compatLnSpc="1">
            <a:prstTxWarp prst="textNoShape">
              <a:avLst/>
            </a:prstTxWarp>
          </a:bodyPr>
          <a:lstStyle/>
          <a:p>
            <a:pPr defTabSz="503604"/>
            <a:endParaRPr lang="it-IT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2198" y="5795753"/>
            <a:ext cx="3424282" cy="817252"/>
          </a:xfrm>
          <a:prstGeom prst="rect">
            <a:avLst/>
          </a:prstGeom>
          <a:noFill/>
        </p:spPr>
        <p:txBody>
          <a:bodyPr wrap="square" lIns="100684" tIns="50344" rIns="100684" bIns="50344" rtlCol="0">
            <a:spAutoFit/>
          </a:bodyPr>
          <a:lstStyle/>
          <a:p>
            <a:pPr algn="ctr"/>
            <a:r>
              <a:rPr lang="en-US" altLang="ko-KR" sz="5000" b="1" dirty="0">
                <a:solidFill>
                  <a:srgbClr val="008000"/>
                </a:solidFill>
              </a:rPr>
              <a:t>TELS</a:t>
            </a:r>
            <a:endParaRPr lang="ko-KR" altLang="en-US" sz="5000" b="1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112" y="84171"/>
            <a:ext cx="10069513" cy="744538"/>
          </a:xfrm>
        </p:spPr>
        <p:txBody>
          <a:bodyPr/>
          <a:lstStyle/>
          <a:p>
            <a:pPr lvl="1"/>
            <a:r>
              <a:rPr lang="en-US" altLang="zh-CN" sz="2400" b="1" dirty="0" smtClean="0">
                <a:solidFill>
                  <a:schemeClr val="bg1"/>
                </a:solidFill>
              </a:rPr>
              <a:t>Thermoelectric-Driven Liquid-Metal </a:t>
            </a:r>
            <a:r>
              <a:rPr lang="en-US" altLang="zh-CN" sz="2400" b="1" dirty="0">
                <a:solidFill>
                  <a:schemeClr val="bg1"/>
                </a:solidFill>
              </a:rPr>
              <a:t>Plasma-Facing Structures (TELS)</a:t>
            </a:r>
            <a:br>
              <a:rPr lang="en-US" altLang="zh-CN" sz="2400" b="1" dirty="0">
                <a:solidFill>
                  <a:schemeClr val="bg1"/>
                </a:solidFill>
              </a:rPr>
            </a:b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8284" y="706046"/>
            <a:ext cx="4074160" cy="4358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What is next at Illinois 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2397" y="1442530"/>
            <a:ext cx="2967363" cy="4282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4109" y="1248903"/>
            <a:ext cx="3508289" cy="44721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n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3767" y="6379363"/>
            <a:ext cx="3219195" cy="3499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TP8.060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hursday morning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3" grpId="1" animBg="1"/>
      <p:bldP spid="3" grpId="2" animBg="1"/>
      <p:bldP spid="3" grpId="3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Motivation for TELS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Goal:  Build a test facility to study the interactions between a liquid-metal </a:t>
            </a:r>
            <a:r>
              <a:rPr lang="en-US" altLang="ko-KR" dirty="0" err="1" smtClean="0"/>
              <a:t>divertor</a:t>
            </a:r>
            <a:r>
              <a:rPr lang="en-US" altLang="ko-KR" dirty="0" smtClean="0"/>
              <a:t> structure (</a:t>
            </a:r>
            <a:r>
              <a:rPr lang="en-US" altLang="ko-KR" dirty="0" err="1" smtClean="0"/>
              <a:t>LiMITS</a:t>
            </a:r>
            <a:r>
              <a:rPr lang="en-US" altLang="ko-KR" dirty="0" smtClean="0"/>
              <a:t>) and high pulsed plasma heat load (E &gt; 1 MJ/m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)  </a:t>
            </a:r>
            <a:r>
              <a:rPr lang="en-US" altLang="ko-KR" dirty="0" err="1" smtClean="0"/>
              <a:t>ie</a:t>
            </a:r>
            <a:r>
              <a:rPr lang="en-US" altLang="ko-KR" dirty="0" smtClean="0"/>
              <a:t>, an ELM</a:t>
            </a:r>
          </a:p>
          <a:p>
            <a:r>
              <a:rPr lang="en-US" altLang="ko-KR" dirty="0" smtClean="0"/>
              <a:t>Previous device (DEVEX) had insufficient plasma density and temperature to simulate off-normal events in a tokamak.</a:t>
            </a:r>
          </a:p>
          <a:p>
            <a:r>
              <a:rPr lang="en-US" altLang="ko-KR" dirty="0" smtClean="0"/>
              <a:t>Approach: </a:t>
            </a:r>
            <a:br>
              <a:rPr lang="en-US" altLang="ko-KR" dirty="0" smtClean="0"/>
            </a:br>
            <a:r>
              <a:rPr lang="en-US" altLang="ko-KR" dirty="0" smtClean="0"/>
              <a:t>utilization of a </a:t>
            </a:r>
            <a:br>
              <a:rPr lang="en-US" altLang="ko-KR" dirty="0" smtClean="0"/>
            </a:br>
            <a:r>
              <a:rPr lang="en-US" altLang="ko-KR" dirty="0" smtClean="0"/>
              <a:t>coaxial plasma </a:t>
            </a:r>
            <a:br>
              <a:rPr lang="en-US" altLang="ko-KR" dirty="0" smtClean="0"/>
            </a:br>
            <a:r>
              <a:rPr lang="en-US" altLang="ko-KR" dirty="0" smtClean="0"/>
              <a:t>gun in the </a:t>
            </a:r>
            <a:br>
              <a:rPr lang="en-US" altLang="ko-KR" dirty="0" smtClean="0"/>
            </a:br>
            <a:r>
              <a:rPr lang="en-US" altLang="ko-KR" dirty="0" smtClean="0"/>
              <a:t>existing theta </a:t>
            </a:r>
            <a:br>
              <a:rPr lang="en-US" altLang="ko-KR" dirty="0" smtClean="0"/>
            </a:br>
            <a:r>
              <a:rPr lang="en-US" altLang="ko-KR" dirty="0" smtClean="0"/>
              <a:t>pinch device.</a:t>
            </a:r>
          </a:p>
          <a:p>
            <a:r>
              <a:rPr lang="en-US" altLang="ko-KR" dirty="0" smtClean="0"/>
              <a:t>Desired Level: </a:t>
            </a:r>
            <a:br>
              <a:rPr lang="en-US" altLang="ko-KR" dirty="0" smtClean="0"/>
            </a:br>
            <a:r>
              <a:rPr lang="en-US" altLang="ko-KR" dirty="0" smtClean="0"/>
              <a:t>0.1 - 1 MJ/m</a:t>
            </a:r>
            <a:r>
              <a:rPr lang="en-US" altLang="ko-KR" baseline="30000" dirty="0" smtClean="0"/>
              <a:t>2                                                                                                          </a:t>
            </a:r>
            <a:r>
              <a:rPr lang="en-US" altLang="ko-KR" dirty="0" smtClean="0"/>
              <a:t>(100MW/m</a:t>
            </a:r>
            <a:r>
              <a:rPr lang="en-US" altLang="ko-KR" baseline="30000" dirty="0" smtClean="0"/>
              <a:t>2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732713" y="-6350"/>
            <a:ext cx="2336800" cy="509588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defRPr/>
            </a:pPr>
            <a:fld id="{A4EBF394-7FF1-4E04-85F8-16222EED3A0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62" y="3541711"/>
            <a:ext cx="6681731" cy="33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8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Magnum-PSI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45" y="4108645"/>
            <a:ext cx="3799549" cy="2849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58474" y="5912000"/>
            <a:ext cx="1594643" cy="60746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Interface of </a:t>
            </a:r>
            <a:r>
              <a:rPr lang="en-US" sz="1200" dirty="0" err="1">
                <a:solidFill>
                  <a:schemeClr val="tx1"/>
                </a:solidFill>
              </a:rPr>
              <a:t>LiMIT</a:t>
            </a:r>
            <a:r>
              <a:rPr lang="en-US" sz="1200" dirty="0">
                <a:solidFill>
                  <a:schemeClr val="tx1"/>
                </a:solidFill>
              </a:rPr>
              <a:t> with the sample arm of Magnum-PSI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019" y="561405"/>
            <a:ext cx="4660609" cy="7314803"/>
          </a:xfrm>
          <a:prstGeom prst="rect">
            <a:avLst/>
          </a:prstGeom>
          <a:noFill/>
        </p:spPr>
        <p:txBody>
          <a:bodyPr wrap="square" lIns="100750" tIns="50377" rIns="100750" bIns="50377" rtlCol="0">
            <a:spAutoFit/>
          </a:bodyPr>
          <a:lstStyle/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Magnum-PSI is a linear plasma device capable &lt;25 MW/m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parallel to the beam, B-field of 0.5 T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Construct trenches out of TZM (0.5% titanium, 0.08% zirconium, the rest is molybdenum)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TZM is chemically compatible with Li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Li-TZM junction has a </a:t>
            </a:r>
            <a:r>
              <a:rPr lang="en-US" sz="2000" dirty="0" err="1" smtClean="0">
                <a:solidFill>
                  <a:schemeClr val="tx1"/>
                </a:solidFill>
              </a:rPr>
              <a:t>thermopower</a:t>
            </a:r>
            <a:r>
              <a:rPr lang="en-US" sz="2000" dirty="0" smtClean="0">
                <a:solidFill>
                  <a:schemeClr val="tx1"/>
                </a:solidFill>
              </a:rPr>
              <a:t> of about 2/3 that of Li-SS, but better thermal properties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Cooling system using liquid water will be used only if safety requirements will be met, otherwise gas cooling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Design iterations on:</a:t>
            </a:r>
          </a:p>
          <a:p>
            <a:pPr marL="817985" lvl="1" indent="-314850"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Failure Mode and Effects Analysis</a:t>
            </a:r>
          </a:p>
          <a:p>
            <a:pPr marL="817985" lvl="1" indent="-314850"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Thermo-Mechanical Analysis (</a:t>
            </a:r>
            <a:r>
              <a:rPr lang="en-US" sz="1600" dirty="0" err="1">
                <a:solidFill>
                  <a:schemeClr val="tx1"/>
                </a:solidFill>
              </a:rPr>
              <a:t>Ansys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817985" lvl="1" indent="-314850"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Cooling channel analysis (</a:t>
            </a:r>
            <a:r>
              <a:rPr lang="en-US" sz="1600" dirty="0" err="1">
                <a:solidFill>
                  <a:schemeClr val="tx1"/>
                </a:solidFill>
              </a:rPr>
              <a:t>Ansys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314850" indent="-314850">
              <a:buSzPct val="100000"/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14850" indent="-314850">
              <a:buSzPct val="100000"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58699" y="847156"/>
            <a:ext cx="4875875" cy="3166680"/>
            <a:chOff x="457200" y="1371599"/>
            <a:chExt cx="4876800" cy="373701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1371599"/>
              <a:ext cx="4876800" cy="373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4484953"/>
              <a:ext cx="936071" cy="623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761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02" b="71220" l="28391" r="70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3" t="17538" r="29317" b="25369"/>
          <a:stretch/>
        </p:blipFill>
        <p:spPr>
          <a:xfrm>
            <a:off x="2551177" y="3467630"/>
            <a:ext cx="3173672" cy="34246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529584" y="1970366"/>
            <a:ext cx="9144" cy="26473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168400">
              <a:srgbClr val="FF0000">
                <a:alpha val="86000"/>
              </a:srgbClr>
            </a:glo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LiMIT</a:t>
            </a:r>
            <a:r>
              <a:rPr lang="en-US" dirty="0" smtClean="0"/>
              <a:t> on Magnum PSI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455664" y="1179471"/>
            <a:ext cx="768096" cy="10983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8123455" y="2235708"/>
            <a:ext cx="320040" cy="3230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209157" y="2148840"/>
            <a:ext cx="798956" cy="4968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6072379" y="2148840"/>
            <a:ext cx="273557" cy="43891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7655507" y="3040007"/>
            <a:ext cx="467948" cy="51700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541719" y="817404"/>
            <a:ext cx="4227576" cy="696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Opportunity to test </a:t>
            </a:r>
            <a:r>
              <a:rPr lang="en-US" sz="2400" dirty="0" err="1" smtClean="0">
                <a:solidFill>
                  <a:schemeClr val="tx1"/>
                </a:solidFill>
              </a:rPr>
              <a:t>LiMIT</a:t>
            </a:r>
            <a:r>
              <a:rPr lang="en-US" sz="2400" dirty="0" smtClean="0">
                <a:solidFill>
                  <a:schemeClr val="tx1"/>
                </a:solidFill>
              </a:rPr>
              <a:t> under high-heat flux, “high” field conditions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Potential to further confirm theoretical predictions of lithium velocities under different magnetic fields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Will be able to study lithium vapor shielding in steady state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Filling and wetting demonstrated at Illinois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SzPct val="60000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SzPct val="60000"/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74131" y="2761378"/>
            <a:ext cx="6131221" cy="20437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2377440" y="1179471"/>
            <a:ext cx="9144" cy="433580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3704" y="644485"/>
            <a:ext cx="234086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Plasma Flow Direction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529584" y="1970366"/>
            <a:ext cx="9144" cy="275708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51177" y="1530404"/>
            <a:ext cx="234086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Magnetic Field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09" y="2070859"/>
            <a:ext cx="2043741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sz="1400" dirty="0"/>
              <a:t>Linear plasma device capable of 25 MW/m</a:t>
            </a:r>
            <a:r>
              <a:rPr lang="en-US" sz="1400" baseline="30000" dirty="0"/>
              <a:t>2</a:t>
            </a:r>
            <a:r>
              <a:rPr lang="en-US" sz="1400" dirty="0"/>
              <a:t> parallel to the beam with a magnetic field of about </a:t>
            </a:r>
            <a:r>
              <a:rPr lang="en-US" sz="1400" dirty="0" smtClean="0"/>
              <a:t>0.5 </a:t>
            </a:r>
            <a:r>
              <a:rPr lang="en-US" sz="1400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1156" y="6018349"/>
            <a:ext cx="3219195" cy="3499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TO.007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hursday morning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LiMIT</a:t>
            </a:r>
            <a:r>
              <a:rPr lang="en-US" dirty="0" smtClean="0"/>
              <a:t> Design: 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748517"/>
            <a:ext cx="9287933" cy="590921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 bwMode="auto">
          <a:xfrm>
            <a:off x="4178300" y="3213100"/>
            <a:ext cx="1706033" cy="80856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914400">
              <a:srgbClr val="FF0000">
                <a:alpha val="9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3602" y="1967717"/>
            <a:ext cx="2099733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Anticipated Plasma Strike Point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386669" y="2400296"/>
            <a:ext cx="846666" cy="69003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603504" y="5971032"/>
            <a:ext cx="685800" cy="41148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1124153" y="4782312"/>
            <a:ext cx="443607" cy="1188720"/>
          </a:xfrm>
          <a:custGeom>
            <a:avLst/>
            <a:gdLst>
              <a:gd name="connsiteX0" fmla="*/ 183439 w 443607"/>
              <a:gd name="connsiteY0" fmla="*/ 1188720 h 1188720"/>
              <a:gd name="connsiteX1" fmla="*/ 439471 w 443607"/>
              <a:gd name="connsiteY1" fmla="*/ 804672 h 1188720"/>
              <a:gd name="connsiteX2" fmla="*/ 559 w 443607"/>
              <a:gd name="connsiteY2" fmla="*/ 374904 h 1188720"/>
              <a:gd name="connsiteX3" fmla="*/ 366319 w 443607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607" h="1188720">
                <a:moveTo>
                  <a:pt x="183439" y="1188720"/>
                </a:moveTo>
                <a:cubicBezTo>
                  <a:pt x="326695" y="1064514"/>
                  <a:pt x="469951" y="940308"/>
                  <a:pt x="439471" y="804672"/>
                </a:cubicBezTo>
                <a:cubicBezTo>
                  <a:pt x="408991" y="669036"/>
                  <a:pt x="12751" y="509016"/>
                  <a:pt x="559" y="374904"/>
                </a:cubicBezTo>
                <a:cubicBezTo>
                  <a:pt x="-11633" y="240792"/>
                  <a:pt x="177343" y="120396"/>
                  <a:pt x="366319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298448" y="5641848"/>
            <a:ext cx="1801368" cy="320040"/>
          </a:xfrm>
          <a:custGeom>
            <a:avLst/>
            <a:gdLst>
              <a:gd name="connsiteX0" fmla="*/ 0 w 1801368"/>
              <a:gd name="connsiteY0" fmla="*/ 320040 h 320040"/>
              <a:gd name="connsiteX1" fmla="*/ 411480 w 1801368"/>
              <a:gd name="connsiteY1" fmla="*/ 18288 h 320040"/>
              <a:gd name="connsiteX2" fmla="*/ 1042416 w 1801368"/>
              <a:gd name="connsiteY2" fmla="*/ 246888 h 320040"/>
              <a:gd name="connsiteX3" fmla="*/ 1801368 w 1801368"/>
              <a:gd name="connsiteY3" fmla="*/ 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368" h="320040">
                <a:moveTo>
                  <a:pt x="0" y="320040"/>
                </a:moveTo>
                <a:cubicBezTo>
                  <a:pt x="118872" y="175260"/>
                  <a:pt x="237744" y="30480"/>
                  <a:pt x="411480" y="18288"/>
                </a:cubicBezTo>
                <a:cubicBezTo>
                  <a:pt x="585216" y="6096"/>
                  <a:pt x="810768" y="249936"/>
                  <a:pt x="1042416" y="246888"/>
                </a:cubicBezTo>
                <a:cubicBezTo>
                  <a:pt x="1274064" y="243840"/>
                  <a:pt x="1537716" y="121920"/>
                  <a:pt x="1801368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316736" y="5568696"/>
            <a:ext cx="1508760" cy="365760"/>
          </a:xfrm>
          <a:custGeom>
            <a:avLst/>
            <a:gdLst>
              <a:gd name="connsiteX0" fmla="*/ 0 w 1508760"/>
              <a:gd name="connsiteY0" fmla="*/ 365760 h 365760"/>
              <a:gd name="connsiteX1" fmla="*/ 320040 w 1508760"/>
              <a:gd name="connsiteY1" fmla="*/ 82296 h 365760"/>
              <a:gd name="connsiteX2" fmla="*/ 932688 w 1508760"/>
              <a:gd name="connsiteY2" fmla="*/ 137160 h 365760"/>
              <a:gd name="connsiteX3" fmla="*/ 1508760 w 1508760"/>
              <a:gd name="connsiteY3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0" h="365760">
                <a:moveTo>
                  <a:pt x="0" y="365760"/>
                </a:moveTo>
                <a:cubicBezTo>
                  <a:pt x="82296" y="243078"/>
                  <a:pt x="164592" y="120396"/>
                  <a:pt x="320040" y="82296"/>
                </a:cubicBezTo>
                <a:cubicBezTo>
                  <a:pt x="475488" y="44196"/>
                  <a:pt x="734568" y="150876"/>
                  <a:pt x="932688" y="137160"/>
                </a:cubicBezTo>
                <a:cubicBezTo>
                  <a:pt x="1130808" y="123444"/>
                  <a:pt x="1319784" y="61722"/>
                  <a:pt x="1508760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335024" y="4946904"/>
            <a:ext cx="320045" cy="987552"/>
          </a:xfrm>
          <a:custGeom>
            <a:avLst/>
            <a:gdLst>
              <a:gd name="connsiteX0" fmla="*/ 0 w 320045"/>
              <a:gd name="connsiteY0" fmla="*/ 987552 h 987552"/>
              <a:gd name="connsiteX1" fmla="*/ 320040 w 320045"/>
              <a:gd name="connsiteY1" fmla="*/ 649224 h 987552"/>
              <a:gd name="connsiteX2" fmla="*/ 9144 w 320045"/>
              <a:gd name="connsiteY2" fmla="*/ 301752 h 987552"/>
              <a:gd name="connsiteX3" fmla="*/ 301752 w 320045"/>
              <a:gd name="connsiteY3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5" h="987552">
                <a:moveTo>
                  <a:pt x="0" y="987552"/>
                </a:moveTo>
                <a:cubicBezTo>
                  <a:pt x="159258" y="875538"/>
                  <a:pt x="318516" y="763524"/>
                  <a:pt x="320040" y="649224"/>
                </a:cubicBezTo>
                <a:cubicBezTo>
                  <a:pt x="321564" y="534924"/>
                  <a:pt x="12192" y="409956"/>
                  <a:pt x="9144" y="301752"/>
                </a:cubicBezTo>
                <a:cubicBezTo>
                  <a:pt x="6096" y="193548"/>
                  <a:pt x="153924" y="96774"/>
                  <a:pt x="301752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344168" y="5440680"/>
            <a:ext cx="1115568" cy="448056"/>
          </a:xfrm>
          <a:custGeom>
            <a:avLst/>
            <a:gdLst>
              <a:gd name="connsiteX0" fmla="*/ 0 w 1115568"/>
              <a:gd name="connsiteY0" fmla="*/ 448056 h 448056"/>
              <a:gd name="connsiteX1" fmla="*/ 347472 w 1115568"/>
              <a:gd name="connsiteY1" fmla="*/ 164592 h 448056"/>
              <a:gd name="connsiteX2" fmla="*/ 731520 w 1115568"/>
              <a:gd name="connsiteY2" fmla="*/ 155448 h 448056"/>
              <a:gd name="connsiteX3" fmla="*/ 1115568 w 1115568"/>
              <a:gd name="connsiteY3" fmla="*/ 0 h 44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568" h="448056">
                <a:moveTo>
                  <a:pt x="0" y="448056"/>
                </a:moveTo>
                <a:cubicBezTo>
                  <a:pt x="112776" y="330708"/>
                  <a:pt x="225552" y="213360"/>
                  <a:pt x="347472" y="164592"/>
                </a:cubicBezTo>
                <a:cubicBezTo>
                  <a:pt x="469392" y="115824"/>
                  <a:pt x="603504" y="182880"/>
                  <a:pt x="731520" y="155448"/>
                </a:cubicBezTo>
                <a:cubicBezTo>
                  <a:pt x="859536" y="128016"/>
                  <a:pt x="987552" y="64008"/>
                  <a:pt x="1115568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307592" y="5020056"/>
            <a:ext cx="475488" cy="914400"/>
          </a:xfrm>
          <a:custGeom>
            <a:avLst/>
            <a:gdLst>
              <a:gd name="connsiteX0" fmla="*/ 0 w 475488"/>
              <a:gd name="connsiteY0" fmla="*/ 914400 h 914400"/>
              <a:gd name="connsiteX1" fmla="*/ 393192 w 475488"/>
              <a:gd name="connsiteY1" fmla="*/ 576072 h 914400"/>
              <a:gd name="connsiteX2" fmla="*/ 265176 w 475488"/>
              <a:gd name="connsiteY2" fmla="*/ 265176 h 914400"/>
              <a:gd name="connsiteX3" fmla="*/ 475488 w 475488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" h="914400">
                <a:moveTo>
                  <a:pt x="0" y="914400"/>
                </a:moveTo>
                <a:cubicBezTo>
                  <a:pt x="174498" y="799338"/>
                  <a:pt x="348996" y="684276"/>
                  <a:pt x="393192" y="576072"/>
                </a:cubicBezTo>
                <a:cubicBezTo>
                  <a:pt x="437388" y="467868"/>
                  <a:pt x="251460" y="361188"/>
                  <a:pt x="265176" y="265176"/>
                </a:cubicBezTo>
                <a:cubicBezTo>
                  <a:pt x="278892" y="169164"/>
                  <a:pt x="437388" y="47244"/>
                  <a:pt x="475488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1344168" y="5093208"/>
            <a:ext cx="640080" cy="832104"/>
          </a:xfrm>
          <a:custGeom>
            <a:avLst/>
            <a:gdLst>
              <a:gd name="connsiteX0" fmla="*/ 0 w 640080"/>
              <a:gd name="connsiteY0" fmla="*/ 832104 h 832104"/>
              <a:gd name="connsiteX1" fmla="*/ 475488 w 640080"/>
              <a:gd name="connsiteY1" fmla="*/ 374904 h 832104"/>
              <a:gd name="connsiteX2" fmla="*/ 457200 w 640080"/>
              <a:gd name="connsiteY2" fmla="*/ 182880 h 832104"/>
              <a:gd name="connsiteX3" fmla="*/ 640080 w 640080"/>
              <a:gd name="connsiteY3" fmla="*/ 0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32104">
                <a:moveTo>
                  <a:pt x="0" y="832104"/>
                </a:moveTo>
                <a:cubicBezTo>
                  <a:pt x="199644" y="657606"/>
                  <a:pt x="399288" y="483108"/>
                  <a:pt x="475488" y="374904"/>
                </a:cubicBezTo>
                <a:cubicBezTo>
                  <a:pt x="551688" y="266700"/>
                  <a:pt x="429768" y="245364"/>
                  <a:pt x="457200" y="182880"/>
                </a:cubicBezTo>
                <a:cubicBezTo>
                  <a:pt x="484632" y="120396"/>
                  <a:pt x="608076" y="28956"/>
                  <a:pt x="640080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1399032" y="5349240"/>
            <a:ext cx="923544" cy="566928"/>
          </a:xfrm>
          <a:custGeom>
            <a:avLst/>
            <a:gdLst>
              <a:gd name="connsiteX0" fmla="*/ 0 w 923544"/>
              <a:gd name="connsiteY0" fmla="*/ 566928 h 566928"/>
              <a:gd name="connsiteX1" fmla="*/ 466344 w 923544"/>
              <a:gd name="connsiteY1" fmla="*/ 109728 h 566928"/>
              <a:gd name="connsiteX2" fmla="*/ 667512 w 923544"/>
              <a:gd name="connsiteY2" fmla="*/ 137160 h 566928"/>
              <a:gd name="connsiteX3" fmla="*/ 923544 w 923544"/>
              <a:gd name="connsiteY3" fmla="*/ 0 h 5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544" h="566928">
                <a:moveTo>
                  <a:pt x="0" y="566928"/>
                </a:moveTo>
                <a:cubicBezTo>
                  <a:pt x="177546" y="374142"/>
                  <a:pt x="355092" y="181356"/>
                  <a:pt x="466344" y="109728"/>
                </a:cubicBezTo>
                <a:cubicBezTo>
                  <a:pt x="577596" y="38100"/>
                  <a:pt x="591312" y="155448"/>
                  <a:pt x="667512" y="137160"/>
                </a:cubicBezTo>
                <a:cubicBezTo>
                  <a:pt x="743712" y="118872"/>
                  <a:pt x="874776" y="22860"/>
                  <a:pt x="923544" y="0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8" name="Straight Arrow Connector 37"/>
          <p:cNvCxnSpPr>
            <a:stCxn id="9" idx="3"/>
          </p:cNvCxnSpPr>
          <p:nvPr/>
        </p:nvCxnSpPr>
        <p:spPr bwMode="auto">
          <a:xfrm flipV="1">
            <a:off x="1490472" y="4709160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1642872" y="4861560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1776984" y="4977384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978152" y="5059680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2307336" y="5288280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2453640" y="5361432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2828544" y="5489448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3057144" y="5590032"/>
            <a:ext cx="77288" cy="73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8811768" y="1158240"/>
            <a:ext cx="685800" cy="41148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567760" y="5971032"/>
            <a:ext cx="378148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Coolant Flow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 flipV="1">
            <a:off x="2867188" y="3617383"/>
            <a:ext cx="2164128" cy="12441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H="1" flipV="1">
            <a:off x="3385348" y="3276007"/>
            <a:ext cx="2164128" cy="12441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 flipV="1">
            <a:off x="4171732" y="2791375"/>
            <a:ext cx="2164128" cy="12441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4903252" y="2407327"/>
            <a:ext cx="2164128" cy="12441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H="1">
            <a:off x="2133602" y="1436538"/>
            <a:ext cx="2972804" cy="213758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7E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6109547" y="4709160"/>
            <a:ext cx="2099733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</a:rPr>
              <a:t>LiMIT</a:t>
            </a:r>
            <a:r>
              <a:rPr lang="en-US" sz="1600" dirty="0" smtClean="0">
                <a:solidFill>
                  <a:schemeClr val="tx2"/>
                </a:solidFill>
              </a:rPr>
              <a:t> Trenches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58968" y="4411008"/>
            <a:ext cx="378148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Flow</a:t>
            </a:r>
            <a:endParaRPr lang="en-US" dirty="0"/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 bwMode="auto">
          <a:xfrm flipH="1" flipV="1">
            <a:off x="5295898" y="4673056"/>
            <a:ext cx="813649" cy="19675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>
            <a:stCxn id="49" idx="1"/>
          </p:cNvCxnSpPr>
          <p:nvPr/>
        </p:nvCxnSpPr>
        <p:spPr bwMode="auto">
          <a:xfrm flipH="1" flipV="1">
            <a:off x="5600191" y="4446154"/>
            <a:ext cx="509356" cy="42365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stCxn id="49" idx="1"/>
          </p:cNvCxnSpPr>
          <p:nvPr/>
        </p:nvCxnSpPr>
        <p:spPr bwMode="auto">
          <a:xfrm flipV="1">
            <a:off x="6109547" y="4183852"/>
            <a:ext cx="0" cy="68596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>
            <a:off x="4944569" y="3074839"/>
            <a:ext cx="2972804" cy="213758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7E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4805002" y="1112184"/>
            <a:ext cx="2099733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7E00"/>
                </a:solidFill>
              </a:rPr>
              <a:t>Magnetic Field</a:t>
            </a:r>
            <a:endParaRPr lang="en-US" sz="1600" dirty="0">
              <a:solidFill>
                <a:srgbClr val="FF7E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7159413" y="3813048"/>
            <a:ext cx="0" cy="5979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6909477" y="4002024"/>
            <a:ext cx="0" cy="5979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662589" y="4157472"/>
            <a:ext cx="0" cy="5979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7158059" y="3974592"/>
            <a:ext cx="246142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</a:rPr>
              <a:t>TE Current (In Lithium)</a:t>
            </a:r>
            <a:endParaRPr lang="en-US" sz="1600" dirty="0">
              <a:solidFill>
                <a:srgbClr val="00FF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3335" y="760370"/>
            <a:ext cx="266700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New Design Motivated by Difficulty of Welding TZM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713" y="923960"/>
            <a:ext cx="9420886" cy="5963744"/>
          </a:xfrm>
        </p:spPr>
        <p:txBody>
          <a:bodyPr/>
          <a:lstStyle/>
          <a:p>
            <a:r>
              <a:rPr lang="en-US" dirty="0"/>
              <a:t>LIMIT can maintain a </a:t>
            </a:r>
            <a:r>
              <a:rPr lang="en-US" dirty="0">
                <a:solidFill>
                  <a:srgbClr val="FF0000"/>
                </a:solidFill>
              </a:rPr>
              <a:t>fresh hydrogen-absorbing surface </a:t>
            </a:r>
            <a:r>
              <a:rPr lang="en-US" dirty="0"/>
              <a:t>in contact with the plasma</a:t>
            </a:r>
            <a:endParaRPr lang="en-US" sz="2000" dirty="0"/>
          </a:p>
          <a:p>
            <a:r>
              <a:rPr lang="en-US" dirty="0" smtClean="0"/>
              <a:t>The technology of liquid metal PFC engineering is being studied in all of its aspects, including materials compatibility, wetting, </a:t>
            </a:r>
            <a:r>
              <a:rPr lang="en-US" dirty="0" err="1" smtClean="0"/>
              <a:t>Seebeck</a:t>
            </a:r>
            <a:r>
              <a:rPr lang="en-US" dirty="0" smtClean="0"/>
              <a:t> effect, and lithium delivery.  </a:t>
            </a:r>
            <a:endParaRPr lang="en-US" sz="2000" dirty="0" smtClean="0"/>
          </a:p>
          <a:p>
            <a:r>
              <a:rPr lang="en-US" dirty="0" smtClean="0"/>
              <a:t>Experiments are underway in all important categories:</a:t>
            </a:r>
          </a:p>
          <a:p>
            <a:pPr lvl="1"/>
            <a:r>
              <a:rPr lang="en-US" dirty="0" smtClean="0"/>
              <a:t>TELS --- a pulsed plasma device to simulate ELMS</a:t>
            </a:r>
          </a:p>
          <a:p>
            <a:pPr lvl="1"/>
            <a:r>
              <a:rPr lang="en-US" dirty="0" smtClean="0"/>
              <a:t>Magnum PSI – a high-heat flux facility which can duplicate DEMO environments</a:t>
            </a:r>
          </a:p>
          <a:p>
            <a:pPr lvl="1"/>
            <a:r>
              <a:rPr lang="en-US" dirty="0" smtClean="0"/>
              <a:t>(planned) EAST </a:t>
            </a:r>
            <a:r>
              <a:rPr lang="en-US" dirty="0"/>
              <a:t>--  a full fledged large-scale </a:t>
            </a:r>
            <a:r>
              <a:rPr lang="en-US" dirty="0" err="1"/>
              <a:t>tokamak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482" y="1011274"/>
            <a:ext cx="4115143" cy="96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7071" y="-49428"/>
            <a:ext cx="10297886" cy="744538"/>
          </a:xfrm>
        </p:spPr>
        <p:txBody>
          <a:bodyPr/>
          <a:lstStyle/>
          <a:p>
            <a:r>
              <a:rPr lang="en-US" altLang="zh-CN" dirty="0" smtClean="0"/>
              <a:t>Self-Driven Lithium Flow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13702" y="4845205"/>
            <a:ext cx="10200641" cy="1723869"/>
          </a:xfrm>
        </p:spPr>
        <p:txBody>
          <a:bodyPr/>
          <a:lstStyle/>
          <a:p>
            <a:r>
              <a:rPr lang="en-US" altLang="zh-CN" sz="2000" dirty="0" smtClean="0"/>
              <a:t>Concept </a:t>
            </a:r>
            <a:r>
              <a:rPr lang="en-US" altLang="zh-CN" sz="2000" dirty="0"/>
              <a:t>for heat removal using TEMHD</a:t>
            </a:r>
            <a:r>
              <a:rPr lang="en-US" altLang="zh-CN" sz="2000" dirty="0" smtClean="0"/>
              <a:t>. The </a:t>
            </a:r>
            <a:r>
              <a:rPr lang="en-US" altLang="zh-CN" sz="2000" dirty="0"/>
              <a:t>Li flows in the slots of the </a:t>
            </a:r>
            <a:r>
              <a:rPr lang="en-US" altLang="zh-CN" sz="2000" dirty="0" smtClean="0"/>
              <a:t>metal </a:t>
            </a:r>
            <a:r>
              <a:rPr lang="en-US" altLang="zh-CN" sz="2000" dirty="0"/>
              <a:t>plate powered by the vertical </a:t>
            </a:r>
            <a:r>
              <a:rPr lang="en-US" altLang="zh-CN" sz="2000" dirty="0" smtClean="0"/>
              <a:t>temperature gradient. This vertical temperature gradient generates </a:t>
            </a:r>
            <a:r>
              <a:rPr lang="en-US" altLang="zh-CN" sz="2000" dirty="0" smtClean="0">
                <a:solidFill>
                  <a:srgbClr val="FF0000"/>
                </a:solidFill>
              </a:rPr>
              <a:t>vertical current</a:t>
            </a:r>
            <a:r>
              <a:rPr lang="en-US" altLang="zh-CN" sz="2000" dirty="0" smtClean="0"/>
              <a:t>, which when “crossed” by the </a:t>
            </a:r>
            <a:r>
              <a:rPr lang="en-US" altLang="zh-CN" sz="2000" dirty="0" smtClean="0">
                <a:solidFill>
                  <a:srgbClr val="FF0000"/>
                </a:solidFill>
              </a:rPr>
              <a:t>toroidal magnetic field</a:t>
            </a:r>
            <a:r>
              <a:rPr lang="en-US" altLang="zh-CN" sz="2000" dirty="0" smtClean="0"/>
              <a:t>, will create a </a:t>
            </a:r>
            <a:r>
              <a:rPr lang="en-US" altLang="zh-CN" sz="2000" dirty="0" smtClean="0">
                <a:solidFill>
                  <a:srgbClr val="FF0000"/>
                </a:solidFill>
              </a:rPr>
              <a:t>radial force on the Li driving it along the slot. </a:t>
            </a:r>
            <a:r>
              <a:rPr lang="en-US" altLang="zh-CN" sz="2000" dirty="0" smtClean="0"/>
              <a:t>This flow will transfer the heat from the strike point to other portions of the </a:t>
            </a:r>
            <a:r>
              <a:rPr lang="en-US" altLang="zh-CN" sz="2000" dirty="0" err="1" smtClean="0"/>
              <a:t>divertor</a:t>
            </a:r>
            <a:r>
              <a:rPr lang="en-US" altLang="zh-CN" sz="2000" dirty="0" smtClean="0"/>
              <a:t> plate. The bulk of the metal plate could be actively cooled for a long-pulsed device or passively. Under the plate the Li flows back.  </a:t>
            </a:r>
            <a:r>
              <a:rPr lang="en-US" altLang="zh-CN" sz="2000" dirty="0" smtClean="0">
                <a:solidFill>
                  <a:srgbClr val="FF0000"/>
                </a:solidFill>
              </a:rPr>
              <a:t>The Li is not under Pressure – very important safety consideration!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485" y="729342"/>
            <a:ext cx="2862943" cy="1380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top surface of the Li is hotter than the surface that is deeper.  Therefore there is a </a:t>
            </a:r>
            <a:r>
              <a:rPr lang="en-US" dirty="0" smtClean="0">
                <a:solidFill>
                  <a:srgbClr val="FF0000"/>
                </a:solidFill>
              </a:rPr>
              <a:t>VERTICAL</a:t>
            </a:r>
            <a:r>
              <a:rPr lang="en-US" dirty="0" smtClean="0">
                <a:solidFill>
                  <a:srgbClr val="0070C0"/>
                </a:solidFill>
              </a:rPr>
              <a:t> temperature gradient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026226" y="1611085"/>
            <a:ext cx="514419" cy="472899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组合 42"/>
          <p:cNvGrpSpPr>
            <a:grpSpLocks noChangeAspect="1"/>
          </p:cNvGrpSpPr>
          <p:nvPr/>
        </p:nvGrpSpPr>
        <p:grpSpPr bwMode="auto">
          <a:xfrm>
            <a:off x="2039434" y="1036183"/>
            <a:ext cx="6982167" cy="3994241"/>
            <a:chOff x="3732" y="5593"/>
            <a:chExt cx="6170" cy="3531"/>
          </a:xfrm>
        </p:grpSpPr>
        <p:sp>
          <p:nvSpPr>
            <p:cNvPr id="44" name="矩形 76" descr="沙滩"/>
            <p:cNvSpPr>
              <a:spLocks noChangeArrowheads="1"/>
            </p:cNvSpPr>
            <p:nvPr/>
          </p:nvSpPr>
          <p:spPr bwMode="auto">
            <a:xfrm>
              <a:off x="4776" y="6841"/>
              <a:ext cx="3154" cy="571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椭圆 75"/>
            <p:cNvSpPr>
              <a:spLocks noChangeArrowheads="1"/>
            </p:cNvSpPr>
            <p:nvPr/>
          </p:nvSpPr>
          <p:spPr bwMode="auto">
            <a:xfrm>
              <a:off x="5170" y="6966"/>
              <a:ext cx="312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椭圆 74"/>
            <p:cNvSpPr>
              <a:spLocks noChangeArrowheads="1"/>
            </p:cNvSpPr>
            <p:nvPr/>
          </p:nvSpPr>
          <p:spPr bwMode="auto">
            <a:xfrm>
              <a:off x="5889" y="6963"/>
              <a:ext cx="312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椭圆 73"/>
            <p:cNvSpPr>
              <a:spLocks noChangeArrowheads="1"/>
            </p:cNvSpPr>
            <p:nvPr/>
          </p:nvSpPr>
          <p:spPr bwMode="auto">
            <a:xfrm>
              <a:off x="6608" y="6963"/>
              <a:ext cx="312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椭圆 72"/>
            <p:cNvSpPr>
              <a:spLocks noChangeArrowheads="1"/>
            </p:cNvSpPr>
            <p:nvPr/>
          </p:nvSpPr>
          <p:spPr bwMode="auto">
            <a:xfrm>
              <a:off x="7297" y="6967"/>
              <a:ext cx="312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矩形 71"/>
            <p:cNvSpPr>
              <a:spLocks noChangeArrowheads="1"/>
            </p:cNvSpPr>
            <p:nvPr/>
          </p:nvSpPr>
          <p:spPr bwMode="auto">
            <a:xfrm>
              <a:off x="4548" y="6843"/>
              <a:ext cx="230" cy="85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矩形 70"/>
            <p:cNvSpPr>
              <a:spLocks noChangeArrowheads="1"/>
            </p:cNvSpPr>
            <p:nvPr/>
          </p:nvSpPr>
          <p:spPr bwMode="auto">
            <a:xfrm>
              <a:off x="7930" y="6841"/>
              <a:ext cx="230" cy="85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自选图形 69"/>
            <p:cNvSpPr>
              <a:spLocks noChangeShapeType="1"/>
            </p:cNvSpPr>
            <p:nvPr/>
          </p:nvSpPr>
          <p:spPr bwMode="auto">
            <a:xfrm>
              <a:off x="4534" y="6554"/>
              <a:ext cx="2" cy="1332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自选图形 68"/>
            <p:cNvSpPr>
              <a:spLocks noChangeShapeType="1"/>
            </p:cNvSpPr>
            <p:nvPr/>
          </p:nvSpPr>
          <p:spPr bwMode="auto">
            <a:xfrm>
              <a:off x="8185" y="6566"/>
              <a:ext cx="1" cy="1332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自选图形 67"/>
            <p:cNvSpPr>
              <a:spLocks noChangeShapeType="1"/>
            </p:cNvSpPr>
            <p:nvPr/>
          </p:nvSpPr>
          <p:spPr bwMode="auto">
            <a:xfrm>
              <a:off x="4776" y="6841"/>
              <a:ext cx="1" cy="1045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自选图形 66"/>
            <p:cNvSpPr>
              <a:spLocks noChangeShapeType="1"/>
            </p:cNvSpPr>
            <p:nvPr/>
          </p:nvSpPr>
          <p:spPr bwMode="auto">
            <a:xfrm>
              <a:off x="7930" y="6841"/>
              <a:ext cx="1" cy="1045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文本框 60"/>
            <p:cNvSpPr txBox="1">
              <a:spLocks noChangeArrowheads="1"/>
            </p:cNvSpPr>
            <p:nvPr/>
          </p:nvSpPr>
          <p:spPr bwMode="auto">
            <a:xfrm>
              <a:off x="4791" y="6243"/>
              <a:ext cx="139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Hot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1" name="文本框 58"/>
            <p:cNvSpPr txBox="1">
              <a:spLocks noChangeArrowheads="1"/>
            </p:cNvSpPr>
            <p:nvPr/>
          </p:nvSpPr>
          <p:spPr bwMode="auto">
            <a:xfrm>
              <a:off x="6084" y="5593"/>
              <a:ext cx="2106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Heat flux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2" name="自选图形 57"/>
            <p:cNvSpPr>
              <a:spLocks noChangeShapeType="1"/>
            </p:cNvSpPr>
            <p:nvPr/>
          </p:nvSpPr>
          <p:spPr bwMode="auto">
            <a:xfrm rot="5400000" flipH="1">
              <a:off x="5890" y="7364"/>
              <a:ext cx="716" cy="327"/>
            </a:xfrm>
            <a:prstGeom prst="bentConnector3">
              <a:avLst>
                <a:gd name="adj1" fmla="val -223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自选图形 56"/>
            <p:cNvSpPr>
              <a:spLocks noChangeShapeType="1"/>
            </p:cNvSpPr>
            <p:nvPr/>
          </p:nvSpPr>
          <p:spPr bwMode="auto">
            <a:xfrm rot="16200000">
              <a:off x="6243" y="7338"/>
              <a:ext cx="716" cy="379"/>
            </a:xfrm>
            <a:prstGeom prst="bentConnector3">
              <a:avLst>
                <a:gd name="adj1" fmla="val -167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自选图形 55"/>
            <p:cNvSpPr>
              <a:spLocks noChangeShapeType="1"/>
            </p:cNvSpPr>
            <p:nvPr/>
          </p:nvSpPr>
          <p:spPr bwMode="auto">
            <a:xfrm flipV="1">
              <a:off x="6411" y="7170"/>
              <a:ext cx="1047" cy="716"/>
            </a:xfrm>
            <a:prstGeom prst="bentConnector3">
              <a:avLst>
                <a:gd name="adj1" fmla="val 102764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自选图形 54"/>
            <p:cNvSpPr>
              <a:spLocks noChangeShapeType="1"/>
            </p:cNvSpPr>
            <p:nvPr/>
          </p:nvSpPr>
          <p:spPr bwMode="auto">
            <a:xfrm rot="10800000">
              <a:off x="5267" y="7170"/>
              <a:ext cx="1144" cy="716"/>
            </a:xfrm>
            <a:prstGeom prst="bentConnector3">
              <a:avLst>
                <a:gd name="adj1" fmla="val 100347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自选图形 53"/>
            <p:cNvSpPr>
              <a:spLocks noChangeShapeType="1"/>
            </p:cNvSpPr>
            <p:nvPr/>
          </p:nvSpPr>
          <p:spPr bwMode="auto">
            <a:xfrm>
              <a:off x="4669" y="7886"/>
              <a:ext cx="2" cy="666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自选图形 52"/>
            <p:cNvSpPr>
              <a:spLocks noChangeShapeType="1"/>
            </p:cNvSpPr>
            <p:nvPr/>
          </p:nvSpPr>
          <p:spPr bwMode="auto">
            <a:xfrm flipV="1">
              <a:off x="8064" y="7968"/>
              <a:ext cx="1" cy="584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文本框 51"/>
            <p:cNvSpPr txBox="1">
              <a:spLocks noChangeArrowheads="1"/>
            </p:cNvSpPr>
            <p:nvPr/>
          </p:nvSpPr>
          <p:spPr bwMode="auto">
            <a:xfrm>
              <a:off x="5124" y="7897"/>
              <a:ext cx="2509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Cooling channels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69" name="文本框 50"/>
            <p:cNvSpPr txBox="1">
              <a:spLocks noChangeArrowheads="1"/>
            </p:cNvSpPr>
            <p:nvPr/>
          </p:nvSpPr>
          <p:spPr bwMode="auto">
            <a:xfrm>
              <a:off x="7796" y="8232"/>
              <a:ext cx="2106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Inlet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0" name="文本框 49"/>
            <p:cNvSpPr txBox="1">
              <a:spLocks noChangeArrowheads="1"/>
            </p:cNvSpPr>
            <p:nvPr/>
          </p:nvSpPr>
          <p:spPr bwMode="auto">
            <a:xfrm>
              <a:off x="3732" y="8198"/>
              <a:ext cx="2108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Outlet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1" name="自选图形 48"/>
            <p:cNvSpPr>
              <a:spLocks noChangeShapeType="1"/>
            </p:cNvSpPr>
            <p:nvPr/>
          </p:nvSpPr>
          <p:spPr bwMode="auto">
            <a:xfrm>
              <a:off x="4741" y="8540"/>
              <a:ext cx="3287" cy="1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矩形 46"/>
            <p:cNvSpPr>
              <a:spLocks noChangeArrowheads="1"/>
            </p:cNvSpPr>
            <p:nvPr/>
          </p:nvSpPr>
          <p:spPr bwMode="auto">
            <a:xfrm>
              <a:off x="4548" y="6592"/>
              <a:ext cx="3616" cy="25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文本框 47"/>
            <p:cNvSpPr txBox="1">
              <a:spLocks noChangeArrowheads="1"/>
            </p:cNvSpPr>
            <p:nvPr/>
          </p:nvSpPr>
          <p:spPr bwMode="auto">
            <a:xfrm>
              <a:off x="4867" y="8491"/>
              <a:ext cx="3120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Passive Li replenishment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74" name="自选图形 45"/>
            <p:cNvSpPr>
              <a:spLocks noChangeArrowheads="1"/>
            </p:cNvSpPr>
            <p:nvPr/>
          </p:nvSpPr>
          <p:spPr bwMode="auto">
            <a:xfrm rot="10623737">
              <a:off x="5141" y="6620"/>
              <a:ext cx="259" cy="239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自选图形 44"/>
            <p:cNvSpPr>
              <a:spLocks noChangeArrowheads="1"/>
            </p:cNvSpPr>
            <p:nvPr/>
          </p:nvSpPr>
          <p:spPr bwMode="auto">
            <a:xfrm rot="10800000">
              <a:off x="5474" y="6666"/>
              <a:ext cx="1646" cy="177"/>
            </a:xfrm>
            <a:prstGeom prst="rightArrow">
              <a:avLst>
                <a:gd name="adj1" fmla="val 50000"/>
                <a:gd name="adj2" fmla="val 23248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文本框 43"/>
            <p:cNvSpPr txBox="1">
              <a:spLocks noChangeArrowheads="1"/>
            </p:cNvSpPr>
            <p:nvPr/>
          </p:nvSpPr>
          <p:spPr bwMode="auto">
            <a:xfrm>
              <a:off x="7067" y="6554"/>
              <a:ext cx="1399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Times New Roman" pitchFamily="18" charset="0"/>
                </a:rPr>
                <a:t>Li flow</a:t>
              </a:r>
              <a:endPara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977045"/>
              </p:ext>
            </p:extLst>
          </p:nvPr>
        </p:nvGraphicFramePr>
        <p:xfrm>
          <a:off x="8110255" y="2686114"/>
          <a:ext cx="499545" cy="476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Equation" r:id="rId6" imgW="114102" imgH="114102" progId="Equation.3">
                  <p:embed/>
                </p:oleObj>
              </mc:Choice>
              <mc:Fallback>
                <p:oleObj name="Equation" r:id="rId6" imgW="114102" imgH="1141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255" y="2686114"/>
                        <a:ext cx="499545" cy="476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Oval 79"/>
          <p:cNvSpPr/>
          <p:nvPr/>
        </p:nvSpPr>
        <p:spPr bwMode="auto">
          <a:xfrm>
            <a:off x="7945390" y="2528854"/>
            <a:ext cx="778475" cy="778476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699157" y="2480861"/>
            <a:ext cx="113433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B</a:t>
            </a:r>
            <a:endParaRPr lang="en-US" sz="4800" b="1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 bwMode="auto">
          <a:xfrm rot="16200000" flipH="1">
            <a:off x="6630538" y="2962505"/>
            <a:ext cx="1799639" cy="8598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7035114" y="2519784"/>
            <a:ext cx="113433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J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26205" y="1506134"/>
            <a:ext cx="113433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F</a:t>
            </a:r>
            <a:endParaRPr lang="en-US" sz="4800" b="1" dirty="0">
              <a:solidFill>
                <a:schemeClr val="tx1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 bwMode="auto">
          <a:xfrm rot="10800000" flipV="1">
            <a:off x="4045240" y="2330720"/>
            <a:ext cx="1855226" cy="19343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4010015" y="633638"/>
            <a:ext cx="5686912" cy="34996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b-NO" altLang="zh-CN" dirty="0" smtClean="0">
                <a:solidFill>
                  <a:schemeClr val="tx1"/>
                </a:solidFill>
              </a:rPr>
              <a:t> D.N. Ruzic, et al. Nucl. Fusion Lett. </a:t>
            </a:r>
            <a:r>
              <a:rPr lang="it-IT" dirty="0" smtClean="0">
                <a:solidFill>
                  <a:schemeClr val="tx1"/>
                </a:solidFill>
              </a:rPr>
              <a:t>51 (2011) 102002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 rot="5400000">
            <a:off x="4518291" y="1550057"/>
            <a:ext cx="832189" cy="1749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43" y="2222205"/>
            <a:ext cx="2818144" cy="159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2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0" grpId="0" animBg="1"/>
      <p:bldP spid="81" grpId="0"/>
      <p:bldP spid="84" grpId="0"/>
      <p:bldP spid="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at Illinois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2" y="581890"/>
            <a:ext cx="8488556" cy="636641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Over-filled trenches still flow</a:t>
            </a:r>
            <a:endParaRPr lang="en-US" dirty="0"/>
          </a:p>
        </p:txBody>
      </p:sp>
      <p:pic>
        <p:nvPicPr>
          <p:cNvPr id="5" name="Li flow in narrow trenches_horizontal geometry_B=0.065T_Grad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956" y="589828"/>
            <a:ext cx="8512607" cy="63844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6048375" y="755968"/>
            <a:ext cx="3612224" cy="6131736"/>
          </a:xfrm>
          <a:prstGeom prst="roundRect">
            <a:avLst/>
          </a:prstGeom>
          <a:solidFill>
            <a:srgbClr val="00B8FF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it-IT" sz="2000"/>
          </a:p>
        </p:txBody>
      </p:sp>
      <p:pic>
        <p:nvPicPr>
          <p:cNvPr id="23" name="Picture 22" descr="Figure0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722" y="1504949"/>
            <a:ext cx="3329324" cy="4838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" y="-58738"/>
            <a:ext cx="9817497" cy="744538"/>
          </a:xfrm>
        </p:spPr>
        <p:txBody>
          <a:bodyPr/>
          <a:lstStyle/>
          <a:p>
            <a:r>
              <a:rPr lang="it-IT" dirty="0" err="1" smtClean="0"/>
              <a:t>LiMIT</a:t>
            </a:r>
            <a:r>
              <a:rPr lang="it-IT" dirty="0" smtClean="0"/>
              <a:t>: “</a:t>
            </a:r>
            <a:r>
              <a:rPr lang="it-IT" dirty="0" err="1" smtClean="0"/>
              <a:t>Lithium</a:t>
            </a:r>
            <a:r>
              <a:rPr lang="it-IT" dirty="0" smtClean="0"/>
              <a:t>/Metal </a:t>
            </a:r>
            <a:r>
              <a:rPr lang="it-IT" dirty="0" err="1" smtClean="0"/>
              <a:t>Infused</a:t>
            </a:r>
            <a:r>
              <a:rPr lang="it-IT" dirty="0" smtClean="0"/>
              <a:t> </a:t>
            </a:r>
            <a:r>
              <a:rPr lang="it-IT" dirty="0" err="1" smtClean="0"/>
              <a:t>Trenches</a:t>
            </a:r>
            <a:r>
              <a:rPr lang="it-IT" dirty="0" smtClean="0"/>
              <a:t>”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灯片编号占位符 3"/>
          <p:cNvSpPr txBox="1">
            <a:spLocks/>
          </p:cNvSpPr>
          <p:nvPr/>
        </p:nvSpPr>
        <p:spPr>
          <a:xfrm>
            <a:off x="8621983" y="7353"/>
            <a:ext cx="2478956" cy="547374"/>
          </a:xfrm>
          <a:prstGeom prst="rect">
            <a:avLst/>
          </a:prstGeom>
          <a:ln/>
        </p:spPr>
        <p:txBody>
          <a:bodyPr lIns="100794" tIns="50397" rIns="100794" bIns="50397"/>
          <a:lstStyle/>
          <a:p>
            <a:pPr algn="r" defTabSz="503972">
              <a:defRPr/>
            </a:pPr>
            <a:fld id="{985BD4AC-F137-49CC-BCF1-BFD4645E2548}" type="slidenum">
              <a:rPr lang="en-US" sz="2000"/>
              <a:pPr algn="r" defTabSz="503972">
                <a:defRPr/>
              </a:pPr>
              <a:t>4</a:t>
            </a:fld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71664" y="755968"/>
            <a:ext cx="1733979" cy="287792"/>
          </a:xfrm>
          <a:prstGeom prst="rect">
            <a:avLst/>
          </a:prstGeom>
          <a:noFill/>
        </p:spPr>
        <p:txBody>
          <a:bodyPr wrap="square" lIns="100728" tIns="50366" rIns="100728" bIns="50366" rtlCol="0">
            <a:spAutoFit/>
          </a:bodyPr>
          <a:lstStyle/>
          <a:p>
            <a:r>
              <a:rPr lang="en-US" sz="1300" b="1" dirty="0">
                <a:solidFill>
                  <a:schemeClr val="tx1"/>
                </a:solidFill>
                <a:latin typeface="Arial"/>
                <a:cs typeface="Arial"/>
              </a:rPr>
              <a:t>Magnetic Field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32395" y="2077581"/>
            <a:ext cx="2060194" cy="1030286"/>
            <a:chOff x="6478982" y="2429117"/>
            <a:chExt cx="1868774" cy="934657"/>
          </a:xfrm>
        </p:grpSpPr>
        <p:grpSp>
          <p:nvGrpSpPr>
            <p:cNvPr id="21" name="Group 20"/>
            <p:cNvGrpSpPr/>
            <p:nvPr/>
          </p:nvGrpSpPr>
          <p:grpSpPr>
            <a:xfrm>
              <a:off x="6478982" y="2605188"/>
              <a:ext cx="749102" cy="758586"/>
              <a:chOff x="6478982" y="2605188"/>
              <a:chExt cx="749102" cy="758586"/>
            </a:xfrm>
          </p:grpSpPr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6383341"/>
                  </p:ext>
                </p:extLst>
              </p:nvPr>
            </p:nvGraphicFramePr>
            <p:xfrm>
              <a:off x="6608561" y="2733788"/>
              <a:ext cx="535459" cy="5109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91" name="Equation" r:id="rId5" imgW="3657600" imgH="3657600" progId="Equation.3">
                      <p:embed/>
                    </p:oleObj>
                  </mc:Choice>
                  <mc:Fallback>
                    <p:oleObj name="Equation" r:id="rId5" imgW="3657600" imgH="3657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08561" y="2733788"/>
                            <a:ext cx="535459" cy="51090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Oval 11"/>
              <p:cNvSpPr/>
              <p:nvPr/>
            </p:nvSpPr>
            <p:spPr bwMode="auto">
              <a:xfrm>
                <a:off x="6478982" y="2605188"/>
                <a:ext cx="749102" cy="758586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200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256224" y="2429117"/>
              <a:ext cx="1091532" cy="77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00" b="1" dirty="0">
                  <a:solidFill>
                    <a:schemeClr val="tx1"/>
                  </a:solidFill>
                </a:rPr>
                <a:t>F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12900" r="11332" b="22027"/>
          <a:stretch/>
        </p:blipFill>
        <p:spPr>
          <a:xfrm>
            <a:off x="504031" y="4264911"/>
            <a:ext cx="4620286" cy="2622793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 bwMode="auto">
          <a:xfrm>
            <a:off x="7253949" y="1019240"/>
            <a:ext cx="1176073" cy="324702"/>
          </a:xfrm>
          <a:prstGeom prst="rightArrow">
            <a:avLst>
              <a:gd name="adj1" fmla="val 50000"/>
              <a:gd name="adj2" fmla="val 82336"/>
            </a:avLst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it-IT" sz="20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3571" r="13928" b="12857"/>
          <a:stretch/>
        </p:blipFill>
        <p:spPr>
          <a:xfrm>
            <a:off x="672042" y="685800"/>
            <a:ext cx="4459338" cy="3534307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3528219" y="2183906"/>
            <a:ext cx="168010" cy="328046"/>
          </a:xfrm>
          <a:prstGeom prst="ellipse">
            <a:avLst/>
          </a:prstGeom>
          <a:solidFill>
            <a:srgbClr val="00B8FF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it-IT" sz="2000"/>
          </a:p>
        </p:txBody>
      </p:sp>
      <p:cxnSp>
        <p:nvCxnSpPr>
          <p:cNvPr id="27" name="Straight Connector 26"/>
          <p:cNvCxnSpPr>
            <a:stCxn id="25" idx="7"/>
          </p:cNvCxnSpPr>
          <p:nvPr/>
        </p:nvCxnSpPr>
        <p:spPr bwMode="auto">
          <a:xfrm rot="5400000" flipH="1" flipV="1">
            <a:off x="4374000" y="557572"/>
            <a:ext cx="972001" cy="23767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5"/>
          </p:cNvCxnSpPr>
          <p:nvPr/>
        </p:nvCxnSpPr>
        <p:spPr bwMode="auto">
          <a:xfrm rot="16200000" flipH="1">
            <a:off x="3068086" y="3067450"/>
            <a:ext cx="3583832" cy="23767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32" descr="Figure00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9891" y="2272911"/>
            <a:ext cx="1596521" cy="20949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7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8738"/>
            <a:ext cx="10069513" cy="744538"/>
          </a:xfrm>
        </p:spPr>
        <p:txBody>
          <a:bodyPr/>
          <a:lstStyle/>
          <a:p>
            <a:r>
              <a:rPr lang="en-US" dirty="0" smtClean="0"/>
              <a:t>Solid/Liquid </a:t>
            </a:r>
            <a:r>
              <a:rPr lang="en-US" dirty="0" err="1" smtClean="0"/>
              <a:t>Divertor</a:t>
            </a:r>
            <a:r>
              <a:rPr lang="en-US" dirty="0" smtClean="0"/>
              <a:t> Experiment (</a:t>
            </a:r>
            <a:r>
              <a:rPr lang="en-US" dirty="0" err="1" smtClean="0"/>
              <a:t>SLiDE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2351532" y="4354094"/>
            <a:ext cx="3276818" cy="2349865"/>
            <a:chOff x="2784" y="2763"/>
            <a:chExt cx="2332" cy="1513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3753" y="3830"/>
              <a:ext cx="812" cy="171"/>
              <a:chOff x="3753" y="3830"/>
              <a:chExt cx="812" cy="171"/>
            </a:xfrm>
          </p:grpSpPr>
          <p:sp>
            <p:nvSpPr>
              <p:cNvPr id="58" name="AutoShape 6"/>
              <p:cNvSpPr>
                <a:spLocks noChangeArrowheads="1"/>
              </p:cNvSpPr>
              <p:nvPr/>
            </p:nvSpPr>
            <p:spPr bwMode="auto">
              <a:xfrm>
                <a:off x="3753" y="3887"/>
                <a:ext cx="811" cy="113"/>
              </a:xfrm>
              <a:prstGeom prst="parallelogram">
                <a:avLst>
                  <a:gd name="adj" fmla="val 179425"/>
                </a:avLst>
              </a:prstGeom>
              <a:solidFill>
                <a:srgbClr val="C9DDF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59" name="Rectangle 7"/>
              <p:cNvSpPr>
                <a:spLocks noChangeArrowheads="1"/>
              </p:cNvSpPr>
              <p:nvPr/>
            </p:nvSpPr>
            <p:spPr bwMode="auto">
              <a:xfrm>
                <a:off x="3753" y="3943"/>
                <a:ext cx="608" cy="56"/>
              </a:xfrm>
              <a:prstGeom prst="rect">
                <a:avLst/>
              </a:prstGeom>
              <a:solidFill>
                <a:srgbClr val="C9DDF1"/>
              </a:solidFill>
              <a:ln w="9360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3956" y="3830"/>
                <a:ext cx="608" cy="56"/>
              </a:xfrm>
              <a:prstGeom prst="rect">
                <a:avLst/>
              </a:prstGeom>
              <a:solidFill>
                <a:srgbClr val="C9DDF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61" name="AutoShape 9"/>
              <p:cNvSpPr>
                <a:spLocks noChangeArrowheads="1"/>
              </p:cNvSpPr>
              <p:nvPr/>
            </p:nvSpPr>
            <p:spPr bwMode="auto">
              <a:xfrm>
                <a:off x="3753" y="3830"/>
                <a:ext cx="811" cy="113"/>
              </a:xfrm>
              <a:prstGeom prst="parallelogram">
                <a:avLst>
                  <a:gd name="adj" fmla="val 179425"/>
                </a:avLst>
              </a:prstGeom>
              <a:solidFill>
                <a:srgbClr val="C9DDF1"/>
              </a:solidFill>
              <a:ln w="9360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4564" y="3830"/>
                <a:ext cx="1" cy="56"/>
              </a:xfrm>
              <a:prstGeom prst="line">
                <a:avLst/>
              </a:prstGeom>
              <a:noFill/>
              <a:ln w="9360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flipV="1">
                <a:off x="4361" y="3885"/>
                <a:ext cx="203" cy="116"/>
              </a:xfrm>
              <a:prstGeom prst="line">
                <a:avLst/>
              </a:prstGeom>
              <a:noFill/>
              <a:ln w="9360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3903" y="3092"/>
              <a:ext cx="180" cy="822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H="1" flipV="1">
              <a:off x="4082" y="3123"/>
              <a:ext cx="183" cy="822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V="1">
              <a:off x="4054" y="3010"/>
              <a:ext cx="180" cy="822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H="1" flipV="1">
              <a:off x="4262" y="3010"/>
              <a:ext cx="183" cy="822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V="1">
              <a:off x="4028" y="2991"/>
              <a:ext cx="240" cy="144"/>
            </a:xfrm>
            <a:prstGeom prst="line">
              <a:avLst/>
            </a:prstGeom>
            <a:noFill/>
            <a:ln w="507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2820" y="3202"/>
              <a:ext cx="1519" cy="5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Gaussian </a:t>
              </a:r>
            </a:p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Current density</a:t>
              </a:r>
            </a:p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profile</a:t>
              </a: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2784" y="2880"/>
              <a:ext cx="1088" cy="2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Electron Gun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111" y="4032"/>
              <a:ext cx="690" cy="2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 err="1">
                  <a:solidFill>
                    <a:srgbClr val="5B5249"/>
                  </a:solidFill>
                </a:rPr>
                <a:t>LiMIT</a:t>
              </a:r>
              <a:endParaRPr lang="en-GB" sz="1500" dirty="0">
                <a:solidFill>
                  <a:srgbClr val="5B5249"/>
                </a:solidFill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3700" y="3060"/>
              <a:ext cx="293" cy="64"/>
            </a:xfrm>
            <a:prstGeom prst="line">
              <a:avLst/>
            </a:prstGeom>
            <a:noFill/>
            <a:ln w="25560">
              <a:solidFill>
                <a:srgbClr val="5B524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>
              <a:off x="3580" y="3544"/>
              <a:ext cx="374" cy="243"/>
            </a:xfrm>
            <a:prstGeom prst="line">
              <a:avLst/>
            </a:prstGeom>
            <a:noFill/>
            <a:ln w="25560">
              <a:solidFill>
                <a:srgbClr val="5B524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V="1">
              <a:off x="3570" y="3981"/>
              <a:ext cx="193" cy="130"/>
            </a:xfrm>
            <a:prstGeom prst="line">
              <a:avLst/>
            </a:prstGeom>
            <a:noFill/>
            <a:ln w="25560">
              <a:solidFill>
                <a:srgbClr val="5B524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V="1">
              <a:off x="4444" y="3866"/>
              <a:ext cx="210" cy="144"/>
            </a:xfrm>
            <a:prstGeom prst="line">
              <a:avLst/>
            </a:prstGeom>
            <a:noFill/>
            <a:ln w="19080">
              <a:solidFill>
                <a:srgbClr val="5B5249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4532" y="3908"/>
              <a:ext cx="465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r"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10cm</a:t>
              </a:r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>
              <a:off x="3753" y="4037"/>
              <a:ext cx="600" cy="1"/>
            </a:xfrm>
            <a:prstGeom prst="line">
              <a:avLst/>
            </a:prstGeom>
            <a:noFill/>
            <a:ln w="19080">
              <a:solidFill>
                <a:srgbClr val="5B5249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3802" y="4061"/>
              <a:ext cx="465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r"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10cm</a:t>
              </a:r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3993" y="2935"/>
              <a:ext cx="240" cy="144"/>
            </a:xfrm>
            <a:prstGeom prst="line">
              <a:avLst/>
            </a:prstGeom>
            <a:noFill/>
            <a:ln w="19080">
              <a:solidFill>
                <a:srgbClr val="5B5249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3763" y="2763"/>
              <a:ext cx="465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r"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10cm</a:t>
              </a:r>
            </a:p>
          </p:txBody>
        </p:sp>
        <p:sp>
          <p:nvSpPr>
            <p:cNvPr id="43" name="Line 29"/>
            <p:cNvSpPr>
              <a:spLocks noChangeShapeType="1"/>
            </p:cNvSpPr>
            <p:nvPr/>
          </p:nvSpPr>
          <p:spPr bwMode="auto">
            <a:xfrm flipV="1">
              <a:off x="4564" y="2991"/>
              <a:ext cx="1" cy="822"/>
            </a:xfrm>
            <a:prstGeom prst="line">
              <a:avLst/>
            </a:prstGeom>
            <a:noFill/>
            <a:ln w="19080">
              <a:solidFill>
                <a:srgbClr val="5B5249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500"/>
            </a:p>
          </p:txBody>
        </p:sp>
        <p:grpSp>
          <p:nvGrpSpPr>
            <p:cNvPr id="44" name="Group 30"/>
            <p:cNvGrpSpPr>
              <a:grpSpLocks/>
            </p:cNvGrpSpPr>
            <p:nvPr/>
          </p:nvGrpSpPr>
          <p:grpSpPr bwMode="auto">
            <a:xfrm>
              <a:off x="3843" y="3473"/>
              <a:ext cx="626" cy="470"/>
              <a:chOff x="3843" y="3473"/>
              <a:chExt cx="626" cy="470"/>
            </a:xfrm>
          </p:grpSpPr>
          <p:sp>
            <p:nvSpPr>
              <p:cNvPr id="46" name="Freeform 31"/>
              <p:cNvSpPr>
                <a:spLocks noChangeArrowheads="1"/>
              </p:cNvSpPr>
              <p:nvPr/>
            </p:nvSpPr>
            <p:spPr bwMode="auto">
              <a:xfrm>
                <a:off x="4023" y="3473"/>
                <a:ext cx="420" cy="365"/>
              </a:xfrm>
              <a:custGeom>
                <a:avLst/>
                <a:gdLst>
                  <a:gd name="T0" fmla="*/ 0 w 672"/>
                  <a:gd name="T1" fmla="*/ 9 h 621"/>
                  <a:gd name="T2" fmla="*/ 4 w 672"/>
                  <a:gd name="T3" fmla="*/ 9 h 621"/>
                  <a:gd name="T4" fmla="*/ 6 w 672"/>
                  <a:gd name="T5" fmla="*/ 7 h 621"/>
                  <a:gd name="T6" fmla="*/ 7 w 672"/>
                  <a:gd name="T7" fmla="*/ 2 h 621"/>
                  <a:gd name="T8" fmla="*/ 8 w 672"/>
                  <a:gd name="T9" fmla="*/ 1 h 621"/>
                  <a:gd name="T10" fmla="*/ 9 w 672"/>
                  <a:gd name="T11" fmla="*/ 1 h 621"/>
                  <a:gd name="T12" fmla="*/ 11 w 672"/>
                  <a:gd name="T13" fmla="*/ 8 h 621"/>
                  <a:gd name="T14" fmla="*/ 16 w 672"/>
                  <a:gd name="T15" fmla="*/ 9 h 6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2"/>
                  <a:gd name="T25" fmla="*/ 0 h 621"/>
                  <a:gd name="T26" fmla="*/ 672 w 672"/>
                  <a:gd name="T27" fmla="*/ 621 h 6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2" h="621">
                    <a:moveTo>
                      <a:pt x="0" y="621"/>
                    </a:moveTo>
                    <a:cubicBezTo>
                      <a:pt x="24" y="617"/>
                      <a:pt x="106" y="617"/>
                      <a:pt x="147" y="598"/>
                    </a:cubicBezTo>
                    <a:cubicBezTo>
                      <a:pt x="188" y="579"/>
                      <a:pt x="221" y="583"/>
                      <a:pt x="245" y="507"/>
                    </a:cubicBezTo>
                    <a:cubicBezTo>
                      <a:pt x="269" y="431"/>
                      <a:pt x="271" y="220"/>
                      <a:pt x="288" y="141"/>
                    </a:cubicBezTo>
                    <a:cubicBezTo>
                      <a:pt x="305" y="62"/>
                      <a:pt x="330" y="41"/>
                      <a:pt x="349" y="31"/>
                    </a:cubicBezTo>
                    <a:cubicBezTo>
                      <a:pt x="368" y="21"/>
                      <a:pt x="386" y="0"/>
                      <a:pt x="404" y="83"/>
                    </a:cubicBezTo>
                    <a:cubicBezTo>
                      <a:pt x="422" y="166"/>
                      <a:pt x="412" y="440"/>
                      <a:pt x="457" y="530"/>
                    </a:cubicBezTo>
                    <a:cubicBezTo>
                      <a:pt x="502" y="620"/>
                      <a:pt x="627" y="602"/>
                      <a:pt x="672" y="621"/>
                    </a:cubicBezTo>
                  </a:path>
                </a:pathLst>
              </a:custGeom>
              <a:solidFill>
                <a:srgbClr val="5B5249">
                  <a:alpha val="25098"/>
                </a:srgbClr>
              </a:solidFill>
              <a:ln w="25560">
                <a:solidFill>
                  <a:srgbClr val="5B5249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47" name="Line 32"/>
              <p:cNvSpPr>
                <a:spLocks noChangeShapeType="1"/>
              </p:cNvSpPr>
              <p:nvPr/>
            </p:nvSpPr>
            <p:spPr bwMode="auto">
              <a:xfrm flipV="1">
                <a:off x="4054" y="3490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8" name="Freeform 33"/>
              <p:cNvSpPr>
                <a:spLocks noChangeArrowheads="1"/>
              </p:cNvSpPr>
              <p:nvPr/>
            </p:nvSpPr>
            <p:spPr bwMode="auto">
              <a:xfrm>
                <a:off x="3843" y="3579"/>
                <a:ext cx="420" cy="364"/>
              </a:xfrm>
              <a:custGeom>
                <a:avLst/>
                <a:gdLst>
                  <a:gd name="T0" fmla="*/ 0 w 672"/>
                  <a:gd name="T1" fmla="*/ 9 h 619"/>
                  <a:gd name="T2" fmla="*/ 4 w 672"/>
                  <a:gd name="T3" fmla="*/ 9 h 619"/>
                  <a:gd name="T4" fmla="*/ 6 w 672"/>
                  <a:gd name="T5" fmla="*/ 7 h 619"/>
                  <a:gd name="T6" fmla="*/ 7 w 672"/>
                  <a:gd name="T7" fmla="*/ 2 h 619"/>
                  <a:gd name="T8" fmla="*/ 7 w 672"/>
                  <a:gd name="T9" fmla="*/ 1 h 619"/>
                  <a:gd name="T10" fmla="*/ 9 w 672"/>
                  <a:gd name="T11" fmla="*/ 1 h 619"/>
                  <a:gd name="T12" fmla="*/ 11 w 672"/>
                  <a:gd name="T13" fmla="*/ 8 h 619"/>
                  <a:gd name="T14" fmla="*/ 16 w 672"/>
                  <a:gd name="T15" fmla="*/ 9 h 6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2"/>
                  <a:gd name="T25" fmla="*/ 0 h 619"/>
                  <a:gd name="T26" fmla="*/ 672 w 672"/>
                  <a:gd name="T27" fmla="*/ 619 h 6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2" h="619">
                    <a:moveTo>
                      <a:pt x="0" y="619"/>
                    </a:moveTo>
                    <a:cubicBezTo>
                      <a:pt x="24" y="615"/>
                      <a:pt x="106" y="615"/>
                      <a:pt x="147" y="596"/>
                    </a:cubicBezTo>
                    <a:cubicBezTo>
                      <a:pt x="188" y="577"/>
                      <a:pt x="221" y="581"/>
                      <a:pt x="245" y="505"/>
                    </a:cubicBezTo>
                    <a:cubicBezTo>
                      <a:pt x="269" y="429"/>
                      <a:pt x="274" y="216"/>
                      <a:pt x="288" y="139"/>
                    </a:cubicBezTo>
                    <a:cubicBezTo>
                      <a:pt x="302" y="62"/>
                      <a:pt x="309" y="53"/>
                      <a:pt x="328" y="43"/>
                    </a:cubicBezTo>
                    <a:cubicBezTo>
                      <a:pt x="347" y="33"/>
                      <a:pt x="383" y="0"/>
                      <a:pt x="404" y="81"/>
                    </a:cubicBezTo>
                    <a:cubicBezTo>
                      <a:pt x="425" y="162"/>
                      <a:pt x="412" y="438"/>
                      <a:pt x="457" y="528"/>
                    </a:cubicBezTo>
                    <a:cubicBezTo>
                      <a:pt x="502" y="618"/>
                      <a:pt x="627" y="600"/>
                      <a:pt x="672" y="619"/>
                    </a:cubicBezTo>
                  </a:path>
                </a:pathLst>
              </a:custGeom>
              <a:solidFill>
                <a:srgbClr val="5B5249">
                  <a:alpha val="25098"/>
                </a:srgbClr>
              </a:solidFill>
              <a:ln w="25560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49" name="Line 34"/>
              <p:cNvSpPr>
                <a:spLocks noChangeShapeType="1"/>
              </p:cNvSpPr>
              <p:nvPr/>
            </p:nvSpPr>
            <p:spPr bwMode="auto">
              <a:xfrm flipV="1">
                <a:off x="4098" y="3532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0" name="Line 35"/>
              <p:cNvSpPr>
                <a:spLocks noChangeShapeType="1"/>
              </p:cNvSpPr>
              <p:nvPr/>
            </p:nvSpPr>
            <p:spPr bwMode="auto">
              <a:xfrm flipV="1">
                <a:off x="4103" y="3603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1" name="Line 36"/>
              <p:cNvSpPr>
                <a:spLocks noChangeShapeType="1"/>
              </p:cNvSpPr>
              <p:nvPr/>
            </p:nvSpPr>
            <p:spPr bwMode="auto">
              <a:xfrm flipV="1">
                <a:off x="4103" y="3660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 flipV="1">
                <a:off x="4114" y="3716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3" name="Line 38"/>
              <p:cNvSpPr>
                <a:spLocks noChangeShapeType="1"/>
              </p:cNvSpPr>
              <p:nvPr/>
            </p:nvSpPr>
            <p:spPr bwMode="auto">
              <a:xfrm flipV="1">
                <a:off x="4124" y="3772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4" name="Line 39"/>
              <p:cNvSpPr>
                <a:spLocks noChangeShapeType="1"/>
              </p:cNvSpPr>
              <p:nvPr/>
            </p:nvSpPr>
            <p:spPr bwMode="auto">
              <a:xfrm flipV="1">
                <a:off x="4173" y="3810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5" name="Line 40"/>
              <p:cNvSpPr>
                <a:spLocks noChangeShapeType="1"/>
              </p:cNvSpPr>
              <p:nvPr/>
            </p:nvSpPr>
            <p:spPr bwMode="auto">
              <a:xfrm flipV="1">
                <a:off x="4254" y="3824"/>
                <a:ext cx="180" cy="116"/>
              </a:xfrm>
              <a:prstGeom prst="line">
                <a:avLst/>
              </a:prstGeom>
              <a:noFill/>
              <a:ln w="25560">
                <a:solidFill>
                  <a:srgbClr val="5B5249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56" name="Freeform 41"/>
              <p:cNvSpPr>
                <a:spLocks noChangeArrowheads="1"/>
              </p:cNvSpPr>
              <p:nvPr/>
            </p:nvSpPr>
            <p:spPr bwMode="auto">
              <a:xfrm>
                <a:off x="4246" y="3480"/>
                <a:ext cx="223" cy="348"/>
              </a:xfrm>
              <a:custGeom>
                <a:avLst/>
                <a:gdLst>
                  <a:gd name="T0" fmla="*/ 0 w 356"/>
                  <a:gd name="T1" fmla="*/ 0 h 591"/>
                  <a:gd name="T2" fmla="*/ 2 w 356"/>
                  <a:gd name="T3" fmla="*/ 1 h 591"/>
                  <a:gd name="T4" fmla="*/ 2 w 356"/>
                  <a:gd name="T5" fmla="*/ 5 h 591"/>
                  <a:gd name="T6" fmla="*/ 3 w 356"/>
                  <a:gd name="T7" fmla="*/ 8 h 591"/>
                  <a:gd name="T8" fmla="*/ 5 w 356"/>
                  <a:gd name="T9" fmla="*/ 8 h 591"/>
                  <a:gd name="T10" fmla="*/ 7 w 356"/>
                  <a:gd name="T11" fmla="*/ 9 h 591"/>
                  <a:gd name="T12" fmla="*/ 8 w 356"/>
                  <a:gd name="T13" fmla="*/ 8 h 5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6"/>
                  <a:gd name="T22" fmla="*/ 0 h 591"/>
                  <a:gd name="T23" fmla="*/ 356 w 356"/>
                  <a:gd name="T24" fmla="*/ 591 h 5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6" h="591">
                    <a:moveTo>
                      <a:pt x="0" y="0"/>
                    </a:moveTo>
                    <a:lnTo>
                      <a:pt x="61" y="30"/>
                    </a:lnTo>
                    <a:lnTo>
                      <a:pt x="76" y="371"/>
                    </a:lnTo>
                    <a:lnTo>
                      <a:pt x="99" y="515"/>
                    </a:lnTo>
                    <a:lnTo>
                      <a:pt x="220" y="568"/>
                    </a:lnTo>
                    <a:lnTo>
                      <a:pt x="303" y="591"/>
                    </a:lnTo>
                    <a:lnTo>
                      <a:pt x="356" y="583"/>
                    </a:lnTo>
                  </a:path>
                </a:pathLst>
              </a:custGeom>
              <a:noFill/>
              <a:ln w="25560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  <p:sp>
            <p:nvSpPr>
              <p:cNvPr id="57" name="Freeform 42"/>
              <p:cNvSpPr>
                <a:spLocks noChangeArrowheads="1"/>
              </p:cNvSpPr>
              <p:nvPr/>
            </p:nvSpPr>
            <p:spPr bwMode="auto">
              <a:xfrm>
                <a:off x="4047" y="3480"/>
                <a:ext cx="385" cy="455"/>
              </a:xfrm>
              <a:custGeom>
                <a:avLst/>
                <a:gdLst>
                  <a:gd name="T0" fmla="*/ 1 w 615"/>
                  <a:gd name="T1" fmla="*/ 3 h 774"/>
                  <a:gd name="T2" fmla="*/ 6 w 615"/>
                  <a:gd name="T3" fmla="*/ 1 h 774"/>
                  <a:gd name="T4" fmla="*/ 8 w 615"/>
                  <a:gd name="T5" fmla="*/ 1 h 774"/>
                  <a:gd name="T6" fmla="*/ 9 w 615"/>
                  <a:gd name="T7" fmla="*/ 1 h 774"/>
                  <a:gd name="T8" fmla="*/ 9 w 615"/>
                  <a:gd name="T9" fmla="*/ 2 h 774"/>
                  <a:gd name="T10" fmla="*/ 9 w 615"/>
                  <a:gd name="T11" fmla="*/ 5 h 774"/>
                  <a:gd name="T12" fmla="*/ 11 w 615"/>
                  <a:gd name="T13" fmla="*/ 8 h 774"/>
                  <a:gd name="T14" fmla="*/ 12 w 615"/>
                  <a:gd name="T15" fmla="*/ 8 h 774"/>
                  <a:gd name="T16" fmla="*/ 14 w 615"/>
                  <a:gd name="T17" fmla="*/ 9 h 774"/>
                  <a:gd name="T18" fmla="*/ 10 w 615"/>
                  <a:gd name="T19" fmla="*/ 10 h 774"/>
                  <a:gd name="T20" fmla="*/ 9 w 615"/>
                  <a:gd name="T21" fmla="*/ 11 h 774"/>
                  <a:gd name="T22" fmla="*/ 8 w 615"/>
                  <a:gd name="T23" fmla="*/ 11 h 774"/>
                  <a:gd name="T24" fmla="*/ 8 w 615"/>
                  <a:gd name="T25" fmla="*/ 11 h 774"/>
                  <a:gd name="T26" fmla="*/ 4 w 615"/>
                  <a:gd name="T27" fmla="*/ 11 h 774"/>
                  <a:gd name="T28" fmla="*/ 3 w 615"/>
                  <a:gd name="T29" fmla="*/ 9 h 774"/>
                  <a:gd name="T30" fmla="*/ 3 w 615"/>
                  <a:gd name="T31" fmla="*/ 7 h 774"/>
                  <a:gd name="T32" fmla="*/ 3 w 615"/>
                  <a:gd name="T33" fmla="*/ 6 h 774"/>
                  <a:gd name="T34" fmla="*/ 2 w 615"/>
                  <a:gd name="T35" fmla="*/ 6 h 774"/>
                  <a:gd name="T36" fmla="*/ 2 w 615"/>
                  <a:gd name="T37" fmla="*/ 4 h 774"/>
                  <a:gd name="T38" fmla="*/ 1 w 615"/>
                  <a:gd name="T39" fmla="*/ 3 h 7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5"/>
                  <a:gd name="T61" fmla="*/ 0 h 774"/>
                  <a:gd name="T62" fmla="*/ 615 w 615"/>
                  <a:gd name="T63" fmla="*/ 774 h 77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5" h="774">
                    <a:moveTo>
                      <a:pt x="24" y="198"/>
                    </a:moveTo>
                    <a:cubicBezTo>
                      <a:pt x="236" y="46"/>
                      <a:pt x="16" y="175"/>
                      <a:pt x="266" y="39"/>
                    </a:cubicBezTo>
                    <a:cubicBezTo>
                      <a:pt x="327" y="16"/>
                      <a:pt x="289" y="0"/>
                      <a:pt x="327" y="8"/>
                    </a:cubicBezTo>
                    <a:cubicBezTo>
                      <a:pt x="329" y="23"/>
                      <a:pt x="367" y="47"/>
                      <a:pt x="372" y="61"/>
                    </a:cubicBezTo>
                    <a:cubicBezTo>
                      <a:pt x="375" y="70"/>
                      <a:pt x="371" y="158"/>
                      <a:pt x="372" y="167"/>
                    </a:cubicBezTo>
                    <a:cubicBezTo>
                      <a:pt x="380" y="306"/>
                      <a:pt x="365" y="183"/>
                      <a:pt x="395" y="372"/>
                    </a:cubicBezTo>
                    <a:cubicBezTo>
                      <a:pt x="403" y="508"/>
                      <a:pt x="433" y="539"/>
                      <a:pt x="456" y="546"/>
                    </a:cubicBezTo>
                    <a:cubicBezTo>
                      <a:pt x="470" y="555"/>
                      <a:pt x="502" y="569"/>
                      <a:pt x="516" y="577"/>
                    </a:cubicBezTo>
                    <a:cubicBezTo>
                      <a:pt x="530" y="585"/>
                      <a:pt x="600" y="587"/>
                      <a:pt x="615" y="592"/>
                    </a:cubicBezTo>
                    <a:cubicBezTo>
                      <a:pt x="494" y="668"/>
                      <a:pt x="483" y="678"/>
                      <a:pt x="425" y="698"/>
                    </a:cubicBezTo>
                    <a:cubicBezTo>
                      <a:pt x="410" y="744"/>
                      <a:pt x="423" y="715"/>
                      <a:pt x="387" y="743"/>
                    </a:cubicBezTo>
                    <a:cubicBezTo>
                      <a:pt x="370" y="756"/>
                      <a:pt x="352" y="747"/>
                      <a:pt x="334" y="759"/>
                    </a:cubicBezTo>
                    <a:cubicBezTo>
                      <a:pt x="327" y="764"/>
                      <a:pt x="319" y="769"/>
                      <a:pt x="312" y="774"/>
                    </a:cubicBezTo>
                    <a:cubicBezTo>
                      <a:pt x="286" y="750"/>
                      <a:pt x="220" y="763"/>
                      <a:pt x="190" y="743"/>
                    </a:cubicBezTo>
                    <a:cubicBezTo>
                      <a:pt x="170" y="730"/>
                      <a:pt x="161" y="699"/>
                      <a:pt x="137" y="690"/>
                    </a:cubicBezTo>
                    <a:cubicBezTo>
                      <a:pt x="91" y="623"/>
                      <a:pt x="118" y="577"/>
                      <a:pt x="107" y="478"/>
                    </a:cubicBezTo>
                    <a:cubicBezTo>
                      <a:pt x="105" y="462"/>
                      <a:pt x="97" y="448"/>
                      <a:pt x="92" y="433"/>
                    </a:cubicBezTo>
                    <a:cubicBezTo>
                      <a:pt x="89" y="425"/>
                      <a:pt x="84" y="410"/>
                      <a:pt x="84" y="410"/>
                    </a:cubicBezTo>
                    <a:cubicBezTo>
                      <a:pt x="82" y="382"/>
                      <a:pt x="86" y="289"/>
                      <a:pt x="62" y="251"/>
                    </a:cubicBezTo>
                    <a:cubicBezTo>
                      <a:pt x="57" y="243"/>
                      <a:pt x="0" y="198"/>
                      <a:pt x="24" y="198"/>
                    </a:cubicBezTo>
                    <a:close/>
                  </a:path>
                </a:pathLst>
              </a:custGeom>
              <a:solidFill>
                <a:srgbClr val="5B5249">
                  <a:alpha val="25098"/>
                </a:srgbClr>
              </a:solidFill>
              <a:ln w="25560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00"/>
              </a:p>
            </p:txBody>
          </p:sp>
        </p:grp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4610" y="3303"/>
              <a:ext cx="506" cy="2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503448" algn="l"/>
                  <a:tab pos="1006899" algn="l"/>
                  <a:tab pos="1510349" algn="l"/>
                  <a:tab pos="2013797" algn="l"/>
                  <a:tab pos="2517248" algn="l"/>
                  <a:tab pos="3020697" algn="l"/>
                  <a:tab pos="3524141" algn="l"/>
                  <a:tab pos="4027594" algn="l"/>
                  <a:tab pos="4531043" algn="l"/>
                  <a:tab pos="5034494" algn="l"/>
                  <a:tab pos="5537941" algn="l"/>
                  <a:tab pos="6041392" algn="l"/>
                  <a:tab pos="6544840" algn="l"/>
                  <a:tab pos="7048287" algn="l"/>
                  <a:tab pos="7551739" algn="l"/>
                  <a:tab pos="8055190" algn="l"/>
                  <a:tab pos="8558641" algn="l"/>
                  <a:tab pos="9062088" algn="l"/>
                  <a:tab pos="9565538" algn="l"/>
                  <a:tab pos="10068982" algn="l"/>
                </a:tabLst>
              </a:pPr>
              <a:r>
                <a:rPr lang="en-GB" sz="1500" dirty="0">
                  <a:solidFill>
                    <a:srgbClr val="5B5249"/>
                  </a:solidFill>
                </a:rPr>
                <a:t>25cm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54656" y="950846"/>
            <a:ext cx="4388106" cy="3398658"/>
            <a:chOff x="457200" y="1010524"/>
            <a:chExt cx="3980392" cy="30832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10524"/>
              <a:ext cx="3980392" cy="3083201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2895600" y="3654623"/>
              <a:ext cx="695300" cy="2785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500" b="1" dirty="0" err="1">
                  <a:solidFill>
                    <a:schemeClr val="tx1"/>
                  </a:solidFill>
                </a:rPr>
                <a:t>LiMIT</a:t>
              </a:r>
              <a:endParaRPr lang="it-IT" sz="15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6" name="Picture 65" descr="Schermata 2013-06-08 a 09.59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370" y="809820"/>
            <a:ext cx="3285094" cy="28860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420026" y="771161"/>
            <a:ext cx="1867950" cy="459462"/>
          </a:xfrm>
          <a:prstGeom prst="rect">
            <a:avLst/>
          </a:prstGeom>
          <a:noFill/>
        </p:spPr>
        <p:txBody>
          <a:bodyPr wrap="square" lIns="100684" tIns="50344" rIns="100684" bIns="50344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Ayuthaya"/>
                <a:cs typeface="Ayuthaya"/>
              </a:rPr>
              <a:t>SLIDE</a:t>
            </a:r>
          </a:p>
        </p:txBody>
      </p:sp>
      <p:sp>
        <p:nvSpPr>
          <p:cNvPr id="64" name="Trapezoid 63"/>
          <p:cNvSpPr/>
          <p:nvPr/>
        </p:nvSpPr>
        <p:spPr bwMode="auto">
          <a:xfrm rot="18316207">
            <a:off x="2950364" y="1870490"/>
            <a:ext cx="344371" cy="955954"/>
          </a:xfrm>
          <a:prstGeom prst="trapezoid">
            <a:avLst/>
          </a:prstGeom>
          <a:solidFill>
            <a:srgbClr val="00B8FF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it-IT" sz="2000"/>
          </a:p>
        </p:txBody>
      </p:sp>
      <p:pic>
        <p:nvPicPr>
          <p:cNvPr id="68" name="Picture 67" descr="Schermata 2013-06-08 a 09.58.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70" y="3797952"/>
            <a:ext cx="3310944" cy="294926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278" y="4276557"/>
            <a:ext cx="1051068" cy="140157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6" y="5592504"/>
            <a:ext cx="1401572" cy="105106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402118" y="633638"/>
            <a:ext cx="7585163" cy="34996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b-NO" altLang="zh-CN" dirty="0" smtClean="0">
                <a:solidFill>
                  <a:schemeClr val="tx1"/>
                </a:solidFill>
              </a:rPr>
              <a:t> M.A. Jaworski, D.N. Ruzic, et al. Phys. Rev. Lett</a:t>
            </a:r>
            <a:r>
              <a:rPr lang="nb-NO" altLang="zh-CN" dirty="0">
                <a:solidFill>
                  <a:schemeClr val="tx1"/>
                </a:solidFill>
              </a:rPr>
              <a:t>., 104, 094503 (2010)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0964" y="6586135"/>
            <a:ext cx="2810484" cy="3499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UP8.134 Thursday pm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=221G Power=1kW  trim 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080625" cy="75596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00646" y="6742727"/>
            <a:ext cx="84613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kern="0" dirty="0" smtClean="0"/>
              <a:t>Fast-Framing Camera Showing Flow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6457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=0.19T Power=1kW trim 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080625" cy="75596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 lIns="100794" tIns="50397" rIns="100794" bIns="50397"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774950" y="6665912"/>
            <a:ext cx="7305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kern="0" dirty="0" smtClean="0"/>
              <a:t>Flow at Higher Magnetic Field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7406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3798"/>
            <a:ext cx="10080625" cy="744538"/>
          </a:xfrm>
        </p:spPr>
        <p:txBody>
          <a:bodyPr/>
          <a:lstStyle/>
          <a:p>
            <a:r>
              <a:rPr lang="en-US" sz="3300" dirty="0" smtClean="0"/>
              <a:t>Flow </a:t>
            </a:r>
            <a:r>
              <a:rPr lang="en-US" sz="3300" dirty="0"/>
              <a:t>V</a:t>
            </a:r>
            <a:r>
              <a:rPr lang="en-US" sz="3300" dirty="0" smtClean="0"/>
              <a:t>elocity Compared to </a:t>
            </a:r>
            <a:r>
              <a:rPr lang="en-US" sz="3300" dirty="0"/>
              <a:t>T</a:t>
            </a:r>
            <a:r>
              <a:rPr lang="en-US" sz="3300" dirty="0" smtClean="0"/>
              <a:t>heory </a:t>
            </a:r>
            <a:r>
              <a:rPr lang="en-US" sz="3300" dirty="0" err="1" smtClean="0"/>
              <a:t>vs</a:t>
            </a:r>
            <a:r>
              <a:rPr lang="en-US" sz="3300" dirty="0" smtClean="0"/>
              <a:t> Power</a:t>
            </a:r>
            <a:endParaRPr lang="en-US" sz="3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1930" y="758019"/>
            <a:ext cx="2473933" cy="35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The  plot shows velocities at higher heat fluxes (up to 10 MW/m</a:t>
            </a:r>
            <a:r>
              <a:rPr lang="en-US" sz="2100" baseline="30000" dirty="0" smtClean="0">
                <a:solidFill>
                  <a:srgbClr val="000000"/>
                </a:solidFill>
              </a:rPr>
              <a:t>2</a:t>
            </a:r>
            <a:r>
              <a:rPr lang="en-US" sz="2100" dirty="0" smtClean="0">
                <a:solidFill>
                  <a:srgbClr val="000000"/>
                </a:solidFill>
              </a:rPr>
              <a:t> ) done in </a:t>
            </a:r>
            <a:r>
              <a:rPr lang="en-US" sz="2100" dirty="0" err="1" smtClean="0">
                <a:solidFill>
                  <a:srgbClr val="000000"/>
                </a:solidFill>
              </a:rPr>
              <a:t>SLiDE</a:t>
            </a:r>
            <a:r>
              <a:rPr lang="en-US" sz="2100" dirty="0" smtClean="0">
                <a:solidFill>
                  <a:srgbClr val="000000"/>
                </a:solidFill>
              </a:rPr>
              <a:t> at Illinois</a:t>
            </a:r>
          </a:p>
          <a:p>
            <a:pPr>
              <a:spcAft>
                <a:spcPts val="600"/>
              </a:spcAft>
              <a:buSzPct val="100000"/>
            </a:pPr>
            <a:endParaRPr lang="en-US" sz="21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 The measured velocity is compared with the 1D model of [1] for the B=0.19 T case.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930" y="4324505"/>
            <a:ext cx="2561330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[1] D.N. </a:t>
            </a:r>
            <a:r>
              <a:rPr lang="en-US" sz="1400" dirty="0" err="1" smtClean="0">
                <a:solidFill>
                  <a:srgbClr val="000000"/>
                </a:solidFill>
              </a:rPr>
              <a:t>Ruzic</a:t>
            </a:r>
            <a:r>
              <a:rPr lang="en-US" sz="1400" dirty="0" smtClean="0">
                <a:solidFill>
                  <a:srgbClr val="000000"/>
                </a:solidFill>
              </a:rPr>
              <a:t>, W. </a:t>
            </a:r>
            <a:r>
              <a:rPr lang="en-US" sz="1400" dirty="0" err="1" smtClean="0">
                <a:solidFill>
                  <a:srgbClr val="000000"/>
                </a:solidFill>
              </a:rPr>
              <a:t>Xu</a:t>
            </a:r>
            <a:r>
              <a:rPr lang="en-US" sz="1400" dirty="0" smtClean="0">
                <a:solidFill>
                  <a:srgbClr val="000000"/>
                </a:solidFill>
              </a:rPr>
              <a:t>, D. </a:t>
            </a:r>
            <a:r>
              <a:rPr lang="en-US" sz="1400" dirty="0" err="1" smtClean="0">
                <a:solidFill>
                  <a:srgbClr val="000000"/>
                </a:solidFill>
              </a:rPr>
              <a:t>Andruczyk</a:t>
            </a:r>
            <a:r>
              <a:rPr lang="en-US" sz="1400" dirty="0" smtClean="0">
                <a:solidFill>
                  <a:srgbClr val="000000"/>
                </a:solidFill>
              </a:rPr>
              <a:t> and M.A. </a:t>
            </a:r>
            <a:r>
              <a:rPr lang="en-US" sz="1400" dirty="0" err="1" smtClean="0">
                <a:solidFill>
                  <a:srgbClr val="000000"/>
                </a:solidFill>
              </a:rPr>
              <a:t>Jaworski</a:t>
            </a:r>
            <a:r>
              <a:rPr lang="en-US" sz="1400" dirty="0" smtClean="0">
                <a:solidFill>
                  <a:srgbClr val="000000"/>
                </a:solidFill>
              </a:rPr>
              <a:t>, Nuclear Fusion, 51 (2011) 102002</a:t>
            </a:r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20" y="1104900"/>
            <a:ext cx="7124221" cy="5849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760" y="5364480"/>
            <a:ext cx="3291840" cy="11228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But, what  about higher “real” </a:t>
            </a:r>
            <a:r>
              <a:rPr lang="en-US" sz="2400" b="1" dirty="0" err="1" smtClean="0">
                <a:solidFill>
                  <a:srgbClr val="FF0000"/>
                </a:solidFill>
              </a:rPr>
              <a:t>nagnetic</a:t>
            </a:r>
            <a:r>
              <a:rPr lang="en-US" sz="2400" b="1" dirty="0" smtClean="0">
                <a:solidFill>
                  <a:srgbClr val="FF0000"/>
                </a:solidFill>
              </a:rPr>
              <a:t> fields?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778" y="3516977"/>
            <a:ext cx="7305675" cy="744538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First </a:t>
            </a:r>
            <a:r>
              <a:rPr lang="en-US" sz="4800" b="1" dirty="0" err="1" smtClean="0">
                <a:solidFill>
                  <a:schemeClr val="tx1"/>
                </a:solidFill>
              </a:rPr>
              <a:t>Tokamak</a:t>
            </a:r>
            <a:r>
              <a:rPr lang="en-US" sz="4800" b="1" dirty="0" smtClean="0">
                <a:solidFill>
                  <a:schemeClr val="tx1"/>
                </a:solidFill>
              </a:rPr>
              <a:t> Shot with a Lithium/Metal Infused Trenches (</a:t>
            </a:r>
            <a:r>
              <a:rPr lang="en-US" sz="4800" b="1" dirty="0" err="1" smtClean="0">
                <a:solidFill>
                  <a:schemeClr val="tx1"/>
                </a:solidFill>
              </a:rPr>
              <a:t>LiMIT</a:t>
            </a:r>
            <a:r>
              <a:rPr lang="en-US" sz="4800" b="1" dirty="0" smtClean="0">
                <a:solidFill>
                  <a:schemeClr val="tx1"/>
                </a:solidFill>
              </a:rPr>
              <a:t>) Plasma-Facing Component on HT-7 in China.   B= 2 Tesla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85BD4AC-F137-49CC-BCF1-BFD4645E25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22876</TotalTime>
  <Words>1185</Words>
  <Application>Microsoft Office PowerPoint</Application>
  <PresentationFormat>Custom</PresentationFormat>
  <Paragraphs>202</Paragraphs>
  <Slides>31</Slides>
  <Notes>29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Thermoelectric-Driven Flow of Liquid Lithium in Solid Metal Trenches: a New Plasma-Facing Component for Fusion Devices</vt:lpstr>
      <vt:lpstr>The Idea:   “LiMIT” as a Divertor Plate</vt:lpstr>
      <vt:lpstr>Self-Driven Lithium Flow</vt:lpstr>
      <vt:lpstr>LiMIT: “Lithium/Metal Infused Trenches”</vt:lpstr>
      <vt:lpstr>Solid/Liquid Divertor Experiment (SLiDE)</vt:lpstr>
      <vt:lpstr>PowerPoint Presentation</vt:lpstr>
      <vt:lpstr>PowerPoint Presentation</vt:lpstr>
      <vt:lpstr>Flow Velocity Compared to Theory vs Power</vt:lpstr>
      <vt:lpstr>First Tokamak Shot with a Lithium/Metal Infused Trenches (LiMIT) Plasma-Facing Component on HT-7 in China.   B= 2 Tesla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and without the UIUC LiMIT limiter </vt:lpstr>
      <vt:lpstr>Velocity and Other Calculations</vt:lpstr>
      <vt:lpstr>Comparison to Theory</vt:lpstr>
      <vt:lpstr>Thermoelectric-Driven Liquid-Metal Plasma-Facing Structures (TELS) </vt:lpstr>
      <vt:lpstr>Motivation for TELS</vt:lpstr>
      <vt:lpstr>Magnum-PSI</vt:lpstr>
      <vt:lpstr>LiMIT on Magnum PSI</vt:lpstr>
      <vt:lpstr>LiMIT Design: Assembly</vt:lpstr>
      <vt:lpstr>Conclusions </vt:lpstr>
      <vt:lpstr>Latest at Illinois</vt:lpstr>
      <vt:lpstr>Over-filled trenches still flow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sample slide</dc:title>
  <dc:creator>Mike Jaworski</dc:creator>
  <cp:lastModifiedBy>Usaimage</cp:lastModifiedBy>
  <cp:revision>1351</cp:revision>
  <dcterms:created xsi:type="dcterms:W3CDTF">2012-10-05T15:18:20Z</dcterms:created>
  <dcterms:modified xsi:type="dcterms:W3CDTF">2013-11-12T05:05:28Z</dcterms:modified>
</cp:coreProperties>
</file>