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8" r:id="rId2"/>
    <p:sldId id="272" r:id="rId3"/>
    <p:sldId id="273" r:id="rId4"/>
    <p:sldId id="307" r:id="rId5"/>
    <p:sldId id="315" r:id="rId6"/>
    <p:sldId id="314" r:id="rId7"/>
    <p:sldId id="279" r:id="rId8"/>
    <p:sldId id="280" r:id="rId9"/>
    <p:sldId id="313" r:id="rId10"/>
    <p:sldId id="319" r:id="rId11"/>
    <p:sldId id="320" r:id="rId12"/>
    <p:sldId id="318" r:id="rId13"/>
    <p:sldId id="321" r:id="rId14"/>
    <p:sldId id="308" r:id="rId15"/>
    <p:sldId id="278" r:id="rId16"/>
    <p:sldId id="303" r:id="rId17"/>
    <p:sldId id="317" r:id="rId18"/>
    <p:sldId id="300" r:id="rId19"/>
    <p:sldId id="283" r:id="rId20"/>
    <p:sldId id="302" r:id="rId21"/>
    <p:sldId id="285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8" autoAdjust="0"/>
    <p:restoredTop sz="94749" autoAdjust="0"/>
  </p:normalViewPr>
  <p:slideViewPr>
    <p:cSldViewPr>
      <p:cViewPr varScale="1">
        <p:scale>
          <a:sx n="118" d="100"/>
          <a:sy n="118" d="100"/>
        </p:scale>
        <p:origin x="-78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31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Progression</a:t>
            </a:r>
            <a:r>
              <a:rPr lang="en-US" baseline="0" dirty="0" smtClean="0"/>
              <a:t> plots, </a:t>
            </a:r>
            <a:r>
              <a:rPr lang="en-US" baseline="0" dirty="0" err="1" smtClean="0"/>
              <a:t>gamma_ITG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gamma_MTM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gamma_E</a:t>
            </a:r>
            <a:r>
              <a:rPr lang="en-US" baseline="0" dirty="0" smtClean="0"/>
              <a:t> (no u’ reference)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49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49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49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49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Future</a:t>
            </a:r>
            <a:r>
              <a:rPr lang="en-US" b="1" baseline="0" dirty="0" smtClean="0"/>
              <a:t> new high-k scattering diagnostic will probe this</a:t>
            </a:r>
            <a:endParaRPr lang="en-US" b="1" dirty="0" smtClean="0"/>
          </a:p>
          <a:p>
            <a:r>
              <a:rPr lang="en-US" b="1" dirty="0" smtClean="0"/>
              <a:t>SOMETHING ABOUT MULTISCALE, HOWARD NF</a:t>
            </a:r>
            <a:r>
              <a:rPr lang="en-US" b="1" baseline="0" dirty="0" smtClean="0"/>
              <a:t> 2016, HOLLAND IAEA  TH/6-1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7322-5B01-4894-A3A3-56232F48BE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6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771650"/>
            <a:ext cx="8077200" cy="8001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857250"/>
            <a:ext cx="8839200" cy="85725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2628900"/>
            <a:ext cx="8077200" cy="9144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3733800"/>
            <a:ext cx="2514600" cy="285750"/>
          </a:xfr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  <p:pic>
        <p:nvPicPr>
          <p:cNvPr id="11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3714750"/>
            <a:ext cx="3467100" cy="135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3" y="3662365"/>
            <a:ext cx="1355805" cy="142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menard\My Files\PPPL\Projects\NSTX-U\Presentation template\Template source\logo and banner source\Gray_banner_red_line_with_SC_NSTXU_logos_wid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"/>
            <a:ext cx="9144000" cy="78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000250"/>
            <a:ext cx="8077200" cy="8001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857250"/>
            <a:ext cx="8839200" cy="85725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028950"/>
            <a:ext cx="7315200" cy="9144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4171950"/>
            <a:ext cx="2080200" cy="4572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  <p:pic>
        <p:nvPicPr>
          <p:cNvPr id="9" name="Picture 4" descr="C:\Users\jmenard\My Files\PPPL\Projects\NSTX-U\Presentation template\Template source\logo and banner source\Gray_banner_red_line_with_SC_NSTXU_logos_wid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"/>
            <a:ext cx="9144000" cy="78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800100"/>
            <a:ext cx="8991600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800100"/>
            <a:ext cx="4419600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800100"/>
            <a:ext cx="4419600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800100"/>
            <a:ext cx="8991600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800100"/>
            <a:ext cx="8991600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"/>
            <a:ext cx="9144000" cy="74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9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4916325"/>
            <a:ext cx="9144000" cy="227176"/>
            <a:chOff x="0" y="4324350"/>
            <a:chExt cx="9144000" cy="227176"/>
          </a:xfrm>
        </p:grpSpPr>
        <p:pic>
          <p:nvPicPr>
            <p:cNvPr id="9" name="Picture 4" descr="C:\Users\jmenard\My Files\PPPL\Projects\NSTX-U\Presentation template\2015 - New template\logo and banner source\Gray_banner_red_line_bottom_NSTXU_logo.png"/>
            <p:cNvPicPr preferRelativeResize="0">
              <a:picLocks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324350"/>
              <a:ext cx="6858000" cy="227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C:\Users\jmenard\My Files\PPPL\Projects\NSTX-U\Presentation template\2015 - New template\logo and banner source\Gray_banner_red_line_bottom_NSTXU_logo.png"/>
            <p:cNvPicPr preferRelativeResize="0">
              <a:picLocks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4350"/>
              <a:ext cx="6858000" cy="227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 userDrawn="1"/>
        </p:nvSpPr>
        <p:spPr>
          <a:xfrm>
            <a:off x="8458224" y="4933950"/>
            <a:ext cx="609576" cy="212366"/>
          </a:xfrm>
          <a:prstGeom prst="rect">
            <a:avLst/>
          </a:prstGeom>
          <a:noFill/>
        </p:spPr>
        <p:txBody>
          <a:bodyPr wrap="square" lIns="0" tIns="36576" rIns="0" bIns="36576" rtlCol="0">
            <a:spAutoFit/>
          </a:bodyPr>
          <a:lstStyle/>
          <a:p>
            <a:pPr algn="r"/>
            <a:fld id="{F117DE82-C9A9-43C8-BFFE-CF607F10B2C3}" type="slidenum">
              <a:rPr lang="en-US" sz="9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9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914400" y="4933950"/>
            <a:ext cx="7315200" cy="212366"/>
          </a:xfrm>
          <a:prstGeom prst="rect">
            <a:avLst/>
          </a:prstGeom>
          <a:noFill/>
        </p:spPr>
        <p:txBody>
          <a:bodyPr wrap="square" lIns="0" tIns="36576" rIns="0" bIns="36576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NSTX-U L-mode validation, APS-DPP 2016 </a:t>
            </a:r>
            <a:r>
              <a:rPr lang="en-US" sz="9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900" b="1" baseline="0" dirty="0" err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Guttenfelder</a:t>
            </a:r>
            <a:r>
              <a:rPr lang="en-US" sz="9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GO6.4)</a:t>
            </a:r>
            <a:endParaRPr lang="en-US" sz="900" b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3400" y="1771650"/>
            <a:ext cx="8077200" cy="1409700"/>
          </a:xfrm>
        </p:spPr>
        <p:txBody>
          <a:bodyPr>
            <a:normAutofit fontScale="62500" lnSpcReduction="20000"/>
          </a:bodyPr>
          <a:lstStyle/>
          <a:p>
            <a:r>
              <a:rPr lang="en-US" u="sng" dirty="0" smtClean="0"/>
              <a:t>W. Guttenfelder</a:t>
            </a:r>
            <a:r>
              <a:rPr lang="en-US" baseline="30000" dirty="0" smtClean="0"/>
              <a:t>1</a:t>
            </a:r>
            <a:r>
              <a:rPr lang="en-US" dirty="0" smtClean="0"/>
              <a:t>, S.M. Kaye</a:t>
            </a:r>
            <a:r>
              <a:rPr lang="en-US" baseline="30000" dirty="0" smtClean="0"/>
              <a:t>1</a:t>
            </a:r>
            <a:r>
              <a:rPr lang="en-US" dirty="0" smtClean="0"/>
              <a:t>, M. Kriete</a:t>
            </a:r>
            <a:r>
              <a:rPr lang="en-US" baseline="30000" dirty="0" smtClean="0"/>
              <a:t>2</a:t>
            </a:r>
            <a:r>
              <a:rPr lang="en-US" dirty="0" smtClean="0"/>
              <a:t>,</a:t>
            </a:r>
            <a:r>
              <a:rPr lang="en-US" dirty="0" smtClean="0"/>
              <a:t> </a:t>
            </a:r>
            <a:r>
              <a:rPr lang="en-US" dirty="0" smtClean="0"/>
              <a:t>D. Battaglia</a:t>
            </a:r>
            <a:r>
              <a:rPr lang="en-US" baseline="30000" dirty="0" smtClean="0"/>
              <a:t>1</a:t>
            </a:r>
            <a:r>
              <a:rPr lang="en-US" dirty="0" smtClean="0"/>
              <a:t>, R.E. </a:t>
            </a:r>
            <a:r>
              <a:rPr lang="en-US" dirty="0" smtClean="0"/>
              <a:t>Bell</a:t>
            </a:r>
            <a:r>
              <a:rPr lang="en-US" baseline="30000" dirty="0" smtClean="0"/>
              <a:t>1</a:t>
            </a:r>
            <a:r>
              <a:rPr lang="en-US" dirty="0" smtClean="0"/>
              <a:t>,</a:t>
            </a:r>
          </a:p>
          <a:p>
            <a:r>
              <a:rPr lang="en-US" dirty="0" smtClean="0"/>
              <a:t>M.D</a:t>
            </a:r>
            <a:r>
              <a:rPr lang="en-US" dirty="0" smtClean="0"/>
              <a:t>. Boyer</a:t>
            </a:r>
            <a:r>
              <a:rPr lang="en-US" baseline="30000" dirty="0" smtClean="0"/>
              <a:t>1</a:t>
            </a:r>
            <a:r>
              <a:rPr lang="en-US" dirty="0" smtClean="0"/>
              <a:t>, N. </a:t>
            </a:r>
            <a:r>
              <a:rPr lang="en-US" dirty="0" smtClean="0"/>
              <a:t>Crocker</a:t>
            </a:r>
            <a:r>
              <a:rPr lang="en-US" baseline="30000" dirty="0"/>
              <a:t>3</a:t>
            </a:r>
            <a:r>
              <a:rPr lang="en-US" dirty="0" smtClean="0"/>
              <a:t>, </a:t>
            </a:r>
            <a:r>
              <a:rPr lang="en-US" dirty="0" smtClean="0"/>
              <a:t>A. Diallo</a:t>
            </a:r>
            <a:r>
              <a:rPr lang="en-US" baseline="30000" dirty="0" smtClean="0"/>
              <a:t>1</a:t>
            </a:r>
            <a:r>
              <a:rPr lang="en-US" dirty="0" smtClean="0"/>
              <a:t>, N. Ferraro</a:t>
            </a:r>
            <a:r>
              <a:rPr lang="en-US" baseline="30000" dirty="0" smtClean="0"/>
              <a:t>1</a:t>
            </a:r>
            <a:r>
              <a:rPr lang="en-US" dirty="0" smtClean="0"/>
              <a:t>, S.P. Gerhardt</a:t>
            </a:r>
            <a:r>
              <a:rPr lang="en-US" baseline="30000" dirty="0" smtClean="0"/>
              <a:t>1</a:t>
            </a:r>
            <a:r>
              <a:rPr lang="en-US" dirty="0" smtClean="0"/>
              <a:t>, B.P. </a:t>
            </a:r>
            <a:r>
              <a:rPr lang="en-US" dirty="0" smtClean="0"/>
              <a:t>LeBlanc</a:t>
            </a:r>
            <a:r>
              <a:rPr lang="en-US" baseline="30000" dirty="0" smtClean="0"/>
              <a:t>1</a:t>
            </a:r>
            <a:r>
              <a:rPr lang="en-US" dirty="0" smtClean="0"/>
              <a:t>,</a:t>
            </a:r>
          </a:p>
          <a:p>
            <a:r>
              <a:rPr lang="en-US" dirty="0" smtClean="0"/>
              <a:t>D</a:t>
            </a:r>
            <a:r>
              <a:rPr lang="en-US" dirty="0" smtClean="0"/>
              <a:t>. Liu</a:t>
            </a:r>
            <a:r>
              <a:rPr lang="en-US" baseline="30000" dirty="0" smtClean="0"/>
              <a:t>1</a:t>
            </a:r>
            <a:r>
              <a:rPr lang="en-US" dirty="0"/>
              <a:t>, G.R. </a:t>
            </a:r>
            <a:r>
              <a:rPr lang="en-US" dirty="0" smtClean="0"/>
              <a:t>McKee</a:t>
            </a:r>
            <a:r>
              <a:rPr lang="en-US" baseline="30000" dirty="0"/>
              <a:t>2</a:t>
            </a:r>
            <a:r>
              <a:rPr lang="en-US" dirty="0" smtClean="0"/>
              <a:t>, </a:t>
            </a:r>
            <a:r>
              <a:rPr lang="en-US" dirty="0" smtClean="0"/>
              <a:t>J.E. Menard</a:t>
            </a:r>
            <a:r>
              <a:rPr lang="en-US" baseline="30000" dirty="0" smtClean="0"/>
              <a:t>1</a:t>
            </a:r>
            <a:r>
              <a:rPr lang="en-US" dirty="0" smtClean="0"/>
              <a:t>, D. Mueller</a:t>
            </a:r>
            <a:r>
              <a:rPr lang="en-US" baseline="30000" dirty="0" smtClean="0"/>
              <a:t>1</a:t>
            </a:r>
            <a:r>
              <a:rPr lang="en-US" dirty="0" smtClean="0"/>
              <a:t>, C. Myer</a:t>
            </a:r>
            <a:r>
              <a:rPr lang="en-US" baseline="30000" dirty="0" smtClean="0"/>
              <a:t>1</a:t>
            </a:r>
            <a:r>
              <a:rPr lang="en-US" dirty="0" smtClean="0"/>
              <a:t>, M. </a:t>
            </a:r>
            <a:r>
              <a:rPr lang="en-US" dirty="0" smtClean="0"/>
              <a:t>Podesta</a:t>
            </a:r>
            <a:r>
              <a:rPr lang="en-US" baseline="30000" dirty="0" smtClean="0"/>
              <a:t>1</a:t>
            </a:r>
            <a:r>
              <a:rPr lang="en-US" dirty="0" smtClean="0"/>
              <a:t>,</a:t>
            </a:r>
          </a:p>
          <a:p>
            <a:r>
              <a:rPr lang="en-US" dirty="0" smtClean="0"/>
              <a:t>R</a:t>
            </a:r>
            <a:r>
              <a:rPr lang="en-US" dirty="0" smtClean="0"/>
              <a:t>. </a:t>
            </a:r>
            <a:r>
              <a:rPr lang="en-US" dirty="0" smtClean="0"/>
              <a:t>Raman</a:t>
            </a:r>
            <a:r>
              <a:rPr lang="en-US" baseline="30000" dirty="0" smtClean="0"/>
              <a:t>4</a:t>
            </a:r>
            <a:r>
              <a:rPr lang="en-US" dirty="0" smtClean="0"/>
              <a:t>, </a:t>
            </a:r>
            <a:r>
              <a:rPr lang="en-US" dirty="0" smtClean="0"/>
              <a:t>Y. </a:t>
            </a:r>
            <a:r>
              <a:rPr lang="en-US" dirty="0" smtClean="0"/>
              <a:t>Ren</a:t>
            </a:r>
            <a:r>
              <a:rPr lang="en-US" baseline="30000" dirty="0" smtClean="0"/>
              <a:t>1</a:t>
            </a:r>
            <a:r>
              <a:rPr lang="en-US" dirty="0"/>
              <a:t>, </a:t>
            </a:r>
            <a:r>
              <a:rPr lang="en-US" dirty="0" smtClean="0"/>
              <a:t>S.A. Sabbagh</a:t>
            </a:r>
            <a:r>
              <a:rPr lang="en-US" baseline="30000" dirty="0" smtClean="0"/>
              <a:t>5</a:t>
            </a:r>
            <a:r>
              <a:rPr lang="en-US" dirty="0" smtClean="0"/>
              <a:t>,</a:t>
            </a:r>
            <a:r>
              <a:rPr lang="en-US" baseline="30000" dirty="0" smtClean="0"/>
              <a:t> </a:t>
            </a:r>
            <a:r>
              <a:rPr lang="en-US" dirty="0" smtClean="0"/>
              <a:t>D. Smith</a:t>
            </a:r>
            <a:r>
              <a:rPr lang="en-US" baseline="30000" dirty="0"/>
              <a:t>2</a:t>
            </a:r>
            <a:r>
              <a:rPr lang="en-US" dirty="0" smtClean="0"/>
              <a:t> </a:t>
            </a:r>
            <a:endParaRPr lang="en-US" sz="400" dirty="0" smtClean="0"/>
          </a:p>
          <a:p>
            <a:r>
              <a:rPr lang="en-US" sz="2600" i="1" baseline="30000" dirty="0" smtClean="0"/>
              <a:t>1</a:t>
            </a:r>
            <a:r>
              <a:rPr lang="en-US" sz="2600" i="1" dirty="0" smtClean="0"/>
              <a:t>PPPL, </a:t>
            </a:r>
            <a:r>
              <a:rPr lang="en-US" sz="2600" i="1" baseline="30000" dirty="0" smtClean="0"/>
              <a:t>2</a:t>
            </a:r>
            <a:r>
              <a:rPr lang="en-US" sz="2600" i="1" dirty="0" smtClean="0"/>
              <a:t>U. Wisconsin-Madison</a:t>
            </a:r>
            <a:r>
              <a:rPr lang="en-US" sz="2600" i="1" dirty="0" smtClean="0"/>
              <a:t>, </a:t>
            </a:r>
            <a:r>
              <a:rPr lang="en-US" sz="2600" i="1" baseline="30000" dirty="0"/>
              <a:t>3</a:t>
            </a:r>
            <a:r>
              <a:rPr lang="en-US" sz="2600" i="1" dirty="0" smtClean="0"/>
              <a:t>UCLA, </a:t>
            </a:r>
            <a:r>
              <a:rPr lang="en-US" sz="2600" i="1" baseline="30000" dirty="0"/>
              <a:t>4</a:t>
            </a:r>
            <a:r>
              <a:rPr lang="en-US" sz="2600" i="1" dirty="0" smtClean="0"/>
              <a:t>U</a:t>
            </a:r>
            <a:r>
              <a:rPr lang="en-US" sz="2600" i="1" dirty="0" smtClean="0"/>
              <a:t>. </a:t>
            </a:r>
            <a:r>
              <a:rPr lang="en-US" sz="2600" i="1" dirty="0" smtClean="0"/>
              <a:t>Washington, </a:t>
            </a:r>
            <a:r>
              <a:rPr lang="en-US" sz="2600" i="1" baseline="30000" dirty="0" smtClean="0"/>
              <a:t>5</a:t>
            </a:r>
            <a:r>
              <a:rPr lang="en-US" sz="2600" i="1" dirty="0" smtClean="0"/>
              <a:t>Columbia</a:t>
            </a:r>
            <a:endParaRPr lang="en-US" sz="26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Initial transport validation studies using NSTX-U L-mode plasmas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3181350"/>
            <a:ext cx="8077200" cy="5334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1600" dirty="0" smtClean="0"/>
              <a:t>APS-DPP</a:t>
            </a:r>
            <a:r>
              <a:rPr lang="en-US" sz="1600" dirty="0"/>
              <a:t>, San Jose CA</a:t>
            </a:r>
          </a:p>
          <a:p>
            <a:pPr>
              <a:lnSpc>
                <a:spcPct val="85000"/>
              </a:lnSpc>
            </a:pPr>
            <a:r>
              <a:rPr lang="en-US" sz="1600" dirty="0" smtClean="0"/>
              <a:t>Nov. 1, </a:t>
            </a:r>
            <a:r>
              <a:rPr lang="en-US" sz="1600" dirty="0"/>
              <a:t>2016</a:t>
            </a:r>
          </a:p>
        </p:txBody>
      </p:sp>
      <p:pic>
        <p:nvPicPr>
          <p:cNvPr id="7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2" y="4019550"/>
            <a:ext cx="1441938" cy="50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819150"/>
            <a:ext cx="5867400" cy="3486150"/>
          </a:xfrm>
        </p:spPr>
        <p:txBody>
          <a:bodyPr>
            <a:normAutofit/>
          </a:bodyPr>
          <a:lstStyle/>
          <a:p>
            <a:r>
              <a:rPr lang="en-US" sz="1600" dirty="0"/>
              <a:t>ITG modes propagates in ion direction</a:t>
            </a:r>
            <a:endParaRPr lang="en-US" sz="1800" dirty="0"/>
          </a:p>
          <a:p>
            <a:pPr lvl="1"/>
            <a:r>
              <a:rPr lang="en-US" sz="1400" dirty="0"/>
              <a:t>Propagation direction consistent with BES ion mode (need to consider Doppler shift, although also in ion direction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At ion scales (</a:t>
            </a:r>
            <a:r>
              <a:rPr lang="en-US" sz="2400" dirty="0" err="1"/>
              <a:t>k</a:t>
            </a:r>
            <a:r>
              <a:rPr lang="en-US" sz="2400" baseline="-25000" dirty="0" err="1">
                <a:latin typeface="Symbol" panose="05050102010706020507" pitchFamily="18" charset="2"/>
              </a:rPr>
              <a:t>q</a:t>
            </a:r>
            <a:r>
              <a:rPr lang="en-US" sz="2400" dirty="0" err="1">
                <a:latin typeface="Symbol" panose="05050102010706020507" pitchFamily="18" charset="2"/>
              </a:rPr>
              <a:t>r</a:t>
            </a:r>
            <a:r>
              <a:rPr lang="en-US" sz="2400" baseline="-25000" dirty="0" err="1"/>
              <a:t>s</a:t>
            </a:r>
            <a:r>
              <a:rPr lang="en-US" sz="2400" dirty="0"/>
              <a:t>&lt;1), linear GYRO* simulations predict unstable </a:t>
            </a:r>
            <a:r>
              <a:rPr lang="en-US" sz="2400" dirty="0" smtClean="0"/>
              <a:t>ion temperature gradient (ITG)        </a:t>
            </a:r>
            <a:r>
              <a:rPr lang="en-US" sz="1100" dirty="0" smtClean="0"/>
              <a:t> </a:t>
            </a:r>
            <a:r>
              <a:rPr lang="en-US" sz="2400" dirty="0" smtClean="0"/>
              <a:t>                                        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_</a:t>
            </a:r>
            <a:endParaRPr lang="en-US" sz="2400" i="1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616784" y="4629150"/>
            <a:ext cx="232681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0" dirty="0" smtClean="0">
                <a:solidFill>
                  <a:srgbClr val="1822CD"/>
                </a:solidFill>
                <a:latin typeface="Helvetica" pitchFamily="34" charset="0"/>
              </a:rPr>
              <a:t>*GYRO (</a:t>
            </a:r>
            <a:r>
              <a:rPr lang="en-US" altLang="en-US" sz="1100" i="0" dirty="0">
                <a:solidFill>
                  <a:srgbClr val="1822CD"/>
                </a:solidFill>
                <a:latin typeface="Helvetica" pitchFamily="34" charset="0"/>
              </a:rPr>
              <a:t>Candy, Waltz, 2003</a:t>
            </a:r>
            <a:r>
              <a:rPr lang="en-US" altLang="en-US" sz="1100" i="0" dirty="0" smtClean="0">
                <a:solidFill>
                  <a:srgbClr val="1822CD"/>
                </a:solidFill>
                <a:latin typeface="Helvetica" pitchFamily="34" charset="0"/>
              </a:rPr>
              <a:t>)</a:t>
            </a:r>
            <a:endParaRPr lang="en-US" altLang="en-US" sz="1100" b="0" i="0" dirty="0">
              <a:solidFill>
                <a:srgbClr val="1822CD"/>
              </a:solidFill>
              <a:latin typeface="Helvetic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0" b="50000"/>
          <a:stretch/>
        </p:blipFill>
        <p:spPr>
          <a:xfrm>
            <a:off x="6119841" y="1027688"/>
            <a:ext cx="2947959" cy="17816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91400" y="2724150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 (cm)</a:t>
            </a:r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766955" y="819150"/>
            <a:ext cx="19960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33CC"/>
                </a:solidFill>
              </a:rPr>
              <a:t>Linear growth rates, </a:t>
            </a:r>
            <a:r>
              <a:rPr lang="en-US" sz="1050" b="1" dirty="0" smtClean="0">
                <a:solidFill>
                  <a:srgbClr val="0033CC"/>
                </a:solidFill>
                <a:latin typeface="Symbol" panose="05050102010706020507" pitchFamily="18" charset="2"/>
              </a:rPr>
              <a:t>g</a:t>
            </a:r>
            <a:r>
              <a:rPr lang="en-US" sz="1050" b="1" dirty="0" smtClean="0">
                <a:solidFill>
                  <a:srgbClr val="0033CC"/>
                </a:solidFill>
              </a:rPr>
              <a:t> (</a:t>
            </a:r>
            <a:r>
              <a:rPr lang="en-US" sz="1050" b="1" dirty="0" err="1" smtClean="0">
                <a:solidFill>
                  <a:srgbClr val="0033CC"/>
                </a:solidFill>
              </a:rPr>
              <a:t>c</a:t>
            </a:r>
            <a:r>
              <a:rPr lang="en-US" sz="1050" b="1" baseline="-25000" dirty="0" err="1" smtClean="0">
                <a:solidFill>
                  <a:srgbClr val="0033CC"/>
                </a:solidFill>
              </a:rPr>
              <a:t>s</a:t>
            </a:r>
            <a:r>
              <a:rPr lang="en-US" sz="1050" b="1" dirty="0" smtClean="0">
                <a:solidFill>
                  <a:srgbClr val="0033CC"/>
                </a:solidFill>
              </a:rPr>
              <a:t>/a)</a:t>
            </a:r>
            <a:endParaRPr lang="en-US" sz="105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85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819150"/>
            <a:ext cx="5867400" cy="3486150"/>
          </a:xfrm>
        </p:spPr>
        <p:txBody>
          <a:bodyPr>
            <a:normAutofit/>
          </a:bodyPr>
          <a:lstStyle/>
          <a:p>
            <a:r>
              <a:rPr lang="en-US" sz="1600" dirty="0"/>
              <a:t>ITG modes propagates in ion direction</a:t>
            </a:r>
            <a:endParaRPr lang="en-US" sz="1800" dirty="0"/>
          </a:p>
          <a:p>
            <a:pPr lvl="1"/>
            <a:r>
              <a:rPr lang="en-US" sz="1400" dirty="0"/>
              <a:t>Propagation direction consistent with BES ion mode (need to consider Doppler shift, although also in ion direction)</a:t>
            </a:r>
          </a:p>
          <a:p>
            <a:endParaRPr lang="en-US" sz="1800" dirty="0"/>
          </a:p>
          <a:p>
            <a:r>
              <a:rPr lang="en-US" sz="1600" dirty="0"/>
              <a:t>MTM propagates in electron direction</a:t>
            </a:r>
            <a:endParaRPr lang="en-US" sz="1800" dirty="0"/>
          </a:p>
          <a:p>
            <a:pPr lvl="1"/>
            <a:r>
              <a:rPr lang="en-US" sz="1400" dirty="0"/>
              <a:t>Surprised to find MTM unstable </a:t>
            </a:r>
            <a:r>
              <a:rPr lang="en-US" sz="1400" dirty="0">
                <a:sym typeface="Symbol"/>
              </a:rPr>
              <a:t></a:t>
            </a:r>
            <a:r>
              <a:rPr lang="en-US" sz="1400" dirty="0"/>
              <a:t> sufficient beta (4.1%) and large </a:t>
            </a:r>
            <a:r>
              <a:rPr lang="en-US" sz="1400" dirty="0" err="1"/>
              <a:t>collisionality</a:t>
            </a:r>
            <a:r>
              <a:rPr lang="en-US" sz="1400" dirty="0"/>
              <a:t> enhances </a:t>
            </a:r>
            <a:r>
              <a:rPr lang="en-US" sz="1400" dirty="0" smtClean="0"/>
              <a:t>MTM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At ion scales (</a:t>
            </a:r>
            <a:r>
              <a:rPr lang="en-US" sz="2400" dirty="0" err="1"/>
              <a:t>k</a:t>
            </a:r>
            <a:r>
              <a:rPr lang="en-US" sz="2400" baseline="-25000" dirty="0" err="1">
                <a:latin typeface="Symbol" panose="05050102010706020507" pitchFamily="18" charset="2"/>
              </a:rPr>
              <a:t>q</a:t>
            </a:r>
            <a:r>
              <a:rPr lang="en-US" sz="2400" dirty="0" err="1">
                <a:latin typeface="Symbol" panose="05050102010706020507" pitchFamily="18" charset="2"/>
              </a:rPr>
              <a:t>r</a:t>
            </a:r>
            <a:r>
              <a:rPr lang="en-US" sz="2400" baseline="-25000" dirty="0" err="1"/>
              <a:t>s</a:t>
            </a:r>
            <a:r>
              <a:rPr lang="en-US" sz="2400" dirty="0"/>
              <a:t>&lt;1), linear GYRO* simulations predict unstable </a:t>
            </a:r>
            <a:r>
              <a:rPr lang="en-US" sz="2400" dirty="0" smtClean="0"/>
              <a:t>ion temperature gradient (ITG) and </a:t>
            </a:r>
            <a:r>
              <a:rPr lang="en-US" sz="2400" dirty="0" err="1"/>
              <a:t>microtearing</a:t>
            </a:r>
            <a:r>
              <a:rPr lang="en-US" sz="2400" dirty="0"/>
              <a:t> modes (MTM)</a:t>
            </a:r>
            <a:endParaRPr lang="en-US" sz="2400" i="1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16784" y="4629150"/>
            <a:ext cx="232681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0" dirty="0" smtClean="0">
                <a:solidFill>
                  <a:srgbClr val="1822CD"/>
                </a:solidFill>
                <a:latin typeface="Helvetica" pitchFamily="34" charset="0"/>
              </a:rPr>
              <a:t>*GYRO (</a:t>
            </a:r>
            <a:r>
              <a:rPr lang="en-US" altLang="en-US" sz="1100" i="0" dirty="0">
                <a:solidFill>
                  <a:srgbClr val="1822CD"/>
                </a:solidFill>
                <a:latin typeface="Helvetica" pitchFamily="34" charset="0"/>
              </a:rPr>
              <a:t>Candy, Waltz, 2003</a:t>
            </a:r>
            <a:r>
              <a:rPr lang="en-US" altLang="en-US" sz="1100" i="0" dirty="0" smtClean="0">
                <a:solidFill>
                  <a:srgbClr val="1822CD"/>
                </a:solidFill>
                <a:latin typeface="Helvetica" pitchFamily="34" charset="0"/>
              </a:rPr>
              <a:t>)</a:t>
            </a:r>
            <a:endParaRPr lang="en-US" altLang="en-US" sz="1100" b="0" i="0" dirty="0">
              <a:solidFill>
                <a:srgbClr val="1822CD"/>
              </a:solidFill>
              <a:latin typeface="Helvetic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1" b="50000"/>
          <a:stretch/>
        </p:blipFill>
        <p:spPr>
          <a:xfrm>
            <a:off x="6105283" y="1019596"/>
            <a:ext cx="2962517" cy="179980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91400" y="2724150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 (cm)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766955" y="819150"/>
            <a:ext cx="19960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33CC"/>
                </a:solidFill>
              </a:rPr>
              <a:t>Linear growth rates, </a:t>
            </a:r>
            <a:r>
              <a:rPr lang="en-US" sz="1050" b="1" dirty="0" smtClean="0">
                <a:solidFill>
                  <a:srgbClr val="0033CC"/>
                </a:solidFill>
                <a:latin typeface="Symbol" panose="05050102010706020507" pitchFamily="18" charset="2"/>
              </a:rPr>
              <a:t>g</a:t>
            </a:r>
            <a:r>
              <a:rPr lang="en-US" sz="1050" b="1" dirty="0" smtClean="0">
                <a:solidFill>
                  <a:srgbClr val="0033CC"/>
                </a:solidFill>
              </a:rPr>
              <a:t> (</a:t>
            </a:r>
            <a:r>
              <a:rPr lang="en-US" sz="1050" b="1" dirty="0" err="1" smtClean="0">
                <a:solidFill>
                  <a:srgbClr val="0033CC"/>
                </a:solidFill>
              </a:rPr>
              <a:t>c</a:t>
            </a:r>
            <a:r>
              <a:rPr lang="en-US" sz="1050" b="1" baseline="-25000" dirty="0" err="1" smtClean="0">
                <a:solidFill>
                  <a:srgbClr val="0033CC"/>
                </a:solidFill>
              </a:rPr>
              <a:t>s</a:t>
            </a:r>
            <a:r>
              <a:rPr lang="en-US" sz="1050" b="1" dirty="0" smtClean="0">
                <a:solidFill>
                  <a:srgbClr val="0033CC"/>
                </a:solidFill>
              </a:rPr>
              <a:t>/a)</a:t>
            </a:r>
            <a:endParaRPr lang="en-US" sz="105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72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819150"/>
            <a:ext cx="5867400" cy="3486150"/>
          </a:xfrm>
        </p:spPr>
        <p:txBody>
          <a:bodyPr>
            <a:normAutofit/>
          </a:bodyPr>
          <a:lstStyle/>
          <a:p>
            <a:r>
              <a:rPr lang="en-US" sz="1600" dirty="0"/>
              <a:t>ITG modes propagates in ion direction</a:t>
            </a:r>
            <a:endParaRPr lang="en-US" sz="1800" dirty="0"/>
          </a:p>
          <a:p>
            <a:pPr lvl="1"/>
            <a:r>
              <a:rPr lang="en-US" sz="1400" dirty="0"/>
              <a:t>Propagation direction consistent with BES ion mode (need to consider Doppler shift, although also in ion direction)</a:t>
            </a:r>
          </a:p>
          <a:p>
            <a:endParaRPr lang="en-US" sz="1800" dirty="0"/>
          </a:p>
          <a:p>
            <a:r>
              <a:rPr lang="en-US" sz="1600" dirty="0"/>
              <a:t>MTM propagates in electron direction</a:t>
            </a:r>
            <a:endParaRPr lang="en-US" sz="1800" dirty="0"/>
          </a:p>
          <a:p>
            <a:pPr lvl="1"/>
            <a:r>
              <a:rPr lang="en-US" sz="1400" dirty="0"/>
              <a:t>Surprised to find MTM unstable </a:t>
            </a:r>
            <a:r>
              <a:rPr lang="en-US" sz="1400" dirty="0">
                <a:sym typeface="Symbol"/>
              </a:rPr>
              <a:t></a:t>
            </a:r>
            <a:r>
              <a:rPr lang="en-US" sz="1400" dirty="0"/>
              <a:t> sufficient beta (4.1%) and large </a:t>
            </a:r>
            <a:r>
              <a:rPr lang="en-US" sz="1400" dirty="0" err="1"/>
              <a:t>collisionality</a:t>
            </a:r>
            <a:r>
              <a:rPr lang="en-US" sz="1400" dirty="0"/>
              <a:t> enhances MTM</a:t>
            </a:r>
          </a:p>
          <a:p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Strong </a:t>
            </a:r>
            <a:r>
              <a:rPr lang="en-US" sz="1600" i="1" dirty="0" smtClean="0">
                <a:latin typeface="+mn-lt"/>
              </a:rPr>
              <a:t>local </a:t>
            </a:r>
            <a:r>
              <a:rPr lang="en-US" sz="1600" dirty="0" smtClean="0">
                <a:latin typeface="+mn-lt"/>
              </a:rPr>
              <a:t>E</a:t>
            </a:r>
            <a:r>
              <a:rPr lang="en-US" sz="1600" dirty="0" smtClean="0">
                <a:latin typeface="+mn-lt"/>
                <a:sym typeface="Symbol"/>
              </a:rPr>
              <a:t></a:t>
            </a:r>
            <a:r>
              <a:rPr lang="en-US" sz="1600" dirty="0" smtClean="0">
                <a:latin typeface="+mn-lt"/>
              </a:rPr>
              <a:t>B shearing rates (</a:t>
            </a:r>
            <a:r>
              <a:rPr lang="en-US" sz="1600" dirty="0" err="1" smtClean="0">
                <a:latin typeface="Symbol" panose="05050102010706020507" pitchFamily="18" charset="2"/>
              </a:rPr>
              <a:t>g</a:t>
            </a:r>
            <a:r>
              <a:rPr lang="en-US" sz="1600" baseline="-25000" dirty="0" err="1" smtClean="0">
                <a:latin typeface="+mn-lt"/>
              </a:rPr>
              <a:t>E</a:t>
            </a:r>
            <a:r>
              <a:rPr lang="en-US" sz="1600" dirty="0" smtClean="0">
                <a:latin typeface="+mn-lt"/>
              </a:rPr>
              <a:t>&gt;</a:t>
            </a:r>
            <a:r>
              <a:rPr lang="en-US" sz="1600" dirty="0" err="1" smtClean="0">
                <a:latin typeface="Symbol" panose="05050102010706020507" pitchFamily="18" charset="2"/>
              </a:rPr>
              <a:t>g</a:t>
            </a:r>
            <a:r>
              <a:rPr lang="en-US" sz="1600" baseline="-25000" dirty="0" err="1" smtClean="0">
                <a:latin typeface="+mn-lt"/>
              </a:rPr>
              <a:t>ITG</a:t>
            </a:r>
            <a:r>
              <a:rPr lang="en-US" sz="1600" dirty="0" err="1" smtClean="0">
                <a:latin typeface="+mn-lt"/>
              </a:rPr>
              <a:t>,</a:t>
            </a:r>
            <a:r>
              <a:rPr lang="en-US" sz="1600" dirty="0" err="1" smtClean="0">
                <a:latin typeface="Symbol" panose="05050102010706020507" pitchFamily="18" charset="2"/>
              </a:rPr>
              <a:t>g</a:t>
            </a:r>
            <a:r>
              <a:rPr lang="en-US" sz="1600" baseline="-25000" dirty="0" err="1" smtClean="0">
                <a:latin typeface="+mn-lt"/>
              </a:rPr>
              <a:t>MTM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at R=135 cm)</a:t>
            </a:r>
          </a:p>
          <a:p>
            <a:pPr lvl="1"/>
            <a:r>
              <a:rPr lang="en-US" sz="1400" dirty="0"/>
              <a:t>BES amplitudes </a:t>
            </a:r>
            <a:r>
              <a:rPr lang="en-US" sz="1400" dirty="0" smtClean="0"/>
              <a:t>increasing </a:t>
            </a:r>
            <a:r>
              <a:rPr lang="en-US" sz="1400" dirty="0"/>
              <a:t>where </a:t>
            </a:r>
            <a:r>
              <a:rPr lang="en-US" sz="1400" dirty="0" err="1">
                <a:latin typeface="Symbol" panose="05050102010706020507" pitchFamily="18" charset="2"/>
              </a:rPr>
              <a:t>g</a:t>
            </a:r>
            <a:r>
              <a:rPr lang="en-US" sz="1400" baseline="-25000" dirty="0" err="1"/>
              <a:t>ITG</a:t>
            </a:r>
            <a:r>
              <a:rPr lang="en-US" sz="1400" dirty="0"/>
              <a:t> &gt; </a:t>
            </a:r>
            <a:r>
              <a:rPr lang="en-US" sz="1400" dirty="0" err="1">
                <a:latin typeface="Symbol" panose="05050102010706020507" pitchFamily="18" charset="2"/>
              </a:rPr>
              <a:t>g</a:t>
            </a:r>
            <a:r>
              <a:rPr lang="en-US" sz="1400" baseline="-25000" dirty="0" err="1"/>
              <a:t>E</a:t>
            </a:r>
            <a:endParaRPr lang="en-US" sz="1400" baseline="-25000" dirty="0"/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At ion scales (</a:t>
            </a:r>
            <a:r>
              <a:rPr lang="en-US" sz="2400" dirty="0" err="1"/>
              <a:t>k</a:t>
            </a:r>
            <a:r>
              <a:rPr lang="en-US" sz="2400" baseline="-25000" dirty="0" err="1">
                <a:latin typeface="Symbol" panose="05050102010706020507" pitchFamily="18" charset="2"/>
              </a:rPr>
              <a:t>q</a:t>
            </a:r>
            <a:r>
              <a:rPr lang="en-US" sz="2400" dirty="0" err="1">
                <a:latin typeface="Symbol" panose="05050102010706020507" pitchFamily="18" charset="2"/>
              </a:rPr>
              <a:t>r</a:t>
            </a:r>
            <a:r>
              <a:rPr lang="en-US" sz="2400" baseline="-25000" dirty="0" err="1"/>
              <a:t>s</a:t>
            </a:r>
            <a:r>
              <a:rPr lang="en-US" sz="2400" dirty="0"/>
              <a:t>&lt;1), linear GYRO* simulations predict unstable ion temperature gradient (ITG) and </a:t>
            </a:r>
            <a:r>
              <a:rPr lang="en-US" sz="2400" dirty="0" err="1"/>
              <a:t>microtearing</a:t>
            </a:r>
            <a:r>
              <a:rPr lang="en-US" sz="2400" dirty="0"/>
              <a:t> modes (MTM)</a:t>
            </a:r>
            <a:endParaRPr lang="en-US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8" b="51509"/>
          <a:stretch/>
        </p:blipFill>
        <p:spPr>
          <a:xfrm>
            <a:off x="6096000" y="1011504"/>
            <a:ext cx="2971800" cy="1739788"/>
          </a:xfrm>
          <a:prstGeom prst="rect">
            <a:avLst/>
          </a:prstGeom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616784" y="4629150"/>
            <a:ext cx="232681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0" dirty="0" smtClean="0">
                <a:solidFill>
                  <a:srgbClr val="1822CD"/>
                </a:solidFill>
                <a:latin typeface="Helvetica" pitchFamily="34" charset="0"/>
              </a:rPr>
              <a:t>*GYRO (</a:t>
            </a:r>
            <a:r>
              <a:rPr lang="en-US" altLang="en-US" sz="1100" i="0" dirty="0">
                <a:solidFill>
                  <a:srgbClr val="1822CD"/>
                </a:solidFill>
                <a:latin typeface="Helvetica" pitchFamily="34" charset="0"/>
              </a:rPr>
              <a:t>Candy, Waltz, 2003</a:t>
            </a:r>
            <a:r>
              <a:rPr lang="en-US" altLang="en-US" sz="1100" i="0" dirty="0" smtClean="0">
                <a:solidFill>
                  <a:srgbClr val="1822CD"/>
                </a:solidFill>
                <a:latin typeface="Helvetica" pitchFamily="34" charset="0"/>
              </a:rPr>
              <a:t>)</a:t>
            </a:r>
            <a:endParaRPr lang="en-US" altLang="en-US" sz="1100" b="0" i="0" dirty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91400" y="2724150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 (cm)</a:t>
            </a:r>
            <a:endParaRPr lang="en-US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766955" y="819150"/>
            <a:ext cx="19960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33CC"/>
                </a:solidFill>
              </a:rPr>
              <a:t>Linear growth rates, </a:t>
            </a:r>
            <a:r>
              <a:rPr lang="en-US" sz="1050" b="1" dirty="0" smtClean="0">
                <a:solidFill>
                  <a:srgbClr val="0033CC"/>
                </a:solidFill>
                <a:latin typeface="Symbol" panose="05050102010706020507" pitchFamily="18" charset="2"/>
              </a:rPr>
              <a:t>g</a:t>
            </a:r>
            <a:r>
              <a:rPr lang="en-US" sz="1050" b="1" dirty="0" smtClean="0">
                <a:solidFill>
                  <a:srgbClr val="0033CC"/>
                </a:solidFill>
              </a:rPr>
              <a:t> (</a:t>
            </a:r>
            <a:r>
              <a:rPr lang="en-US" sz="1050" b="1" dirty="0" err="1" smtClean="0">
                <a:solidFill>
                  <a:srgbClr val="0033CC"/>
                </a:solidFill>
              </a:rPr>
              <a:t>c</a:t>
            </a:r>
            <a:r>
              <a:rPr lang="en-US" sz="1050" b="1" baseline="-25000" dirty="0" err="1" smtClean="0">
                <a:solidFill>
                  <a:srgbClr val="0033CC"/>
                </a:solidFill>
              </a:rPr>
              <a:t>s</a:t>
            </a:r>
            <a:r>
              <a:rPr lang="en-US" sz="1050" b="1" dirty="0" smtClean="0">
                <a:solidFill>
                  <a:srgbClr val="0033CC"/>
                </a:solidFill>
              </a:rPr>
              <a:t>/a)</a:t>
            </a:r>
            <a:endParaRPr lang="en-US" sz="105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49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819150"/>
            <a:ext cx="5867400" cy="348615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ITG modes propagates in ion direction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Propagation direction consistent with BES ion mode (need to consider Doppler shift, although also in ion direction)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MTM propagates in electron direction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Surprised to find MTM unstable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sym typeface="Symbol"/>
              </a:rPr>
              <a:t>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sufficient beta (4.1%) and large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collisionality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enhances MTM</a:t>
            </a:r>
          </a:p>
          <a:p>
            <a:endParaRPr lang="en-US" sz="1600" dirty="0" smtClean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Strong </a:t>
            </a:r>
            <a:r>
              <a:rPr lang="en-US" sz="1600" i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local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E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+mn-lt"/>
                <a:sym typeface="Symbol"/>
              </a:rPr>
              <a:t>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B shearing rates (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en-US" sz="1600" baseline="-250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E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&gt;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en-US" sz="1600" baseline="-250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ITG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,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en-US" sz="1600" baseline="-250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MTM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at R=135 cm)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BES amplitudes 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increasing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where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en-US" sz="1400" baseline="-25000" dirty="0" err="1">
                <a:solidFill>
                  <a:schemeClr val="bg1">
                    <a:lumMod val="75000"/>
                  </a:schemeClr>
                </a:solidFill>
              </a:rPr>
              <a:t>ITG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&gt;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en-US" sz="1400" baseline="-25000" dirty="0" err="1">
                <a:solidFill>
                  <a:schemeClr val="bg1">
                    <a:lumMod val="75000"/>
                  </a:schemeClr>
                </a:solidFill>
              </a:rPr>
              <a:t>E</a:t>
            </a:r>
            <a:endParaRPr lang="en-US" sz="1400" baseline="-250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Strong variation in </a:t>
            </a:r>
            <a:r>
              <a:rPr lang="en-US" sz="2400" dirty="0" smtClean="0"/>
              <a:t>turbulence, stability and E</a:t>
            </a:r>
            <a:r>
              <a:rPr lang="en-US" sz="2400" dirty="0" smtClean="0">
                <a:sym typeface="Symbol"/>
              </a:rPr>
              <a:t></a:t>
            </a:r>
            <a:r>
              <a:rPr lang="en-US" sz="2400" dirty="0" smtClean="0"/>
              <a:t>B shear </a:t>
            </a:r>
            <a:r>
              <a:rPr lang="en-US" sz="2400" dirty="0"/>
              <a:t>over </a:t>
            </a:r>
            <a:r>
              <a:rPr lang="en-US" sz="2400" dirty="0" smtClean="0">
                <a:sym typeface="Symbol"/>
              </a:rPr>
              <a:t>3</a:t>
            </a:r>
            <a:r>
              <a:rPr lang="en-US" sz="2400" dirty="0" smtClean="0"/>
              <a:t>0 </a:t>
            </a:r>
            <a:r>
              <a:rPr lang="en-US" sz="2400" dirty="0" err="1">
                <a:latin typeface="Symbol" panose="05050102010706020507" pitchFamily="18" charset="2"/>
              </a:rPr>
              <a:t>r</a:t>
            </a:r>
            <a:r>
              <a:rPr lang="en-US" sz="2400" baseline="-25000" dirty="0" err="1"/>
              <a:t>s</a:t>
            </a:r>
            <a:r>
              <a:rPr lang="en-US" sz="2400" dirty="0"/>
              <a:t> </a:t>
            </a:r>
            <a:r>
              <a:rPr lang="en-US" sz="2400" dirty="0">
                <a:sym typeface="Symbol"/>
              </a:rPr>
              <a:t> </a:t>
            </a:r>
            <a:r>
              <a:rPr lang="en-US" sz="2400" i="1" dirty="0">
                <a:sym typeface="Symbol"/>
              </a:rPr>
              <a:t>motivates the need for global simulations</a:t>
            </a:r>
            <a:endParaRPr lang="en-US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8" b="51509"/>
          <a:stretch/>
        </p:blipFill>
        <p:spPr>
          <a:xfrm>
            <a:off x="6096000" y="1011504"/>
            <a:ext cx="2971800" cy="1739788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7162800" y="2828151"/>
            <a:ext cx="1447800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20000" y="2675751"/>
            <a:ext cx="62388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~30 </a:t>
            </a:r>
            <a:r>
              <a:rPr lang="en-US" sz="12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r</a:t>
            </a:r>
            <a:r>
              <a:rPr lang="en-US" sz="1200" baseline="-25000" dirty="0" err="1" smtClean="0">
                <a:solidFill>
                  <a:srgbClr val="FF0000"/>
                </a:solidFill>
              </a:rPr>
              <a:t>s</a:t>
            </a:r>
            <a:endParaRPr lang="en-US" sz="1200" baseline="-25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616784" y="4629150"/>
            <a:ext cx="232681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0" dirty="0" smtClean="0">
                <a:solidFill>
                  <a:srgbClr val="1822CD"/>
                </a:solidFill>
                <a:latin typeface="Helvetica" pitchFamily="34" charset="0"/>
              </a:rPr>
              <a:t>*GYRO (</a:t>
            </a:r>
            <a:r>
              <a:rPr lang="en-US" altLang="en-US" sz="1100" i="0" dirty="0">
                <a:solidFill>
                  <a:srgbClr val="1822CD"/>
                </a:solidFill>
                <a:latin typeface="Helvetica" pitchFamily="34" charset="0"/>
              </a:rPr>
              <a:t>Candy, Waltz, 2003</a:t>
            </a:r>
            <a:r>
              <a:rPr lang="en-US" altLang="en-US" sz="1100" i="0" dirty="0" smtClean="0">
                <a:solidFill>
                  <a:srgbClr val="1822CD"/>
                </a:solidFill>
                <a:latin typeface="Helvetica" pitchFamily="34" charset="0"/>
              </a:rPr>
              <a:t>)</a:t>
            </a:r>
            <a:endParaRPr lang="en-US" altLang="en-US" sz="1100" b="0" i="0" dirty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6955" y="819150"/>
            <a:ext cx="19960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33CC"/>
                </a:solidFill>
              </a:rPr>
              <a:t>Linear growth rates, </a:t>
            </a:r>
            <a:r>
              <a:rPr lang="en-US" sz="1050" b="1" dirty="0" smtClean="0">
                <a:solidFill>
                  <a:srgbClr val="0033CC"/>
                </a:solidFill>
                <a:latin typeface="Symbol" panose="05050102010706020507" pitchFamily="18" charset="2"/>
              </a:rPr>
              <a:t>g</a:t>
            </a:r>
            <a:r>
              <a:rPr lang="en-US" sz="1050" b="1" dirty="0" smtClean="0">
                <a:solidFill>
                  <a:srgbClr val="0033CC"/>
                </a:solidFill>
              </a:rPr>
              <a:t> (</a:t>
            </a:r>
            <a:r>
              <a:rPr lang="en-US" sz="1050" b="1" dirty="0" err="1" smtClean="0">
                <a:solidFill>
                  <a:srgbClr val="0033CC"/>
                </a:solidFill>
              </a:rPr>
              <a:t>c</a:t>
            </a:r>
            <a:r>
              <a:rPr lang="en-US" sz="1050" b="1" baseline="-25000" dirty="0" err="1" smtClean="0">
                <a:solidFill>
                  <a:srgbClr val="0033CC"/>
                </a:solidFill>
              </a:rPr>
              <a:t>s</a:t>
            </a:r>
            <a:r>
              <a:rPr lang="en-US" sz="1050" b="1" dirty="0" smtClean="0">
                <a:solidFill>
                  <a:srgbClr val="0033CC"/>
                </a:solidFill>
              </a:rPr>
              <a:t>/a)</a:t>
            </a:r>
            <a:endParaRPr lang="en-US" sz="105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55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819150"/>
            <a:ext cx="5943600" cy="365760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ITG modes propagates in ion direction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Propagation direction consistent with BES ion mode (need to consider Doppler shift, although also in ion direction)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MTM propagates in electron direction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Surprised to find MTM unstable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sym typeface="Symbol"/>
              </a:rPr>
              <a:t>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sufficient beta (4.1%) and large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collisionality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enhances MTM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Strong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local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sym typeface="Symbol"/>
              </a:rPr>
              <a:t>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B shearing rates (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en-US" sz="1600" baseline="-25000" dirty="0" err="1">
                <a:solidFill>
                  <a:schemeClr val="bg1">
                    <a:lumMod val="75000"/>
                  </a:schemeClr>
                </a:solidFill>
              </a:rPr>
              <a:t>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&gt;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en-US" sz="1600" baseline="-25000" dirty="0" err="1">
                <a:solidFill>
                  <a:schemeClr val="bg1">
                    <a:lumMod val="75000"/>
                  </a:schemeClr>
                </a:solidFill>
              </a:rPr>
              <a:t>ITG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,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en-US" sz="1600" baseline="-25000" dirty="0" err="1">
                <a:solidFill>
                  <a:schemeClr val="bg1">
                    <a:lumMod val="75000"/>
                  </a:schemeClr>
                </a:solidFill>
              </a:rPr>
              <a:t>MTM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at R=135 cm)</a:t>
            </a:r>
          </a:p>
          <a:p>
            <a:pPr lvl="1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BES amplitudes increasing where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en-US" sz="1400" baseline="-25000" dirty="0" err="1">
                <a:solidFill>
                  <a:schemeClr val="bg1">
                    <a:lumMod val="75000"/>
                  </a:schemeClr>
                </a:solidFill>
              </a:rPr>
              <a:t>ITG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 &gt;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en-US" sz="1400" baseline="-25000" dirty="0" err="1">
                <a:solidFill>
                  <a:schemeClr val="bg1">
                    <a:lumMod val="75000"/>
                  </a:schemeClr>
                </a:solidFill>
              </a:rPr>
              <a:t>E</a:t>
            </a:r>
            <a:endParaRPr lang="en-US" sz="1400" baseline="-250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Electron scale (</a:t>
            </a:r>
            <a:r>
              <a:rPr lang="en-US" sz="2400" dirty="0" err="1"/>
              <a:t>k</a:t>
            </a:r>
            <a:r>
              <a:rPr lang="en-US" sz="2400" baseline="-25000" dirty="0" err="1">
                <a:sym typeface="Symbol"/>
              </a:rPr>
              <a:t></a:t>
            </a:r>
            <a:r>
              <a:rPr lang="en-US" sz="2400" dirty="0" err="1">
                <a:latin typeface="Symbol" panose="05050102010706020507" pitchFamily="18" charset="2"/>
              </a:rPr>
              <a:t>r</a:t>
            </a:r>
            <a:r>
              <a:rPr lang="en-US" sz="2400" baseline="-25000" dirty="0" err="1"/>
              <a:t>s</a:t>
            </a:r>
            <a:r>
              <a:rPr lang="en-US" sz="2400" dirty="0"/>
              <a:t>&gt;&gt;1) ETG also linearly unstable (</a:t>
            </a:r>
            <a:r>
              <a:rPr lang="en-US" sz="2400" dirty="0" err="1">
                <a:latin typeface="Symbol" panose="05050102010706020507" pitchFamily="18" charset="2"/>
              </a:rPr>
              <a:t>g</a:t>
            </a:r>
            <a:r>
              <a:rPr lang="en-US" sz="2400" baseline="-25000" dirty="0" err="1"/>
              <a:t>ETG</a:t>
            </a:r>
            <a:r>
              <a:rPr lang="en-US" sz="2400" dirty="0"/>
              <a:t>&gt;&gt;</a:t>
            </a:r>
            <a:r>
              <a:rPr lang="en-US" sz="2400" dirty="0" err="1">
                <a:latin typeface="Symbol" panose="05050102010706020507" pitchFamily="18" charset="2"/>
              </a:rPr>
              <a:t>g</a:t>
            </a:r>
            <a:r>
              <a:rPr lang="en-US" sz="2400" baseline="-25000" dirty="0" err="1"/>
              <a:t>E</a:t>
            </a:r>
            <a:r>
              <a:rPr lang="en-US" sz="2400" dirty="0"/>
              <a:t>) in region of strong E</a:t>
            </a:r>
            <a:r>
              <a:rPr lang="en-US" sz="2400" dirty="0">
                <a:sym typeface="Symbol"/>
              </a:rPr>
              <a:t></a:t>
            </a:r>
            <a:r>
              <a:rPr lang="en-US" sz="2400" dirty="0"/>
              <a:t>B shear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6"/>
          <a:stretch/>
        </p:blipFill>
        <p:spPr>
          <a:xfrm>
            <a:off x="6096000" y="1019596"/>
            <a:ext cx="2971800" cy="383815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7162800" y="2828151"/>
            <a:ext cx="1447800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00" y="2675751"/>
            <a:ext cx="62388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~30 </a:t>
            </a:r>
            <a:r>
              <a:rPr lang="en-US" sz="12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r</a:t>
            </a:r>
            <a:r>
              <a:rPr lang="en-US" sz="1200" baseline="-25000" dirty="0" err="1" smtClean="0">
                <a:solidFill>
                  <a:srgbClr val="FF0000"/>
                </a:solidFill>
              </a:rPr>
              <a:t>s</a:t>
            </a:r>
            <a:endParaRPr lang="en-US" sz="1200" baseline="-25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616784" y="4629150"/>
            <a:ext cx="232681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0" dirty="0" smtClean="0">
                <a:solidFill>
                  <a:srgbClr val="1822CD"/>
                </a:solidFill>
                <a:latin typeface="Helvetica" pitchFamily="34" charset="0"/>
              </a:rPr>
              <a:t>*GYRO (</a:t>
            </a:r>
            <a:r>
              <a:rPr lang="en-US" altLang="en-US" sz="1100" i="0" dirty="0">
                <a:solidFill>
                  <a:srgbClr val="1822CD"/>
                </a:solidFill>
                <a:latin typeface="Helvetica" pitchFamily="34" charset="0"/>
              </a:rPr>
              <a:t>Candy, Waltz, 2003</a:t>
            </a:r>
            <a:r>
              <a:rPr lang="en-US" altLang="en-US" sz="1100" i="0" dirty="0" smtClean="0">
                <a:solidFill>
                  <a:srgbClr val="1822CD"/>
                </a:solidFill>
                <a:latin typeface="Helvetica" pitchFamily="34" charset="0"/>
              </a:rPr>
              <a:t>)</a:t>
            </a:r>
            <a:endParaRPr lang="en-US" altLang="en-US" sz="1100" b="0" i="0" dirty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66955" y="819150"/>
            <a:ext cx="19960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33CC"/>
                </a:solidFill>
              </a:rPr>
              <a:t>Linear growth rates, </a:t>
            </a:r>
            <a:r>
              <a:rPr lang="en-US" sz="1050" b="1" dirty="0" smtClean="0">
                <a:solidFill>
                  <a:srgbClr val="0033CC"/>
                </a:solidFill>
                <a:latin typeface="Symbol" panose="05050102010706020507" pitchFamily="18" charset="2"/>
              </a:rPr>
              <a:t>g</a:t>
            </a:r>
            <a:r>
              <a:rPr lang="en-US" sz="1050" b="1" dirty="0" smtClean="0">
                <a:solidFill>
                  <a:srgbClr val="0033CC"/>
                </a:solidFill>
              </a:rPr>
              <a:t> (</a:t>
            </a:r>
            <a:r>
              <a:rPr lang="en-US" sz="1050" b="1" dirty="0" err="1" smtClean="0">
                <a:solidFill>
                  <a:srgbClr val="0033CC"/>
                </a:solidFill>
              </a:rPr>
              <a:t>c</a:t>
            </a:r>
            <a:r>
              <a:rPr lang="en-US" sz="1050" b="1" baseline="-25000" dirty="0" err="1" smtClean="0">
                <a:solidFill>
                  <a:srgbClr val="0033CC"/>
                </a:solidFill>
              </a:rPr>
              <a:t>s</a:t>
            </a:r>
            <a:r>
              <a:rPr lang="en-US" sz="1050" b="1" dirty="0" smtClean="0">
                <a:solidFill>
                  <a:srgbClr val="0033CC"/>
                </a:solidFill>
              </a:rPr>
              <a:t>/a)</a:t>
            </a:r>
            <a:endParaRPr lang="en-US" sz="105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175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 smtClean="0"/>
              <a:t>Nonlinear </a:t>
            </a:r>
            <a:r>
              <a:rPr lang="en-US" sz="2500" dirty="0" smtClean="0"/>
              <a:t>ETG simulations give significant transport </a:t>
            </a:r>
            <a:r>
              <a:rPr lang="en-US" sz="2500" dirty="0" smtClean="0"/>
              <a:t>around mid-radius (R=129-140 cm, </a:t>
            </a:r>
            <a:r>
              <a:rPr lang="en-US" sz="2500" dirty="0" smtClean="0">
                <a:latin typeface="Symbol" panose="05050102010706020507" pitchFamily="18" charset="2"/>
              </a:rPr>
              <a:t>r</a:t>
            </a:r>
            <a:r>
              <a:rPr lang="en-US" sz="2500" dirty="0" smtClean="0"/>
              <a:t>=0.47-0.67)</a:t>
            </a:r>
            <a:endParaRPr lang="en-US" sz="2500" dirty="0"/>
          </a:p>
        </p:txBody>
      </p:sp>
      <p:sp>
        <p:nvSpPr>
          <p:cNvPr id="9" name="TextBox 8"/>
          <p:cNvSpPr txBox="1"/>
          <p:nvPr/>
        </p:nvSpPr>
        <p:spPr>
          <a:xfrm>
            <a:off x="7097159" y="4138940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r</a:t>
            </a:r>
            <a:r>
              <a:rPr lang="en-US" sz="1100" b="1" dirty="0" smtClean="0">
                <a:solidFill>
                  <a:srgbClr val="FF0000"/>
                </a:solidFill>
              </a:rPr>
              <a:t> </a:t>
            </a:r>
            <a:r>
              <a:rPr lang="en-US" sz="1100" b="1" dirty="0" smtClean="0">
                <a:solidFill>
                  <a:srgbClr val="FF0000"/>
                </a:solidFill>
                <a:sym typeface="Symbol"/>
              </a:rPr>
              <a:t> 0.45 0.55 0.65 0.75 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428750"/>
            <a:ext cx="5741156" cy="2438400"/>
          </a:xfrm>
        </p:spPr>
        <p:txBody>
          <a:bodyPr>
            <a:noAutofit/>
          </a:bodyPr>
          <a:lstStyle/>
          <a:p>
            <a:r>
              <a:rPr lang="en-US" sz="1600" dirty="0" err="1" smtClean="0"/>
              <a:t>Q</a:t>
            </a:r>
            <a:r>
              <a:rPr lang="en-US" sz="1600" baseline="-25000" dirty="0" err="1" smtClean="0"/>
              <a:t>e,etg</a:t>
            </a:r>
            <a:r>
              <a:rPr lang="en-US" sz="1600" dirty="0" smtClean="0"/>
              <a:t> large enough to account for </a:t>
            </a:r>
            <a:r>
              <a:rPr lang="en-US" sz="1600" dirty="0" err="1" smtClean="0"/>
              <a:t>Q</a:t>
            </a:r>
            <a:r>
              <a:rPr lang="en-US" sz="1600" baseline="-25000" dirty="0" err="1" smtClean="0"/>
              <a:t>e,exp</a:t>
            </a:r>
            <a:r>
              <a:rPr lang="en-US" sz="1600" dirty="0" smtClean="0"/>
              <a:t> if </a:t>
            </a:r>
            <a:r>
              <a:rPr lang="en-US" sz="1600" dirty="0" err="1" smtClean="0"/>
              <a:t>Z</a:t>
            </a:r>
            <a:r>
              <a:rPr lang="en-US" sz="1600" baseline="-25000" dirty="0" err="1" smtClean="0"/>
              <a:t>eff</a:t>
            </a:r>
            <a:r>
              <a:rPr lang="en-US" sz="1600" dirty="0" smtClean="0"/>
              <a:t>=Z</a:t>
            </a:r>
            <a:r>
              <a:rPr lang="en-US" sz="1600" baseline="-25000" dirty="0" smtClean="0"/>
              <a:t>eff,c</a:t>
            </a:r>
            <a:r>
              <a:rPr lang="en-US" sz="1600" dirty="0" smtClean="0">
                <a:sym typeface="Symbol"/>
              </a:rPr>
              <a:t></a:t>
            </a:r>
            <a:r>
              <a:rPr lang="en-US" sz="1600" dirty="0" smtClean="0"/>
              <a:t>1.2</a:t>
            </a:r>
          </a:p>
          <a:p>
            <a:pPr lvl="1"/>
            <a:r>
              <a:rPr lang="en-US" sz="1400" dirty="0" smtClean="0"/>
              <a:t>Larger </a:t>
            </a:r>
            <a:r>
              <a:rPr lang="en-US" sz="1400" dirty="0" err="1" smtClean="0"/>
              <a:t>Z</a:t>
            </a:r>
            <a:r>
              <a:rPr lang="en-US" sz="1400" baseline="-25000" dirty="0" err="1" smtClean="0"/>
              <a:t>eff</a:t>
            </a:r>
            <a:r>
              <a:rPr lang="en-US" sz="1400" dirty="0" smtClean="0"/>
              <a:t> </a:t>
            </a:r>
            <a:r>
              <a:rPr lang="en-US" sz="1400" dirty="0" smtClean="0"/>
              <a:t>(VB Z</a:t>
            </a:r>
            <a:r>
              <a:rPr lang="en-US" sz="1400" baseline="-25000" dirty="0" smtClean="0"/>
              <a:t>eff</a:t>
            </a:r>
            <a:r>
              <a:rPr lang="en-US" sz="1400" dirty="0" smtClean="0">
                <a:sym typeface="Symbol"/>
              </a:rPr>
              <a:t>2</a:t>
            </a:r>
            <a:r>
              <a:rPr lang="en-US" sz="1400" dirty="0" smtClean="0"/>
              <a:t>) would lower </a:t>
            </a:r>
            <a:r>
              <a:rPr lang="en-US" sz="1400" dirty="0" err="1" smtClean="0"/>
              <a:t>Q</a:t>
            </a:r>
            <a:r>
              <a:rPr lang="en-US" sz="1400" baseline="-25000" dirty="0" err="1" smtClean="0"/>
              <a:t>e,etg</a:t>
            </a:r>
            <a:endParaRPr lang="en-US" sz="1400" baseline="-25000" dirty="0" smtClean="0"/>
          </a:p>
          <a:p>
            <a:endParaRPr lang="en-US" sz="1600" dirty="0" smtClean="0"/>
          </a:p>
          <a:p>
            <a:r>
              <a:rPr lang="en-US" sz="1600" dirty="0" smtClean="0"/>
              <a:t>New high-k microwave scattering diagnostic will be ideal for probing region of ETG turbulence</a:t>
            </a:r>
          </a:p>
          <a:p>
            <a:endParaRPr lang="en-US" sz="1600" dirty="0"/>
          </a:p>
          <a:p>
            <a:r>
              <a:rPr lang="en-US" sz="1600" i="1" dirty="0" smtClean="0"/>
              <a:t>May require multiscale simulations for validation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637" y="918000"/>
            <a:ext cx="3128963" cy="32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70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742950"/>
            <a:ext cx="8991600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i="1" u="sng" dirty="0" smtClean="0"/>
              <a:t>Experiment</a:t>
            </a:r>
          </a:p>
          <a:p>
            <a:r>
              <a:rPr lang="en-US" sz="1800" dirty="0" smtClean="0"/>
              <a:t>Electrons carry majority of heat flux, ion transport ~ neoclassical</a:t>
            </a:r>
          </a:p>
          <a:p>
            <a:r>
              <a:rPr lang="en-US" sz="1800" dirty="0" smtClean="0"/>
              <a:t>BES measures strong, broadband </a:t>
            </a:r>
            <a:r>
              <a:rPr lang="en-US" sz="1800" dirty="0" smtClean="0"/>
              <a:t>(f</a:t>
            </a:r>
            <a:r>
              <a:rPr lang="en-US" sz="1800" dirty="0" smtClean="0">
                <a:sym typeface="Symbol"/>
              </a:rPr>
              <a:t>200 kHz) </a:t>
            </a:r>
            <a:r>
              <a:rPr lang="en-US" sz="1800" dirty="0" smtClean="0"/>
              <a:t>ion-scale turbulence with bi-modal </a:t>
            </a:r>
            <a:r>
              <a:rPr lang="en-US" sz="1800" dirty="0" smtClean="0"/>
              <a:t>propagation (caveat of possible edge shadowing)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b="1" i="1" u="sng" dirty="0" smtClean="0"/>
              <a:t>Simulation</a:t>
            </a:r>
          </a:p>
          <a:p>
            <a:r>
              <a:rPr lang="en-US" sz="1800" dirty="0" smtClean="0"/>
              <a:t>ITG </a:t>
            </a:r>
            <a:r>
              <a:rPr lang="en-US" sz="1800" dirty="0"/>
              <a:t>&amp; MTM are unstable at ion scales (</a:t>
            </a:r>
            <a:r>
              <a:rPr lang="en-US" sz="1800" dirty="0" err="1"/>
              <a:t>k</a:t>
            </a:r>
            <a:r>
              <a:rPr lang="en-US" sz="1800" baseline="-25000" dirty="0" err="1">
                <a:latin typeface="Symbol" panose="05050102010706020507" pitchFamily="18" charset="2"/>
              </a:rPr>
              <a:t>q</a:t>
            </a:r>
            <a:r>
              <a:rPr lang="en-US" sz="1800" dirty="0" err="1">
                <a:latin typeface="Symbol" panose="05050102010706020507" pitchFamily="18" charset="2"/>
              </a:rPr>
              <a:t>r</a:t>
            </a:r>
            <a:r>
              <a:rPr lang="en-US" sz="1800" baseline="-25000" dirty="0" err="1"/>
              <a:t>s</a:t>
            </a:r>
            <a:r>
              <a:rPr lang="en-US" sz="1800" dirty="0"/>
              <a:t>&lt;1), </a:t>
            </a:r>
            <a:r>
              <a:rPr lang="en-US" sz="1800" dirty="0" smtClean="0"/>
              <a:t>E</a:t>
            </a:r>
            <a:r>
              <a:rPr lang="en-US" sz="1800" dirty="0">
                <a:sym typeface="Symbol"/>
              </a:rPr>
              <a:t></a:t>
            </a:r>
            <a:r>
              <a:rPr lang="en-US" sz="1800" dirty="0"/>
              <a:t>B shearing is </a:t>
            </a:r>
            <a:r>
              <a:rPr lang="en-US" sz="1800" dirty="0" smtClean="0"/>
              <a:t>strong with significant radial variation </a:t>
            </a:r>
            <a:r>
              <a:rPr lang="en-US" sz="1800" dirty="0" smtClean="0">
                <a:sym typeface="Symbol"/>
              </a:rPr>
              <a:t> motivates global GK benchmarking and validation</a:t>
            </a:r>
            <a:endParaRPr lang="en-US" sz="1800" dirty="0"/>
          </a:p>
          <a:p>
            <a:r>
              <a:rPr lang="en-US" sz="1800" dirty="0" smtClean="0"/>
              <a:t>Significant electron-scale </a:t>
            </a:r>
            <a:r>
              <a:rPr lang="en-US" sz="1800" dirty="0"/>
              <a:t>(</a:t>
            </a:r>
            <a:r>
              <a:rPr lang="en-US" sz="1800" dirty="0" err="1"/>
              <a:t>k</a:t>
            </a:r>
            <a:r>
              <a:rPr lang="en-US" sz="1800" baseline="-25000" dirty="0" err="1">
                <a:latin typeface="Symbol" panose="05050102010706020507" pitchFamily="18" charset="2"/>
              </a:rPr>
              <a:t>q</a:t>
            </a:r>
            <a:r>
              <a:rPr lang="en-US" sz="1800" dirty="0" err="1">
                <a:latin typeface="Symbol" panose="05050102010706020507" pitchFamily="18" charset="2"/>
              </a:rPr>
              <a:t>r</a:t>
            </a:r>
            <a:r>
              <a:rPr lang="en-US" sz="1800" baseline="-25000" dirty="0" err="1"/>
              <a:t>s</a:t>
            </a:r>
            <a:r>
              <a:rPr lang="en-US" sz="1800" dirty="0"/>
              <a:t>&gt;1) ETG </a:t>
            </a:r>
            <a:r>
              <a:rPr lang="en-US" sz="1800" dirty="0" smtClean="0"/>
              <a:t>transport predicted at </a:t>
            </a:r>
            <a:r>
              <a:rPr lang="en-US" sz="1800" dirty="0" err="1" smtClean="0"/>
              <a:t>midradius</a:t>
            </a:r>
            <a:r>
              <a:rPr lang="en-US" sz="1800" dirty="0" smtClean="0"/>
              <a:t> where </a:t>
            </a:r>
            <a:r>
              <a:rPr lang="en-US" sz="1800" dirty="0" err="1">
                <a:latin typeface="Symbol" panose="05050102010706020507" pitchFamily="18" charset="2"/>
              </a:rPr>
              <a:t>g</a:t>
            </a:r>
            <a:r>
              <a:rPr lang="en-US" sz="1800" baseline="-25000" dirty="0" err="1"/>
              <a:t>E</a:t>
            </a:r>
            <a:r>
              <a:rPr lang="en-US" sz="1800" dirty="0"/>
              <a:t>&gt;(</a:t>
            </a:r>
            <a:r>
              <a:rPr lang="en-US" sz="1800" dirty="0" err="1">
                <a:latin typeface="Symbol" panose="05050102010706020507" pitchFamily="18" charset="2"/>
              </a:rPr>
              <a:t>g</a:t>
            </a:r>
            <a:r>
              <a:rPr lang="en-US" sz="1800" baseline="-25000" dirty="0" err="1"/>
              <a:t>ITG</a:t>
            </a:r>
            <a:r>
              <a:rPr lang="en-US" sz="1800" dirty="0" err="1"/>
              <a:t>,</a:t>
            </a:r>
            <a:r>
              <a:rPr lang="en-US" sz="1800" dirty="0" err="1">
                <a:latin typeface="Symbol" panose="05050102010706020507" pitchFamily="18" charset="2"/>
              </a:rPr>
              <a:t>g</a:t>
            </a:r>
            <a:r>
              <a:rPr lang="en-US" sz="1800" baseline="-25000" dirty="0" err="1"/>
              <a:t>MTM</a:t>
            </a:r>
            <a:r>
              <a:rPr lang="en-US" sz="1800" dirty="0"/>
              <a:t>) </a:t>
            </a:r>
            <a:r>
              <a:rPr lang="en-US" sz="1800" dirty="0">
                <a:sym typeface="Symbol"/>
              </a:rPr>
              <a:t></a:t>
            </a:r>
            <a:r>
              <a:rPr lang="en-US" sz="1800" dirty="0"/>
              <a:t> may also require multiscale simulations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400" i="1" dirty="0">
                <a:solidFill>
                  <a:schemeClr val="tx2"/>
                </a:solidFill>
              </a:rPr>
              <a:t>Acknowledgements: This research used resources of the National Energy Research Scientific Computing Center, a DOE Office of Science User Facility supported by the Office of Science of the U.S. Department of Energy under Contract No. DE-AC02-05CH11231.</a:t>
            </a:r>
            <a:endParaRPr lang="en-US" sz="1400" i="1" dirty="0" smtClean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Summary: </a:t>
            </a:r>
            <a:r>
              <a:rPr lang="en-US" sz="2400" dirty="0" smtClean="0">
                <a:sym typeface="Symbol"/>
              </a:rPr>
              <a:t>L-modes </a:t>
            </a:r>
            <a:r>
              <a:rPr lang="en-US" sz="2400" dirty="0">
                <a:sym typeface="Symbol"/>
              </a:rPr>
              <a:t>established during NSTX-U commissioning </a:t>
            </a:r>
            <a:r>
              <a:rPr lang="en-US" sz="2400" dirty="0" smtClean="0">
                <a:sym typeface="Symbol"/>
              </a:rPr>
              <a:t>being used for transport validation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824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338" y="819150"/>
            <a:ext cx="2147262" cy="40386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371600"/>
            <a:ext cx="5715000" cy="302895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ITG modes propagates </a:t>
            </a:r>
            <a:r>
              <a:rPr lang="en-US" sz="1800" dirty="0"/>
              <a:t>in ion </a:t>
            </a:r>
            <a:r>
              <a:rPr lang="en-US" sz="1800" dirty="0" smtClean="0"/>
              <a:t>direction</a:t>
            </a:r>
          </a:p>
          <a:p>
            <a:pPr lvl="1"/>
            <a:r>
              <a:rPr lang="en-US" sz="1400" dirty="0" smtClean="0"/>
              <a:t>Propagation direction consistent with BES ion mode (need to consider Doppler shift, although also in ion direction)</a:t>
            </a:r>
          </a:p>
          <a:p>
            <a:endParaRPr lang="en-US" sz="1800" dirty="0"/>
          </a:p>
          <a:p>
            <a:r>
              <a:rPr lang="en-US" sz="1800" dirty="0" smtClean="0"/>
              <a:t>MTM propagates </a:t>
            </a:r>
            <a:r>
              <a:rPr lang="en-US" sz="1800" dirty="0"/>
              <a:t>in electron </a:t>
            </a:r>
            <a:r>
              <a:rPr lang="en-US" sz="1800" dirty="0" smtClean="0"/>
              <a:t>direction</a:t>
            </a:r>
          </a:p>
          <a:p>
            <a:pPr lvl="1"/>
            <a:r>
              <a:rPr lang="en-US" sz="1400" dirty="0"/>
              <a:t>Surprised to find MTM </a:t>
            </a:r>
            <a:r>
              <a:rPr lang="en-US" sz="1400" dirty="0" smtClean="0"/>
              <a:t>unstable </a:t>
            </a:r>
            <a:r>
              <a:rPr lang="en-US" sz="1400" dirty="0" smtClean="0">
                <a:sym typeface="Symbol"/>
              </a:rPr>
              <a:t></a:t>
            </a:r>
            <a:r>
              <a:rPr lang="en-US" sz="1400" dirty="0" smtClean="0"/>
              <a:t> sufficient beta (4.1%) and large </a:t>
            </a:r>
            <a:r>
              <a:rPr lang="en-US" sz="1400" dirty="0" err="1"/>
              <a:t>collisionality</a:t>
            </a:r>
            <a:r>
              <a:rPr lang="en-US" sz="1400" dirty="0"/>
              <a:t> enhances </a:t>
            </a:r>
            <a:r>
              <a:rPr lang="en-US" sz="1400" dirty="0" smtClean="0"/>
              <a:t>MTM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At ion scales (</a:t>
            </a:r>
            <a:r>
              <a:rPr lang="en-US" sz="2800" dirty="0" err="1" smtClean="0"/>
              <a:t>k</a:t>
            </a:r>
            <a:r>
              <a:rPr lang="en-US" sz="2800" baseline="-25000" dirty="0" err="1" smtClean="0">
                <a:latin typeface="Symbol" panose="05050102010706020507" pitchFamily="18" charset="2"/>
              </a:rPr>
              <a:t>q</a:t>
            </a:r>
            <a:r>
              <a:rPr lang="en-US" sz="2800" dirty="0" err="1" smtClean="0">
                <a:latin typeface="Symbol" panose="05050102010706020507" pitchFamily="18" charset="2"/>
              </a:rPr>
              <a:t>r</a:t>
            </a:r>
            <a:r>
              <a:rPr lang="en-US" sz="2800" baseline="-25000" dirty="0" err="1" smtClean="0"/>
              <a:t>s</a:t>
            </a:r>
            <a:r>
              <a:rPr lang="en-US" sz="2800" dirty="0" smtClean="0"/>
              <a:t>&lt;1), linear GYRO* simulations predict unstable spectra of ITG and </a:t>
            </a:r>
            <a:r>
              <a:rPr lang="en-US" sz="2800" dirty="0" err="1" smtClean="0"/>
              <a:t>microtearing</a:t>
            </a:r>
            <a:r>
              <a:rPr lang="en-US" sz="2800" dirty="0" smtClean="0"/>
              <a:t> modes (MTM)</a:t>
            </a:r>
            <a:endParaRPr lang="en-US" sz="2800" dirty="0"/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3200400" y="4482667"/>
            <a:ext cx="232681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0099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0" dirty="0" smtClean="0">
                <a:solidFill>
                  <a:srgbClr val="1822CD"/>
                </a:solidFill>
                <a:latin typeface="Helvetica" pitchFamily="34" charset="0"/>
              </a:rPr>
              <a:t>*GYRO (</a:t>
            </a:r>
            <a:r>
              <a:rPr lang="en-US" altLang="en-US" sz="1100" i="0" dirty="0">
                <a:solidFill>
                  <a:srgbClr val="1822CD"/>
                </a:solidFill>
                <a:latin typeface="Helvetica" pitchFamily="34" charset="0"/>
              </a:rPr>
              <a:t>Candy, Waltz, 2003</a:t>
            </a:r>
            <a:r>
              <a:rPr lang="en-US" altLang="en-US" sz="1100" i="0" dirty="0" smtClean="0">
                <a:solidFill>
                  <a:srgbClr val="1822CD"/>
                </a:solidFill>
                <a:latin typeface="Helvetica" pitchFamily="34" charset="0"/>
              </a:rPr>
              <a:t>)</a:t>
            </a:r>
            <a:endParaRPr lang="en-US" altLang="en-US" sz="1100" b="0" i="0" dirty="0">
              <a:solidFill>
                <a:srgbClr val="1822CD"/>
              </a:solidFill>
              <a:latin typeface="Helvetic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0684" y="1047750"/>
            <a:ext cx="9292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0033CC"/>
                </a:solidFill>
              </a:rPr>
              <a:t>e-direction</a:t>
            </a:r>
            <a:endParaRPr lang="en-US" sz="900" b="1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2266950"/>
            <a:ext cx="8872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 smtClean="0">
                <a:solidFill>
                  <a:srgbClr val="0033CC"/>
                </a:solidFill>
              </a:rPr>
              <a:t>i</a:t>
            </a:r>
            <a:r>
              <a:rPr lang="en-US" sz="900" b="1" dirty="0" smtClean="0">
                <a:solidFill>
                  <a:srgbClr val="0033CC"/>
                </a:solidFill>
              </a:rPr>
              <a:t>-direction</a:t>
            </a:r>
            <a:endParaRPr lang="en-US" sz="900" b="1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0" y="226695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ITG</a:t>
            </a:r>
            <a:endParaRPr lang="en-US" sz="1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315200" y="1182529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MTM</a:t>
            </a:r>
            <a:endParaRPr lang="en-US" sz="1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5" t="8967" b="58781"/>
          <a:stretch/>
        </p:blipFill>
        <p:spPr>
          <a:xfrm>
            <a:off x="7848601" y="792790"/>
            <a:ext cx="1276123" cy="12455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33555" y="819150"/>
            <a:ext cx="161504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0033CC"/>
                </a:solidFill>
              </a:rPr>
              <a:t>Real frequencies, </a:t>
            </a:r>
            <a:r>
              <a:rPr lang="en-US" sz="900" b="1" dirty="0" err="1" smtClean="0">
                <a:solidFill>
                  <a:srgbClr val="0033CC"/>
                </a:solidFill>
                <a:latin typeface="Symbol" panose="05050102010706020507" pitchFamily="18" charset="2"/>
              </a:rPr>
              <a:t>w</a:t>
            </a:r>
            <a:r>
              <a:rPr lang="en-US" sz="900" b="1" baseline="-25000" dirty="0" err="1" smtClean="0">
                <a:solidFill>
                  <a:srgbClr val="0033CC"/>
                </a:solidFill>
              </a:rPr>
              <a:t>r</a:t>
            </a:r>
            <a:r>
              <a:rPr lang="en-US" sz="900" b="1" dirty="0" smtClean="0">
                <a:solidFill>
                  <a:srgbClr val="0033CC"/>
                </a:solidFill>
              </a:rPr>
              <a:t> (</a:t>
            </a:r>
            <a:r>
              <a:rPr lang="en-US" sz="900" b="1" dirty="0" err="1" smtClean="0">
                <a:solidFill>
                  <a:srgbClr val="0033CC"/>
                </a:solidFill>
              </a:rPr>
              <a:t>c</a:t>
            </a:r>
            <a:r>
              <a:rPr lang="en-US" sz="900" b="1" baseline="-25000" dirty="0" err="1" smtClean="0">
                <a:solidFill>
                  <a:srgbClr val="0033CC"/>
                </a:solidFill>
              </a:rPr>
              <a:t>s</a:t>
            </a:r>
            <a:r>
              <a:rPr lang="en-US" sz="900" b="1" dirty="0" smtClean="0">
                <a:solidFill>
                  <a:srgbClr val="0033CC"/>
                </a:solidFill>
              </a:rPr>
              <a:t>/a)</a:t>
            </a:r>
            <a:endParaRPr lang="en-US" sz="900" b="1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8355" y="2874318"/>
            <a:ext cx="161504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0033CC"/>
                </a:solidFill>
              </a:rPr>
              <a:t>Growth rates, </a:t>
            </a:r>
            <a:r>
              <a:rPr lang="en-US" sz="900" b="1" dirty="0" smtClean="0">
                <a:solidFill>
                  <a:srgbClr val="0033CC"/>
                </a:solidFill>
                <a:latin typeface="Symbol" panose="05050102010706020507" pitchFamily="18" charset="2"/>
              </a:rPr>
              <a:t>g</a:t>
            </a:r>
            <a:r>
              <a:rPr lang="en-US" sz="900" b="1" dirty="0" smtClean="0">
                <a:solidFill>
                  <a:srgbClr val="0033CC"/>
                </a:solidFill>
              </a:rPr>
              <a:t> (</a:t>
            </a:r>
            <a:r>
              <a:rPr lang="en-US" sz="900" b="1" dirty="0" err="1" smtClean="0">
                <a:solidFill>
                  <a:srgbClr val="0033CC"/>
                </a:solidFill>
              </a:rPr>
              <a:t>c</a:t>
            </a:r>
            <a:r>
              <a:rPr lang="en-US" sz="900" b="1" baseline="-25000" dirty="0" err="1" smtClean="0">
                <a:solidFill>
                  <a:srgbClr val="0033CC"/>
                </a:solidFill>
              </a:rPr>
              <a:t>s</a:t>
            </a:r>
            <a:r>
              <a:rPr lang="en-US" sz="900" b="1" dirty="0" smtClean="0">
                <a:solidFill>
                  <a:srgbClr val="0033CC"/>
                </a:solidFill>
              </a:rPr>
              <a:t>/a)</a:t>
            </a:r>
            <a:endParaRPr lang="en-US" sz="9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98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52500"/>
            <a:ext cx="5257800" cy="3752850"/>
          </a:xfrm>
        </p:spPr>
        <p:txBody>
          <a:bodyPr>
            <a:noAutofit/>
          </a:bodyPr>
          <a:lstStyle/>
          <a:p>
            <a:r>
              <a:rPr lang="en-US" sz="1400" dirty="0" smtClean="0">
                <a:sym typeface="Symbol"/>
              </a:rPr>
              <a:t>Established stationary, stable L-modes during commissioning (spring 2016)</a:t>
            </a:r>
            <a:r>
              <a:rPr lang="en-US" sz="1400" dirty="0" smtClean="0"/>
              <a:t> </a:t>
            </a:r>
          </a:p>
          <a:p>
            <a:pPr lvl="1"/>
            <a:r>
              <a:rPr lang="en-US" sz="1200" dirty="0" smtClean="0">
                <a:sym typeface="Symbol"/>
              </a:rPr>
              <a:t>n</a:t>
            </a:r>
            <a:r>
              <a:rPr lang="en-US" sz="1200" baseline="-25000" dirty="0" smtClean="0">
                <a:sym typeface="Symbol"/>
              </a:rPr>
              <a:t>e</a:t>
            </a:r>
            <a:r>
              <a:rPr lang="en-US" sz="1200" dirty="0" smtClean="0">
                <a:sym typeface="Symbol"/>
              </a:rPr>
              <a:t>=1-410</a:t>
            </a:r>
            <a:r>
              <a:rPr lang="en-US" sz="1200" baseline="30000" dirty="0" smtClean="0">
                <a:sym typeface="Symbol"/>
              </a:rPr>
              <a:t>19</a:t>
            </a:r>
            <a:r>
              <a:rPr lang="en-US" sz="1200" dirty="0" smtClean="0">
                <a:sym typeface="Symbol"/>
              </a:rPr>
              <a:t> m</a:t>
            </a:r>
            <a:r>
              <a:rPr lang="en-US" sz="1200" baseline="30000" dirty="0" smtClean="0">
                <a:sym typeface="Symbol"/>
              </a:rPr>
              <a:t>-3</a:t>
            </a:r>
          </a:p>
          <a:p>
            <a:pPr lvl="1"/>
            <a:r>
              <a:rPr lang="en-US" sz="1200" dirty="0" err="1" smtClean="0">
                <a:sym typeface="Symbol"/>
              </a:rPr>
              <a:t>I</a:t>
            </a:r>
            <a:r>
              <a:rPr lang="en-US" sz="1200" baseline="-25000" dirty="0" err="1" smtClean="0">
                <a:sym typeface="Symbol"/>
              </a:rPr>
              <a:t>p</a:t>
            </a:r>
            <a:r>
              <a:rPr lang="en-US" sz="1200" dirty="0" smtClean="0">
                <a:sym typeface="Symbol"/>
              </a:rPr>
              <a:t>=0.65-1.0 MA (B</a:t>
            </a:r>
            <a:r>
              <a:rPr lang="en-US" sz="1200" baseline="-25000" dirty="0" smtClean="0">
                <a:sym typeface="Symbol"/>
              </a:rPr>
              <a:t>T</a:t>
            </a:r>
            <a:r>
              <a:rPr lang="en-US" sz="1200" dirty="0" smtClean="0">
                <a:sym typeface="Symbol"/>
              </a:rPr>
              <a:t>=0.65 T)</a:t>
            </a:r>
          </a:p>
          <a:p>
            <a:pPr lvl="1"/>
            <a:r>
              <a:rPr lang="en-US" sz="1200" dirty="0" smtClean="0"/>
              <a:t>P</a:t>
            </a:r>
            <a:r>
              <a:rPr lang="en-US" sz="1200" baseline="-25000" dirty="0" smtClean="0"/>
              <a:t>NBI</a:t>
            </a:r>
            <a:r>
              <a:rPr lang="en-US" sz="1200" dirty="0" smtClean="0"/>
              <a:t>=1-3 MW</a:t>
            </a:r>
          </a:p>
          <a:p>
            <a:pPr lvl="1"/>
            <a:r>
              <a:rPr lang="en-US" sz="1200" dirty="0" smtClean="0"/>
              <a:t>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NBI sources (bigger </a:t>
            </a:r>
            <a:r>
              <a:rPr lang="en-US" sz="1200" dirty="0" err="1" smtClean="0"/>
              <a:t>R</a:t>
            </a:r>
            <a:r>
              <a:rPr lang="en-US" sz="1200" baseline="-25000" dirty="0" err="1" smtClean="0"/>
              <a:t>tan</a:t>
            </a:r>
            <a:r>
              <a:rPr lang="en-US" sz="1200" dirty="0" smtClean="0"/>
              <a:t>) had noticeable effect on rotation, tearing stability, locked modes</a:t>
            </a:r>
          </a:p>
          <a:p>
            <a:endParaRPr lang="en-US" sz="1400" dirty="0" smtClean="0"/>
          </a:p>
          <a:p>
            <a:r>
              <a:rPr lang="en-US" sz="1400" dirty="0" smtClean="0"/>
              <a:t>Sustained shots up to 1.5 sec with 2.5-2.9 MW, </a:t>
            </a:r>
            <a:r>
              <a:rPr lang="en-US" sz="1400" dirty="0" smtClean="0">
                <a:latin typeface="Symbol" panose="05050102010706020507" pitchFamily="18" charset="2"/>
              </a:rPr>
              <a:t>b</a:t>
            </a:r>
            <a:r>
              <a:rPr lang="en-US" sz="1400" baseline="-25000" dirty="0" smtClean="0"/>
              <a:t>N</a:t>
            </a:r>
            <a:r>
              <a:rPr lang="en-US" sz="1400" dirty="0">
                <a:sym typeface="Symbol"/>
              </a:rPr>
              <a:t></a:t>
            </a:r>
            <a:r>
              <a:rPr lang="en-US" sz="1400" dirty="0" smtClean="0">
                <a:sym typeface="Symbol"/>
              </a:rPr>
              <a:t>2</a:t>
            </a:r>
            <a:r>
              <a:rPr lang="en-US" sz="1400" dirty="0" smtClean="0"/>
              <a:t> </a:t>
            </a:r>
            <a:r>
              <a:rPr lang="en-US" sz="1400" dirty="0" smtClean="0"/>
              <a:t>with different combination of beam sources</a:t>
            </a:r>
          </a:p>
          <a:p>
            <a:pPr lvl="1"/>
            <a:r>
              <a:rPr lang="en-US" sz="1200" dirty="0" smtClean="0"/>
              <a:t>Used HFS </a:t>
            </a:r>
            <a:r>
              <a:rPr lang="en-US" sz="1200" dirty="0"/>
              <a:t>fueling to raise density and avoid L-H transition</a:t>
            </a:r>
          </a:p>
          <a:p>
            <a:pPr lvl="1"/>
            <a:r>
              <a:rPr lang="en-US" sz="1200" dirty="0" smtClean="0"/>
              <a:t>Tried up to 4.3 MW but H-mode or </a:t>
            </a:r>
            <a:r>
              <a:rPr lang="en-US" sz="1200" dirty="0" smtClean="0"/>
              <a:t>disruptions occur </a:t>
            </a:r>
            <a:r>
              <a:rPr lang="en-US" sz="1200" dirty="0" smtClean="0"/>
              <a:t>(</a:t>
            </a:r>
            <a:r>
              <a:rPr lang="en-US" sz="1200" dirty="0" smtClean="0">
                <a:latin typeface="Symbol" panose="05050102010706020507" pitchFamily="18" charset="2"/>
              </a:rPr>
              <a:t>b</a:t>
            </a:r>
            <a:r>
              <a:rPr lang="en-US" sz="1200" baseline="-25000" dirty="0" smtClean="0"/>
              <a:t>N</a:t>
            </a:r>
            <a:r>
              <a:rPr lang="en-US" sz="1200" dirty="0" smtClean="0"/>
              <a:t>~2.5</a:t>
            </a:r>
            <a:r>
              <a:rPr lang="en-US" sz="1200" dirty="0" smtClean="0"/>
              <a:t>)</a:t>
            </a:r>
            <a:endParaRPr lang="en-US" sz="1200" dirty="0" smtClean="0"/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400" dirty="0" smtClean="0"/>
              <a:t>All shots </a:t>
            </a:r>
            <a:r>
              <a:rPr lang="en-US" sz="1400" dirty="0" err="1" smtClean="0"/>
              <a:t>sawtoothing</a:t>
            </a:r>
            <a:r>
              <a:rPr lang="en-US" sz="1400" dirty="0" smtClean="0"/>
              <a:t> (R</a:t>
            </a:r>
            <a:r>
              <a:rPr lang="en-US" sz="1400" baseline="-25000" dirty="0" smtClean="0"/>
              <a:t>inv</a:t>
            </a:r>
            <a:r>
              <a:rPr lang="en-US" sz="1400" dirty="0" smtClean="0"/>
              <a:t>~125 cm, </a:t>
            </a:r>
            <a:r>
              <a:rPr lang="en-US" sz="1400" dirty="0" smtClean="0">
                <a:latin typeface="Symbol" panose="05050102010706020507" pitchFamily="18" charset="2"/>
              </a:rPr>
              <a:t>D</a:t>
            </a:r>
            <a:r>
              <a:rPr lang="en-US" sz="1400" dirty="0" smtClean="0"/>
              <a:t>t~25-35 </a:t>
            </a:r>
            <a:r>
              <a:rPr lang="en-US" sz="1400" dirty="0" err="1" smtClean="0"/>
              <a:t>ms</a:t>
            </a:r>
            <a:r>
              <a:rPr lang="en-US" sz="1400" dirty="0" smtClean="0"/>
              <a:t> depending on NBI source and plasma density)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NSTX-U L-modes established over range of density, plasma current, neutral beam power &amp; tangency radii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672" y="819150"/>
            <a:ext cx="3549128" cy="403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0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Have repeated analysis on lower </a:t>
            </a:r>
            <a:r>
              <a:rPr lang="en-US" sz="2400" dirty="0" err="1" smtClean="0"/>
              <a:t>I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, n</a:t>
            </a:r>
            <a:r>
              <a:rPr lang="en-US" sz="2400" baseline="-25000" dirty="0" smtClean="0"/>
              <a:t>e</a:t>
            </a:r>
            <a:r>
              <a:rPr lang="en-US" sz="2400" dirty="0" smtClean="0"/>
              <a:t>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nbi</a:t>
            </a:r>
            <a:r>
              <a:rPr lang="en-US" sz="2400" dirty="0" smtClean="0"/>
              <a:t> </a:t>
            </a:r>
            <a:r>
              <a:rPr lang="en-US" sz="2400" dirty="0" smtClean="0"/>
              <a:t>discharge 204963,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Qualitative similarity </a:t>
            </a:r>
            <a:r>
              <a:rPr lang="en-US" sz="2400" dirty="0" smtClean="0"/>
              <a:t>ion </a:t>
            </a:r>
            <a:r>
              <a:rPr lang="en-US" sz="2400" dirty="0" smtClean="0"/>
              <a:t>scale fluctuations and </a:t>
            </a:r>
            <a:r>
              <a:rPr lang="en-US" sz="2400" dirty="0" err="1" smtClean="0"/>
              <a:t>microstability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534" y="2647949"/>
            <a:ext cx="2949866" cy="220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714" y="1428750"/>
            <a:ext cx="2295686" cy="342899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819150"/>
            <a:ext cx="5791200" cy="1371600"/>
          </a:xfrm>
        </p:spPr>
        <p:txBody>
          <a:bodyPr>
            <a:noAutofit/>
          </a:bodyPr>
          <a:lstStyle/>
          <a:p>
            <a:r>
              <a:rPr lang="en-US" sz="1200" dirty="0" smtClean="0"/>
              <a:t>Larger low-k fluctuation </a:t>
            </a:r>
            <a:r>
              <a:rPr lang="en-US" sz="1200" dirty="0" smtClean="0"/>
              <a:t>amplitudes in 204963, </a:t>
            </a:r>
            <a:r>
              <a:rPr lang="en-US" sz="1200" dirty="0" smtClean="0"/>
              <a:t>cross-phases similar to </a:t>
            </a:r>
            <a:r>
              <a:rPr lang="en-US" sz="1200" dirty="0" smtClean="0"/>
              <a:t>204551</a:t>
            </a:r>
          </a:p>
          <a:p>
            <a:pPr lvl="1"/>
            <a:r>
              <a:rPr lang="en-US" sz="1200" dirty="0" smtClean="0"/>
              <a:t>16 channel UCLA reflectometer data also available for this shot</a:t>
            </a:r>
            <a:endParaRPr lang="en-US" sz="1200" dirty="0" smtClean="0"/>
          </a:p>
          <a:p>
            <a:r>
              <a:rPr lang="en-US" sz="1200" dirty="0" err="1" smtClean="0">
                <a:latin typeface="Symbol" panose="05050102010706020507" pitchFamily="18" charset="2"/>
              </a:rPr>
              <a:t>g</a:t>
            </a:r>
            <a:r>
              <a:rPr lang="en-US" sz="1200" baseline="-25000" dirty="0" err="1" smtClean="0"/>
              <a:t>ITG</a:t>
            </a:r>
            <a:r>
              <a:rPr lang="en-US" sz="1200" dirty="0" smtClean="0"/>
              <a:t> larger due to reduced </a:t>
            </a:r>
            <a:r>
              <a:rPr lang="en-US" sz="1200" dirty="0" err="1" smtClean="0"/>
              <a:t>T</a:t>
            </a:r>
            <a:r>
              <a:rPr lang="en-US" sz="1200" baseline="-25000" dirty="0" err="1" smtClean="0"/>
              <a:t>i</a:t>
            </a:r>
            <a:r>
              <a:rPr lang="en-US" sz="1200" dirty="0" smtClean="0"/>
              <a:t>/</a:t>
            </a:r>
            <a:r>
              <a:rPr lang="en-US" sz="1200" dirty="0" err="1" smtClean="0"/>
              <a:t>T</a:t>
            </a:r>
            <a:r>
              <a:rPr lang="en-US" sz="1200" baseline="-25000" dirty="0" err="1" smtClean="0"/>
              <a:t>e</a:t>
            </a:r>
            <a:r>
              <a:rPr lang="en-US" sz="1200" dirty="0" smtClean="0"/>
              <a:t> &amp; </a:t>
            </a:r>
            <a:r>
              <a:rPr lang="en-US" sz="1200" dirty="0" err="1" smtClean="0">
                <a:latin typeface="Symbol" panose="05050102010706020507" pitchFamily="18" charset="2"/>
              </a:rPr>
              <a:t>g</a:t>
            </a:r>
            <a:r>
              <a:rPr lang="en-US" sz="1200" baseline="-25000" dirty="0" err="1" smtClean="0"/>
              <a:t>E</a:t>
            </a:r>
            <a:r>
              <a:rPr lang="en-US" sz="1200" dirty="0" smtClean="0"/>
              <a:t> reduced (less beam torque)</a:t>
            </a:r>
            <a:endParaRPr lang="en-US" sz="1200" baseline="-25000" dirty="0" smtClean="0"/>
          </a:p>
          <a:p>
            <a:r>
              <a:rPr lang="en-US" sz="1200" dirty="0" err="1" smtClean="0">
                <a:latin typeface="Symbol" panose="05050102010706020507" pitchFamily="18" charset="2"/>
              </a:rPr>
              <a:t>g</a:t>
            </a:r>
            <a:r>
              <a:rPr lang="en-US" sz="1200" baseline="-25000" dirty="0" err="1" smtClean="0"/>
              <a:t>MTM</a:t>
            </a:r>
            <a:r>
              <a:rPr lang="en-US" sz="1200" dirty="0" smtClean="0"/>
              <a:t> weaker (lower </a:t>
            </a:r>
            <a:r>
              <a:rPr lang="en-US" sz="1200" dirty="0" smtClean="0">
                <a:latin typeface="Symbol" panose="05050102010706020507" pitchFamily="18" charset="2"/>
              </a:rPr>
              <a:t>b</a:t>
            </a:r>
            <a:r>
              <a:rPr lang="en-US" sz="1200" baseline="-25000" dirty="0" smtClean="0"/>
              <a:t>e</a:t>
            </a:r>
            <a:r>
              <a:rPr lang="en-US" sz="1200" dirty="0" smtClean="0"/>
              <a:t>)</a:t>
            </a:r>
          </a:p>
          <a:p>
            <a:r>
              <a:rPr lang="en-US" sz="1200" dirty="0" err="1" smtClean="0">
                <a:latin typeface="Symbol" panose="05050102010706020507" pitchFamily="18" charset="2"/>
              </a:rPr>
              <a:t>g</a:t>
            </a:r>
            <a:r>
              <a:rPr lang="en-US" sz="1200" baseline="-25000" dirty="0" err="1" smtClean="0"/>
              <a:t>ETG</a:t>
            </a:r>
            <a:r>
              <a:rPr lang="en-US" sz="1200" dirty="0" smtClean="0"/>
              <a:t> weaker (reduced </a:t>
            </a:r>
            <a:r>
              <a:rPr lang="en-US" sz="1200" dirty="0" err="1" smtClean="0"/>
              <a:t>T</a:t>
            </a:r>
            <a:r>
              <a:rPr lang="en-US" sz="1200" baseline="-25000" dirty="0" err="1" smtClean="0"/>
              <a:t>i</a:t>
            </a:r>
            <a:r>
              <a:rPr lang="en-US" sz="1200" dirty="0" smtClean="0"/>
              <a:t>/</a:t>
            </a:r>
            <a:r>
              <a:rPr lang="en-US" sz="1200" dirty="0" err="1" smtClean="0"/>
              <a:t>T</a:t>
            </a:r>
            <a:r>
              <a:rPr lang="en-US" sz="1200" baseline="-25000" dirty="0" err="1" smtClean="0"/>
              <a:t>e</a:t>
            </a:r>
            <a:r>
              <a:rPr lang="en-US" sz="1200" dirty="0" smtClean="0"/>
              <a:t>, R/</a:t>
            </a:r>
            <a:r>
              <a:rPr lang="en-US" sz="1200" dirty="0" err="1" smtClean="0"/>
              <a:t>L</a:t>
            </a:r>
            <a:r>
              <a:rPr lang="en-US" sz="1200" baseline="-25000" dirty="0" err="1" smtClean="0"/>
              <a:t>Te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" r="52626"/>
          <a:stretch/>
        </p:blipFill>
        <p:spPr>
          <a:xfrm>
            <a:off x="152400" y="800934"/>
            <a:ext cx="1723121" cy="40949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93498" y="971550"/>
            <a:ext cx="219911" cy="3657600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72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04900"/>
            <a:ext cx="8839200" cy="3448050"/>
          </a:xfrm>
        </p:spPr>
        <p:txBody>
          <a:bodyPr>
            <a:normAutofit/>
          </a:bodyPr>
          <a:lstStyle/>
          <a:p>
            <a:r>
              <a:rPr lang="en-US" sz="1600" dirty="0"/>
              <a:t>Previous NSTX L-mode analysis using local and non-local </a:t>
            </a:r>
            <a:r>
              <a:rPr lang="en-US" sz="1600" dirty="0" err="1"/>
              <a:t>gyrokinetic</a:t>
            </a:r>
            <a:r>
              <a:rPr lang="en-US" sz="1600" dirty="0"/>
              <a:t> codes predict different results from relatively large </a:t>
            </a:r>
            <a:r>
              <a:rPr lang="en-US" sz="1600" dirty="0">
                <a:latin typeface="Symbol" panose="05050102010706020507" pitchFamily="18" charset="2"/>
                <a:sym typeface="Symbol"/>
              </a:rPr>
              <a:t>r</a:t>
            </a:r>
            <a:r>
              <a:rPr lang="en-US" sz="1600" baseline="-25000" dirty="0">
                <a:sym typeface="Symbol"/>
              </a:rPr>
              <a:t>*</a:t>
            </a:r>
            <a:r>
              <a:rPr lang="en-US" sz="1600" dirty="0">
                <a:sym typeface="Symbol"/>
              </a:rPr>
              <a:t>=</a:t>
            </a:r>
            <a:r>
              <a:rPr lang="en-US" sz="1600" dirty="0" err="1">
                <a:latin typeface="Symbol" panose="05050102010706020507" pitchFamily="18" charset="2"/>
                <a:sym typeface="Symbol"/>
              </a:rPr>
              <a:t>r</a:t>
            </a:r>
            <a:r>
              <a:rPr lang="en-US" sz="1600" baseline="-25000" dirty="0" err="1">
                <a:sym typeface="Symbol"/>
              </a:rPr>
              <a:t>i</a:t>
            </a:r>
            <a:r>
              <a:rPr lang="en-US" sz="1600" dirty="0">
                <a:sym typeface="Symbol"/>
              </a:rPr>
              <a:t>/a~1/120</a:t>
            </a:r>
            <a:endParaRPr lang="en-US" sz="1600" dirty="0"/>
          </a:p>
          <a:p>
            <a:pPr lvl="1"/>
            <a:r>
              <a:rPr lang="en-US" sz="1400" dirty="0"/>
              <a:t>Local GYRO ion-scale (</a:t>
            </a:r>
            <a:r>
              <a:rPr lang="en-US" sz="1400" dirty="0" err="1"/>
              <a:t>k</a:t>
            </a:r>
            <a:r>
              <a:rPr lang="en-US" sz="1400" baseline="-25000" dirty="0" err="1">
                <a:sym typeface="Symbol"/>
              </a:rPr>
              <a:t></a:t>
            </a:r>
            <a:r>
              <a:rPr lang="en-US" sz="1400" dirty="0" err="1">
                <a:latin typeface="Symbol" panose="05050102010706020507" pitchFamily="18" charset="2"/>
              </a:rPr>
              <a:t>r</a:t>
            </a:r>
            <a:r>
              <a:rPr lang="en-US" sz="1400" baseline="-25000" dirty="0" err="1"/>
              <a:t>s</a:t>
            </a:r>
            <a:r>
              <a:rPr lang="en-US" sz="1400" dirty="0"/>
              <a:t>&lt;1) simulations predict wide variation of fluxes with radius compared to exp.       </a:t>
            </a:r>
            <a:r>
              <a:rPr lang="en-US" sz="1400" i="1" dirty="0"/>
              <a:t>(Ren, </a:t>
            </a:r>
            <a:r>
              <a:rPr lang="en-US" sz="1400" i="1" dirty="0" err="1"/>
              <a:t>Nucl</a:t>
            </a:r>
            <a:r>
              <a:rPr lang="en-US" sz="1400" i="1" dirty="0"/>
              <a:t>. Fusion 2013)</a:t>
            </a:r>
          </a:p>
          <a:p>
            <a:pPr lvl="1"/>
            <a:r>
              <a:rPr lang="en-US" sz="1400" dirty="0"/>
              <a:t>Global GTS ion-scale simulations get close to predicting </a:t>
            </a:r>
            <a:r>
              <a:rPr lang="en-US" sz="1400" dirty="0" err="1"/>
              <a:t>Q</a:t>
            </a:r>
            <a:r>
              <a:rPr lang="en-US" sz="1400" baseline="-25000" dirty="0" err="1"/>
              <a:t>i,sim</a:t>
            </a:r>
            <a:r>
              <a:rPr lang="en-US" sz="1400" dirty="0" err="1">
                <a:sym typeface="Symbol"/>
              </a:rPr>
              <a:t></a:t>
            </a:r>
            <a:r>
              <a:rPr lang="en-US" sz="1400" dirty="0" err="1"/>
              <a:t>Q</a:t>
            </a:r>
            <a:r>
              <a:rPr lang="en-US" sz="1400" baseline="-25000" dirty="0" err="1"/>
              <a:t>i,exp</a:t>
            </a:r>
            <a:r>
              <a:rPr lang="en-US" sz="1400" dirty="0"/>
              <a:t> but </a:t>
            </a:r>
            <a:r>
              <a:rPr lang="en-US" sz="1400" dirty="0" err="1"/>
              <a:t>Q</a:t>
            </a:r>
            <a:r>
              <a:rPr lang="en-US" sz="1400" baseline="-25000" dirty="0" err="1"/>
              <a:t>e,sim</a:t>
            </a:r>
            <a:r>
              <a:rPr lang="en-US" sz="1400" dirty="0"/>
              <a:t> remains far too small           </a:t>
            </a:r>
            <a:r>
              <a:rPr lang="en-US" sz="1400" i="1" dirty="0"/>
              <a:t>(Wang, Phys. Plasmas 2015; Ren, IAEA FEC 2016, EX/P4-35)</a:t>
            </a:r>
          </a:p>
          <a:p>
            <a:pPr lvl="1"/>
            <a:r>
              <a:rPr lang="en-US" sz="1400" dirty="0"/>
              <a:t>Limited fluctuation data available</a:t>
            </a:r>
          </a:p>
          <a:p>
            <a:endParaRPr lang="en-US" sz="1600" b="1" u="sng" dirty="0" smtClean="0"/>
          </a:p>
          <a:p>
            <a:r>
              <a:rPr lang="en-US" sz="1600" b="1" u="sng" dirty="0" smtClean="0"/>
              <a:t>GOAL</a:t>
            </a:r>
            <a:r>
              <a:rPr lang="en-US" sz="1600" dirty="0"/>
              <a:t>: develop NSTX-U L-mode discharges for code benchmarking </a:t>
            </a:r>
            <a:r>
              <a:rPr lang="en-US" sz="1600" dirty="0" smtClean="0"/>
              <a:t>&amp; validating </a:t>
            </a:r>
            <a:r>
              <a:rPr lang="en-US" sz="1600" dirty="0"/>
              <a:t>finite-</a:t>
            </a:r>
            <a:r>
              <a:rPr lang="en-US" sz="1600" dirty="0">
                <a:latin typeface="Symbol" panose="05050102010706020507" pitchFamily="18" charset="2"/>
              </a:rPr>
              <a:t>r</a:t>
            </a:r>
            <a:r>
              <a:rPr lang="en-US" sz="1600" baseline="-25000" dirty="0"/>
              <a:t>*</a:t>
            </a:r>
            <a:r>
              <a:rPr lang="en-US" sz="1600" dirty="0"/>
              <a:t>/non-local effects at low A=R/a using global </a:t>
            </a:r>
            <a:r>
              <a:rPr lang="en-US" sz="1600" dirty="0" err="1"/>
              <a:t>gyrokinetic</a:t>
            </a:r>
            <a:r>
              <a:rPr lang="en-US" sz="1600" dirty="0"/>
              <a:t> simulations (GTS, GENE, XGC, GYRO…)</a:t>
            </a:r>
          </a:p>
          <a:p>
            <a:pPr lvl="1"/>
            <a:r>
              <a:rPr lang="en-US" sz="1400" dirty="0"/>
              <a:t>Ultimately want to do this for high-</a:t>
            </a:r>
            <a:r>
              <a:rPr lang="en-US" sz="1400" dirty="0">
                <a:latin typeface="Symbol" panose="05050102010706020507" pitchFamily="18" charset="2"/>
              </a:rPr>
              <a:t>b</a:t>
            </a:r>
            <a:r>
              <a:rPr lang="en-US" sz="1400" dirty="0"/>
              <a:t> H-modes but electromagnetic simulations are very challenging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sz="1400" u="sng" dirty="0"/>
              <a:t>Start with low-</a:t>
            </a:r>
            <a:r>
              <a:rPr lang="en-US" sz="1400" u="sng" dirty="0">
                <a:latin typeface="Symbol" panose="05050102010706020507" pitchFamily="18" charset="2"/>
              </a:rPr>
              <a:t>b</a:t>
            </a:r>
            <a:r>
              <a:rPr lang="en-US" sz="1400" u="sng" dirty="0"/>
              <a:t> L-mode for electrostatic </a:t>
            </a:r>
            <a:r>
              <a:rPr lang="en-US" sz="1400" u="sng" dirty="0" smtClean="0"/>
              <a:t>simulations</a:t>
            </a:r>
          </a:p>
          <a:p>
            <a:pPr>
              <a:buFont typeface="Symbol" panose="05050102010706020507" pitchFamily="18" charset="2"/>
              <a:buChar char="Þ"/>
            </a:pPr>
            <a:endParaRPr lang="en-US" sz="2200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 smtClean="0"/>
              <a:t>Spherical tokamaks (STs) </a:t>
            </a:r>
            <a:r>
              <a:rPr lang="en-US" sz="2500" dirty="0"/>
              <a:t>provide extended range of </a:t>
            </a:r>
            <a:r>
              <a:rPr lang="en-US" sz="2500" dirty="0">
                <a:latin typeface="Symbol" panose="05050102010706020507" pitchFamily="18" charset="2"/>
              </a:rPr>
              <a:t>b</a:t>
            </a:r>
            <a:r>
              <a:rPr lang="en-US" sz="2500" dirty="0"/>
              <a:t>, R/a and </a:t>
            </a:r>
            <a:r>
              <a:rPr lang="en-US" sz="2500" dirty="0">
                <a:latin typeface="Symbol" panose="05050102010706020507" pitchFamily="18" charset="2"/>
              </a:rPr>
              <a:t>r</a:t>
            </a:r>
            <a:r>
              <a:rPr lang="en-US" sz="2500" baseline="-25000" dirty="0"/>
              <a:t>*</a:t>
            </a:r>
            <a:r>
              <a:rPr lang="en-US" sz="2500" dirty="0"/>
              <a:t> </a:t>
            </a:r>
            <a:r>
              <a:rPr lang="en-US" sz="2500" dirty="0" smtClean="0"/>
              <a:t>over which to </a:t>
            </a:r>
            <a:r>
              <a:rPr lang="en-US" sz="2500" dirty="0"/>
              <a:t>validate </a:t>
            </a:r>
            <a:r>
              <a:rPr lang="en-US" sz="2500" dirty="0" smtClean="0"/>
              <a:t>theory and simulation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55779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819150"/>
            <a:ext cx="8991600" cy="685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Evidence for dual-modes found in multiple discharges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877"/>
          <a:stretch/>
        </p:blipFill>
        <p:spPr bwMode="auto">
          <a:xfrm>
            <a:off x="0" y="2190750"/>
            <a:ext cx="9144000" cy="232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210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548607"/>
              </p:ext>
            </p:extLst>
          </p:nvPr>
        </p:nvGraphicFramePr>
        <p:xfrm>
          <a:off x="152400" y="1428750"/>
          <a:ext cx="87630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  <a:gridCol w="73025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Shot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Time (s)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800" baseline="-250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 (T)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800" baseline="-25000" dirty="0" err="1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 (MA)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US" sz="800" baseline="-25000" dirty="0" smtClean="0">
                          <a:solidFill>
                            <a:schemeClr val="tx1"/>
                          </a:solidFill>
                        </a:rPr>
                        <a:t>NBI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 (MW)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sz="800" baseline="-250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aseline="0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800" baseline="-25000" dirty="0" smtClean="0">
                          <a:solidFill>
                            <a:schemeClr val="tx1"/>
                          </a:solidFill>
                        </a:rPr>
                        <a:t>MHD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</a:rPr>
                        <a:t> (kJ)</a:t>
                      </a:r>
                      <a:endParaRPr lang="en-US" sz="8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r>
                        <a:rPr lang="en-US" sz="800" baseline="-25000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en-US" sz="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800" baseline="-25000" dirty="0" err="1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800" baseline="-25000" dirty="0" err="1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</a:rPr>
                        <a:t> (%)</a:t>
                      </a:r>
                      <a:endParaRPr lang="en-US" sz="800" dirty="0">
                        <a:solidFill>
                          <a:schemeClr val="tx1"/>
                        </a:solidFill>
                        <a:latin typeface="Symbol" panose="05050102010706020507" pitchFamily="18" charset="2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k</a:t>
                      </a:r>
                      <a:endParaRPr lang="en-US" sz="800" dirty="0">
                        <a:solidFill>
                          <a:schemeClr val="tx1"/>
                        </a:solidFill>
                        <a:latin typeface="Symbol" panose="05050102010706020507" pitchFamily="18" charset="2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i="1" dirty="0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US" sz="800" baseline="-250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8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204551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0.9-1.2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0.63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0.79 </a:t>
                      </a:r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(0.8)</a:t>
                      </a: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2.6 (1A+1B)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4.3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</a:p>
                    <a:p>
                      <a:pPr algn="ctr"/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(105)</a:t>
                      </a: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4.8</a:t>
                      </a:r>
                    </a:p>
                    <a:p>
                      <a:pPr algn="ctr"/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(4.5)</a:t>
                      </a: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2.0</a:t>
                      </a:r>
                    </a:p>
                    <a:p>
                      <a:pPr algn="ctr"/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(2.1)</a:t>
                      </a: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4.1</a:t>
                      </a:r>
                    </a:p>
                    <a:p>
                      <a:pPr algn="ctr"/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(4.4)</a:t>
                      </a: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1.7</a:t>
                      </a:r>
                    </a:p>
                    <a:p>
                      <a:pPr algn="ctr"/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(1.8)</a:t>
                      </a: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1.3</a:t>
                      </a:r>
                    </a:p>
                    <a:p>
                      <a:pPr algn="ctr"/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(1.1)</a:t>
                      </a: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204651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0.9-1.1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0.63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0.64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aseline="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0.65)</a:t>
                      </a: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1.0</a:t>
                      </a:r>
                    </a:p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(1C)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3.1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  <a:p>
                      <a:pPr algn="ctr"/>
                      <a:r>
                        <a:rPr lang="en-US" sz="800" baseline="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63)</a:t>
                      </a: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5.1</a:t>
                      </a:r>
                    </a:p>
                    <a:p>
                      <a:pPr algn="ctr"/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(5.2)</a:t>
                      </a: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1.1</a:t>
                      </a:r>
                    </a:p>
                    <a:p>
                      <a:pPr algn="ctr"/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(1.6)</a:t>
                      </a: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1.9</a:t>
                      </a:r>
                    </a:p>
                    <a:p>
                      <a:pPr algn="ctr"/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(2.8)</a:t>
                      </a: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1.7</a:t>
                      </a:r>
                    </a:p>
                    <a:p>
                      <a:pPr algn="ctr"/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(1.7)</a:t>
                      </a: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  <a:p>
                      <a:pPr algn="ctr"/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(1.2)</a:t>
                      </a: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204963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0.9-1.1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0.63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0.64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aseline="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0.65)</a:t>
                      </a: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0.94 (1B)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3.1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  <a:p>
                      <a:pPr algn="ctr"/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(80)</a:t>
                      </a: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5.5</a:t>
                      </a:r>
                    </a:p>
                    <a:p>
                      <a:pPr algn="ctr"/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(5.5)</a:t>
                      </a: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1.7</a:t>
                      </a:r>
                    </a:p>
                    <a:p>
                      <a:pPr algn="ctr"/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(2.1)</a:t>
                      </a: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  <a:p>
                      <a:pPr algn="ctr"/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(3.6)</a:t>
                      </a: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1.7</a:t>
                      </a:r>
                    </a:p>
                    <a:p>
                      <a:pPr algn="ctr"/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(1.7)</a:t>
                      </a: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1.3</a:t>
                      </a:r>
                    </a:p>
                    <a:p>
                      <a:pPr algn="ctr"/>
                      <a:r>
                        <a:rPr lang="en-US" sz="800" dirty="0" smtClean="0">
                          <a:solidFill>
                            <a:srgbClr val="FF0000"/>
                          </a:solidFill>
                        </a:rPr>
                        <a:t>(1.1)</a:t>
                      </a:r>
                      <a:endParaRPr lang="en-US" sz="800" dirty="0">
                        <a:solidFill>
                          <a:srgbClr val="FF0000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Shot parameters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228600" y="2971800"/>
            <a:ext cx="84582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EFIT01 (</a:t>
            </a:r>
            <a:r>
              <a:rPr lang="en-US" sz="2000" dirty="0" smtClean="0">
                <a:solidFill>
                  <a:srgbClr val="FF0000"/>
                </a:solidFill>
              </a:rPr>
              <a:t>EFIT02</a:t>
            </a:r>
            <a:r>
              <a:rPr lang="en-US" sz="2000" dirty="0" smtClean="0"/>
              <a:t>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35743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idx="1"/>
          </p:nvPr>
        </p:nvSpPr>
        <p:spPr>
          <a:xfrm>
            <a:off x="76200" y="1047750"/>
            <a:ext cx="4038600" cy="3962400"/>
          </a:xfrm>
        </p:spPr>
        <p:txBody>
          <a:bodyPr>
            <a:normAutofit/>
          </a:bodyPr>
          <a:lstStyle/>
          <a:p>
            <a:r>
              <a:rPr lang="en-US" altLang="en-US" sz="1600" dirty="0" smtClean="0"/>
              <a:t>Focus here is on I</a:t>
            </a:r>
            <a:r>
              <a:rPr lang="en-US" altLang="en-US" sz="1600" baseline="-25000" dirty="0" smtClean="0"/>
              <a:t>P</a:t>
            </a:r>
            <a:r>
              <a:rPr lang="en-US" altLang="en-US" sz="1600" dirty="0" smtClean="0"/>
              <a:t>=0.8 MA, 4</a:t>
            </a:r>
            <a:r>
              <a:rPr lang="en-US" altLang="en-US" sz="1600" dirty="0" smtClean="0">
                <a:sym typeface="Symbol"/>
              </a:rPr>
              <a:t></a:t>
            </a:r>
            <a:r>
              <a:rPr lang="en-US" altLang="en-US" sz="1600" dirty="0" smtClean="0"/>
              <a:t>10</a:t>
            </a:r>
            <a:r>
              <a:rPr lang="en-US" altLang="en-US" sz="1600" baseline="30000" dirty="0" smtClean="0"/>
              <a:t>19</a:t>
            </a:r>
            <a:r>
              <a:rPr lang="en-US" altLang="en-US" sz="1600" dirty="0" smtClean="0"/>
              <a:t> m</a:t>
            </a:r>
            <a:r>
              <a:rPr lang="en-US" altLang="en-US" sz="1600" baseline="30000" dirty="0" smtClean="0"/>
              <a:t>-3</a:t>
            </a:r>
            <a:r>
              <a:rPr lang="en-US" altLang="en-US" sz="1600" dirty="0" smtClean="0"/>
              <a:t>, P</a:t>
            </a:r>
            <a:r>
              <a:rPr lang="en-US" altLang="en-US" sz="1600" baseline="-25000" dirty="0" smtClean="0"/>
              <a:t>NBI</a:t>
            </a:r>
            <a:r>
              <a:rPr lang="en-US" altLang="en-US" sz="1600" dirty="0" smtClean="0"/>
              <a:t>=2.6 MW discharge</a:t>
            </a:r>
          </a:p>
          <a:p>
            <a:pPr lvl="1"/>
            <a:r>
              <a:rPr lang="en-US" sz="1400" dirty="0"/>
              <a:t>Used HFS fueling to raise density and avoid L-H transition</a:t>
            </a:r>
            <a:endParaRPr lang="en-US" altLang="en-US" sz="1400" dirty="0" smtClean="0"/>
          </a:p>
          <a:p>
            <a:endParaRPr lang="en-US" altLang="en-US" sz="1600" dirty="0" smtClean="0"/>
          </a:p>
          <a:p>
            <a:r>
              <a:rPr lang="en-US" altLang="en-US" sz="1600" dirty="0" smtClean="0"/>
              <a:t>EFIT reconstruction gives </a:t>
            </a:r>
          </a:p>
          <a:p>
            <a:endParaRPr lang="en-US" altLang="en-US" sz="1600" dirty="0"/>
          </a:p>
          <a:p>
            <a:endParaRPr lang="en-US" altLang="en-US" sz="1600" dirty="0" smtClean="0"/>
          </a:p>
          <a:p>
            <a:endParaRPr lang="en-US" altLang="en-US" sz="1600" dirty="0" smtClean="0"/>
          </a:p>
          <a:p>
            <a:endParaRPr lang="en-US" altLang="en-US" sz="1600" dirty="0"/>
          </a:p>
          <a:p>
            <a:r>
              <a:rPr lang="en-US" altLang="en-US" sz="1600" dirty="0" smtClean="0"/>
              <a:t>Using </a:t>
            </a:r>
            <a:r>
              <a:rPr lang="en-US" altLang="en-US" sz="1600" dirty="0" smtClean="0"/>
              <a:t>time-average between 0.9-1.2 s for transport analysis and </a:t>
            </a:r>
            <a:r>
              <a:rPr lang="en-US" altLang="en-US" sz="1600" dirty="0" smtClean="0"/>
              <a:t>simulations</a:t>
            </a:r>
            <a:endParaRPr lang="en-US" altLang="en-US" sz="1600" dirty="0" smtClean="0"/>
          </a:p>
        </p:txBody>
      </p:sp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400" dirty="0"/>
              <a:t>Using </a:t>
            </a:r>
            <a:r>
              <a:rPr lang="en-US" sz="2400" dirty="0">
                <a:sym typeface="Symbol"/>
              </a:rPr>
              <a:t>stationary, </a:t>
            </a:r>
            <a:r>
              <a:rPr lang="en-US" sz="2400" dirty="0" err="1">
                <a:sym typeface="Symbol"/>
              </a:rPr>
              <a:t>sawtoothing</a:t>
            </a:r>
            <a:r>
              <a:rPr lang="en-US" sz="2400" dirty="0">
                <a:sym typeface="Symbol"/>
              </a:rPr>
              <a:t> L-modes established during </a:t>
            </a:r>
            <a:r>
              <a:rPr lang="en-US" sz="2400" dirty="0" smtClean="0">
                <a:sym typeface="Symbol"/>
              </a:rPr>
              <a:t>NSTX-U commissioning for validation study</a:t>
            </a:r>
            <a:endParaRPr lang="en-US" sz="2400" dirty="0">
              <a:sym typeface="Symbol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42" y="1043047"/>
            <a:ext cx="192841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041733"/>
              </p:ext>
            </p:extLst>
          </p:nvPr>
        </p:nvGraphicFramePr>
        <p:xfrm>
          <a:off x="990600" y="2800350"/>
          <a:ext cx="1921637" cy="565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0" name="Equation" r:id="rId4" imgW="1562040" imgH="457200" progId="Equation.3">
                  <p:embed/>
                </p:oleObj>
              </mc:Choice>
              <mc:Fallback>
                <p:oleObj name="Equation" r:id="rId4" imgW="156204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800350"/>
                        <a:ext cx="1921637" cy="5650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37811" y="814447"/>
            <a:ext cx="14542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rgbClr val="0033CC"/>
                </a:solidFill>
              </a:rPr>
              <a:t>EFIT reconstruction</a:t>
            </a:r>
            <a:endParaRPr lang="en-US" sz="1050" b="1" dirty="0">
              <a:solidFill>
                <a:srgbClr val="0033CC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814447"/>
            <a:ext cx="2547800" cy="4038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410200" y="865206"/>
            <a:ext cx="381000" cy="3687744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8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690" y="1123950"/>
            <a:ext cx="3073510" cy="2590800"/>
          </a:xfrm>
        </p:spPr>
        <p:txBody>
          <a:bodyPr>
            <a:noAutofit/>
          </a:bodyPr>
          <a:lstStyle/>
          <a:p>
            <a:r>
              <a:rPr lang="en-US" sz="1400" dirty="0" err="1" smtClean="0"/>
              <a:t>Sawtooth</a:t>
            </a:r>
            <a:r>
              <a:rPr lang="en-US" sz="1400" dirty="0" smtClean="0"/>
              <a:t> </a:t>
            </a:r>
            <a:r>
              <a:rPr lang="en-US" sz="1400" dirty="0"/>
              <a:t>inversion radius R</a:t>
            </a:r>
            <a:r>
              <a:rPr lang="en-US" sz="1400" dirty="0">
                <a:sym typeface="Symbol"/>
              </a:rPr>
              <a:t></a:t>
            </a:r>
            <a:r>
              <a:rPr lang="en-US" sz="1400" dirty="0"/>
              <a:t>125 cm, </a:t>
            </a:r>
            <a:r>
              <a:rPr lang="en-US" sz="1400" dirty="0">
                <a:latin typeface="Symbol" panose="05050102010706020507" pitchFamily="18" charset="2"/>
              </a:rPr>
              <a:t>y</a:t>
            </a:r>
            <a:r>
              <a:rPr lang="en-US" sz="1400" baseline="-25000" dirty="0"/>
              <a:t>N</a:t>
            </a:r>
            <a:r>
              <a:rPr lang="en-US" sz="1400" dirty="0">
                <a:sym typeface="Symbol"/>
              </a:rPr>
              <a:t>0.27</a:t>
            </a:r>
            <a:r>
              <a:rPr lang="en-US" sz="1400" dirty="0"/>
              <a:t> consistent with EFIT (no MSE measurements)</a:t>
            </a:r>
          </a:p>
          <a:p>
            <a:endParaRPr lang="en-US" sz="1400" dirty="0"/>
          </a:p>
          <a:p>
            <a:r>
              <a:rPr lang="en-US" sz="1400" dirty="0"/>
              <a:t>Rotation locked outside 140 cm </a:t>
            </a:r>
            <a:r>
              <a:rPr lang="en-US" sz="1400" dirty="0" smtClean="0"/>
              <a:t>(likely </a:t>
            </a:r>
            <a:r>
              <a:rPr lang="en-US" sz="1400" dirty="0"/>
              <a:t>from 2/1 </a:t>
            </a:r>
            <a:r>
              <a:rPr lang="en-US" sz="1400" dirty="0" smtClean="0"/>
              <a:t>mode)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 smtClean="0"/>
              <a:t>Kinetic profiles illustrate </a:t>
            </a:r>
            <a:r>
              <a:rPr lang="en-US" sz="2500" dirty="0" err="1" smtClean="0"/>
              <a:t>sawteeth</a:t>
            </a:r>
            <a:r>
              <a:rPr lang="en-US" sz="2500" dirty="0" smtClean="0"/>
              <a:t>, low carbon impurity,</a:t>
            </a:r>
            <a:r>
              <a:rPr lang="en-US" sz="2500" dirty="0" smtClean="0"/>
              <a:t> and strong local flow shear in region of interest</a:t>
            </a:r>
            <a:endParaRPr lang="en-US" sz="2500" baseline="-25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8744" y="787131"/>
            <a:ext cx="5358056" cy="410501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67458" y="3306262"/>
            <a:ext cx="409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n</a:t>
            </a:r>
            <a:r>
              <a:rPr lang="en-US" sz="1600" b="1" baseline="-25000" dirty="0" err="1" smtClean="0"/>
              <a:t>D</a:t>
            </a:r>
            <a:endParaRPr lang="en-US" sz="1600" b="1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529258" y="4138196"/>
            <a:ext cx="635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6</a:t>
            </a:r>
            <a:r>
              <a:rPr lang="en-US" sz="1600" b="1" dirty="0" smtClean="0">
                <a:sym typeface="Symbol"/>
              </a:rPr>
              <a:t></a:t>
            </a:r>
            <a:r>
              <a:rPr lang="en-US" sz="1600" b="1" dirty="0" smtClean="0"/>
              <a:t>n</a:t>
            </a:r>
            <a:r>
              <a:rPr lang="en-US" sz="1600" b="1" baseline="-25000" dirty="0" smtClean="0"/>
              <a:t>C</a:t>
            </a:r>
            <a:endParaRPr lang="en-US" sz="1600" b="1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940518" y="1693404"/>
            <a:ext cx="38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</a:t>
            </a:r>
            <a:r>
              <a:rPr lang="en-US" sz="1600" b="1" baseline="-25000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75003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690" y="1123950"/>
            <a:ext cx="3073510" cy="2819400"/>
          </a:xfrm>
        </p:spPr>
        <p:txBody>
          <a:bodyPr>
            <a:noAutofit/>
          </a:bodyPr>
          <a:lstStyle/>
          <a:p>
            <a:r>
              <a:rPr lang="en-US" sz="1400" dirty="0" err="1" smtClean="0"/>
              <a:t>Sawtooth</a:t>
            </a:r>
            <a:r>
              <a:rPr lang="en-US" sz="1400" dirty="0" smtClean="0"/>
              <a:t> </a:t>
            </a:r>
            <a:r>
              <a:rPr lang="en-US" sz="1400" dirty="0"/>
              <a:t>inversion radius R</a:t>
            </a:r>
            <a:r>
              <a:rPr lang="en-US" sz="1400" dirty="0">
                <a:sym typeface="Symbol"/>
              </a:rPr>
              <a:t></a:t>
            </a:r>
            <a:r>
              <a:rPr lang="en-US" sz="1400" dirty="0"/>
              <a:t>125 cm, </a:t>
            </a:r>
            <a:r>
              <a:rPr lang="en-US" sz="1400" dirty="0">
                <a:latin typeface="Symbol" panose="05050102010706020507" pitchFamily="18" charset="2"/>
              </a:rPr>
              <a:t>y</a:t>
            </a:r>
            <a:r>
              <a:rPr lang="en-US" sz="1400" baseline="-25000" dirty="0"/>
              <a:t>N</a:t>
            </a:r>
            <a:r>
              <a:rPr lang="en-US" sz="1400" dirty="0">
                <a:sym typeface="Symbol"/>
              </a:rPr>
              <a:t>0.27</a:t>
            </a:r>
            <a:r>
              <a:rPr lang="en-US" sz="1400" dirty="0"/>
              <a:t> consistent with EFIT (no MSE measurements)</a:t>
            </a:r>
          </a:p>
          <a:p>
            <a:endParaRPr lang="en-US" sz="1400" dirty="0"/>
          </a:p>
          <a:p>
            <a:r>
              <a:rPr lang="en-US" sz="1400" dirty="0"/>
              <a:t>Rotation locked outside 140 cm </a:t>
            </a:r>
            <a:r>
              <a:rPr lang="en-US" sz="1400" dirty="0" smtClean="0"/>
              <a:t>(likely </a:t>
            </a:r>
            <a:r>
              <a:rPr lang="en-US" sz="1400" dirty="0"/>
              <a:t>from 2/1 </a:t>
            </a:r>
            <a:r>
              <a:rPr lang="en-US" sz="1400" dirty="0" smtClean="0"/>
              <a:t>mode)</a:t>
            </a:r>
          </a:p>
          <a:p>
            <a:pPr>
              <a:buFont typeface="Symbol" panose="05050102010706020507" pitchFamily="18" charset="2"/>
              <a:buChar char="Þ"/>
            </a:pPr>
            <a:endParaRPr lang="en-US" sz="1400" dirty="0" smtClean="0"/>
          </a:p>
          <a:p>
            <a:pPr>
              <a:buFont typeface="Symbol" panose="05050102010706020507" pitchFamily="18" charset="2"/>
              <a:buChar char="Þ"/>
            </a:pPr>
            <a:r>
              <a:rPr lang="en-US" sz="1400" dirty="0" smtClean="0"/>
              <a:t>Very </a:t>
            </a:r>
            <a:r>
              <a:rPr lang="en-US" sz="1400" dirty="0"/>
              <a:t>strong local flow shear in region of interest </a:t>
            </a:r>
            <a:r>
              <a:rPr lang="en-US" sz="1400" dirty="0" smtClean="0"/>
              <a:t>(R=125-140 </a:t>
            </a:r>
            <a:r>
              <a:rPr lang="en-US" sz="1400" dirty="0"/>
              <a:t>cm, </a:t>
            </a:r>
            <a:r>
              <a:rPr lang="en-US" sz="1400" dirty="0" err="1">
                <a:latin typeface="Symbol" panose="05050102010706020507" pitchFamily="18" charset="2"/>
              </a:rPr>
              <a:t>y</a:t>
            </a:r>
            <a:r>
              <a:rPr lang="en-US" sz="1400" baseline="-25000" dirty="0" err="1"/>
              <a:t>N</a:t>
            </a:r>
            <a:r>
              <a:rPr lang="en-US" sz="1400" dirty="0"/>
              <a:t>=0.27-0.73, </a:t>
            </a:r>
            <a:r>
              <a:rPr lang="en-US" sz="1400" dirty="0">
                <a:latin typeface="Symbol" panose="05050102010706020507" pitchFamily="18" charset="2"/>
              </a:rPr>
              <a:t>r</a:t>
            </a:r>
            <a:r>
              <a:rPr lang="en-US" sz="1400" dirty="0"/>
              <a:t>=0.37-0.68)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 smtClean="0"/>
              <a:t>Kinetic profiles illustrate </a:t>
            </a:r>
            <a:r>
              <a:rPr lang="en-US" sz="2500" dirty="0" err="1" smtClean="0"/>
              <a:t>sawteeth</a:t>
            </a:r>
            <a:r>
              <a:rPr lang="en-US" sz="2500" dirty="0" smtClean="0"/>
              <a:t>, low carbon impurity,</a:t>
            </a:r>
            <a:r>
              <a:rPr lang="en-US" sz="2500" dirty="0" smtClean="0"/>
              <a:t> and strong local flow shear in region of interest</a:t>
            </a:r>
            <a:endParaRPr lang="en-US" sz="2500" baseline="-25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8744" y="787131"/>
            <a:ext cx="5358056" cy="410501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67458" y="3306262"/>
            <a:ext cx="409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n</a:t>
            </a:r>
            <a:r>
              <a:rPr lang="en-US" sz="1600" b="1" baseline="-25000" dirty="0" err="1" smtClean="0"/>
              <a:t>D</a:t>
            </a:r>
            <a:endParaRPr lang="en-US" sz="1600" b="1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529258" y="4138196"/>
            <a:ext cx="635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6</a:t>
            </a:r>
            <a:r>
              <a:rPr lang="en-US" sz="1600" b="1" dirty="0" smtClean="0">
                <a:sym typeface="Symbol"/>
              </a:rPr>
              <a:t></a:t>
            </a:r>
            <a:r>
              <a:rPr lang="en-US" sz="1600" b="1" dirty="0" smtClean="0"/>
              <a:t>n</a:t>
            </a:r>
            <a:r>
              <a:rPr lang="en-US" sz="1600" b="1" baseline="-25000" dirty="0" smtClean="0"/>
              <a:t>C</a:t>
            </a:r>
            <a:endParaRPr lang="en-US" sz="1600" b="1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3940518" y="1693404"/>
            <a:ext cx="38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</a:t>
            </a:r>
            <a:r>
              <a:rPr lang="en-US" sz="1600" b="1" baseline="-25000" dirty="0"/>
              <a:t>e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0" y="1123950"/>
            <a:ext cx="304800" cy="137160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93576" y="3181350"/>
            <a:ext cx="304800" cy="144780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8576" y="1123950"/>
            <a:ext cx="304800" cy="137160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01152" y="3181350"/>
            <a:ext cx="304800" cy="144780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003576" y="1123950"/>
            <a:ext cx="304800" cy="137160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006152" y="3181350"/>
            <a:ext cx="304800" cy="144780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5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Ion </a:t>
            </a:r>
            <a:r>
              <a:rPr lang="en-US" sz="2800" dirty="0"/>
              <a:t>transport </a:t>
            </a:r>
            <a:r>
              <a:rPr lang="en-US" sz="2800" dirty="0" smtClean="0"/>
              <a:t>~ </a:t>
            </a:r>
            <a:r>
              <a:rPr lang="en-US" sz="2800" dirty="0"/>
              <a:t>neoclassical</a:t>
            </a:r>
            <a:r>
              <a:rPr lang="en-US" sz="2800" dirty="0" smtClean="0"/>
              <a:t>,</a:t>
            </a:r>
            <a:br>
              <a:rPr lang="en-US" sz="2800" dirty="0" smtClean="0"/>
            </a:br>
            <a:r>
              <a:rPr lang="en-US" sz="2800" dirty="0" smtClean="0"/>
              <a:t>~</a:t>
            </a:r>
            <a:r>
              <a:rPr lang="en-US" sz="2800" dirty="0"/>
              <a:t>0.5 MW uncertainty in heat fluxes from </a:t>
            </a:r>
            <a:r>
              <a:rPr lang="en-US" sz="2800" dirty="0" smtClean="0"/>
              <a:t>collisional coupling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243943" y="4552950"/>
            <a:ext cx="2699657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S.M. Kaye, NP10.01 (Wed AM)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" r="51686" b="49392"/>
          <a:stretch/>
        </p:blipFill>
        <p:spPr>
          <a:xfrm>
            <a:off x="301901" y="1047750"/>
            <a:ext cx="2593699" cy="289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09" r="51686"/>
          <a:stretch/>
        </p:blipFill>
        <p:spPr>
          <a:xfrm>
            <a:off x="3197501" y="1047750"/>
            <a:ext cx="2593699" cy="289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4" t="50609" r="-2968"/>
          <a:stretch/>
        </p:blipFill>
        <p:spPr>
          <a:xfrm>
            <a:off x="6248400" y="1047750"/>
            <a:ext cx="2593699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94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" t="5981" r="3970" b="6473"/>
          <a:stretch/>
        </p:blipFill>
        <p:spPr>
          <a:xfrm>
            <a:off x="228600" y="1200150"/>
            <a:ext cx="2983468" cy="3124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 smtClean="0"/>
              <a:t>48 channel BES system shows broadband (f&lt;200 kHz), large amplitude (2-8%) ion-scale density fluctuations</a:t>
            </a:r>
            <a:endParaRPr lang="en-US" sz="25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16768" y="2618094"/>
            <a:ext cx="1474232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505200" y="4089400"/>
            <a:ext cx="1905000" cy="463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D.M. </a:t>
            </a:r>
            <a:r>
              <a:rPr lang="en-US" sz="1400" dirty="0" err="1" smtClean="0"/>
              <a:t>Kriete</a:t>
            </a:r>
            <a:r>
              <a:rPr lang="en-US" sz="1400" dirty="0" smtClean="0"/>
              <a:t>, NP10.14</a:t>
            </a:r>
          </a:p>
          <a:p>
            <a:pPr algn="ctr"/>
            <a:r>
              <a:rPr lang="en-US" sz="1400" dirty="0" smtClean="0"/>
              <a:t>(Wed AM)</a:t>
            </a:r>
            <a:endParaRPr lang="en-US" sz="1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7"/>
          <a:stretch/>
        </p:blipFill>
        <p:spPr bwMode="auto">
          <a:xfrm>
            <a:off x="5715000" y="2858244"/>
            <a:ext cx="2743200" cy="199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255237" y="2979063"/>
            <a:ext cx="9444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BES </a:t>
            </a:r>
            <a:r>
              <a:rPr lang="en-US" sz="1100" b="1" dirty="0" err="1" smtClean="0">
                <a:latin typeface="Symbol" panose="05050102010706020507" pitchFamily="18" charset="2"/>
              </a:rPr>
              <a:t>d</a:t>
            </a:r>
            <a:r>
              <a:rPr lang="en-US" sz="1100" b="1" dirty="0" err="1" smtClean="0"/>
              <a:t>I</a:t>
            </a:r>
            <a:r>
              <a:rPr lang="en-US" sz="1100" b="1" dirty="0" smtClean="0"/>
              <a:t>/I</a:t>
            </a:r>
          </a:p>
          <a:p>
            <a:pPr algn="ctr"/>
            <a:r>
              <a:rPr lang="en-US" sz="1100" b="1" dirty="0" smtClean="0"/>
              <a:t>(1-200 </a:t>
            </a:r>
            <a:r>
              <a:rPr lang="en-US" sz="1100" b="1" dirty="0" err="1" smtClean="0"/>
              <a:t>kHZ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1256"/>
            <a:ext cx="2851048" cy="211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609600" y="971550"/>
            <a:ext cx="2743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BES sightlines (UW-Madison)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70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BES poloidal cross-phase </a:t>
            </a:r>
            <a:r>
              <a:rPr lang="en-US" sz="2500" dirty="0" smtClean="0"/>
              <a:t>shows </a:t>
            </a:r>
            <a:r>
              <a:rPr lang="en-US" sz="2500" dirty="0" smtClean="0"/>
              <a:t>dual-mode propagation</a:t>
            </a:r>
            <a:endParaRPr lang="en-US" sz="25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71550"/>
            <a:ext cx="4800600" cy="3559805"/>
          </a:xfrm>
        </p:spPr>
        <p:txBody>
          <a:bodyPr>
            <a:noAutofit/>
          </a:bodyPr>
          <a:lstStyle/>
          <a:p>
            <a:r>
              <a:rPr lang="en-US" sz="1600" dirty="0" smtClean="0">
                <a:sym typeface="Symbol"/>
              </a:rPr>
              <a:t>Ion </a:t>
            </a:r>
            <a:r>
              <a:rPr lang="en-US" sz="1600" dirty="0">
                <a:sym typeface="Symbol"/>
              </a:rPr>
              <a:t>mode found R=134-144 </a:t>
            </a:r>
            <a:r>
              <a:rPr lang="en-US" sz="1600" dirty="0" smtClean="0">
                <a:sym typeface="Symbol"/>
              </a:rPr>
              <a:t>cm</a:t>
            </a:r>
          </a:p>
          <a:p>
            <a:endParaRPr lang="en-US" sz="1600" dirty="0">
              <a:sym typeface="Symbol"/>
            </a:endParaRPr>
          </a:p>
          <a:p>
            <a:r>
              <a:rPr lang="en-US" sz="1600" dirty="0" smtClean="0"/>
              <a:t>Low frequency (f&lt;50 kHz) electron mode </a:t>
            </a:r>
            <a:r>
              <a:rPr lang="en-US" sz="1600" dirty="0" smtClean="0"/>
              <a:t>found at all radii (R</a:t>
            </a:r>
            <a:r>
              <a:rPr lang="en-US" sz="1600" dirty="0" smtClean="0">
                <a:sym typeface="Symbol"/>
              </a:rPr>
              <a:t>=</a:t>
            </a:r>
            <a:r>
              <a:rPr lang="en-US" sz="1600" dirty="0" smtClean="0">
                <a:sym typeface="Symbol"/>
              </a:rPr>
              <a:t>134-146 cm)</a:t>
            </a:r>
          </a:p>
          <a:p>
            <a:pPr lvl="1"/>
            <a:r>
              <a:rPr lang="en-US" sz="1400" dirty="0" smtClean="0"/>
              <a:t>Outer </a:t>
            </a:r>
            <a:r>
              <a:rPr lang="en-US" sz="1400" dirty="0" smtClean="0"/>
              <a:t>most radii has strong electron mode </a:t>
            </a:r>
            <a:r>
              <a:rPr lang="en-US" sz="1400" dirty="0" smtClean="0"/>
              <a:t>only</a:t>
            </a:r>
          </a:p>
          <a:p>
            <a:endParaRPr lang="en-US" sz="1600" dirty="0"/>
          </a:p>
          <a:p>
            <a:r>
              <a:rPr lang="en-US" sz="1600" dirty="0"/>
              <a:t>Concern that electron mode could be due to shadowing from large amplitude edge </a:t>
            </a:r>
            <a:r>
              <a:rPr lang="en-US" sz="1600" dirty="0" smtClean="0"/>
              <a:t>fluctuations (see D.M </a:t>
            </a:r>
            <a:r>
              <a:rPr lang="en-US" sz="1600" dirty="0" err="1" smtClean="0"/>
              <a:t>Kriete</a:t>
            </a:r>
            <a:r>
              <a:rPr lang="en-US" sz="1600" dirty="0" smtClean="0"/>
              <a:t> poster NP10.14)</a:t>
            </a:r>
          </a:p>
          <a:p>
            <a:endParaRPr lang="en-US" sz="16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" b="10930"/>
          <a:stretch/>
        </p:blipFill>
        <p:spPr bwMode="auto">
          <a:xfrm>
            <a:off x="5819167" y="789410"/>
            <a:ext cx="2819400" cy="185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7"/>
          <a:stretch/>
        </p:blipFill>
        <p:spPr bwMode="auto">
          <a:xfrm>
            <a:off x="5742966" y="2663804"/>
            <a:ext cx="2897717" cy="207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6507083" y="971550"/>
            <a:ext cx="175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00FF"/>
                </a:solidFill>
              </a:rPr>
              <a:t>Coherence (R=139 cm)</a:t>
            </a:r>
            <a:endParaRPr lang="en-US" sz="1100" b="1" dirty="0">
              <a:solidFill>
                <a:srgbClr val="0000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05231" y="4400550"/>
            <a:ext cx="9292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33CC"/>
                </a:solidFill>
              </a:rPr>
              <a:t>e-direction</a:t>
            </a:r>
            <a:endParaRPr lang="en-US" sz="1050" b="1" dirty="0">
              <a:solidFill>
                <a:srgbClr val="0033CC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19800" y="3605540"/>
            <a:ext cx="8872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err="1" smtClean="0">
                <a:solidFill>
                  <a:srgbClr val="0033CC"/>
                </a:solidFill>
              </a:rPr>
              <a:t>i</a:t>
            </a:r>
            <a:r>
              <a:rPr lang="en-US" sz="1050" b="1" dirty="0" smtClean="0">
                <a:solidFill>
                  <a:srgbClr val="0033CC"/>
                </a:solidFill>
              </a:rPr>
              <a:t>-direction</a:t>
            </a:r>
            <a:endParaRPr lang="en-US" sz="1100" b="1" dirty="0">
              <a:solidFill>
                <a:srgbClr val="0033CC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6052350" y="4171950"/>
            <a:ext cx="2435933" cy="0"/>
          </a:xfrm>
          <a:prstGeom prst="line">
            <a:avLst/>
          </a:prstGeom>
          <a:ln w="25400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30883" y="2800350"/>
            <a:ext cx="1828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 smtClean="0">
                <a:solidFill>
                  <a:srgbClr val="0000FF"/>
                </a:solidFill>
              </a:rPr>
              <a:t>Crossphase</a:t>
            </a:r>
            <a:r>
              <a:rPr lang="en-US" sz="1100" b="1" dirty="0" smtClean="0">
                <a:solidFill>
                  <a:srgbClr val="0000FF"/>
                </a:solidFill>
              </a:rPr>
              <a:t> (R=</a:t>
            </a:r>
            <a:r>
              <a:rPr lang="en-US" sz="1100" b="1" dirty="0" smtClean="0">
                <a:solidFill>
                  <a:srgbClr val="0000FF"/>
                </a:solidFill>
              </a:rPr>
              <a:t>139 cm)</a:t>
            </a:r>
            <a:endParaRPr lang="en-US" sz="11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2283" y="756851"/>
            <a:ext cx="2847254" cy="1692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500" dirty="0" smtClean="0"/>
              <a:t>                                                                                                                                                      </a:t>
            </a:r>
            <a:endParaRPr lang="en-US" sz="500" dirty="0"/>
          </a:p>
        </p:txBody>
      </p:sp>
      <p:sp>
        <p:nvSpPr>
          <p:cNvPr id="32" name="TextBox 31"/>
          <p:cNvSpPr txBox="1"/>
          <p:nvPr/>
        </p:nvSpPr>
        <p:spPr>
          <a:xfrm>
            <a:off x="6126083" y="2677239"/>
            <a:ext cx="2371162" cy="12311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200" dirty="0"/>
          </a:p>
        </p:txBody>
      </p:sp>
      <p:sp>
        <p:nvSpPr>
          <p:cNvPr id="6" name="TextBox 5"/>
          <p:cNvSpPr txBox="1"/>
          <p:nvPr/>
        </p:nvSpPr>
        <p:spPr>
          <a:xfrm>
            <a:off x="6735683" y="4680034"/>
            <a:ext cx="11961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frequency (kHz)</a:t>
            </a:r>
            <a:endParaRPr lang="en-US" sz="105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791200" y="2190750"/>
            <a:ext cx="792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noise</a:t>
            </a:r>
          </a:p>
          <a:p>
            <a:pPr algn="ctr"/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floor</a:t>
            </a:r>
            <a:endParaRPr lang="en-US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96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BES poloidal cross-phase </a:t>
            </a:r>
            <a:r>
              <a:rPr lang="en-US" sz="2500" dirty="0" smtClean="0"/>
              <a:t>shows </a:t>
            </a:r>
            <a:r>
              <a:rPr lang="en-US" sz="2500" dirty="0" smtClean="0"/>
              <a:t>dual-mode propagation</a:t>
            </a:r>
            <a:endParaRPr lang="en-US" sz="25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71550"/>
            <a:ext cx="4800600" cy="3559805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Ion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  <a:sym typeface="Symbol"/>
              </a:rPr>
              <a:t>mode found R=134-144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cm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  <a:sym typeface="Symbol"/>
            </a:endParaRPr>
          </a:p>
          <a:p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Low frequency (f&lt;50 kHz) electron mode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found at all radii (R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=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134-146 cm)</a:t>
            </a:r>
          </a:p>
          <a:p>
            <a:pPr lvl="1"/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Outer 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most radii has strong electron mode 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only</a:t>
            </a:r>
          </a:p>
          <a:p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Concern that electron mode could be due to shadowing from large amplitude edge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fluctuations (see D.M </a:t>
            </a:r>
            <a:r>
              <a:rPr lang="en-US" sz="1600" dirty="0" err="1" smtClean="0">
                <a:solidFill>
                  <a:schemeClr val="bg1">
                    <a:lumMod val="75000"/>
                  </a:schemeClr>
                </a:solidFill>
              </a:rPr>
              <a:t>Kriete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 poster NP10.14)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US" sz="1600" b="1" dirty="0" smtClean="0"/>
              <a:t>Fluctuation amplitude of only ion-directed modes (50-200 kHz) much smaller (</a:t>
            </a:r>
            <a:r>
              <a:rPr lang="en-US" sz="1600" b="1" dirty="0" smtClean="0">
                <a:sym typeface="Symbol"/>
              </a:rPr>
              <a:t>0.1-1.5%</a:t>
            </a:r>
            <a:r>
              <a:rPr lang="en-US" sz="1600" b="1" dirty="0" smtClean="0"/>
              <a:t>)</a:t>
            </a:r>
          </a:p>
          <a:p>
            <a:pPr lvl="1"/>
            <a:r>
              <a:rPr lang="en-US" sz="1400" dirty="0" smtClean="0"/>
              <a:t>Analysis of UCLA 16 channel reflectometer ongoing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819150"/>
            <a:ext cx="2294218" cy="12311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200" dirty="0"/>
          </a:p>
        </p:txBody>
      </p:sp>
      <p:sp>
        <p:nvSpPr>
          <p:cNvPr id="32" name="TextBox 31"/>
          <p:cNvSpPr txBox="1"/>
          <p:nvPr/>
        </p:nvSpPr>
        <p:spPr>
          <a:xfrm>
            <a:off x="5410200" y="2677239"/>
            <a:ext cx="2371162" cy="12311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" t="4651" r="3957" b="5319"/>
          <a:stretch/>
        </p:blipFill>
        <p:spPr>
          <a:xfrm>
            <a:off x="5562600" y="2853047"/>
            <a:ext cx="2819400" cy="200470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292163" y="2952750"/>
            <a:ext cx="10230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BES </a:t>
            </a:r>
            <a:r>
              <a:rPr lang="en-US" sz="1100" b="1" dirty="0" err="1" smtClean="0">
                <a:latin typeface="Symbol" panose="05050102010706020507" pitchFamily="18" charset="2"/>
              </a:rPr>
              <a:t>d</a:t>
            </a:r>
            <a:r>
              <a:rPr lang="en-US" sz="1100" b="1" dirty="0" err="1" smtClean="0"/>
              <a:t>I</a:t>
            </a:r>
            <a:r>
              <a:rPr lang="en-US" sz="1100" b="1" dirty="0" smtClean="0"/>
              <a:t>/I</a:t>
            </a:r>
          </a:p>
          <a:p>
            <a:pPr algn="ctr"/>
            <a:r>
              <a:rPr lang="en-US" sz="1100" b="1" dirty="0" smtClean="0"/>
              <a:t>(50-200 </a:t>
            </a:r>
            <a:r>
              <a:rPr lang="en-US" sz="1100" b="1" dirty="0" err="1" smtClean="0"/>
              <a:t>kHZ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1256"/>
            <a:ext cx="2851048" cy="211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6172200" y="880705"/>
            <a:ext cx="533400" cy="16148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36330"/>
      </p:ext>
    </p:extLst>
  </p:cSld>
  <p:clrMapOvr>
    <a:masterClrMapping/>
  </p:clrMapOvr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17696</TotalTime>
  <Words>1799</Words>
  <Application>Microsoft Office PowerPoint</Application>
  <PresentationFormat>On-screen Show (16:9)</PresentationFormat>
  <Paragraphs>259</Paragraphs>
  <Slides>21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NSTX Upgrade</vt:lpstr>
      <vt:lpstr>Microsoft Equation 3.0</vt:lpstr>
      <vt:lpstr>Initial transport validation studies using NSTX-U L-mode plasmas</vt:lpstr>
      <vt:lpstr>Spherical tokamaks (STs) provide extended range of b, R/a and r* over which to validate theory and simulation</vt:lpstr>
      <vt:lpstr>Using stationary, sawtoothing L-modes established during NSTX-U commissioning for validation study</vt:lpstr>
      <vt:lpstr>Kinetic profiles illustrate sawteeth, low carbon impurity, and strong local flow shear in region of interest</vt:lpstr>
      <vt:lpstr>Kinetic profiles illustrate sawteeth, low carbon impurity, and strong local flow shear in region of interest</vt:lpstr>
      <vt:lpstr>Ion transport ~ neoclassical, ~0.5 MW uncertainty in heat fluxes from collisional coupling</vt:lpstr>
      <vt:lpstr>48 channel BES system shows broadband (f&lt;200 kHz), large amplitude (2-8%) ion-scale density fluctuations</vt:lpstr>
      <vt:lpstr>BES poloidal cross-phase shows dual-mode propagation</vt:lpstr>
      <vt:lpstr>BES poloidal cross-phase shows dual-mode propagation</vt:lpstr>
      <vt:lpstr>At ion scales (kqrs&lt;1), linear GYRO* simulations predict unstable ion temperature gradient (ITG)                                                  _</vt:lpstr>
      <vt:lpstr>At ion scales (kqrs&lt;1), linear GYRO* simulations predict unstable ion temperature gradient (ITG) and microtearing modes (MTM)</vt:lpstr>
      <vt:lpstr>At ion scales (kqrs&lt;1), linear GYRO* simulations predict unstable ion temperature gradient (ITG) and microtearing modes (MTM)</vt:lpstr>
      <vt:lpstr>Strong variation in turbulence, stability and EB shear over 30 rs  motivates the need for global simulations</vt:lpstr>
      <vt:lpstr>Electron scale (krs&gt;&gt;1) ETG also linearly unstable (gETG&gt;&gt;gE) in region of strong EB shear</vt:lpstr>
      <vt:lpstr>Nonlinear ETG simulations give significant transport around mid-radius (R=129-140 cm, r=0.47-0.67)</vt:lpstr>
      <vt:lpstr>Summary: L-modes established during NSTX-U commissioning being used for transport validation</vt:lpstr>
      <vt:lpstr>At ion scales (kqrs&lt;1), linear GYRO* simulations predict unstable spectra of ITG and microtearing modes (MTM)</vt:lpstr>
      <vt:lpstr>NSTX-U L-modes established over range of density, plasma current, neutral beam power &amp; tangency radii</vt:lpstr>
      <vt:lpstr>Have repeated analysis on lower Ip, ne, Pnbi discharge 204963, Qualitative similarity ion scale fluctuations and microstability</vt:lpstr>
      <vt:lpstr>Evidence for dual-modes found in multiple discharges</vt:lpstr>
      <vt:lpstr>Shot parameters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Walter Guttenfelder</cp:lastModifiedBy>
  <cp:revision>674</cp:revision>
  <dcterms:created xsi:type="dcterms:W3CDTF">2015-07-16T16:59:24Z</dcterms:created>
  <dcterms:modified xsi:type="dcterms:W3CDTF">2016-11-01T14:38:55Z</dcterms:modified>
</cp:coreProperties>
</file>